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433" r:id="rId2"/>
    <p:sldId id="442" r:id="rId3"/>
    <p:sldId id="460" r:id="rId4"/>
    <p:sldId id="464" r:id="rId5"/>
    <p:sldId id="461" r:id="rId6"/>
    <p:sldId id="462" r:id="rId7"/>
    <p:sldId id="463" r:id="rId8"/>
    <p:sldId id="444" r:id="rId9"/>
    <p:sldId id="459" r:id="rId10"/>
    <p:sldId id="441" r:id="rId11"/>
    <p:sldId id="446" r:id="rId12"/>
    <p:sldId id="447" r:id="rId13"/>
    <p:sldId id="456" r:id="rId14"/>
    <p:sldId id="457" r:id="rId15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MS PGothic" charset="0"/>
        <a:cs typeface="MS PGothic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MS PGothic" charset="0"/>
        <a:cs typeface="MS PGothic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MS PGothic" charset="0"/>
        <a:cs typeface="MS PGothic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MS PGothic" charset="0"/>
        <a:cs typeface="MS PGothic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MS PGothic" charset="0"/>
        <a:cs typeface="MS PGothic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MS PGothic" charset="0"/>
        <a:cs typeface="MS PGothic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MS PGothic" charset="0"/>
        <a:cs typeface="MS PGothic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MS PGothic" charset="0"/>
        <a:cs typeface="MS PGothic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MS PGothic" charset="0"/>
        <a:cs typeface="MS PGothic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82">
          <p15:clr>
            <a:srgbClr val="A4A3A4"/>
          </p15:clr>
        </p15:guide>
        <p15:guide id="2" pos="28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549596"/>
    <a:srgbClr val="C6C5CF"/>
    <a:srgbClr val="0EE300"/>
    <a:srgbClr val="021EAD"/>
    <a:srgbClr val="EAE297"/>
    <a:srgbClr val="764A1B"/>
    <a:srgbClr val="7D6A63"/>
    <a:srgbClr val="4462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18" autoAdjust="0"/>
    <p:restoredTop sz="97179" autoAdjust="0"/>
  </p:normalViewPr>
  <p:slideViewPr>
    <p:cSldViewPr snapToGrid="0">
      <p:cViewPr varScale="1">
        <p:scale>
          <a:sx n="152" d="100"/>
          <a:sy n="152" d="100"/>
        </p:scale>
        <p:origin x="1253" y="110"/>
      </p:cViewPr>
      <p:guideLst>
        <p:guide orient="horz" pos="2182"/>
        <p:guide pos="28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8" d="100"/>
          <a:sy n="128" d="100"/>
        </p:scale>
        <p:origin x="101" y="43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54B564-E561-3546-90EA-BDBB7FF16675}" type="datetimeFigureOut">
              <a:rPr lang="en-US" smtClean="0"/>
              <a:t>4/8/2016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F998DA-5B76-654E-852D-3CEFABD416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3875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510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51510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1A4A7D6-1036-6849-9260-D68D2324D44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78725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MS PGothic" pitchFamily="34" charset="-128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ADF99-83CD-D442-AEF4-DC40F05D2D0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952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1B0F0-0F99-4E16-9D1C-A9C8244627A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007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1B0F0-0F99-4E16-9D1C-A9C8244627AB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270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1B0F0-0F99-4E16-9D1C-A9C8244627AB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016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A17791.jp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41101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61400" y="4183946"/>
            <a:ext cx="7772400" cy="1098456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21188" y="5372301"/>
            <a:ext cx="6015924" cy="788248"/>
          </a:xfrm>
        </p:spPr>
        <p:txBody>
          <a:bodyPr/>
          <a:lstStyle>
            <a:lvl1pPr marL="0" indent="0" algn="r">
              <a:buNone/>
              <a:defRPr sz="2000" baseline="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Presenter Name</a:t>
            </a:r>
          </a:p>
          <a:p>
            <a:r>
              <a:rPr lang="en-US" dirty="0" smtClean="0"/>
              <a:t>Position</a:t>
            </a:r>
            <a:endParaRPr lang="en-US" dirty="0"/>
          </a:p>
        </p:txBody>
      </p:sp>
      <p:pic>
        <p:nvPicPr>
          <p:cNvPr id="10" name="Picture 9" descr="nasa_logo(80x66).ti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11" y="5436517"/>
            <a:ext cx="855439" cy="708648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Jet Propulsion Deep Space Network (DSN) Mission Commitments Office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A8B6C2-52F2-4F37-9DFB-2E1FEECA07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7287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938" y="1219200"/>
            <a:ext cx="8408987" cy="484677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Jet Propulsion Deep Space Network (DSN) Mission Commitments Office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A8B6C2-52F2-4F37-9DFB-2E1FEECA07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07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Jet Propulsion Deep Space Network (DSN) Mission Commitments Office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A8B6C2-52F2-4F37-9DFB-2E1FEECA07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6489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Jet Propulsion Deep Space Network (DSN) Mission Commitments Office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A8B6C2-52F2-4F37-9DFB-2E1FEECA07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8534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4" name="Rectangle 17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92100"/>
            <a:ext cx="7191484" cy="70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245" name="Rectangle 17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8938" y="1219200"/>
            <a:ext cx="8408987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246838" y="6356350"/>
            <a:ext cx="57583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Jet Propulsion Deep Space Network (DSN) Mission Commitments Office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8B6C2-52F2-4F37-9DFB-2E1FEECA0734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i="0">
          <a:solidFill>
            <a:schemeClr val="tx2"/>
          </a:solidFill>
          <a:latin typeface="Helvetica"/>
          <a:ea typeface="+mj-ea"/>
          <a:cs typeface="Helvetica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 b="0" i="0">
          <a:solidFill>
            <a:schemeClr val="tx1"/>
          </a:solidFill>
          <a:latin typeface="Helvetica"/>
          <a:ea typeface="+mn-ea"/>
          <a:cs typeface="Helvetica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 b="0" i="0">
          <a:solidFill>
            <a:schemeClr val="tx1"/>
          </a:solidFill>
          <a:latin typeface="Helvetica"/>
          <a:ea typeface="+mn-ea"/>
          <a:cs typeface="Helvetic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1800" b="0" i="0">
          <a:solidFill>
            <a:schemeClr val="tx1"/>
          </a:solidFill>
          <a:latin typeface="Helvetica"/>
          <a:ea typeface="+mn-ea"/>
          <a:cs typeface="Helvetic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 b="0" i="0">
          <a:solidFill>
            <a:schemeClr val="tx1"/>
          </a:solidFill>
          <a:latin typeface="Helvetica"/>
          <a:ea typeface="+mn-ea"/>
          <a:cs typeface="Helvetic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 b="0" i="0">
          <a:solidFill>
            <a:schemeClr val="tx1"/>
          </a:solidFill>
          <a:latin typeface="Helvetica"/>
          <a:ea typeface="+mn-ea"/>
          <a:cs typeface="Helvetic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 sz="1400" b="1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 sz="1400" b="1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 sz="1400" b="1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 sz="14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7394" y="4226036"/>
            <a:ext cx="7772400" cy="1693216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latin typeface="Times New Roman" charset="0"/>
              </a:rPr>
              <a:t/>
            </a:r>
            <a:br>
              <a:rPr lang="en-US" dirty="0">
                <a:latin typeface="Times New Roman" charset="0"/>
              </a:rPr>
            </a:br>
            <a:r>
              <a:rPr lang="en-US" sz="2400" dirty="0" smtClean="0">
                <a:latin typeface="Times New Roman" charset="0"/>
              </a:rPr>
              <a:t>What the Deep Space Network (DSN) Can do for you!</a:t>
            </a:r>
            <a:br>
              <a:rPr lang="en-US" sz="2400" dirty="0" smtClean="0">
                <a:latin typeface="Times New Roman" charset="0"/>
              </a:rPr>
            </a:br>
            <a:r>
              <a:rPr lang="en-US" sz="1600" dirty="0" smtClean="0">
                <a:latin typeface="Times New Roman" charset="0"/>
              </a:rPr>
              <a:t>Caltech </a:t>
            </a:r>
            <a:r>
              <a:rPr lang="en-US" sz="1600" dirty="0">
                <a:latin typeface="Times New Roman" charset="0"/>
              </a:rPr>
              <a:t>Interplanetary Small </a:t>
            </a:r>
            <a:r>
              <a:rPr lang="en-US" sz="1600" dirty="0" smtClean="0">
                <a:latin typeface="Times New Roman" charset="0"/>
              </a:rPr>
              <a:t>Satellite </a:t>
            </a:r>
            <a:r>
              <a:rPr lang="en-US" sz="1600" dirty="0">
                <a:latin typeface="Times New Roman" charset="0"/>
              </a:rPr>
              <a:t>Conference </a:t>
            </a:r>
            <a:r>
              <a:rPr lang="en-US" sz="1600" dirty="0" smtClean="0">
                <a:latin typeface="Times New Roman" charset="0"/>
              </a:rPr>
              <a:t>2016</a:t>
            </a:r>
            <a:r>
              <a:rPr lang="en-US" sz="1600" dirty="0">
                <a:latin typeface="Times New Roman" charset="0"/>
              </a:rPr>
              <a:t/>
            </a:r>
            <a:br>
              <a:rPr lang="en-US" sz="1600" dirty="0">
                <a:latin typeface="Times New Roman" charset="0"/>
              </a:rPr>
            </a:br>
            <a:r>
              <a:rPr lang="en-US" sz="1600" dirty="0">
                <a:latin typeface="Times New Roman" charset="0"/>
              </a:rPr>
              <a:t>Interplanetary Network Directorate </a:t>
            </a:r>
            <a:r>
              <a:rPr lang="en-US" sz="1600" dirty="0" smtClean="0">
                <a:latin typeface="Times New Roman" charset="0"/>
              </a:rPr>
              <a:t/>
            </a:r>
            <a:br>
              <a:rPr lang="en-US" sz="1600" dirty="0" smtClean="0">
                <a:latin typeface="Times New Roman" charset="0"/>
              </a:rPr>
            </a:br>
            <a:r>
              <a:rPr lang="en-US" sz="1600" dirty="0" smtClean="0">
                <a:latin typeface="Times New Roman" charset="0"/>
              </a:rPr>
              <a:t>Deep Space Network </a:t>
            </a:r>
            <a:br>
              <a:rPr lang="en-US" sz="1600" dirty="0" smtClean="0">
                <a:latin typeface="Times New Roman" charset="0"/>
              </a:rPr>
            </a:br>
            <a:r>
              <a:rPr lang="en-US" sz="1600" dirty="0" smtClean="0">
                <a:latin typeface="Times New Roman" charset="0"/>
              </a:rPr>
              <a:t>Jet Propulsion Laboratory </a:t>
            </a:r>
            <a:r>
              <a:rPr lang="en-US" sz="1600" dirty="0">
                <a:latin typeface="Times New Roman" charset="0"/>
              </a:rPr>
              <a:t/>
            </a:r>
            <a:br>
              <a:rPr lang="en-US" sz="1600" dirty="0">
                <a:latin typeface="Times New Roman" charset="0"/>
              </a:rPr>
            </a:br>
            <a:endParaRPr lang="en-US" sz="1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28076" y="5872783"/>
            <a:ext cx="6015924" cy="788248"/>
          </a:xfrm>
        </p:spPr>
        <p:txBody>
          <a:bodyPr/>
          <a:lstStyle/>
          <a:p>
            <a:pPr>
              <a:defRPr/>
            </a:pPr>
            <a:r>
              <a:rPr lang="en-US" sz="1000" dirty="0" smtClean="0"/>
              <a:t>DSN Mission Commitments Office</a:t>
            </a:r>
          </a:p>
          <a:p>
            <a:pPr>
              <a:defRPr/>
            </a:pPr>
            <a:r>
              <a:rPr lang="en-US" sz="1000" dirty="0" smtClean="0"/>
              <a:t>DSN Mission Interface Manager</a:t>
            </a:r>
          </a:p>
          <a:p>
            <a:pPr>
              <a:defRPr/>
            </a:pPr>
            <a:r>
              <a:rPr lang="en-US" sz="1000" dirty="0" smtClean="0"/>
              <a:t> Steve Waldherr</a:t>
            </a:r>
          </a:p>
          <a:p>
            <a:pPr>
              <a:defRPr/>
            </a:pPr>
            <a:r>
              <a:rPr lang="en-US" sz="1000" dirty="0" smtClean="0"/>
              <a:t>Stefan.Waldherr@jpl.nasa.gov</a:t>
            </a:r>
            <a:endParaRPr lang="en-US" sz="1000" dirty="0"/>
          </a:p>
          <a:p>
            <a:pPr>
              <a:defRPr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0388" y="6266907"/>
            <a:ext cx="64549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© </a:t>
            </a:r>
            <a:r>
              <a:rPr lang="en-US" sz="1000" dirty="0" smtClean="0"/>
              <a:t>2016 </a:t>
            </a:r>
            <a:r>
              <a:rPr lang="en-US" sz="1000" dirty="0"/>
              <a:t>California Institute of Technology. Government sponsorship acknowledged. </a:t>
            </a:r>
          </a:p>
        </p:txBody>
      </p:sp>
    </p:spTree>
    <p:extLst>
      <p:ext uri="{BB962C8B-B14F-4D97-AF65-F5344CB8AC3E}">
        <p14:creationId xmlns:p14="http://schemas.microsoft.com/office/powerpoint/2010/main" val="28958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512653" y="-5698"/>
            <a:ext cx="7685141" cy="709613"/>
          </a:xfrm>
        </p:spPr>
        <p:txBody>
          <a:bodyPr/>
          <a:lstStyle/>
          <a:p>
            <a:r>
              <a:rPr lang="en-US" sz="2000" dirty="0" smtClean="0"/>
              <a:t>Use the DSN to communicating and operating your CubeSat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418410" y="858180"/>
            <a:ext cx="3379972" cy="1716521"/>
            <a:chOff x="1269" y="1069"/>
            <a:chExt cx="2193" cy="1064"/>
          </a:xfrm>
        </p:grpSpPr>
        <p:sp>
          <p:nvSpPr>
            <p:cNvPr id="6166" name="Arc 6"/>
            <p:cNvSpPr>
              <a:spLocks/>
            </p:cNvSpPr>
            <p:nvPr/>
          </p:nvSpPr>
          <p:spPr bwMode="auto">
            <a:xfrm rot="1330295">
              <a:off x="1627" y="1267"/>
              <a:ext cx="597" cy="615"/>
            </a:xfrm>
            <a:custGeom>
              <a:avLst/>
              <a:gdLst>
                <a:gd name="T0" fmla="*/ 0 w 21524"/>
                <a:gd name="T1" fmla="*/ 0 h 21600"/>
                <a:gd name="T2" fmla="*/ 0 w 21524"/>
                <a:gd name="T3" fmla="*/ 0 h 21600"/>
                <a:gd name="T4" fmla="*/ 0 w 21524"/>
                <a:gd name="T5" fmla="*/ 0 h 21600"/>
                <a:gd name="T6" fmla="*/ 0 60000 65536"/>
                <a:gd name="T7" fmla="*/ 0 60000 65536"/>
                <a:gd name="T8" fmla="*/ 0 60000 65536"/>
                <a:gd name="T9" fmla="*/ 0 w 21524"/>
                <a:gd name="T10" fmla="*/ 0 h 21600"/>
                <a:gd name="T11" fmla="*/ 21524 w 21524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24" h="21600" fill="none" extrusionOk="0">
                  <a:moveTo>
                    <a:pt x="0" y="-1"/>
                  </a:moveTo>
                  <a:cubicBezTo>
                    <a:pt x="11225" y="-1"/>
                    <a:pt x="20580" y="8598"/>
                    <a:pt x="21523" y="19785"/>
                  </a:cubicBezTo>
                </a:path>
                <a:path w="21524" h="21600" stroke="0" extrusionOk="0">
                  <a:moveTo>
                    <a:pt x="0" y="-1"/>
                  </a:moveTo>
                  <a:cubicBezTo>
                    <a:pt x="11225" y="-1"/>
                    <a:pt x="20580" y="8598"/>
                    <a:pt x="21523" y="19785"/>
                  </a:cubicBezTo>
                  <a:lnTo>
                    <a:pt x="0" y="21600"/>
                  </a:lnTo>
                  <a:lnTo>
                    <a:pt x="0" y="-1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167" name="Arc 7"/>
            <p:cNvSpPr>
              <a:spLocks/>
            </p:cNvSpPr>
            <p:nvPr/>
          </p:nvSpPr>
          <p:spPr bwMode="auto">
            <a:xfrm rot="2391469">
              <a:off x="1753" y="1259"/>
              <a:ext cx="757" cy="769"/>
            </a:xfrm>
            <a:custGeom>
              <a:avLst/>
              <a:gdLst>
                <a:gd name="T0" fmla="*/ 0 w 19054"/>
                <a:gd name="T1" fmla="*/ 0 h 21600"/>
                <a:gd name="T2" fmla="*/ 0 w 19054"/>
                <a:gd name="T3" fmla="*/ 0 h 21600"/>
                <a:gd name="T4" fmla="*/ 0 w 19054"/>
                <a:gd name="T5" fmla="*/ 0 h 21600"/>
                <a:gd name="T6" fmla="*/ 0 60000 65536"/>
                <a:gd name="T7" fmla="*/ 0 60000 65536"/>
                <a:gd name="T8" fmla="*/ 0 60000 65536"/>
                <a:gd name="T9" fmla="*/ 0 w 19054"/>
                <a:gd name="T10" fmla="*/ 0 h 21600"/>
                <a:gd name="T11" fmla="*/ 19054 w 19054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054" h="21600" fill="none" extrusionOk="0">
                  <a:moveTo>
                    <a:pt x="0" y="-1"/>
                  </a:moveTo>
                  <a:cubicBezTo>
                    <a:pt x="7973" y="-1"/>
                    <a:pt x="15298" y="4392"/>
                    <a:pt x="19053" y="11426"/>
                  </a:cubicBezTo>
                </a:path>
                <a:path w="19054" h="21600" stroke="0" extrusionOk="0">
                  <a:moveTo>
                    <a:pt x="0" y="-1"/>
                  </a:moveTo>
                  <a:cubicBezTo>
                    <a:pt x="7973" y="-1"/>
                    <a:pt x="15298" y="4392"/>
                    <a:pt x="19053" y="11426"/>
                  </a:cubicBezTo>
                  <a:lnTo>
                    <a:pt x="0" y="21600"/>
                  </a:lnTo>
                  <a:lnTo>
                    <a:pt x="0" y="-1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168" name="Arc 8"/>
            <p:cNvSpPr>
              <a:spLocks/>
            </p:cNvSpPr>
            <p:nvPr/>
          </p:nvSpPr>
          <p:spPr bwMode="auto">
            <a:xfrm rot="2622191">
              <a:off x="1990" y="1237"/>
              <a:ext cx="686" cy="848"/>
            </a:xfrm>
            <a:custGeom>
              <a:avLst/>
              <a:gdLst>
                <a:gd name="T0" fmla="*/ 0 w 17260"/>
                <a:gd name="T1" fmla="*/ 0 h 21600"/>
                <a:gd name="T2" fmla="*/ 0 w 17260"/>
                <a:gd name="T3" fmla="*/ 0 h 21600"/>
                <a:gd name="T4" fmla="*/ 0 w 17260"/>
                <a:gd name="T5" fmla="*/ 0 h 21600"/>
                <a:gd name="T6" fmla="*/ 0 60000 65536"/>
                <a:gd name="T7" fmla="*/ 0 60000 65536"/>
                <a:gd name="T8" fmla="*/ 0 60000 65536"/>
                <a:gd name="T9" fmla="*/ 0 w 17260"/>
                <a:gd name="T10" fmla="*/ 0 h 21600"/>
                <a:gd name="T11" fmla="*/ 17260 w 1726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260" h="21600" fill="none" extrusionOk="0">
                  <a:moveTo>
                    <a:pt x="0" y="-1"/>
                  </a:moveTo>
                  <a:cubicBezTo>
                    <a:pt x="6786" y="-1"/>
                    <a:pt x="13179" y="3189"/>
                    <a:pt x="17259" y="8613"/>
                  </a:cubicBezTo>
                </a:path>
                <a:path w="17260" h="21600" stroke="0" extrusionOk="0">
                  <a:moveTo>
                    <a:pt x="0" y="-1"/>
                  </a:moveTo>
                  <a:cubicBezTo>
                    <a:pt x="6786" y="-1"/>
                    <a:pt x="13179" y="3189"/>
                    <a:pt x="17259" y="8613"/>
                  </a:cubicBezTo>
                  <a:lnTo>
                    <a:pt x="0" y="21600"/>
                  </a:lnTo>
                  <a:lnTo>
                    <a:pt x="0" y="-1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169" name="Arc 9"/>
            <p:cNvSpPr>
              <a:spLocks/>
            </p:cNvSpPr>
            <p:nvPr/>
          </p:nvSpPr>
          <p:spPr bwMode="auto">
            <a:xfrm rot="3798417">
              <a:off x="1959" y="990"/>
              <a:ext cx="726" cy="1388"/>
            </a:xfrm>
            <a:custGeom>
              <a:avLst/>
              <a:gdLst>
                <a:gd name="T0" fmla="*/ 0 w 16854"/>
                <a:gd name="T1" fmla="*/ 0 h 21600"/>
                <a:gd name="T2" fmla="*/ 0 w 16854"/>
                <a:gd name="T3" fmla="*/ 0 h 21600"/>
                <a:gd name="T4" fmla="*/ 0 w 16854"/>
                <a:gd name="T5" fmla="*/ 0 h 21600"/>
                <a:gd name="T6" fmla="*/ 0 60000 65536"/>
                <a:gd name="T7" fmla="*/ 0 60000 65536"/>
                <a:gd name="T8" fmla="*/ 0 60000 65536"/>
                <a:gd name="T9" fmla="*/ 0 w 16854"/>
                <a:gd name="T10" fmla="*/ 0 h 21600"/>
                <a:gd name="T11" fmla="*/ 16854 w 16854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854" h="21600" fill="none" extrusionOk="0">
                  <a:moveTo>
                    <a:pt x="0" y="943"/>
                  </a:moveTo>
                  <a:cubicBezTo>
                    <a:pt x="2046" y="317"/>
                    <a:pt x="4173" y="-1"/>
                    <a:pt x="6313" y="-1"/>
                  </a:cubicBezTo>
                  <a:cubicBezTo>
                    <a:pt x="10003" y="-1"/>
                    <a:pt x="13632" y="945"/>
                    <a:pt x="16854" y="2746"/>
                  </a:cubicBezTo>
                </a:path>
                <a:path w="16854" h="21600" stroke="0" extrusionOk="0">
                  <a:moveTo>
                    <a:pt x="0" y="943"/>
                  </a:moveTo>
                  <a:cubicBezTo>
                    <a:pt x="2046" y="317"/>
                    <a:pt x="4173" y="-1"/>
                    <a:pt x="6313" y="-1"/>
                  </a:cubicBezTo>
                  <a:cubicBezTo>
                    <a:pt x="10003" y="-1"/>
                    <a:pt x="13632" y="945"/>
                    <a:pt x="16854" y="2746"/>
                  </a:cubicBezTo>
                  <a:lnTo>
                    <a:pt x="6313" y="21600"/>
                  </a:lnTo>
                  <a:lnTo>
                    <a:pt x="0" y="943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170" name="Arc 10"/>
            <p:cNvSpPr>
              <a:spLocks/>
            </p:cNvSpPr>
            <p:nvPr/>
          </p:nvSpPr>
          <p:spPr bwMode="auto">
            <a:xfrm rot="3087946">
              <a:off x="2554" y="1117"/>
              <a:ext cx="609" cy="959"/>
            </a:xfrm>
            <a:custGeom>
              <a:avLst/>
              <a:gdLst>
                <a:gd name="T0" fmla="*/ 0 w 15616"/>
                <a:gd name="T1" fmla="*/ 0 h 21532"/>
                <a:gd name="T2" fmla="*/ 0 w 15616"/>
                <a:gd name="T3" fmla="*/ 0 h 21532"/>
                <a:gd name="T4" fmla="*/ 0 w 15616"/>
                <a:gd name="T5" fmla="*/ 0 h 21532"/>
                <a:gd name="T6" fmla="*/ 0 60000 65536"/>
                <a:gd name="T7" fmla="*/ 0 60000 65536"/>
                <a:gd name="T8" fmla="*/ 0 60000 65536"/>
                <a:gd name="T9" fmla="*/ 0 w 15616"/>
                <a:gd name="T10" fmla="*/ 0 h 21532"/>
                <a:gd name="T11" fmla="*/ 15616 w 15616"/>
                <a:gd name="T12" fmla="*/ 21532 h 2153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16" h="21532" fill="none" extrusionOk="0">
                  <a:moveTo>
                    <a:pt x="1713" y="0"/>
                  </a:moveTo>
                  <a:cubicBezTo>
                    <a:pt x="7002" y="421"/>
                    <a:pt x="11950" y="2773"/>
                    <a:pt x="15616" y="6608"/>
                  </a:cubicBezTo>
                </a:path>
                <a:path w="15616" h="21532" stroke="0" extrusionOk="0">
                  <a:moveTo>
                    <a:pt x="1713" y="0"/>
                  </a:moveTo>
                  <a:cubicBezTo>
                    <a:pt x="7002" y="421"/>
                    <a:pt x="11950" y="2773"/>
                    <a:pt x="15616" y="6608"/>
                  </a:cubicBezTo>
                  <a:lnTo>
                    <a:pt x="0" y="21532"/>
                  </a:lnTo>
                  <a:lnTo>
                    <a:pt x="1713" y="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171" name="Arc 11"/>
            <p:cNvSpPr>
              <a:spLocks/>
            </p:cNvSpPr>
            <p:nvPr/>
          </p:nvSpPr>
          <p:spPr bwMode="auto">
            <a:xfrm rot="2480228">
              <a:off x="2786" y="1069"/>
              <a:ext cx="676" cy="1064"/>
            </a:xfrm>
            <a:custGeom>
              <a:avLst/>
              <a:gdLst>
                <a:gd name="T0" fmla="*/ 0 w 16585"/>
                <a:gd name="T1" fmla="*/ 0 h 20744"/>
                <a:gd name="T2" fmla="*/ 0 w 16585"/>
                <a:gd name="T3" fmla="*/ 0 h 20744"/>
                <a:gd name="T4" fmla="*/ 0 w 16585"/>
                <a:gd name="T5" fmla="*/ 0 h 20744"/>
                <a:gd name="T6" fmla="*/ 0 60000 65536"/>
                <a:gd name="T7" fmla="*/ 0 60000 65536"/>
                <a:gd name="T8" fmla="*/ 0 60000 65536"/>
                <a:gd name="T9" fmla="*/ 0 w 16585"/>
                <a:gd name="T10" fmla="*/ 0 h 20744"/>
                <a:gd name="T11" fmla="*/ 16585 w 16585"/>
                <a:gd name="T12" fmla="*/ 20744 h 207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585" h="20744" fill="none" extrusionOk="0">
                  <a:moveTo>
                    <a:pt x="6020" y="-1"/>
                  </a:moveTo>
                  <a:cubicBezTo>
                    <a:pt x="10150" y="1198"/>
                    <a:pt x="13829" y="3603"/>
                    <a:pt x="16585" y="6905"/>
                  </a:cubicBezTo>
                </a:path>
                <a:path w="16585" h="20744" stroke="0" extrusionOk="0">
                  <a:moveTo>
                    <a:pt x="6020" y="-1"/>
                  </a:moveTo>
                  <a:cubicBezTo>
                    <a:pt x="10150" y="1198"/>
                    <a:pt x="13829" y="3603"/>
                    <a:pt x="16585" y="6905"/>
                  </a:cubicBezTo>
                  <a:lnTo>
                    <a:pt x="0" y="20744"/>
                  </a:lnTo>
                  <a:lnTo>
                    <a:pt x="6020" y="-1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172" name="Arc 12"/>
            <p:cNvSpPr>
              <a:spLocks/>
            </p:cNvSpPr>
            <p:nvPr/>
          </p:nvSpPr>
          <p:spPr bwMode="auto">
            <a:xfrm rot="1330295">
              <a:off x="1269" y="1271"/>
              <a:ext cx="608" cy="573"/>
            </a:xfrm>
            <a:custGeom>
              <a:avLst/>
              <a:gdLst>
                <a:gd name="T0" fmla="*/ 0 w 21600"/>
                <a:gd name="T1" fmla="*/ 0 h 21555"/>
                <a:gd name="T2" fmla="*/ 0 w 21600"/>
                <a:gd name="T3" fmla="*/ 0 h 21555"/>
                <a:gd name="T4" fmla="*/ 0 w 21600"/>
                <a:gd name="T5" fmla="*/ 0 h 21555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55"/>
                <a:gd name="T11" fmla="*/ 21600 w 21600"/>
                <a:gd name="T12" fmla="*/ 21555 h 215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55" fill="none" extrusionOk="0">
                  <a:moveTo>
                    <a:pt x="1394" y="0"/>
                  </a:moveTo>
                  <a:cubicBezTo>
                    <a:pt x="12758" y="735"/>
                    <a:pt x="21600" y="10167"/>
                    <a:pt x="21600" y="21555"/>
                  </a:cubicBezTo>
                </a:path>
                <a:path w="21600" h="21555" stroke="0" extrusionOk="0">
                  <a:moveTo>
                    <a:pt x="1394" y="0"/>
                  </a:moveTo>
                  <a:cubicBezTo>
                    <a:pt x="12758" y="735"/>
                    <a:pt x="21600" y="10167"/>
                    <a:pt x="21600" y="21555"/>
                  </a:cubicBezTo>
                  <a:lnTo>
                    <a:pt x="0" y="21555"/>
                  </a:lnTo>
                  <a:lnTo>
                    <a:pt x="1394" y="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6152" name="Line 13"/>
          <p:cNvSpPr>
            <a:spLocks noChangeShapeType="1"/>
          </p:cNvSpPr>
          <p:nvPr/>
        </p:nvSpPr>
        <p:spPr bwMode="auto">
          <a:xfrm>
            <a:off x="1619860" y="3436815"/>
            <a:ext cx="2205" cy="32573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lIns="84966" tIns="42483" rIns="84966" bIns="42483"/>
          <a:lstStyle/>
          <a:p>
            <a:endParaRPr lang="en-US" dirty="0"/>
          </a:p>
        </p:txBody>
      </p:sp>
      <p:sp>
        <p:nvSpPr>
          <p:cNvPr id="6153" name="Line 14"/>
          <p:cNvSpPr>
            <a:spLocks noChangeShapeType="1"/>
          </p:cNvSpPr>
          <p:nvPr/>
        </p:nvSpPr>
        <p:spPr bwMode="auto">
          <a:xfrm>
            <a:off x="2647575" y="5022106"/>
            <a:ext cx="39194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lIns="84966" tIns="42483" rIns="84966" bIns="42483"/>
          <a:lstStyle/>
          <a:p>
            <a:endParaRPr lang="en-US" dirty="0"/>
          </a:p>
        </p:txBody>
      </p:sp>
      <p:sp>
        <p:nvSpPr>
          <p:cNvPr id="6154" name="Line 15"/>
          <p:cNvSpPr>
            <a:spLocks noChangeShapeType="1"/>
          </p:cNvSpPr>
          <p:nvPr/>
        </p:nvSpPr>
        <p:spPr bwMode="auto">
          <a:xfrm>
            <a:off x="6102485" y="5108575"/>
            <a:ext cx="46103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lIns="84966" tIns="42483" rIns="84966" bIns="42483"/>
          <a:lstStyle/>
          <a:p>
            <a:endParaRPr lang="en-US" dirty="0"/>
          </a:p>
        </p:txBody>
      </p:sp>
      <p:sp>
        <p:nvSpPr>
          <p:cNvPr id="6155" name="Text Box 17"/>
          <p:cNvSpPr txBox="1">
            <a:spLocks noChangeArrowheads="1"/>
          </p:cNvSpPr>
          <p:nvPr/>
        </p:nvSpPr>
        <p:spPr bwMode="auto">
          <a:xfrm>
            <a:off x="6451876" y="2574701"/>
            <a:ext cx="2609851" cy="400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>
            <a:spAutoFit/>
          </a:bodyPr>
          <a:lstStyle/>
          <a:p>
            <a:pPr algn="ctr" defTabSz="984250">
              <a:spcBef>
                <a:spcPct val="50000"/>
              </a:spcBef>
            </a:pPr>
            <a:r>
              <a:rPr lang="en-US" sz="2000" b="1" u="none" dirty="0" smtClean="0"/>
              <a:t>Your Spacecrafts</a:t>
            </a:r>
            <a:endParaRPr lang="en-US" sz="2000" b="1" u="none" dirty="0"/>
          </a:p>
        </p:txBody>
      </p:sp>
      <p:sp>
        <p:nvSpPr>
          <p:cNvPr id="6156" name="Text Box 18"/>
          <p:cNvSpPr txBox="1">
            <a:spLocks noChangeArrowheads="1"/>
          </p:cNvSpPr>
          <p:nvPr/>
        </p:nvSpPr>
        <p:spPr bwMode="auto">
          <a:xfrm>
            <a:off x="189250" y="3315413"/>
            <a:ext cx="20018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>
            <a:spAutoFit/>
          </a:bodyPr>
          <a:lstStyle/>
          <a:p>
            <a:pPr defTabSz="984250">
              <a:spcBef>
                <a:spcPct val="50000"/>
              </a:spcBef>
            </a:pPr>
            <a:r>
              <a:rPr lang="en-US" sz="1600" b="1" u="none" dirty="0"/>
              <a:t>DSN  Antenna</a:t>
            </a:r>
          </a:p>
        </p:txBody>
      </p:sp>
      <p:sp>
        <p:nvSpPr>
          <p:cNvPr id="6157" name="Text Box 19"/>
          <p:cNvSpPr txBox="1">
            <a:spLocks noChangeArrowheads="1"/>
          </p:cNvSpPr>
          <p:nvPr/>
        </p:nvSpPr>
        <p:spPr bwMode="auto">
          <a:xfrm>
            <a:off x="-104015" y="5721311"/>
            <a:ext cx="2921000" cy="830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>
            <a:spAutoFit/>
          </a:bodyPr>
          <a:lstStyle/>
          <a:p>
            <a:pPr algn="ctr" defTabSz="984250">
              <a:spcBef>
                <a:spcPct val="50000"/>
              </a:spcBef>
            </a:pPr>
            <a:r>
              <a:rPr lang="en-US" sz="1600" b="1" u="none" dirty="0"/>
              <a:t>DSCC Signal Processing Center (SPC</a:t>
            </a:r>
            <a:r>
              <a:rPr lang="en-US" sz="1600" b="1" u="none" dirty="0" smtClean="0"/>
              <a:t>) located at each DSN complex</a:t>
            </a:r>
            <a:endParaRPr lang="en-US" sz="1600" b="1" u="none" dirty="0"/>
          </a:p>
        </p:txBody>
      </p:sp>
      <p:sp>
        <p:nvSpPr>
          <p:cNvPr id="6158" name="Text Box 20"/>
          <p:cNvSpPr txBox="1">
            <a:spLocks noChangeArrowheads="1"/>
          </p:cNvSpPr>
          <p:nvPr/>
        </p:nvSpPr>
        <p:spPr bwMode="auto">
          <a:xfrm>
            <a:off x="3477799" y="5759814"/>
            <a:ext cx="2498725" cy="830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>
            <a:spAutoFit/>
          </a:bodyPr>
          <a:lstStyle/>
          <a:p>
            <a:pPr algn="ctr" defTabSz="984250">
              <a:spcBef>
                <a:spcPct val="50000"/>
              </a:spcBef>
            </a:pPr>
            <a:r>
              <a:rPr lang="en-US" sz="1600" b="1" u="none" dirty="0"/>
              <a:t>JPL </a:t>
            </a:r>
            <a:r>
              <a:rPr lang="en-US" sz="1600" b="1" u="none" dirty="0" smtClean="0"/>
              <a:t>Pasadena California Deep </a:t>
            </a:r>
            <a:r>
              <a:rPr lang="en-US" sz="1600" b="1" u="none" dirty="0"/>
              <a:t>Space Operations Center (DSOC)</a:t>
            </a:r>
          </a:p>
        </p:txBody>
      </p:sp>
      <p:sp>
        <p:nvSpPr>
          <p:cNvPr id="6159" name="Text Box 21"/>
          <p:cNvSpPr txBox="1">
            <a:spLocks noChangeArrowheads="1"/>
          </p:cNvSpPr>
          <p:nvPr/>
        </p:nvSpPr>
        <p:spPr bwMode="auto">
          <a:xfrm>
            <a:off x="6637338" y="5707923"/>
            <a:ext cx="2133600" cy="830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>
            <a:spAutoFit/>
          </a:bodyPr>
          <a:lstStyle/>
          <a:p>
            <a:pPr algn="ctr" defTabSz="984250">
              <a:spcBef>
                <a:spcPct val="50000"/>
              </a:spcBef>
            </a:pPr>
            <a:r>
              <a:rPr lang="en-US" sz="1600" b="1" u="none" dirty="0" smtClean="0"/>
              <a:t>Your CubeSat Mission </a:t>
            </a:r>
            <a:r>
              <a:rPr lang="en-US" sz="1600" b="1" u="none" dirty="0"/>
              <a:t>Operations Center (MOC)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292" y="567602"/>
            <a:ext cx="2330316" cy="20669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7" y="1304062"/>
            <a:ext cx="2268845" cy="2061613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 bwMode="auto">
          <a:xfrm flipH="1">
            <a:off x="1443643" y="1305228"/>
            <a:ext cx="4883238" cy="42255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386" y="3815557"/>
            <a:ext cx="2847975" cy="17811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7" y="3815557"/>
            <a:ext cx="2439760" cy="1905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338" y="3815557"/>
            <a:ext cx="2230431" cy="178117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-104015" y="6601813"/>
            <a:ext cx="5758369" cy="327751"/>
          </a:xfrm>
        </p:spPr>
        <p:txBody>
          <a:bodyPr/>
          <a:lstStyle/>
          <a:p>
            <a:r>
              <a:rPr lang="en-US" dirty="0" smtClean="0"/>
              <a:t>Jet Propulsion Deep Space Network (DSN) Mission Commitments Office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457950" y="6538912"/>
            <a:ext cx="2057400" cy="182563"/>
          </a:xfrm>
        </p:spPr>
        <p:txBody>
          <a:bodyPr/>
          <a:lstStyle/>
          <a:p>
            <a:fld id="{5EA8B6C2-52F2-4F37-9DFB-2E1FEECA07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45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5" name="Title 1"/>
          <p:cNvSpPr>
            <a:spLocks noGrp="1"/>
          </p:cNvSpPr>
          <p:nvPr>
            <p:ph type="title"/>
          </p:nvPr>
        </p:nvSpPr>
        <p:spPr>
          <a:xfrm>
            <a:off x="685800" y="348360"/>
            <a:ext cx="7772400" cy="642240"/>
          </a:xfrm>
        </p:spPr>
        <p:txBody>
          <a:bodyPr/>
          <a:lstStyle/>
          <a:p>
            <a:r>
              <a:rPr lang="en-US" dirty="0" smtClean="0"/>
              <a:t>Where Are the DSN Complexes? </a:t>
            </a:r>
            <a:endParaRPr lang="en-US" dirty="0"/>
          </a:p>
        </p:txBody>
      </p:sp>
      <p:pic>
        <p:nvPicPr>
          <p:cNvPr id="74" name="Picture 7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2" y="1143000"/>
            <a:ext cx="8513010" cy="4572000"/>
          </a:xfrm>
          <a:prstGeom prst="rect">
            <a:avLst/>
          </a:prstGeom>
        </p:spPr>
      </p:pic>
      <p:sp>
        <p:nvSpPr>
          <p:cNvPr id="77" name="Rectangle 76"/>
          <p:cNvSpPr/>
          <p:nvPr/>
        </p:nvSpPr>
        <p:spPr>
          <a:xfrm>
            <a:off x="3828848" y="3198168"/>
            <a:ext cx="14863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MADRID</a:t>
            </a:r>
            <a:endParaRPr lang="en-US" dirty="0"/>
          </a:p>
        </p:txBody>
      </p:sp>
      <p:pic>
        <p:nvPicPr>
          <p:cNvPr id="79" name="Picture 7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295" y="4084655"/>
            <a:ext cx="337632" cy="224591"/>
          </a:xfrm>
          <a:prstGeom prst="rect">
            <a:avLst/>
          </a:prstGeom>
        </p:spPr>
      </p:pic>
      <p:sp>
        <p:nvSpPr>
          <p:cNvPr id="81" name="TextBox 80"/>
          <p:cNvSpPr txBox="1"/>
          <p:nvPr/>
        </p:nvSpPr>
        <p:spPr>
          <a:xfrm>
            <a:off x="7608851" y="3810373"/>
            <a:ext cx="1588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Canberra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159" name="TextBox 5158"/>
          <p:cNvSpPr txBox="1"/>
          <p:nvPr/>
        </p:nvSpPr>
        <p:spPr>
          <a:xfrm>
            <a:off x="3777916" y="2023496"/>
            <a:ext cx="1588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Madrid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86" name="Picture 8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904" y="2269294"/>
            <a:ext cx="324322" cy="180619"/>
          </a:xfrm>
          <a:prstGeom prst="rect">
            <a:avLst/>
          </a:prstGeom>
        </p:spPr>
      </p:pic>
      <p:sp>
        <p:nvSpPr>
          <p:cNvPr id="5160" name="TextBox 5159"/>
          <p:cNvSpPr txBox="1"/>
          <p:nvPr/>
        </p:nvSpPr>
        <p:spPr>
          <a:xfrm>
            <a:off x="1313483" y="2087901"/>
            <a:ext cx="1588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Goldstone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90" name="Picture 8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786" y="2331840"/>
            <a:ext cx="332539" cy="176507"/>
          </a:xfrm>
          <a:prstGeom prst="rect">
            <a:avLst/>
          </a:prstGeom>
        </p:spPr>
      </p:pic>
      <p:pic>
        <p:nvPicPr>
          <p:cNvPr id="1025" name="Picture 1" descr="flag_gdscc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5750" cy="18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5750" y="6560021"/>
            <a:ext cx="5758369" cy="365125"/>
          </a:xfrm>
        </p:spPr>
        <p:txBody>
          <a:bodyPr/>
          <a:lstStyle/>
          <a:p>
            <a:r>
              <a:rPr lang="en-US" dirty="0" smtClean="0"/>
              <a:t>Jet Propulsion Deep Space Network (DSN) Mission Commitments Office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6481804" y="6494462"/>
            <a:ext cx="2057400" cy="365125"/>
          </a:xfrm>
        </p:spPr>
        <p:txBody>
          <a:bodyPr/>
          <a:lstStyle/>
          <a:p>
            <a:fld id="{5EA8B6C2-52F2-4F37-9DFB-2E1FEECA0734}" type="slidenum">
              <a:rPr lang="en-US" smtClean="0"/>
              <a:t>3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3466" y="5733398"/>
            <a:ext cx="84373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Conveniently located about 120 degrees apart for full maximum coverage of your spacecrafts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5428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63"/>
          <p:cNvSpPr>
            <a:spLocks noChangeArrowheads="1"/>
          </p:cNvSpPr>
          <p:nvPr/>
        </p:nvSpPr>
        <p:spPr bwMode="auto">
          <a:xfrm>
            <a:off x="368312" y="3447437"/>
            <a:ext cx="7160508" cy="2539629"/>
          </a:xfrm>
          <a:prstGeom prst="rect">
            <a:avLst/>
          </a:prstGeom>
          <a:solidFill>
            <a:srgbClr val="CEE8E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cs typeface="Calibri" charset="0"/>
            </a:endParaRPr>
          </a:p>
        </p:txBody>
      </p:sp>
      <p:sp>
        <p:nvSpPr>
          <p:cNvPr id="8" name="Line 565"/>
          <p:cNvSpPr>
            <a:spLocks noChangeShapeType="1"/>
          </p:cNvSpPr>
          <p:nvPr/>
        </p:nvSpPr>
        <p:spPr bwMode="auto">
          <a:xfrm flipV="1">
            <a:off x="1080290" y="4972612"/>
            <a:ext cx="6442497" cy="5597"/>
          </a:xfrm>
          <a:prstGeom prst="line">
            <a:avLst/>
          </a:prstGeom>
          <a:noFill/>
          <a:ln w="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" name="Freeform 566"/>
          <p:cNvSpPr>
            <a:spLocks/>
          </p:cNvSpPr>
          <p:nvPr/>
        </p:nvSpPr>
        <p:spPr bwMode="auto">
          <a:xfrm>
            <a:off x="4158992" y="4194634"/>
            <a:ext cx="37711" cy="33582"/>
          </a:xfrm>
          <a:custGeom>
            <a:avLst/>
            <a:gdLst>
              <a:gd name="T0" fmla="*/ 2147443569 w 25"/>
              <a:gd name="T1" fmla="*/ 193164642 h 25"/>
              <a:gd name="T2" fmla="*/ 2147443569 w 25"/>
              <a:gd name="T3" fmla="*/ 193164642 h 25"/>
              <a:gd name="T4" fmla="*/ 2147443569 w 25"/>
              <a:gd name="T5" fmla="*/ 193164642 h 25"/>
              <a:gd name="T6" fmla="*/ 0 w 25"/>
              <a:gd name="T7" fmla="*/ 193164642 h 25"/>
              <a:gd name="T8" fmla="*/ 2147443569 w 25"/>
              <a:gd name="T9" fmla="*/ 0 h 25"/>
              <a:gd name="T10" fmla="*/ 2147443569 w 25"/>
              <a:gd name="T11" fmla="*/ 193164642 h 2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5"/>
              <a:gd name="T19" fmla="*/ 0 h 25"/>
              <a:gd name="T20" fmla="*/ 25 w 25"/>
              <a:gd name="T21" fmla="*/ 25 h 2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5" h="25">
                <a:moveTo>
                  <a:pt x="25" y="2"/>
                </a:moveTo>
                <a:lnTo>
                  <a:pt x="25" y="23"/>
                </a:lnTo>
                <a:lnTo>
                  <a:pt x="17" y="25"/>
                </a:lnTo>
                <a:lnTo>
                  <a:pt x="0" y="5"/>
                </a:lnTo>
                <a:lnTo>
                  <a:pt x="10" y="0"/>
                </a:lnTo>
                <a:lnTo>
                  <a:pt x="25" y="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" name="Freeform 567"/>
          <p:cNvSpPr>
            <a:spLocks/>
          </p:cNvSpPr>
          <p:nvPr/>
        </p:nvSpPr>
        <p:spPr bwMode="auto">
          <a:xfrm>
            <a:off x="4089604" y="4142862"/>
            <a:ext cx="33185" cy="43377"/>
          </a:xfrm>
          <a:custGeom>
            <a:avLst/>
            <a:gdLst>
              <a:gd name="T0" fmla="*/ 2147443479 w 22"/>
              <a:gd name="T1" fmla="*/ 0 h 32"/>
              <a:gd name="T2" fmla="*/ 0 w 22"/>
              <a:gd name="T3" fmla="*/ 329922656 h 32"/>
              <a:gd name="T4" fmla="*/ 2147443479 w 22"/>
              <a:gd name="T5" fmla="*/ 329922656 h 32"/>
              <a:gd name="T6" fmla="*/ 2147443479 w 22"/>
              <a:gd name="T7" fmla="*/ 329922656 h 32"/>
              <a:gd name="T8" fmla="*/ 2147443479 w 22"/>
              <a:gd name="T9" fmla="*/ 0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"/>
              <a:gd name="T16" fmla="*/ 0 h 32"/>
              <a:gd name="T17" fmla="*/ 22 w 22"/>
              <a:gd name="T18" fmla="*/ 32 h 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" h="32">
                <a:moveTo>
                  <a:pt x="22" y="0"/>
                </a:moveTo>
                <a:lnTo>
                  <a:pt x="0" y="6"/>
                </a:lnTo>
                <a:lnTo>
                  <a:pt x="3" y="32"/>
                </a:lnTo>
                <a:lnTo>
                  <a:pt x="18" y="29"/>
                </a:lnTo>
                <a:lnTo>
                  <a:pt x="2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1" name="Group 568"/>
          <p:cNvGrpSpPr>
            <a:grpSpLocks/>
          </p:cNvGrpSpPr>
          <p:nvPr/>
        </p:nvGrpSpPr>
        <p:grpSpPr bwMode="auto">
          <a:xfrm>
            <a:off x="7067241" y="5628859"/>
            <a:ext cx="627506" cy="261659"/>
            <a:chOff x="5082" y="4114"/>
            <a:chExt cx="416" cy="196"/>
          </a:xfrm>
        </p:grpSpPr>
        <p:sp>
          <p:nvSpPr>
            <p:cNvPr id="5150" name="Freeform 569"/>
            <p:cNvSpPr>
              <a:spLocks/>
            </p:cNvSpPr>
            <p:nvPr/>
          </p:nvSpPr>
          <p:spPr bwMode="auto">
            <a:xfrm>
              <a:off x="5432" y="4114"/>
              <a:ext cx="66" cy="119"/>
            </a:xfrm>
            <a:custGeom>
              <a:avLst/>
              <a:gdLst>
                <a:gd name="T0" fmla="*/ 22 w 66"/>
                <a:gd name="T1" fmla="*/ 2 h 119"/>
                <a:gd name="T2" fmla="*/ 28 w 66"/>
                <a:gd name="T3" fmla="*/ 0 h 119"/>
                <a:gd name="T4" fmla="*/ 40 w 66"/>
                <a:gd name="T5" fmla="*/ 13 h 119"/>
                <a:gd name="T6" fmla="*/ 38 w 66"/>
                <a:gd name="T7" fmla="*/ 51 h 119"/>
                <a:gd name="T8" fmla="*/ 46 w 66"/>
                <a:gd name="T9" fmla="*/ 51 h 119"/>
                <a:gd name="T10" fmla="*/ 48 w 66"/>
                <a:gd name="T11" fmla="*/ 56 h 119"/>
                <a:gd name="T12" fmla="*/ 51 w 66"/>
                <a:gd name="T13" fmla="*/ 64 h 119"/>
                <a:gd name="T14" fmla="*/ 53 w 66"/>
                <a:gd name="T15" fmla="*/ 69 h 119"/>
                <a:gd name="T16" fmla="*/ 60 w 66"/>
                <a:gd name="T17" fmla="*/ 68 h 119"/>
                <a:gd name="T18" fmla="*/ 64 w 66"/>
                <a:gd name="T19" fmla="*/ 59 h 119"/>
                <a:gd name="T20" fmla="*/ 66 w 66"/>
                <a:gd name="T21" fmla="*/ 64 h 119"/>
                <a:gd name="T22" fmla="*/ 63 w 66"/>
                <a:gd name="T23" fmla="*/ 71 h 119"/>
                <a:gd name="T24" fmla="*/ 60 w 66"/>
                <a:gd name="T25" fmla="*/ 76 h 119"/>
                <a:gd name="T26" fmla="*/ 58 w 66"/>
                <a:gd name="T27" fmla="*/ 86 h 119"/>
                <a:gd name="T28" fmla="*/ 50 w 66"/>
                <a:gd name="T29" fmla="*/ 91 h 119"/>
                <a:gd name="T30" fmla="*/ 45 w 66"/>
                <a:gd name="T31" fmla="*/ 92 h 119"/>
                <a:gd name="T32" fmla="*/ 38 w 66"/>
                <a:gd name="T33" fmla="*/ 97 h 119"/>
                <a:gd name="T34" fmla="*/ 36 w 66"/>
                <a:gd name="T35" fmla="*/ 102 h 119"/>
                <a:gd name="T36" fmla="*/ 38 w 66"/>
                <a:gd name="T37" fmla="*/ 107 h 119"/>
                <a:gd name="T38" fmla="*/ 40 w 66"/>
                <a:gd name="T39" fmla="*/ 112 h 119"/>
                <a:gd name="T40" fmla="*/ 31 w 66"/>
                <a:gd name="T41" fmla="*/ 115 h 119"/>
                <a:gd name="T42" fmla="*/ 27 w 66"/>
                <a:gd name="T43" fmla="*/ 117 h 119"/>
                <a:gd name="T44" fmla="*/ 22 w 66"/>
                <a:gd name="T45" fmla="*/ 119 h 119"/>
                <a:gd name="T46" fmla="*/ 18 w 66"/>
                <a:gd name="T47" fmla="*/ 117 h 119"/>
                <a:gd name="T48" fmla="*/ 10 w 66"/>
                <a:gd name="T49" fmla="*/ 115 h 119"/>
                <a:gd name="T50" fmla="*/ 7 w 66"/>
                <a:gd name="T51" fmla="*/ 112 h 119"/>
                <a:gd name="T52" fmla="*/ 10 w 66"/>
                <a:gd name="T53" fmla="*/ 109 h 119"/>
                <a:gd name="T54" fmla="*/ 17 w 66"/>
                <a:gd name="T55" fmla="*/ 107 h 119"/>
                <a:gd name="T56" fmla="*/ 22 w 66"/>
                <a:gd name="T57" fmla="*/ 99 h 119"/>
                <a:gd name="T58" fmla="*/ 22 w 66"/>
                <a:gd name="T59" fmla="*/ 96 h 119"/>
                <a:gd name="T60" fmla="*/ 17 w 66"/>
                <a:gd name="T61" fmla="*/ 92 h 119"/>
                <a:gd name="T62" fmla="*/ 10 w 66"/>
                <a:gd name="T63" fmla="*/ 87 h 119"/>
                <a:gd name="T64" fmla="*/ 5 w 66"/>
                <a:gd name="T65" fmla="*/ 87 h 119"/>
                <a:gd name="T66" fmla="*/ 2 w 66"/>
                <a:gd name="T67" fmla="*/ 86 h 119"/>
                <a:gd name="T68" fmla="*/ 0 w 66"/>
                <a:gd name="T69" fmla="*/ 81 h 119"/>
                <a:gd name="T70" fmla="*/ 2 w 66"/>
                <a:gd name="T71" fmla="*/ 77 h 119"/>
                <a:gd name="T72" fmla="*/ 5 w 66"/>
                <a:gd name="T73" fmla="*/ 77 h 119"/>
                <a:gd name="T74" fmla="*/ 10 w 66"/>
                <a:gd name="T75" fmla="*/ 76 h 119"/>
                <a:gd name="T76" fmla="*/ 17 w 66"/>
                <a:gd name="T77" fmla="*/ 71 h 119"/>
                <a:gd name="T78" fmla="*/ 20 w 66"/>
                <a:gd name="T79" fmla="*/ 69 h 119"/>
                <a:gd name="T80" fmla="*/ 23 w 66"/>
                <a:gd name="T81" fmla="*/ 51 h 119"/>
                <a:gd name="T82" fmla="*/ 20 w 66"/>
                <a:gd name="T83" fmla="*/ 46 h 119"/>
                <a:gd name="T84" fmla="*/ 15 w 66"/>
                <a:gd name="T85" fmla="*/ 43 h 119"/>
                <a:gd name="T86" fmla="*/ 13 w 66"/>
                <a:gd name="T87" fmla="*/ 33 h 119"/>
                <a:gd name="T88" fmla="*/ 15 w 66"/>
                <a:gd name="T89" fmla="*/ 23 h 119"/>
                <a:gd name="T90" fmla="*/ 17 w 66"/>
                <a:gd name="T91" fmla="*/ 17 h 119"/>
                <a:gd name="T92" fmla="*/ 22 w 66"/>
                <a:gd name="T93" fmla="*/ 2 h 11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66"/>
                <a:gd name="T142" fmla="*/ 0 h 119"/>
                <a:gd name="T143" fmla="*/ 66 w 66"/>
                <a:gd name="T144" fmla="*/ 119 h 119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66" h="119">
                  <a:moveTo>
                    <a:pt x="22" y="2"/>
                  </a:moveTo>
                  <a:lnTo>
                    <a:pt x="28" y="0"/>
                  </a:lnTo>
                  <a:lnTo>
                    <a:pt x="40" y="13"/>
                  </a:lnTo>
                  <a:lnTo>
                    <a:pt x="38" y="51"/>
                  </a:lnTo>
                  <a:lnTo>
                    <a:pt x="46" y="51"/>
                  </a:lnTo>
                  <a:lnTo>
                    <a:pt x="48" y="56"/>
                  </a:lnTo>
                  <a:lnTo>
                    <a:pt x="51" y="64"/>
                  </a:lnTo>
                  <a:lnTo>
                    <a:pt x="53" y="69"/>
                  </a:lnTo>
                  <a:lnTo>
                    <a:pt x="60" y="68"/>
                  </a:lnTo>
                  <a:lnTo>
                    <a:pt x="64" y="59"/>
                  </a:lnTo>
                  <a:lnTo>
                    <a:pt x="66" y="64"/>
                  </a:lnTo>
                  <a:lnTo>
                    <a:pt x="63" y="71"/>
                  </a:lnTo>
                  <a:lnTo>
                    <a:pt x="60" y="76"/>
                  </a:lnTo>
                  <a:lnTo>
                    <a:pt x="58" y="86"/>
                  </a:lnTo>
                  <a:lnTo>
                    <a:pt x="50" y="91"/>
                  </a:lnTo>
                  <a:lnTo>
                    <a:pt x="45" y="92"/>
                  </a:lnTo>
                  <a:lnTo>
                    <a:pt x="38" y="97"/>
                  </a:lnTo>
                  <a:lnTo>
                    <a:pt x="36" y="102"/>
                  </a:lnTo>
                  <a:lnTo>
                    <a:pt x="38" y="107"/>
                  </a:lnTo>
                  <a:lnTo>
                    <a:pt x="40" y="112"/>
                  </a:lnTo>
                  <a:lnTo>
                    <a:pt x="31" y="115"/>
                  </a:lnTo>
                  <a:lnTo>
                    <a:pt x="27" y="117"/>
                  </a:lnTo>
                  <a:lnTo>
                    <a:pt x="22" y="119"/>
                  </a:lnTo>
                  <a:lnTo>
                    <a:pt x="18" y="117"/>
                  </a:lnTo>
                  <a:lnTo>
                    <a:pt x="10" y="115"/>
                  </a:lnTo>
                  <a:lnTo>
                    <a:pt x="7" y="112"/>
                  </a:lnTo>
                  <a:lnTo>
                    <a:pt x="10" y="109"/>
                  </a:lnTo>
                  <a:lnTo>
                    <a:pt x="17" y="107"/>
                  </a:lnTo>
                  <a:lnTo>
                    <a:pt x="22" y="99"/>
                  </a:lnTo>
                  <a:lnTo>
                    <a:pt x="22" y="96"/>
                  </a:lnTo>
                  <a:lnTo>
                    <a:pt x="17" y="92"/>
                  </a:lnTo>
                  <a:lnTo>
                    <a:pt x="10" y="87"/>
                  </a:lnTo>
                  <a:lnTo>
                    <a:pt x="5" y="87"/>
                  </a:lnTo>
                  <a:lnTo>
                    <a:pt x="2" y="86"/>
                  </a:lnTo>
                  <a:lnTo>
                    <a:pt x="0" y="81"/>
                  </a:lnTo>
                  <a:lnTo>
                    <a:pt x="2" y="77"/>
                  </a:lnTo>
                  <a:lnTo>
                    <a:pt x="5" y="77"/>
                  </a:lnTo>
                  <a:lnTo>
                    <a:pt x="10" y="76"/>
                  </a:lnTo>
                  <a:lnTo>
                    <a:pt x="17" y="71"/>
                  </a:lnTo>
                  <a:lnTo>
                    <a:pt x="20" y="69"/>
                  </a:lnTo>
                  <a:lnTo>
                    <a:pt x="23" y="51"/>
                  </a:lnTo>
                  <a:lnTo>
                    <a:pt x="20" y="46"/>
                  </a:lnTo>
                  <a:lnTo>
                    <a:pt x="15" y="43"/>
                  </a:lnTo>
                  <a:lnTo>
                    <a:pt x="13" y="33"/>
                  </a:lnTo>
                  <a:lnTo>
                    <a:pt x="15" y="23"/>
                  </a:lnTo>
                  <a:lnTo>
                    <a:pt x="17" y="17"/>
                  </a:lnTo>
                  <a:lnTo>
                    <a:pt x="22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51" name="Freeform 570"/>
            <p:cNvSpPr>
              <a:spLocks/>
            </p:cNvSpPr>
            <p:nvPr/>
          </p:nvSpPr>
          <p:spPr bwMode="auto">
            <a:xfrm>
              <a:off x="5305" y="4210"/>
              <a:ext cx="122" cy="100"/>
            </a:xfrm>
            <a:custGeom>
              <a:avLst/>
              <a:gdLst>
                <a:gd name="T0" fmla="*/ 86 w 122"/>
                <a:gd name="T1" fmla="*/ 0 h 100"/>
                <a:gd name="T2" fmla="*/ 101 w 122"/>
                <a:gd name="T3" fmla="*/ 0 h 100"/>
                <a:gd name="T4" fmla="*/ 122 w 122"/>
                <a:gd name="T5" fmla="*/ 26 h 100"/>
                <a:gd name="T6" fmla="*/ 99 w 122"/>
                <a:gd name="T7" fmla="*/ 49 h 100"/>
                <a:gd name="T8" fmla="*/ 99 w 122"/>
                <a:gd name="T9" fmla="*/ 59 h 100"/>
                <a:gd name="T10" fmla="*/ 94 w 122"/>
                <a:gd name="T11" fmla="*/ 62 h 100"/>
                <a:gd name="T12" fmla="*/ 81 w 122"/>
                <a:gd name="T13" fmla="*/ 62 h 100"/>
                <a:gd name="T14" fmla="*/ 64 w 122"/>
                <a:gd name="T15" fmla="*/ 75 h 100"/>
                <a:gd name="T16" fmla="*/ 50 w 122"/>
                <a:gd name="T17" fmla="*/ 88 h 100"/>
                <a:gd name="T18" fmla="*/ 40 w 122"/>
                <a:gd name="T19" fmla="*/ 100 h 100"/>
                <a:gd name="T20" fmla="*/ 40 w 122"/>
                <a:gd name="T21" fmla="*/ 90 h 100"/>
                <a:gd name="T22" fmla="*/ 22 w 122"/>
                <a:gd name="T23" fmla="*/ 92 h 100"/>
                <a:gd name="T24" fmla="*/ 13 w 122"/>
                <a:gd name="T25" fmla="*/ 92 h 100"/>
                <a:gd name="T26" fmla="*/ 0 w 122"/>
                <a:gd name="T27" fmla="*/ 92 h 100"/>
                <a:gd name="T28" fmla="*/ 18 w 122"/>
                <a:gd name="T29" fmla="*/ 75 h 100"/>
                <a:gd name="T30" fmla="*/ 25 w 122"/>
                <a:gd name="T31" fmla="*/ 67 h 100"/>
                <a:gd name="T32" fmla="*/ 31 w 122"/>
                <a:gd name="T33" fmla="*/ 67 h 100"/>
                <a:gd name="T34" fmla="*/ 45 w 122"/>
                <a:gd name="T35" fmla="*/ 54 h 100"/>
                <a:gd name="T36" fmla="*/ 50 w 122"/>
                <a:gd name="T37" fmla="*/ 54 h 100"/>
                <a:gd name="T38" fmla="*/ 50 w 122"/>
                <a:gd name="T39" fmla="*/ 52 h 100"/>
                <a:gd name="T40" fmla="*/ 56 w 122"/>
                <a:gd name="T41" fmla="*/ 47 h 100"/>
                <a:gd name="T42" fmla="*/ 64 w 122"/>
                <a:gd name="T43" fmla="*/ 47 h 100"/>
                <a:gd name="T44" fmla="*/ 61 w 122"/>
                <a:gd name="T45" fmla="*/ 32 h 100"/>
                <a:gd name="T46" fmla="*/ 63 w 122"/>
                <a:gd name="T47" fmla="*/ 32 h 100"/>
                <a:gd name="T48" fmla="*/ 71 w 122"/>
                <a:gd name="T49" fmla="*/ 24 h 100"/>
                <a:gd name="T50" fmla="*/ 74 w 122"/>
                <a:gd name="T51" fmla="*/ 31 h 100"/>
                <a:gd name="T52" fmla="*/ 88 w 122"/>
                <a:gd name="T53" fmla="*/ 19 h 100"/>
                <a:gd name="T54" fmla="*/ 86 w 122"/>
                <a:gd name="T55" fmla="*/ 0 h 10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22"/>
                <a:gd name="T85" fmla="*/ 0 h 100"/>
                <a:gd name="T86" fmla="*/ 122 w 122"/>
                <a:gd name="T87" fmla="*/ 100 h 10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22" h="100">
                  <a:moveTo>
                    <a:pt x="86" y="0"/>
                  </a:moveTo>
                  <a:lnTo>
                    <a:pt x="101" y="0"/>
                  </a:lnTo>
                  <a:lnTo>
                    <a:pt x="122" y="26"/>
                  </a:lnTo>
                  <a:lnTo>
                    <a:pt x="99" y="49"/>
                  </a:lnTo>
                  <a:lnTo>
                    <a:pt x="99" y="59"/>
                  </a:lnTo>
                  <a:lnTo>
                    <a:pt x="94" y="62"/>
                  </a:lnTo>
                  <a:lnTo>
                    <a:pt x="81" y="62"/>
                  </a:lnTo>
                  <a:lnTo>
                    <a:pt x="64" y="75"/>
                  </a:lnTo>
                  <a:lnTo>
                    <a:pt x="50" y="88"/>
                  </a:lnTo>
                  <a:lnTo>
                    <a:pt x="40" y="100"/>
                  </a:lnTo>
                  <a:lnTo>
                    <a:pt x="40" y="90"/>
                  </a:lnTo>
                  <a:lnTo>
                    <a:pt x="22" y="92"/>
                  </a:lnTo>
                  <a:lnTo>
                    <a:pt x="13" y="92"/>
                  </a:lnTo>
                  <a:lnTo>
                    <a:pt x="0" y="92"/>
                  </a:lnTo>
                  <a:lnTo>
                    <a:pt x="18" y="75"/>
                  </a:lnTo>
                  <a:lnTo>
                    <a:pt x="25" y="67"/>
                  </a:lnTo>
                  <a:lnTo>
                    <a:pt x="31" y="67"/>
                  </a:lnTo>
                  <a:lnTo>
                    <a:pt x="45" y="54"/>
                  </a:lnTo>
                  <a:lnTo>
                    <a:pt x="50" y="54"/>
                  </a:lnTo>
                  <a:lnTo>
                    <a:pt x="50" y="52"/>
                  </a:lnTo>
                  <a:lnTo>
                    <a:pt x="56" y="47"/>
                  </a:lnTo>
                  <a:lnTo>
                    <a:pt x="64" y="47"/>
                  </a:lnTo>
                  <a:lnTo>
                    <a:pt x="61" y="32"/>
                  </a:lnTo>
                  <a:lnTo>
                    <a:pt x="63" y="32"/>
                  </a:lnTo>
                  <a:lnTo>
                    <a:pt x="71" y="24"/>
                  </a:lnTo>
                  <a:lnTo>
                    <a:pt x="74" y="31"/>
                  </a:lnTo>
                  <a:lnTo>
                    <a:pt x="88" y="19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52" name="Freeform 571"/>
            <p:cNvSpPr>
              <a:spLocks/>
            </p:cNvSpPr>
            <p:nvPr/>
          </p:nvSpPr>
          <p:spPr bwMode="auto">
            <a:xfrm>
              <a:off x="5082" y="4216"/>
              <a:ext cx="47" cy="53"/>
            </a:xfrm>
            <a:custGeom>
              <a:avLst/>
              <a:gdLst>
                <a:gd name="T0" fmla="*/ 0 w 47"/>
                <a:gd name="T1" fmla="*/ 0 h 53"/>
                <a:gd name="T2" fmla="*/ 10 w 47"/>
                <a:gd name="T3" fmla="*/ 0 h 53"/>
                <a:gd name="T4" fmla="*/ 22 w 47"/>
                <a:gd name="T5" fmla="*/ 7 h 53"/>
                <a:gd name="T6" fmla="*/ 47 w 47"/>
                <a:gd name="T7" fmla="*/ 7 h 53"/>
                <a:gd name="T8" fmla="*/ 43 w 47"/>
                <a:gd name="T9" fmla="*/ 15 h 53"/>
                <a:gd name="T10" fmla="*/ 47 w 47"/>
                <a:gd name="T11" fmla="*/ 25 h 53"/>
                <a:gd name="T12" fmla="*/ 38 w 47"/>
                <a:gd name="T13" fmla="*/ 25 h 53"/>
                <a:gd name="T14" fmla="*/ 37 w 47"/>
                <a:gd name="T15" fmla="*/ 26 h 53"/>
                <a:gd name="T16" fmla="*/ 32 w 47"/>
                <a:gd name="T17" fmla="*/ 28 h 53"/>
                <a:gd name="T18" fmla="*/ 37 w 47"/>
                <a:gd name="T19" fmla="*/ 53 h 53"/>
                <a:gd name="T20" fmla="*/ 22 w 47"/>
                <a:gd name="T21" fmla="*/ 51 h 53"/>
                <a:gd name="T22" fmla="*/ 9 w 47"/>
                <a:gd name="T23" fmla="*/ 43 h 53"/>
                <a:gd name="T24" fmla="*/ 9 w 47"/>
                <a:gd name="T25" fmla="*/ 26 h 53"/>
                <a:gd name="T26" fmla="*/ 9 w 47"/>
                <a:gd name="T27" fmla="*/ 20 h 53"/>
                <a:gd name="T28" fmla="*/ 0 w 47"/>
                <a:gd name="T29" fmla="*/ 15 h 53"/>
                <a:gd name="T30" fmla="*/ 0 w 47"/>
                <a:gd name="T31" fmla="*/ 0 h 5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7"/>
                <a:gd name="T49" fmla="*/ 0 h 53"/>
                <a:gd name="T50" fmla="*/ 47 w 47"/>
                <a:gd name="T51" fmla="*/ 53 h 5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7" h="53">
                  <a:moveTo>
                    <a:pt x="0" y="0"/>
                  </a:moveTo>
                  <a:lnTo>
                    <a:pt x="10" y="0"/>
                  </a:lnTo>
                  <a:lnTo>
                    <a:pt x="22" y="7"/>
                  </a:lnTo>
                  <a:lnTo>
                    <a:pt x="47" y="7"/>
                  </a:lnTo>
                  <a:lnTo>
                    <a:pt x="43" y="15"/>
                  </a:lnTo>
                  <a:lnTo>
                    <a:pt x="47" y="25"/>
                  </a:lnTo>
                  <a:lnTo>
                    <a:pt x="38" y="25"/>
                  </a:lnTo>
                  <a:lnTo>
                    <a:pt x="37" y="26"/>
                  </a:lnTo>
                  <a:lnTo>
                    <a:pt x="32" y="28"/>
                  </a:lnTo>
                  <a:lnTo>
                    <a:pt x="37" y="53"/>
                  </a:lnTo>
                  <a:lnTo>
                    <a:pt x="22" y="51"/>
                  </a:lnTo>
                  <a:lnTo>
                    <a:pt x="9" y="43"/>
                  </a:lnTo>
                  <a:lnTo>
                    <a:pt x="9" y="26"/>
                  </a:lnTo>
                  <a:lnTo>
                    <a:pt x="9" y="20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2" name="Freeform 572"/>
          <p:cNvSpPr>
            <a:spLocks/>
          </p:cNvSpPr>
          <p:nvPr/>
        </p:nvSpPr>
        <p:spPr bwMode="auto">
          <a:xfrm>
            <a:off x="7195458" y="5007595"/>
            <a:ext cx="111624" cy="78358"/>
          </a:xfrm>
          <a:custGeom>
            <a:avLst/>
            <a:gdLst>
              <a:gd name="T0" fmla="*/ 2147443338 w 74"/>
              <a:gd name="T1" fmla="*/ 270874128 h 58"/>
              <a:gd name="T2" fmla="*/ 0 w 74"/>
              <a:gd name="T3" fmla="*/ 270874128 h 58"/>
              <a:gd name="T4" fmla="*/ 2147443338 w 74"/>
              <a:gd name="T5" fmla="*/ 270874128 h 58"/>
              <a:gd name="T6" fmla="*/ 2147443338 w 74"/>
              <a:gd name="T7" fmla="*/ 270874128 h 58"/>
              <a:gd name="T8" fmla="*/ 2147443338 w 74"/>
              <a:gd name="T9" fmla="*/ 270874128 h 58"/>
              <a:gd name="T10" fmla="*/ 2147443338 w 74"/>
              <a:gd name="T11" fmla="*/ 270874128 h 58"/>
              <a:gd name="T12" fmla="*/ 2147443338 w 74"/>
              <a:gd name="T13" fmla="*/ 270874128 h 58"/>
              <a:gd name="T14" fmla="*/ 2147443338 w 74"/>
              <a:gd name="T15" fmla="*/ 270874128 h 58"/>
              <a:gd name="T16" fmla="*/ 2147443338 w 74"/>
              <a:gd name="T17" fmla="*/ 270874128 h 58"/>
              <a:gd name="T18" fmla="*/ 2147443338 w 74"/>
              <a:gd name="T19" fmla="*/ 270874128 h 58"/>
              <a:gd name="T20" fmla="*/ 2147443338 w 74"/>
              <a:gd name="T21" fmla="*/ 0 h 58"/>
              <a:gd name="T22" fmla="*/ 2147443338 w 74"/>
              <a:gd name="T23" fmla="*/ 270874128 h 58"/>
              <a:gd name="T24" fmla="*/ 2147443338 w 74"/>
              <a:gd name="T25" fmla="*/ 270874128 h 58"/>
              <a:gd name="T26" fmla="*/ 2147443338 w 74"/>
              <a:gd name="T27" fmla="*/ 270874128 h 58"/>
              <a:gd name="T28" fmla="*/ 2147443338 w 74"/>
              <a:gd name="T29" fmla="*/ 270874128 h 58"/>
              <a:gd name="T30" fmla="*/ 2147443338 w 74"/>
              <a:gd name="T31" fmla="*/ 270874128 h 5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74"/>
              <a:gd name="T49" fmla="*/ 0 h 58"/>
              <a:gd name="T50" fmla="*/ 74 w 74"/>
              <a:gd name="T51" fmla="*/ 58 h 5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74" h="58">
                <a:moveTo>
                  <a:pt x="13" y="22"/>
                </a:moveTo>
                <a:lnTo>
                  <a:pt x="0" y="47"/>
                </a:lnTo>
                <a:lnTo>
                  <a:pt x="5" y="56"/>
                </a:lnTo>
                <a:lnTo>
                  <a:pt x="26" y="58"/>
                </a:lnTo>
                <a:lnTo>
                  <a:pt x="44" y="58"/>
                </a:lnTo>
                <a:lnTo>
                  <a:pt x="51" y="48"/>
                </a:lnTo>
                <a:lnTo>
                  <a:pt x="54" y="38"/>
                </a:lnTo>
                <a:lnTo>
                  <a:pt x="74" y="38"/>
                </a:lnTo>
                <a:lnTo>
                  <a:pt x="70" y="24"/>
                </a:lnTo>
                <a:lnTo>
                  <a:pt x="70" y="9"/>
                </a:lnTo>
                <a:lnTo>
                  <a:pt x="51" y="0"/>
                </a:lnTo>
                <a:lnTo>
                  <a:pt x="49" y="17"/>
                </a:lnTo>
                <a:lnTo>
                  <a:pt x="61" y="27"/>
                </a:lnTo>
                <a:lnTo>
                  <a:pt x="42" y="27"/>
                </a:lnTo>
                <a:lnTo>
                  <a:pt x="36" y="33"/>
                </a:lnTo>
                <a:lnTo>
                  <a:pt x="13" y="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3" name="Group 573"/>
          <p:cNvGrpSpPr>
            <a:grpSpLocks/>
          </p:cNvGrpSpPr>
          <p:nvPr/>
        </p:nvGrpSpPr>
        <p:grpSpPr bwMode="auto">
          <a:xfrm>
            <a:off x="5947988" y="3851819"/>
            <a:ext cx="1328925" cy="1880585"/>
            <a:chOff x="4340" y="2780"/>
            <a:chExt cx="881" cy="1411"/>
          </a:xfrm>
        </p:grpSpPr>
        <p:grpSp>
          <p:nvGrpSpPr>
            <p:cNvPr id="5137" name="Group 574"/>
            <p:cNvGrpSpPr>
              <a:grpSpLocks/>
            </p:cNvGrpSpPr>
            <p:nvPr/>
          </p:nvGrpSpPr>
          <p:grpSpPr bwMode="auto">
            <a:xfrm>
              <a:off x="4482" y="2925"/>
              <a:ext cx="196" cy="422"/>
              <a:chOff x="4482" y="2925"/>
              <a:chExt cx="196" cy="422"/>
            </a:xfrm>
          </p:grpSpPr>
          <p:sp>
            <p:nvSpPr>
              <p:cNvPr id="5147" name="Freeform 575"/>
              <p:cNvSpPr>
                <a:spLocks/>
              </p:cNvSpPr>
              <p:nvPr/>
            </p:nvSpPr>
            <p:spPr bwMode="auto">
              <a:xfrm>
                <a:off x="4482" y="3305"/>
                <a:ext cx="46" cy="42"/>
              </a:xfrm>
              <a:custGeom>
                <a:avLst/>
                <a:gdLst>
                  <a:gd name="T0" fmla="*/ 0 w 46"/>
                  <a:gd name="T1" fmla="*/ 33 h 42"/>
                  <a:gd name="T2" fmla="*/ 8 w 46"/>
                  <a:gd name="T3" fmla="*/ 41 h 42"/>
                  <a:gd name="T4" fmla="*/ 18 w 46"/>
                  <a:gd name="T5" fmla="*/ 39 h 42"/>
                  <a:gd name="T6" fmla="*/ 33 w 46"/>
                  <a:gd name="T7" fmla="*/ 42 h 42"/>
                  <a:gd name="T8" fmla="*/ 45 w 46"/>
                  <a:gd name="T9" fmla="*/ 42 h 42"/>
                  <a:gd name="T10" fmla="*/ 46 w 46"/>
                  <a:gd name="T11" fmla="*/ 28 h 42"/>
                  <a:gd name="T12" fmla="*/ 43 w 46"/>
                  <a:gd name="T13" fmla="*/ 18 h 42"/>
                  <a:gd name="T14" fmla="*/ 35 w 46"/>
                  <a:gd name="T15" fmla="*/ 6 h 42"/>
                  <a:gd name="T16" fmla="*/ 26 w 46"/>
                  <a:gd name="T17" fmla="*/ 6 h 42"/>
                  <a:gd name="T18" fmla="*/ 23 w 46"/>
                  <a:gd name="T19" fmla="*/ 0 h 42"/>
                  <a:gd name="T20" fmla="*/ 12 w 46"/>
                  <a:gd name="T21" fmla="*/ 0 h 42"/>
                  <a:gd name="T22" fmla="*/ 12 w 46"/>
                  <a:gd name="T23" fmla="*/ 13 h 42"/>
                  <a:gd name="T24" fmla="*/ 0 w 46"/>
                  <a:gd name="T25" fmla="*/ 33 h 4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6"/>
                  <a:gd name="T40" fmla="*/ 0 h 42"/>
                  <a:gd name="T41" fmla="*/ 46 w 46"/>
                  <a:gd name="T42" fmla="*/ 42 h 4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6" h="42">
                    <a:moveTo>
                      <a:pt x="0" y="33"/>
                    </a:moveTo>
                    <a:lnTo>
                      <a:pt x="8" y="41"/>
                    </a:lnTo>
                    <a:lnTo>
                      <a:pt x="18" y="39"/>
                    </a:lnTo>
                    <a:lnTo>
                      <a:pt x="33" y="42"/>
                    </a:lnTo>
                    <a:lnTo>
                      <a:pt x="45" y="42"/>
                    </a:lnTo>
                    <a:lnTo>
                      <a:pt x="46" y="28"/>
                    </a:lnTo>
                    <a:lnTo>
                      <a:pt x="43" y="18"/>
                    </a:lnTo>
                    <a:lnTo>
                      <a:pt x="35" y="6"/>
                    </a:lnTo>
                    <a:lnTo>
                      <a:pt x="26" y="6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12" y="1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48" name="Freeform 576"/>
              <p:cNvSpPr>
                <a:spLocks/>
              </p:cNvSpPr>
              <p:nvPr/>
            </p:nvSpPr>
            <p:spPr bwMode="auto">
              <a:xfrm>
                <a:off x="4607" y="3229"/>
                <a:ext cx="45" cy="54"/>
              </a:xfrm>
              <a:custGeom>
                <a:avLst/>
                <a:gdLst>
                  <a:gd name="T0" fmla="*/ 10 w 45"/>
                  <a:gd name="T1" fmla="*/ 0 h 54"/>
                  <a:gd name="T2" fmla="*/ 30 w 45"/>
                  <a:gd name="T3" fmla="*/ 2 h 54"/>
                  <a:gd name="T4" fmla="*/ 37 w 45"/>
                  <a:gd name="T5" fmla="*/ 16 h 54"/>
                  <a:gd name="T6" fmla="*/ 45 w 45"/>
                  <a:gd name="T7" fmla="*/ 25 h 54"/>
                  <a:gd name="T8" fmla="*/ 38 w 45"/>
                  <a:gd name="T9" fmla="*/ 31 h 54"/>
                  <a:gd name="T10" fmla="*/ 45 w 45"/>
                  <a:gd name="T11" fmla="*/ 39 h 54"/>
                  <a:gd name="T12" fmla="*/ 42 w 45"/>
                  <a:gd name="T13" fmla="*/ 49 h 54"/>
                  <a:gd name="T14" fmla="*/ 35 w 45"/>
                  <a:gd name="T15" fmla="*/ 54 h 54"/>
                  <a:gd name="T16" fmla="*/ 22 w 45"/>
                  <a:gd name="T17" fmla="*/ 53 h 54"/>
                  <a:gd name="T18" fmla="*/ 14 w 45"/>
                  <a:gd name="T19" fmla="*/ 53 h 54"/>
                  <a:gd name="T20" fmla="*/ 9 w 45"/>
                  <a:gd name="T21" fmla="*/ 46 h 54"/>
                  <a:gd name="T22" fmla="*/ 4 w 45"/>
                  <a:gd name="T23" fmla="*/ 38 h 54"/>
                  <a:gd name="T24" fmla="*/ 4 w 45"/>
                  <a:gd name="T25" fmla="*/ 30 h 54"/>
                  <a:gd name="T26" fmla="*/ 0 w 45"/>
                  <a:gd name="T27" fmla="*/ 18 h 54"/>
                  <a:gd name="T28" fmla="*/ 10 w 45"/>
                  <a:gd name="T29" fmla="*/ 0 h 5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5"/>
                  <a:gd name="T46" fmla="*/ 0 h 54"/>
                  <a:gd name="T47" fmla="*/ 45 w 45"/>
                  <a:gd name="T48" fmla="*/ 54 h 5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5" h="54">
                    <a:moveTo>
                      <a:pt x="10" y="0"/>
                    </a:moveTo>
                    <a:lnTo>
                      <a:pt x="30" y="2"/>
                    </a:lnTo>
                    <a:lnTo>
                      <a:pt x="37" y="16"/>
                    </a:lnTo>
                    <a:lnTo>
                      <a:pt x="45" y="25"/>
                    </a:lnTo>
                    <a:lnTo>
                      <a:pt x="38" y="31"/>
                    </a:lnTo>
                    <a:lnTo>
                      <a:pt x="45" y="39"/>
                    </a:lnTo>
                    <a:lnTo>
                      <a:pt x="42" y="49"/>
                    </a:lnTo>
                    <a:lnTo>
                      <a:pt x="35" y="54"/>
                    </a:lnTo>
                    <a:lnTo>
                      <a:pt x="22" y="53"/>
                    </a:lnTo>
                    <a:lnTo>
                      <a:pt x="14" y="53"/>
                    </a:lnTo>
                    <a:lnTo>
                      <a:pt x="9" y="46"/>
                    </a:lnTo>
                    <a:lnTo>
                      <a:pt x="4" y="38"/>
                    </a:lnTo>
                    <a:lnTo>
                      <a:pt x="4" y="30"/>
                    </a:lnTo>
                    <a:lnTo>
                      <a:pt x="0" y="18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49" name="Freeform 577"/>
              <p:cNvSpPr>
                <a:spLocks/>
              </p:cNvSpPr>
              <p:nvPr/>
            </p:nvSpPr>
            <p:spPr bwMode="auto">
              <a:xfrm>
                <a:off x="4599" y="2925"/>
                <a:ext cx="79" cy="51"/>
              </a:xfrm>
              <a:custGeom>
                <a:avLst/>
                <a:gdLst>
                  <a:gd name="T0" fmla="*/ 12 w 79"/>
                  <a:gd name="T1" fmla="*/ 0 h 51"/>
                  <a:gd name="T2" fmla="*/ 22 w 79"/>
                  <a:gd name="T3" fmla="*/ 8 h 51"/>
                  <a:gd name="T4" fmla="*/ 32 w 79"/>
                  <a:gd name="T5" fmla="*/ 6 h 51"/>
                  <a:gd name="T6" fmla="*/ 46 w 79"/>
                  <a:gd name="T7" fmla="*/ 8 h 51"/>
                  <a:gd name="T8" fmla="*/ 60 w 79"/>
                  <a:gd name="T9" fmla="*/ 8 h 51"/>
                  <a:gd name="T10" fmla="*/ 66 w 79"/>
                  <a:gd name="T11" fmla="*/ 13 h 51"/>
                  <a:gd name="T12" fmla="*/ 74 w 79"/>
                  <a:gd name="T13" fmla="*/ 24 h 51"/>
                  <a:gd name="T14" fmla="*/ 79 w 79"/>
                  <a:gd name="T15" fmla="*/ 29 h 51"/>
                  <a:gd name="T16" fmla="*/ 61 w 79"/>
                  <a:gd name="T17" fmla="*/ 32 h 51"/>
                  <a:gd name="T18" fmla="*/ 56 w 79"/>
                  <a:gd name="T19" fmla="*/ 36 h 51"/>
                  <a:gd name="T20" fmla="*/ 61 w 79"/>
                  <a:gd name="T21" fmla="*/ 42 h 51"/>
                  <a:gd name="T22" fmla="*/ 61 w 79"/>
                  <a:gd name="T23" fmla="*/ 49 h 51"/>
                  <a:gd name="T24" fmla="*/ 43 w 79"/>
                  <a:gd name="T25" fmla="*/ 42 h 51"/>
                  <a:gd name="T26" fmla="*/ 28 w 79"/>
                  <a:gd name="T27" fmla="*/ 37 h 51"/>
                  <a:gd name="T28" fmla="*/ 22 w 79"/>
                  <a:gd name="T29" fmla="*/ 39 h 51"/>
                  <a:gd name="T30" fmla="*/ 22 w 79"/>
                  <a:gd name="T31" fmla="*/ 49 h 51"/>
                  <a:gd name="T32" fmla="*/ 12 w 79"/>
                  <a:gd name="T33" fmla="*/ 51 h 51"/>
                  <a:gd name="T34" fmla="*/ 7 w 79"/>
                  <a:gd name="T35" fmla="*/ 42 h 51"/>
                  <a:gd name="T36" fmla="*/ 5 w 79"/>
                  <a:gd name="T37" fmla="*/ 32 h 51"/>
                  <a:gd name="T38" fmla="*/ 0 w 79"/>
                  <a:gd name="T39" fmla="*/ 31 h 51"/>
                  <a:gd name="T40" fmla="*/ 5 w 79"/>
                  <a:gd name="T41" fmla="*/ 21 h 51"/>
                  <a:gd name="T42" fmla="*/ 13 w 79"/>
                  <a:gd name="T43" fmla="*/ 18 h 51"/>
                  <a:gd name="T44" fmla="*/ 12 w 79"/>
                  <a:gd name="T45" fmla="*/ 0 h 5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79"/>
                  <a:gd name="T70" fmla="*/ 0 h 51"/>
                  <a:gd name="T71" fmla="*/ 79 w 79"/>
                  <a:gd name="T72" fmla="*/ 51 h 51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79" h="51">
                    <a:moveTo>
                      <a:pt x="12" y="0"/>
                    </a:moveTo>
                    <a:lnTo>
                      <a:pt x="22" y="8"/>
                    </a:lnTo>
                    <a:lnTo>
                      <a:pt x="32" y="6"/>
                    </a:lnTo>
                    <a:lnTo>
                      <a:pt x="46" y="8"/>
                    </a:lnTo>
                    <a:lnTo>
                      <a:pt x="60" y="8"/>
                    </a:lnTo>
                    <a:lnTo>
                      <a:pt x="66" y="13"/>
                    </a:lnTo>
                    <a:lnTo>
                      <a:pt x="74" y="24"/>
                    </a:lnTo>
                    <a:lnTo>
                      <a:pt x="79" y="29"/>
                    </a:lnTo>
                    <a:lnTo>
                      <a:pt x="61" y="32"/>
                    </a:lnTo>
                    <a:lnTo>
                      <a:pt x="56" y="36"/>
                    </a:lnTo>
                    <a:lnTo>
                      <a:pt x="61" y="42"/>
                    </a:lnTo>
                    <a:lnTo>
                      <a:pt x="61" y="49"/>
                    </a:lnTo>
                    <a:lnTo>
                      <a:pt x="43" y="42"/>
                    </a:lnTo>
                    <a:lnTo>
                      <a:pt x="28" y="37"/>
                    </a:lnTo>
                    <a:lnTo>
                      <a:pt x="22" y="39"/>
                    </a:lnTo>
                    <a:lnTo>
                      <a:pt x="22" y="49"/>
                    </a:lnTo>
                    <a:lnTo>
                      <a:pt x="12" y="51"/>
                    </a:lnTo>
                    <a:lnTo>
                      <a:pt x="7" y="42"/>
                    </a:lnTo>
                    <a:lnTo>
                      <a:pt x="5" y="32"/>
                    </a:lnTo>
                    <a:lnTo>
                      <a:pt x="0" y="31"/>
                    </a:lnTo>
                    <a:lnTo>
                      <a:pt x="5" y="21"/>
                    </a:lnTo>
                    <a:lnTo>
                      <a:pt x="13" y="18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5138" name="Freeform 578"/>
            <p:cNvSpPr>
              <a:spLocks/>
            </p:cNvSpPr>
            <p:nvPr/>
          </p:nvSpPr>
          <p:spPr bwMode="auto">
            <a:xfrm>
              <a:off x="4667" y="3782"/>
              <a:ext cx="554" cy="409"/>
            </a:xfrm>
            <a:custGeom>
              <a:avLst/>
              <a:gdLst>
                <a:gd name="T0" fmla="*/ 429 w 554"/>
                <a:gd name="T1" fmla="*/ 33 h 409"/>
                <a:gd name="T2" fmla="*/ 450 w 554"/>
                <a:gd name="T3" fmla="*/ 46 h 409"/>
                <a:gd name="T4" fmla="*/ 473 w 554"/>
                <a:gd name="T5" fmla="*/ 107 h 409"/>
                <a:gd name="T6" fmla="*/ 524 w 554"/>
                <a:gd name="T7" fmla="*/ 169 h 409"/>
                <a:gd name="T8" fmla="*/ 554 w 554"/>
                <a:gd name="T9" fmla="*/ 233 h 409"/>
                <a:gd name="T10" fmla="*/ 533 w 554"/>
                <a:gd name="T11" fmla="*/ 293 h 409"/>
                <a:gd name="T12" fmla="*/ 511 w 554"/>
                <a:gd name="T13" fmla="*/ 330 h 409"/>
                <a:gd name="T14" fmla="*/ 498 w 554"/>
                <a:gd name="T15" fmla="*/ 367 h 409"/>
                <a:gd name="T16" fmla="*/ 485 w 554"/>
                <a:gd name="T17" fmla="*/ 388 h 409"/>
                <a:gd name="T18" fmla="*/ 458 w 554"/>
                <a:gd name="T19" fmla="*/ 403 h 409"/>
                <a:gd name="T20" fmla="*/ 415 w 554"/>
                <a:gd name="T21" fmla="*/ 398 h 409"/>
                <a:gd name="T22" fmla="*/ 373 w 554"/>
                <a:gd name="T23" fmla="*/ 388 h 409"/>
                <a:gd name="T24" fmla="*/ 349 w 554"/>
                <a:gd name="T25" fmla="*/ 365 h 409"/>
                <a:gd name="T26" fmla="*/ 343 w 554"/>
                <a:gd name="T27" fmla="*/ 335 h 409"/>
                <a:gd name="T28" fmla="*/ 328 w 554"/>
                <a:gd name="T29" fmla="*/ 322 h 409"/>
                <a:gd name="T30" fmla="*/ 305 w 554"/>
                <a:gd name="T31" fmla="*/ 324 h 409"/>
                <a:gd name="T32" fmla="*/ 283 w 554"/>
                <a:gd name="T33" fmla="*/ 301 h 409"/>
                <a:gd name="T34" fmla="*/ 265 w 554"/>
                <a:gd name="T35" fmla="*/ 298 h 409"/>
                <a:gd name="T36" fmla="*/ 236 w 554"/>
                <a:gd name="T37" fmla="*/ 301 h 409"/>
                <a:gd name="T38" fmla="*/ 211 w 554"/>
                <a:gd name="T39" fmla="*/ 304 h 409"/>
                <a:gd name="T40" fmla="*/ 189 w 554"/>
                <a:gd name="T41" fmla="*/ 317 h 409"/>
                <a:gd name="T42" fmla="*/ 158 w 554"/>
                <a:gd name="T43" fmla="*/ 327 h 409"/>
                <a:gd name="T44" fmla="*/ 127 w 554"/>
                <a:gd name="T45" fmla="*/ 342 h 409"/>
                <a:gd name="T46" fmla="*/ 110 w 554"/>
                <a:gd name="T47" fmla="*/ 349 h 409"/>
                <a:gd name="T48" fmla="*/ 64 w 554"/>
                <a:gd name="T49" fmla="*/ 345 h 409"/>
                <a:gd name="T50" fmla="*/ 54 w 554"/>
                <a:gd name="T51" fmla="*/ 337 h 409"/>
                <a:gd name="T52" fmla="*/ 54 w 554"/>
                <a:gd name="T53" fmla="*/ 293 h 409"/>
                <a:gd name="T54" fmla="*/ 39 w 554"/>
                <a:gd name="T55" fmla="*/ 266 h 409"/>
                <a:gd name="T56" fmla="*/ 25 w 554"/>
                <a:gd name="T57" fmla="*/ 245 h 409"/>
                <a:gd name="T58" fmla="*/ 5 w 554"/>
                <a:gd name="T59" fmla="*/ 169 h 409"/>
                <a:gd name="T60" fmla="*/ 6 w 554"/>
                <a:gd name="T61" fmla="*/ 145 h 409"/>
                <a:gd name="T62" fmla="*/ 46 w 554"/>
                <a:gd name="T63" fmla="*/ 131 h 409"/>
                <a:gd name="T64" fmla="*/ 76 w 554"/>
                <a:gd name="T65" fmla="*/ 128 h 409"/>
                <a:gd name="T66" fmla="*/ 92 w 554"/>
                <a:gd name="T67" fmla="*/ 122 h 409"/>
                <a:gd name="T68" fmla="*/ 102 w 554"/>
                <a:gd name="T69" fmla="*/ 100 h 409"/>
                <a:gd name="T70" fmla="*/ 99 w 554"/>
                <a:gd name="T71" fmla="*/ 89 h 409"/>
                <a:gd name="T72" fmla="*/ 138 w 554"/>
                <a:gd name="T73" fmla="*/ 59 h 409"/>
                <a:gd name="T74" fmla="*/ 170 w 554"/>
                <a:gd name="T75" fmla="*/ 38 h 409"/>
                <a:gd name="T76" fmla="*/ 198 w 554"/>
                <a:gd name="T77" fmla="*/ 52 h 409"/>
                <a:gd name="T78" fmla="*/ 219 w 554"/>
                <a:gd name="T79" fmla="*/ 36 h 409"/>
                <a:gd name="T80" fmla="*/ 241 w 554"/>
                <a:gd name="T81" fmla="*/ 16 h 409"/>
                <a:gd name="T82" fmla="*/ 264 w 554"/>
                <a:gd name="T83" fmla="*/ 5 h 409"/>
                <a:gd name="T84" fmla="*/ 300 w 554"/>
                <a:gd name="T85" fmla="*/ 8 h 409"/>
                <a:gd name="T86" fmla="*/ 313 w 554"/>
                <a:gd name="T87" fmla="*/ 23 h 409"/>
                <a:gd name="T88" fmla="*/ 313 w 554"/>
                <a:gd name="T89" fmla="*/ 41 h 409"/>
                <a:gd name="T90" fmla="*/ 345 w 554"/>
                <a:gd name="T91" fmla="*/ 74 h 409"/>
                <a:gd name="T92" fmla="*/ 371 w 554"/>
                <a:gd name="T93" fmla="*/ 84 h 409"/>
                <a:gd name="T94" fmla="*/ 392 w 554"/>
                <a:gd name="T95" fmla="*/ 52 h 409"/>
                <a:gd name="T96" fmla="*/ 399 w 554"/>
                <a:gd name="T97" fmla="*/ 0 h 40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54"/>
                <a:gd name="T148" fmla="*/ 0 h 409"/>
                <a:gd name="T149" fmla="*/ 554 w 554"/>
                <a:gd name="T150" fmla="*/ 409 h 40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54" h="409">
                  <a:moveTo>
                    <a:pt x="399" y="0"/>
                  </a:moveTo>
                  <a:lnTo>
                    <a:pt x="429" y="0"/>
                  </a:lnTo>
                  <a:lnTo>
                    <a:pt x="429" y="33"/>
                  </a:lnTo>
                  <a:lnTo>
                    <a:pt x="440" y="41"/>
                  </a:lnTo>
                  <a:lnTo>
                    <a:pt x="443" y="46"/>
                  </a:lnTo>
                  <a:lnTo>
                    <a:pt x="450" y="46"/>
                  </a:lnTo>
                  <a:lnTo>
                    <a:pt x="453" y="52"/>
                  </a:lnTo>
                  <a:lnTo>
                    <a:pt x="457" y="85"/>
                  </a:lnTo>
                  <a:lnTo>
                    <a:pt x="473" y="107"/>
                  </a:lnTo>
                  <a:lnTo>
                    <a:pt x="498" y="138"/>
                  </a:lnTo>
                  <a:lnTo>
                    <a:pt x="498" y="143"/>
                  </a:lnTo>
                  <a:lnTo>
                    <a:pt x="524" y="169"/>
                  </a:lnTo>
                  <a:lnTo>
                    <a:pt x="524" y="174"/>
                  </a:lnTo>
                  <a:lnTo>
                    <a:pt x="551" y="196"/>
                  </a:lnTo>
                  <a:lnTo>
                    <a:pt x="554" y="233"/>
                  </a:lnTo>
                  <a:lnTo>
                    <a:pt x="551" y="268"/>
                  </a:lnTo>
                  <a:lnTo>
                    <a:pt x="542" y="284"/>
                  </a:lnTo>
                  <a:lnTo>
                    <a:pt x="533" y="293"/>
                  </a:lnTo>
                  <a:lnTo>
                    <a:pt x="529" y="309"/>
                  </a:lnTo>
                  <a:lnTo>
                    <a:pt x="519" y="324"/>
                  </a:lnTo>
                  <a:lnTo>
                    <a:pt x="511" y="330"/>
                  </a:lnTo>
                  <a:lnTo>
                    <a:pt x="513" y="335"/>
                  </a:lnTo>
                  <a:lnTo>
                    <a:pt x="503" y="345"/>
                  </a:lnTo>
                  <a:lnTo>
                    <a:pt x="498" y="367"/>
                  </a:lnTo>
                  <a:lnTo>
                    <a:pt x="496" y="378"/>
                  </a:lnTo>
                  <a:lnTo>
                    <a:pt x="486" y="383"/>
                  </a:lnTo>
                  <a:lnTo>
                    <a:pt x="485" y="388"/>
                  </a:lnTo>
                  <a:lnTo>
                    <a:pt x="478" y="398"/>
                  </a:lnTo>
                  <a:lnTo>
                    <a:pt x="467" y="400"/>
                  </a:lnTo>
                  <a:lnTo>
                    <a:pt x="458" y="403"/>
                  </a:lnTo>
                  <a:lnTo>
                    <a:pt x="447" y="409"/>
                  </a:lnTo>
                  <a:lnTo>
                    <a:pt x="432" y="396"/>
                  </a:lnTo>
                  <a:lnTo>
                    <a:pt x="415" y="398"/>
                  </a:lnTo>
                  <a:lnTo>
                    <a:pt x="411" y="398"/>
                  </a:lnTo>
                  <a:lnTo>
                    <a:pt x="387" y="401"/>
                  </a:lnTo>
                  <a:lnTo>
                    <a:pt x="373" y="388"/>
                  </a:lnTo>
                  <a:lnTo>
                    <a:pt x="363" y="375"/>
                  </a:lnTo>
                  <a:lnTo>
                    <a:pt x="356" y="377"/>
                  </a:lnTo>
                  <a:lnTo>
                    <a:pt x="349" y="365"/>
                  </a:lnTo>
                  <a:lnTo>
                    <a:pt x="346" y="355"/>
                  </a:lnTo>
                  <a:lnTo>
                    <a:pt x="343" y="352"/>
                  </a:lnTo>
                  <a:lnTo>
                    <a:pt x="343" y="335"/>
                  </a:lnTo>
                  <a:lnTo>
                    <a:pt x="345" y="326"/>
                  </a:lnTo>
                  <a:lnTo>
                    <a:pt x="341" y="319"/>
                  </a:lnTo>
                  <a:lnTo>
                    <a:pt x="328" y="322"/>
                  </a:lnTo>
                  <a:lnTo>
                    <a:pt x="321" y="324"/>
                  </a:lnTo>
                  <a:lnTo>
                    <a:pt x="310" y="324"/>
                  </a:lnTo>
                  <a:lnTo>
                    <a:pt x="305" y="324"/>
                  </a:lnTo>
                  <a:lnTo>
                    <a:pt x="300" y="324"/>
                  </a:lnTo>
                  <a:lnTo>
                    <a:pt x="292" y="314"/>
                  </a:lnTo>
                  <a:lnTo>
                    <a:pt x="283" y="301"/>
                  </a:lnTo>
                  <a:lnTo>
                    <a:pt x="282" y="303"/>
                  </a:lnTo>
                  <a:lnTo>
                    <a:pt x="267" y="303"/>
                  </a:lnTo>
                  <a:lnTo>
                    <a:pt x="265" y="298"/>
                  </a:lnTo>
                  <a:lnTo>
                    <a:pt x="257" y="303"/>
                  </a:lnTo>
                  <a:lnTo>
                    <a:pt x="249" y="301"/>
                  </a:lnTo>
                  <a:lnTo>
                    <a:pt x="236" y="301"/>
                  </a:lnTo>
                  <a:lnTo>
                    <a:pt x="227" y="298"/>
                  </a:lnTo>
                  <a:lnTo>
                    <a:pt x="224" y="303"/>
                  </a:lnTo>
                  <a:lnTo>
                    <a:pt x="211" y="304"/>
                  </a:lnTo>
                  <a:lnTo>
                    <a:pt x="208" y="301"/>
                  </a:lnTo>
                  <a:lnTo>
                    <a:pt x="199" y="309"/>
                  </a:lnTo>
                  <a:lnTo>
                    <a:pt x="189" y="317"/>
                  </a:lnTo>
                  <a:lnTo>
                    <a:pt x="183" y="317"/>
                  </a:lnTo>
                  <a:lnTo>
                    <a:pt x="173" y="327"/>
                  </a:lnTo>
                  <a:lnTo>
                    <a:pt x="158" y="327"/>
                  </a:lnTo>
                  <a:lnTo>
                    <a:pt x="147" y="330"/>
                  </a:lnTo>
                  <a:lnTo>
                    <a:pt x="133" y="335"/>
                  </a:lnTo>
                  <a:lnTo>
                    <a:pt x="127" y="342"/>
                  </a:lnTo>
                  <a:lnTo>
                    <a:pt x="122" y="340"/>
                  </a:lnTo>
                  <a:lnTo>
                    <a:pt x="117" y="347"/>
                  </a:lnTo>
                  <a:lnTo>
                    <a:pt x="110" y="349"/>
                  </a:lnTo>
                  <a:lnTo>
                    <a:pt x="102" y="357"/>
                  </a:lnTo>
                  <a:lnTo>
                    <a:pt x="76" y="357"/>
                  </a:lnTo>
                  <a:lnTo>
                    <a:pt x="64" y="345"/>
                  </a:lnTo>
                  <a:lnTo>
                    <a:pt x="62" y="340"/>
                  </a:lnTo>
                  <a:lnTo>
                    <a:pt x="59" y="345"/>
                  </a:lnTo>
                  <a:lnTo>
                    <a:pt x="54" y="337"/>
                  </a:lnTo>
                  <a:lnTo>
                    <a:pt x="56" y="316"/>
                  </a:lnTo>
                  <a:lnTo>
                    <a:pt x="59" y="303"/>
                  </a:lnTo>
                  <a:lnTo>
                    <a:pt x="54" y="293"/>
                  </a:lnTo>
                  <a:lnTo>
                    <a:pt x="49" y="283"/>
                  </a:lnTo>
                  <a:lnTo>
                    <a:pt x="48" y="271"/>
                  </a:lnTo>
                  <a:lnTo>
                    <a:pt x="39" y="266"/>
                  </a:lnTo>
                  <a:lnTo>
                    <a:pt x="38" y="265"/>
                  </a:lnTo>
                  <a:lnTo>
                    <a:pt x="36" y="260"/>
                  </a:lnTo>
                  <a:lnTo>
                    <a:pt x="25" y="245"/>
                  </a:lnTo>
                  <a:lnTo>
                    <a:pt x="10" y="209"/>
                  </a:lnTo>
                  <a:lnTo>
                    <a:pt x="5" y="184"/>
                  </a:lnTo>
                  <a:lnTo>
                    <a:pt x="5" y="169"/>
                  </a:lnTo>
                  <a:lnTo>
                    <a:pt x="0" y="164"/>
                  </a:lnTo>
                  <a:lnTo>
                    <a:pt x="1" y="151"/>
                  </a:lnTo>
                  <a:lnTo>
                    <a:pt x="6" y="145"/>
                  </a:lnTo>
                  <a:lnTo>
                    <a:pt x="25" y="126"/>
                  </a:lnTo>
                  <a:lnTo>
                    <a:pt x="43" y="128"/>
                  </a:lnTo>
                  <a:lnTo>
                    <a:pt x="46" y="131"/>
                  </a:lnTo>
                  <a:lnTo>
                    <a:pt x="69" y="131"/>
                  </a:lnTo>
                  <a:lnTo>
                    <a:pt x="71" y="126"/>
                  </a:lnTo>
                  <a:lnTo>
                    <a:pt x="76" y="128"/>
                  </a:lnTo>
                  <a:lnTo>
                    <a:pt x="82" y="123"/>
                  </a:lnTo>
                  <a:lnTo>
                    <a:pt x="87" y="125"/>
                  </a:lnTo>
                  <a:lnTo>
                    <a:pt x="92" y="122"/>
                  </a:lnTo>
                  <a:lnTo>
                    <a:pt x="91" y="117"/>
                  </a:lnTo>
                  <a:lnTo>
                    <a:pt x="95" y="105"/>
                  </a:lnTo>
                  <a:lnTo>
                    <a:pt x="102" y="100"/>
                  </a:lnTo>
                  <a:lnTo>
                    <a:pt x="99" y="97"/>
                  </a:lnTo>
                  <a:lnTo>
                    <a:pt x="102" y="94"/>
                  </a:lnTo>
                  <a:lnTo>
                    <a:pt x="99" y="89"/>
                  </a:lnTo>
                  <a:lnTo>
                    <a:pt x="109" y="80"/>
                  </a:lnTo>
                  <a:lnTo>
                    <a:pt x="124" y="79"/>
                  </a:lnTo>
                  <a:lnTo>
                    <a:pt x="138" y="59"/>
                  </a:lnTo>
                  <a:lnTo>
                    <a:pt x="156" y="43"/>
                  </a:lnTo>
                  <a:lnTo>
                    <a:pt x="165" y="41"/>
                  </a:lnTo>
                  <a:lnTo>
                    <a:pt x="170" y="38"/>
                  </a:lnTo>
                  <a:lnTo>
                    <a:pt x="178" y="38"/>
                  </a:lnTo>
                  <a:lnTo>
                    <a:pt x="193" y="51"/>
                  </a:lnTo>
                  <a:lnTo>
                    <a:pt x="198" y="52"/>
                  </a:lnTo>
                  <a:lnTo>
                    <a:pt x="203" y="46"/>
                  </a:lnTo>
                  <a:lnTo>
                    <a:pt x="213" y="38"/>
                  </a:lnTo>
                  <a:lnTo>
                    <a:pt x="219" y="36"/>
                  </a:lnTo>
                  <a:lnTo>
                    <a:pt x="226" y="23"/>
                  </a:lnTo>
                  <a:lnTo>
                    <a:pt x="232" y="21"/>
                  </a:lnTo>
                  <a:lnTo>
                    <a:pt x="241" y="16"/>
                  </a:lnTo>
                  <a:lnTo>
                    <a:pt x="249" y="11"/>
                  </a:lnTo>
                  <a:lnTo>
                    <a:pt x="257" y="11"/>
                  </a:lnTo>
                  <a:lnTo>
                    <a:pt x="264" y="5"/>
                  </a:lnTo>
                  <a:lnTo>
                    <a:pt x="274" y="5"/>
                  </a:lnTo>
                  <a:lnTo>
                    <a:pt x="285" y="5"/>
                  </a:lnTo>
                  <a:lnTo>
                    <a:pt x="300" y="8"/>
                  </a:lnTo>
                  <a:lnTo>
                    <a:pt x="310" y="15"/>
                  </a:lnTo>
                  <a:lnTo>
                    <a:pt x="312" y="20"/>
                  </a:lnTo>
                  <a:lnTo>
                    <a:pt x="313" y="23"/>
                  </a:lnTo>
                  <a:lnTo>
                    <a:pt x="315" y="31"/>
                  </a:lnTo>
                  <a:lnTo>
                    <a:pt x="313" y="34"/>
                  </a:lnTo>
                  <a:lnTo>
                    <a:pt x="313" y="41"/>
                  </a:lnTo>
                  <a:lnTo>
                    <a:pt x="312" y="46"/>
                  </a:lnTo>
                  <a:lnTo>
                    <a:pt x="336" y="64"/>
                  </a:lnTo>
                  <a:lnTo>
                    <a:pt x="345" y="74"/>
                  </a:lnTo>
                  <a:lnTo>
                    <a:pt x="354" y="77"/>
                  </a:lnTo>
                  <a:lnTo>
                    <a:pt x="364" y="82"/>
                  </a:lnTo>
                  <a:lnTo>
                    <a:pt x="371" y="84"/>
                  </a:lnTo>
                  <a:lnTo>
                    <a:pt x="381" y="79"/>
                  </a:lnTo>
                  <a:lnTo>
                    <a:pt x="389" y="64"/>
                  </a:lnTo>
                  <a:lnTo>
                    <a:pt x="392" y="52"/>
                  </a:lnTo>
                  <a:lnTo>
                    <a:pt x="396" y="31"/>
                  </a:lnTo>
                  <a:lnTo>
                    <a:pt x="399" y="21"/>
                  </a:lnTo>
                  <a:lnTo>
                    <a:pt x="3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39" name="Freeform 579"/>
            <p:cNvSpPr>
              <a:spLocks/>
            </p:cNvSpPr>
            <p:nvPr/>
          </p:nvSpPr>
          <p:spPr bwMode="auto">
            <a:xfrm>
              <a:off x="4536" y="3695"/>
              <a:ext cx="307" cy="56"/>
            </a:xfrm>
            <a:custGeom>
              <a:avLst/>
              <a:gdLst>
                <a:gd name="T0" fmla="*/ 24 w 307"/>
                <a:gd name="T1" fmla="*/ 8 h 56"/>
                <a:gd name="T2" fmla="*/ 62 w 307"/>
                <a:gd name="T3" fmla="*/ 8 h 56"/>
                <a:gd name="T4" fmla="*/ 85 w 307"/>
                <a:gd name="T5" fmla="*/ 9 h 56"/>
                <a:gd name="T6" fmla="*/ 104 w 307"/>
                <a:gd name="T7" fmla="*/ 26 h 56"/>
                <a:gd name="T8" fmla="*/ 123 w 307"/>
                <a:gd name="T9" fmla="*/ 29 h 56"/>
                <a:gd name="T10" fmla="*/ 151 w 307"/>
                <a:gd name="T11" fmla="*/ 36 h 56"/>
                <a:gd name="T12" fmla="*/ 167 w 307"/>
                <a:gd name="T13" fmla="*/ 39 h 56"/>
                <a:gd name="T14" fmla="*/ 174 w 307"/>
                <a:gd name="T15" fmla="*/ 26 h 56"/>
                <a:gd name="T16" fmla="*/ 210 w 307"/>
                <a:gd name="T17" fmla="*/ 29 h 56"/>
                <a:gd name="T18" fmla="*/ 236 w 307"/>
                <a:gd name="T19" fmla="*/ 34 h 56"/>
                <a:gd name="T20" fmla="*/ 255 w 307"/>
                <a:gd name="T21" fmla="*/ 36 h 56"/>
                <a:gd name="T22" fmla="*/ 268 w 307"/>
                <a:gd name="T23" fmla="*/ 29 h 56"/>
                <a:gd name="T24" fmla="*/ 289 w 307"/>
                <a:gd name="T25" fmla="*/ 26 h 56"/>
                <a:gd name="T26" fmla="*/ 307 w 307"/>
                <a:gd name="T27" fmla="*/ 23 h 56"/>
                <a:gd name="T28" fmla="*/ 302 w 307"/>
                <a:gd name="T29" fmla="*/ 39 h 56"/>
                <a:gd name="T30" fmla="*/ 289 w 307"/>
                <a:gd name="T31" fmla="*/ 44 h 56"/>
                <a:gd name="T32" fmla="*/ 279 w 307"/>
                <a:gd name="T33" fmla="*/ 46 h 56"/>
                <a:gd name="T34" fmla="*/ 266 w 307"/>
                <a:gd name="T35" fmla="*/ 51 h 56"/>
                <a:gd name="T36" fmla="*/ 253 w 307"/>
                <a:gd name="T37" fmla="*/ 51 h 56"/>
                <a:gd name="T38" fmla="*/ 241 w 307"/>
                <a:gd name="T39" fmla="*/ 52 h 56"/>
                <a:gd name="T40" fmla="*/ 223 w 307"/>
                <a:gd name="T41" fmla="*/ 56 h 56"/>
                <a:gd name="T42" fmla="*/ 212 w 307"/>
                <a:gd name="T43" fmla="*/ 44 h 56"/>
                <a:gd name="T44" fmla="*/ 198 w 307"/>
                <a:gd name="T45" fmla="*/ 56 h 56"/>
                <a:gd name="T46" fmla="*/ 180 w 307"/>
                <a:gd name="T47" fmla="*/ 44 h 56"/>
                <a:gd name="T48" fmla="*/ 170 w 307"/>
                <a:gd name="T49" fmla="*/ 46 h 56"/>
                <a:gd name="T50" fmla="*/ 156 w 307"/>
                <a:gd name="T51" fmla="*/ 51 h 56"/>
                <a:gd name="T52" fmla="*/ 141 w 307"/>
                <a:gd name="T53" fmla="*/ 47 h 56"/>
                <a:gd name="T54" fmla="*/ 124 w 307"/>
                <a:gd name="T55" fmla="*/ 46 h 56"/>
                <a:gd name="T56" fmla="*/ 108 w 307"/>
                <a:gd name="T57" fmla="*/ 51 h 56"/>
                <a:gd name="T58" fmla="*/ 86 w 307"/>
                <a:gd name="T59" fmla="*/ 42 h 56"/>
                <a:gd name="T60" fmla="*/ 57 w 307"/>
                <a:gd name="T61" fmla="*/ 37 h 56"/>
                <a:gd name="T62" fmla="*/ 35 w 307"/>
                <a:gd name="T63" fmla="*/ 32 h 56"/>
                <a:gd name="T64" fmla="*/ 14 w 307"/>
                <a:gd name="T65" fmla="*/ 24 h 56"/>
                <a:gd name="T66" fmla="*/ 2 w 307"/>
                <a:gd name="T67" fmla="*/ 21 h 56"/>
                <a:gd name="T68" fmla="*/ 0 w 307"/>
                <a:gd name="T69" fmla="*/ 0 h 5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7"/>
                <a:gd name="T106" fmla="*/ 0 h 56"/>
                <a:gd name="T107" fmla="*/ 307 w 307"/>
                <a:gd name="T108" fmla="*/ 56 h 5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7" h="56">
                  <a:moveTo>
                    <a:pt x="0" y="0"/>
                  </a:moveTo>
                  <a:lnTo>
                    <a:pt x="24" y="8"/>
                  </a:lnTo>
                  <a:lnTo>
                    <a:pt x="43" y="8"/>
                  </a:lnTo>
                  <a:lnTo>
                    <a:pt x="62" y="8"/>
                  </a:lnTo>
                  <a:lnTo>
                    <a:pt x="75" y="8"/>
                  </a:lnTo>
                  <a:lnTo>
                    <a:pt x="85" y="9"/>
                  </a:lnTo>
                  <a:lnTo>
                    <a:pt x="98" y="14"/>
                  </a:lnTo>
                  <a:lnTo>
                    <a:pt x="104" y="26"/>
                  </a:lnTo>
                  <a:lnTo>
                    <a:pt x="111" y="31"/>
                  </a:lnTo>
                  <a:lnTo>
                    <a:pt x="123" y="29"/>
                  </a:lnTo>
                  <a:lnTo>
                    <a:pt x="136" y="29"/>
                  </a:lnTo>
                  <a:lnTo>
                    <a:pt x="151" y="36"/>
                  </a:lnTo>
                  <a:lnTo>
                    <a:pt x="160" y="39"/>
                  </a:lnTo>
                  <a:lnTo>
                    <a:pt x="167" y="39"/>
                  </a:lnTo>
                  <a:lnTo>
                    <a:pt x="169" y="31"/>
                  </a:lnTo>
                  <a:lnTo>
                    <a:pt x="174" y="26"/>
                  </a:lnTo>
                  <a:lnTo>
                    <a:pt x="193" y="29"/>
                  </a:lnTo>
                  <a:lnTo>
                    <a:pt x="210" y="29"/>
                  </a:lnTo>
                  <a:lnTo>
                    <a:pt x="225" y="29"/>
                  </a:lnTo>
                  <a:lnTo>
                    <a:pt x="236" y="34"/>
                  </a:lnTo>
                  <a:lnTo>
                    <a:pt x="243" y="37"/>
                  </a:lnTo>
                  <a:lnTo>
                    <a:pt x="255" y="36"/>
                  </a:lnTo>
                  <a:lnTo>
                    <a:pt x="263" y="32"/>
                  </a:lnTo>
                  <a:lnTo>
                    <a:pt x="268" y="29"/>
                  </a:lnTo>
                  <a:lnTo>
                    <a:pt x="281" y="29"/>
                  </a:lnTo>
                  <a:lnTo>
                    <a:pt x="289" y="26"/>
                  </a:lnTo>
                  <a:lnTo>
                    <a:pt x="301" y="23"/>
                  </a:lnTo>
                  <a:lnTo>
                    <a:pt x="307" y="23"/>
                  </a:lnTo>
                  <a:lnTo>
                    <a:pt x="306" y="34"/>
                  </a:lnTo>
                  <a:lnTo>
                    <a:pt x="302" y="39"/>
                  </a:lnTo>
                  <a:lnTo>
                    <a:pt x="296" y="44"/>
                  </a:lnTo>
                  <a:lnTo>
                    <a:pt x="289" y="44"/>
                  </a:lnTo>
                  <a:lnTo>
                    <a:pt x="287" y="44"/>
                  </a:lnTo>
                  <a:lnTo>
                    <a:pt x="279" y="46"/>
                  </a:lnTo>
                  <a:lnTo>
                    <a:pt x="273" y="52"/>
                  </a:lnTo>
                  <a:lnTo>
                    <a:pt x="266" y="51"/>
                  </a:lnTo>
                  <a:lnTo>
                    <a:pt x="259" y="47"/>
                  </a:lnTo>
                  <a:lnTo>
                    <a:pt x="253" y="51"/>
                  </a:lnTo>
                  <a:lnTo>
                    <a:pt x="246" y="52"/>
                  </a:lnTo>
                  <a:lnTo>
                    <a:pt x="241" y="52"/>
                  </a:lnTo>
                  <a:lnTo>
                    <a:pt x="236" y="56"/>
                  </a:lnTo>
                  <a:lnTo>
                    <a:pt x="223" y="56"/>
                  </a:lnTo>
                  <a:lnTo>
                    <a:pt x="218" y="51"/>
                  </a:lnTo>
                  <a:lnTo>
                    <a:pt x="212" y="44"/>
                  </a:lnTo>
                  <a:lnTo>
                    <a:pt x="203" y="51"/>
                  </a:lnTo>
                  <a:lnTo>
                    <a:pt x="198" y="56"/>
                  </a:lnTo>
                  <a:lnTo>
                    <a:pt x="192" y="56"/>
                  </a:lnTo>
                  <a:lnTo>
                    <a:pt x="180" y="44"/>
                  </a:lnTo>
                  <a:lnTo>
                    <a:pt x="177" y="46"/>
                  </a:lnTo>
                  <a:lnTo>
                    <a:pt x="170" y="46"/>
                  </a:lnTo>
                  <a:lnTo>
                    <a:pt x="165" y="52"/>
                  </a:lnTo>
                  <a:lnTo>
                    <a:pt x="156" y="51"/>
                  </a:lnTo>
                  <a:lnTo>
                    <a:pt x="146" y="51"/>
                  </a:lnTo>
                  <a:lnTo>
                    <a:pt x="141" y="47"/>
                  </a:lnTo>
                  <a:lnTo>
                    <a:pt x="134" y="44"/>
                  </a:lnTo>
                  <a:lnTo>
                    <a:pt x="124" y="46"/>
                  </a:lnTo>
                  <a:lnTo>
                    <a:pt x="114" y="52"/>
                  </a:lnTo>
                  <a:lnTo>
                    <a:pt x="108" y="51"/>
                  </a:lnTo>
                  <a:lnTo>
                    <a:pt x="98" y="47"/>
                  </a:lnTo>
                  <a:lnTo>
                    <a:pt x="86" y="42"/>
                  </a:lnTo>
                  <a:lnTo>
                    <a:pt x="76" y="42"/>
                  </a:lnTo>
                  <a:lnTo>
                    <a:pt x="57" y="37"/>
                  </a:lnTo>
                  <a:lnTo>
                    <a:pt x="43" y="34"/>
                  </a:lnTo>
                  <a:lnTo>
                    <a:pt x="35" y="32"/>
                  </a:lnTo>
                  <a:lnTo>
                    <a:pt x="22" y="31"/>
                  </a:lnTo>
                  <a:lnTo>
                    <a:pt x="14" y="24"/>
                  </a:lnTo>
                  <a:lnTo>
                    <a:pt x="5" y="23"/>
                  </a:lnTo>
                  <a:lnTo>
                    <a:pt x="2" y="21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40" name="Freeform 580"/>
            <p:cNvSpPr>
              <a:spLocks/>
            </p:cNvSpPr>
            <p:nvPr/>
          </p:nvSpPr>
          <p:spPr bwMode="auto">
            <a:xfrm>
              <a:off x="4705" y="3584"/>
              <a:ext cx="138" cy="107"/>
            </a:xfrm>
            <a:custGeom>
              <a:avLst/>
              <a:gdLst>
                <a:gd name="T0" fmla="*/ 67 w 138"/>
                <a:gd name="T1" fmla="*/ 2 h 107"/>
                <a:gd name="T2" fmla="*/ 115 w 138"/>
                <a:gd name="T3" fmla="*/ 0 h 107"/>
                <a:gd name="T4" fmla="*/ 123 w 138"/>
                <a:gd name="T5" fmla="*/ 13 h 107"/>
                <a:gd name="T6" fmla="*/ 110 w 138"/>
                <a:gd name="T7" fmla="*/ 22 h 107"/>
                <a:gd name="T8" fmla="*/ 107 w 138"/>
                <a:gd name="T9" fmla="*/ 28 h 107"/>
                <a:gd name="T10" fmla="*/ 97 w 138"/>
                <a:gd name="T11" fmla="*/ 37 h 107"/>
                <a:gd name="T12" fmla="*/ 86 w 138"/>
                <a:gd name="T13" fmla="*/ 38 h 107"/>
                <a:gd name="T14" fmla="*/ 74 w 138"/>
                <a:gd name="T15" fmla="*/ 33 h 107"/>
                <a:gd name="T16" fmla="*/ 61 w 138"/>
                <a:gd name="T17" fmla="*/ 22 h 107"/>
                <a:gd name="T18" fmla="*/ 44 w 138"/>
                <a:gd name="T19" fmla="*/ 22 h 107"/>
                <a:gd name="T20" fmla="*/ 43 w 138"/>
                <a:gd name="T21" fmla="*/ 38 h 107"/>
                <a:gd name="T22" fmla="*/ 44 w 138"/>
                <a:gd name="T23" fmla="*/ 48 h 107"/>
                <a:gd name="T24" fmla="*/ 61 w 138"/>
                <a:gd name="T25" fmla="*/ 41 h 107"/>
                <a:gd name="T26" fmla="*/ 72 w 138"/>
                <a:gd name="T27" fmla="*/ 45 h 107"/>
                <a:gd name="T28" fmla="*/ 69 w 138"/>
                <a:gd name="T29" fmla="*/ 55 h 107"/>
                <a:gd name="T30" fmla="*/ 67 w 138"/>
                <a:gd name="T31" fmla="*/ 61 h 107"/>
                <a:gd name="T32" fmla="*/ 69 w 138"/>
                <a:gd name="T33" fmla="*/ 71 h 107"/>
                <a:gd name="T34" fmla="*/ 77 w 138"/>
                <a:gd name="T35" fmla="*/ 76 h 107"/>
                <a:gd name="T36" fmla="*/ 74 w 138"/>
                <a:gd name="T37" fmla="*/ 88 h 107"/>
                <a:gd name="T38" fmla="*/ 69 w 138"/>
                <a:gd name="T39" fmla="*/ 101 h 107"/>
                <a:gd name="T40" fmla="*/ 57 w 138"/>
                <a:gd name="T41" fmla="*/ 104 h 107"/>
                <a:gd name="T42" fmla="*/ 53 w 138"/>
                <a:gd name="T43" fmla="*/ 97 h 107"/>
                <a:gd name="T44" fmla="*/ 46 w 138"/>
                <a:gd name="T45" fmla="*/ 83 h 107"/>
                <a:gd name="T46" fmla="*/ 46 w 138"/>
                <a:gd name="T47" fmla="*/ 68 h 107"/>
                <a:gd name="T48" fmla="*/ 29 w 138"/>
                <a:gd name="T49" fmla="*/ 68 h 107"/>
                <a:gd name="T50" fmla="*/ 20 w 138"/>
                <a:gd name="T51" fmla="*/ 69 h 107"/>
                <a:gd name="T52" fmla="*/ 33 w 138"/>
                <a:gd name="T53" fmla="*/ 76 h 107"/>
                <a:gd name="T54" fmla="*/ 39 w 138"/>
                <a:gd name="T55" fmla="*/ 86 h 107"/>
                <a:gd name="T56" fmla="*/ 34 w 138"/>
                <a:gd name="T57" fmla="*/ 99 h 107"/>
                <a:gd name="T58" fmla="*/ 24 w 138"/>
                <a:gd name="T59" fmla="*/ 107 h 107"/>
                <a:gd name="T60" fmla="*/ 24 w 138"/>
                <a:gd name="T61" fmla="*/ 97 h 107"/>
                <a:gd name="T62" fmla="*/ 18 w 138"/>
                <a:gd name="T63" fmla="*/ 86 h 107"/>
                <a:gd name="T64" fmla="*/ 8 w 138"/>
                <a:gd name="T65" fmla="*/ 76 h 107"/>
                <a:gd name="T66" fmla="*/ 1 w 138"/>
                <a:gd name="T67" fmla="*/ 64 h 107"/>
                <a:gd name="T68" fmla="*/ 13 w 138"/>
                <a:gd name="T69" fmla="*/ 51 h 107"/>
                <a:gd name="T70" fmla="*/ 20 w 138"/>
                <a:gd name="T71" fmla="*/ 35 h 107"/>
                <a:gd name="T72" fmla="*/ 21 w 138"/>
                <a:gd name="T73" fmla="*/ 23 h 107"/>
                <a:gd name="T74" fmla="*/ 20 w 138"/>
                <a:gd name="T75" fmla="*/ 13 h 10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38"/>
                <a:gd name="T115" fmla="*/ 0 h 107"/>
                <a:gd name="T116" fmla="*/ 138 w 138"/>
                <a:gd name="T117" fmla="*/ 107 h 10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38" h="107">
                  <a:moveTo>
                    <a:pt x="34" y="0"/>
                  </a:moveTo>
                  <a:lnTo>
                    <a:pt x="67" y="2"/>
                  </a:lnTo>
                  <a:lnTo>
                    <a:pt x="99" y="2"/>
                  </a:lnTo>
                  <a:lnTo>
                    <a:pt x="115" y="0"/>
                  </a:lnTo>
                  <a:lnTo>
                    <a:pt x="138" y="10"/>
                  </a:lnTo>
                  <a:lnTo>
                    <a:pt x="123" y="13"/>
                  </a:lnTo>
                  <a:lnTo>
                    <a:pt x="115" y="18"/>
                  </a:lnTo>
                  <a:lnTo>
                    <a:pt x="110" y="22"/>
                  </a:lnTo>
                  <a:lnTo>
                    <a:pt x="107" y="25"/>
                  </a:lnTo>
                  <a:lnTo>
                    <a:pt x="107" y="28"/>
                  </a:lnTo>
                  <a:lnTo>
                    <a:pt x="107" y="33"/>
                  </a:lnTo>
                  <a:lnTo>
                    <a:pt x="97" y="37"/>
                  </a:lnTo>
                  <a:lnTo>
                    <a:pt x="89" y="37"/>
                  </a:lnTo>
                  <a:lnTo>
                    <a:pt x="86" y="38"/>
                  </a:lnTo>
                  <a:lnTo>
                    <a:pt x="77" y="38"/>
                  </a:lnTo>
                  <a:lnTo>
                    <a:pt x="74" y="33"/>
                  </a:lnTo>
                  <a:lnTo>
                    <a:pt x="67" y="27"/>
                  </a:lnTo>
                  <a:lnTo>
                    <a:pt x="61" y="22"/>
                  </a:lnTo>
                  <a:lnTo>
                    <a:pt x="48" y="22"/>
                  </a:lnTo>
                  <a:lnTo>
                    <a:pt x="44" y="22"/>
                  </a:lnTo>
                  <a:lnTo>
                    <a:pt x="41" y="30"/>
                  </a:lnTo>
                  <a:lnTo>
                    <a:pt x="43" y="38"/>
                  </a:lnTo>
                  <a:lnTo>
                    <a:pt x="43" y="43"/>
                  </a:lnTo>
                  <a:lnTo>
                    <a:pt x="44" y="48"/>
                  </a:lnTo>
                  <a:lnTo>
                    <a:pt x="51" y="46"/>
                  </a:lnTo>
                  <a:lnTo>
                    <a:pt x="61" y="41"/>
                  </a:lnTo>
                  <a:lnTo>
                    <a:pt x="67" y="41"/>
                  </a:lnTo>
                  <a:lnTo>
                    <a:pt x="72" y="45"/>
                  </a:lnTo>
                  <a:lnTo>
                    <a:pt x="72" y="48"/>
                  </a:lnTo>
                  <a:lnTo>
                    <a:pt x="69" y="55"/>
                  </a:lnTo>
                  <a:lnTo>
                    <a:pt x="67" y="58"/>
                  </a:lnTo>
                  <a:lnTo>
                    <a:pt x="67" y="61"/>
                  </a:lnTo>
                  <a:lnTo>
                    <a:pt x="66" y="66"/>
                  </a:lnTo>
                  <a:lnTo>
                    <a:pt x="69" y="71"/>
                  </a:lnTo>
                  <a:lnTo>
                    <a:pt x="76" y="78"/>
                  </a:lnTo>
                  <a:lnTo>
                    <a:pt x="77" y="76"/>
                  </a:lnTo>
                  <a:lnTo>
                    <a:pt x="77" y="83"/>
                  </a:lnTo>
                  <a:lnTo>
                    <a:pt x="74" y="88"/>
                  </a:lnTo>
                  <a:lnTo>
                    <a:pt x="71" y="92"/>
                  </a:lnTo>
                  <a:lnTo>
                    <a:pt x="69" y="101"/>
                  </a:lnTo>
                  <a:lnTo>
                    <a:pt x="62" y="104"/>
                  </a:lnTo>
                  <a:lnTo>
                    <a:pt x="57" y="104"/>
                  </a:lnTo>
                  <a:lnTo>
                    <a:pt x="53" y="104"/>
                  </a:lnTo>
                  <a:lnTo>
                    <a:pt x="53" y="97"/>
                  </a:lnTo>
                  <a:lnTo>
                    <a:pt x="51" y="86"/>
                  </a:lnTo>
                  <a:lnTo>
                    <a:pt x="46" y="83"/>
                  </a:lnTo>
                  <a:lnTo>
                    <a:pt x="44" y="78"/>
                  </a:lnTo>
                  <a:lnTo>
                    <a:pt x="46" y="68"/>
                  </a:lnTo>
                  <a:lnTo>
                    <a:pt x="41" y="64"/>
                  </a:lnTo>
                  <a:lnTo>
                    <a:pt x="29" y="68"/>
                  </a:lnTo>
                  <a:lnTo>
                    <a:pt x="24" y="64"/>
                  </a:lnTo>
                  <a:lnTo>
                    <a:pt x="20" y="69"/>
                  </a:lnTo>
                  <a:lnTo>
                    <a:pt x="24" y="73"/>
                  </a:lnTo>
                  <a:lnTo>
                    <a:pt x="33" y="76"/>
                  </a:lnTo>
                  <a:lnTo>
                    <a:pt x="34" y="79"/>
                  </a:lnTo>
                  <a:lnTo>
                    <a:pt x="39" y="86"/>
                  </a:lnTo>
                  <a:lnTo>
                    <a:pt x="39" y="91"/>
                  </a:lnTo>
                  <a:lnTo>
                    <a:pt x="34" y="99"/>
                  </a:lnTo>
                  <a:lnTo>
                    <a:pt x="28" y="106"/>
                  </a:lnTo>
                  <a:lnTo>
                    <a:pt x="24" y="107"/>
                  </a:lnTo>
                  <a:lnTo>
                    <a:pt x="24" y="102"/>
                  </a:lnTo>
                  <a:lnTo>
                    <a:pt x="24" y="97"/>
                  </a:lnTo>
                  <a:lnTo>
                    <a:pt x="26" y="91"/>
                  </a:lnTo>
                  <a:lnTo>
                    <a:pt x="18" y="86"/>
                  </a:lnTo>
                  <a:lnTo>
                    <a:pt x="10" y="81"/>
                  </a:lnTo>
                  <a:lnTo>
                    <a:pt x="8" y="76"/>
                  </a:lnTo>
                  <a:lnTo>
                    <a:pt x="0" y="73"/>
                  </a:lnTo>
                  <a:lnTo>
                    <a:pt x="1" y="64"/>
                  </a:lnTo>
                  <a:lnTo>
                    <a:pt x="8" y="60"/>
                  </a:lnTo>
                  <a:lnTo>
                    <a:pt x="13" y="51"/>
                  </a:lnTo>
                  <a:lnTo>
                    <a:pt x="18" y="43"/>
                  </a:lnTo>
                  <a:lnTo>
                    <a:pt x="20" y="35"/>
                  </a:lnTo>
                  <a:lnTo>
                    <a:pt x="18" y="27"/>
                  </a:lnTo>
                  <a:lnTo>
                    <a:pt x="21" y="23"/>
                  </a:lnTo>
                  <a:lnTo>
                    <a:pt x="24" y="20"/>
                  </a:lnTo>
                  <a:lnTo>
                    <a:pt x="20" y="13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41" name="Freeform 581"/>
            <p:cNvSpPr>
              <a:spLocks/>
            </p:cNvSpPr>
            <p:nvPr/>
          </p:nvSpPr>
          <p:spPr bwMode="auto">
            <a:xfrm>
              <a:off x="4558" y="3537"/>
              <a:ext cx="153" cy="148"/>
            </a:xfrm>
            <a:custGeom>
              <a:avLst/>
              <a:gdLst>
                <a:gd name="T0" fmla="*/ 0 w 153"/>
                <a:gd name="T1" fmla="*/ 49 h 148"/>
                <a:gd name="T2" fmla="*/ 31 w 153"/>
                <a:gd name="T3" fmla="*/ 26 h 148"/>
                <a:gd name="T4" fmla="*/ 48 w 153"/>
                <a:gd name="T5" fmla="*/ 16 h 148"/>
                <a:gd name="T6" fmla="*/ 56 w 153"/>
                <a:gd name="T7" fmla="*/ 8 h 148"/>
                <a:gd name="T8" fmla="*/ 81 w 153"/>
                <a:gd name="T9" fmla="*/ 0 h 148"/>
                <a:gd name="T10" fmla="*/ 94 w 153"/>
                <a:gd name="T11" fmla="*/ 18 h 148"/>
                <a:gd name="T12" fmla="*/ 107 w 153"/>
                <a:gd name="T13" fmla="*/ 9 h 148"/>
                <a:gd name="T14" fmla="*/ 112 w 153"/>
                <a:gd name="T15" fmla="*/ 5 h 148"/>
                <a:gd name="T16" fmla="*/ 124 w 153"/>
                <a:gd name="T17" fmla="*/ 0 h 148"/>
                <a:gd name="T18" fmla="*/ 130 w 153"/>
                <a:gd name="T19" fmla="*/ 0 h 148"/>
                <a:gd name="T20" fmla="*/ 132 w 153"/>
                <a:gd name="T21" fmla="*/ 6 h 148"/>
                <a:gd name="T22" fmla="*/ 132 w 153"/>
                <a:gd name="T23" fmla="*/ 11 h 148"/>
                <a:gd name="T24" fmla="*/ 125 w 153"/>
                <a:gd name="T25" fmla="*/ 19 h 148"/>
                <a:gd name="T26" fmla="*/ 125 w 153"/>
                <a:gd name="T27" fmla="*/ 24 h 148"/>
                <a:gd name="T28" fmla="*/ 143 w 153"/>
                <a:gd name="T29" fmla="*/ 46 h 148"/>
                <a:gd name="T30" fmla="*/ 147 w 153"/>
                <a:gd name="T31" fmla="*/ 59 h 148"/>
                <a:gd name="T32" fmla="*/ 152 w 153"/>
                <a:gd name="T33" fmla="*/ 59 h 148"/>
                <a:gd name="T34" fmla="*/ 153 w 153"/>
                <a:gd name="T35" fmla="*/ 65 h 148"/>
                <a:gd name="T36" fmla="*/ 147 w 153"/>
                <a:gd name="T37" fmla="*/ 72 h 148"/>
                <a:gd name="T38" fmla="*/ 142 w 153"/>
                <a:gd name="T39" fmla="*/ 69 h 148"/>
                <a:gd name="T40" fmla="*/ 130 w 153"/>
                <a:gd name="T41" fmla="*/ 74 h 148"/>
                <a:gd name="T42" fmla="*/ 132 w 153"/>
                <a:gd name="T43" fmla="*/ 87 h 148"/>
                <a:gd name="T44" fmla="*/ 119 w 153"/>
                <a:gd name="T45" fmla="*/ 95 h 148"/>
                <a:gd name="T46" fmla="*/ 119 w 153"/>
                <a:gd name="T47" fmla="*/ 116 h 148"/>
                <a:gd name="T48" fmla="*/ 119 w 153"/>
                <a:gd name="T49" fmla="*/ 131 h 148"/>
                <a:gd name="T50" fmla="*/ 112 w 153"/>
                <a:gd name="T51" fmla="*/ 138 h 148"/>
                <a:gd name="T52" fmla="*/ 107 w 153"/>
                <a:gd name="T53" fmla="*/ 148 h 148"/>
                <a:gd name="T54" fmla="*/ 101 w 153"/>
                <a:gd name="T55" fmla="*/ 146 h 148"/>
                <a:gd name="T56" fmla="*/ 91 w 153"/>
                <a:gd name="T57" fmla="*/ 141 h 148"/>
                <a:gd name="T58" fmla="*/ 82 w 153"/>
                <a:gd name="T59" fmla="*/ 136 h 148"/>
                <a:gd name="T60" fmla="*/ 76 w 153"/>
                <a:gd name="T61" fmla="*/ 128 h 148"/>
                <a:gd name="T62" fmla="*/ 53 w 153"/>
                <a:gd name="T63" fmla="*/ 130 h 148"/>
                <a:gd name="T64" fmla="*/ 33 w 153"/>
                <a:gd name="T65" fmla="*/ 125 h 148"/>
                <a:gd name="T66" fmla="*/ 20 w 153"/>
                <a:gd name="T67" fmla="*/ 111 h 148"/>
                <a:gd name="T68" fmla="*/ 11 w 153"/>
                <a:gd name="T69" fmla="*/ 102 h 148"/>
                <a:gd name="T70" fmla="*/ 5 w 153"/>
                <a:gd name="T71" fmla="*/ 93 h 148"/>
                <a:gd name="T72" fmla="*/ 5 w 153"/>
                <a:gd name="T73" fmla="*/ 77 h 148"/>
                <a:gd name="T74" fmla="*/ 0 w 153"/>
                <a:gd name="T75" fmla="*/ 49 h 14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53"/>
                <a:gd name="T115" fmla="*/ 0 h 148"/>
                <a:gd name="T116" fmla="*/ 153 w 153"/>
                <a:gd name="T117" fmla="*/ 148 h 14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53" h="148">
                  <a:moveTo>
                    <a:pt x="0" y="49"/>
                  </a:moveTo>
                  <a:lnTo>
                    <a:pt x="31" y="26"/>
                  </a:lnTo>
                  <a:lnTo>
                    <a:pt x="48" y="16"/>
                  </a:lnTo>
                  <a:lnTo>
                    <a:pt x="56" y="8"/>
                  </a:lnTo>
                  <a:lnTo>
                    <a:pt x="81" y="0"/>
                  </a:lnTo>
                  <a:lnTo>
                    <a:pt x="94" y="18"/>
                  </a:lnTo>
                  <a:lnTo>
                    <a:pt x="107" y="9"/>
                  </a:lnTo>
                  <a:lnTo>
                    <a:pt x="112" y="5"/>
                  </a:lnTo>
                  <a:lnTo>
                    <a:pt x="124" y="0"/>
                  </a:lnTo>
                  <a:lnTo>
                    <a:pt x="130" y="0"/>
                  </a:lnTo>
                  <a:lnTo>
                    <a:pt x="132" y="6"/>
                  </a:lnTo>
                  <a:lnTo>
                    <a:pt x="132" y="11"/>
                  </a:lnTo>
                  <a:lnTo>
                    <a:pt x="125" y="19"/>
                  </a:lnTo>
                  <a:lnTo>
                    <a:pt x="125" y="24"/>
                  </a:lnTo>
                  <a:lnTo>
                    <a:pt x="143" y="46"/>
                  </a:lnTo>
                  <a:lnTo>
                    <a:pt x="147" y="59"/>
                  </a:lnTo>
                  <a:lnTo>
                    <a:pt x="152" y="59"/>
                  </a:lnTo>
                  <a:lnTo>
                    <a:pt x="153" y="65"/>
                  </a:lnTo>
                  <a:lnTo>
                    <a:pt x="147" y="72"/>
                  </a:lnTo>
                  <a:lnTo>
                    <a:pt x="142" y="69"/>
                  </a:lnTo>
                  <a:lnTo>
                    <a:pt x="130" y="74"/>
                  </a:lnTo>
                  <a:lnTo>
                    <a:pt x="132" y="87"/>
                  </a:lnTo>
                  <a:lnTo>
                    <a:pt x="119" y="95"/>
                  </a:lnTo>
                  <a:lnTo>
                    <a:pt x="119" y="116"/>
                  </a:lnTo>
                  <a:lnTo>
                    <a:pt x="119" y="131"/>
                  </a:lnTo>
                  <a:lnTo>
                    <a:pt x="112" y="138"/>
                  </a:lnTo>
                  <a:lnTo>
                    <a:pt x="107" y="148"/>
                  </a:lnTo>
                  <a:lnTo>
                    <a:pt x="101" y="146"/>
                  </a:lnTo>
                  <a:lnTo>
                    <a:pt x="91" y="141"/>
                  </a:lnTo>
                  <a:lnTo>
                    <a:pt x="82" y="136"/>
                  </a:lnTo>
                  <a:lnTo>
                    <a:pt x="76" y="128"/>
                  </a:lnTo>
                  <a:lnTo>
                    <a:pt x="53" y="130"/>
                  </a:lnTo>
                  <a:lnTo>
                    <a:pt x="33" y="125"/>
                  </a:lnTo>
                  <a:lnTo>
                    <a:pt x="20" y="111"/>
                  </a:lnTo>
                  <a:lnTo>
                    <a:pt x="11" y="102"/>
                  </a:lnTo>
                  <a:lnTo>
                    <a:pt x="5" y="93"/>
                  </a:lnTo>
                  <a:lnTo>
                    <a:pt x="5" y="77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42" name="Freeform 582"/>
            <p:cNvSpPr>
              <a:spLocks/>
            </p:cNvSpPr>
            <p:nvPr/>
          </p:nvSpPr>
          <p:spPr bwMode="auto">
            <a:xfrm>
              <a:off x="4885" y="3621"/>
              <a:ext cx="293" cy="138"/>
            </a:xfrm>
            <a:custGeom>
              <a:avLst/>
              <a:gdLst>
                <a:gd name="T0" fmla="*/ 26 w 293"/>
                <a:gd name="T1" fmla="*/ 1 h 138"/>
                <a:gd name="T2" fmla="*/ 57 w 293"/>
                <a:gd name="T3" fmla="*/ 23 h 138"/>
                <a:gd name="T4" fmla="*/ 62 w 293"/>
                <a:gd name="T5" fmla="*/ 32 h 138"/>
                <a:gd name="T6" fmla="*/ 80 w 293"/>
                <a:gd name="T7" fmla="*/ 27 h 138"/>
                <a:gd name="T8" fmla="*/ 90 w 293"/>
                <a:gd name="T9" fmla="*/ 31 h 138"/>
                <a:gd name="T10" fmla="*/ 102 w 293"/>
                <a:gd name="T11" fmla="*/ 23 h 138"/>
                <a:gd name="T12" fmla="*/ 118 w 293"/>
                <a:gd name="T13" fmla="*/ 18 h 138"/>
                <a:gd name="T14" fmla="*/ 156 w 293"/>
                <a:gd name="T15" fmla="*/ 27 h 138"/>
                <a:gd name="T16" fmla="*/ 179 w 293"/>
                <a:gd name="T17" fmla="*/ 39 h 138"/>
                <a:gd name="T18" fmla="*/ 197 w 293"/>
                <a:gd name="T19" fmla="*/ 47 h 138"/>
                <a:gd name="T20" fmla="*/ 229 w 293"/>
                <a:gd name="T21" fmla="*/ 65 h 138"/>
                <a:gd name="T22" fmla="*/ 232 w 293"/>
                <a:gd name="T23" fmla="*/ 75 h 138"/>
                <a:gd name="T24" fmla="*/ 247 w 293"/>
                <a:gd name="T25" fmla="*/ 83 h 138"/>
                <a:gd name="T26" fmla="*/ 258 w 293"/>
                <a:gd name="T27" fmla="*/ 87 h 138"/>
                <a:gd name="T28" fmla="*/ 272 w 293"/>
                <a:gd name="T29" fmla="*/ 103 h 138"/>
                <a:gd name="T30" fmla="*/ 282 w 293"/>
                <a:gd name="T31" fmla="*/ 113 h 138"/>
                <a:gd name="T32" fmla="*/ 283 w 293"/>
                <a:gd name="T33" fmla="*/ 138 h 138"/>
                <a:gd name="T34" fmla="*/ 270 w 293"/>
                <a:gd name="T35" fmla="*/ 138 h 138"/>
                <a:gd name="T36" fmla="*/ 262 w 293"/>
                <a:gd name="T37" fmla="*/ 133 h 138"/>
                <a:gd name="T38" fmla="*/ 232 w 293"/>
                <a:gd name="T39" fmla="*/ 108 h 138"/>
                <a:gd name="T40" fmla="*/ 202 w 293"/>
                <a:gd name="T41" fmla="*/ 108 h 138"/>
                <a:gd name="T42" fmla="*/ 193 w 293"/>
                <a:gd name="T43" fmla="*/ 116 h 138"/>
                <a:gd name="T44" fmla="*/ 184 w 293"/>
                <a:gd name="T45" fmla="*/ 121 h 138"/>
                <a:gd name="T46" fmla="*/ 166 w 293"/>
                <a:gd name="T47" fmla="*/ 128 h 138"/>
                <a:gd name="T48" fmla="*/ 150 w 293"/>
                <a:gd name="T49" fmla="*/ 125 h 138"/>
                <a:gd name="T50" fmla="*/ 135 w 293"/>
                <a:gd name="T51" fmla="*/ 125 h 138"/>
                <a:gd name="T52" fmla="*/ 117 w 293"/>
                <a:gd name="T53" fmla="*/ 93 h 138"/>
                <a:gd name="T54" fmla="*/ 95 w 293"/>
                <a:gd name="T55" fmla="*/ 65 h 138"/>
                <a:gd name="T56" fmla="*/ 69 w 293"/>
                <a:gd name="T57" fmla="*/ 55 h 138"/>
                <a:gd name="T58" fmla="*/ 44 w 293"/>
                <a:gd name="T59" fmla="*/ 54 h 138"/>
                <a:gd name="T60" fmla="*/ 19 w 293"/>
                <a:gd name="T61" fmla="*/ 44 h 138"/>
                <a:gd name="T62" fmla="*/ 21 w 293"/>
                <a:gd name="T63" fmla="*/ 14 h 13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93"/>
                <a:gd name="T97" fmla="*/ 0 h 138"/>
                <a:gd name="T98" fmla="*/ 293 w 293"/>
                <a:gd name="T99" fmla="*/ 138 h 13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93" h="138">
                  <a:moveTo>
                    <a:pt x="0" y="0"/>
                  </a:moveTo>
                  <a:lnTo>
                    <a:pt x="26" y="1"/>
                  </a:lnTo>
                  <a:lnTo>
                    <a:pt x="47" y="3"/>
                  </a:lnTo>
                  <a:lnTo>
                    <a:pt x="57" y="23"/>
                  </a:lnTo>
                  <a:lnTo>
                    <a:pt x="59" y="29"/>
                  </a:lnTo>
                  <a:lnTo>
                    <a:pt x="62" y="32"/>
                  </a:lnTo>
                  <a:lnTo>
                    <a:pt x="69" y="27"/>
                  </a:lnTo>
                  <a:lnTo>
                    <a:pt x="80" y="27"/>
                  </a:lnTo>
                  <a:lnTo>
                    <a:pt x="87" y="32"/>
                  </a:lnTo>
                  <a:lnTo>
                    <a:pt x="90" y="31"/>
                  </a:lnTo>
                  <a:lnTo>
                    <a:pt x="100" y="23"/>
                  </a:lnTo>
                  <a:lnTo>
                    <a:pt x="102" y="23"/>
                  </a:lnTo>
                  <a:lnTo>
                    <a:pt x="110" y="18"/>
                  </a:lnTo>
                  <a:lnTo>
                    <a:pt x="118" y="18"/>
                  </a:lnTo>
                  <a:lnTo>
                    <a:pt x="145" y="27"/>
                  </a:lnTo>
                  <a:lnTo>
                    <a:pt x="156" y="27"/>
                  </a:lnTo>
                  <a:lnTo>
                    <a:pt x="168" y="36"/>
                  </a:lnTo>
                  <a:lnTo>
                    <a:pt x="179" y="39"/>
                  </a:lnTo>
                  <a:lnTo>
                    <a:pt x="189" y="46"/>
                  </a:lnTo>
                  <a:lnTo>
                    <a:pt x="197" y="47"/>
                  </a:lnTo>
                  <a:lnTo>
                    <a:pt x="219" y="54"/>
                  </a:lnTo>
                  <a:lnTo>
                    <a:pt x="229" y="65"/>
                  </a:lnTo>
                  <a:lnTo>
                    <a:pt x="234" y="72"/>
                  </a:lnTo>
                  <a:lnTo>
                    <a:pt x="232" y="75"/>
                  </a:lnTo>
                  <a:lnTo>
                    <a:pt x="240" y="82"/>
                  </a:lnTo>
                  <a:lnTo>
                    <a:pt x="247" y="83"/>
                  </a:lnTo>
                  <a:lnTo>
                    <a:pt x="250" y="85"/>
                  </a:lnTo>
                  <a:lnTo>
                    <a:pt x="258" y="87"/>
                  </a:lnTo>
                  <a:lnTo>
                    <a:pt x="272" y="97"/>
                  </a:lnTo>
                  <a:lnTo>
                    <a:pt x="272" y="103"/>
                  </a:lnTo>
                  <a:lnTo>
                    <a:pt x="280" y="110"/>
                  </a:lnTo>
                  <a:lnTo>
                    <a:pt x="282" y="113"/>
                  </a:lnTo>
                  <a:lnTo>
                    <a:pt x="293" y="126"/>
                  </a:lnTo>
                  <a:lnTo>
                    <a:pt x="283" y="138"/>
                  </a:lnTo>
                  <a:lnTo>
                    <a:pt x="280" y="138"/>
                  </a:lnTo>
                  <a:lnTo>
                    <a:pt x="270" y="138"/>
                  </a:lnTo>
                  <a:lnTo>
                    <a:pt x="267" y="133"/>
                  </a:lnTo>
                  <a:lnTo>
                    <a:pt x="262" y="133"/>
                  </a:lnTo>
                  <a:lnTo>
                    <a:pt x="257" y="134"/>
                  </a:lnTo>
                  <a:lnTo>
                    <a:pt x="232" y="108"/>
                  </a:lnTo>
                  <a:lnTo>
                    <a:pt x="217" y="110"/>
                  </a:lnTo>
                  <a:lnTo>
                    <a:pt x="202" y="108"/>
                  </a:lnTo>
                  <a:lnTo>
                    <a:pt x="197" y="111"/>
                  </a:lnTo>
                  <a:lnTo>
                    <a:pt x="193" y="116"/>
                  </a:lnTo>
                  <a:lnTo>
                    <a:pt x="191" y="113"/>
                  </a:lnTo>
                  <a:lnTo>
                    <a:pt x="184" y="121"/>
                  </a:lnTo>
                  <a:lnTo>
                    <a:pt x="174" y="133"/>
                  </a:lnTo>
                  <a:lnTo>
                    <a:pt x="166" y="128"/>
                  </a:lnTo>
                  <a:lnTo>
                    <a:pt x="156" y="125"/>
                  </a:lnTo>
                  <a:lnTo>
                    <a:pt x="150" y="125"/>
                  </a:lnTo>
                  <a:lnTo>
                    <a:pt x="140" y="121"/>
                  </a:lnTo>
                  <a:lnTo>
                    <a:pt x="135" y="125"/>
                  </a:lnTo>
                  <a:lnTo>
                    <a:pt x="128" y="108"/>
                  </a:lnTo>
                  <a:lnTo>
                    <a:pt x="117" y="93"/>
                  </a:lnTo>
                  <a:lnTo>
                    <a:pt x="105" y="75"/>
                  </a:lnTo>
                  <a:lnTo>
                    <a:pt x="95" y="65"/>
                  </a:lnTo>
                  <a:lnTo>
                    <a:pt x="87" y="55"/>
                  </a:lnTo>
                  <a:lnTo>
                    <a:pt x="69" y="55"/>
                  </a:lnTo>
                  <a:lnTo>
                    <a:pt x="52" y="60"/>
                  </a:lnTo>
                  <a:lnTo>
                    <a:pt x="44" y="54"/>
                  </a:lnTo>
                  <a:lnTo>
                    <a:pt x="28" y="49"/>
                  </a:lnTo>
                  <a:lnTo>
                    <a:pt x="19" y="44"/>
                  </a:lnTo>
                  <a:lnTo>
                    <a:pt x="19" y="24"/>
                  </a:lnTo>
                  <a:lnTo>
                    <a:pt x="21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43" name="Freeform 583"/>
            <p:cNvSpPr>
              <a:spLocks/>
            </p:cNvSpPr>
            <p:nvPr/>
          </p:nvSpPr>
          <p:spPr bwMode="auto">
            <a:xfrm>
              <a:off x="4340" y="3522"/>
              <a:ext cx="178" cy="182"/>
            </a:xfrm>
            <a:custGeom>
              <a:avLst/>
              <a:gdLst>
                <a:gd name="T0" fmla="*/ 0 w 178"/>
                <a:gd name="T1" fmla="*/ 5 h 182"/>
                <a:gd name="T2" fmla="*/ 18 w 178"/>
                <a:gd name="T3" fmla="*/ 0 h 182"/>
                <a:gd name="T4" fmla="*/ 40 w 178"/>
                <a:gd name="T5" fmla="*/ 8 h 182"/>
                <a:gd name="T6" fmla="*/ 43 w 178"/>
                <a:gd name="T7" fmla="*/ 16 h 182"/>
                <a:gd name="T8" fmla="*/ 43 w 178"/>
                <a:gd name="T9" fmla="*/ 20 h 182"/>
                <a:gd name="T10" fmla="*/ 48 w 178"/>
                <a:gd name="T11" fmla="*/ 21 h 182"/>
                <a:gd name="T12" fmla="*/ 48 w 178"/>
                <a:gd name="T13" fmla="*/ 24 h 182"/>
                <a:gd name="T14" fmla="*/ 55 w 178"/>
                <a:gd name="T15" fmla="*/ 26 h 182"/>
                <a:gd name="T16" fmla="*/ 55 w 178"/>
                <a:gd name="T17" fmla="*/ 33 h 182"/>
                <a:gd name="T18" fmla="*/ 76 w 178"/>
                <a:gd name="T19" fmla="*/ 52 h 182"/>
                <a:gd name="T20" fmla="*/ 79 w 178"/>
                <a:gd name="T21" fmla="*/ 52 h 182"/>
                <a:gd name="T22" fmla="*/ 83 w 178"/>
                <a:gd name="T23" fmla="*/ 57 h 182"/>
                <a:gd name="T24" fmla="*/ 86 w 178"/>
                <a:gd name="T25" fmla="*/ 62 h 182"/>
                <a:gd name="T26" fmla="*/ 89 w 178"/>
                <a:gd name="T27" fmla="*/ 62 h 182"/>
                <a:gd name="T28" fmla="*/ 104 w 178"/>
                <a:gd name="T29" fmla="*/ 69 h 182"/>
                <a:gd name="T30" fmla="*/ 132 w 178"/>
                <a:gd name="T31" fmla="*/ 72 h 182"/>
                <a:gd name="T32" fmla="*/ 134 w 178"/>
                <a:gd name="T33" fmla="*/ 95 h 182"/>
                <a:gd name="T34" fmla="*/ 140 w 178"/>
                <a:gd name="T35" fmla="*/ 99 h 182"/>
                <a:gd name="T36" fmla="*/ 139 w 178"/>
                <a:gd name="T37" fmla="*/ 107 h 182"/>
                <a:gd name="T38" fmla="*/ 155 w 178"/>
                <a:gd name="T39" fmla="*/ 118 h 182"/>
                <a:gd name="T40" fmla="*/ 170 w 178"/>
                <a:gd name="T41" fmla="*/ 123 h 182"/>
                <a:gd name="T42" fmla="*/ 170 w 178"/>
                <a:gd name="T43" fmla="*/ 161 h 182"/>
                <a:gd name="T44" fmla="*/ 178 w 178"/>
                <a:gd name="T45" fmla="*/ 176 h 182"/>
                <a:gd name="T46" fmla="*/ 173 w 178"/>
                <a:gd name="T47" fmla="*/ 181 h 182"/>
                <a:gd name="T48" fmla="*/ 164 w 178"/>
                <a:gd name="T49" fmla="*/ 182 h 182"/>
                <a:gd name="T50" fmla="*/ 162 w 178"/>
                <a:gd name="T51" fmla="*/ 169 h 182"/>
                <a:gd name="T52" fmla="*/ 145 w 178"/>
                <a:gd name="T53" fmla="*/ 182 h 182"/>
                <a:gd name="T54" fmla="*/ 134 w 178"/>
                <a:gd name="T55" fmla="*/ 163 h 182"/>
                <a:gd name="T56" fmla="*/ 127 w 178"/>
                <a:gd name="T57" fmla="*/ 150 h 182"/>
                <a:gd name="T58" fmla="*/ 107 w 178"/>
                <a:gd name="T59" fmla="*/ 131 h 182"/>
                <a:gd name="T60" fmla="*/ 102 w 178"/>
                <a:gd name="T61" fmla="*/ 131 h 182"/>
                <a:gd name="T62" fmla="*/ 84 w 178"/>
                <a:gd name="T63" fmla="*/ 122 h 182"/>
                <a:gd name="T64" fmla="*/ 81 w 178"/>
                <a:gd name="T65" fmla="*/ 112 h 182"/>
                <a:gd name="T66" fmla="*/ 81 w 178"/>
                <a:gd name="T67" fmla="*/ 105 h 182"/>
                <a:gd name="T68" fmla="*/ 66 w 178"/>
                <a:gd name="T69" fmla="*/ 79 h 182"/>
                <a:gd name="T70" fmla="*/ 60 w 178"/>
                <a:gd name="T71" fmla="*/ 62 h 182"/>
                <a:gd name="T72" fmla="*/ 41 w 178"/>
                <a:gd name="T73" fmla="*/ 48 h 182"/>
                <a:gd name="T74" fmla="*/ 17 w 178"/>
                <a:gd name="T75" fmla="*/ 24 h 182"/>
                <a:gd name="T76" fmla="*/ 0 w 178"/>
                <a:gd name="T77" fmla="*/ 5 h 18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78"/>
                <a:gd name="T118" fmla="*/ 0 h 182"/>
                <a:gd name="T119" fmla="*/ 178 w 178"/>
                <a:gd name="T120" fmla="*/ 182 h 182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78" h="182">
                  <a:moveTo>
                    <a:pt x="0" y="5"/>
                  </a:moveTo>
                  <a:lnTo>
                    <a:pt x="18" y="0"/>
                  </a:lnTo>
                  <a:lnTo>
                    <a:pt x="40" y="8"/>
                  </a:lnTo>
                  <a:lnTo>
                    <a:pt x="43" y="16"/>
                  </a:lnTo>
                  <a:lnTo>
                    <a:pt x="43" y="20"/>
                  </a:lnTo>
                  <a:lnTo>
                    <a:pt x="48" y="21"/>
                  </a:lnTo>
                  <a:lnTo>
                    <a:pt x="48" y="24"/>
                  </a:lnTo>
                  <a:lnTo>
                    <a:pt x="55" y="26"/>
                  </a:lnTo>
                  <a:lnTo>
                    <a:pt x="55" y="33"/>
                  </a:lnTo>
                  <a:lnTo>
                    <a:pt x="76" y="52"/>
                  </a:lnTo>
                  <a:lnTo>
                    <a:pt x="79" y="52"/>
                  </a:lnTo>
                  <a:lnTo>
                    <a:pt x="83" y="57"/>
                  </a:lnTo>
                  <a:lnTo>
                    <a:pt x="86" y="62"/>
                  </a:lnTo>
                  <a:lnTo>
                    <a:pt x="89" y="62"/>
                  </a:lnTo>
                  <a:lnTo>
                    <a:pt x="104" y="69"/>
                  </a:lnTo>
                  <a:lnTo>
                    <a:pt x="132" y="72"/>
                  </a:lnTo>
                  <a:lnTo>
                    <a:pt x="134" y="95"/>
                  </a:lnTo>
                  <a:lnTo>
                    <a:pt x="140" y="99"/>
                  </a:lnTo>
                  <a:lnTo>
                    <a:pt x="139" y="107"/>
                  </a:lnTo>
                  <a:lnTo>
                    <a:pt x="155" y="118"/>
                  </a:lnTo>
                  <a:lnTo>
                    <a:pt x="170" y="123"/>
                  </a:lnTo>
                  <a:lnTo>
                    <a:pt x="170" y="161"/>
                  </a:lnTo>
                  <a:lnTo>
                    <a:pt x="178" y="176"/>
                  </a:lnTo>
                  <a:lnTo>
                    <a:pt x="173" y="181"/>
                  </a:lnTo>
                  <a:lnTo>
                    <a:pt x="164" y="182"/>
                  </a:lnTo>
                  <a:lnTo>
                    <a:pt x="162" y="169"/>
                  </a:lnTo>
                  <a:lnTo>
                    <a:pt x="145" y="182"/>
                  </a:lnTo>
                  <a:lnTo>
                    <a:pt x="134" y="163"/>
                  </a:lnTo>
                  <a:lnTo>
                    <a:pt x="127" y="150"/>
                  </a:lnTo>
                  <a:lnTo>
                    <a:pt x="107" y="131"/>
                  </a:lnTo>
                  <a:lnTo>
                    <a:pt x="102" y="131"/>
                  </a:lnTo>
                  <a:lnTo>
                    <a:pt x="84" y="122"/>
                  </a:lnTo>
                  <a:lnTo>
                    <a:pt x="81" y="112"/>
                  </a:lnTo>
                  <a:lnTo>
                    <a:pt x="81" y="105"/>
                  </a:lnTo>
                  <a:lnTo>
                    <a:pt x="66" y="79"/>
                  </a:lnTo>
                  <a:lnTo>
                    <a:pt x="60" y="62"/>
                  </a:lnTo>
                  <a:lnTo>
                    <a:pt x="41" y="48"/>
                  </a:lnTo>
                  <a:lnTo>
                    <a:pt x="17" y="24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44" name="Freeform 584"/>
            <p:cNvSpPr>
              <a:spLocks/>
            </p:cNvSpPr>
            <p:nvPr/>
          </p:nvSpPr>
          <p:spPr bwMode="auto">
            <a:xfrm>
              <a:off x="4657" y="3326"/>
              <a:ext cx="171" cy="201"/>
            </a:xfrm>
            <a:custGeom>
              <a:avLst/>
              <a:gdLst>
                <a:gd name="T0" fmla="*/ 11 w 171"/>
                <a:gd name="T1" fmla="*/ 0 h 201"/>
                <a:gd name="T2" fmla="*/ 26 w 171"/>
                <a:gd name="T3" fmla="*/ 0 h 201"/>
                <a:gd name="T4" fmla="*/ 43 w 171"/>
                <a:gd name="T5" fmla="*/ 21 h 201"/>
                <a:gd name="T6" fmla="*/ 39 w 171"/>
                <a:gd name="T7" fmla="*/ 41 h 201"/>
                <a:gd name="T8" fmla="*/ 49 w 171"/>
                <a:gd name="T9" fmla="*/ 48 h 201"/>
                <a:gd name="T10" fmla="*/ 54 w 171"/>
                <a:gd name="T11" fmla="*/ 61 h 201"/>
                <a:gd name="T12" fmla="*/ 66 w 171"/>
                <a:gd name="T13" fmla="*/ 67 h 201"/>
                <a:gd name="T14" fmla="*/ 79 w 171"/>
                <a:gd name="T15" fmla="*/ 69 h 201"/>
                <a:gd name="T16" fmla="*/ 99 w 171"/>
                <a:gd name="T17" fmla="*/ 79 h 201"/>
                <a:gd name="T18" fmla="*/ 112 w 171"/>
                <a:gd name="T19" fmla="*/ 90 h 201"/>
                <a:gd name="T20" fmla="*/ 115 w 171"/>
                <a:gd name="T21" fmla="*/ 90 h 201"/>
                <a:gd name="T22" fmla="*/ 132 w 171"/>
                <a:gd name="T23" fmla="*/ 100 h 201"/>
                <a:gd name="T24" fmla="*/ 132 w 171"/>
                <a:gd name="T25" fmla="*/ 125 h 201"/>
                <a:gd name="T26" fmla="*/ 137 w 171"/>
                <a:gd name="T27" fmla="*/ 137 h 201"/>
                <a:gd name="T28" fmla="*/ 142 w 171"/>
                <a:gd name="T29" fmla="*/ 143 h 201"/>
                <a:gd name="T30" fmla="*/ 148 w 171"/>
                <a:gd name="T31" fmla="*/ 150 h 201"/>
                <a:gd name="T32" fmla="*/ 155 w 171"/>
                <a:gd name="T33" fmla="*/ 158 h 201"/>
                <a:gd name="T34" fmla="*/ 158 w 171"/>
                <a:gd name="T35" fmla="*/ 168 h 201"/>
                <a:gd name="T36" fmla="*/ 171 w 171"/>
                <a:gd name="T37" fmla="*/ 176 h 201"/>
                <a:gd name="T38" fmla="*/ 170 w 171"/>
                <a:gd name="T39" fmla="*/ 186 h 201"/>
                <a:gd name="T40" fmla="*/ 157 w 171"/>
                <a:gd name="T41" fmla="*/ 188 h 201"/>
                <a:gd name="T42" fmla="*/ 152 w 171"/>
                <a:gd name="T43" fmla="*/ 179 h 201"/>
                <a:gd name="T44" fmla="*/ 142 w 171"/>
                <a:gd name="T45" fmla="*/ 179 h 201"/>
                <a:gd name="T46" fmla="*/ 142 w 171"/>
                <a:gd name="T47" fmla="*/ 201 h 201"/>
                <a:gd name="T48" fmla="*/ 134 w 171"/>
                <a:gd name="T49" fmla="*/ 201 h 201"/>
                <a:gd name="T50" fmla="*/ 124 w 171"/>
                <a:gd name="T51" fmla="*/ 191 h 201"/>
                <a:gd name="T52" fmla="*/ 117 w 171"/>
                <a:gd name="T53" fmla="*/ 186 h 201"/>
                <a:gd name="T54" fmla="*/ 117 w 171"/>
                <a:gd name="T55" fmla="*/ 174 h 201"/>
                <a:gd name="T56" fmla="*/ 102 w 171"/>
                <a:gd name="T57" fmla="*/ 174 h 201"/>
                <a:gd name="T58" fmla="*/ 97 w 171"/>
                <a:gd name="T59" fmla="*/ 186 h 201"/>
                <a:gd name="T60" fmla="*/ 92 w 171"/>
                <a:gd name="T61" fmla="*/ 174 h 201"/>
                <a:gd name="T62" fmla="*/ 91 w 171"/>
                <a:gd name="T63" fmla="*/ 163 h 201"/>
                <a:gd name="T64" fmla="*/ 109 w 171"/>
                <a:gd name="T65" fmla="*/ 158 h 201"/>
                <a:gd name="T66" fmla="*/ 119 w 171"/>
                <a:gd name="T67" fmla="*/ 161 h 201"/>
                <a:gd name="T68" fmla="*/ 120 w 171"/>
                <a:gd name="T69" fmla="*/ 142 h 201"/>
                <a:gd name="T70" fmla="*/ 110 w 171"/>
                <a:gd name="T71" fmla="*/ 135 h 201"/>
                <a:gd name="T72" fmla="*/ 104 w 171"/>
                <a:gd name="T73" fmla="*/ 118 h 201"/>
                <a:gd name="T74" fmla="*/ 99 w 171"/>
                <a:gd name="T75" fmla="*/ 99 h 201"/>
                <a:gd name="T76" fmla="*/ 81 w 171"/>
                <a:gd name="T77" fmla="*/ 92 h 201"/>
                <a:gd name="T78" fmla="*/ 72 w 171"/>
                <a:gd name="T79" fmla="*/ 84 h 201"/>
                <a:gd name="T80" fmla="*/ 58 w 171"/>
                <a:gd name="T81" fmla="*/ 79 h 201"/>
                <a:gd name="T82" fmla="*/ 66 w 171"/>
                <a:gd name="T83" fmla="*/ 97 h 201"/>
                <a:gd name="T84" fmla="*/ 49 w 171"/>
                <a:gd name="T85" fmla="*/ 105 h 201"/>
                <a:gd name="T86" fmla="*/ 39 w 171"/>
                <a:gd name="T87" fmla="*/ 86 h 201"/>
                <a:gd name="T88" fmla="*/ 31 w 171"/>
                <a:gd name="T89" fmla="*/ 81 h 201"/>
                <a:gd name="T90" fmla="*/ 31 w 171"/>
                <a:gd name="T91" fmla="*/ 69 h 201"/>
                <a:gd name="T92" fmla="*/ 20 w 171"/>
                <a:gd name="T93" fmla="*/ 56 h 201"/>
                <a:gd name="T94" fmla="*/ 7 w 171"/>
                <a:gd name="T95" fmla="*/ 48 h 201"/>
                <a:gd name="T96" fmla="*/ 0 w 171"/>
                <a:gd name="T97" fmla="*/ 39 h 201"/>
                <a:gd name="T98" fmla="*/ 3 w 171"/>
                <a:gd name="T99" fmla="*/ 33 h 201"/>
                <a:gd name="T100" fmla="*/ 13 w 171"/>
                <a:gd name="T101" fmla="*/ 36 h 201"/>
                <a:gd name="T102" fmla="*/ 16 w 171"/>
                <a:gd name="T103" fmla="*/ 28 h 201"/>
                <a:gd name="T104" fmla="*/ 13 w 171"/>
                <a:gd name="T105" fmla="*/ 16 h 201"/>
                <a:gd name="T106" fmla="*/ 11 w 171"/>
                <a:gd name="T107" fmla="*/ 0 h 20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71"/>
                <a:gd name="T163" fmla="*/ 0 h 201"/>
                <a:gd name="T164" fmla="*/ 171 w 171"/>
                <a:gd name="T165" fmla="*/ 201 h 20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71" h="201">
                  <a:moveTo>
                    <a:pt x="11" y="0"/>
                  </a:moveTo>
                  <a:lnTo>
                    <a:pt x="26" y="0"/>
                  </a:lnTo>
                  <a:lnTo>
                    <a:pt x="43" y="21"/>
                  </a:lnTo>
                  <a:lnTo>
                    <a:pt x="39" y="41"/>
                  </a:lnTo>
                  <a:lnTo>
                    <a:pt x="49" y="48"/>
                  </a:lnTo>
                  <a:lnTo>
                    <a:pt x="54" y="61"/>
                  </a:lnTo>
                  <a:lnTo>
                    <a:pt x="66" y="67"/>
                  </a:lnTo>
                  <a:lnTo>
                    <a:pt x="79" y="69"/>
                  </a:lnTo>
                  <a:lnTo>
                    <a:pt x="99" y="79"/>
                  </a:lnTo>
                  <a:lnTo>
                    <a:pt x="112" y="90"/>
                  </a:lnTo>
                  <a:lnTo>
                    <a:pt x="115" y="90"/>
                  </a:lnTo>
                  <a:lnTo>
                    <a:pt x="132" y="100"/>
                  </a:lnTo>
                  <a:lnTo>
                    <a:pt x="132" y="125"/>
                  </a:lnTo>
                  <a:lnTo>
                    <a:pt x="137" y="137"/>
                  </a:lnTo>
                  <a:lnTo>
                    <a:pt x="142" y="143"/>
                  </a:lnTo>
                  <a:lnTo>
                    <a:pt x="148" y="150"/>
                  </a:lnTo>
                  <a:lnTo>
                    <a:pt x="155" y="158"/>
                  </a:lnTo>
                  <a:lnTo>
                    <a:pt x="158" y="168"/>
                  </a:lnTo>
                  <a:lnTo>
                    <a:pt x="171" y="176"/>
                  </a:lnTo>
                  <a:lnTo>
                    <a:pt x="170" y="186"/>
                  </a:lnTo>
                  <a:lnTo>
                    <a:pt x="157" y="188"/>
                  </a:lnTo>
                  <a:lnTo>
                    <a:pt x="152" y="179"/>
                  </a:lnTo>
                  <a:lnTo>
                    <a:pt x="142" y="179"/>
                  </a:lnTo>
                  <a:lnTo>
                    <a:pt x="142" y="201"/>
                  </a:lnTo>
                  <a:lnTo>
                    <a:pt x="134" y="201"/>
                  </a:lnTo>
                  <a:lnTo>
                    <a:pt x="124" y="191"/>
                  </a:lnTo>
                  <a:lnTo>
                    <a:pt x="117" y="186"/>
                  </a:lnTo>
                  <a:lnTo>
                    <a:pt x="117" y="174"/>
                  </a:lnTo>
                  <a:lnTo>
                    <a:pt x="102" y="174"/>
                  </a:lnTo>
                  <a:lnTo>
                    <a:pt x="97" y="186"/>
                  </a:lnTo>
                  <a:lnTo>
                    <a:pt x="92" y="174"/>
                  </a:lnTo>
                  <a:lnTo>
                    <a:pt x="91" y="163"/>
                  </a:lnTo>
                  <a:lnTo>
                    <a:pt x="109" y="158"/>
                  </a:lnTo>
                  <a:lnTo>
                    <a:pt x="119" y="161"/>
                  </a:lnTo>
                  <a:lnTo>
                    <a:pt x="120" y="142"/>
                  </a:lnTo>
                  <a:lnTo>
                    <a:pt x="110" y="135"/>
                  </a:lnTo>
                  <a:lnTo>
                    <a:pt x="104" y="118"/>
                  </a:lnTo>
                  <a:lnTo>
                    <a:pt x="99" y="99"/>
                  </a:lnTo>
                  <a:lnTo>
                    <a:pt x="81" y="92"/>
                  </a:lnTo>
                  <a:lnTo>
                    <a:pt x="72" y="84"/>
                  </a:lnTo>
                  <a:lnTo>
                    <a:pt x="58" y="79"/>
                  </a:lnTo>
                  <a:lnTo>
                    <a:pt x="66" y="97"/>
                  </a:lnTo>
                  <a:lnTo>
                    <a:pt x="49" y="105"/>
                  </a:lnTo>
                  <a:lnTo>
                    <a:pt x="39" y="86"/>
                  </a:lnTo>
                  <a:lnTo>
                    <a:pt x="31" y="81"/>
                  </a:lnTo>
                  <a:lnTo>
                    <a:pt x="31" y="69"/>
                  </a:lnTo>
                  <a:lnTo>
                    <a:pt x="20" y="56"/>
                  </a:lnTo>
                  <a:lnTo>
                    <a:pt x="7" y="48"/>
                  </a:lnTo>
                  <a:lnTo>
                    <a:pt x="0" y="39"/>
                  </a:lnTo>
                  <a:lnTo>
                    <a:pt x="3" y="33"/>
                  </a:lnTo>
                  <a:lnTo>
                    <a:pt x="13" y="36"/>
                  </a:lnTo>
                  <a:lnTo>
                    <a:pt x="16" y="28"/>
                  </a:lnTo>
                  <a:lnTo>
                    <a:pt x="13" y="16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45" name="Freeform 585"/>
            <p:cNvSpPr>
              <a:spLocks/>
            </p:cNvSpPr>
            <p:nvPr/>
          </p:nvSpPr>
          <p:spPr bwMode="auto">
            <a:xfrm>
              <a:off x="4617" y="2985"/>
              <a:ext cx="127" cy="170"/>
            </a:xfrm>
            <a:custGeom>
              <a:avLst/>
              <a:gdLst>
                <a:gd name="T0" fmla="*/ 27 w 127"/>
                <a:gd name="T1" fmla="*/ 0 h 170"/>
                <a:gd name="T2" fmla="*/ 51 w 127"/>
                <a:gd name="T3" fmla="*/ 12 h 170"/>
                <a:gd name="T4" fmla="*/ 66 w 127"/>
                <a:gd name="T5" fmla="*/ 22 h 170"/>
                <a:gd name="T6" fmla="*/ 76 w 127"/>
                <a:gd name="T7" fmla="*/ 37 h 170"/>
                <a:gd name="T8" fmla="*/ 84 w 127"/>
                <a:gd name="T9" fmla="*/ 37 h 170"/>
                <a:gd name="T10" fmla="*/ 83 w 127"/>
                <a:gd name="T11" fmla="*/ 46 h 170"/>
                <a:gd name="T12" fmla="*/ 93 w 127"/>
                <a:gd name="T13" fmla="*/ 53 h 170"/>
                <a:gd name="T14" fmla="*/ 99 w 127"/>
                <a:gd name="T15" fmla="*/ 63 h 170"/>
                <a:gd name="T16" fmla="*/ 116 w 127"/>
                <a:gd name="T17" fmla="*/ 83 h 170"/>
                <a:gd name="T18" fmla="*/ 127 w 127"/>
                <a:gd name="T19" fmla="*/ 106 h 170"/>
                <a:gd name="T20" fmla="*/ 106 w 127"/>
                <a:gd name="T21" fmla="*/ 104 h 170"/>
                <a:gd name="T22" fmla="*/ 89 w 127"/>
                <a:gd name="T23" fmla="*/ 101 h 170"/>
                <a:gd name="T24" fmla="*/ 101 w 127"/>
                <a:gd name="T25" fmla="*/ 117 h 170"/>
                <a:gd name="T26" fmla="*/ 101 w 127"/>
                <a:gd name="T27" fmla="*/ 127 h 170"/>
                <a:gd name="T28" fmla="*/ 101 w 127"/>
                <a:gd name="T29" fmla="*/ 137 h 170"/>
                <a:gd name="T30" fmla="*/ 94 w 127"/>
                <a:gd name="T31" fmla="*/ 132 h 170"/>
                <a:gd name="T32" fmla="*/ 86 w 127"/>
                <a:gd name="T33" fmla="*/ 124 h 170"/>
                <a:gd name="T34" fmla="*/ 71 w 127"/>
                <a:gd name="T35" fmla="*/ 114 h 170"/>
                <a:gd name="T36" fmla="*/ 63 w 127"/>
                <a:gd name="T37" fmla="*/ 109 h 170"/>
                <a:gd name="T38" fmla="*/ 50 w 127"/>
                <a:gd name="T39" fmla="*/ 114 h 170"/>
                <a:gd name="T40" fmla="*/ 42 w 127"/>
                <a:gd name="T41" fmla="*/ 117 h 170"/>
                <a:gd name="T42" fmla="*/ 47 w 127"/>
                <a:gd name="T43" fmla="*/ 125 h 170"/>
                <a:gd name="T44" fmla="*/ 60 w 127"/>
                <a:gd name="T45" fmla="*/ 132 h 170"/>
                <a:gd name="T46" fmla="*/ 73 w 127"/>
                <a:gd name="T47" fmla="*/ 139 h 170"/>
                <a:gd name="T48" fmla="*/ 78 w 127"/>
                <a:gd name="T49" fmla="*/ 150 h 170"/>
                <a:gd name="T50" fmla="*/ 76 w 127"/>
                <a:gd name="T51" fmla="*/ 165 h 170"/>
                <a:gd name="T52" fmla="*/ 76 w 127"/>
                <a:gd name="T53" fmla="*/ 170 h 170"/>
                <a:gd name="T54" fmla="*/ 71 w 127"/>
                <a:gd name="T55" fmla="*/ 170 h 170"/>
                <a:gd name="T56" fmla="*/ 63 w 127"/>
                <a:gd name="T57" fmla="*/ 165 h 170"/>
                <a:gd name="T58" fmla="*/ 60 w 127"/>
                <a:gd name="T59" fmla="*/ 163 h 170"/>
                <a:gd name="T60" fmla="*/ 55 w 127"/>
                <a:gd name="T61" fmla="*/ 160 h 170"/>
                <a:gd name="T62" fmla="*/ 50 w 127"/>
                <a:gd name="T63" fmla="*/ 168 h 170"/>
                <a:gd name="T64" fmla="*/ 42 w 127"/>
                <a:gd name="T65" fmla="*/ 170 h 170"/>
                <a:gd name="T66" fmla="*/ 35 w 127"/>
                <a:gd name="T67" fmla="*/ 163 h 170"/>
                <a:gd name="T68" fmla="*/ 35 w 127"/>
                <a:gd name="T69" fmla="*/ 148 h 170"/>
                <a:gd name="T70" fmla="*/ 33 w 127"/>
                <a:gd name="T71" fmla="*/ 140 h 170"/>
                <a:gd name="T72" fmla="*/ 25 w 127"/>
                <a:gd name="T73" fmla="*/ 135 h 170"/>
                <a:gd name="T74" fmla="*/ 17 w 127"/>
                <a:gd name="T75" fmla="*/ 144 h 170"/>
                <a:gd name="T76" fmla="*/ 4 w 127"/>
                <a:gd name="T77" fmla="*/ 144 h 170"/>
                <a:gd name="T78" fmla="*/ 0 w 127"/>
                <a:gd name="T79" fmla="*/ 137 h 170"/>
                <a:gd name="T80" fmla="*/ 4 w 127"/>
                <a:gd name="T81" fmla="*/ 121 h 170"/>
                <a:gd name="T82" fmla="*/ 14 w 127"/>
                <a:gd name="T83" fmla="*/ 111 h 170"/>
                <a:gd name="T84" fmla="*/ 12 w 127"/>
                <a:gd name="T85" fmla="*/ 84 h 170"/>
                <a:gd name="T86" fmla="*/ 12 w 127"/>
                <a:gd name="T87" fmla="*/ 78 h 170"/>
                <a:gd name="T88" fmla="*/ 22 w 127"/>
                <a:gd name="T89" fmla="*/ 76 h 170"/>
                <a:gd name="T90" fmla="*/ 30 w 127"/>
                <a:gd name="T91" fmla="*/ 83 h 170"/>
                <a:gd name="T92" fmla="*/ 45 w 127"/>
                <a:gd name="T93" fmla="*/ 86 h 170"/>
                <a:gd name="T94" fmla="*/ 45 w 127"/>
                <a:gd name="T95" fmla="*/ 74 h 170"/>
                <a:gd name="T96" fmla="*/ 38 w 127"/>
                <a:gd name="T97" fmla="*/ 68 h 170"/>
                <a:gd name="T98" fmla="*/ 35 w 127"/>
                <a:gd name="T99" fmla="*/ 63 h 170"/>
                <a:gd name="T100" fmla="*/ 40 w 127"/>
                <a:gd name="T101" fmla="*/ 63 h 170"/>
                <a:gd name="T102" fmla="*/ 43 w 127"/>
                <a:gd name="T103" fmla="*/ 63 h 170"/>
                <a:gd name="T104" fmla="*/ 47 w 127"/>
                <a:gd name="T105" fmla="*/ 63 h 170"/>
                <a:gd name="T106" fmla="*/ 50 w 127"/>
                <a:gd name="T107" fmla="*/ 63 h 170"/>
                <a:gd name="T108" fmla="*/ 55 w 127"/>
                <a:gd name="T109" fmla="*/ 58 h 170"/>
                <a:gd name="T110" fmla="*/ 53 w 127"/>
                <a:gd name="T111" fmla="*/ 53 h 170"/>
                <a:gd name="T112" fmla="*/ 48 w 127"/>
                <a:gd name="T113" fmla="*/ 42 h 170"/>
                <a:gd name="T114" fmla="*/ 38 w 127"/>
                <a:gd name="T115" fmla="*/ 30 h 170"/>
                <a:gd name="T116" fmla="*/ 25 w 127"/>
                <a:gd name="T117" fmla="*/ 23 h 170"/>
                <a:gd name="T118" fmla="*/ 20 w 127"/>
                <a:gd name="T119" fmla="*/ 17 h 170"/>
                <a:gd name="T120" fmla="*/ 27 w 127"/>
                <a:gd name="T121" fmla="*/ 0 h 17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27"/>
                <a:gd name="T184" fmla="*/ 0 h 170"/>
                <a:gd name="T185" fmla="*/ 127 w 127"/>
                <a:gd name="T186" fmla="*/ 170 h 17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27" h="170">
                  <a:moveTo>
                    <a:pt x="27" y="0"/>
                  </a:moveTo>
                  <a:lnTo>
                    <a:pt x="51" y="12"/>
                  </a:lnTo>
                  <a:lnTo>
                    <a:pt x="66" y="22"/>
                  </a:lnTo>
                  <a:lnTo>
                    <a:pt x="76" y="37"/>
                  </a:lnTo>
                  <a:lnTo>
                    <a:pt x="84" y="37"/>
                  </a:lnTo>
                  <a:lnTo>
                    <a:pt x="83" y="46"/>
                  </a:lnTo>
                  <a:lnTo>
                    <a:pt x="93" y="53"/>
                  </a:lnTo>
                  <a:lnTo>
                    <a:pt x="99" y="63"/>
                  </a:lnTo>
                  <a:lnTo>
                    <a:pt x="116" y="83"/>
                  </a:lnTo>
                  <a:lnTo>
                    <a:pt x="127" y="106"/>
                  </a:lnTo>
                  <a:lnTo>
                    <a:pt x="106" y="104"/>
                  </a:lnTo>
                  <a:lnTo>
                    <a:pt x="89" y="101"/>
                  </a:lnTo>
                  <a:lnTo>
                    <a:pt x="101" y="117"/>
                  </a:lnTo>
                  <a:lnTo>
                    <a:pt x="101" y="127"/>
                  </a:lnTo>
                  <a:lnTo>
                    <a:pt x="101" y="137"/>
                  </a:lnTo>
                  <a:lnTo>
                    <a:pt x="94" y="132"/>
                  </a:lnTo>
                  <a:lnTo>
                    <a:pt x="86" y="124"/>
                  </a:lnTo>
                  <a:lnTo>
                    <a:pt x="71" y="114"/>
                  </a:lnTo>
                  <a:lnTo>
                    <a:pt x="63" y="109"/>
                  </a:lnTo>
                  <a:lnTo>
                    <a:pt x="50" y="114"/>
                  </a:lnTo>
                  <a:lnTo>
                    <a:pt x="42" y="117"/>
                  </a:lnTo>
                  <a:lnTo>
                    <a:pt x="47" y="125"/>
                  </a:lnTo>
                  <a:lnTo>
                    <a:pt x="60" y="132"/>
                  </a:lnTo>
                  <a:lnTo>
                    <a:pt x="73" y="139"/>
                  </a:lnTo>
                  <a:lnTo>
                    <a:pt x="78" y="150"/>
                  </a:lnTo>
                  <a:lnTo>
                    <a:pt x="76" y="165"/>
                  </a:lnTo>
                  <a:lnTo>
                    <a:pt x="76" y="170"/>
                  </a:lnTo>
                  <a:lnTo>
                    <a:pt x="71" y="170"/>
                  </a:lnTo>
                  <a:lnTo>
                    <a:pt x="63" y="165"/>
                  </a:lnTo>
                  <a:lnTo>
                    <a:pt x="60" y="163"/>
                  </a:lnTo>
                  <a:lnTo>
                    <a:pt x="55" y="160"/>
                  </a:lnTo>
                  <a:lnTo>
                    <a:pt x="50" y="168"/>
                  </a:lnTo>
                  <a:lnTo>
                    <a:pt x="42" y="170"/>
                  </a:lnTo>
                  <a:lnTo>
                    <a:pt x="35" y="163"/>
                  </a:lnTo>
                  <a:lnTo>
                    <a:pt x="35" y="148"/>
                  </a:lnTo>
                  <a:lnTo>
                    <a:pt x="33" y="140"/>
                  </a:lnTo>
                  <a:lnTo>
                    <a:pt x="25" y="135"/>
                  </a:lnTo>
                  <a:lnTo>
                    <a:pt x="17" y="144"/>
                  </a:lnTo>
                  <a:lnTo>
                    <a:pt x="4" y="144"/>
                  </a:lnTo>
                  <a:lnTo>
                    <a:pt x="0" y="137"/>
                  </a:lnTo>
                  <a:lnTo>
                    <a:pt x="4" y="121"/>
                  </a:lnTo>
                  <a:lnTo>
                    <a:pt x="14" y="111"/>
                  </a:lnTo>
                  <a:lnTo>
                    <a:pt x="12" y="84"/>
                  </a:lnTo>
                  <a:lnTo>
                    <a:pt x="12" y="78"/>
                  </a:lnTo>
                  <a:lnTo>
                    <a:pt x="22" y="76"/>
                  </a:lnTo>
                  <a:lnTo>
                    <a:pt x="30" y="83"/>
                  </a:lnTo>
                  <a:lnTo>
                    <a:pt x="45" y="86"/>
                  </a:lnTo>
                  <a:lnTo>
                    <a:pt x="45" y="74"/>
                  </a:lnTo>
                  <a:lnTo>
                    <a:pt x="38" y="68"/>
                  </a:lnTo>
                  <a:lnTo>
                    <a:pt x="35" y="63"/>
                  </a:lnTo>
                  <a:lnTo>
                    <a:pt x="40" y="63"/>
                  </a:lnTo>
                  <a:lnTo>
                    <a:pt x="43" y="63"/>
                  </a:lnTo>
                  <a:lnTo>
                    <a:pt x="47" y="63"/>
                  </a:lnTo>
                  <a:lnTo>
                    <a:pt x="50" y="63"/>
                  </a:lnTo>
                  <a:lnTo>
                    <a:pt x="55" y="58"/>
                  </a:lnTo>
                  <a:lnTo>
                    <a:pt x="53" y="53"/>
                  </a:lnTo>
                  <a:lnTo>
                    <a:pt x="48" y="42"/>
                  </a:lnTo>
                  <a:lnTo>
                    <a:pt x="38" y="30"/>
                  </a:lnTo>
                  <a:lnTo>
                    <a:pt x="25" y="23"/>
                  </a:lnTo>
                  <a:lnTo>
                    <a:pt x="20" y="17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46" name="Freeform 586"/>
            <p:cNvSpPr>
              <a:spLocks/>
            </p:cNvSpPr>
            <p:nvPr/>
          </p:nvSpPr>
          <p:spPr bwMode="auto">
            <a:xfrm>
              <a:off x="4472" y="2780"/>
              <a:ext cx="139" cy="140"/>
            </a:xfrm>
            <a:custGeom>
              <a:avLst/>
              <a:gdLst>
                <a:gd name="T0" fmla="*/ 0 w 139"/>
                <a:gd name="T1" fmla="*/ 0 h 140"/>
                <a:gd name="T2" fmla="*/ 13 w 139"/>
                <a:gd name="T3" fmla="*/ 0 h 140"/>
                <a:gd name="T4" fmla="*/ 18 w 139"/>
                <a:gd name="T5" fmla="*/ 10 h 140"/>
                <a:gd name="T6" fmla="*/ 36 w 139"/>
                <a:gd name="T7" fmla="*/ 24 h 140"/>
                <a:gd name="T8" fmla="*/ 45 w 139"/>
                <a:gd name="T9" fmla="*/ 41 h 140"/>
                <a:gd name="T10" fmla="*/ 58 w 139"/>
                <a:gd name="T11" fmla="*/ 43 h 140"/>
                <a:gd name="T12" fmla="*/ 68 w 139"/>
                <a:gd name="T13" fmla="*/ 46 h 140"/>
                <a:gd name="T14" fmla="*/ 76 w 139"/>
                <a:gd name="T15" fmla="*/ 52 h 140"/>
                <a:gd name="T16" fmla="*/ 86 w 139"/>
                <a:gd name="T17" fmla="*/ 52 h 140"/>
                <a:gd name="T18" fmla="*/ 97 w 139"/>
                <a:gd name="T19" fmla="*/ 62 h 140"/>
                <a:gd name="T20" fmla="*/ 107 w 139"/>
                <a:gd name="T21" fmla="*/ 70 h 140"/>
                <a:gd name="T22" fmla="*/ 119 w 139"/>
                <a:gd name="T23" fmla="*/ 75 h 140"/>
                <a:gd name="T24" fmla="*/ 117 w 139"/>
                <a:gd name="T25" fmla="*/ 80 h 140"/>
                <a:gd name="T26" fmla="*/ 111 w 139"/>
                <a:gd name="T27" fmla="*/ 84 h 140"/>
                <a:gd name="T28" fmla="*/ 104 w 139"/>
                <a:gd name="T29" fmla="*/ 84 h 140"/>
                <a:gd name="T30" fmla="*/ 101 w 139"/>
                <a:gd name="T31" fmla="*/ 89 h 140"/>
                <a:gd name="T32" fmla="*/ 114 w 139"/>
                <a:gd name="T33" fmla="*/ 98 h 140"/>
                <a:gd name="T34" fmla="*/ 124 w 139"/>
                <a:gd name="T35" fmla="*/ 108 h 140"/>
                <a:gd name="T36" fmla="*/ 139 w 139"/>
                <a:gd name="T37" fmla="*/ 118 h 140"/>
                <a:gd name="T38" fmla="*/ 129 w 139"/>
                <a:gd name="T39" fmla="*/ 130 h 140"/>
                <a:gd name="T40" fmla="*/ 121 w 139"/>
                <a:gd name="T41" fmla="*/ 133 h 140"/>
                <a:gd name="T42" fmla="*/ 122 w 139"/>
                <a:gd name="T43" fmla="*/ 140 h 140"/>
                <a:gd name="T44" fmla="*/ 107 w 139"/>
                <a:gd name="T45" fmla="*/ 140 h 140"/>
                <a:gd name="T46" fmla="*/ 102 w 139"/>
                <a:gd name="T47" fmla="*/ 135 h 140"/>
                <a:gd name="T48" fmla="*/ 91 w 139"/>
                <a:gd name="T49" fmla="*/ 122 h 140"/>
                <a:gd name="T50" fmla="*/ 83 w 139"/>
                <a:gd name="T51" fmla="*/ 110 h 140"/>
                <a:gd name="T52" fmla="*/ 69 w 139"/>
                <a:gd name="T53" fmla="*/ 90 h 140"/>
                <a:gd name="T54" fmla="*/ 55 w 139"/>
                <a:gd name="T55" fmla="*/ 75 h 140"/>
                <a:gd name="T56" fmla="*/ 38 w 139"/>
                <a:gd name="T57" fmla="*/ 54 h 140"/>
                <a:gd name="T58" fmla="*/ 28 w 139"/>
                <a:gd name="T59" fmla="*/ 47 h 140"/>
                <a:gd name="T60" fmla="*/ 20 w 139"/>
                <a:gd name="T61" fmla="*/ 43 h 140"/>
                <a:gd name="T62" fmla="*/ 17 w 139"/>
                <a:gd name="T63" fmla="*/ 31 h 140"/>
                <a:gd name="T64" fmla="*/ 2 w 139"/>
                <a:gd name="T65" fmla="*/ 21 h 140"/>
                <a:gd name="T66" fmla="*/ 2 w 139"/>
                <a:gd name="T67" fmla="*/ 15 h 140"/>
                <a:gd name="T68" fmla="*/ 0 w 139"/>
                <a:gd name="T69" fmla="*/ 0 h 14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9"/>
                <a:gd name="T106" fmla="*/ 0 h 140"/>
                <a:gd name="T107" fmla="*/ 139 w 139"/>
                <a:gd name="T108" fmla="*/ 140 h 14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9" h="140">
                  <a:moveTo>
                    <a:pt x="0" y="0"/>
                  </a:moveTo>
                  <a:lnTo>
                    <a:pt x="13" y="0"/>
                  </a:lnTo>
                  <a:lnTo>
                    <a:pt x="18" y="10"/>
                  </a:lnTo>
                  <a:lnTo>
                    <a:pt x="36" y="24"/>
                  </a:lnTo>
                  <a:lnTo>
                    <a:pt x="45" y="41"/>
                  </a:lnTo>
                  <a:lnTo>
                    <a:pt x="58" y="43"/>
                  </a:lnTo>
                  <a:lnTo>
                    <a:pt x="68" y="46"/>
                  </a:lnTo>
                  <a:lnTo>
                    <a:pt x="76" y="52"/>
                  </a:lnTo>
                  <a:lnTo>
                    <a:pt x="86" y="52"/>
                  </a:lnTo>
                  <a:lnTo>
                    <a:pt x="97" y="62"/>
                  </a:lnTo>
                  <a:lnTo>
                    <a:pt x="107" y="70"/>
                  </a:lnTo>
                  <a:lnTo>
                    <a:pt x="119" y="75"/>
                  </a:lnTo>
                  <a:lnTo>
                    <a:pt x="117" y="80"/>
                  </a:lnTo>
                  <a:lnTo>
                    <a:pt x="111" y="84"/>
                  </a:lnTo>
                  <a:lnTo>
                    <a:pt x="104" y="84"/>
                  </a:lnTo>
                  <a:lnTo>
                    <a:pt x="101" y="89"/>
                  </a:lnTo>
                  <a:lnTo>
                    <a:pt x="114" y="98"/>
                  </a:lnTo>
                  <a:lnTo>
                    <a:pt x="124" y="108"/>
                  </a:lnTo>
                  <a:lnTo>
                    <a:pt x="139" y="118"/>
                  </a:lnTo>
                  <a:lnTo>
                    <a:pt x="129" y="130"/>
                  </a:lnTo>
                  <a:lnTo>
                    <a:pt x="121" y="133"/>
                  </a:lnTo>
                  <a:lnTo>
                    <a:pt x="122" y="140"/>
                  </a:lnTo>
                  <a:lnTo>
                    <a:pt x="107" y="140"/>
                  </a:lnTo>
                  <a:lnTo>
                    <a:pt x="102" y="135"/>
                  </a:lnTo>
                  <a:lnTo>
                    <a:pt x="91" y="122"/>
                  </a:lnTo>
                  <a:lnTo>
                    <a:pt x="83" y="110"/>
                  </a:lnTo>
                  <a:lnTo>
                    <a:pt x="69" y="90"/>
                  </a:lnTo>
                  <a:lnTo>
                    <a:pt x="55" y="75"/>
                  </a:lnTo>
                  <a:lnTo>
                    <a:pt x="38" y="54"/>
                  </a:lnTo>
                  <a:lnTo>
                    <a:pt x="28" y="47"/>
                  </a:lnTo>
                  <a:lnTo>
                    <a:pt x="20" y="43"/>
                  </a:lnTo>
                  <a:lnTo>
                    <a:pt x="17" y="31"/>
                  </a:lnTo>
                  <a:lnTo>
                    <a:pt x="2" y="21"/>
                  </a:lnTo>
                  <a:lnTo>
                    <a:pt x="2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4" name="Freeform 587"/>
          <p:cNvSpPr>
            <a:spLocks/>
          </p:cNvSpPr>
          <p:nvPr/>
        </p:nvSpPr>
        <p:spPr bwMode="auto">
          <a:xfrm>
            <a:off x="3415337" y="4296779"/>
            <a:ext cx="1517479" cy="1413237"/>
          </a:xfrm>
          <a:custGeom>
            <a:avLst/>
            <a:gdLst>
              <a:gd name="T0" fmla="*/ 2147443703 w 1006"/>
              <a:gd name="T1" fmla="*/ 124118659 h 1060"/>
              <a:gd name="T2" fmla="*/ 2147443703 w 1006"/>
              <a:gd name="T3" fmla="*/ 124118659 h 1060"/>
              <a:gd name="T4" fmla="*/ 2147443703 w 1006"/>
              <a:gd name="T5" fmla="*/ 124118659 h 1060"/>
              <a:gd name="T6" fmla="*/ 2147443703 w 1006"/>
              <a:gd name="T7" fmla="*/ 124118659 h 1060"/>
              <a:gd name="T8" fmla="*/ 2147443703 w 1006"/>
              <a:gd name="T9" fmla="*/ 124118659 h 1060"/>
              <a:gd name="T10" fmla="*/ 2147443703 w 1006"/>
              <a:gd name="T11" fmla="*/ 124118659 h 1060"/>
              <a:gd name="T12" fmla="*/ 2147443703 w 1006"/>
              <a:gd name="T13" fmla="*/ 124118659 h 1060"/>
              <a:gd name="T14" fmla="*/ 2147443703 w 1006"/>
              <a:gd name="T15" fmla="*/ 124118659 h 1060"/>
              <a:gd name="T16" fmla="*/ 2147443703 w 1006"/>
              <a:gd name="T17" fmla="*/ 124118659 h 1060"/>
              <a:gd name="T18" fmla="*/ 2147443703 w 1006"/>
              <a:gd name="T19" fmla="*/ 124118659 h 1060"/>
              <a:gd name="T20" fmla="*/ 2147443703 w 1006"/>
              <a:gd name="T21" fmla="*/ 124118659 h 1060"/>
              <a:gd name="T22" fmla="*/ 2147443703 w 1006"/>
              <a:gd name="T23" fmla="*/ 124118659 h 1060"/>
              <a:gd name="T24" fmla="*/ 2147443703 w 1006"/>
              <a:gd name="T25" fmla="*/ 124118659 h 1060"/>
              <a:gd name="T26" fmla="*/ 2147443703 w 1006"/>
              <a:gd name="T27" fmla="*/ 124118659 h 1060"/>
              <a:gd name="T28" fmla="*/ 2147443703 w 1006"/>
              <a:gd name="T29" fmla="*/ 124118659 h 1060"/>
              <a:gd name="T30" fmla="*/ 2147443703 w 1006"/>
              <a:gd name="T31" fmla="*/ 124118659 h 1060"/>
              <a:gd name="T32" fmla="*/ 2147443703 w 1006"/>
              <a:gd name="T33" fmla="*/ 124118659 h 1060"/>
              <a:gd name="T34" fmla="*/ 2147443703 w 1006"/>
              <a:gd name="T35" fmla="*/ 124118659 h 1060"/>
              <a:gd name="T36" fmla="*/ 2147443703 w 1006"/>
              <a:gd name="T37" fmla="*/ 124118659 h 1060"/>
              <a:gd name="T38" fmla="*/ 2147443703 w 1006"/>
              <a:gd name="T39" fmla="*/ 124118659 h 1060"/>
              <a:gd name="T40" fmla="*/ 2147443703 w 1006"/>
              <a:gd name="T41" fmla="*/ 124118659 h 1060"/>
              <a:gd name="T42" fmla="*/ 2147443703 w 1006"/>
              <a:gd name="T43" fmla="*/ 124118659 h 1060"/>
              <a:gd name="T44" fmla="*/ 2147443703 w 1006"/>
              <a:gd name="T45" fmla="*/ 124118659 h 1060"/>
              <a:gd name="T46" fmla="*/ 2147443703 w 1006"/>
              <a:gd name="T47" fmla="*/ 124118659 h 1060"/>
              <a:gd name="T48" fmla="*/ 2147443703 w 1006"/>
              <a:gd name="T49" fmla="*/ 124118659 h 1060"/>
              <a:gd name="T50" fmla="*/ 2147443703 w 1006"/>
              <a:gd name="T51" fmla="*/ 124118659 h 1060"/>
              <a:gd name="T52" fmla="*/ 2147443703 w 1006"/>
              <a:gd name="T53" fmla="*/ 124118659 h 1060"/>
              <a:gd name="T54" fmla="*/ 2147443703 w 1006"/>
              <a:gd name="T55" fmla="*/ 124118659 h 1060"/>
              <a:gd name="T56" fmla="*/ 2147443703 w 1006"/>
              <a:gd name="T57" fmla="*/ 124118659 h 1060"/>
              <a:gd name="T58" fmla="*/ 2147443703 w 1006"/>
              <a:gd name="T59" fmla="*/ 124118659 h 1060"/>
              <a:gd name="T60" fmla="*/ 2147443703 w 1006"/>
              <a:gd name="T61" fmla="*/ 124118659 h 1060"/>
              <a:gd name="T62" fmla="*/ 2147443703 w 1006"/>
              <a:gd name="T63" fmla="*/ 124118659 h 1060"/>
              <a:gd name="T64" fmla="*/ 2147443703 w 1006"/>
              <a:gd name="T65" fmla="*/ 124118659 h 1060"/>
              <a:gd name="T66" fmla="*/ 2147443703 w 1006"/>
              <a:gd name="T67" fmla="*/ 124118659 h 1060"/>
              <a:gd name="T68" fmla="*/ 2147443703 w 1006"/>
              <a:gd name="T69" fmla="*/ 124118659 h 1060"/>
              <a:gd name="T70" fmla="*/ 2147443703 w 1006"/>
              <a:gd name="T71" fmla="*/ 124118659 h 1060"/>
              <a:gd name="T72" fmla="*/ 2147443703 w 1006"/>
              <a:gd name="T73" fmla="*/ 124118659 h 1060"/>
              <a:gd name="T74" fmla="*/ 2147443703 w 1006"/>
              <a:gd name="T75" fmla="*/ 124118659 h 1060"/>
              <a:gd name="T76" fmla="*/ 2147443703 w 1006"/>
              <a:gd name="T77" fmla="*/ 124118659 h 1060"/>
              <a:gd name="T78" fmla="*/ 2147443703 w 1006"/>
              <a:gd name="T79" fmla="*/ 124118659 h 1060"/>
              <a:gd name="T80" fmla="*/ 2147443703 w 1006"/>
              <a:gd name="T81" fmla="*/ 124118659 h 1060"/>
              <a:gd name="T82" fmla="*/ 2147443703 w 1006"/>
              <a:gd name="T83" fmla="*/ 124118659 h 1060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006"/>
              <a:gd name="T127" fmla="*/ 0 h 1060"/>
              <a:gd name="T128" fmla="*/ 1006 w 1006"/>
              <a:gd name="T129" fmla="*/ 1060 h 1060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006" h="1060">
                <a:moveTo>
                  <a:pt x="752" y="127"/>
                </a:moveTo>
                <a:lnTo>
                  <a:pt x="769" y="172"/>
                </a:lnTo>
                <a:lnTo>
                  <a:pt x="800" y="239"/>
                </a:lnTo>
                <a:lnTo>
                  <a:pt x="863" y="348"/>
                </a:lnTo>
                <a:lnTo>
                  <a:pt x="886" y="361"/>
                </a:lnTo>
                <a:lnTo>
                  <a:pt x="901" y="392"/>
                </a:lnTo>
                <a:lnTo>
                  <a:pt x="950" y="390"/>
                </a:lnTo>
                <a:lnTo>
                  <a:pt x="983" y="380"/>
                </a:lnTo>
                <a:lnTo>
                  <a:pt x="1006" y="380"/>
                </a:lnTo>
                <a:lnTo>
                  <a:pt x="1005" y="423"/>
                </a:lnTo>
                <a:lnTo>
                  <a:pt x="996" y="446"/>
                </a:lnTo>
                <a:lnTo>
                  <a:pt x="906" y="542"/>
                </a:lnTo>
                <a:lnTo>
                  <a:pt x="823" y="640"/>
                </a:lnTo>
                <a:lnTo>
                  <a:pt x="825" y="678"/>
                </a:lnTo>
                <a:lnTo>
                  <a:pt x="848" y="706"/>
                </a:lnTo>
                <a:lnTo>
                  <a:pt x="836" y="728"/>
                </a:lnTo>
                <a:lnTo>
                  <a:pt x="843" y="756"/>
                </a:lnTo>
                <a:lnTo>
                  <a:pt x="836" y="777"/>
                </a:lnTo>
                <a:lnTo>
                  <a:pt x="817" y="795"/>
                </a:lnTo>
                <a:lnTo>
                  <a:pt x="800" y="795"/>
                </a:lnTo>
                <a:lnTo>
                  <a:pt x="772" y="826"/>
                </a:lnTo>
                <a:lnTo>
                  <a:pt x="747" y="863"/>
                </a:lnTo>
                <a:lnTo>
                  <a:pt x="752" y="902"/>
                </a:lnTo>
                <a:lnTo>
                  <a:pt x="728" y="920"/>
                </a:lnTo>
                <a:lnTo>
                  <a:pt x="704" y="961"/>
                </a:lnTo>
                <a:lnTo>
                  <a:pt x="678" y="999"/>
                </a:lnTo>
                <a:lnTo>
                  <a:pt x="663" y="1014"/>
                </a:lnTo>
                <a:lnTo>
                  <a:pt x="650" y="1017"/>
                </a:lnTo>
                <a:lnTo>
                  <a:pt x="627" y="1042"/>
                </a:lnTo>
                <a:lnTo>
                  <a:pt x="589" y="1057"/>
                </a:lnTo>
                <a:lnTo>
                  <a:pt x="541" y="1060"/>
                </a:lnTo>
                <a:lnTo>
                  <a:pt x="515" y="1044"/>
                </a:lnTo>
                <a:lnTo>
                  <a:pt x="511" y="1027"/>
                </a:lnTo>
                <a:lnTo>
                  <a:pt x="506" y="1006"/>
                </a:lnTo>
                <a:lnTo>
                  <a:pt x="488" y="994"/>
                </a:lnTo>
                <a:lnTo>
                  <a:pt x="474" y="953"/>
                </a:lnTo>
                <a:lnTo>
                  <a:pt x="469" y="933"/>
                </a:lnTo>
                <a:lnTo>
                  <a:pt x="467" y="909"/>
                </a:lnTo>
                <a:lnTo>
                  <a:pt x="459" y="891"/>
                </a:lnTo>
                <a:lnTo>
                  <a:pt x="457" y="879"/>
                </a:lnTo>
                <a:lnTo>
                  <a:pt x="442" y="861"/>
                </a:lnTo>
                <a:lnTo>
                  <a:pt x="426" y="846"/>
                </a:lnTo>
                <a:lnTo>
                  <a:pt x="414" y="821"/>
                </a:lnTo>
                <a:lnTo>
                  <a:pt x="406" y="803"/>
                </a:lnTo>
                <a:lnTo>
                  <a:pt x="409" y="774"/>
                </a:lnTo>
                <a:lnTo>
                  <a:pt x="434" y="731"/>
                </a:lnTo>
                <a:lnTo>
                  <a:pt x="439" y="683"/>
                </a:lnTo>
                <a:lnTo>
                  <a:pt x="421" y="629"/>
                </a:lnTo>
                <a:lnTo>
                  <a:pt x="394" y="608"/>
                </a:lnTo>
                <a:lnTo>
                  <a:pt x="376" y="578"/>
                </a:lnTo>
                <a:lnTo>
                  <a:pt x="383" y="532"/>
                </a:lnTo>
                <a:lnTo>
                  <a:pt x="370" y="497"/>
                </a:lnTo>
                <a:lnTo>
                  <a:pt x="338" y="494"/>
                </a:lnTo>
                <a:lnTo>
                  <a:pt x="305" y="468"/>
                </a:lnTo>
                <a:lnTo>
                  <a:pt x="264" y="453"/>
                </a:lnTo>
                <a:lnTo>
                  <a:pt x="221" y="476"/>
                </a:lnTo>
                <a:lnTo>
                  <a:pt x="109" y="469"/>
                </a:lnTo>
                <a:lnTo>
                  <a:pt x="48" y="412"/>
                </a:lnTo>
                <a:lnTo>
                  <a:pt x="0" y="334"/>
                </a:lnTo>
                <a:lnTo>
                  <a:pt x="8" y="308"/>
                </a:lnTo>
                <a:lnTo>
                  <a:pt x="30" y="288"/>
                </a:lnTo>
                <a:lnTo>
                  <a:pt x="40" y="234"/>
                </a:lnTo>
                <a:lnTo>
                  <a:pt x="55" y="195"/>
                </a:lnTo>
                <a:lnTo>
                  <a:pt x="97" y="153"/>
                </a:lnTo>
                <a:lnTo>
                  <a:pt x="142" y="135"/>
                </a:lnTo>
                <a:lnTo>
                  <a:pt x="183" y="93"/>
                </a:lnTo>
                <a:lnTo>
                  <a:pt x="193" y="74"/>
                </a:lnTo>
                <a:lnTo>
                  <a:pt x="248" y="28"/>
                </a:lnTo>
                <a:lnTo>
                  <a:pt x="282" y="46"/>
                </a:lnTo>
                <a:lnTo>
                  <a:pt x="307" y="45"/>
                </a:lnTo>
                <a:lnTo>
                  <a:pt x="337" y="20"/>
                </a:lnTo>
                <a:lnTo>
                  <a:pt x="371" y="17"/>
                </a:lnTo>
                <a:lnTo>
                  <a:pt x="394" y="23"/>
                </a:lnTo>
                <a:lnTo>
                  <a:pt x="416" y="4"/>
                </a:lnTo>
                <a:lnTo>
                  <a:pt x="444" y="0"/>
                </a:lnTo>
                <a:lnTo>
                  <a:pt x="450" y="37"/>
                </a:lnTo>
                <a:lnTo>
                  <a:pt x="469" y="63"/>
                </a:lnTo>
                <a:lnTo>
                  <a:pt x="520" y="89"/>
                </a:lnTo>
                <a:lnTo>
                  <a:pt x="563" y="94"/>
                </a:lnTo>
                <a:lnTo>
                  <a:pt x="568" y="65"/>
                </a:lnTo>
                <a:lnTo>
                  <a:pt x="601" y="65"/>
                </a:lnTo>
                <a:lnTo>
                  <a:pt x="640" y="83"/>
                </a:lnTo>
                <a:lnTo>
                  <a:pt x="683" y="93"/>
                </a:lnTo>
                <a:lnTo>
                  <a:pt x="719" y="81"/>
                </a:lnTo>
                <a:lnTo>
                  <a:pt x="752" y="12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5" name="Group 588"/>
          <p:cNvGrpSpPr>
            <a:grpSpLocks/>
          </p:cNvGrpSpPr>
          <p:nvPr/>
        </p:nvGrpSpPr>
        <p:grpSpPr bwMode="auto">
          <a:xfrm>
            <a:off x="3517910" y="3468426"/>
            <a:ext cx="671251" cy="485538"/>
            <a:chOff x="2729" y="2493"/>
            <a:chExt cx="445" cy="364"/>
          </a:xfrm>
        </p:grpSpPr>
        <p:grpSp>
          <p:nvGrpSpPr>
            <p:cNvPr id="5133" name="Group 589"/>
            <p:cNvGrpSpPr>
              <a:grpSpLocks/>
            </p:cNvGrpSpPr>
            <p:nvPr/>
          </p:nvGrpSpPr>
          <p:grpSpPr bwMode="auto">
            <a:xfrm>
              <a:off x="2907" y="2721"/>
              <a:ext cx="137" cy="136"/>
              <a:chOff x="2907" y="2721"/>
              <a:chExt cx="137" cy="136"/>
            </a:xfrm>
          </p:grpSpPr>
          <p:sp>
            <p:nvSpPr>
              <p:cNvPr id="5135" name="Freeform 590"/>
              <p:cNvSpPr>
                <a:spLocks/>
              </p:cNvSpPr>
              <p:nvPr/>
            </p:nvSpPr>
            <p:spPr bwMode="auto">
              <a:xfrm>
                <a:off x="2907" y="2772"/>
                <a:ext cx="64" cy="75"/>
              </a:xfrm>
              <a:custGeom>
                <a:avLst/>
                <a:gdLst>
                  <a:gd name="T0" fmla="*/ 15 w 64"/>
                  <a:gd name="T1" fmla="*/ 23 h 75"/>
                  <a:gd name="T2" fmla="*/ 20 w 64"/>
                  <a:gd name="T3" fmla="*/ 14 h 75"/>
                  <a:gd name="T4" fmla="*/ 31 w 64"/>
                  <a:gd name="T5" fmla="*/ 14 h 75"/>
                  <a:gd name="T6" fmla="*/ 48 w 64"/>
                  <a:gd name="T7" fmla="*/ 0 h 75"/>
                  <a:gd name="T8" fmla="*/ 53 w 64"/>
                  <a:gd name="T9" fmla="*/ 9 h 75"/>
                  <a:gd name="T10" fmla="*/ 61 w 64"/>
                  <a:gd name="T11" fmla="*/ 9 h 75"/>
                  <a:gd name="T12" fmla="*/ 64 w 64"/>
                  <a:gd name="T13" fmla="*/ 14 h 75"/>
                  <a:gd name="T14" fmla="*/ 59 w 64"/>
                  <a:gd name="T15" fmla="*/ 23 h 75"/>
                  <a:gd name="T16" fmla="*/ 53 w 64"/>
                  <a:gd name="T17" fmla="*/ 26 h 75"/>
                  <a:gd name="T18" fmla="*/ 53 w 64"/>
                  <a:gd name="T19" fmla="*/ 32 h 75"/>
                  <a:gd name="T20" fmla="*/ 51 w 64"/>
                  <a:gd name="T21" fmla="*/ 36 h 75"/>
                  <a:gd name="T22" fmla="*/ 49 w 64"/>
                  <a:gd name="T23" fmla="*/ 41 h 75"/>
                  <a:gd name="T24" fmla="*/ 53 w 64"/>
                  <a:gd name="T25" fmla="*/ 47 h 75"/>
                  <a:gd name="T26" fmla="*/ 48 w 64"/>
                  <a:gd name="T27" fmla="*/ 54 h 75"/>
                  <a:gd name="T28" fmla="*/ 43 w 64"/>
                  <a:gd name="T29" fmla="*/ 57 h 75"/>
                  <a:gd name="T30" fmla="*/ 38 w 64"/>
                  <a:gd name="T31" fmla="*/ 57 h 75"/>
                  <a:gd name="T32" fmla="*/ 36 w 64"/>
                  <a:gd name="T33" fmla="*/ 59 h 75"/>
                  <a:gd name="T34" fmla="*/ 35 w 64"/>
                  <a:gd name="T35" fmla="*/ 64 h 75"/>
                  <a:gd name="T36" fmla="*/ 26 w 64"/>
                  <a:gd name="T37" fmla="*/ 65 h 75"/>
                  <a:gd name="T38" fmla="*/ 25 w 64"/>
                  <a:gd name="T39" fmla="*/ 64 h 75"/>
                  <a:gd name="T40" fmla="*/ 18 w 64"/>
                  <a:gd name="T41" fmla="*/ 69 h 75"/>
                  <a:gd name="T42" fmla="*/ 16 w 64"/>
                  <a:gd name="T43" fmla="*/ 70 h 75"/>
                  <a:gd name="T44" fmla="*/ 8 w 64"/>
                  <a:gd name="T45" fmla="*/ 75 h 75"/>
                  <a:gd name="T46" fmla="*/ 5 w 64"/>
                  <a:gd name="T47" fmla="*/ 75 h 75"/>
                  <a:gd name="T48" fmla="*/ 3 w 64"/>
                  <a:gd name="T49" fmla="*/ 72 h 75"/>
                  <a:gd name="T50" fmla="*/ 2 w 64"/>
                  <a:gd name="T51" fmla="*/ 64 h 75"/>
                  <a:gd name="T52" fmla="*/ 0 w 64"/>
                  <a:gd name="T53" fmla="*/ 62 h 75"/>
                  <a:gd name="T54" fmla="*/ 0 w 64"/>
                  <a:gd name="T55" fmla="*/ 55 h 75"/>
                  <a:gd name="T56" fmla="*/ 5 w 64"/>
                  <a:gd name="T57" fmla="*/ 52 h 75"/>
                  <a:gd name="T58" fmla="*/ 10 w 64"/>
                  <a:gd name="T59" fmla="*/ 49 h 75"/>
                  <a:gd name="T60" fmla="*/ 13 w 64"/>
                  <a:gd name="T61" fmla="*/ 42 h 75"/>
                  <a:gd name="T62" fmla="*/ 18 w 64"/>
                  <a:gd name="T63" fmla="*/ 42 h 75"/>
                  <a:gd name="T64" fmla="*/ 21 w 64"/>
                  <a:gd name="T65" fmla="*/ 44 h 75"/>
                  <a:gd name="T66" fmla="*/ 26 w 64"/>
                  <a:gd name="T67" fmla="*/ 42 h 75"/>
                  <a:gd name="T68" fmla="*/ 21 w 64"/>
                  <a:gd name="T69" fmla="*/ 41 h 75"/>
                  <a:gd name="T70" fmla="*/ 15 w 64"/>
                  <a:gd name="T71" fmla="*/ 23 h 7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64"/>
                  <a:gd name="T109" fmla="*/ 0 h 75"/>
                  <a:gd name="T110" fmla="*/ 64 w 64"/>
                  <a:gd name="T111" fmla="*/ 75 h 7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64" h="75">
                    <a:moveTo>
                      <a:pt x="15" y="23"/>
                    </a:moveTo>
                    <a:lnTo>
                      <a:pt x="20" y="14"/>
                    </a:lnTo>
                    <a:lnTo>
                      <a:pt x="31" y="14"/>
                    </a:lnTo>
                    <a:lnTo>
                      <a:pt x="48" y="0"/>
                    </a:lnTo>
                    <a:lnTo>
                      <a:pt x="53" y="9"/>
                    </a:lnTo>
                    <a:lnTo>
                      <a:pt x="61" y="9"/>
                    </a:lnTo>
                    <a:lnTo>
                      <a:pt x="64" y="14"/>
                    </a:lnTo>
                    <a:lnTo>
                      <a:pt x="59" y="23"/>
                    </a:lnTo>
                    <a:lnTo>
                      <a:pt x="53" y="26"/>
                    </a:lnTo>
                    <a:lnTo>
                      <a:pt x="53" y="32"/>
                    </a:lnTo>
                    <a:lnTo>
                      <a:pt x="51" y="36"/>
                    </a:lnTo>
                    <a:lnTo>
                      <a:pt x="49" y="41"/>
                    </a:lnTo>
                    <a:lnTo>
                      <a:pt x="53" y="47"/>
                    </a:lnTo>
                    <a:lnTo>
                      <a:pt x="48" y="54"/>
                    </a:lnTo>
                    <a:lnTo>
                      <a:pt x="43" y="57"/>
                    </a:lnTo>
                    <a:lnTo>
                      <a:pt x="38" y="57"/>
                    </a:lnTo>
                    <a:lnTo>
                      <a:pt x="36" y="59"/>
                    </a:lnTo>
                    <a:lnTo>
                      <a:pt x="35" y="64"/>
                    </a:lnTo>
                    <a:lnTo>
                      <a:pt x="26" y="65"/>
                    </a:lnTo>
                    <a:lnTo>
                      <a:pt x="25" y="64"/>
                    </a:lnTo>
                    <a:lnTo>
                      <a:pt x="18" y="69"/>
                    </a:lnTo>
                    <a:lnTo>
                      <a:pt x="16" y="70"/>
                    </a:lnTo>
                    <a:lnTo>
                      <a:pt x="8" y="75"/>
                    </a:lnTo>
                    <a:lnTo>
                      <a:pt x="5" y="75"/>
                    </a:lnTo>
                    <a:lnTo>
                      <a:pt x="3" y="72"/>
                    </a:lnTo>
                    <a:lnTo>
                      <a:pt x="2" y="64"/>
                    </a:lnTo>
                    <a:lnTo>
                      <a:pt x="0" y="62"/>
                    </a:lnTo>
                    <a:lnTo>
                      <a:pt x="0" y="55"/>
                    </a:lnTo>
                    <a:lnTo>
                      <a:pt x="5" y="52"/>
                    </a:lnTo>
                    <a:lnTo>
                      <a:pt x="10" y="49"/>
                    </a:lnTo>
                    <a:lnTo>
                      <a:pt x="13" y="42"/>
                    </a:lnTo>
                    <a:lnTo>
                      <a:pt x="18" y="42"/>
                    </a:lnTo>
                    <a:lnTo>
                      <a:pt x="21" y="44"/>
                    </a:lnTo>
                    <a:lnTo>
                      <a:pt x="26" y="42"/>
                    </a:lnTo>
                    <a:lnTo>
                      <a:pt x="21" y="41"/>
                    </a:lnTo>
                    <a:lnTo>
                      <a:pt x="15" y="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36" name="Freeform 591"/>
              <p:cNvSpPr>
                <a:spLocks/>
              </p:cNvSpPr>
              <p:nvPr/>
            </p:nvSpPr>
            <p:spPr bwMode="auto">
              <a:xfrm>
                <a:off x="2966" y="2721"/>
                <a:ext cx="78" cy="136"/>
              </a:xfrm>
              <a:custGeom>
                <a:avLst/>
                <a:gdLst>
                  <a:gd name="T0" fmla="*/ 30 w 78"/>
                  <a:gd name="T1" fmla="*/ 14 h 136"/>
                  <a:gd name="T2" fmla="*/ 48 w 78"/>
                  <a:gd name="T3" fmla="*/ 13 h 136"/>
                  <a:gd name="T4" fmla="*/ 55 w 78"/>
                  <a:gd name="T5" fmla="*/ 8 h 136"/>
                  <a:gd name="T6" fmla="*/ 63 w 78"/>
                  <a:gd name="T7" fmla="*/ 3 h 136"/>
                  <a:gd name="T8" fmla="*/ 78 w 78"/>
                  <a:gd name="T9" fmla="*/ 1 h 136"/>
                  <a:gd name="T10" fmla="*/ 73 w 78"/>
                  <a:gd name="T11" fmla="*/ 13 h 136"/>
                  <a:gd name="T12" fmla="*/ 66 w 78"/>
                  <a:gd name="T13" fmla="*/ 16 h 136"/>
                  <a:gd name="T14" fmla="*/ 56 w 78"/>
                  <a:gd name="T15" fmla="*/ 26 h 136"/>
                  <a:gd name="T16" fmla="*/ 68 w 78"/>
                  <a:gd name="T17" fmla="*/ 26 h 136"/>
                  <a:gd name="T18" fmla="*/ 78 w 78"/>
                  <a:gd name="T19" fmla="*/ 26 h 136"/>
                  <a:gd name="T20" fmla="*/ 71 w 78"/>
                  <a:gd name="T21" fmla="*/ 37 h 136"/>
                  <a:gd name="T22" fmla="*/ 60 w 78"/>
                  <a:gd name="T23" fmla="*/ 42 h 136"/>
                  <a:gd name="T24" fmla="*/ 58 w 78"/>
                  <a:gd name="T25" fmla="*/ 51 h 136"/>
                  <a:gd name="T26" fmla="*/ 68 w 78"/>
                  <a:gd name="T27" fmla="*/ 62 h 136"/>
                  <a:gd name="T28" fmla="*/ 73 w 78"/>
                  <a:gd name="T29" fmla="*/ 74 h 136"/>
                  <a:gd name="T30" fmla="*/ 78 w 78"/>
                  <a:gd name="T31" fmla="*/ 88 h 136"/>
                  <a:gd name="T32" fmla="*/ 74 w 78"/>
                  <a:gd name="T33" fmla="*/ 106 h 136"/>
                  <a:gd name="T34" fmla="*/ 66 w 78"/>
                  <a:gd name="T35" fmla="*/ 115 h 136"/>
                  <a:gd name="T36" fmla="*/ 73 w 78"/>
                  <a:gd name="T37" fmla="*/ 128 h 136"/>
                  <a:gd name="T38" fmla="*/ 55 w 78"/>
                  <a:gd name="T39" fmla="*/ 128 h 136"/>
                  <a:gd name="T40" fmla="*/ 45 w 78"/>
                  <a:gd name="T41" fmla="*/ 126 h 136"/>
                  <a:gd name="T42" fmla="*/ 30 w 78"/>
                  <a:gd name="T43" fmla="*/ 131 h 136"/>
                  <a:gd name="T44" fmla="*/ 22 w 78"/>
                  <a:gd name="T45" fmla="*/ 133 h 136"/>
                  <a:gd name="T46" fmla="*/ 12 w 78"/>
                  <a:gd name="T47" fmla="*/ 134 h 136"/>
                  <a:gd name="T48" fmla="*/ 4 w 78"/>
                  <a:gd name="T49" fmla="*/ 129 h 136"/>
                  <a:gd name="T50" fmla="*/ 0 w 78"/>
                  <a:gd name="T51" fmla="*/ 121 h 136"/>
                  <a:gd name="T52" fmla="*/ 9 w 78"/>
                  <a:gd name="T53" fmla="*/ 113 h 136"/>
                  <a:gd name="T54" fmla="*/ 20 w 78"/>
                  <a:gd name="T55" fmla="*/ 111 h 136"/>
                  <a:gd name="T56" fmla="*/ 13 w 78"/>
                  <a:gd name="T57" fmla="*/ 106 h 136"/>
                  <a:gd name="T58" fmla="*/ 13 w 78"/>
                  <a:gd name="T59" fmla="*/ 98 h 136"/>
                  <a:gd name="T60" fmla="*/ 23 w 78"/>
                  <a:gd name="T61" fmla="*/ 93 h 136"/>
                  <a:gd name="T62" fmla="*/ 32 w 78"/>
                  <a:gd name="T63" fmla="*/ 92 h 136"/>
                  <a:gd name="T64" fmla="*/ 37 w 78"/>
                  <a:gd name="T65" fmla="*/ 77 h 136"/>
                  <a:gd name="T66" fmla="*/ 41 w 78"/>
                  <a:gd name="T67" fmla="*/ 62 h 136"/>
                  <a:gd name="T68" fmla="*/ 33 w 78"/>
                  <a:gd name="T69" fmla="*/ 52 h 136"/>
                  <a:gd name="T70" fmla="*/ 17 w 78"/>
                  <a:gd name="T71" fmla="*/ 49 h 136"/>
                  <a:gd name="T72" fmla="*/ 25 w 78"/>
                  <a:gd name="T73" fmla="*/ 19 h 1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78"/>
                  <a:gd name="T112" fmla="*/ 0 h 136"/>
                  <a:gd name="T113" fmla="*/ 78 w 78"/>
                  <a:gd name="T114" fmla="*/ 136 h 1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78" h="136">
                    <a:moveTo>
                      <a:pt x="25" y="19"/>
                    </a:moveTo>
                    <a:lnTo>
                      <a:pt x="30" y="14"/>
                    </a:lnTo>
                    <a:lnTo>
                      <a:pt x="45" y="16"/>
                    </a:lnTo>
                    <a:lnTo>
                      <a:pt x="48" y="13"/>
                    </a:lnTo>
                    <a:lnTo>
                      <a:pt x="51" y="8"/>
                    </a:lnTo>
                    <a:lnTo>
                      <a:pt x="55" y="8"/>
                    </a:lnTo>
                    <a:lnTo>
                      <a:pt x="58" y="6"/>
                    </a:lnTo>
                    <a:lnTo>
                      <a:pt x="63" y="3"/>
                    </a:lnTo>
                    <a:lnTo>
                      <a:pt x="70" y="0"/>
                    </a:lnTo>
                    <a:lnTo>
                      <a:pt x="78" y="1"/>
                    </a:lnTo>
                    <a:lnTo>
                      <a:pt x="76" y="8"/>
                    </a:lnTo>
                    <a:lnTo>
                      <a:pt x="73" y="13"/>
                    </a:lnTo>
                    <a:lnTo>
                      <a:pt x="70" y="14"/>
                    </a:lnTo>
                    <a:lnTo>
                      <a:pt x="66" y="16"/>
                    </a:lnTo>
                    <a:lnTo>
                      <a:pt x="56" y="19"/>
                    </a:lnTo>
                    <a:lnTo>
                      <a:pt x="56" y="26"/>
                    </a:lnTo>
                    <a:lnTo>
                      <a:pt x="58" y="29"/>
                    </a:lnTo>
                    <a:lnTo>
                      <a:pt x="68" y="26"/>
                    </a:lnTo>
                    <a:lnTo>
                      <a:pt x="76" y="23"/>
                    </a:lnTo>
                    <a:lnTo>
                      <a:pt x="78" y="26"/>
                    </a:lnTo>
                    <a:lnTo>
                      <a:pt x="78" y="36"/>
                    </a:lnTo>
                    <a:lnTo>
                      <a:pt x="71" y="37"/>
                    </a:lnTo>
                    <a:lnTo>
                      <a:pt x="65" y="37"/>
                    </a:lnTo>
                    <a:lnTo>
                      <a:pt x="60" y="42"/>
                    </a:lnTo>
                    <a:lnTo>
                      <a:pt x="58" y="46"/>
                    </a:lnTo>
                    <a:lnTo>
                      <a:pt x="58" y="51"/>
                    </a:lnTo>
                    <a:lnTo>
                      <a:pt x="63" y="57"/>
                    </a:lnTo>
                    <a:lnTo>
                      <a:pt x="68" y="62"/>
                    </a:lnTo>
                    <a:lnTo>
                      <a:pt x="71" y="67"/>
                    </a:lnTo>
                    <a:lnTo>
                      <a:pt x="73" y="74"/>
                    </a:lnTo>
                    <a:lnTo>
                      <a:pt x="74" y="80"/>
                    </a:lnTo>
                    <a:lnTo>
                      <a:pt x="78" y="88"/>
                    </a:lnTo>
                    <a:lnTo>
                      <a:pt x="78" y="100"/>
                    </a:lnTo>
                    <a:lnTo>
                      <a:pt x="74" y="106"/>
                    </a:lnTo>
                    <a:lnTo>
                      <a:pt x="68" y="111"/>
                    </a:lnTo>
                    <a:lnTo>
                      <a:pt x="66" y="115"/>
                    </a:lnTo>
                    <a:lnTo>
                      <a:pt x="70" y="121"/>
                    </a:lnTo>
                    <a:lnTo>
                      <a:pt x="73" y="128"/>
                    </a:lnTo>
                    <a:lnTo>
                      <a:pt x="63" y="128"/>
                    </a:lnTo>
                    <a:lnTo>
                      <a:pt x="55" y="128"/>
                    </a:lnTo>
                    <a:lnTo>
                      <a:pt x="51" y="126"/>
                    </a:lnTo>
                    <a:lnTo>
                      <a:pt x="45" y="126"/>
                    </a:lnTo>
                    <a:lnTo>
                      <a:pt x="37" y="128"/>
                    </a:lnTo>
                    <a:lnTo>
                      <a:pt x="30" y="131"/>
                    </a:lnTo>
                    <a:lnTo>
                      <a:pt x="25" y="131"/>
                    </a:lnTo>
                    <a:lnTo>
                      <a:pt x="22" y="133"/>
                    </a:lnTo>
                    <a:lnTo>
                      <a:pt x="13" y="136"/>
                    </a:lnTo>
                    <a:lnTo>
                      <a:pt x="12" y="134"/>
                    </a:lnTo>
                    <a:lnTo>
                      <a:pt x="9" y="131"/>
                    </a:lnTo>
                    <a:lnTo>
                      <a:pt x="4" y="129"/>
                    </a:lnTo>
                    <a:lnTo>
                      <a:pt x="0" y="128"/>
                    </a:lnTo>
                    <a:lnTo>
                      <a:pt x="0" y="121"/>
                    </a:lnTo>
                    <a:lnTo>
                      <a:pt x="4" y="113"/>
                    </a:lnTo>
                    <a:lnTo>
                      <a:pt x="9" y="113"/>
                    </a:lnTo>
                    <a:lnTo>
                      <a:pt x="13" y="111"/>
                    </a:lnTo>
                    <a:lnTo>
                      <a:pt x="20" y="111"/>
                    </a:lnTo>
                    <a:lnTo>
                      <a:pt x="20" y="110"/>
                    </a:lnTo>
                    <a:lnTo>
                      <a:pt x="13" y="106"/>
                    </a:lnTo>
                    <a:lnTo>
                      <a:pt x="13" y="102"/>
                    </a:lnTo>
                    <a:lnTo>
                      <a:pt x="13" y="98"/>
                    </a:lnTo>
                    <a:lnTo>
                      <a:pt x="20" y="95"/>
                    </a:lnTo>
                    <a:lnTo>
                      <a:pt x="23" y="93"/>
                    </a:lnTo>
                    <a:lnTo>
                      <a:pt x="27" y="92"/>
                    </a:lnTo>
                    <a:lnTo>
                      <a:pt x="32" y="92"/>
                    </a:lnTo>
                    <a:lnTo>
                      <a:pt x="35" y="90"/>
                    </a:lnTo>
                    <a:lnTo>
                      <a:pt x="37" y="77"/>
                    </a:lnTo>
                    <a:lnTo>
                      <a:pt x="41" y="67"/>
                    </a:lnTo>
                    <a:lnTo>
                      <a:pt x="41" y="62"/>
                    </a:lnTo>
                    <a:lnTo>
                      <a:pt x="30" y="60"/>
                    </a:lnTo>
                    <a:lnTo>
                      <a:pt x="33" y="52"/>
                    </a:lnTo>
                    <a:lnTo>
                      <a:pt x="25" y="47"/>
                    </a:lnTo>
                    <a:lnTo>
                      <a:pt x="17" y="49"/>
                    </a:lnTo>
                    <a:lnTo>
                      <a:pt x="27" y="37"/>
                    </a:lnTo>
                    <a:lnTo>
                      <a:pt x="25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5134" name="Freeform 592"/>
            <p:cNvSpPr>
              <a:spLocks/>
            </p:cNvSpPr>
            <p:nvPr/>
          </p:nvSpPr>
          <p:spPr bwMode="auto">
            <a:xfrm>
              <a:off x="2729" y="2493"/>
              <a:ext cx="445" cy="229"/>
            </a:xfrm>
            <a:custGeom>
              <a:avLst/>
              <a:gdLst>
                <a:gd name="T0" fmla="*/ 28 w 445"/>
                <a:gd name="T1" fmla="*/ 224 h 229"/>
                <a:gd name="T2" fmla="*/ 44 w 445"/>
                <a:gd name="T3" fmla="*/ 208 h 229"/>
                <a:gd name="T4" fmla="*/ 54 w 445"/>
                <a:gd name="T5" fmla="*/ 203 h 229"/>
                <a:gd name="T6" fmla="*/ 69 w 445"/>
                <a:gd name="T7" fmla="*/ 198 h 229"/>
                <a:gd name="T8" fmla="*/ 81 w 445"/>
                <a:gd name="T9" fmla="*/ 198 h 229"/>
                <a:gd name="T10" fmla="*/ 90 w 445"/>
                <a:gd name="T11" fmla="*/ 191 h 229"/>
                <a:gd name="T12" fmla="*/ 102 w 445"/>
                <a:gd name="T13" fmla="*/ 181 h 229"/>
                <a:gd name="T14" fmla="*/ 114 w 445"/>
                <a:gd name="T15" fmla="*/ 177 h 229"/>
                <a:gd name="T16" fmla="*/ 125 w 445"/>
                <a:gd name="T17" fmla="*/ 172 h 229"/>
                <a:gd name="T18" fmla="*/ 138 w 445"/>
                <a:gd name="T19" fmla="*/ 165 h 229"/>
                <a:gd name="T20" fmla="*/ 155 w 445"/>
                <a:gd name="T21" fmla="*/ 162 h 229"/>
                <a:gd name="T22" fmla="*/ 181 w 445"/>
                <a:gd name="T23" fmla="*/ 165 h 229"/>
                <a:gd name="T24" fmla="*/ 203 w 445"/>
                <a:gd name="T25" fmla="*/ 158 h 229"/>
                <a:gd name="T26" fmla="*/ 214 w 445"/>
                <a:gd name="T27" fmla="*/ 142 h 229"/>
                <a:gd name="T28" fmla="*/ 229 w 445"/>
                <a:gd name="T29" fmla="*/ 129 h 229"/>
                <a:gd name="T30" fmla="*/ 239 w 445"/>
                <a:gd name="T31" fmla="*/ 117 h 229"/>
                <a:gd name="T32" fmla="*/ 247 w 445"/>
                <a:gd name="T33" fmla="*/ 107 h 229"/>
                <a:gd name="T34" fmla="*/ 267 w 445"/>
                <a:gd name="T35" fmla="*/ 98 h 229"/>
                <a:gd name="T36" fmla="*/ 264 w 445"/>
                <a:gd name="T37" fmla="*/ 111 h 229"/>
                <a:gd name="T38" fmla="*/ 278 w 445"/>
                <a:gd name="T39" fmla="*/ 117 h 229"/>
                <a:gd name="T40" fmla="*/ 292 w 445"/>
                <a:gd name="T41" fmla="*/ 112 h 229"/>
                <a:gd name="T42" fmla="*/ 297 w 445"/>
                <a:gd name="T43" fmla="*/ 102 h 229"/>
                <a:gd name="T44" fmla="*/ 302 w 445"/>
                <a:gd name="T45" fmla="*/ 93 h 229"/>
                <a:gd name="T46" fmla="*/ 310 w 445"/>
                <a:gd name="T47" fmla="*/ 83 h 229"/>
                <a:gd name="T48" fmla="*/ 335 w 445"/>
                <a:gd name="T49" fmla="*/ 83 h 229"/>
                <a:gd name="T50" fmla="*/ 359 w 445"/>
                <a:gd name="T51" fmla="*/ 66 h 229"/>
                <a:gd name="T52" fmla="*/ 384 w 445"/>
                <a:gd name="T53" fmla="*/ 55 h 229"/>
                <a:gd name="T54" fmla="*/ 410 w 445"/>
                <a:gd name="T55" fmla="*/ 27 h 229"/>
                <a:gd name="T56" fmla="*/ 434 w 445"/>
                <a:gd name="T57" fmla="*/ 14 h 229"/>
                <a:gd name="T58" fmla="*/ 425 w 445"/>
                <a:gd name="T59" fmla="*/ 0 h 229"/>
                <a:gd name="T60" fmla="*/ 386 w 445"/>
                <a:gd name="T61" fmla="*/ 9 h 229"/>
                <a:gd name="T62" fmla="*/ 359 w 445"/>
                <a:gd name="T63" fmla="*/ 17 h 229"/>
                <a:gd name="T64" fmla="*/ 331 w 445"/>
                <a:gd name="T65" fmla="*/ 22 h 229"/>
                <a:gd name="T66" fmla="*/ 297 w 445"/>
                <a:gd name="T67" fmla="*/ 35 h 229"/>
                <a:gd name="T68" fmla="*/ 267 w 445"/>
                <a:gd name="T69" fmla="*/ 43 h 229"/>
                <a:gd name="T70" fmla="*/ 236 w 445"/>
                <a:gd name="T71" fmla="*/ 55 h 229"/>
                <a:gd name="T72" fmla="*/ 214 w 445"/>
                <a:gd name="T73" fmla="*/ 71 h 229"/>
                <a:gd name="T74" fmla="*/ 196 w 445"/>
                <a:gd name="T75" fmla="*/ 83 h 229"/>
                <a:gd name="T76" fmla="*/ 160 w 445"/>
                <a:gd name="T77" fmla="*/ 102 h 229"/>
                <a:gd name="T78" fmla="*/ 123 w 445"/>
                <a:gd name="T79" fmla="*/ 127 h 229"/>
                <a:gd name="T80" fmla="*/ 92 w 445"/>
                <a:gd name="T81" fmla="*/ 145 h 229"/>
                <a:gd name="T82" fmla="*/ 67 w 445"/>
                <a:gd name="T83" fmla="*/ 170 h 229"/>
                <a:gd name="T84" fmla="*/ 41 w 445"/>
                <a:gd name="T85" fmla="*/ 186 h 229"/>
                <a:gd name="T86" fmla="*/ 0 w 445"/>
                <a:gd name="T87" fmla="*/ 229 h 22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45"/>
                <a:gd name="T133" fmla="*/ 0 h 229"/>
                <a:gd name="T134" fmla="*/ 445 w 445"/>
                <a:gd name="T135" fmla="*/ 229 h 22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45" h="229">
                  <a:moveTo>
                    <a:pt x="0" y="229"/>
                  </a:moveTo>
                  <a:lnTo>
                    <a:pt x="28" y="224"/>
                  </a:lnTo>
                  <a:lnTo>
                    <a:pt x="38" y="214"/>
                  </a:lnTo>
                  <a:lnTo>
                    <a:pt x="44" y="208"/>
                  </a:lnTo>
                  <a:lnTo>
                    <a:pt x="48" y="203"/>
                  </a:lnTo>
                  <a:lnTo>
                    <a:pt x="54" y="203"/>
                  </a:lnTo>
                  <a:lnTo>
                    <a:pt x="61" y="198"/>
                  </a:lnTo>
                  <a:lnTo>
                    <a:pt x="69" y="198"/>
                  </a:lnTo>
                  <a:lnTo>
                    <a:pt x="74" y="198"/>
                  </a:lnTo>
                  <a:lnTo>
                    <a:pt x="81" y="198"/>
                  </a:lnTo>
                  <a:lnTo>
                    <a:pt x="84" y="198"/>
                  </a:lnTo>
                  <a:lnTo>
                    <a:pt x="90" y="191"/>
                  </a:lnTo>
                  <a:lnTo>
                    <a:pt x="94" y="186"/>
                  </a:lnTo>
                  <a:lnTo>
                    <a:pt x="102" y="181"/>
                  </a:lnTo>
                  <a:lnTo>
                    <a:pt x="109" y="180"/>
                  </a:lnTo>
                  <a:lnTo>
                    <a:pt x="114" y="177"/>
                  </a:lnTo>
                  <a:lnTo>
                    <a:pt x="120" y="175"/>
                  </a:lnTo>
                  <a:lnTo>
                    <a:pt x="125" y="172"/>
                  </a:lnTo>
                  <a:lnTo>
                    <a:pt x="132" y="168"/>
                  </a:lnTo>
                  <a:lnTo>
                    <a:pt x="138" y="165"/>
                  </a:lnTo>
                  <a:lnTo>
                    <a:pt x="147" y="160"/>
                  </a:lnTo>
                  <a:lnTo>
                    <a:pt x="155" y="162"/>
                  </a:lnTo>
                  <a:lnTo>
                    <a:pt x="168" y="165"/>
                  </a:lnTo>
                  <a:lnTo>
                    <a:pt x="181" y="165"/>
                  </a:lnTo>
                  <a:lnTo>
                    <a:pt x="196" y="160"/>
                  </a:lnTo>
                  <a:lnTo>
                    <a:pt x="203" y="158"/>
                  </a:lnTo>
                  <a:lnTo>
                    <a:pt x="208" y="149"/>
                  </a:lnTo>
                  <a:lnTo>
                    <a:pt x="214" y="142"/>
                  </a:lnTo>
                  <a:lnTo>
                    <a:pt x="226" y="134"/>
                  </a:lnTo>
                  <a:lnTo>
                    <a:pt x="229" y="129"/>
                  </a:lnTo>
                  <a:lnTo>
                    <a:pt x="229" y="122"/>
                  </a:lnTo>
                  <a:lnTo>
                    <a:pt x="239" y="117"/>
                  </a:lnTo>
                  <a:lnTo>
                    <a:pt x="244" y="112"/>
                  </a:lnTo>
                  <a:lnTo>
                    <a:pt x="247" y="107"/>
                  </a:lnTo>
                  <a:lnTo>
                    <a:pt x="250" y="107"/>
                  </a:lnTo>
                  <a:lnTo>
                    <a:pt x="267" y="98"/>
                  </a:lnTo>
                  <a:lnTo>
                    <a:pt x="267" y="107"/>
                  </a:lnTo>
                  <a:lnTo>
                    <a:pt x="264" y="111"/>
                  </a:lnTo>
                  <a:lnTo>
                    <a:pt x="267" y="116"/>
                  </a:lnTo>
                  <a:lnTo>
                    <a:pt x="278" y="117"/>
                  </a:lnTo>
                  <a:lnTo>
                    <a:pt x="285" y="117"/>
                  </a:lnTo>
                  <a:lnTo>
                    <a:pt x="292" y="112"/>
                  </a:lnTo>
                  <a:lnTo>
                    <a:pt x="297" y="107"/>
                  </a:lnTo>
                  <a:lnTo>
                    <a:pt x="297" y="102"/>
                  </a:lnTo>
                  <a:lnTo>
                    <a:pt x="302" y="98"/>
                  </a:lnTo>
                  <a:lnTo>
                    <a:pt x="302" y="93"/>
                  </a:lnTo>
                  <a:lnTo>
                    <a:pt x="307" y="86"/>
                  </a:lnTo>
                  <a:lnTo>
                    <a:pt x="310" y="83"/>
                  </a:lnTo>
                  <a:lnTo>
                    <a:pt x="318" y="83"/>
                  </a:lnTo>
                  <a:lnTo>
                    <a:pt x="335" y="83"/>
                  </a:lnTo>
                  <a:lnTo>
                    <a:pt x="348" y="76"/>
                  </a:lnTo>
                  <a:lnTo>
                    <a:pt x="359" y="66"/>
                  </a:lnTo>
                  <a:lnTo>
                    <a:pt x="373" y="63"/>
                  </a:lnTo>
                  <a:lnTo>
                    <a:pt x="384" y="55"/>
                  </a:lnTo>
                  <a:lnTo>
                    <a:pt x="392" y="42"/>
                  </a:lnTo>
                  <a:lnTo>
                    <a:pt x="410" y="27"/>
                  </a:lnTo>
                  <a:lnTo>
                    <a:pt x="422" y="20"/>
                  </a:lnTo>
                  <a:lnTo>
                    <a:pt x="434" y="14"/>
                  </a:lnTo>
                  <a:lnTo>
                    <a:pt x="445" y="5"/>
                  </a:lnTo>
                  <a:lnTo>
                    <a:pt x="425" y="0"/>
                  </a:lnTo>
                  <a:lnTo>
                    <a:pt x="406" y="0"/>
                  </a:lnTo>
                  <a:lnTo>
                    <a:pt x="386" y="9"/>
                  </a:lnTo>
                  <a:lnTo>
                    <a:pt x="376" y="14"/>
                  </a:lnTo>
                  <a:lnTo>
                    <a:pt x="359" y="17"/>
                  </a:lnTo>
                  <a:lnTo>
                    <a:pt x="341" y="19"/>
                  </a:lnTo>
                  <a:lnTo>
                    <a:pt x="331" y="22"/>
                  </a:lnTo>
                  <a:lnTo>
                    <a:pt x="310" y="30"/>
                  </a:lnTo>
                  <a:lnTo>
                    <a:pt x="297" y="35"/>
                  </a:lnTo>
                  <a:lnTo>
                    <a:pt x="283" y="40"/>
                  </a:lnTo>
                  <a:lnTo>
                    <a:pt x="267" y="43"/>
                  </a:lnTo>
                  <a:lnTo>
                    <a:pt x="250" y="48"/>
                  </a:lnTo>
                  <a:lnTo>
                    <a:pt x="236" y="55"/>
                  </a:lnTo>
                  <a:lnTo>
                    <a:pt x="224" y="63"/>
                  </a:lnTo>
                  <a:lnTo>
                    <a:pt x="214" y="71"/>
                  </a:lnTo>
                  <a:lnTo>
                    <a:pt x="204" y="78"/>
                  </a:lnTo>
                  <a:lnTo>
                    <a:pt x="196" y="83"/>
                  </a:lnTo>
                  <a:lnTo>
                    <a:pt x="178" y="93"/>
                  </a:lnTo>
                  <a:lnTo>
                    <a:pt x="160" y="102"/>
                  </a:lnTo>
                  <a:lnTo>
                    <a:pt x="138" y="112"/>
                  </a:lnTo>
                  <a:lnTo>
                    <a:pt x="123" y="127"/>
                  </a:lnTo>
                  <a:lnTo>
                    <a:pt x="107" y="139"/>
                  </a:lnTo>
                  <a:lnTo>
                    <a:pt x="92" y="145"/>
                  </a:lnTo>
                  <a:lnTo>
                    <a:pt x="77" y="160"/>
                  </a:lnTo>
                  <a:lnTo>
                    <a:pt x="67" y="170"/>
                  </a:lnTo>
                  <a:lnTo>
                    <a:pt x="54" y="180"/>
                  </a:lnTo>
                  <a:lnTo>
                    <a:pt x="41" y="186"/>
                  </a:lnTo>
                  <a:lnTo>
                    <a:pt x="28" y="193"/>
                  </a:lnTo>
                  <a:lnTo>
                    <a:pt x="0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6" name="Freeform 593"/>
          <p:cNvSpPr>
            <a:spLocks/>
          </p:cNvSpPr>
          <p:nvPr/>
        </p:nvSpPr>
        <p:spPr bwMode="auto">
          <a:xfrm>
            <a:off x="4709568" y="5197892"/>
            <a:ext cx="199113" cy="295241"/>
          </a:xfrm>
          <a:custGeom>
            <a:avLst/>
            <a:gdLst>
              <a:gd name="T0" fmla="*/ 2147443231 w 132"/>
              <a:gd name="T1" fmla="*/ 107093736 h 222"/>
              <a:gd name="T2" fmla="*/ 2147443231 w 132"/>
              <a:gd name="T3" fmla="*/ 107093736 h 222"/>
              <a:gd name="T4" fmla="*/ 2147443231 w 132"/>
              <a:gd name="T5" fmla="*/ 107093736 h 222"/>
              <a:gd name="T6" fmla="*/ 0 w 132"/>
              <a:gd name="T7" fmla="*/ 107093736 h 222"/>
              <a:gd name="T8" fmla="*/ 0 w 132"/>
              <a:gd name="T9" fmla="*/ 107093736 h 222"/>
              <a:gd name="T10" fmla="*/ 2147443231 w 132"/>
              <a:gd name="T11" fmla="*/ 107093736 h 222"/>
              <a:gd name="T12" fmla="*/ 2147443231 w 132"/>
              <a:gd name="T13" fmla="*/ 107093736 h 222"/>
              <a:gd name="T14" fmla="*/ 2147443231 w 132"/>
              <a:gd name="T15" fmla="*/ 107093736 h 222"/>
              <a:gd name="T16" fmla="*/ 2147443231 w 132"/>
              <a:gd name="T17" fmla="*/ 107093736 h 222"/>
              <a:gd name="T18" fmla="*/ 2147443231 w 132"/>
              <a:gd name="T19" fmla="*/ 107093736 h 222"/>
              <a:gd name="T20" fmla="*/ 2147443231 w 132"/>
              <a:gd name="T21" fmla="*/ 107093736 h 222"/>
              <a:gd name="T22" fmla="*/ 2147443231 w 132"/>
              <a:gd name="T23" fmla="*/ 107093736 h 222"/>
              <a:gd name="T24" fmla="*/ 2147443231 w 132"/>
              <a:gd name="T25" fmla="*/ 107093736 h 222"/>
              <a:gd name="T26" fmla="*/ 2147443231 w 132"/>
              <a:gd name="T27" fmla="*/ 107093736 h 222"/>
              <a:gd name="T28" fmla="*/ 2147443231 w 132"/>
              <a:gd name="T29" fmla="*/ 107093736 h 222"/>
              <a:gd name="T30" fmla="*/ 2147443231 w 132"/>
              <a:gd name="T31" fmla="*/ 107093736 h 222"/>
              <a:gd name="T32" fmla="*/ 2147443231 w 132"/>
              <a:gd name="T33" fmla="*/ 107093736 h 222"/>
              <a:gd name="T34" fmla="*/ 2147443231 w 132"/>
              <a:gd name="T35" fmla="*/ 107093736 h 222"/>
              <a:gd name="T36" fmla="*/ 2147443231 w 132"/>
              <a:gd name="T37" fmla="*/ 107093736 h 222"/>
              <a:gd name="T38" fmla="*/ 2147443231 w 132"/>
              <a:gd name="T39" fmla="*/ 107093736 h 222"/>
              <a:gd name="T40" fmla="*/ 2147443231 w 132"/>
              <a:gd name="T41" fmla="*/ 107093736 h 222"/>
              <a:gd name="T42" fmla="*/ 2147443231 w 132"/>
              <a:gd name="T43" fmla="*/ 107093736 h 222"/>
              <a:gd name="T44" fmla="*/ 2147443231 w 132"/>
              <a:gd name="T45" fmla="*/ 107093736 h 222"/>
              <a:gd name="T46" fmla="*/ 2147443231 w 132"/>
              <a:gd name="T47" fmla="*/ 107093736 h 222"/>
              <a:gd name="T48" fmla="*/ 2147443231 w 132"/>
              <a:gd name="T49" fmla="*/ 107093736 h 222"/>
              <a:gd name="T50" fmla="*/ 2147443231 w 132"/>
              <a:gd name="T51" fmla="*/ 0 h 222"/>
              <a:gd name="T52" fmla="*/ 2147443231 w 132"/>
              <a:gd name="T53" fmla="*/ 107093736 h 222"/>
              <a:gd name="T54" fmla="*/ 2147443231 w 132"/>
              <a:gd name="T55" fmla="*/ 107093736 h 222"/>
              <a:gd name="T56" fmla="*/ 2147443231 w 132"/>
              <a:gd name="T57" fmla="*/ 107093736 h 222"/>
              <a:gd name="T58" fmla="*/ 2147443231 w 132"/>
              <a:gd name="T59" fmla="*/ 107093736 h 222"/>
              <a:gd name="T60" fmla="*/ 2147443231 w 132"/>
              <a:gd name="T61" fmla="*/ 107093736 h 222"/>
              <a:gd name="T62" fmla="*/ 2147443231 w 132"/>
              <a:gd name="T63" fmla="*/ 107093736 h 222"/>
              <a:gd name="T64" fmla="*/ 2147443231 w 132"/>
              <a:gd name="T65" fmla="*/ 107093736 h 222"/>
              <a:gd name="T66" fmla="*/ 2147443231 w 132"/>
              <a:gd name="T67" fmla="*/ 107093736 h 22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32"/>
              <a:gd name="T103" fmla="*/ 0 h 222"/>
              <a:gd name="T104" fmla="*/ 132 w 132"/>
              <a:gd name="T105" fmla="*/ 222 h 222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32" h="222">
                <a:moveTo>
                  <a:pt x="25" y="69"/>
                </a:moveTo>
                <a:lnTo>
                  <a:pt x="21" y="114"/>
                </a:lnTo>
                <a:lnTo>
                  <a:pt x="10" y="141"/>
                </a:lnTo>
                <a:lnTo>
                  <a:pt x="0" y="168"/>
                </a:lnTo>
                <a:lnTo>
                  <a:pt x="0" y="188"/>
                </a:lnTo>
                <a:lnTo>
                  <a:pt x="3" y="204"/>
                </a:lnTo>
                <a:lnTo>
                  <a:pt x="15" y="219"/>
                </a:lnTo>
                <a:lnTo>
                  <a:pt x="25" y="220"/>
                </a:lnTo>
                <a:lnTo>
                  <a:pt x="33" y="220"/>
                </a:lnTo>
                <a:lnTo>
                  <a:pt x="43" y="222"/>
                </a:lnTo>
                <a:lnTo>
                  <a:pt x="48" y="211"/>
                </a:lnTo>
                <a:lnTo>
                  <a:pt x="53" y="181"/>
                </a:lnTo>
                <a:lnTo>
                  <a:pt x="67" y="161"/>
                </a:lnTo>
                <a:lnTo>
                  <a:pt x="71" y="132"/>
                </a:lnTo>
                <a:lnTo>
                  <a:pt x="77" y="120"/>
                </a:lnTo>
                <a:lnTo>
                  <a:pt x="84" y="112"/>
                </a:lnTo>
                <a:lnTo>
                  <a:pt x="89" y="90"/>
                </a:lnTo>
                <a:lnTo>
                  <a:pt x="99" y="77"/>
                </a:lnTo>
                <a:lnTo>
                  <a:pt x="105" y="67"/>
                </a:lnTo>
                <a:lnTo>
                  <a:pt x="112" y="59"/>
                </a:lnTo>
                <a:lnTo>
                  <a:pt x="112" y="54"/>
                </a:lnTo>
                <a:lnTo>
                  <a:pt x="127" y="43"/>
                </a:lnTo>
                <a:lnTo>
                  <a:pt x="128" y="25"/>
                </a:lnTo>
                <a:lnTo>
                  <a:pt x="132" y="13"/>
                </a:lnTo>
                <a:lnTo>
                  <a:pt x="119" y="8"/>
                </a:lnTo>
                <a:lnTo>
                  <a:pt x="110" y="0"/>
                </a:lnTo>
                <a:lnTo>
                  <a:pt x="99" y="8"/>
                </a:lnTo>
                <a:lnTo>
                  <a:pt x="89" y="28"/>
                </a:lnTo>
                <a:lnTo>
                  <a:pt x="77" y="41"/>
                </a:lnTo>
                <a:lnTo>
                  <a:pt x="67" y="53"/>
                </a:lnTo>
                <a:lnTo>
                  <a:pt x="62" y="53"/>
                </a:lnTo>
                <a:lnTo>
                  <a:pt x="53" y="59"/>
                </a:lnTo>
                <a:lnTo>
                  <a:pt x="48" y="66"/>
                </a:lnTo>
                <a:lnTo>
                  <a:pt x="25" y="6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" name="Freeform 594"/>
          <p:cNvSpPr>
            <a:spLocks/>
          </p:cNvSpPr>
          <p:nvPr/>
        </p:nvSpPr>
        <p:spPr bwMode="auto">
          <a:xfrm>
            <a:off x="3748700" y="3497810"/>
            <a:ext cx="2719696" cy="1406241"/>
          </a:xfrm>
          <a:custGeom>
            <a:avLst/>
            <a:gdLst>
              <a:gd name="T0" fmla="*/ 2147443642 w 1803"/>
              <a:gd name="T1" fmla="*/ 122412410 h 1055"/>
              <a:gd name="T2" fmla="*/ 2147443642 w 1803"/>
              <a:gd name="T3" fmla="*/ 122412410 h 1055"/>
              <a:gd name="T4" fmla="*/ 2147443642 w 1803"/>
              <a:gd name="T5" fmla="*/ 122412410 h 1055"/>
              <a:gd name="T6" fmla="*/ 2147443642 w 1803"/>
              <a:gd name="T7" fmla="*/ 122412410 h 1055"/>
              <a:gd name="T8" fmla="*/ 2147443642 w 1803"/>
              <a:gd name="T9" fmla="*/ 122412410 h 1055"/>
              <a:gd name="T10" fmla="*/ 2147443642 w 1803"/>
              <a:gd name="T11" fmla="*/ 122412410 h 1055"/>
              <a:gd name="T12" fmla="*/ 2147443642 w 1803"/>
              <a:gd name="T13" fmla="*/ 122412410 h 1055"/>
              <a:gd name="T14" fmla="*/ 2147443642 w 1803"/>
              <a:gd name="T15" fmla="*/ 122412410 h 1055"/>
              <a:gd name="T16" fmla="*/ 2147443642 w 1803"/>
              <a:gd name="T17" fmla="*/ 122412410 h 1055"/>
              <a:gd name="T18" fmla="*/ 2147443642 w 1803"/>
              <a:gd name="T19" fmla="*/ 122412410 h 1055"/>
              <a:gd name="T20" fmla="*/ 2147443642 w 1803"/>
              <a:gd name="T21" fmla="*/ 122412410 h 1055"/>
              <a:gd name="T22" fmla="*/ 2147443642 w 1803"/>
              <a:gd name="T23" fmla="*/ 122412410 h 1055"/>
              <a:gd name="T24" fmla="*/ 2147443642 w 1803"/>
              <a:gd name="T25" fmla="*/ 122412410 h 1055"/>
              <a:gd name="T26" fmla="*/ 2147443642 w 1803"/>
              <a:gd name="T27" fmla="*/ 122412410 h 1055"/>
              <a:gd name="T28" fmla="*/ 2147443642 w 1803"/>
              <a:gd name="T29" fmla="*/ 122412410 h 1055"/>
              <a:gd name="T30" fmla="*/ 2147443642 w 1803"/>
              <a:gd name="T31" fmla="*/ 122412410 h 1055"/>
              <a:gd name="T32" fmla="*/ 2147443642 w 1803"/>
              <a:gd name="T33" fmla="*/ 122412410 h 1055"/>
              <a:gd name="T34" fmla="*/ 2147443642 w 1803"/>
              <a:gd name="T35" fmla="*/ 122412410 h 1055"/>
              <a:gd name="T36" fmla="*/ 2147443642 w 1803"/>
              <a:gd name="T37" fmla="*/ 122412410 h 1055"/>
              <a:gd name="T38" fmla="*/ 2147443642 w 1803"/>
              <a:gd name="T39" fmla="*/ 122412410 h 1055"/>
              <a:gd name="T40" fmla="*/ 2147443642 w 1803"/>
              <a:gd name="T41" fmla="*/ 122412410 h 1055"/>
              <a:gd name="T42" fmla="*/ 2147443642 w 1803"/>
              <a:gd name="T43" fmla="*/ 122412410 h 1055"/>
              <a:gd name="T44" fmla="*/ 2147443642 w 1803"/>
              <a:gd name="T45" fmla="*/ 122412410 h 1055"/>
              <a:gd name="T46" fmla="*/ 2147443642 w 1803"/>
              <a:gd name="T47" fmla="*/ 122412410 h 1055"/>
              <a:gd name="T48" fmla="*/ 2147443642 w 1803"/>
              <a:gd name="T49" fmla="*/ 122412410 h 1055"/>
              <a:gd name="T50" fmla="*/ 2147443642 w 1803"/>
              <a:gd name="T51" fmla="*/ 122412410 h 1055"/>
              <a:gd name="T52" fmla="*/ 2147443642 w 1803"/>
              <a:gd name="T53" fmla="*/ 122412410 h 1055"/>
              <a:gd name="T54" fmla="*/ 2147443642 w 1803"/>
              <a:gd name="T55" fmla="*/ 122412410 h 1055"/>
              <a:gd name="T56" fmla="*/ 2147443642 w 1803"/>
              <a:gd name="T57" fmla="*/ 122412410 h 1055"/>
              <a:gd name="T58" fmla="*/ 2147443642 w 1803"/>
              <a:gd name="T59" fmla="*/ 122412410 h 1055"/>
              <a:gd name="T60" fmla="*/ 2147443642 w 1803"/>
              <a:gd name="T61" fmla="*/ 122412410 h 1055"/>
              <a:gd name="T62" fmla="*/ 2147443642 w 1803"/>
              <a:gd name="T63" fmla="*/ 122412410 h 1055"/>
              <a:gd name="T64" fmla="*/ 2147443642 w 1803"/>
              <a:gd name="T65" fmla="*/ 122412410 h 1055"/>
              <a:gd name="T66" fmla="*/ 2147443642 w 1803"/>
              <a:gd name="T67" fmla="*/ 122412410 h 1055"/>
              <a:gd name="T68" fmla="*/ 2147443642 w 1803"/>
              <a:gd name="T69" fmla="*/ 122412410 h 1055"/>
              <a:gd name="T70" fmla="*/ 2147443642 w 1803"/>
              <a:gd name="T71" fmla="*/ 122412410 h 1055"/>
              <a:gd name="T72" fmla="*/ 2147443642 w 1803"/>
              <a:gd name="T73" fmla="*/ 122412410 h 1055"/>
              <a:gd name="T74" fmla="*/ 2147443642 w 1803"/>
              <a:gd name="T75" fmla="*/ 122412410 h 1055"/>
              <a:gd name="T76" fmla="*/ 2147443642 w 1803"/>
              <a:gd name="T77" fmla="*/ 122412410 h 1055"/>
              <a:gd name="T78" fmla="*/ 2147443642 w 1803"/>
              <a:gd name="T79" fmla="*/ 122412410 h 1055"/>
              <a:gd name="T80" fmla="*/ 2147443642 w 1803"/>
              <a:gd name="T81" fmla="*/ 122412410 h 1055"/>
              <a:gd name="T82" fmla="*/ 2147443642 w 1803"/>
              <a:gd name="T83" fmla="*/ 122412410 h 1055"/>
              <a:gd name="T84" fmla="*/ 2147443642 w 1803"/>
              <a:gd name="T85" fmla="*/ 122412410 h 1055"/>
              <a:gd name="T86" fmla="*/ 2147443642 w 1803"/>
              <a:gd name="T87" fmla="*/ 122412410 h 1055"/>
              <a:gd name="T88" fmla="*/ 2147443642 w 1803"/>
              <a:gd name="T89" fmla="*/ 122412410 h 1055"/>
              <a:gd name="T90" fmla="*/ 2147443642 w 1803"/>
              <a:gd name="T91" fmla="*/ 122412410 h 1055"/>
              <a:gd name="T92" fmla="*/ 2147443642 w 1803"/>
              <a:gd name="T93" fmla="*/ 122412410 h 1055"/>
              <a:gd name="T94" fmla="*/ 2147443642 w 1803"/>
              <a:gd name="T95" fmla="*/ 122412410 h 1055"/>
              <a:gd name="T96" fmla="*/ 2147443642 w 1803"/>
              <a:gd name="T97" fmla="*/ 122412410 h 1055"/>
              <a:gd name="T98" fmla="*/ 2147443642 w 1803"/>
              <a:gd name="T99" fmla="*/ 122412410 h 1055"/>
              <a:gd name="T100" fmla="*/ 2147443642 w 1803"/>
              <a:gd name="T101" fmla="*/ 122412410 h 1055"/>
              <a:gd name="T102" fmla="*/ 2147443642 w 1803"/>
              <a:gd name="T103" fmla="*/ 122412410 h 1055"/>
              <a:gd name="T104" fmla="*/ 2147443642 w 1803"/>
              <a:gd name="T105" fmla="*/ 122412410 h 1055"/>
              <a:gd name="T106" fmla="*/ 2147443642 w 1803"/>
              <a:gd name="T107" fmla="*/ 122412410 h 1055"/>
              <a:gd name="T108" fmla="*/ 2147443642 w 1803"/>
              <a:gd name="T109" fmla="*/ 122412410 h 1055"/>
              <a:gd name="T110" fmla="*/ 2147443642 w 1803"/>
              <a:gd name="T111" fmla="*/ 122412410 h 1055"/>
              <a:gd name="T112" fmla="*/ 2147443642 w 1803"/>
              <a:gd name="T113" fmla="*/ 122412410 h 1055"/>
              <a:gd name="T114" fmla="*/ 2147443642 w 1803"/>
              <a:gd name="T115" fmla="*/ 122412410 h 1055"/>
              <a:gd name="T116" fmla="*/ 2147443642 w 1803"/>
              <a:gd name="T117" fmla="*/ 122412410 h 1055"/>
              <a:gd name="T118" fmla="*/ 2147443642 w 1803"/>
              <a:gd name="T119" fmla="*/ 122412410 h 1055"/>
              <a:gd name="T120" fmla="*/ 2147443642 w 1803"/>
              <a:gd name="T121" fmla="*/ 122412410 h 1055"/>
              <a:gd name="T122" fmla="*/ 2147443642 w 1803"/>
              <a:gd name="T123" fmla="*/ 122412410 h 105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803"/>
              <a:gd name="T187" fmla="*/ 0 h 1055"/>
              <a:gd name="T188" fmla="*/ 1803 w 1803"/>
              <a:gd name="T189" fmla="*/ 1055 h 105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803" h="1055">
                <a:moveTo>
                  <a:pt x="0" y="474"/>
                </a:moveTo>
                <a:lnTo>
                  <a:pt x="17" y="459"/>
                </a:lnTo>
                <a:lnTo>
                  <a:pt x="27" y="447"/>
                </a:lnTo>
                <a:lnTo>
                  <a:pt x="48" y="447"/>
                </a:lnTo>
                <a:lnTo>
                  <a:pt x="71" y="451"/>
                </a:lnTo>
                <a:lnTo>
                  <a:pt x="88" y="444"/>
                </a:lnTo>
                <a:lnTo>
                  <a:pt x="106" y="442"/>
                </a:lnTo>
                <a:lnTo>
                  <a:pt x="107" y="423"/>
                </a:lnTo>
                <a:lnTo>
                  <a:pt x="117" y="410"/>
                </a:lnTo>
                <a:lnTo>
                  <a:pt x="93" y="395"/>
                </a:lnTo>
                <a:lnTo>
                  <a:pt x="89" y="383"/>
                </a:lnTo>
                <a:lnTo>
                  <a:pt x="91" y="367"/>
                </a:lnTo>
                <a:lnTo>
                  <a:pt x="109" y="367"/>
                </a:lnTo>
                <a:lnTo>
                  <a:pt x="121" y="365"/>
                </a:lnTo>
                <a:lnTo>
                  <a:pt x="122" y="367"/>
                </a:lnTo>
                <a:lnTo>
                  <a:pt x="135" y="357"/>
                </a:lnTo>
                <a:lnTo>
                  <a:pt x="149" y="352"/>
                </a:lnTo>
                <a:lnTo>
                  <a:pt x="154" y="352"/>
                </a:lnTo>
                <a:lnTo>
                  <a:pt x="162" y="342"/>
                </a:lnTo>
                <a:lnTo>
                  <a:pt x="172" y="339"/>
                </a:lnTo>
                <a:lnTo>
                  <a:pt x="182" y="321"/>
                </a:lnTo>
                <a:lnTo>
                  <a:pt x="188" y="326"/>
                </a:lnTo>
                <a:lnTo>
                  <a:pt x="201" y="314"/>
                </a:lnTo>
                <a:lnTo>
                  <a:pt x="203" y="314"/>
                </a:lnTo>
                <a:lnTo>
                  <a:pt x="220" y="301"/>
                </a:lnTo>
                <a:lnTo>
                  <a:pt x="229" y="299"/>
                </a:lnTo>
                <a:lnTo>
                  <a:pt x="243" y="299"/>
                </a:lnTo>
                <a:lnTo>
                  <a:pt x="251" y="299"/>
                </a:lnTo>
                <a:lnTo>
                  <a:pt x="244" y="283"/>
                </a:lnTo>
                <a:lnTo>
                  <a:pt x="241" y="270"/>
                </a:lnTo>
                <a:lnTo>
                  <a:pt x="238" y="242"/>
                </a:lnTo>
                <a:lnTo>
                  <a:pt x="257" y="240"/>
                </a:lnTo>
                <a:lnTo>
                  <a:pt x="267" y="235"/>
                </a:lnTo>
                <a:lnTo>
                  <a:pt x="262" y="247"/>
                </a:lnTo>
                <a:lnTo>
                  <a:pt x="271" y="255"/>
                </a:lnTo>
                <a:lnTo>
                  <a:pt x="279" y="265"/>
                </a:lnTo>
                <a:lnTo>
                  <a:pt x="284" y="271"/>
                </a:lnTo>
                <a:lnTo>
                  <a:pt x="307" y="270"/>
                </a:lnTo>
                <a:lnTo>
                  <a:pt x="327" y="245"/>
                </a:lnTo>
                <a:lnTo>
                  <a:pt x="342" y="233"/>
                </a:lnTo>
                <a:lnTo>
                  <a:pt x="350" y="225"/>
                </a:lnTo>
                <a:lnTo>
                  <a:pt x="360" y="215"/>
                </a:lnTo>
                <a:lnTo>
                  <a:pt x="370" y="202"/>
                </a:lnTo>
                <a:lnTo>
                  <a:pt x="378" y="207"/>
                </a:lnTo>
                <a:lnTo>
                  <a:pt x="378" y="199"/>
                </a:lnTo>
                <a:lnTo>
                  <a:pt x="383" y="194"/>
                </a:lnTo>
                <a:lnTo>
                  <a:pt x="398" y="197"/>
                </a:lnTo>
                <a:lnTo>
                  <a:pt x="422" y="219"/>
                </a:lnTo>
                <a:lnTo>
                  <a:pt x="417" y="159"/>
                </a:lnTo>
                <a:lnTo>
                  <a:pt x="396" y="186"/>
                </a:lnTo>
                <a:lnTo>
                  <a:pt x="380" y="184"/>
                </a:lnTo>
                <a:lnTo>
                  <a:pt x="375" y="168"/>
                </a:lnTo>
                <a:lnTo>
                  <a:pt x="375" y="159"/>
                </a:lnTo>
                <a:lnTo>
                  <a:pt x="370" y="155"/>
                </a:lnTo>
                <a:lnTo>
                  <a:pt x="383" y="141"/>
                </a:lnTo>
                <a:lnTo>
                  <a:pt x="391" y="131"/>
                </a:lnTo>
                <a:lnTo>
                  <a:pt x="399" y="128"/>
                </a:lnTo>
                <a:lnTo>
                  <a:pt x="406" y="127"/>
                </a:lnTo>
                <a:lnTo>
                  <a:pt x="411" y="118"/>
                </a:lnTo>
                <a:lnTo>
                  <a:pt x="417" y="117"/>
                </a:lnTo>
                <a:lnTo>
                  <a:pt x="426" y="117"/>
                </a:lnTo>
                <a:lnTo>
                  <a:pt x="411" y="102"/>
                </a:lnTo>
                <a:lnTo>
                  <a:pt x="396" y="105"/>
                </a:lnTo>
                <a:lnTo>
                  <a:pt x="386" y="105"/>
                </a:lnTo>
                <a:lnTo>
                  <a:pt x="378" y="100"/>
                </a:lnTo>
                <a:lnTo>
                  <a:pt x="378" y="110"/>
                </a:lnTo>
                <a:lnTo>
                  <a:pt x="370" y="120"/>
                </a:lnTo>
                <a:lnTo>
                  <a:pt x="358" y="136"/>
                </a:lnTo>
                <a:lnTo>
                  <a:pt x="347" y="143"/>
                </a:lnTo>
                <a:lnTo>
                  <a:pt x="338" y="143"/>
                </a:lnTo>
                <a:lnTo>
                  <a:pt x="335" y="155"/>
                </a:lnTo>
                <a:lnTo>
                  <a:pt x="335" y="159"/>
                </a:lnTo>
                <a:lnTo>
                  <a:pt x="328" y="164"/>
                </a:lnTo>
                <a:lnTo>
                  <a:pt x="337" y="184"/>
                </a:lnTo>
                <a:lnTo>
                  <a:pt x="342" y="194"/>
                </a:lnTo>
                <a:lnTo>
                  <a:pt x="332" y="209"/>
                </a:lnTo>
                <a:lnTo>
                  <a:pt x="320" y="219"/>
                </a:lnTo>
                <a:lnTo>
                  <a:pt x="317" y="233"/>
                </a:lnTo>
                <a:lnTo>
                  <a:pt x="310" y="245"/>
                </a:lnTo>
                <a:lnTo>
                  <a:pt x="304" y="245"/>
                </a:lnTo>
                <a:lnTo>
                  <a:pt x="294" y="247"/>
                </a:lnTo>
                <a:lnTo>
                  <a:pt x="284" y="252"/>
                </a:lnTo>
                <a:lnTo>
                  <a:pt x="281" y="250"/>
                </a:lnTo>
                <a:lnTo>
                  <a:pt x="281" y="242"/>
                </a:lnTo>
                <a:lnTo>
                  <a:pt x="279" y="229"/>
                </a:lnTo>
                <a:lnTo>
                  <a:pt x="271" y="229"/>
                </a:lnTo>
                <a:lnTo>
                  <a:pt x="266" y="220"/>
                </a:lnTo>
                <a:lnTo>
                  <a:pt x="267" y="209"/>
                </a:lnTo>
                <a:lnTo>
                  <a:pt x="269" y="202"/>
                </a:lnTo>
                <a:lnTo>
                  <a:pt x="267" y="199"/>
                </a:lnTo>
                <a:lnTo>
                  <a:pt x="261" y="202"/>
                </a:lnTo>
                <a:lnTo>
                  <a:pt x="257" y="202"/>
                </a:lnTo>
                <a:lnTo>
                  <a:pt x="253" y="201"/>
                </a:lnTo>
                <a:lnTo>
                  <a:pt x="249" y="199"/>
                </a:lnTo>
                <a:lnTo>
                  <a:pt x="241" y="206"/>
                </a:lnTo>
                <a:lnTo>
                  <a:pt x="233" y="214"/>
                </a:lnTo>
                <a:lnTo>
                  <a:pt x="224" y="222"/>
                </a:lnTo>
                <a:lnTo>
                  <a:pt x="206" y="220"/>
                </a:lnTo>
                <a:lnTo>
                  <a:pt x="195" y="219"/>
                </a:lnTo>
                <a:lnTo>
                  <a:pt x="187" y="210"/>
                </a:lnTo>
                <a:lnTo>
                  <a:pt x="187" y="206"/>
                </a:lnTo>
                <a:lnTo>
                  <a:pt x="191" y="199"/>
                </a:lnTo>
                <a:lnTo>
                  <a:pt x="198" y="194"/>
                </a:lnTo>
                <a:lnTo>
                  <a:pt x="203" y="187"/>
                </a:lnTo>
                <a:lnTo>
                  <a:pt x="191" y="191"/>
                </a:lnTo>
                <a:lnTo>
                  <a:pt x="187" y="182"/>
                </a:lnTo>
                <a:lnTo>
                  <a:pt x="187" y="178"/>
                </a:lnTo>
                <a:lnTo>
                  <a:pt x="203" y="176"/>
                </a:lnTo>
                <a:lnTo>
                  <a:pt x="218" y="174"/>
                </a:lnTo>
                <a:lnTo>
                  <a:pt x="208" y="169"/>
                </a:lnTo>
                <a:lnTo>
                  <a:pt x="193" y="171"/>
                </a:lnTo>
                <a:lnTo>
                  <a:pt x="193" y="161"/>
                </a:lnTo>
                <a:lnTo>
                  <a:pt x="200" y="155"/>
                </a:lnTo>
                <a:lnTo>
                  <a:pt x="215" y="148"/>
                </a:lnTo>
                <a:lnTo>
                  <a:pt x="220" y="141"/>
                </a:lnTo>
                <a:lnTo>
                  <a:pt x="224" y="138"/>
                </a:lnTo>
                <a:lnTo>
                  <a:pt x="236" y="136"/>
                </a:lnTo>
                <a:lnTo>
                  <a:pt x="246" y="138"/>
                </a:lnTo>
                <a:lnTo>
                  <a:pt x="251" y="141"/>
                </a:lnTo>
                <a:lnTo>
                  <a:pt x="259" y="136"/>
                </a:lnTo>
                <a:lnTo>
                  <a:pt x="251" y="135"/>
                </a:lnTo>
                <a:lnTo>
                  <a:pt x="251" y="122"/>
                </a:lnTo>
                <a:lnTo>
                  <a:pt x="272" y="107"/>
                </a:lnTo>
                <a:lnTo>
                  <a:pt x="284" y="97"/>
                </a:lnTo>
                <a:lnTo>
                  <a:pt x="290" y="95"/>
                </a:lnTo>
                <a:lnTo>
                  <a:pt x="289" y="90"/>
                </a:lnTo>
                <a:lnTo>
                  <a:pt x="299" y="80"/>
                </a:lnTo>
                <a:lnTo>
                  <a:pt x="310" y="66"/>
                </a:lnTo>
                <a:lnTo>
                  <a:pt x="323" y="59"/>
                </a:lnTo>
                <a:lnTo>
                  <a:pt x="314" y="52"/>
                </a:lnTo>
                <a:lnTo>
                  <a:pt x="340" y="38"/>
                </a:lnTo>
                <a:lnTo>
                  <a:pt x="351" y="39"/>
                </a:lnTo>
                <a:lnTo>
                  <a:pt x="350" y="31"/>
                </a:lnTo>
                <a:lnTo>
                  <a:pt x="373" y="29"/>
                </a:lnTo>
                <a:lnTo>
                  <a:pt x="416" y="3"/>
                </a:lnTo>
                <a:lnTo>
                  <a:pt x="422" y="0"/>
                </a:lnTo>
                <a:lnTo>
                  <a:pt x="414" y="20"/>
                </a:lnTo>
                <a:lnTo>
                  <a:pt x="424" y="10"/>
                </a:lnTo>
                <a:lnTo>
                  <a:pt x="436" y="6"/>
                </a:lnTo>
                <a:lnTo>
                  <a:pt x="434" y="15"/>
                </a:lnTo>
                <a:lnTo>
                  <a:pt x="467" y="5"/>
                </a:lnTo>
                <a:lnTo>
                  <a:pt x="482" y="13"/>
                </a:lnTo>
                <a:lnTo>
                  <a:pt x="460" y="21"/>
                </a:lnTo>
                <a:lnTo>
                  <a:pt x="469" y="31"/>
                </a:lnTo>
                <a:lnTo>
                  <a:pt x="500" y="29"/>
                </a:lnTo>
                <a:lnTo>
                  <a:pt x="548" y="44"/>
                </a:lnTo>
                <a:lnTo>
                  <a:pt x="544" y="61"/>
                </a:lnTo>
                <a:lnTo>
                  <a:pt x="525" y="76"/>
                </a:lnTo>
                <a:lnTo>
                  <a:pt x="495" y="84"/>
                </a:lnTo>
                <a:lnTo>
                  <a:pt x="490" y="100"/>
                </a:lnTo>
                <a:lnTo>
                  <a:pt x="492" y="117"/>
                </a:lnTo>
                <a:lnTo>
                  <a:pt x="500" y="120"/>
                </a:lnTo>
                <a:lnTo>
                  <a:pt x="502" y="128"/>
                </a:lnTo>
                <a:lnTo>
                  <a:pt x="505" y="131"/>
                </a:lnTo>
                <a:lnTo>
                  <a:pt x="511" y="135"/>
                </a:lnTo>
                <a:lnTo>
                  <a:pt x="513" y="145"/>
                </a:lnTo>
                <a:lnTo>
                  <a:pt x="523" y="156"/>
                </a:lnTo>
                <a:lnTo>
                  <a:pt x="523" y="161"/>
                </a:lnTo>
                <a:lnTo>
                  <a:pt x="533" y="161"/>
                </a:lnTo>
                <a:lnTo>
                  <a:pt x="536" y="164"/>
                </a:lnTo>
                <a:lnTo>
                  <a:pt x="544" y="168"/>
                </a:lnTo>
                <a:lnTo>
                  <a:pt x="549" y="163"/>
                </a:lnTo>
                <a:lnTo>
                  <a:pt x="554" y="155"/>
                </a:lnTo>
                <a:lnTo>
                  <a:pt x="558" y="150"/>
                </a:lnTo>
                <a:lnTo>
                  <a:pt x="566" y="153"/>
                </a:lnTo>
                <a:lnTo>
                  <a:pt x="576" y="141"/>
                </a:lnTo>
                <a:lnTo>
                  <a:pt x="576" y="133"/>
                </a:lnTo>
                <a:lnTo>
                  <a:pt x="579" y="127"/>
                </a:lnTo>
                <a:lnTo>
                  <a:pt x="581" y="122"/>
                </a:lnTo>
                <a:lnTo>
                  <a:pt x="601" y="117"/>
                </a:lnTo>
                <a:lnTo>
                  <a:pt x="617" y="112"/>
                </a:lnTo>
                <a:lnTo>
                  <a:pt x="638" y="105"/>
                </a:lnTo>
                <a:lnTo>
                  <a:pt x="663" y="110"/>
                </a:lnTo>
                <a:lnTo>
                  <a:pt x="688" y="110"/>
                </a:lnTo>
                <a:lnTo>
                  <a:pt x="729" y="110"/>
                </a:lnTo>
                <a:lnTo>
                  <a:pt x="736" y="71"/>
                </a:lnTo>
                <a:lnTo>
                  <a:pt x="759" y="72"/>
                </a:lnTo>
                <a:lnTo>
                  <a:pt x="775" y="102"/>
                </a:lnTo>
                <a:lnTo>
                  <a:pt x="779" y="77"/>
                </a:lnTo>
                <a:lnTo>
                  <a:pt x="855" y="5"/>
                </a:lnTo>
                <a:lnTo>
                  <a:pt x="884" y="5"/>
                </a:lnTo>
                <a:lnTo>
                  <a:pt x="911" y="20"/>
                </a:lnTo>
                <a:lnTo>
                  <a:pt x="945" y="18"/>
                </a:lnTo>
                <a:lnTo>
                  <a:pt x="991" y="44"/>
                </a:lnTo>
                <a:lnTo>
                  <a:pt x="1044" y="59"/>
                </a:lnTo>
                <a:lnTo>
                  <a:pt x="1082" y="56"/>
                </a:lnTo>
                <a:lnTo>
                  <a:pt x="1132" y="72"/>
                </a:lnTo>
                <a:lnTo>
                  <a:pt x="1173" y="72"/>
                </a:lnTo>
                <a:lnTo>
                  <a:pt x="1193" y="61"/>
                </a:lnTo>
                <a:lnTo>
                  <a:pt x="1239" y="61"/>
                </a:lnTo>
                <a:lnTo>
                  <a:pt x="1264" y="74"/>
                </a:lnTo>
                <a:lnTo>
                  <a:pt x="1326" y="74"/>
                </a:lnTo>
                <a:lnTo>
                  <a:pt x="1379" y="95"/>
                </a:lnTo>
                <a:lnTo>
                  <a:pt x="1473" y="92"/>
                </a:lnTo>
                <a:lnTo>
                  <a:pt x="1626" y="102"/>
                </a:lnTo>
                <a:lnTo>
                  <a:pt x="1701" y="133"/>
                </a:lnTo>
                <a:lnTo>
                  <a:pt x="1763" y="153"/>
                </a:lnTo>
                <a:lnTo>
                  <a:pt x="1803" y="169"/>
                </a:lnTo>
                <a:lnTo>
                  <a:pt x="1791" y="174"/>
                </a:lnTo>
                <a:lnTo>
                  <a:pt x="1763" y="161"/>
                </a:lnTo>
                <a:lnTo>
                  <a:pt x="1699" y="156"/>
                </a:lnTo>
                <a:lnTo>
                  <a:pt x="1717" y="169"/>
                </a:lnTo>
                <a:lnTo>
                  <a:pt x="1745" y="176"/>
                </a:lnTo>
                <a:lnTo>
                  <a:pt x="1737" y="197"/>
                </a:lnTo>
                <a:lnTo>
                  <a:pt x="1707" y="210"/>
                </a:lnTo>
                <a:lnTo>
                  <a:pt x="1697" y="232"/>
                </a:lnTo>
                <a:lnTo>
                  <a:pt x="1737" y="252"/>
                </a:lnTo>
                <a:lnTo>
                  <a:pt x="1765" y="278"/>
                </a:lnTo>
                <a:lnTo>
                  <a:pt x="1780" y="316"/>
                </a:lnTo>
                <a:lnTo>
                  <a:pt x="1762" y="319"/>
                </a:lnTo>
                <a:lnTo>
                  <a:pt x="1722" y="308"/>
                </a:lnTo>
                <a:lnTo>
                  <a:pt x="1681" y="280"/>
                </a:lnTo>
                <a:lnTo>
                  <a:pt x="1664" y="265"/>
                </a:lnTo>
                <a:lnTo>
                  <a:pt x="1654" y="245"/>
                </a:lnTo>
                <a:lnTo>
                  <a:pt x="1645" y="215"/>
                </a:lnTo>
                <a:lnTo>
                  <a:pt x="1628" y="206"/>
                </a:lnTo>
                <a:lnTo>
                  <a:pt x="1613" y="204"/>
                </a:lnTo>
                <a:lnTo>
                  <a:pt x="1600" y="207"/>
                </a:lnTo>
                <a:lnTo>
                  <a:pt x="1615" y="230"/>
                </a:lnTo>
                <a:lnTo>
                  <a:pt x="1575" y="233"/>
                </a:lnTo>
                <a:lnTo>
                  <a:pt x="1557" y="222"/>
                </a:lnTo>
                <a:lnTo>
                  <a:pt x="1523" y="229"/>
                </a:lnTo>
                <a:lnTo>
                  <a:pt x="1496" y="247"/>
                </a:lnTo>
                <a:lnTo>
                  <a:pt x="1496" y="257"/>
                </a:lnTo>
                <a:lnTo>
                  <a:pt x="1506" y="273"/>
                </a:lnTo>
                <a:lnTo>
                  <a:pt x="1547" y="278"/>
                </a:lnTo>
                <a:lnTo>
                  <a:pt x="1580" y="298"/>
                </a:lnTo>
                <a:lnTo>
                  <a:pt x="1636" y="352"/>
                </a:lnTo>
                <a:lnTo>
                  <a:pt x="1659" y="388"/>
                </a:lnTo>
                <a:lnTo>
                  <a:pt x="1663" y="426"/>
                </a:lnTo>
                <a:lnTo>
                  <a:pt x="1658" y="457"/>
                </a:lnTo>
                <a:lnTo>
                  <a:pt x="1645" y="457"/>
                </a:lnTo>
                <a:lnTo>
                  <a:pt x="1630" y="446"/>
                </a:lnTo>
                <a:lnTo>
                  <a:pt x="1608" y="461"/>
                </a:lnTo>
                <a:lnTo>
                  <a:pt x="1587" y="474"/>
                </a:lnTo>
                <a:lnTo>
                  <a:pt x="1584" y="495"/>
                </a:lnTo>
                <a:lnTo>
                  <a:pt x="1607" y="521"/>
                </a:lnTo>
                <a:lnTo>
                  <a:pt x="1592" y="543"/>
                </a:lnTo>
                <a:lnTo>
                  <a:pt x="1587" y="579"/>
                </a:lnTo>
                <a:lnTo>
                  <a:pt x="1615" y="602"/>
                </a:lnTo>
                <a:lnTo>
                  <a:pt x="1646" y="609"/>
                </a:lnTo>
                <a:lnTo>
                  <a:pt x="1679" y="633"/>
                </a:lnTo>
                <a:lnTo>
                  <a:pt x="1707" y="666"/>
                </a:lnTo>
                <a:lnTo>
                  <a:pt x="1709" y="716"/>
                </a:lnTo>
                <a:lnTo>
                  <a:pt x="1699" y="739"/>
                </a:lnTo>
                <a:lnTo>
                  <a:pt x="1669" y="758"/>
                </a:lnTo>
                <a:lnTo>
                  <a:pt x="1633" y="768"/>
                </a:lnTo>
                <a:lnTo>
                  <a:pt x="1610" y="783"/>
                </a:lnTo>
                <a:lnTo>
                  <a:pt x="1597" y="775"/>
                </a:lnTo>
                <a:lnTo>
                  <a:pt x="1585" y="783"/>
                </a:lnTo>
                <a:lnTo>
                  <a:pt x="1582" y="819"/>
                </a:lnTo>
                <a:lnTo>
                  <a:pt x="1590" y="841"/>
                </a:lnTo>
                <a:lnTo>
                  <a:pt x="1626" y="865"/>
                </a:lnTo>
                <a:lnTo>
                  <a:pt x="1641" y="890"/>
                </a:lnTo>
                <a:lnTo>
                  <a:pt x="1653" y="903"/>
                </a:lnTo>
                <a:lnTo>
                  <a:pt x="1650" y="929"/>
                </a:lnTo>
                <a:lnTo>
                  <a:pt x="1626" y="951"/>
                </a:lnTo>
                <a:lnTo>
                  <a:pt x="1602" y="951"/>
                </a:lnTo>
                <a:lnTo>
                  <a:pt x="1562" y="920"/>
                </a:lnTo>
                <a:lnTo>
                  <a:pt x="1534" y="908"/>
                </a:lnTo>
                <a:lnTo>
                  <a:pt x="1523" y="901"/>
                </a:lnTo>
                <a:lnTo>
                  <a:pt x="1511" y="918"/>
                </a:lnTo>
                <a:lnTo>
                  <a:pt x="1514" y="941"/>
                </a:lnTo>
                <a:lnTo>
                  <a:pt x="1524" y="959"/>
                </a:lnTo>
                <a:lnTo>
                  <a:pt x="1531" y="987"/>
                </a:lnTo>
                <a:lnTo>
                  <a:pt x="1556" y="997"/>
                </a:lnTo>
                <a:lnTo>
                  <a:pt x="1547" y="1012"/>
                </a:lnTo>
                <a:lnTo>
                  <a:pt x="1549" y="1033"/>
                </a:lnTo>
                <a:lnTo>
                  <a:pt x="1557" y="1055"/>
                </a:lnTo>
                <a:lnTo>
                  <a:pt x="1541" y="1053"/>
                </a:lnTo>
                <a:lnTo>
                  <a:pt x="1523" y="1028"/>
                </a:lnTo>
                <a:lnTo>
                  <a:pt x="1524" y="1002"/>
                </a:lnTo>
                <a:lnTo>
                  <a:pt x="1518" y="994"/>
                </a:lnTo>
                <a:lnTo>
                  <a:pt x="1511" y="964"/>
                </a:lnTo>
                <a:lnTo>
                  <a:pt x="1503" y="956"/>
                </a:lnTo>
                <a:lnTo>
                  <a:pt x="1499" y="915"/>
                </a:lnTo>
                <a:lnTo>
                  <a:pt x="1488" y="890"/>
                </a:lnTo>
                <a:lnTo>
                  <a:pt x="1468" y="867"/>
                </a:lnTo>
                <a:lnTo>
                  <a:pt x="1432" y="854"/>
                </a:lnTo>
                <a:lnTo>
                  <a:pt x="1407" y="832"/>
                </a:lnTo>
                <a:lnTo>
                  <a:pt x="1397" y="816"/>
                </a:lnTo>
                <a:lnTo>
                  <a:pt x="1379" y="798"/>
                </a:lnTo>
                <a:lnTo>
                  <a:pt x="1351" y="757"/>
                </a:lnTo>
                <a:lnTo>
                  <a:pt x="1326" y="760"/>
                </a:lnTo>
                <a:lnTo>
                  <a:pt x="1293" y="780"/>
                </a:lnTo>
                <a:lnTo>
                  <a:pt x="1278" y="796"/>
                </a:lnTo>
                <a:lnTo>
                  <a:pt x="1249" y="827"/>
                </a:lnTo>
                <a:lnTo>
                  <a:pt x="1227" y="860"/>
                </a:lnTo>
                <a:lnTo>
                  <a:pt x="1219" y="872"/>
                </a:lnTo>
                <a:lnTo>
                  <a:pt x="1227" y="910"/>
                </a:lnTo>
                <a:lnTo>
                  <a:pt x="1226" y="948"/>
                </a:lnTo>
                <a:lnTo>
                  <a:pt x="1199" y="974"/>
                </a:lnTo>
                <a:lnTo>
                  <a:pt x="1184" y="976"/>
                </a:lnTo>
                <a:lnTo>
                  <a:pt x="1153" y="921"/>
                </a:lnTo>
                <a:lnTo>
                  <a:pt x="1128" y="883"/>
                </a:lnTo>
                <a:lnTo>
                  <a:pt x="1079" y="811"/>
                </a:lnTo>
                <a:lnTo>
                  <a:pt x="1077" y="783"/>
                </a:lnTo>
                <a:lnTo>
                  <a:pt x="1066" y="770"/>
                </a:lnTo>
                <a:lnTo>
                  <a:pt x="1057" y="788"/>
                </a:lnTo>
                <a:lnTo>
                  <a:pt x="1015" y="747"/>
                </a:lnTo>
                <a:lnTo>
                  <a:pt x="957" y="716"/>
                </a:lnTo>
                <a:lnTo>
                  <a:pt x="921" y="722"/>
                </a:lnTo>
                <a:lnTo>
                  <a:pt x="868" y="719"/>
                </a:lnTo>
                <a:lnTo>
                  <a:pt x="843" y="696"/>
                </a:lnTo>
                <a:lnTo>
                  <a:pt x="815" y="699"/>
                </a:lnTo>
                <a:lnTo>
                  <a:pt x="775" y="689"/>
                </a:lnTo>
                <a:lnTo>
                  <a:pt x="693" y="612"/>
                </a:lnTo>
                <a:lnTo>
                  <a:pt x="698" y="643"/>
                </a:lnTo>
                <a:lnTo>
                  <a:pt x="723" y="688"/>
                </a:lnTo>
                <a:lnTo>
                  <a:pt x="751" y="719"/>
                </a:lnTo>
                <a:lnTo>
                  <a:pt x="780" y="735"/>
                </a:lnTo>
                <a:lnTo>
                  <a:pt x="813" y="722"/>
                </a:lnTo>
                <a:lnTo>
                  <a:pt x="840" y="722"/>
                </a:lnTo>
                <a:lnTo>
                  <a:pt x="874" y="750"/>
                </a:lnTo>
                <a:lnTo>
                  <a:pt x="894" y="772"/>
                </a:lnTo>
                <a:lnTo>
                  <a:pt x="891" y="785"/>
                </a:lnTo>
                <a:lnTo>
                  <a:pt x="831" y="846"/>
                </a:lnTo>
                <a:lnTo>
                  <a:pt x="792" y="869"/>
                </a:lnTo>
                <a:lnTo>
                  <a:pt x="709" y="898"/>
                </a:lnTo>
                <a:lnTo>
                  <a:pt x="685" y="908"/>
                </a:lnTo>
                <a:lnTo>
                  <a:pt x="670" y="898"/>
                </a:lnTo>
                <a:lnTo>
                  <a:pt x="665" y="887"/>
                </a:lnTo>
                <a:lnTo>
                  <a:pt x="663" y="869"/>
                </a:lnTo>
                <a:lnTo>
                  <a:pt x="657" y="850"/>
                </a:lnTo>
                <a:lnTo>
                  <a:pt x="645" y="836"/>
                </a:lnTo>
                <a:lnTo>
                  <a:pt x="635" y="823"/>
                </a:lnTo>
                <a:lnTo>
                  <a:pt x="620" y="804"/>
                </a:lnTo>
                <a:lnTo>
                  <a:pt x="612" y="793"/>
                </a:lnTo>
                <a:lnTo>
                  <a:pt x="605" y="778"/>
                </a:lnTo>
                <a:lnTo>
                  <a:pt x="594" y="765"/>
                </a:lnTo>
                <a:lnTo>
                  <a:pt x="576" y="732"/>
                </a:lnTo>
                <a:lnTo>
                  <a:pt x="566" y="719"/>
                </a:lnTo>
                <a:lnTo>
                  <a:pt x="553" y="701"/>
                </a:lnTo>
                <a:lnTo>
                  <a:pt x="531" y="676"/>
                </a:lnTo>
                <a:lnTo>
                  <a:pt x="520" y="661"/>
                </a:lnTo>
                <a:lnTo>
                  <a:pt x="510" y="651"/>
                </a:lnTo>
                <a:lnTo>
                  <a:pt x="498" y="630"/>
                </a:lnTo>
                <a:lnTo>
                  <a:pt x="533" y="610"/>
                </a:lnTo>
                <a:lnTo>
                  <a:pt x="548" y="567"/>
                </a:lnTo>
                <a:lnTo>
                  <a:pt x="515" y="556"/>
                </a:lnTo>
                <a:lnTo>
                  <a:pt x="470" y="563"/>
                </a:lnTo>
                <a:lnTo>
                  <a:pt x="460" y="558"/>
                </a:lnTo>
                <a:lnTo>
                  <a:pt x="455" y="558"/>
                </a:lnTo>
                <a:lnTo>
                  <a:pt x="449" y="558"/>
                </a:lnTo>
                <a:lnTo>
                  <a:pt x="444" y="558"/>
                </a:lnTo>
                <a:lnTo>
                  <a:pt x="442" y="549"/>
                </a:lnTo>
                <a:lnTo>
                  <a:pt x="439" y="543"/>
                </a:lnTo>
                <a:lnTo>
                  <a:pt x="439" y="530"/>
                </a:lnTo>
                <a:lnTo>
                  <a:pt x="431" y="523"/>
                </a:lnTo>
                <a:lnTo>
                  <a:pt x="429" y="515"/>
                </a:lnTo>
                <a:lnTo>
                  <a:pt x="424" y="513"/>
                </a:lnTo>
                <a:lnTo>
                  <a:pt x="419" y="507"/>
                </a:lnTo>
                <a:lnTo>
                  <a:pt x="417" y="500"/>
                </a:lnTo>
                <a:lnTo>
                  <a:pt x="414" y="493"/>
                </a:lnTo>
                <a:lnTo>
                  <a:pt x="411" y="490"/>
                </a:lnTo>
                <a:lnTo>
                  <a:pt x="401" y="490"/>
                </a:lnTo>
                <a:lnTo>
                  <a:pt x="394" y="490"/>
                </a:lnTo>
                <a:lnTo>
                  <a:pt x="391" y="490"/>
                </a:lnTo>
                <a:lnTo>
                  <a:pt x="389" y="498"/>
                </a:lnTo>
                <a:lnTo>
                  <a:pt x="389" y="507"/>
                </a:lnTo>
                <a:lnTo>
                  <a:pt x="389" y="516"/>
                </a:lnTo>
                <a:lnTo>
                  <a:pt x="389" y="526"/>
                </a:lnTo>
                <a:lnTo>
                  <a:pt x="389" y="533"/>
                </a:lnTo>
                <a:lnTo>
                  <a:pt x="381" y="536"/>
                </a:lnTo>
                <a:lnTo>
                  <a:pt x="375" y="543"/>
                </a:lnTo>
                <a:lnTo>
                  <a:pt x="365" y="533"/>
                </a:lnTo>
                <a:lnTo>
                  <a:pt x="358" y="520"/>
                </a:lnTo>
                <a:lnTo>
                  <a:pt x="360" y="505"/>
                </a:lnTo>
                <a:lnTo>
                  <a:pt x="350" y="485"/>
                </a:lnTo>
                <a:lnTo>
                  <a:pt x="345" y="472"/>
                </a:lnTo>
                <a:lnTo>
                  <a:pt x="333" y="464"/>
                </a:lnTo>
                <a:lnTo>
                  <a:pt x="320" y="456"/>
                </a:lnTo>
                <a:lnTo>
                  <a:pt x="314" y="444"/>
                </a:lnTo>
                <a:lnTo>
                  <a:pt x="309" y="436"/>
                </a:lnTo>
                <a:lnTo>
                  <a:pt x="297" y="434"/>
                </a:lnTo>
                <a:lnTo>
                  <a:pt x="294" y="429"/>
                </a:lnTo>
                <a:lnTo>
                  <a:pt x="285" y="429"/>
                </a:lnTo>
                <a:lnTo>
                  <a:pt x="279" y="438"/>
                </a:lnTo>
                <a:lnTo>
                  <a:pt x="272" y="444"/>
                </a:lnTo>
                <a:lnTo>
                  <a:pt x="287" y="452"/>
                </a:lnTo>
                <a:lnTo>
                  <a:pt x="295" y="464"/>
                </a:lnTo>
                <a:lnTo>
                  <a:pt x="310" y="479"/>
                </a:lnTo>
                <a:lnTo>
                  <a:pt x="317" y="485"/>
                </a:lnTo>
                <a:lnTo>
                  <a:pt x="328" y="490"/>
                </a:lnTo>
                <a:lnTo>
                  <a:pt x="337" y="500"/>
                </a:lnTo>
                <a:lnTo>
                  <a:pt x="327" y="512"/>
                </a:lnTo>
                <a:lnTo>
                  <a:pt x="325" y="507"/>
                </a:lnTo>
                <a:lnTo>
                  <a:pt x="325" y="500"/>
                </a:lnTo>
                <a:lnTo>
                  <a:pt x="320" y="515"/>
                </a:lnTo>
                <a:lnTo>
                  <a:pt x="318" y="528"/>
                </a:lnTo>
                <a:lnTo>
                  <a:pt x="309" y="531"/>
                </a:lnTo>
                <a:lnTo>
                  <a:pt x="312" y="515"/>
                </a:lnTo>
                <a:lnTo>
                  <a:pt x="310" y="507"/>
                </a:lnTo>
                <a:lnTo>
                  <a:pt x="299" y="502"/>
                </a:lnTo>
                <a:lnTo>
                  <a:pt x="294" y="498"/>
                </a:lnTo>
                <a:lnTo>
                  <a:pt x="289" y="492"/>
                </a:lnTo>
                <a:lnTo>
                  <a:pt x="279" y="489"/>
                </a:lnTo>
                <a:lnTo>
                  <a:pt x="272" y="484"/>
                </a:lnTo>
                <a:lnTo>
                  <a:pt x="266" y="474"/>
                </a:lnTo>
                <a:lnTo>
                  <a:pt x="257" y="469"/>
                </a:lnTo>
                <a:lnTo>
                  <a:pt x="253" y="459"/>
                </a:lnTo>
                <a:lnTo>
                  <a:pt x="251" y="451"/>
                </a:lnTo>
                <a:lnTo>
                  <a:pt x="244" y="447"/>
                </a:lnTo>
                <a:lnTo>
                  <a:pt x="238" y="442"/>
                </a:lnTo>
                <a:lnTo>
                  <a:pt x="224" y="442"/>
                </a:lnTo>
                <a:lnTo>
                  <a:pt x="213" y="444"/>
                </a:lnTo>
                <a:lnTo>
                  <a:pt x="200" y="442"/>
                </a:lnTo>
                <a:lnTo>
                  <a:pt x="177" y="444"/>
                </a:lnTo>
                <a:lnTo>
                  <a:pt x="160" y="446"/>
                </a:lnTo>
                <a:lnTo>
                  <a:pt x="155" y="449"/>
                </a:lnTo>
                <a:lnTo>
                  <a:pt x="154" y="459"/>
                </a:lnTo>
                <a:lnTo>
                  <a:pt x="154" y="470"/>
                </a:lnTo>
                <a:lnTo>
                  <a:pt x="144" y="482"/>
                </a:lnTo>
                <a:lnTo>
                  <a:pt x="137" y="487"/>
                </a:lnTo>
                <a:lnTo>
                  <a:pt x="134" y="490"/>
                </a:lnTo>
                <a:lnTo>
                  <a:pt x="129" y="498"/>
                </a:lnTo>
                <a:lnTo>
                  <a:pt x="125" y="505"/>
                </a:lnTo>
                <a:lnTo>
                  <a:pt x="130" y="510"/>
                </a:lnTo>
                <a:lnTo>
                  <a:pt x="130" y="520"/>
                </a:lnTo>
                <a:lnTo>
                  <a:pt x="129" y="525"/>
                </a:lnTo>
                <a:lnTo>
                  <a:pt x="125" y="531"/>
                </a:lnTo>
                <a:lnTo>
                  <a:pt x="117" y="543"/>
                </a:lnTo>
                <a:lnTo>
                  <a:pt x="112" y="538"/>
                </a:lnTo>
                <a:lnTo>
                  <a:pt x="107" y="541"/>
                </a:lnTo>
                <a:lnTo>
                  <a:pt x="101" y="546"/>
                </a:lnTo>
                <a:lnTo>
                  <a:pt x="91" y="548"/>
                </a:lnTo>
                <a:lnTo>
                  <a:pt x="81" y="556"/>
                </a:lnTo>
                <a:lnTo>
                  <a:pt x="71" y="558"/>
                </a:lnTo>
                <a:lnTo>
                  <a:pt x="61" y="558"/>
                </a:lnTo>
                <a:lnTo>
                  <a:pt x="51" y="558"/>
                </a:lnTo>
                <a:lnTo>
                  <a:pt x="30" y="563"/>
                </a:lnTo>
                <a:lnTo>
                  <a:pt x="20" y="563"/>
                </a:lnTo>
                <a:lnTo>
                  <a:pt x="15" y="551"/>
                </a:lnTo>
                <a:lnTo>
                  <a:pt x="10" y="536"/>
                </a:lnTo>
                <a:lnTo>
                  <a:pt x="7" y="523"/>
                </a:lnTo>
                <a:lnTo>
                  <a:pt x="5" y="510"/>
                </a:lnTo>
                <a:lnTo>
                  <a:pt x="5" y="493"/>
                </a:lnTo>
                <a:lnTo>
                  <a:pt x="0" y="4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" name="Freeform 595"/>
          <p:cNvSpPr>
            <a:spLocks/>
          </p:cNvSpPr>
          <p:nvPr/>
        </p:nvSpPr>
        <p:spPr bwMode="auto">
          <a:xfrm>
            <a:off x="568933" y="3580365"/>
            <a:ext cx="1615526" cy="1220141"/>
          </a:xfrm>
          <a:custGeom>
            <a:avLst/>
            <a:gdLst>
              <a:gd name="T0" fmla="*/ 2147443245 w 1071"/>
              <a:gd name="T1" fmla="*/ 125473945 h 915"/>
              <a:gd name="T2" fmla="*/ 2147443245 w 1071"/>
              <a:gd name="T3" fmla="*/ 125473945 h 915"/>
              <a:gd name="T4" fmla="*/ 2147443245 w 1071"/>
              <a:gd name="T5" fmla="*/ 125473945 h 915"/>
              <a:gd name="T6" fmla="*/ 2147443245 w 1071"/>
              <a:gd name="T7" fmla="*/ 125473945 h 915"/>
              <a:gd name="T8" fmla="*/ 2147443245 w 1071"/>
              <a:gd name="T9" fmla="*/ 125473945 h 915"/>
              <a:gd name="T10" fmla="*/ 2147443245 w 1071"/>
              <a:gd name="T11" fmla="*/ 125473945 h 915"/>
              <a:gd name="T12" fmla="*/ 2147443245 w 1071"/>
              <a:gd name="T13" fmla="*/ 125473945 h 915"/>
              <a:gd name="T14" fmla="*/ 2147443245 w 1071"/>
              <a:gd name="T15" fmla="*/ 125473945 h 915"/>
              <a:gd name="T16" fmla="*/ 2147443245 w 1071"/>
              <a:gd name="T17" fmla="*/ 125473945 h 915"/>
              <a:gd name="T18" fmla="*/ 2147443245 w 1071"/>
              <a:gd name="T19" fmla="*/ 0 h 915"/>
              <a:gd name="T20" fmla="*/ 2147443245 w 1071"/>
              <a:gd name="T21" fmla="*/ 125473945 h 915"/>
              <a:gd name="T22" fmla="*/ 2147443245 w 1071"/>
              <a:gd name="T23" fmla="*/ 125473945 h 915"/>
              <a:gd name="T24" fmla="*/ 2147443245 w 1071"/>
              <a:gd name="T25" fmla="*/ 125473945 h 915"/>
              <a:gd name="T26" fmla="*/ 2147443245 w 1071"/>
              <a:gd name="T27" fmla="*/ 125473945 h 915"/>
              <a:gd name="T28" fmla="*/ 2147443245 w 1071"/>
              <a:gd name="T29" fmla="*/ 125473945 h 915"/>
              <a:gd name="T30" fmla="*/ 2147443245 w 1071"/>
              <a:gd name="T31" fmla="*/ 125473945 h 915"/>
              <a:gd name="T32" fmla="*/ 2147443245 w 1071"/>
              <a:gd name="T33" fmla="*/ 125473945 h 915"/>
              <a:gd name="T34" fmla="*/ 2147443245 w 1071"/>
              <a:gd name="T35" fmla="*/ 125473945 h 915"/>
              <a:gd name="T36" fmla="*/ 2147443245 w 1071"/>
              <a:gd name="T37" fmla="*/ 125473945 h 915"/>
              <a:gd name="T38" fmla="*/ 2147443245 w 1071"/>
              <a:gd name="T39" fmla="*/ 125473945 h 915"/>
              <a:gd name="T40" fmla="*/ 2147443245 w 1071"/>
              <a:gd name="T41" fmla="*/ 125473945 h 915"/>
              <a:gd name="T42" fmla="*/ 2147443245 w 1071"/>
              <a:gd name="T43" fmla="*/ 125473945 h 915"/>
              <a:gd name="T44" fmla="*/ 2147443245 w 1071"/>
              <a:gd name="T45" fmla="*/ 125473945 h 915"/>
              <a:gd name="T46" fmla="*/ 2147443245 w 1071"/>
              <a:gd name="T47" fmla="*/ 125473945 h 915"/>
              <a:gd name="T48" fmla="*/ 2147443245 w 1071"/>
              <a:gd name="T49" fmla="*/ 125473945 h 915"/>
              <a:gd name="T50" fmla="*/ 2147443245 w 1071"/>
              <a:gd name="T51" fmla="*/ 125473945 h 915"/>
              <a:gd name="T52" fmla="*/ 2147443245 w 1071"/>
              <a:gd name="T53" fmla="*/ 125473945 h 915"/>
              <a:gd name="T54" fmla="*/ 2147443245 w 1071"/>
              <a:gd name="T55" fmla="*/ 125473945 h 915"/>
              <a:gd name="T56" fmla="*/ 2147443245 w 1071"/>
              <a:gd name="T57" fmla="*/ 125473945 h 915"/>
              <a:gd name="T58" fmla="*/ 2147443245 w 1071"/>
              <a:gd name="T59" fmla="*/ 125473945 h 915"/>
              <a:gd name="T60" fmla="*/ 2147443245 w 1071"/>
              <a:gd name="T61" fmla="*/ 125473945 h 915"/>
              <a:gd name="T62" fmla="*/ 2147443245 w 1071"/>
              <a:gd name="T63" fmla="*/ 125473945 h 915"/>
              <a:gd name="T64" fmla="*/ 2147443245 w 1071"/>
              <a:gd name="T65" fmla="*/ 125473945 h 915"/>
              <a:gd name="T66" fmla="*/ 2147443245 w 1071"/>
              <a:gd name="T67" fmla="*/ 125473945 h 915"/>
              <a:gd name="T68" fmla="*/ 2147443245 w 1071"/>
              <a:gd name="T69" fmla="*/ 125473945 h 915"/>
              <a:gd name="T70" fmla="*/ 2147443245 w 1071"/>
              <a:gd name="T71" fmla="*/ 125473945 h 915"/>
              <a:gd name="T72" fmla="*/ 2147443245 w 1071"/>
              <a:gd name="T73" fmla="*/ 125473945 h 915"/>
              <a:gd name="T74" fmla="*/ 2147443245 w 1071"/>
              <a:gd name="T75" fmla="*/ 125473945 h 915"/>
              <a:gd name="T76" fmla="*/ 2147443245 w 1071"/>
              <a:gd name="T77" fmla="*/ 125473945 h 915"/>
              <a:gd name="T78" fmla="*/ 2147443245 w 1071"/>
              <a:gd name="T79" fmla="*/ 125473945 h 915"/>
              <a:gd name="T80" fmla="*/ 2147443245 w 1071"/>
              <a:gd name="T81" fmla="*/ 125473945 h 915"/>
              <a:gd name="T82" fmla="*/ 2147443245 w 1071"/>
              <a:gd name="T83" fmla="*/ 125473945 h 915"/>
              <a:gd name="T84" fmla="*/ 2147443245 w 1071"/>
              <a:gd name="T85" fmla="*/ 125473945 h 915"/>
              <a:gd name="T86" fmla="*/ 2147443245 w 1071"/>
              <a:gd name="T87" fmla="*/ 125473945 h 915"/>
              <a:gd name="T88" fmla="*/ 2147443245 w 1071"/>
              <a:gd name="T89" fmla="*/ 125473945 h 915"/>
              <a:gd name="T90" fmla="*/ 2147443245 w 1071"/>
              <a:gd name="T91" fmla="*/ 125473945 h 915"/>
              <a:gd name="T92" fmla="*/ 2147443245 w 1071"/>
              <a:gd name="T93" fmla="*/ 125473945 h 915"/>
              <a:gd name="T94" fmla="*/ 2147443245 w 1071"/>
              <a:gd name="T95" fmla="*/ 125473945 h 915"/>
              <a:gd name="T96" fmla="*/ 2147443245 w 1071"/>
              <a:gd name="T97" fmla="*/ 125473945 h 915"/>
              <a:gd name="T98" fmla="*/ 2147443245 w 1071"/>
              <a:gd name="T99" fmla="*/ 125473945 h 915"/>
              <a:gd name="T100" fmla="*/ 2147443245 w 1071"/>
              <a:gd name="T101" fmla="*/ 125473945 h 915"/>
              <a:gd name="T102" fmla="*/ 2147443245 w 1071"/>
              <a:gd name="T103" fmla="*/ 125473945 h 915"/>
              <a:gd name="T104" fmla="*/ 2147443245 w 1071"/>
              <a:gd name="T105" fmla="*/ 125473945 h 915"/>
              <a:gd name="T106" fmla="*/ 2147443245 w 1071"/>
              <a:gd name="T107" fmla="*/ 125473945 h 915"/>
              <a:gd name="T108" fmla="*/ 2147443245 w 1071"/>
              <a:gd name="T109" fmla="*/ 125473945 h 915"/>
              <a:gd name="T110" fmla="*/ 2147443245 w 1071"/>
              <a:gd name="T111" fmla="*/ 125473945 h 915"/>
              <a:gd name="T112" fmla="*/ 2147443245 w 1071"/>
              <a:gd name="T113" fmla="*/ 125473945 h 915"/>
              <a:gd name="T114" fmla="*/ 2147443245 w 1071"/>
              <a:gd name="T115" fmla="*/ 125473945 h 915"/>
              <a:gd name="T116" fmla="*/ 2147443245 w 1071"/>
              <a:gd name="T117" fmla="*/ 125473945 h 915"/>
              <a:gd name="T118" fmla="*/ 2147443245 w 1071"/>
              <a:gd name="T119" fmla="*/ 125473945 h 915"/>
              <a:gd name="T120" fmla="*/ 2147443245 w 1071"/>
              <a:gd name="T121" fmla="*/ 125473945 h 915"/>
              <a:gd name="T122" fmla="*/ 2147443245 w 1071"/>
              <a:gd name="T123" fmla="*/ 125473945 h 915"/>
              <a:gd name="T124" fmla="*/ 2147443245 w 1071"/>
              <a:gd name="T125" fmla="*/ 125473945 h 91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071"/>
              <a:gd name="T190" fmla="*/ 0 h 915"/>
              <a:gd name="T191" fmla="*/ 1071 w 1071"/>
              <a:gd name="T192" fmla="*/ 915 h 915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071" h="915">
                <a:moveTo>
                  <a:pt x="0" y="236"/>
                </a:moveTo>
                <a:lnTo>
                  <a:pt x="51" y="204"/>
                </a:lnTo>
                <a:lnTo>
                  <a:pt x="81" y="191"/>
                </a:lnTo>
                <a:lnTo>
                  <a:pt x="86" y="171"/>
                </a:lnTo>
                <a:lnTo>
                  <a:pt x="63" y="160"/>
                </a:lnTo>
                <a:lnTo>
                  <a:pt x="61" y="137"/>
                </a:lnTo>
                <a:lnTo>
                  <a:pt x="71" y="130"/>
                </a:lnTo>
                <a:lnTo>
                  <a:pt x="69" y="120"/>
                </a:lnTo>
                <a:lnTo>
                  <a:pt x="109" y="117"/>
                </a:lnTo>
                <a:lnTo>
                  <a:pt x="119" y="99"/>
                </a:lnTo>
                <a:lnTo>
                  <a:pt x="121" y="83"/>
                </a:lnTo>
                <a:lnTo>
                  <a:pt x="154" y="78"/>
                </a:lnTo>
                <a:lnTo>
                  <a:pt x="157" y="61"/>
                </a:lnTo>
                <a:lnTo>
                  <a:pt x="126" y="56"/>
                </a:lnTo>
                <a:lnTo>
                  <a:pt x="140" y="45"/>
                </a:lnTo>
                <a:lnTo>
                  <a:pt x="192" y="45"/>
                </a:lnTo>
                <a:lnTo>
                  <a:pt x="206" y="32"/>
                </a:lnTo>
                <a:lnTo>
                  <a:pt x="228" y="30"/>
                </a:lnTo>
                <a:lnTo>
                  <a:pt x="241" y="20"/>
                </a:lnTo>
                <a:lnTo>
                  <a:pt x="258" y="38"/>
                </a:lnTo>
                <a:lnTo>
                  <a:pt x="322" y="35"/>
                </a:lnTo>
                <a:lnTo>
                  <a:pt x="352" y="55"/>
                </a:lnTo>
                <a:lnTo>
                  <a:pt x="447" y="50"/>
                </a:lnTo>
                <a:lnTo>
                  <a:pt x="462" y="40"/>
                </a:lnTo>
                <a:lnTo>
                  <a:pt x="498" y="56"/>
                </a:lnTo>
                <a:lnTo>
                  <a:pt x="536" y="71"/>
                </a:lnTo>
                <a:lnTo>
                  <a:pt x="554" y="65"/>
                </a:lnTo>
                <a:lnTo>
                  <a:pt x="566" y="56"/>
                </a:lnTo>
                <a:lnTo>
                  <a:pt x="597" y="61"/>
                </a:lnTo>
                <a:lnTo>
                  <a:pt x="576" y="50"/>
                </a:lnTo>
                <a:lnTo>
                  <a:pt x="556" y="51"/>
                </a:lnTo>
                <a:lnTo>
                  <a:pt x="526" y="55"/>
                </a:lnTo>
                <a:lnTo>
                  <a:pt x="512" y="38"/>
                </a:lnTo>
                <a:lnTo>
                  <a:pt x="495" y="30"/>
                </a:lnTo>
                <a:lnTo>
                  <a:pt x="495" y="17"/>
                </a:lnTo>
                <a:lnTo>
                  <a:pt x="500" y="2"/>
                </a:lnTo>
                <a:lnTo>
                  <a:pt x="513" y="0"/>
                </a:lnTo>
                <a:lnTo>
                  <a:pt x="531" y="14"/>
                </a:lnTo>
                <a:lnTo>
                  <a:pt x="536" y="7"/>
                </a:lnTo>
                <a:lnTo>
                  <a:pt x="551" y="0"/>
                </a:lnTo>
                <a:lnTo>
                  <a:pt x="569" y="10"/>
                </a:lnTo>
                <a:lnTo>
                  <a:pt x="579" y="2"/>
                </a:lnTo>
                <a:lnTo>
                  <a:pt x="589" y="15"/>
                </a:lnTo>
                <a:lnTo>
                  <a:pt x="591" y="23"/>
                </a:lnTo>
                <a:lnTo>
                  <a:pt x="617" y="35"/>
                </a:lnTo>
                <a:lnTo>
                  <a:pt x="607" y="45"/>
                </a:lnTo>
                <a:lnTo>
                  <a:pt x="607" y="58"/>
                </a:lnTo>
                <a:lnTo>
                  <a:pt x="652" y="61"/>
                </a:lnTo>
                <a:lnTo>
                  <a:pt x="663" y="45"/>
                </a:lnTo>
                <a:lnTo>
                  <a:pt x="655" y="37"/>
                </a:lnTo>
                <a:lnTo>
                  <a:pt x="635" y="38"/>
                </a:lnTo>
                <a:lnTo>
                  <a:pt x="640" y="20"/>
                </a:lnTo>
                <a:lnTo>
                  <a:pt x="680" y="30"/>
                </a:lnTo>
                <a:lnTo>
                  <a:pt x="688" y="43"/>
                </a:lnTo>
                <a:lnTo>
                  <a:pt x="721" y="43"/>
                </a:lnTo>
                <a:lnTo>
                  <a:pt x="751" y="60"/>
                </a:lnTo>
                <a:lnTo>
                  <a:pt x="767" y="56"/>
                </a:lnTo>
                <a:lnTo>
                  <a:pt x="785" y="71"/>
                </a:lnTo>
                <a:lnTo>
                  <a:pt x="767" y="91"/>
                </a:lnTo>
                <a:lnTo>
                  <a:pt x="752" y="76"/>
                </a:lnTo>
                <a:lnTo>
                  <a:pt x="742" y="81"/>
                </a:lnTo>
                <a:lnTo>
                  <a:pt x="729" y="93"/>
                </a:lnTo>
                <a:lnTo>
                  <a:pt x="708" y="102"/>
                </a:lnTo>
                <a:lnTo>
                  <a:pt x="719" y="117"/>
                </a:lnTo>
                <a:lnTo>
                  <a:pt x="700" y="119"/>
                </a:lnTo>
                <a:lnTo>
                  <a:pt x="683" y="139"/>
                </a:lnTo>
                <a:lnTo>
                  <a:pt x="667" y="163"/>
                </a:lnTo>
                <a:lnTo>
                  <a:pt x="691" y="185"/>
                </a:lnTo>
                <a:lnTo>
                  <a:pt x="711" y="209"/>
                </a:lnTo>
                <a:lnTo>
                  <a:pt x="746" y="213"/>
                </a:lnTo>
                <a:lnTo>
                  <a:pt x="779" y="209"/>
                </a:lnTo>
                <a:lnTo>
                  <a:pt x="794" y="222"/>
                </a:lnTo>
                <a:lnTo>
                  <a:pt x="787" y="229"/>
                </a:lnTo>
                <a:lnTo>
                  <a:pt x="777" y="242"/>
                </a:lnTo>
                <a:lnTo>
                  <a:pt x="792" y="265"/>
                </a:lnTo>
                <a:lnTo>
                  <a:pt x="797" y="282"/>
                </a:lnTo>
                <a:lnTo>
                  <a:pt x="815" y="290"/>
                </a:lnTo>
                <a:lnTo>
                  <a:pt x="840" y="275"/>
                </a:lnTo>
                <a:lnTo>
                  <a:pt x="833" y="254"/>
                </a:lnTo>
                <a:lnTo>
                  <a:pt x="812" y="236"/>
                </a:lnTo>
                <a:lnTo>
                  <a:pt x="836" y="214"/>
                </a:lnTo>
                <a:lnTo>
                  <a:pt x="815" y="178"/>
                </a:lnTo>
                <a:lnTo>
                  <a:pt x="795" y="163"/>
                </a:lnTo>
                <a:lnTo>
                  <a:pt x="812" y="150"/>
                </a:lnTo>
                <a:lnTo>
                  <a:pt x="808" y="130"/>
                </a:lnTo>
                <a:lnTo>
                  <a:pt x="820" y="119"/>
                </a:lnTo>
                <a:lnTo>
                  <a:pt x="840" y="130"/>
                </a:lnTo>
                <a:lnTo>
                  <a:pt x="886" y="173"/>
                </a:lnTo>
                <a:lnTo>
                  <a:pt x="914" y="180"/>
                </a:lnTo>
                <a:lnTo>
                  <a:pt x="922" y="168"/>
                </a:lnTo>
                <a:lnTo>
                  <a:pt x="916" y="145"/>
                </a:lnTo>
                <a:lnTo>
                  <a:pt x="932" y="148"/>
                </a:lnTo>
                <a:lnTo>
                  <a:pt x="960" y="175"/>
                </a:lnTo>
                <a:lnTo>
                  <a:pt x="965" y="190"/>
                </a:lnTo>
                <a:lnTo>
                  <a:pt x="982" y="199"/>
                </a:lnTo>
                <a:lnTo>
                  <a:pt x="1015" y="211"/>
                </a:lnTo>
                <a:lnTo>
                  <a:pt x="1031" y="232"/>
                </a:lnTo>
                <a:lnTo>
                  <a:pt x="1056" y="247"/>
                </a:lnTo>
                <a:lnTo>
                  <a:pt x="1069" y="252"/>
                </a:lnTo>
                <a:lnTo>
                  <a:pt x="1071" y="265"/>
                </a:lnTo>
                <a:lnTo>
                  <a:pt x="1051" y="273"/>
                </a:lnTo>
                <a:lnTo>
                  <a:pt x="1039" y="264"/>
                </a:lnTo>
                <a:lnTo>
                  <a:pt x="1029" y="265"/>
                </a:lnTo>
                <a:lnTo>
                  <a:pt x="1026" y="287"/>
                </a:lnTo>
                <a:lnTo>
                  <a:pt x="1010" y="292"/>
                </a:lnTo>
                <a:lnTo>
                  <a:pt x="991" y="280"/>
                </a:lnTo>
                <a:lnTo>
                  <a:pt x="954" y="280"/>
                </a:lnTo>
                <a:lnTo>
                  <a:pt x="949" y="305"/>
                </a:lnTo>
                <a:lnTo>
                  <a:pt x="959" y="320"/>
                </a:lnTo>
                <a:lnTo>
                  <a:pt x="973" y="311"/>
                </a:lnTo>
                <a:lnTo>
                  <a:pt x="988" y="308"/>
                </a:lnTo>
                <a:lnTo>
                  <a:pt x="1003" y="316"/>
                </a:lnTo>
                <a:lnTo>
                  <a:pt x="983" y="334"/>
                </a:lnTo>
                <a:lnTo>
                  <a:pt x="1003" y="351"/>
                </a:lnTo>
                <a:lnTo>
                  <a:pt x="1029" y="356"/>
                </a:lnTo>
                <a:lnTo>
                  <a:pt x="1026" y="366"/>
                </a:lnTo>
                <a:lnTo>
                  <a:pt x="1016" y="367"/>
                </a:lnTo>
                <a:lnTo>
                  <a:pt x="991" y="423"/>
                </a:lnTo>
                <a:lnTo>
                  <a:pt x="993" y="387"/>
                </a:lnTo>
                <a:lnTo>
                  <a:pt x="1005" y="369"/>
                </a:lnTo>
                <a:lnTo>
                  <a:pt x="991" y="361"/>
                </a:lnTo>
                <a:lnTo>
                  <a:pt x="977" y="372"/>
                </a:lnTo>
                <a:lnTo>
                  <a:pt x="985" y="382"/>
                </a:lnTo>
                <a:lnTo>
                  <a:pt x="973" y="389"/>
                </a:lnTo>
                <a:lnTo>
                  <a:pt x="962" y="397"/>
                </a:lnTo>
                <a:lnTo>
                  <a:pt x="963" y="422"/>
                </a:lnTo>
                <a:lnTo>
                  <a:pt x="947" y="430"/>
                </a:lnTo>
                <a:lnTo>
                  <a:pt x="924" y="431"/>
                </a:lnTo>
                <a:lnTo>
                  <a:pt x="932" y="445"/>
                </a:lnTo>
                <a:lnTo>
                  <a:pt x="924" y="459"/>
                </a:lnTo>
                <a:lnTo>
                  <a:pt x="932" y="471"/>
                </a:lnTo>
                <a:lnTo>
                  <a:pt x="919" y="496"/>
                </a:lnTo>
                <a:lnTo>
                  <a:pt x="914" y="519"/>
                </a:lnTo>
                <a:lnTo>
                  <a:pt x="894" y="532"/>
                </a:lnTo>
                <a:lnTo>
                  <a:pt x="869" y="568"/>
                </a:lnTo>
                <a:lnTo>
                  <a:pt x="866" y="593"/>
                </a:lnTo>
                <a:lnTo>
                  <a:pt x="874" y="612"/>
                </a:lnTo>
                <a:lnTo>
                  <a:pt x="886" y="637"/>
                </a:lnTo>
                <a:lnTo>
                  <a:pt x="893" y="663"/>
                </a:lnTo>
                <a:lnTo>
                  <a:pt x="881" y="675"/>
                </a:lnTo>
                <a:lnTo>
                  <a:pt x="866" y="667"/>
                </a:lnTo>
                <a:lnTo>
                  <a:pt x="869" y="654"/>
                </a:lnTo>
                <a:lnTo>
                  <a:pt x="861" y="624"/>
                </a:lnTo>
                <a:lnTo>
                  <a:pt x="851" y="619"/>
                </a:lnTo>
                <a:lnTo>
                  <a:pt x="845" y="601"/>
                </a:lnTo>
                <a:lnTo>
                  <a:pt x="831" y="601"/>
                </a:lnTo>
                <a:lnTo>
                  <a:pt x="817" y="591"/>
                </a:lnTo>
                <a:lnTo>
                  <a:pt x="800" y="594"/>
                </a:lnTo>
                <a:lnTo>
                  <a:pt x="785" y="588"/>
                </a:lnTo>
                <a:lnTo>
                  <a:pt x="767" y="596"/>
                </a:lnTo>
                <a:lnTo>
                  <a:pt x="734" y="589"/>
                </a:lnTo>
                <a:lnTo>
                  <a:pt x="756" y="611"/>
                </a:lnTo>
                <a:lnTo>
                  <a:pt x="729" y="609"/>
                </a:lnTo>
                <a:lnTo>
                  <a:pt x="711" y="593"/>
                </a:lnTo>
                <a:lnTo>
                  <a:pt x="678" y="593"/>
                </a:lnTo>
                <a:lnTo>
                  <a:pt x="683" y="619"/>
                </a:lnTo>
                <a:lnTo>
                  <a:pt x="658" y="611"/>
                </a:lnTo>
                <a:lnTo>
                  <a:pt x="645" y="637"/>
                </a:lnTo>
                <a:lnTo>
                  <a:pt x="655" y="649"/>
                </a:lnTo>
                <a:lnTo>
                  <a:pt x="645" y="680"/>
                </a:lnTo>
                <a:lnTo>
                  <a:pt x="657" y="716"/>
                </a:lnTo>
                <a:lnTo>
                  <a:pt x="670" y="741"/>
                </a:lnTo>
                <a:lnTo>
                  <a:pt x="685" y="764"/>
                </a:lnTo>
                <a:lnTo>
                  <a:pt x="729" y="762"/>
                </a:lnTo>
                <a:lnTo>
                  <a:pt x="747" y="757"/>
                </a:lnTo>
                <a:lnTo>
                  <a:pt x="751" y="741"/>
                </a:lnTo>
                <a:lnTo>
                  <a:pt x="741" y="728"/>
                </a:lnTo>
                <a:lnTo>
                  <a:pt x="742" y="716"/>
                </a:lnTo>
                <a:lnTo>
                  <a:pt x="770" y="719"/>
                </a:lnTo>
                <a:lnTo>
                  <a:pt x="799" y="713"/>
                </a:lnTo>
                <a:lnTo>
                  <a:pt x="799" y="728"/>
                </a:lnTo>
                <a:lnTo>
                  <a:pt x="790" y="749"/>
                </a:lnTo>
                <a:lnTo>
                  <a:pt x="777" y="765"/>
                </a:lnTo>
                <a:lnTo>
                  <a:pt x="774" y="788"/>
                </a:lnTo>
                <a:lnTo>
                  <a:pt x="792" y="798"/>
                </a:lnTo>
                <a:lnTo>
                  <a:pt x="817" y="795"/>
                </a:lnTo>
                <a:lnTo>
                  <a:pt x="831" y="803"/>
                </a:lnTo>
                <a:lnTo>
                  <a:pt x="845" y="800"/>
                </a:lnTo>
                <a:lnTo>
                  <a:pt x="850" y="815"/>
                </a:lnTo>
                <a:lnTo>
                  <a:pt x="838" y="836"/>
                </a:lnTo>
                <a:lnTo>
                  <a:pt x="848" y="849"/>
                </a:lnTo>
                <a:lnTo>
                  <a:pt x="850" y="876"/>
                </a:lnTo>
                <a:lnTo>
                  <a:pt x="866" y="894"/>
                </a:lnTo>
                <a:lnTo>
                  <a:pt x="888" y="899"/>
                </a:lnTo>
                <a:lnTo>
                  <a:pt x="902" y="894"/>
                </a:lnTo>
                <a:lnTo>
                  <a:pt x="909" y="895"/>
                </a:lnTo>
                <a:lnTo>
                  <a:pt x="937" y="895"/>
                </a:lnTo>
                <a:lnTo>
                  <a:pt x="962" y="897"/>
                </a:lnTo>
                <a:lnTo>
                  <a:pt x="968" y="886"/>
                </a:lnTo>
                <a:lnTo>
                  <a:pt x="947" y="905"/>
                </a:lnTo>
                <a:lnTo>
                  <a:pt x="932" y="904"/>
                </a:lnTo>
                <a:lnTo>
                  <a:pt x="917" y="905"/>
                </a:lnTo>
                <a:lnTo>
                  <a:pt x="888" y="915"/>
                </a:lnTo>
                <a:lnTo>
                  <a:pt x="863" y="902"/>
                </a:lnTo>
                <a:lnTo>
                  <a:pt x="840" y="894"/>
                </a:lnTo>
                <a:lnTo>
                  <a:pt x="830" y="895"/>
                </a:lnTo>
                <a:lnTo>
                  <a:pt x="831" y="884"/>
                </a:lnTo>
                <a:lnTo>
                  <a:pt x="830" y="866"/>
                </a:lnTo>
                <a:lnTo>
                  <a:pt x="810" y="849"/>
                </a:lnTo>
                <a:lnTo>
                  <a:pt x="769" y="839"/>
                </a:lnTo>
                <a:lnTo>
                  <a:pt x="762" y="833"/>
                </a:lnTo>
                <a:lnTo>
                  <a:pt x="751" y="835"/>
                </a:lnTo>
                <a:lnTo>
                  <a:pt x="739" y="826"/>
                </a:lnTo>
                <a:lnTo>
                  <a:pt x="724" y="818"/>
                </a:lnTo>
                <a:lnTo>
                  <a:pt x="704" y="795"/>
                </a:lnTo>
                <a:lnTo>
                  <a:pt x="681" y="788"/>
                </a:lnTo>
                <a:lnTo>
                  <a:pt x="668" y="803"/>
                </a:lnTo>
                <a:lnTo>
                  <a:pt x="653" y="792"/>
                </a:lnTo>
                <a:lnTo>
                  <a:pt x="635" y="792"/>
                </a:lnTo>
                <a:lnTo>
                  <a:pt x="599" y="784"/>
                </a:lnTo>
                <a:lnTo>
                  <a:pt x="533" y="744"/>
                </a:lnTo>
                <a:lnTo>
                  <a:pt x="528" y="703"/>
                </a:lnTo>
                <a:lnTo>
                  <a:pt x="521" y="686"/>
                </a:lnTo>
                <a:lnTo>
                  <a:pt x="510" y="675"/>
                </a:lnTo>
                <a:lnTo>
                  <a:pt x="495" y="652"/>
                </a:lnTo>
                <a:lnTo>
                  <a:pt x="426" y="573"/>
                </a:lnTo>
                <a:lnTo>
                  <a:pt x="426" y="603"/>
                </a:lnTo>
                <a:lnTo>
                  <a:pt x="469" y="655"/>
                </a:lnTo>
                <a:lnTo>
                  <a:pt x="487" y="700"/>
                </a:lnTo>
                <a:lnTo>
                  <a:pt x="460" y="690"/>
                </a:lnTo>
                <a:lnTo>
                  <a:pt x="455" y="663"/>
                </a:lnTo>
                <a:lnTo>
                  <a:pt x="421" y="647"/>
                </a:lnTo>
                <a:lnTo>
                  <a:pt x="441" y="637"/>
                </a:lnTo>
                <a:lnTo>
                  <a:pt x="394" y="609"/>
                </a:lnTo>
                <a:lnTo>
                  <a:pt x="413" y="593"/>
                </a:lnTo>
                <a:lnTo>
                  <a:pt x="396" y="560"/>
                </a:lnTo>
                <a:lnTo>
                  <a:pt x="340" y="491"/>
                </a:lnTo>
                <a:lnTo>
                  <a:pt x="333" y="451"/>
                </a:lnTo>
                <a:lnTo>
                  <a:pt x="337" y="422"/>
                </a:lnTo>
                <a:lnTo>
                  <a:pt x="352" y="389"/>
                </a:lnTo>
                <a:lnTo>
                  <a:pt x="352" y="356"/>
                </a:lnTo>
                <a:lnTo>
                  <a:pt x="340" y="336"/>
                </a:lnTo>
                <a:lnTo>
                  <a:pt x="371" y="329"/>
                </a:lnTo>
                <a:lnTo>
                  <a:pt x="333" y="290"/>
                </a:lnTo>
                <a:lnTo>
                  <a:pt x="335" y="272"/>
                </a:lnTo>
                <a:lnTo>
                  <a:pt x="319" y="247"/>
                </a:lnTo>
                <a:lnTo>
                  <a:pt x="325" y="232"/>
                </a:lnTo>
                <a:lnTo>
                  <a:pt x="314" y="224"/>
                </a:lnTo>
                <a:lnTo>
                  <a:pt x="312" y="208"/>
                </a:lnTo>
                <a:lnTo>
                  <a:pt x="300" y="195"/>
                </a:lnTo>
                <a:lnTo>
                  <a:pt x="314" y="183"/>
                </a:lnTo>
                <a:lnTo>
                  <a:pt x="295" y="175"/>
                </a:lnTo>
                <a:lnTo>
                  <a:pt x="281" y="186"/>
                </a:lnTo>
                <a:lnTo>
                  <a:pt x="259" y="163"/>
                </a:lnTo>
                <a:lnTo>
                  <a:pt x="236" y="157"/>
                </a:lnTo>
                <a:lnTo>
                  <a:pt x="203" y="157"/>
                </a:lnTo>
                <a:lnTo>
                  <a:pt x="182" y="178"/>
                </a:lnTo>
                <a:lnTo>
                  <a:pt x="172" y="171"/>
                </a:lnTo>
                <a:lnTo>
                  <a:pt x="190" y="144"/>
                </a:lnTo>
                <a:lnTo>
                  <a:pt x="173" y="148"/>
                </a:lnTo>
                <a:lnTo>
                  <a:pt x="140" y="178"/>
                </a:lnTo>
                <a:lnTo>
                  <a:pt x="106" y="204"/>
                </a:lnTo>
                <a:lnTo>
                  <a:pt x="74" y="211"/>
                </a:lnTo>
                <a:lnTo>
                  <a:pt x="22" y="237"/>
                </a:lnTo>
                <a:lnTo>
                  <a:pt x="0" y="23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" name="Freeform 596"/>
          <p:cNvSpPr>
            <a:spLocks/>
          </p:cNvSpPr>
          <p:nvPr/>
        </p:nvSpPr>
        <p:spPr bwMode="auto">
          <a:xfrm>
            <a:off x="1724389" y="3464228"/>
            <a:ext cx="549068" cy="320427"/>
          </a:xfrm>
          <a:custGeom>
            <a:avLst/>
            <a:gdLst>
              <a:gd name="T0" fmla="*/ 0 w 364"/>
              <a:gd name="T1" fmla="*/ 134820303 h 240"/>
              <a:gd name="T2" fmla="*/ 2147443504 w 364"/>
              <a:gd name="T3" fmla="*/ 134820303 h 240"/>
              <a:gd name="T4" fmla="*/ 2147443504 w 364"/>
              <a:gd name="T5" fmla="*/ 134820303 h 240"/>
              <a:gd name="T6" fmla="*/ 2147443504 w 364"/>
              <a:gd name="T7" fmla="*/ 0 h 240"/>
              <a:gd name="T8" fmla="*/ 2147443504 w 364"/>
              <a:gd name="T9" fmla="*/ 134820303 h 240"/>
              <a:gd name="T10" fmla="*/ 2147443504 w 364"/>
              <a:gd name="T11" fmla="*/ 134820303 h 240"/>
              <a:gd name="T12" fmla="*/ 2147443504 w 364"/>
              <a:gd name="T13" fmla="*/ 134820303 h 240"/>
              <a:gd name="T14" fmla="*/ 2147443504 w 364"/>
              <a:gd name="T15" fmla="*/ 134820303 h 240"/>
              <a:gd name="T16" fmla="*/ 2147443504 w 364"/>
              <a:gd name="T17" fmla="*/ 134820303 h 240"/>
              <a:gd name="T18" fmla="*/ 2147443504 w 364"/>
              <a:gd name="T19" fmla="*/ 134820303 h 240"/>
              <a:gd name="T20" fmla="*/ 2147443504 w 364"/>
              <a:gd name="T21" fmla="*/ 134820303 h 240"/>
              <a:gd name="T22" fmla="*/ 2147443504 w 364"/>
              <a:gd name="T23" fmla="*/ 134820303 h 240"/>
              <a:gd name="T24" fmla="*/ 2147443504 w 364"/>
              <a:gd name="T25" fmla="*/ 134820303 h 240"/>
              <a:gd name="T26" fmla="*/ 2147443504 w 364"/>
              <a:gd name="T27" fmla="*/ 134820303 h 240"/>
              <a:gd name="T28" fmla="*/ 2147443504 w 364"/>
              <a:gd name="T29" fmla="*/ 134820303 h 240"/>
              <a:gd name="T30" fmla="*/ 2147443504 w 364"/>
              <a:gd name="T31" fmla="*/ 134820303 h 240"/>
              <a:gd name="T32" fmla="*/ 2147443504 w 364"/>
              <a:gd name="T33" fmla="*/ 134820303 h 240"/>
              <a:gd name="T34" fmla="*/ 2147443504 w 364"/>
              <a:gd name="T35" fmla="*/ 134820303 h 240"/>
              <a:gd name="T36" fmla="*/ 2147443504 w 364"/>
              <a:gd name="T37" fmla="*/ 134820303 h 240"/>
              <a:gd name="T38" fmla="*/ 2147443504 w 364"/>
              <a:gd name="T39" fmla="*/ 134820303 h 240"/>
              <a:gd name="T40" fmla="*/ 2147443504 w 364"/>
              <a:gd name="T41" fmla="*/ 134820303 h 240"/>
              <a:gd name="T42" fmla="*/ 2147443504 w 364"/>
              <a:gd name="T43" fmla="*/ 134820303 h 240"/>
              <a:gd name="T44" fmla="*/ 2147443504 w 364"/>
              <a:gd name="T45" fmla="*/ 134820303 h 240"/>
              <a:gd name="T46" fmla="*/ 2147443504 w 364"/>
              <a:gd name="T47" fmla="*/ 134820303 h 240"/>
              <a:gd name="T48" fmla="*/ 2147443504 w 364"/>
              <a:gd name="T49" fmla="*/ 134820303 h 240"/>
              <a:gd name="T50" fmla="*/ 2147443504 w 364"/>
              <a:gd name="T51" fmla="*/ 134820303 h 240"/>
              <a:gd name="T52" fmla="*/ 2147443504 w 364"/>
              <a:gd name="T53" fmla="*/ 134820303 h 240"/>
              <a:gd name="T54" fmla="*/ 2147443504 w 364"/>
              <a:gd name="T55" fmla="*/ 134820303 h 240"/>
              <a:gd name="T56" fmla="*/ 2147443504 w 364"/>
              <a:gd name="T57" fmla="*/ 134820303 h 240"/>
              <a:gd name="T58" fmla="*/ 2147443504 w 364"/>
              <a:gd name="T59" fmla="*/ 134820303 h 240"/>
              <a:gd name="T60" fmla="*/ 2147443504 w 364"/>
              <a:gd name="T61" fmla="*/ 134820303 h 240"/>
              <a:gd name="T62" fmla="*/ 2147443504 w 364"/>
              <a:gd name="T63" fmla="*/ 134820303 h 240"/>
              <a:gd name="T64" fmla="*/ 2147443504 w 364"/>
              <a:gd name="T65" fmla="*/ 134820303 h 240"/>
              <a:gd name="T66" fmla="*/ 2147443504 w 364"/>
              <a:gd name="T67" fmla="*/ 134820303 h 240"/>
              <a:gd name="T68" fmla="*/ 2147443504 w 364"/>
              <a:gd name="T69" fmla="*/ 134820303 h 240"/>
              <a:gd name="T70" fmla="*/ 2147443504 w 364"/>
              <a:gd name="T71" fmla="*/ 134820303 h 240"/>
              <a:gd name="T72" fmla="*/ 2147443504 w 364"/>
              <a:gd name="T73" fmla="*/ 134820303 h 240"/>
              <a:gd name="T74" fmla="*/ 2147443504 w 364"/>
              <a:gd name="T75" fmla="*/ 134820303 h 240"/>
              <a:gd name="T76" fmla="*/ 2147443504 w 364"/>
              <a:gd name="T77" fmla="*/ 134820303 h 240"/>
              <a:gd name="T78" fmla="*/ 2147443504 w 364"/>
              <a:gd name="T79" fmla="*/ 134820303 h 240"/>
              <a:gd name="T80" fmla="*/ 2147443504 w 364"/>
              <a:gd name="T81" fmla="*/ 134820303 h 240"/>
              <a:gd name="T82" fmla="*/ 2147443504 w 364"/>
              <a:gd name="T83" fmla="*/ 134820303 h 240"/>
              <a:gd name="T84" fmla="*/ 2147443504 w 364"/>
              <a:gd name="T85" fmla="*/ 134820303 h 240"/>
              <a:gd name="T86" fmla="*/ 2147443504 w 364"/>
              <a:gd name="T87" fmla="*/ 134820303 h 240"/>
              <a:gd name="T88" fmla="*/ 2147443504 w 364"/>
              <a:gd name="T89" fmla="*/ 134820303 h 240"/>
              <a:gd name="T90" fmla="*/ 2147443504 w 364"/>
              <a:gd name="T91" fmla="*/ 134820303 h 240"/>
              <a:gd name="T92" fmla="*/ 2147443504 w 364"/>
              <a:gd name="T93" fmla="*/ 134820303 h 240"/>
              <a:gd name="T94" fmla="*/ 2147443504 w 364"/>
              <a:gd name="T95" fmla="*/ 134820303 h 240"/>
              <a:gd name="T96" fmla="*/ 0 w 364"/>
              <a:gd name="T97" fmla="*/ 134820303 h 24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364"/>
              <a:gd name="T148" fmla="*/ 0 h 240"/>
              <a:gd name="T149" fmla="*/ 364 w 364"/>
              <a:gd name="T150" fmla="*/ 240 h 240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364" h="240">
                <a:moveTo>
                  <a:pt x="0" y="50"/>
                </a:moveTo>
                <a:lnTo>
                  <a:pt x="8" y="31"/>
                </a:lnTo>
                <a:lnTo>
                  <a:pt x="8" y="18"/>
                </a:lnTo>
                <a:lnTo>
                  <a:pt x="21" y="0"/>
                </a:lnTo>
                <a:lnTo>
                  <a:pt x="87" y="12"/>
                </a:lnTo>
                <a:lnTo>
                  <a:pt x="201" y="33"/>
                </a:lnTo>
                <a:lnTo>
                  <a:pt x="245" y="51"/>
                </a:lnTo>
                <a:lnTo>
                  <a:pt x="305" y="68"/>
                </a:lnTo>
                <a:lnTo>
                  <a:pt x="334" y="99"/>
                </a:lnTo>
                <a:lnTo>
                  <a:pt x="364" y="114"/>
                </a:lnTo>
                <a:lnTo>
                  <a:pt x="352" y="125"/>
                </a:lnTo>
                <a:lnTo>
                  <a:pt x="352" y="140"/>
                </a:lnTo>
                <a:lnTo>
                  <a:pt x="341" y="143"/>
                </a:lnTo>
                <a:lnTo>
                  <a:pt x="331" y="156"/>
                </a:lnTo>
                <a:lnTo>
                  <a:pt x="341" y="170"/>
                </a:lnTo>
                <a:lnTo>
                  <a:pt x="339" y="180"/>
                </a:lnTo>
                <a:lnTo>
                  <a:pt x="328" y="193"/>
                </a:lnTo>
                <a:lnTo>
                  <a:pt x="329" y="206"/>
                </a:lnTo>
                <a:lnTo>
                  <a:pt x="349" y="219"/>
                </a:lnTo>
                <a:lnTo>
                  <a:pt x="351" y="232"/>
                </a:lnTo>
                <a:lnTo>
                  <a:pt x="346" y="239"/>
                </a:lnTo>
                <a:lnTo>
                  <a:pt x="326" y="240"/>
                </a:lnTo>
                <a:lnTo>
                  <a:pt x="311" y="234"/>
                </a:lnTo>
                <a:lnTo>
                  <a:pt x="295" y="217"/>
                </a:lnTo>
                <a:lnTo>
                  <a:pt x="288" y="217"/>
                </a:lnTo>
                <a:lnTo>
                  <a:pt x="280" y="211"/>
                </a:lnTo>
                <a:lnTo>
                  <a:pt x="272" y="191"/>
                </a:lnTo>
                <a:lnTo>
                  <a:pt x="262" y="184"/>
                </a:lnTo>
                <a:lnTo>
                  <a:pt x="240" y="175"/>
                </a:lnTo>
                <a:lnTo>
                  <a:pt x="222" y="168"/>
                </a:lnTo>
                <a:lnTo>
                  <a:pt x="196" y="150"/>
                </a:lnTo>
                <a:lnTo>
                  <a:pt x="184" y="137"/>
                </a:lnTo>
                <a:lnTo>
                  <a:pt x="186" y="127"/>
                </a:lnTo>
                <a:lnTo>
                  <a:pt x="197" y="119"/>
                </a:lnTo>
                <a:lnTo>
                  <a:pt x="188" y="109"/>
                </a:lnTo>
                <a:lnTo>
                  <a:pt x="178" y="114"/>
                </a:lnTo>
                <a:lnTo>
                  <a:pt x="161" y="99"/>
                </a:lnTo>
                <a:lnTo>
                  <a:pt x="158" y="107"/>
                </a:lnTo>
                <a:lnTo>
                  <a:pt x="143" y="107"/>
                </a:lnTo>
                <a:lnTo>
                  <a:pt x="140" y="101"/>
                </a:lnTo>
                <a:lnTo>
                  <a:pt x="140" y="89"/>
                </a:lnTo>
                <a:lnTo>
                  <a:pt x="133" y="82"/>
                </a:lnTo>
                <a:lnTo>
                  <a:pt x="123" y="84"/>
                </a:lnTo>
                <a:lnTo>
                  <a:pt x="110" y="66"/>
                </a:lnTo>
                <a:lnTo>
                  <a:pt x="100" y="64"/>
                </a:lnTo>
                <a:lnTo>
                  <a:pt x="85" y="56"/>
                </a:lnTo>
                <a:lnTo>
                  <a:pt x="54" y="58"/>
                </a:lnTo>
                <a:lnTo>
                  <a:pt x="23" y="56"/>
                </a:lnTo>
                <a:lnTo>
                  <a:pt x="0" y="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" name="Freeform 597"/>
          <p:cNvSpPr>
            <a:spLocks/>
          </p:cNvSpPr>
          <p:nvPr/>
        </p:nvSpPr>
        <p:spPr bwMode="auto">
          <a:xfrm>
            <a:off x="1611257" y="3578966"/>
            <a:ext cx="354481" cy="163712"/>
          </a:xfrm>
          <a:custGeom>
            <a:avLst/>
            <a:gdLst>
              <a:gd name="T0" fmla="*/ 2147443666 w 235"/>
              <a:gd name="T1" fmla="*/ 0 h 123"/>
              <a:gd name="T2" fmla="*/ 0 w 235"/>
              <a:gd name="T3" fmla="*/ 112328317 h 123"/>
              <a:gd name="T4" fmla="*/ 0 w 235"/>
              <a:gd name="T5" fmla="*/ 112328317 h 123"/>
              <a:gd name="T6" fmla="*/ 2147443666 w 235"/>
              <a:gd name="T7" fmla="*/ 112328317 h 123"/>
              <a:gd name="T8" fmla="*/ 2147443666 w 235"/>
              <a:gd name="T9" fmla="*/ 112328317 h 123"/>
              <a:gd name="T10" fmla="*/ 2147443666 w 235"/>
              <a:gd name="T11" fmla="*/ 112328317 h 123"/>
              <a:gd name="T12" fmla="*/ 2147443666 w 235"/>
              <a:gd name="T13" fmla="*/ 112328317 h 123"/>
              <a:gd name="T14" fmla="*/ 2147443666 w 235"/>
              <a:gd name="T15" fmla="*/ 112328317 h 123"/>
              <a:gd name="T16" fmla="*/ 2147443666 w 235"/>
              <a:gd name="T17" fmla="*/ 112328317 h 123"/>
              <a:gd name="T18" fmla="*/ 2147443666 w 235"/>
              <a:gd name="T19" fmla="*/ 112328317 h 123"/>
              <a:gd name="T20" fmla="*/ 2147443666 w 235"/>
              <a:gd name="T21" fmla="*/ 112328317 h 123"/>
              <a:gd name="T22" fmla="*/ 2147443666 w 235"/>
              <a:gd name="T23" fmla="*/ 112328317 h 123"/>
              <a:gd name="T24" fmla="*/ 2147443666 w 235"/>
              <a:gd name="T25" fmla="*/ 112328317 h 123"/>
              <a:gd name="T26" fmla="*/ 2147443666 w 235"/>
              <a:gd name="T27" fmla="*/ 112328317 h 123"/>
              <a:gd name="T28" fmla="*/ 2147443666 w 235"/>
              <a:gd name="T29" fmla="*/ 112328317 h 123"/>
              <a:gd name="T30" fmla="*/ 2147443666 w 235"/>
              <a:gd name="T31" fmla="*/ 112328317 h 123"/>
              <a:gd name="T32" fmla="*/ 2147443666 w 235"/>
              <a:gd name="T33" fmla="*/ 112328317 h 123"/>
              <a:gd name="T34" fmla="*/ 2147443666 w 235"/>
              <a:gd name="T35" fmla="*/ 112328317 h 123"/>
              <a:gd name="T36" fmla="*/ 2147443666 w 235"/>
              <a:gd name="T37" fmla="*/ 112328317 h 123"/>
              <a:gd name="T38" fmla="*/ 2147443666 w 235"/>
              <a:gd name="T39" fmla="*/ 112328317 h 123"/>
              <a:gd name="T40" fmla="*/ 2147443666 w 235"/>
              <a:gd name="T41" fmla="*/ 112328317 h 123"/>
              <a:gd name="T42" fmla="*/ 2147443666 w 235"/>
              <a:gd name="T43" fmla="*/ 112328317 h 123"/>
              <a:gd name="T44" fmla="*/ 2147443666 w 235"/>
              <a:gd name="T45" fmla="*/ 112328317 h 123"/>
              <a:gd name="T46" fmla="*/ 2147443666 w 235"/>
              <a:gd name="T47" fmla="*/ 112328317 h 123"/>
              <a:gd name="T48" fmla="*/ 2147443666 w 235"/>
              <a:gd name="T49" fmla="*/ 112328317 h 123"/>
              <a:gd name="T50" fmla="*/ 2147443666 w 235"/>
              <a:gd name="T51" fmla="*/ 112328317 h 123"/>
              <a:gd name="T52" fmla="*/ 2147443666 w 235"/>
              <a:gd name="T53" fmla="*/ 112328317 h 123"/>
              <a:gd name="T54" fmla="*/ 2147443666 w 235"/>
              <a:gd name="T55" fmla="*/ 112328317 h 123"/>
              <a:gd name="T56" fmla="*/ 2147443666 w 235"/>
              <a:gd name="T57" fmla="*/ 112328317 h 123"/>
              <a:gd name="T58" fmla="*/ 2147443666 w 235"/>
              <a:gd name="T59" fmla="*/ 112328317 h 123"/>
              <a:gd name="T60" fmla="*/ 2147443666 w 235"/>
              <a:gd name="T61" fmla="*/ 112328317 h 123"/>
              <a:gd name="T62" fmla="*/ 2147443666 w 235"/>
              <a:gd name="T63" fmla="*/ 112328317 h 123"/>
              <a:gd name="T64" fmla="*/ 2147443666 w 235"/>
              <a:gd name="T65" fmla="*/ 112328317 h 123"/>
              <a:gd name="T66" fmla="*/ 2147443666 w 235"/>
              <a:gd name="T67" fmla="*/ 112328317 h 123"/>
              <a:gd name="T68" fmla="*/ 2147443666 w 235"/>
              <a:gd name="T69" fmla="*/ 112328317 h 123"/>
              <a:gd name="T70" fmla="*/ 2147443666 w 235"/>
              <a:gd name="T71" fmla="*/ 112328317 h 123"/>
              <a:gd name="T72" fmla="*/ 2147443666 w 235"/>
              <a:gd name="T73" fmla="*/ 112328317 h 123"/>
              <a:gd name="T74" fmla="*/ 2147443666 w 235"/>
              <a:gd name="T75" fmla="*/ 112328317 h 123"/>
              <a:gd name="T76" fmla="*/ 2147443666 w 235"/>
              <a:gd name="T77" fmla="*/ 112328317 h 123"/>
              <a:gd name="T78" fmla="*/ 2147443666 w 235"/>
              <a:gd name="T79" fmla="*/ 112328317 h 123"/>
              <a:gd name="T80" fmla="*/ 2147443666 w 235"/>
              <a:gd name="T81" fmla="*/ 112328317 h 123"/>
              <a:gd name="T82" fmla="*/ 2147443666 w 235"/>
              <a:gd name="T83" fmla="*/ 112328317 h 123"/>
              <a:gd name="T84" fmla="*/ 2147443666 w 235"/>
              <a:gd name="T85" fmla="*/ 112328317 h 123"/>
              <a:gd name="T86" fmla="*/ 2147443666 w 235"/>
              <a:gd name="T87" fmla="*/ 112328317 h 123"/>
              <a:gd name="T88" fmla="*/ 2147443666 w 235"/>
              <a:gd name="T89" fmla="*/ 112328317 h 123"/>
              <a:gd name="T90" fmla="*/ 2147443666 w 235"/>
              <a:gd name="T91" fmla="*/ 112328317 h 123"/>
              <a:gd name="T92" fmla="*/ 2147443666 w 235"/>
              <a:gd name="T93" fmla="*/ 112328317 h 123"/>
              <a:gd name="T94" fmla="*/ 2147443666 w 235"/>
              <a:gd name="T95" fmla="*/ 112328317 h 123"/>
              <a:gd name="T96" fmla="*/ 2147443666 w 235"/>
              <a:gd name="T97" fmla="*/ 112328317 h 123"/>
              <a:gd name="T98" fmla="*/ 2147443666 w 235"/>
              <a:gd name="T99" fmla="*/ 112328317 h 123"/>
              <a:gd name="T100" fmla="*/ 2147443666 w 235"/>
              <a:gd name="T101" fmla="*/ 112328317 h 123"/>
              <a:gd name="T102" fmla="*/ 2147443666 w 235"/>
              <a:gd name="T103" fmla="*/ 112328317 h 123"/>
              <a:gd name="T104" fmla="*/ 2147443666 w 235"/>
              <a:gd name="T105" fmla="*/ 112328317 h 123"/>
              <a:gd name="T106" fmla="*/ 2147443666 w 235"/>
              <a:gd name="T107" fmla="*/ 112328317 h 123"/>
              <a:gd name="T108" fmla="*/ 2147443666 w 235"/>
              <a:gd name="T109" fmla="*/ 112328317 h 123"/>
              <a:gd name="T110" fmla="*/ 2147443666 w 235"/>
              <a:gd name="T111" fmla="*/ 112328317 h 123"/>
              <a:gd name="T112" fmla="*/ 2147443666 w 235"/>
              <a:gd name="T113" fmla="*/ 112328317 h 123"/>
              <a:gd name="T114" fmla="*/ 2147443666 w 235"/>
              <a:gd name="T115" fmla="*/ 112328317 h 123"/>
              <a:gd name="T116" fmla="*/ 2147443666 w 235"/>
              <a:gd name="T117" fmla="*/ 112328317 h 123"/>
              <a:gd name="T118" fmla="*/ 2147443666 w 235"/>
              <a:gd name="T119" fmla="*/ 0 h 123"/>
              <a:gd name="T120" fmla="*/ 2147443666 w 235"/>
              <a:gd name="T121" fmla="*/ 112328317 h 123"/>
              <a:gd name="T122" fmla="*/ 2147443666 w 235"/>
              <a:gd name="T123" fmla="*/ 0 h 12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35"/>
              <a:gd name="T187" fmla="*/ 0 h 123"/>
              <a:gd name="T188" fmla="*/ 235 w 235"/>
              <a:gd name="T189" fmla="*/ 123 h 123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35" h="123">
                <a:moveTo>
                  <a:pt x="9" y="0"/>
                </a:moveTo>
                <a:lnTo>
                  <a:pt x="0" y="10"/>
                </a:lnTo>
                <a:lnTo>
                  <a:pt x="0" y="21"/>
                </a:lnTo>
                <a:lnTo>
                  <a:pt x="17" y="33"/>
                </a:lnTo>
                <a:lnTo>
                  <a:pt x="27" y="29"/>
                </a:lnTo>
                <a:lnTo>
                  <a:pt x="30" y="34"/>
                </a:lnTo>
                <a:lnTo>
                  <a:pt x="40" y="36"/>
                </a:lnTo>
                <a:lnTo>
                  <a:pt x="46" y="28"/>
                </a:lnTo>
                <a:lnTo>
                  <a:pt x="70" y="29"/>
                </a:lnTo>
                <a:lnTo>
                  <a:pt x="73" y="38"/>
                </a:lnTo>
                <a:lnTo>
                  <a:pt x="81" y="41"/>
                </a:lnTo>
                <a:lnTo>
                  <a:pt x="101" y="39"/>
                </a:lnTo>
                <a:lnTo>
                  <a:pt x="108" y="44"/>
                </a:lnTo>
                <a:lnTo>
                  <a:pt x="117" y="49"/>
                </a:lnTo>
                <a:lnTo>
                  <a:pt x="126" y="59"/>
                </a:lnTo>
                <a:lnTo>
                  <a:pt x="126" y="72"/>
                </a:lnTo>
                <a:lnTo>
                  <a:pt x="119" y="75"/>
                </a:lnTo>
                <a:lnTo>
                  <a:pt x="122" y="80"/>
                </a:lnTo>
                <a:lnTo>
                  <a:pt x="112" y="89"/>
                </a:lnTo>
                <a:lnTo>
                  <a:pt x="112" y="100"/>
                </a:lnTo>
                <a:lnTo>
                  <a:pt x="127" y="102"/>
                </a:lnTo>
                <a:lnTo>
                  <a:pt x="136" y="98"/>
                </a:lnTo>
                <a:lnTo>
                  <a:pt x="139" y="94"/>
                </a:lnTo>
                <a:lnTo>
                  <a:pt x="144" y="98"/>
                </a:lnTo>
                <a:lnTo>
                  <a:pt x="152" y="95"/>
                </a:lnTo>
                <a:lnTo>
                  <a:pt x="170" y="102"/>
                </a:lnTo>
                <a:lnTo>
                  <a:pt x="182" y="113"/>
                </a:lnTo>
                <a:lnTo>
                  <a:pt x="185" y="113"/>
                </a:lnTo>
                <a:lnTo>
                  <a:pt x="187" y="120"/>
                </a:lnTo>
                <a:lnTo>
                  <a:pt x="198" y="123"/>
                </a:lnTo>
                <a:lnTo>
                  <a:pt x="211" y="123"/>
                </a:lnTo>
                <a:lnTo>
                  <a:pt x="203" y="117"/>
                </a:lnTo>
                <a:lnTo>
                  <a:pt x="206" y="110"/>
                </a:lnTo>
                <a:lnTo>
                  <a:pt x="216" y="117"/>
                </a:lnTo>
                <a:lnTo>
                  <a:pt x="228" y="118"/>
                </a:lnTo>
                <a:lnTo>
                  <a:pt x="230" y="108"/>
                </a:lnTo>
                <a:lnTo>
                  <a:pt x="218" y="100"/>
                </a:lnTo>
                <a:lnTo>
                  <a:pt x="210" y="100"/>
                </a:lnTo>
                <a:lnTo>
                  <a:pt x="198" y="92"/>
                </a:lnTo>
                <a:lnTo>
                  <a:pt x="210" y="92"/>
                </a:lnTo>
                <a:lnTo>
                  <a:pt x="218" y="97"/>
                </a:lnTo>
                <a:lnTo>
                  <a:pt x="235" y="97"/>
                </a:lnTo>
                <a:lnTo>
                  <a:pt x="231" y="87"/>
                </a:lnTo>
                <a:lnTo>
                  <a:pt x="216" y="77"/>
                </a:lnTo>
                <a:lnTo>
                  <a:pt x="206" y="75"/>
                </a:lnTo>
                <a:lnTo>
                  <a:pt x="192" y="64"/>
                </a:lnTo>
                <a:lnTo>
                  <a:pt x="173" y="61"/>
                </a:lnTo>
                <a:lnTo>
                  <a:pt x="159" y="56"/>
                </a:lnTo>
                <a:lnTo>
                  <a:pt x="147" y="41"/>
                </a:lnTo>
                <a:lnTo>
                  <a:pt x="139" y="23"/>
                </a:lnTo>
                <a:lnTo>
                  <a:pt x="127" y="23"/>
                </a:lnTo>
                <a:lnTo>
                  <a:pt x="124" y="18"/>
                </a:lnTo>
                <a:lnTo>
                  <a:pt x="117" y="19"/>
                </a:lnTo>
                <a:lnTo>
                  <a:pt x="106" y="11"/>
                </a:lnTo>
                <a:lnTo>
                  <a:pt x="86" y="8"/>
                </a:lnTo>
                <a:lnTo>
                  <a:pt x="78" y="13"/>
                </a:lnTo>
                <a:lnTo>
                  <a:pt x="60" y="8"/>
                </a:lnTo>
                <a:lnTo>
                  <a:pt x="48" y="8"/>
                </a:lnTo>
                <a:lnTo>
                  <a:pt x="43" y="1"/>
                </a:lnTo>
                <a:lnTo>
                  <a:pt x="38" y="0"/>
                </a:lnTo>
                <a:lnTo>
                  <a:pt x="30" y="1"/>
                </a:lnTo>
                <a:lnTo>
                  <a:pt x="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" name="Freeform 598"/>
          <p:cNvSpPr>
            <a:spLocks/>
          </p:cNvSpPr>
          <p:nvPr/>
        </p:nvSpPr>
        <p:spPr bwMode="auto">
          <a:xfrm>
            <a:off x="1810369" y="4498270"/>
            <a:ext cx="251907" cy="74160"/>
          </a:xfrm>
          <a:custGeom>
            <a:avLst/>
            <a:gdLst>
              <a:gd name="T0" fmla="*/ 0 w 167"/>
              <a:gd name="T1" fmla="*/ 83388872 h 56"/>
              <a:gd name="T2" fmla="*/ 2147443439 w 167"/>
              <a:gd name="T3" fmla="*/ 83388872 h 56"/>
              <a:gd name="T4" fmla="*/ 2147443439 w 167"/>
              <a:gd name="T5" fmla="*/ 83388872 h 56"/>
              <a:gd name="T6" fmla="*/ 2147443439 w 167"/>
              <a:gd name="T7" fmla="*/ 83388872 h 56"/>
              <a:gd name="T8" fmla="*/ 2147443439 w 167"/>
              <a:gd name="T9" fmla="*/ 83388872 h 56"/>
              <a:gd name="T10" fmla="*/ 2147443439 w 167"/>
              <a:gd name="T11" fmla="*/ 83388872 h 56"/>
              <a:gd name="T12" fmla="*/ 2147443439 w 167"/>
              <a:gd name="T13" fmla="*/ 0 h 56"/>
              <a:gd name="T14" fmla="*/ 2147443439 w 167"/>
              <a:gd name="T15" fmla="*/ 83388872 h 56"/>
              <a:gd name="T16" fmla="*/ 2147443439 w 167"/>
              <a:gd name="T17" fmla="*/ 83388872 h 56"/>
              <a:gd name="T18" fmla="*/ 2147443439 w 167"/>
              <a:gd name="T19" fmla="*/ 83388872 h 56"/>
              <a:gd name="T20" fmla="*/ 2147443439 w 167"/>
              <a:gd name="T21" fmla="*/ 83388872 h 56"/>
              <a:gd name="T22" fmla="*/ 2147443439 w 167"/>
              <a:gd name="T23" fmla="*/ 83388872 h 56"/>
              <a:gd name="T24" fmla="*/ 2147443439 w 167"/>
              <a:gd name="T25" fmla="*/ 83388872 h 56"/>
              <a:gd name="T26" fmla="*/ 2147443439 w 167"/>
              <a:gd name="T27" fmla="*/ 83388872 h 56"/>
              <a:gd name="T28" fmla="*/ 2147443439 w 167"/>
              <a:gd name="T29" fmla="*/ 83388872 h 56"/>
              <a:gd name="T30" fmla="*/ 2147443439 w 167"/>
              <a:gd name="T31" fmla="*/ 83388872 h 56"/>
              <a:gd name="T32" fmla="*/ 2147443439 w 167"/>
              <a:gd name="T33" fmla="*/ 83388872 h 56"/>
              <a:gd name="T34" fmla="*/ 2147443439 w 167"/>
              <a:gd name="T35" fmla="*/ 83388872 h 56"/>
              <a:gd name="T36" fmla="*/ 2147443439 w 167"/>
              <a:gd name="T37" fmla="*/ 83388872 h 56"/>
              <a:gd name="T38" fmla="*/ 2147443439 w 167"/>
              <a:gd name="T39" fmla="*/ 83388872 h 56"/>
              <a:gd name="T40" fmla="*/ 2147443439 w 167"/>
              <a:gd name="T41" fmla="*/ 83388872 h 56"/>
              <a:gd name="T42" fmla="*/ 2147443439 w 167"/>
              <a:gd name="T43" fmla="*/ 83388872 h 56"/>
              <a:gd name="T44" fmla="*/ 2147443439 w 167"/>
              <a:gd name="T45" fmla="*/ 83388872 h 56"/>
              <a:gd name="T46" fmla="*/ 2147443439 w 167"/>
              <a:gd name="T47" fmla="*/ 83388872 h 56"/>
              <a:gd name="T48" fmla="*/ 2147443439 w 167"/>
              <a:gd name="T49" fmla="*/ 83388872 h 56"/>
              <a:gd name="T50" fmla="*/ 2147443439 w 167"/>
              <a:gd name="T51" fmla="*/ 83388872 h 56"/>
              <a:gd name="T52" fmla="*/ 2147443439 w 167"/>
              <a:gd name="T53" fmla="*/ 83388872 h 56"/>
              <a:gd name="T54" fmla="*/ 2147443439 w 167"/>
              <a:gd name="T55" fmla="*/ 83388872 h 56"/>
              <a:gd name="T56" fmla="*/ 2147443439 w 167"/>
              <a:gd name="T57" fmla="*/ 83388872 h 56"/>
              <a:gd name="T58" fmla="*/ 2147443439 w 167"/>
              <a:gd name="T59" fmla="*/ 83388872 h 56"/>
              <a:gd name="T60" fmla="*/ 2147443439 w 167"/>
              <a:gd name="T61" fmla="*/ 83388872 h 56"/>
              <a:gd name="T62" fmla="*/ 2147443439 w 167"/>
              <a:gd name="T63" fmla="*/ 83388872 h 56"/>
              <a:gd name="T64" fmla="*/ 2147443439 w 167"/>
              <a:gd name="T65" fmla="*/ 83388872 h 56"/>
              <a:gd name="T66" fmla="*/ 2147443439 w 167"/>
              <a:gd name="T67" fmla="*/ 83388872 h 56"/>
              <a:gd name="T68" fmla="*/ 2147443439 w 167"/>
              <a:gd name="T69" fmla="*/ 83388872 h 56"/>
              <a:gd name="T70" fmla="*/ 2147443439 w 167"/>
              <a:gd name="T71" fmla="*/ 83388872 h 56"/>
              <a:gd name="T72" fmla="*/ 2147443439 w 167"/>
              <a:gd name="T73" fmla="*/ 83388872 h 56"/>
              <a:gd name="T74" fmla="*/ 2147443439 w 167"/>
              <a:gd name="T75" fmla="*/ 83388872 h 56"/>
              <a:gd name="T76" fmla="*/ 2147443439 w 167"/>
              <a:gd name="T77" fmla="*/ 83388872 h 56"/>
              <a:gd name="T78" fmla="*/ 2147443439 w 167"/>
              <a:gd name="T79" fmla="*/ 83388872 h 56"/>
              <a:gd name="T80" fmla="*/ 0 w 167"/>
              <a:gd name="T81" fmla="*/ 83388872 h 5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67"/>
              <a:gd name="T124" fmla="*/ 0 h 56"/>
              <a:gd name="T125" fmla="*/ 167 w 167"/>
              <a:gd name="T126" fmla="*/ 56 h 5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67" h="56">
                <a:moveTo>
                  <a:pt x="0" y="28"/>
                </a:moveTo>
                <a:lnTo>
                  <a:pt x="15" y="12"/>
                </a:lnTo>
                <a:lnTo>
                  <a:pt x="22" y="12"/>
                </a:lnTo>
                <a:lnTo>
                  <a:pt x="33" y="3"/>
                </a:lnTo>
                <a:lnTo>
                  <a:pt x="46" y="3"/>
                </a:lnTo>
                <a:lnTo>
                  <a:pt x="50" y="2"/>
                </a:lnTo>
                <a:lnTo>
                  <a:pt x="55" y="0"/>
                </a:lnTo>
                <a:lnTo>
                  <a:pt x="71" y="10"/>
                </a:lnTo>
                <a:lnTo>
                  <a:pt x="76" y="17"/>
                </a:lnTo>
                <a:lnTo>
                  <a:pt x="79" y="13"/>
                </a:lnTo>
                <a:lnTo>
                  <a:pt x="93" y="20"/>
                </a:lnTo>
                <a:lnTo>
                  <a:pt x="101" y="20"/>
                </a:lnTo>
                <a:lnTo>
                  <a:pt x="107" y="25"/>
                </a:lnTo>
                <a:lnTo>
                  <a:pt x="119" y="28"/>
                </a:lnTo>
                <a:lnTo>
                  <a:pt x="119" y="36"/>
                </a:lnTo>
                <a:lnTo>
                  <a:pt x="140" y="36"/>
                </a:lnTo>
                <a:lnTo>
                  <a:pt x="145" y="45"/>
                </a:lnTo>
                <a:lnTo>
                  <a:pt x="159" y="45"/>
                </a:lnTo>
                <a:lnTo>
                  <a:pt x="167" y="54"/>
                </a:lnTo>
                <a:lnTo>
                  <a:pt x="162" y="56"/>
                </a:lnTo>
                <a:lnTo>
                  <a:pt x="159" y="53"/>
                </a:lnTo>
                <a:lnTo>
                  <a:pt x="157" y="51"/>
                </a:lnTo>
                <a:lnTo>
                  <a:pt x="145" y="53"/>
                </a:lnTo>
                <a:lnTo>
                  <a:pt x="142" y="54"/>
                </a:lnTo>
                <a:lnTo>
                  <a:pt x="132" y="56"/>
                </a:lnTo>
                <a:lnTo>
                  <a:pt x="117" y="56"/>
                </a:lnTo>
                <a:lnTo>
                  <a:pt x="107" y="56"/>
                </a:lnTo>
                <a:lnTo>
                  <a:pt x="107" y="51"/>
                </a:lnTo>
                <a:lnTo>
                  <a:pt x="93" y="38"/>
                </a:lnTo>
                <a:lnTo>
                  <a:pt x="93" y="30"/>
                </a:lnTo>
                <a:lnTo>
                  <a:pt x="76" y="30"/>
                </a:lnTo>
                <a:lnTo>
                  <a:pt x="70" y="25"/>
                </a:lnTo>
                <a:lnTo>
                  <a:pt x="65" y="30"/>
                </a:lnTo>
                <a:lnTo>
                  <a:pt x="60" y="23"/>
                </a:lnTo>
                <a:lnTo>
                  <a:pt x="55" y="23"/>
                </a:lnTo>
                <a:lnTo>
                  <a:pt x="55" y="15"/>
                </a:lnTo>
                <a:lnTo>
                  <a:pt x="50" y="12"/>
                </a:lnTo>
                <a:lnTo>
                  <a:pt x="35" y="13"/>
                </a:lnTo>
                <a:lnTo>
                  <a:pt x="25" y="23"/>
                </a:lnTo>
                <a:lnTo>
                  <a:pt x="13" y="25"/>
                </a:lnTo>
                <a:lnTo>
                  <a:pt x="0" y="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" name="Freeform 599"/>
          <p:cNvSpPr>
            <a:spLocks/>
          </p:cNvSpPr>
          <p:nvPr/>
        </p:nvSpPr>
        <p:spPr bwMode="auto">
          <a:xfrm>
            <a:off x="2032108" y="4552840"/>
            <a:ext cx="159893" cy="62966"/>
          </a:xfrm>
          <a:custGeom>
            <a:avLst/>
            <a:gdLst>
              <a:gd name="T0" fmla="*/ 0 w 106"/>
              <a:gd name="T1" fmla="*/ 47668308 h 48"/>
              <a:gd name="T2" fmla="*/ 2147443606 w 106"/>
              <a:gd name="T3" fmla="*/ 47668308 h 48"/>
              <a:gd name="T4" fmla="*/ 2147443606 w 106"/>
              <a:gd name="T5" fmla="*/ 47668308 h 48"/>
              <a:gd name="T6" fmla="*/ 2147443606 w 106"/>
              <a:gd name="T7" fmla="*/ 47668308 h 48"/>
              <a:gd name="T8" fmla="*/ 2147443606 w 106"/>
              <a:gd name="T9" fmla="*/ 47668308 h 48"/>
              <a:gd name="T10" fmla="*/ 2147443606 w 106"/>
              <a:gd name="T11" fmla="*/ 47668308 h 48"/>
              <a:gd name="T12" fmla="*/ 2147443606 w 106"/>
              <a:gd name="T13" fmla="*/ 47668308 h 48"/>
              <a:gd name="T14" fmla="*/ 2147443606 w 106"/>
              <a:gd name="T15" fmla="*/ 47668308 h 48"/>
              <a:gd name="T16" fmla="*/ 2147443606 w 106"/>
              <a:gd name="T17" fmla="*/ 47668308 h 48"/>
              <a:gd name="T18" fmla="*/ 2147443606 w 106"/>
              <a:gd name="T19" fmla="*/ 47668308 h 48"/>
              <a:gd name="T20" fmla="*/ 2147443606 w 106"/>
              <a:gd name="T21" fmla="*/ 47668308 h 48"/>
              <a:gd name="T22" fmla="*/ 2147443606 w 106"/>
              <a:gd name="T23" fmla="*/ 47668308 h 48"/>
              <a:gd name="T24" fmla="*/ 2147443606 w 106"/>
              <a:gd name="T25" fmla="*/ 47668308 h 48"/>
              <a:gd name="T26" fmla="*/ 2147443606 w 106"/>
              <a:gd name="T27" fmla="*/ 47668308 h 48"/>
              <a:gd name="T28" fmla="*/ 2147443606 w 106"/>
              <a:gd name="T29" fmla="*/ 47668308 h 48"/>
              <a:gd name="T30" fmla="*/ 2147443606 w 106"/>
              <a:gd name="T31" fmla="*/ 47668308 h 48"/>
              <a:gd name="T32" fmla="*/ 2147443606 w 106"/>
              <a:gd name="T33" fmla="*/ 47668308 h 48"/>
              <a:gd name="T34" fmla="*/ 2147443606 w 106"/>
              <a:gd name="T35" fmla="*/ 47668308 h 48"/>
              <a:gd name="T36" fmla="*/ 2147443606 w 106"/>
              <a:gd name="T37" fmla="*/ 47668308 h 48"/>
              <a:gd name="T38" fmla="*/ 2147443606 w 106"/>
              <a:gd name="T39" fmla="*/ 47668308 h 48"/>
              <a:gd name="T40" fmla="*/ 2147443606 w 106"/>
              <a:gd name="T41" fmla="*/ 0 h 48"/>
              <a:gd name="T42" fmla="*/ 2147443606 w 106"/>
              <a:gd name="T43" fmla="*/ 47668308 h 48"/>
              <a:gd name="T44" fmla="*/ 2147443606 w 106"/>
              <a:gd name="T45" fmla="*/ 47668308 h 48"/>
              <a:gd name="T46" fmla="*/ 2147443606 w 106"/>
              <a:gd name="T47" fmla="*/ 47668308 h 48"/>
              <a:gd name="T48" fmla="*/ 2147443606 w 106"/>
              <a:gd name="T49" fmla="*/ 47668308 h 48"/>
              <a:gd name="T50" fmla="*/ 2147443606 w 106"/>
              <a:gd name="T51" fmla="*/ 47668308 h 48"/>
              <a:gd name="T52" fmla="*/ 0 w 106"/>
              <a:gd name="T53" fmla="*/ 47668308 h 4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06"/>
              <a:gd name="T82" fmla="*/ 0 h 48"/>
              <a:gd name="T83" fmla="*/ 106 w 106"/>
              <a:gd name="T84" fmla="*/ 48 h 4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06" h="48">
                <a:moveTo>
                  <a:pt x="0" y="36"/>
                </a:moveTo>
                <a:lnTo>
                  <a:pt x="10" y="38"/>
                </a:lnTo>
                <a:lnTo>
                  <a:pt x="33" y="36"/>
                </a:lnTo>
                <a:lnTo>
                  <a:pt x="43" y="46"/>
                </a:lnTo>
                <a:lnTo>
                  <a:pt x="56" y="48"/>
                </a:lnTo>
                <a:lnTo>
                  <a:pt x="63" y="36"/>
                </a:lnTo>
                <a:lnTo>
                  <a:pt x="59" y="33"/>
                </a:lnTo>
                <a:lnTo>
                  <a:pt x="66" y="28"/>
                </a:lnTo>
                <a:lnTo>
                  <a:pt x="79" y="36"/>
                </a:lnTo>
                <a:lnTo>
                  <a:pt x="89" y="36"/>
                </a:lnTo>
                <a:lnTo>
                  <a:pt x="89" y="32"/>
                </a:lnTo>
                <a:lnTo>
                  <a:pt x="96" y="32"/>
                </a:lnTo>
                <a:lnTo>
                  <a:pt x="106" y="23"/>
                </a:lnTo>
                <a:lnTo>
                  <a:pt x="99" y="22"/>
                </a:lnTo>
                <a:lnTo>
                  <a:pt x="99" y="13"/>
                </a:lnTo>
                <a:lnTo>
                  <a:pt x="99" y="7"/>
                </a:lnTo>
                <a:lnTo>
                  <a:pt x="84" y="5"/>
                </a:lnTo>
                <a:lnTo>
                  <a:pt x="73" y="7"/>
                </a:lnTo>
                <a:lnTo>
                  <a:pt x="63" y="7"/>
                </a:lnTo>
                <a:lnTo>
                  <a:pt x="48" y="5"/>
                </a:lnTo>
                <a:lnTo>
                  <a:pt x="36" y="0"/>
                </a:lnTo>
                <a:lnTo>
                  <a:pt x="33" y="5"/>
                </a:lnTo>
                <a:lnTo>
                  <a:pt x="31" y="15"/>
                </a:lnTo>
                <a:lnTo>
                  <a:pt x="20" y="15"/>
                </a:lnTo>
                <a:lnTo>
                  <a:pt x="17" y="23"/>
                </a:lnTo>
                <a:lnTo>
                  <a:pt x="10" y="27"/>
                </a:lnTo>
                <a:lnTo>
                  <a:pt x="0" y="3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3" name="Freeform 601"/>
          <p:cNvSpPr>
            <a:spLocks/>
          </p:cNvSpPr>
          <p:nvPr/>
        </p:nvSpPr>
        <p:spPr bwMode="auto">
          <a:xfrm>
            <a:off x="1683661" y="4072899"/>
            <a:ext cx="328837" cy="125932"/>
          </a:xfrm>
          <a:custGeom>
            <a:avLst/>
            <a:gdLst>
              <a:gd name="T0" fmla="*/ 2147443623 w 218"/>
              <a:gd name="T1" fmla="*/ 88417658 h 95"/>
              <a:gd name="T2" fmla="*/ 2147443623 w 218"/>
              <a:gd name="T3" fmla="*/ 88417658 h 95"/>
              <a:gd name="T4" fmla="*/ 2147443623 w 218"/>
              <a:gd name="T5" fmla="*/ 88417658 h 95"/>
              <a:gd name="T6" fmla="*/ 2147443623 w 218"/>
              <a:gd name="T7" fmla="*/ 88417658 h 95"/>
              <a:gd name="T8" fmla="*/ 2147443623 w 218"/>
              <a:gd name="T9" fmla="*/ 88417658 h 95"/>
              <a:gd name="T10" fmla="*/ 2147443623 w 218"/>
              <a:gd name="T11" fmla="*/ 88417658 h 95"/>
              <a:gd name="T12" fmla="*/ 2147443623 w 218"/>
              <a:gd name="T13" fmla="*/ 88417658 h 95"/>
              <a:gd name="T14" fmla="*/ 2147443623 w 218"/>
              <a:gd name="T15" fmla="*/ 88417658 h 95"/>
              <a:gd name="T16" fmla="*/ 2147443623 w 218"/>
              <a:gd name="T17" fmla="*/ 88417658 h 95"/>
              <a:gd name="T18" fmla="*/ 2147443623 w 218"/>
              <a:gd name="T19" fmla="*/ 88417658 h 95"/>
              <a:gd name="T20" fmla="*/ 2147443623 w 218"/>
              <a:gd name="T21" fmla="*/ 88417658 h 95"/>
              <a:gd name="T22" fmla="*/ 2147443623 w 218"/>
              <a:gd name="T23" fmla="*/ 88417658 h 95"/>
              <a:gd name="T24" fmla="*/ 2147443623 w 218"/>
              <a:gd name="T25" fmla="*/ 88417658 h 95"/>
              <a:gd name="T26" fmla="*/ 2147443623 w 218"/>
              <a:gd name="T27" fmla="*/ 88417658 h 95"/>
              <a:gd name="T28" fmla="*/ 2147443623 w 218"/>
              <a:gd name="T29" fmla="*/ 88417658 h 95"/>
              <a:gd name="T30" fmla="*/ 2147443623 w 218"/>
              <a:gd name="T31" fmla="*/ 88417658 h 95"/>
              <a:gd name="T32" fmla="*/ 2147443623 w 218"/>
              <a:gd name="T33" fmla="*/ 88417658 h 95"/>
              <a:gd name="T34" fmla="*/ 2147443623 w 218"/>
              <a:gd name="T35" fmla="*/ 88417658 h 95"/>
              <a:gd name="T36" fmla="*/ 2147443623 w 218"/>
              <a:gd name="T37" fmla="*/ 88417658 h 95"/>
              <a:gd name="T38" fmla="*/ 2147443623 w 218"/>
              <a:gd name="T39" fmla="*/ 88417658 h 95"/>
              <a:gd name="T40" fmla="*/ 2147443623 w 218"/>
              <a:gd name="T41" fmla="*/ 88417658 h 95"/>
              <a:gd name="T42" fmla="*/ 2147443623 w 218"/>
              <a:gd name="T43" fmla="*/ 88417658 h 95"/>
              <a:gd name="T44" fmla="*/ 2147443623 w 218"/>
              <a:gd name="T45" fmla="*/ 88417658 h 95"/>
              <a:gd name="T46" fmla="*/ 2147443623 w 218"/>
              <a:gd name="T47" fmla="*/ 88417658 h 95"/>
              <a:gd name="T48" fmla="*/ 2147443623 w 218"/>
              <a:gd name="T49" fmla="*/ 88417658 h 95"/>
              <a:gd name="T50" fmla="*/ 2147443623 w 218"/>
              <a:gd name="T51" fmla="*/ 88417658 h 95"/>
              <a:gd name="T52" fmla="*/ 2147443623 w 218"/>
              <a:gd name="T53" fmla="*/ 88417658 h 95"/>
              <a:gd name="T54" fmla="*/ 2147443623 w 218"/>
              <a:gd name="T55" fmla="*/ 88417658 h 95"/>
              <a:gd name="T56" fmla="*/ 2147443623 w 218"/>
              <a:gd name="T57" fmla="*/ 88417658 h 95"/>
              <a:gd name="T58" fmla="*/ 0 w 218"/>
              <a:gd name="T59" fmla="*/ 88417658 h 95"/>
              <a:gd name="T60" fmla="*/ 2147443623 w 218"/>
              <a:gd name="T61" fmla="*/ 88417658 h 95"/>
              <a:gd name="T62" fmla="*/ 2147443623 w 218"/>
              <a:gd name="T63" fmla="*/ 88417658 h 95"/>
              <a:gd name="T64" fmla="*/ 2147443623 w 218"/>
              <a:gd name="T65" fmla="*/ 88417658 h 95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18"/>
              <a:gd name="T100" fmla="*/ 0 h 95"/>
              <a:gd name="T101" fmla="*/ 218 w 218"/>
              <a:gd name="T102" fmla="*/ 95 h 95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18" h="95">
                <a:moveTo>
                  <a:pt x="91" y="10"/>
                </a:moveTo>
                <a:lnTo>
                  <a:pt x="102" y="20"/>
                </a:lnTo>
                <a:lnTo>
                  <a:pt x="104" y="26"/>
                </a:lnTo>
                <a:lnTo>
                  <a:pt x="119" y="30"/>
                </a:lnTo>
                <a:lnTo>
                  <a:pt x="135" y="25"/>
                </a:lnTo>
                <a:lnTo>
                  <a:pt x="150" y="25"/>
                </a:lnTo>
                <a:lnTo>
                  <a:pt x="167" y="31"/>
                </a:lnTo>
                <a:lnTo>
                  <a:pt x="173" y="39"/>
                </a:lnTo>
                <a:lnTo>
                  <a:pt x="172" y="48"/>
                </a:lnTo>
                <a:lnTo>
                  <a:pt x="152" y="39"/>
                </a:lnTo>
                <a:lnTo>
                  <a:pt x="142" y="51"/>
                </a:lnTo>
                <a:lnTo>
                  <a:pt x="149" y="51"/>
                </a:lnTo>
                <a:lnTo>
                  <a:pt x="144" y="59"/>
                </a:lnTo>
                <a:lnTo>
                  <a:pt x="139" y="71"/>
                </a:lnTo>
                <a:lnTo>
                  <a:pt x="144" y="71"/>
                </a:lnTo>
                <a:lnTo>
                  <a:pt x="165" y="66"/>
                </a:lnTo>
                <a:lnTo>
                  <a:pt x="180" y="58"/>
                </a:lnTo>
                <a:lnTo>
                  <a:pt x="190" y="53"/>
                </a:lnTo>
                <a:lnTo>
                  <a:pt x="206" y="41"/>
                </a:lnTo>
                <a:lnTo>
                  <a:pt x="215" y="38"/>
                </a:lnTo>
                <a:lnTo>
                  <a:pt x="218" y="48"/>
                </a:lnTo>
                <a:lnTo>
                  <a:pt x="206" y="54"/>
                </a:lnTo>
                <a:lnTo>
                  <a:pt x="183" y="62"/>
                </a:lnTo>
                <a:lnTo>
                  <a:pt x="173" y="69"/>
                </a:lnTo>
                <a:lnTo>
                  <a:pt x="165" y="81"/>
                </a:lnTo>
                <a:lnTo>
                  <a:pt x="155" y="84"/>
                </a:lnTo>
                <a:lnTo>
                  <a:pt x="142" y="90"/>
                </a:lnTo>
                <a:lnTo>
                  <a:pt x="129" y="82"/>
                </a:lnTo>
                <a:lnTo>
                  <a:pt x="139" y="72"/>
                </a:lnTo>
                <a:lnTo>
                  <a:pt x="139" y="64"/>
                </a:lnTo>
                <a:lnTo>
                  <a:pt x="130" y="69"/>
                </a:lnTo>
                <a:lnTo>
                  <a:pt x="119" y="69"/>
                </a:lnTo>
                <a:lnTo>
                  <a:pt x="127" y="59"/>
                </a:lnTo>
                <a:lnTo>
                  <a:pt x="129" y="53"/>
                </a:lnTo>
                <a:lnTo>
                  <a:pt x="119" y="43"/>
                </a:lnTo>
                <a:lnTo>
                  <a:pt x="106" y="43"/>
                </a:lnTo>
                <a:lnTo>
                  <a:pt x="102" y="48"/>
                </a:lnTo>
                <a:lnTo>
                  <a:pt x="96" y="48"/>
                </a:lnTo>
                <a:lnTo>
                  <a:pt x="89" y="53"/>
                </a:lnTo>
                <a:lnTo>
                  <a:pt x="89" y="66"/>
                </a:lnTo>
                <a:lnTo>
                  <a:pt x="92" y="72"/>
                </a:lnTo>
                <a:lnTo>
                  <a:pt x="96" y="81"/>
                </a:lnTo>
                <a:lnTo>
                  <a:pt x="96" y="84"/>
                </a:lnTo>
                <a:lnTo>
                  <a:pt x="94" y="92"/>
                </a:lnTo>
                <a:lnTo>
                  <a:pt x="91" y="94"/>
                </a:lnTo>
                <a:lnTo>
                  <a:pt x="83" y="95"/>
                </a:lnTo>
                <a:lnTo>
                  <a:pt x="78" y="84"/>
                </a:lnTo>
                <a:lnTo>
                  <a:pt x="69" y="76"/>
                </a:lnTo>
                <a:lnTo>
                  <a:pt x="69" y="66"/>
                </a:lnTo>
                <a:lnTo>
                  <a:pt x="73" y="56"/>
                </a:lnTo>
                <a:lnTo>
                  <a:pt x="69" y="48"/>
                </a:lnTo>
                <a:lnTo>
                  <a:pt x="92" y="38"/>
                </a:lnTo>
                <a:lnTo>
                  <a:pt x="102" y="33"/>
                </a:lnTo>
                <a:lnTo>
                  <a:pt x="73" y="34"/>
                </a:lnTo>
                <a:lnTo>
                  <a:pt x="55" y="36"/>
                </a:lnTo>
                <a:lnTo>
                  <a:pt x="48" y="26"/>
                </a:lnTo>
                <a:lnTo>
                  <a:pt x="35" y="34"/>
                </a:lnTo>
                <a:lnTo>
                  <a:pt x="40" y="26"/>
                </a:lnTo>
                <a:lnTo>
                  <a:pt x="15" y="34"/>
                </a:lnTo>
                <a:lnTo>
                  <a:pt x="0" y="30"/>
                </a:lnTo>
                <a:lnTo>
                  <a:pt x="0" y="21"/>
                </a:lnTo>
                <a:lnTo>
                  <a:pt x="10" y="15"/>
                </a:lnTo>
                <a:lnTo>
                  <a:pt x="33" y="8"/>
                </a:lnTo>
                <a:lnTo>
                  <a:pt x="55" y="3"/>
                </a:lnTo>
                <a:lnTo>
                  <a:pt x="68" y="0"/>
                </a:lnTo>
                <a:lnTo>
                  <a:pt x="91" y="10"/>
                </a:lnTo>
                <a:close/>
              </a:path>
            </a:pathLst>
          </a:custGeom>
          <a:solidFill>
            <a:srgbClr val="CEE8E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24" name="Group 603"/>
          <p:cNvGrpSpPr>
            <a:grpSpLocks/>
          </p:cNvGrpSpPr>
          <p:nvPr/>
        </p:nvGrpSpPr>
        <p:grpSpPr bwMode="auto">
          <a:xfrm>
            <a:off x="1243200" y="3118615"/>
            <a:ext cx="1353059" cy="1179563"/>
            <a:chOff x="1456" y="2232"/>
            <a:chExt cx="1120" cy="879"/>
          </a:xfrm>
        </p:grpSpPr>
        <p:sp>
          <p:nvSpPr>
            <p:cNvPr id="5129" name="Freeform 604"/>
            <p:cNvSpPr>
              <a:spLocks/>
            </p:cNvSpPr>
            <p:nvPr/>
          </p:nvSpPr>
          <p:spPr bwMode="auto">
            <a:xfrm>
              <a:off x="1456" y="3015"/>
              <a:ext cx="241" cy="96"/>
            </a:xfrm>
            <a:custGeom>
              <a:avLst/>
              <a:gdLst>
                <a:gd name="T0" fmla="*/ 191 w 241"/>
                <a:gd name="T1" fmla="*/ 60 h 96"/>
                <a:gd name="T2" fmla="*/ 241 w 241"/>
                <a:gd name="T3" fmla="*/ 96 h 96"/>
                <a:gd name="T4" fmla="*/ 0 w 241"/>
                <a:gd name="T5" fmla="*/ 84 h 96"/>
                <a:gd name="T6" fmla="*/ 218 w 241"/>
                <a:gd name="T7" fmla="*/ 0 h 96"/>
                <a:gd name="T8" fmla="*/ 191 w 241"/>
                <a:gd name="T9" fmla="*/ 47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1"/>
                <a:gd name="T16" fmla="*/ 0 h 96"/>
                <a:gd name="T17" fmla="*/ 241 w 241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1" h="96">
                  <a:moveTo>
                    <a:pt x="191" y="60"/>
                  </a:moveTo>
                  <a:lnTo>
                    <a:pt x="241" y="96"/>
                  </a:lnTo>
                  <a:lnTo>
                    <a:pt x="0" y="84"/>
                  </a:lnTo>
                  <a:lnTo>
                    <a:pt x="218" y="0"/>
                  </a:lnTo>
                  <a:lnTo>
                    <a:pt x="191" y="47"/>
                  </a:lnTo>
                </a:path>
              </a:pathLst>
            </a:custGeom>
            <a:noFill/>
            <a:ln w="635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130" name="Freeform 605"/>
            <p:cNvSpPr>
              <a:spLocks/>
            </p:cNvSpPr>
            <p:nvPr/>
          </p:nvSpPr>
          <p:spPr bwMode="auto">
            <a:xfrm>
              <a:off x="2286" y="2450"/>
              <a:ext cx="287" cy="28"/>
            </a:xfrm>
            <a:custGeom>
              <a:avLst/>
              <a:gdLst>
                <a:gd name="T0" fmla="*/ 0 w 287"/>
                <a:gd name="T1" fmla="*/ 3 h 28"/>
                <a:gd name="T2" fmla="*/ 138 w 287"/>
                <a:gd name="T3" fmla="*/ 28 h 28"/>
                <a:gd name="T4" fmla="*/ 287 w 287"/>
                <a:gd name="T5" fmla="*/ 0 h 28"/>
                <a:gd name="T6" fmla="*/ 0 60000 65536"/>
                <a:gd name="T7" fmla="*/ 0 60000 65536"/>
                <a:gd name="T8" fmla="*/ 0 60000 65536"/>
                <a:gd name="T9" fmla="*/ 0 w 287"/>
                <a:gd name="T10" fmla="*/ 0 h 28"/>
                <a:gd name="T11" fmla="*/ 287 w 287"/>
                <a:gd name="T12" fmla="*/ 28 h 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7" h="28">
                  <a:moveTo>
                    <a:pt x="0" y="3"/>
                  </a:moveTo>
                  <a:lnTo>
                    <a:pt x="138" y="28"/>
                  </a:lnTo>
                  <a:lnTo>
                    <a:pt x="287" y="0"/>
                  </a:lnTo>
                </a:path>
              </a:pathLst>
            </a:custGeom>
            <a:noFill/>
            <a:ln w="635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131" name="Arc 606"/>
            <p:cNvSpPr>
              <a:spLocks/>
            </p:cNvSpPr>
            <p:nvPr/>
          </p:nvSpPr>
          <p:spPr bwMode="auto">
            <a:xfrm flipV="1">
              <a:off x="1515" y="2232"/>
              <a:ext cx="771" cy="831"/>
            </a:xfrm>
            <a:custGeom>
              <a:avLst/>
              <a:gdLst>
                <a:gd name="T0" fmla="*/ 0 w 20871"/>
                <a:gd name="T1" fmla="*/ 0 h 21305"/>
                <a:gd name="T2" fmla="*/ 0 w 20871"/>
                <a:gd name="T3" fmla="*/ 0 h 21305"/>
                <a:gd name="T4" fmla="*/ 0 w 20871"/>
                <a:gd name="T5" fmla="*/ 0 h 21305"/>
                <a:gd name="T6" fmla="*/ 0 60000 65536"/>
                <a:gd name="T7" fmla="*/ 0 60000 65536"/>
                <a:gd name="T8" fmla="*/ 0 60000 65536"/>
                <a:gd name="T9" fmla="*/ 0 w 20871"/>
                <a:gd name="T10" fmla="*/ 0 h 21305"/>
                <a:gd name="T11" fmla="*/ 20871 w 20871"/>
                <a:gd name="T12" fmla="*/ 21305 h 213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871" h="21305" fill="none" extrusionOk="0">
                  <a:moveTo>
                    <a:pt x="3557" y="0"/>
                  </a:moveTo>
                  <a:cubicBezTo>
                    <a:pt x="11917" y="1396"/>
                    <a:pt x="18687" y="7551"/>
                    <a:pt x="20871" y="15740"/>
                  </a:cubicBezTo>
                </a:path>
                <a:path w="20871" h="21305" stroke="0" extrusionOk="0">
                  <a:moveTo>
                    <a:pt x="3557" y="0"/>
                  </a:moveTo>
                  <a:cubicBezTo>
                    <a:pt x="11917" y="1396"/>
                    <a:pt x="18687" y="7551"/>
                    <a:pt x="20871" y="15740"/>
                  </a:cubicBezTo>
                  <a:lnTo>
                    <a:pt x="0" y="21305"/>
                  </a:lnTo>
                  <a:lnTo>
                    <a:pt x="3557" y="0"/>
                  </a:lnTo>
                  <a:close/>
                </a:path>
              </a:pathLst>
            </a:custGeom>
            <a:noFill/>
            <a:ln w="635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132" name="Arc 607"/>
            <p:cNvSpPr>
              <a:spLocks/>
            </p:cNvSpPr>
            <p:nvPr/>
          </p:nvSpPr>
          <p:spPr bwMode="auto">
            <a:xfrm flipV="1">
              <a:off x="1515" y="2238"/>
              <a:ext cx="1061" cy="837"/>
            </a:xfrm>
            <a:custGeom>
              <a:avLst/>
              <a:gdLst>
                <a:gd name="T0" fmla="*/ 0 w 20938"/>
                <a:gd name="T1" fmla="*/ 0 h 21447"/>
                <a:gd name="T2" fmla="*/ 0 w 20938"/>
                <a:gd name="T3" fmla="*/ 0 h 21447"/>
                <a:gd name="T4" fmla="*/ 0 w 20938"/>
                <a:gd name="T5" fmla="*/ 0 h 21447"/>
                <a:gd name="T6" fmla="*/ 0 60000 65536"/>
                <a:gd name="T7" fmla="*/ 0 60000 65536"/>
                <a:gd name="T8" fmla="*/ 0 60000 65536"/>
                <a:gd name="T9" fmla="*/ 0 w 20938"/>
                <a:gd name="T10" fmla="*/ 0 h 21447"/>
                <a:gd name="T11" fmla="*/ 20938 w 20938"/>
                <a:gd name="T12" fmla="*/ 21447 h 2144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938" h="21447" fill="none" extrusionOk="0">
                  <a:moveTo>
                    <a:pt x="2564" y="-1"/>
                  </a:moveTo>
                  <a:cubicBezTo>
                    <a:pt x="11437" y="1060"/>
                    <a:pt x="18741" y="7476"/>
                    <a:pt x="20937" y="16139"/>
                  </a:cubicBezTo>
                </a:path>
                <a:path w="20938" h="21447" stroke="0" extrusionOk="0">
                  <a:moveTo>
                    <a:pt x="2564" y="-1"/>
                  </a:moveTo>
                  <a:cubicBezTo>
                    <a:pt x="11437" y="1060"/>
                    <a:pt x="18741" y="7476"/>
                    <a:pt x="20937" y="16139"/>
                  </a:cubicBezTo>
                  <a:lnTo>
                    <a:pt x="0" y="21447"/>
                  </a:lnTo>
                  <a:lnTo>
                    <a:pt x="2564" y="-1"/>
                  </a:lnTo>
                  <a:close/>
                </a:path>
              </a:pathLst>
            </a:custGeom>
            <a:noFill/>
            <a:ln w="635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5" name="Rectangle 608"/>
          <p:cNvSpPr>
            <a:spLocks noChangeArrowheads="1"/>
          </p:cNvSpPr>
          <p:nvPr/>
        </p:nvSpPr>
        <p:spPr bwMode="auto">
          <a:xfrm>
            <a:off x="4353417" y="3083634"/>
            <a:ext cx="855849" cy="299438"/>
          </a:xfrm>
          <a:prstGeom prst="rect">
            <a:avLst/>
          </a:prstGeom>
          <a:solidFill>
            <a:srgbClr val="FFFFFF"/>
          </a:solidFill>
          <a:ln w="0">
            <a:solidFill>
              <a:srgbClr val="333399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cs typeface="Calibri" charset="0"/>
            </a:endParaRPr>
          </a:p>
        </p:txBody>
      </p:sp>
      <p:sp>
        <p:nvSpPr>
          <p:cNvPr id="26" name="Rectangle 609"/>
          <p:cNvSpPr>
            <a:spLocks noChangeArrowheads="1"/>
          </p:cNvSpPr>
          <p:nvPr/>
        </p:nvSpPr>
        <p:spPr bwMode="auto">
          <a:xfrm>
            <a:off x="3103092" y="1446517"/>
            <a:ext cx="2105766" cy="1936555"/>
          </a:xfrm>
          <a:prstGeom prst="rect">
            <a:avLst/>
          </a:prstGeom>
          <a:noFill/>
          <a:ln w="20638">
            <a:solidFill>
              <a:srgbClr val="BABAE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cs typeface="Calibri" charset="0"/>
            </a:endParaRPr>
          </a:p>
        </p:txBody>
      </p:sp>
      <p:sp>
        <p:nvSpPr>
          <p:cNvPr id="27" name="Rectangle 610"/>
          <p:cNvSpPr>
            <a:spLocks noChangeArrowheads="1"/>
          </p:cNvSpPr>
          <p:nvPr/>
        </p:nvSpPr>
        <p:spPr bwMode="auto">
          <a:xfrm>
            <a:off x="4388893" y="3111879"/>
            <a:ext cx="362023" cy="246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800" b="1" dirty="0">
                <a:solidFill>
                  <a:srgbClr val="333399"/>
                </a:solidFill>
                <a:cs typeface="Calibri" charset="0"/>
              </a:rPr>
              <a:t>Madrid,</a:t>
            </a:r>
          </a:p>
          <a:p>
            <a:r>
              <a:rPr lang="en-US" sz="800" b="1" dirty="0">
                <a:solidFill>
                  <a:srgbClr val="333399"/>
                </a:solidFill>
                <a:cs typeface="Calibri" charset="0"/>
              </a:rPr>
              <a:t>Spain</a:t>
            </a:r>
            <a:endParaRPr lang="en-US" sz="800" b="1" dirty="0">
              <a:cs typeface="Calibri" charset="0"/>
            </a:endParaRPr>
          </a:p>
        </p:txBody>
      </p:sp>
      <p:grpSp>
        <p:nvGrpSpPr>
          <p:cNvPr id="28" name="Group 611"/>
          <p:cNvGrpSpPr>
            <a:grpSpLocks/>
          </p:cNvGrpSpPr>
          <p:nvPr/>
        </p:nvGrpSpPr>
        <p:grpSpPr bwMode="auto">
          <a:xfrm>
            <a:off x="3861832" y="3200400"/>
            <a:ext cx="1077701" cy="1006827"/>
            <a:chOff x="3193" y="2274"/>
            <a:chExt cx="893" cy="749"/>
          </a:xfrm>
        </p:grpSpPr>
        <p:sp>
          <p:nvSpPr>
            <p:cNvPr id="5125" name="Freeform 612"/>
            <p:cNvSpPr>
              <a:spLocks/>
            </p:cNvSpPr>
            <p:nvPr/>
          </p:nvSpPr>
          <p:spPr bwMode="auto">
            <a:xfrm>
              <a:off x="3821" y="2451"/>
              <a:ext cx="265" cy="27"/>
            </a:xfrm>
            <a:custGeom>
              <a:avLst/>
              <a:gdLst>
                <a:gd name="T0" fmla="*/ 0 w 265"/>
                <a:gd name="T1" fmla="*/ 2 h 27"/>
                <a:gd name="T2" fmla="*/ 123 w 265"/>
                <a:gd name="T3" fmla="*/ 27 h 27"/>
                <a:gd name="T4" fmla="*/ 265 w 265"/>
                <a:gd name="T5" fmla="*/ 0 h 27"/>
                <a:gd name="T6" fmla="*/ 0 60000 65536"/>
                <a:gd name="T7" fmla="*/ 0 60000 65536"/>
                <a:gd name="T8" fmla="*/ 0 60000 65536"/>
                <a:gd name="T9" fmla="*/ 0 w 265"/>
                <a:gd name="T10" fmla="*/ 0 h 27"/>
                <a:gd name="T11" fmla="*/ 265 w 265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65" h="27">
                  <a:moveTo>
                    <a:pt x="0" y="2"/>
                  </a:moveTo>
                  <a:lnTo>
                    <a:pt x="123" y="27"/>
                  </a:lnTo>
                  <a:lnTo>
                    <a:pt x="265" y="0"/>
                  </a:lnTo>
                </a:path>
              </a:pathLst>
            </a:custGeom>
            <a:noFill/>
            <a:ln w="635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126" name="Arc 613"/>
            <p:cNvSpPr>
              <a:spLocks noChangeAspect="1"/>
            </p:cNvSpPr>
            <p:nvPr/>
          </p:nvSpPr>
          <p:spPr bwMode="auto">
            <a:xfrm flipV="1">
              <a:off x="3230" y="2278"/>
              <a:ext cx="854" cy="708"/>
            </a:xfrm>
            <a:custGeom>
              <a:avLst/>
              <a:gdLst>
                <a:gd name="T0" fmla="*/ 0 w 20938"/>
                <a:gd name="T1" fmla="*/ 0 h 21247"/>
                <a:gd name="T2" fmla="*/ 0 w 20938"/>
                <a:gd name="T3" fmla="*/ 0 h 21247"/>
                <a:gd name="T4" fmla="*/ 0 w 20938"/>
                <a:gd name="T5" fmla="*/ 0 h 21247"/>
                <a:gd name="T6" fmla="*/ 0 60000 65536"/>
                <a:gd name="T7" fmla="*/ 0 60000 65536"/>
                <a:gd name="T8" fmla="*/ 0 60000 65536"/>
                <a:gd name="T9" fmla="*/ 0 w 20938"/>
                <a:gd name="T10" fmla="*/ 0 h 21247"/>
                <a:gd name="T11" fmla="*/ 20938 w 20938"/>
                <a:gd name="T12" fmla="*/ 21247 h 2124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938" h="21247" fill="none" extrusionOk="0">
                  <a:moveTo>
                    <a:pt x="3890" y="0"/>
                  </a:moveTo>
                  <a:cubicBezTo>
                    <a:pt x="12201" y="1522"/>
                    <a:pt x="18861" y="7749"/>
                    <a:pt x="20937" y="15939"/>
                  </a:cubicBezTo>
                </a:path>
                <a:path w="20938" h="21247" stroke="0" extrusionOk="0">
                  <a:moveTo>
                    <a:pt x="3890" y="0"/>
                  </a:moveTo>
                  <a:cubicBezTo>
                    <a:pt x="12201" y="1522"/>
                    <a:pt x="18861" y="7749"/>
                    <a:pt x="20937" y="15939"/>
                  </a:cubicBezTo>
                  <a:lnTo>
                    <a:pt x="0" y="21247"/>
                  </a:lnTo>
                  <a:lnTo>
                    <a:pt x="3890" y="0"/>
                  </a:lnTo>
                  <a:close/>
                </a:path>
              </a:pathLst>
            </a:custGeom>
            <a:noFill/>
            <a:ln w="635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127" name="Arc 614"/>
            <p:cNvSpPr>
              <a:spLocks noChangeAspect="1"/>
            </p:cNvSpPr>
            <p:nvPr/>
          </p:nvSpPr>
          <p:spPr bwMode="auto">
            <a:xfrm flipV="1">
              <a:off x="3234" y="2274"/>
              <a:ext cx="586" cy="696"/>
            </a:xfrm>
            <a:custGeom>
              <a:avLst/>
              <a:gdLst>
                <a:gd name="T0" fmla="*/ 0 w 20938"/>
                <a:gd name="T1" fmla="*/ 0 h 20886"/>
                <a:gd name="T2" fmla="*/ 0 w 20938"/>
                <a:gd name="T3" fmla="*/ 0 h 20886"/>
                <a:gd name="T4" fmla="*/ 0 w 20938"/>
                <a:gd name="T5" fmla="*/ 0 h 20886"/>
                <a:gd name="T6" fmla="*/ 0 60000 65536"/>
                <a:gd name="T7" fmla="*/ 0 60000 65536"/>
                <a:gd name="T8" fmla="*/ 0 60000 65536"/>
                <a:gd name="T9" fmla="*/ 0 w 20938"/>
                <a:gd name="T10" fmla="*/ 0 h 20886"/>
                <a:gd name="T11" fmla="*/ 20938 w 20938"/>
                <a:gd name="T12" fmla="*/ 20886 h 2088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938" h="20886" fill="none" extrusionOk="0">
                  <a:moveTo>
                    <a:pt x="5508" y="0"/>
                  </a:moveTo>
                  <a:cubicBezTo>
                    <a:pt x="13100" y="2002"/>
                    <a:pt x="19008" y="7967"/>
                    <a:pt x="20937" y="15578"/>
                  </a:cubicBezTo>
                </a:path>
                <a:path w="20938" h="20886" stroke="0" extrusionOk="0">
                  <a:moveTo>
                    <a:pt x="5508" y="0"/>
                  </a:moveTo>
                  <a:cubicBezTo>
                    <a:pt x="13100" y="2002"/>
                    <a:pt x="19008" y="7967"/>
                    <a:pt x="20937" y="15578"/>
                  </a:cubicBezTo>
                  <a:lnTo>
                    <a:pt x="0" y="20886"/>
                  </a:lnTo>
                  <a:lnTo>
                    <a:pt x="5508" y="0"/>
                  </a:lnTo>
                  <a:close/>
                </a:path>
              </a:pathLst>
            </a:custGeom>
            <a:noFill/>
            <a:ln w="635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128" name="Freeform 615"/>
            <p:cNvSpPr>
              <a:spLocks/>
            </p:cNvSpPr>
            <p:nvPr/>
          </p:nvSpPr>
          <p:spPr bwMode="auto">
            <a:xfrm>
              <a:off x="3193" y="2927"/>
              <a:ext cx="241" cy="96"/>
            </a:xfrm>
            <a:custGeom>
              <a:avLst/>
              <a:gdLst>
                <a:gd name="T0" fmla="*/ 194 w 241"/>
                <a:gd name="T1" fmla="*/ 60 h 96"/>
                <a:gd name="T2" fmla="*/ 241 w 241"/>
                <a:gd name="T3" fmla="*/ 96 h 96"/>
                <a:gd name="T4" fmla="*/ 0 w 241"/>
                <a:gd name="T5" fmla="*/ 84 h 96"/>
                <a:gd name="T6" fmla="*/ 218 w 241"/>
                <a:gd name="T7" fmla="*/ 0 h 96"/>
                <a:gd name="T8" fmla="*/ 194 w 241"/>
                <a:gd name="T9" fmla="*/ 43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1"/>
                <a:gd name="T16" fmla="*/ 0 h 96"/>
                <a:gd name="T17" fmla="*/ 241 w 241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1" h="96">
                  <a:moveTo>
                    <a:pt x="194" y="60"/>
                  </a:moveTo>
                  <a:lnTo>
                    <a:pt x="241" y="96"/>
                  </a:lnTo>
                  <a:lnTo>
                    <a:pt x="0" y="84"/>
                  </a:lnTo>
                  <a:lnTo>
                    <a:pt x="218" y="0"/>
                  </a:lnTo>
                  <a:lnTo>
                    <a:pt x="194" y="43"/>
                  </a:lnTo>
                </a:path>
              </a:pathLst>
            </a:custGeom>
            <a:noFill/>
            <a:ln w="635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9" name="Rectangle 616"/>
          <p:cNvSpPr>
            <a:spLocks noChangeArrowheads="1"/>
          </p:cNvSpPr>
          <p:nvPr/>
        </p:nvSpPr>
        <p:spPr bwMode="auto">
          <a:xfrm>
            <a:off x="6602645" y="3078037"/>
            <a:ext cx="897515" cy="299438"/>
          </a:xfrm>
          <a:prstGeom prst="rect">
            <a:avLst/>
          </a:prstGeom>
          <a:solidFill>
            <a:srgbClr val="FFFFFF"/>
          </a:solidFill>
          <a:ln w="0">
            <a:solidFill>
              <a:srgbClr val="333399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cs typeface="Calibri" charset="0"/>
            </a:endParaRPr>
          </a:p>
        </p:txBody>
      </p:sp>
      <p:sp>
        <p:nvSpPr>
          <p:cNvPr id="30" name="Rectangle 617"/>
          <p:cNvSpPr>
            <a:spLocks noChangeArrowheads="1"/>
          </p:cNvSpPr>
          <p:nvPr/>
        </p:nvSpPr>
        <p:spPr bwMode="auto">
          <a:xfrm>
            <a:off x="5323498" y="1446517"/>
            <a:ext cx="2176662" cy="1926760"/>
          </a:xfrm>
          <a:prstGeom prst="rect">
            <a:avLst/>
          </a:prstGeom>
          <a:noFill/>
          <a:ln w="20638">
            <a:solidFill>
              <a:srgbClr val="BABAE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cs typeface="Calibri" charset="0"/>
            </a:endParaRPr>
          </a:p>
        </p:txBody>
      </p:sp>
      <p:sp>
        <p:nvSpPr>
          <p:cNvPr id="31" name="Rectangle 618"/>
          <p:cNvSpPr>
            <a:spLocks noChangeArrowheads="1"/>
          </p:cNvSpPr>
          <p:nvPr/>
        </p:nvSpPr>
        <p:spPr bwMode="auto">
          <a:xfrm>
            <a:off x="6622255" y="3111879"/>
            <a:ext cx="452528" cy="246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800" b="1" dirty="0">
                <a:solidFill>
                  <a:srgbClr val="333399"/>
                </a:solidFill>
                <a:cs typeface="Calibri" charset="0"/>
              </a:rPr>
              <a:t>Canberra,</a:t>
            </a:r>
          </a:p>
          <a:p>
            <a:r>
              <a:rPr lang="en-US" sz="800" b="1" dirty="0">
                <a:solidFill>
                  <a:srgbClr val="333399"/>
                </a:solidFill>
                <a:cs typeface="Calibri" charset="0"/>
              </a:rPr>
              <a:t>Australia</a:t>
            </a:r>
            <a:endParaRPr lang="en-US" sz="800" b="1" dirty="0">
              <a:cs typeface="Calibri" charset="0"/>
            </a:endParaRPr>
          </a:p>
        </p:txBody>
      </p:sp>
      <p:grpSp>
        <p:nvGrpSpPr>
          <p:cNvPr id="32" name="Group 619"/>
          <p:cNvGrpSpPr>
            <a:grpSpLocks/>
          </p:cNvGrpSpPr>
          <p:nvPr/>
        </p:nvGrpSpPr>
        <p:grpSpPr bwMode="auto">
          <a:xfrm>
            <a:off x="6029309" y="2651549"/>
            <a:ext cx="1166149" cy="2991303"/>
            <a:chOff x="4365" y="1893"/>
            <a:chExt cx="1040" cy="2208"/>
          </a:xfrm>
        </p:grpSpPr>
        <p:sp>
          <p:nvSpPr>
            <p:cNvPr id="5121" name="Freeform 620"/>
            <p:cNvSpPr>
              <a:spLocks/>
            </p:cNvSpPr>
            <p:nvPr/>
          </p:nvSpPr>
          <p:spPr bwMode="auto">
            <a:xfrm>
              <a:off x="4367" y="2451"/>
              <a:ext cx="287" cy="28"/>
            </a:xfrm>
            <a:custGeom>
              <a:avLst/>
              <a:gdLst>
                <a:gd name="T0" fmla="*/ 0 w 287"/>
                <a:gd name="T1" fmla="*/ 3 h 28"/>
                <a:gd name="T2" fmla="*/ 138 w 287"/>
                <a:gd name="T3" fmla="*/ 28 h 28"/>
                <a:gd name="T4" fmla="*/ 287 w 287"/>
                <a:gd name="T5" fmla="*/ 0 h 28"/>
                <a:gd name="T6" fmla="*/ 0 60000 65536"/>
                <a:gd name="T7" fmla="*/ 0 60000 65536"/>
                <a:gd name="T8" fmla="*/ 0 60000 65536"/>
                <a:gd name="T9" fmla="*/ 0 w 287"/>
                <a:gd name="T10" fmla="*/ 0 h 28"/>
                <a:gd name="T11" fmla="*/ 287 w 287"/>
                <a:gd name="T12" fmla="*/ 28 h 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7" h="28">
                  <a:moveTo>
                    <a:pt x="0" y="3"/>
                  </a:moveTo>
                  <a:lnTo>
                    <a:pt x="138" y="28"/>
                  </a:lnTo>
                  <a:lnTo>
                    <a:pt x="287" y="0"/>
                  </a:lnTo>
                </a:path>
              </a:pathLst>
            </a:custGeom>
            <a:noFill/>
            <a:ln w="635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122" name="Arc 621"/>
            <p:cNvSpPr>
              <a:spLocks noChangeAspect="1"/>
            </p:cNvSpPr>
            <p:nvPr/>
          </p:nvSpPr>
          <p:spPr bwMode="auto">
            <a:xfrm flipH="1" flipV="1">
              <a:off x="4653" y="1893"/>
              <a:ext cx="583" cy="2109"/>
            </a:xfrm>
            <a:custGeom>
              <a:avLst/>
              <a:gdLst>
                <a:gd name="T0" fmla="*/ 0 w 20830"/>
                <a:gd name="T1" fmla="*/ 0 h 21493"/>
                <a:gd name="T2" fmla="*/ 0 w 20830"/>
                <a:gd name="T3" fmla="*/ 0 h 21493"/>
                <a:gd name="T4" fmla="*/ 0 w 20830"/>
                <a:gd name="T5" fmla="*/ 0 h 21493"/>
                <a:gd name="T6" fmla="*/ 0 60000 65536"/>
                <a:gd name="T7" fmla="*/ 0 60000 65536"/>
                <a:gd name="T8" fmla="*/ 0 60000 65536"/>
                <a:gd name="T9" fmla="*/ 0 w 20830"/>
                <a:gd name="T10" fmla="*/ 0 h 21493"/>
                <a:gd name="T11" fmla="*/ 20830 w 20830"/>
                <a:gd name="T12" fmla="*/ 21493 h 2149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830" h="21493" fill="none" extrusionOk="0">
                  <a:moveTo>
                    <a:pt x="2147" y="-1"/>
                  </a:moveTo>
                  <a:cubicBezTo>
                    <a:pt x="11038" y="888"/>
                    <a:pt x="18464" y="7159"/>
                    <a:pt x="20829" y="15776"/>
                  </a:cubicBezTo>
                </a:path>
                <a:path w="20830" h="21493" stroke="0" extrusionOk="0">
                  <a:moveTo>
                    <a:pt x="2147" y="-1"/>
                  </a:moveTo>
                  <a:cubicBezTo>
                    <a:pt x="11038" y="888"/>
                    <a:pt x="18464" y="7159"/>
                    <a:pt x="20829" y="15776"/>
                  </a:cubicBezTo>
                  <a:lnTo>
                    <a:pt x="0" y="21493"/>
                  </a:lnTo>
                  <a:lnTo>
                    <a:pt x="2147" y="-1"/>
                  </a:lnTo>
                  <a:close/>
                </a:path>
              </a:pathLst>
            </a:custGeom>
            <a:noFill/>
            <a:ln w="635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123" name="Freeform 622"/>
            <p:cNvSpPr>
              <a:spLocks/>
            </p:cNvSpPr>
            <p:nvPr/>
          </p:nvSpPr>
          <p:spPr bwMode="auto">
            <a:xfrm>
              <a:off x="5114" y="3947"/>
              <a:ext cx="231" cy="154"/>
            </a:xfrm>
            <a:custGeom>
              <a:avLst/>
              <a:gdLst>
                <a:gd name="T0" fmla="*/ 48 w 231"/>
                <a:gd name="T1" fmla="*/ 69 h 154"/>
                <a:gd name="T2" fmla="*/ 0 w 231"/>
                <a:gd name="T3" fmla="*/ 83 h 154"/>
                <a:gd name="T4" fmla="*/ 231 w 231"/>
                <a:gd name="T5" fmla="*/ 154 h 154"/>
                <a:gd name="T6" fmla="*/ 55 w 231"/>
                <a:gd name="T7" fmla="*/ 0 h 154"/>
                <a:gd name="T8" fmla="*/ 64 w 231"/>
                <a:gd name="T9" fmla="*/ 54 h 1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1"/>
                <a:gd name="T16" fmla="*/ 0 h 154"/>
                <a:gd name="T17" fmla="*/ 231 w 231"/>
                <a:gd name="T18" fmla="*/ 154 h 1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1" h="154">
                  <a:moveTo>
                    <a:pt x="48" y="69"/>
                  </a:moveTo>
                  <a:lnTo>
                    <a:pt x="0" y="83"/>
                  </a:lnTo>
                  <a:lnTo>
                    <a:pt x="231" y="154"/>
                  </a:lnTo>
                  <a:lnTo>
                    <a:pt x="55" y="0"/>
                  </a:lnTo>
                  <a:lnTo>
                    <a:pt x="64" y="54"/>
                  </a:lnTo>
                </a:path>
              </a:pathLst>
            </a:custGeom>
            <a:noFill/>
            <a:ln w="635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124" name="Arc 623"/>
            <p:cNvSpPr>
              <a:spLocks noChangeAspect="1"/>
            </p:cNvSpPr>
            <p:nvPr/>
          </p:nvSpPr>
          <p:spPr bwMode="auto">
            <a:xfrm flipH="1" flipV="1">
              <a:off x="4365" y="1950"/>
              <a:ext cx="1040" cy="2064"/>
            </a:xfrm>
            <a:custGeom>
              <a:avLst/>
              <a:gdLst>
                <a:gd name="T0" fmla="*/ 0 w 20986"/>
                <a:gd name="T1" fmla="*/ 0 h 21039"/>
                <a:gd name="T2" fmla="*/ 0 w 20986"/>
                <a:gd name="T3" fmla="*/ 0 h 21039"/>
                <a:gd name="T4" fmla="*/ 0 w 20986"/>
                <a:gd name="T5" fmla="*/ 0 h 21039"/>
                <a:gd name="T6" fmla="*/ 0 60000 65536"/>
                <a:gd name="T7" fmla="*/ 0 60000 65536"/>
                <a:gd name="T8" fmla="*/ 0 60000 65536"/>
                <a:gd name="T9" fmla="*/ 0 w 20986"/>
                <a:gd name="T10" fmla="*/ 0 h 21039"/>
                <a:gd name="T11" fmla="*/ 20986 w 20986"/>
                <a:gd name="T12" fmla="*/ 21039 h 2103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986" h="21039" fill="none" extrusionOk="0">
                  <a:moveTo>
                    <a:pt x="4889" y="-1"/>
                  </a:moveTo>
                  <a:cubicBezTo>
                    <a:pt x="12830" y="1844"/>
                    <a:pt x="19055" y="8004"/>
                    <a:pt x="20985" y="15925"/>
                  </a:cubicBezTo>
                </a:path>
                <a:path w="20986" h="21039" stroke="0" extrusionOk="0">
                  <a:moveTo>
                    <a:pt x="4889" y="-1"/>
                  </a:moveTo>
                  <a:cubicBezTo>
                    <a:pt x="12830" y="1844"/>
                    <a:pt x="19055" y="8004"/>
                    <a:pt x="20985" y="15925"/>
                  </a:cubicBezTo>
                  <a:lnTo>
                    <a:pt x="0" y="21039"/>
                  </a:lnTo>
                  <a:lnTo>
                    <a:pt x="4889" y="-1"/>
                  </a:lnTo>
                  <a:close/>
                </a:path>
              </a:pathLst>
            </a:custGeom>
            <a:noFill/>
            <a:ln w="635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3" name="Group 624"/>
          <p:cNvGrpSpPr>
            <a:grpSpLocks/>
          </p:cNvGrpSpPr>
          <p:nvPr/>
        </p:nvGrpSpPr>
        <p:grpSpPr bwMode="auto">
          <a:xfrm>
            <a:off x="1006377" y="2136345"/>
            <a:ext cx="6356516" cy="348412"/>
            <a:chOff x="1507" y="1494"/>
            <a:chExt cx="4183" cy="260"/>
          </a:xfrm>
        </p:grpSpPr>
        <p:grpSp>
          <p:nvGrpSpPr>
            <p:cNvPr id="5112" name="Group 625"/>
            <p:cNvGrpSpPr>
              <a:grpSpLocks/>
            </p:cNvGrpSpPr>
            <p:nvPr/>
          </p:nvGrpSpPr>
          <p:grpSpPr bwMode="auto">
            <a:xfrm>
              <a:off x="3282" y="1494"/>
              <a:ext cx="889" cy="256"/>
              <a:chOff x="3142" y="1494"/>
              <a:chExt cx="889" cy="256"/>
            </a:xfrm>
          </p:grpSpPr>
          <p:sp>
            <p:nvSpPr>
              <p:cNvPr id="5119" name="Rectangle 626"/>
              <p:cNvSpPr>
                <a:spLocks noChangeArrowheads="1"/>
              </p:cNvSpPr>
              <p:nvPr/>
            </p:nvSpPr>
            <p:spPr bwMode="auto">
              <a:xfrm>
                <a:off x="3142" y="1494"/>
                <a:ext cx="889" cy="256"/>
              </a:xfrm>
              <a:prstGeom prst="rect">
                <a:avLst/>
              </a:prstGeom>
              <a:solidFill>
                <a:srgbClr val="FFFFFF"/>
              </a:solidFill>
              <a:ln w="0">
                <a:solidFill>
                  <a:srgbClr val="333399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dirty="0">
                  <a:cs typeface="Calibri" charset="0"/>
                </a:endParaRPr>
              </a:p>
            </p:txBody>
          </p:sp>
          <p:sp>
            <p:nvSpPr>
              <p:cNvPr id="5120" name="Rectangle 627"/>
              <p:cNvSpPr>
                <a:spLocks noChangeArrowheads="1"/>
              </p:cNvSpPr>
              <p:nvPr/>
            </p:nvSpPr>
            <p:spPr bwMode="auto">
              <a:xfrm>
                <a:off x="3297" y="1532"/>
                <a:ext cx="583" cy="1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800" dirty="0">
                    <a:solidFill>
                      <a:srgbClr val="333399"/>
                    </a:solidFill>
                    <a:cs typeface="Calibri" charset="0"/>
                  </a:rPr>
                  <a:t>Signal Processing</a:t>
                </a:r>
              </a:p>
              <a:p>
                <a:r>
                  <a:rPr lang="en-US" sz="800" dirty="0">
                    <a:solidFill>
                      <a:srgbClr val="333399"/>
                    </a:solidFill>
                    <a:cs typeface="Calibri" charset="0"/>
                  </a:rPr>
                  <a:t>Center SPC-60</a:t>
                </a:r>
              </a:p>
            </p:txBody>
          </p:sp>
        </p:grpSp>
        <p:grpSp>
          <p:nvGrpSpPr>
            <p:cNvPr id="5113" name="Group 628"/>
            <p:cNvGrpSpPr>
              <a:grpSpLocks/>
            </p:cNvGrpSpPr>
            <p:nvPr/>
          </p:nvGrpSpPr>
          <p:grpSpPr bwMode="auto">
            <a:xfrm>
              <a:off x="4781" y="1494"/>
              <a:ext cx="909" cy="256"/>
              <a:chOff x="4597" y="1494"/>
              <a:chExt cx="909" cy="256"/>
            </a:xfrm>
          </p:grpSpPr>
          <p:sp>
            <p:nvSpPr>
              <p:cNvPr id="5117" name="Rectangle 629"/>
              <p:cNvSpPr>
                <a:spLocks noChangeArrowheads="1"/>
              </p:cNvSpPr>
              <p:nvPr/>
            </p:nvSpPr>
            <p:spPr bwMode="auto">
              <a:xfrm>
                <a:off x="4597" y="1494"/>
                <a:ext cx="909" cy="256"/>
              </a:xfrm>
              <a:prstGeom prst="rect">
                <a:avLst/>
              </a:prstGeom>
              <a:solidFill>
                <a:srgbClr val="FFFFFF"/>
              </a:solidFill>
              <a:ln w="0">
                <a:solidFill>
                  <a:srgbClr val="333399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dirty="0">
                  <a:cs typeface="Calibri" charset="0"/>
                </a:endParaRPr>
              </a:p>
            </p:txBody>
          </p:sp>
          <p:sp>
            <p:nvSpPr>
              <p:cNvPr id="5118" name="Rectangle 630"/>
              <p:cNvSpPr>
                <a:spLocks noChangeArrowheads="1"/>
              </p:cNvSpPr>
              <p:nvPr/>
            </p:nvSpPr>
            <p:spPr bwMode="auto">
              <a:xfrm>
                <a:off x="4768" y="1532"/>
                <a:ext cx="583" cy="1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800" dirty="0">
                    <a:solidFill>
                      <a:srgbClr val="333399"/>
                    </a:solidFill>
                    <a:cs typeface="Calibri" charset="0"/>
                  </a:rPr>
                  <a:t>Signal Processing</a:t>
                </a:r>
              </a:p>
              <a:p>
                <a:r>
                  <a:rPr lang="en-US" sz="800" dirty="0">
                    <a:solidFill>
                      <a:srgbClr val="333399"/>
                    </a:solidFill>
                    <a:cs typeface="Calibri" charset="0"/>
                  </a:rPr>
                  <a:t>Center SPC-40</a:t>
                </a:r>
              </a:p>
            </p:txBody>
          </p:sp>
        </p:grpSp>
        <p:grpSp>
          <p:nvGrpSpPr>
            <p:cNvPr id="5114" name="Group 631"/>
            <p:cNvGrpSpPr>
              <a:grpSpLocks/>
            </p:cNvGrpSpPr>
            <p:nvPr/>
          </p:nvGrpSpPr>
          <p:grpSpPr bwMode="auto">
            <a:xfrm>
              <a:off x="1507" y="1498"/>
              <a:ext cx="909" cy="256"/>
              <a:chOff x="1501" y="1498"/>
              <a:chExt cx="909" cy="256"/>
            </a:xfrm>
          </p:grpSpPr>
          <p:sp>
            <p:nvSpPr>
              <p:cNvPr id="5115" name="Rectangle 632"/>
              <p:cNvSpPr>
                <a:spLocks noChangeArrowheads="1"/>
              </p:cNvSpPr>
              <p:nvPr/>
            </p:nvSpPr>
            <p:spPr bwMode="auto">
              <a:xfrm>
                <a:off x="1501" y="1498"/>
                <a:ext cx="909" cy="256"/>
              </a:xfrm>
              <a:prstGeom prst="rect">
                <a:avLst/>
              </a:prstGeom>
              <a:solidFill>
                <a:srgbClr val="FFFFFF"/>
              </a:solidFill>
              <a:ln w="0">
                <a:solidFill>
                  <a:srgbClr val="333399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dirty="0">
                  <a:cs typeface="Calibri" charset="0"/>
                </a:endParaRPr>
              </a:p>
            </p:txBody>
          </p:sp>
          <p:sp>
            <p:nvSpPr>
              <p:cNvPr id="5116" name="Rectangle 633"/>
              <p:cNvSpPr>
                <a:spLocks noChangeArrowheads="1"/>
              </p:cNvSpPr>
              <p:nvPr/>
            </p:nvSpPr>
            <p:spPr bwMode="auto">
              <a:xfrm>
                <a:off x="1662" y="1536"/>
                <a:ext cx="583" cy="1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800" dirty="0">
                    <a:solidFill>
                      <a:srgbClr val="333399"/>
                    </a:solidFill>
                    <a:cs typeface="Calibri" charset="0"/>
                  </a:rPr>
                  <a:t>Signal Processing</a:t>
                </a:r>
              </a:p>
              <a:p>
                <a:r>
                  <a:rPr lang="en-US" sz="800" dirty="0">
                    <a:solidFill>
                      <a:srgbClr val="333399"/>
                    </a:solidFill>
                    <a:cs typeface="Calibri" charset="0"/>
                  </a:rPr>
                  <a:t>Center SPC-10</a:t>
                </a:r>
              </a:p>
            </p:txBody>
          </p:sp>
        </p:grpSp>
      </p:grpSp>
      <p:sp>
        <p:nvSpPr>
          <p:cNvPr id="34" name="Rectangle 634"/>
          <p:cNvSpPr>
            <a:spLocks noChangeArrowheads="1"/>
          </p:cNvSpPr>
          <p:nvPr/>
        </p:nvSpPr>
        <p:spPr bwMode="auto">
          <a:xfrm>
            <a:off x="307975" y="4496871"/>
            <a:ext cx="935226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/>
          <a:p>
            <a:endParaRPr lang="en-US" sz="800" i="1" dirty="0">
              <a:solidFill>
                <a:srgbClr val="333399"/>
              </a:solidFill>
              <a:cs typeface="Calibri" charset="0"/>
            </a:endParaRPr>
          </a:p>
          <a:p>
            <a:r>
              <a:rPr lang="en-US" sz="800" dirty="0">
                <a:solidFill>
                  <a:srgbClr val="333399"/>
                </a:solidFill>
                <a:cs typeface="Calibri" charset="0"/>
              </a:rPr>
              <a:t>Network</a:t>
            </a:r>
          </a:p>
          <a:p>
            <a:r>
              <a:rPr lang="en-US" sz="800" dirty="0">
                <a:solidFill>
                  <a:srgbClr val="333399"/>
                </a:solidFill>
                <a:cs typeface="Calibri" charset="0"/>
              </a:rPr>
              <a:t>Operations</a:t>
            </a:r>
          </a:p>
          <a:p>
            <a:r>
              <a:rPr lang="en-US" sz="800" dirty="0" smtClean="0">
                <a:solidFill>
                  <a:srgbClr val="333399"/>
                </a:solidFill>
                <a:cs typeface="Calibri" charset="0"/>
              </a:rPr>
              <a:t>Control Center</a:t>
            </a:r>
            <a:endParaRPr lang="en-US" sz="800" dirty="0">
              <a:solidFill>
                <a:srgbClr val="333399"/>
              </a:solidFill>
              <a:cs typeface="Calibri" charset="0"/>
            </a:endParaRPr>
          </a:p>
          <a:p>
            <a:r>
              <a:rPr lang="en-US" sz="800" dirty="0">
                <a:solidFill>
                  <a:srgbClr val="333399"/>
                </a:solidFill>
                <a:cs typeface="Calibri" charset="0"/>
              </a:rPr>
              <a:t> at JPL,</a:t>
            </a:r>
          </a:p>
          <a:p>
            <a:r>
              <a:rPr lang="en-US" sz="800" dirty="0">
                <a:solidFill>
                  <a:srgbClr val="333399"/>
                </a:solidFill>
                <a:cs typeface="Calibri" charset="0"/>
              </a:rPr>
              <a:t> Pasadena , CA</a:t>
            </a:r>
          </a:p>
        </p:txBody>
      </p:sp>
      <p:grpSp>
        <p:nvGrpSpPr>
          <p:cNvPr id="35" name="Group 635"/>
          <p:cNvGrpSpPr>
            <a:grpSpLocks noChangeAspect="1"/>
          </p:cNvGrpSpPr>
          <p:nvPr/>
        </p:nvGrpSpPr>
        <p:grpSpPr bwMode="auto">
          <a:xfrm>
            <a:off x="541781" y="4263197"/>
            <a:ext cx="538509" cy="439363"/>
            <a:chOff x="1079" y="3099"/>
            <a:chExt cx="709" cy="650"/>
          </a:xfrm>
        </p:grpSpPr>
        <p:sp>
          <p:nvSpPr>
            <p:cNvPr id="5108" name="Arc 636"/>
            <p:cNvSpPr>
              <a:spLocks noChangeAspect="1"/>
            </p:cNvSpPr>
            <p:nvPr/>
          </p:nvSpPr>
          <p:spPr bwMode="auto">
            <a:xfrm flipH="1">
              <a:off x="1259" y="3140"/>
              <a:ext cx="455" cy="609"/>
            </a:xfrm>
            <a:custGeom>
              <a:avLst/>
              <a:gdLst>
                <a:gd name="T0" fmla="*/ 0 w 21367"/>
                <a:gd name="T1" fmla="*/ 0 h 21475"/>
                <a:gd name="T2" fmla="*/ 0 w 21367"/>
                <a:gd name="T3" fmla="*/ 0 h 21475"/>
                <a:gd name="T4" fmla="*/ 0 w 21367"/>
                <a:gd name="T5" fmla="*/ 0 h 21475"/>
                <a:gd name="T6" fmla="*/ 0 60000 65536"/>
                <a:gd name="T7" fmla="*/ 0 60000 65536"/>
                <a:gd name="T8" fmla="*/ 0 60000 65536"/>
                <a:gd name="T9" fmla="*/ 0 w 21367"/>
                <a:gd name="T10" fmla="*/ 0 h 21475"/>
                <a:gd name="T11" fmla="*/ 21367 w 21367"/>
                <a:gd name="T12" fmla="*/ 21475 h 214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367" h="21475" fill="none" extrusionOk="0">
                  <a:moveTo>
                    <a:pt x="2321" y="0"/>
                  </a:moveTo>
                  <a:cubicBezTo>
                    <a:pt x="12098" y="1057"/>
                    <a:pt x="19927" y="8584"/>
                    <a:pt x="21367" y="18311"/>
                  </a:cubicBezTo>
                </a:path>
                <a:path w="21367" h="21475" stroke="0" extrusionOk="0">
                  <a:moveTo>
                    <a:pt x="2321" y="0"/>
                  </a:moveTo>
                  <a:cubicBezTo>
                    <a:pt x="12098" y="1057"/>
                    <a:pt x="19927" y="8584"/>
                    <a:pt x="21367" y="18311"/>
                  </a:cubicBezTo>
                  <a:lnTo>
                    <a:pt x="0" y="21475"/>
                  </a:lnTo>
                  <a:lnTo>
                    <a:pt x="2321" y="0"/>
                  </a:lnTo>
                  <a:close/>
                </a:path>
              </a:pathLst>
            </a:custGeom>
            <a:noFill/>
            <a:ln w="635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109" name="Arc 637"/>
            <p:cNvSpPr>
              <a:spLocks noChangeAspect="1"/>
            </p:cNvSpPr>
            <p:nvPr/>
          </p:nvSpPr>
          <p:spPr bwMode="auto">
            <a:xfrm flipH="1">
              <a:off x="1079" y="3127"/>
              <a:ext cx="640" cy="539"/>
            </a:xfrm>
            <a:custGeom>
              <a:avLst/>
              <a:gdLst>
                <a:gd name="T0" fmla="*/ 0 w 21600"/>
                <a:gd name="T1" fmla="*/ 0 h 21518"/>
                <a:gd name="T2" fmla="*/ 0 w 21600"/>
                <a:gd name="T3" fmla="*/ 0 h 21518"/>
                <a:gd name="T4" fmla="*/ 0 w 21600"/>
                <a:gd name="T5" fmla="*/ 0 h 2151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18"/>
                <a:gd name="T11" fmla="*/ 21600 w 21600"/>
                <a:gd name="T12" fmla="*/ 21518 h 215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18" fill="none" extrusionOk="0">
                  <a:moveTo>
                    <a:pt x="1882" y="0"/>
                  </a:moveTo>
                  <a:cubicBezTo>
                    <a:pt x="13039" y="976"/>
                    <a:pt x="21600" y="10318"/>
                    <a:pt x="21600" y="21518"/>
                  </a:cubicBezTo>
                </a:path>
                <a:path w="21600" h="21518" stroke="0" extrusionOk="0">
                  <a:moveTo>
                    <a:pt x="1882" y="0"/>
                  </a:moveTo>
                  <a:cubicBezTo>
                    <a:pt x="13039" y="976"/>
                    <a:pt x="21600" y="10318"/>
                    <a:pt x="21600" y="21518"/>
                  </a:cubicBezTo>
                  <a:lnTo>
                    <a:pt x="0" y="21518"/>
                  </a:lnTo>
                  <a:lnTo>
                    <a:pt x="1882" y="0"/>
                  </a:lnTo>
                  <a:close/>
                </a:path>
              </a:pathLst>
            </a:custGeom>
            <a:noFill/>
            <a:ln w="635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110" name="Freeform 638"/>
            <p:cNvSpPr>
              <a:spLocks noChangeAspect="1"/>
            </p:cNvSpPr>
            <p:nvPr/>
          </p:nvSpPr>
          <p:spPr bwMode="auto">
            <a:xfrm>
              <a:off x="1640" y="3099"/>
              <a:ext cx="148" cy="77"/>
            </a:xfrm>
            <a:custGeom>
              <a:avLst/>
              <a:gdLst>
                <a:gd name="T0" fmla="*/ 24 w 148"/>
                <a:gd name="T1" fmla="*/ 29 h 77"/>
                <a:gd name="T2" fmla="*/ 0 w 148"/>
                <a:gd name="T3" fmla="*/ 0 h 77"/>
                <a:gd name="T4" fmla="*/ 148 w 148"/>
                <a:gd name="T5" fmla="*/ 17 h 77"/>
                <a:gd name="T6" fmla="*/ 12 w 148"/>
                <a:gd name="T7" fmla="*/ 77 h 77"/>
                <a:gd name="T8" fmla="*/ 25 w 148"/>
                <a:gd name="T9" fmla="*/ 42 h 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8"/>
                <a:gd name="T16" fmla="*/ 0 h 77"/>
                <a:gd name="T17" fmla="*/ 148 w 148"/>
                <a:gd name="T18" fmla="*/ 77 h 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8" h="77">
                  <a:moveTo>
                    <a:pt x="24" y="29"/>
                  </a:moveTo>
                  <a:lnTo>
                    <a:pt x="0" y="0"/>
                  </a:lnTo>
                  <a:lnTo>
                    <a:pt x="148" y="17"/>
                  </a:lnTo>
                  <a:lnTo>
                    <a:pt x="12" y="77"/>
                  </a:lnTo>
                  <a:lnTo>
                    <a:pt x="25" y="42"/>
                  </a:lnTo>
                </a:path>
              </a:pathLst>
            </a:custGeom>
            <a:noFill/>
            <a:ln w="635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111" name="Freeform 639"/>
            <p:cNvSpPr>
              <a:spLocks noChangeAspect="1"/>
            </p:cNvSpPr>
            <p:nvPr/>
          </p:nvSpPr>
          <p:spPr bwMode="auto">
            <a:xfrm>
              <a:off x="1080" y="3641"/>
              <a:ext cx="180" cy="24"/>
            </a:xfrm>
            <a:custGeom>
              <a:avLst/>
              <a:gdLst>
                <a:gd name="T0" fmla="*/ 0 w 180"/>
                <a:gd name="T1" fmla="*/ 24 h 24"/>
                <a:gd name="T2" fmla="*/ 92 w 180"/>
                <a:gd name="T3" fmla="*/ 0 h 24"/>
                <a:gd name="T4" fmla="*/ 180 w 180"/>
                <a:gd name="T5" fmla="*/ 21 h 24"/>
                <a:gd name="T6" fmla="*/ 0 60000 65536"/>
                <a:gd name="T7" fmla="*/ 0 60000 65536"/>
                <a:gd name="T8" fmla="*/ 0 60000 65536"/>
                <a:gd name="T9" fmla="*/ 0 w 180"/>
                <a:gd name="T10" fmla="*/ 0 h 24"/>
                <a:gd name="T11" fmla="*/ 180 w 180"/>
                <a:gd name="T12" fmla="*/ 24 h 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0" h="24">
                  <a:moveTo>
                    <a:pt x="0" y="24"/>
                  </a:moveTo>
                  <a:lnTo>
                    <a:pt x="92" y="0"/>
                  </a:lnTo>
                  <a:lnTo>
                    <a:pt x="180" y="21"/>
                  </a:lnTo>
                </a:path>
              </a:pathLst>
            </a:custGeom>
            <a:noFill/>
            <a:ln w="635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6" name="Group 640"/>
          <p:cNvGrpSpPr>
            <a:grpSpLocks/>
          </p:cNvGrpSpPr>
          <p:nvPr/>
        </p:nvGrpSpPr>
        <p:grpSpPr bwMode="auto">
          <a:xfrm>
            <a:off x="1912943" y="4177843"/>
            <a:ext cx="847737" cy="458952"/>
            <a:chOff x="1891" y="2988"/>
            <a:chExt cx="562" cy="342"/>
          </a:xfrm>
        </p:grpSpPr>
        <p:sp>
          <p:nvSpPr>
            <p:cNvPr id="5102" name="Rectangle 641"/>
            <p:cNvSpPr>
              <a:spLocks noChangeArrowheads="1"/>
            </p:cNvSpPr>
            <p:nvPr/>
          </p:nvSpPr>
          <p:spPr bwMode="auto">
            <a:xfrm>
              <a:off x="2099" y="2988"/>
              <a:ext cx="354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r>
                <a:rPr lang="en-US" sz="800" i="1" dirty="0">
                  <a:solidFill>
                    <a:srgbClr val="333399"/>
                  </a:solidFill>
                  <a:cs typeface="Calibri" charset="0"/>
                </a:rPr>
                <a:t>MIL-71</a:t>
              </a:r>
            </a:p>
            <a:p>
              <a:r>
                <a:rPr lang="en-US" sz="800" dirty="0">
                  <a:solidFill>
                    <a:srgbClr val="333399"/>
                  </a:solidFill>
                  <a:cs typeface="Calibri" charset="0"/>
                </a:rPr>
                <a:t>DSN’s</a:t>
              </a:r>
            </a:p>
            <a:p>
              <a:r>
                <a:rPr lang="en-US" sz="800" dirty="0">
                  <a:solidFill>
                    <a:srgbClr val="333399"/>
                  </a:solidFill>
                  <a:cs typeface="Calibri" charset="0"/>
                </a:rPr>
                <a:t>KSC </a:t>
              </a:r>
            </a:p>
          </p:txBody>
        </p:sp>
        <p:grpSp>
          <p:nvGrpSpPr>
            <p:cNvPr id="5103" name="Group 642"/>
            <p:cNvGrpSpPr>
              <a:grpSpLocks noChangeAspect="1"/>
            </p:cNvGrpSpPr>
            <p:nvPr/>
          </p:nvGrpSpPr>
          <p:grpSpPr bwMode="auto">
            <a:xfrm>
              <a:off x="1891" y="3060"/>
              <a:ext cx="242" cy="158"/>
              <a:chOff x="1835" y="2795"/>
              <a:chExt cx="940" cy="612"/>
            </a:xfrm>
          </p:grpSpPr>
          <p:sp>
            <p:nvSpPr>
              <p:cNvPr id="5104" name="Arc 643"/>
              <p:cNvSpPr>
                <a:spLocks noChangeAspect="1"/>
              </p:cNvSpPr>
              <p:nvPr/>
            </p:nvSpPr>
            <p:spPr bwMode="auto">
              <a:xfrm flipV="1">
                <a:off x="2035" y="2795"/>
                <a:ext cx="736" cy="544"/>
              </a:xfrm>
              <a:custGeom>
                <a:avLst/>
                <a:gdLst>
                  <a:gd name="T0" fmla="*/ 0 w 20121"/>
                  <a:gd name="T1" fmla="*/ 0 h 21600"/>
                  <a:gd name="T2" fmla="*/ 0 w 20121"/>
                  <a:gd name="T3" fmla="*/ 0 h 21600"/>
                  <a:gd name="T4" fmla="*/ 0 w 20121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0121"/>
                  <a:gd name="T10" fmla="*/ 0 h 21600"/>
                  <a:gd name="T11" fmla="*/ 20121 w 20121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121" h="21600" fill="none" extrusionOk="0">
                    <a:moveTo>
                      <a:pt x="-1" y="0"/>
                    </a:moveTo>
                    <a:cubicBezTo>
                      <a:pt x="8897" y="0"/>
                      <a:pt x="16884" y="5455"/>
                      <a:pt x="20120" y="13744"/>
                    </a:cubicBezTo>
                  </a:path>
                  <a:path w="20121" h="21600" stroke="0" extrusionOk="0">
                    <a:moveTo>
                      <a:pt x="-1" y="0"/>
                    </a:moveTo>
                    <a:cubicBezTo>
                      <a:pt x="8897" y="0"/>
                      <a:pt x="16884" y="5455"/>
                      <a:pt x="20120" y="13744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635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105" name="Freeform 644"/>
              <p:cNvSpPr>
                <a:spLocks noChangeAspect="1"/>
              </p:cNvSpPr>
              <p:nvPr/>
            </p:nvSpPr>
            <p:spPr bwMode="auto">
              <a:xfrm>
                <a:off x="1835" y="3287"/>
                <a:ext cx="249" cy="120"/>
              </a:xfrm>
              <a:custGeom>
                <a:avLst/>
                <a:gdLst>
                  <a:gd name="T0" fmla="*/ 205 w 249"/>
                  <a:gd name="T1" fmla="*/ 72 h 120"/>
                  <a:gd name="T2" fmla="*/ 248 w 249"/>
                  <a:gd name="T3" fmla="*/ 120 h 120"/>
                  <a:gd name="T4" fmla="*/ 0 w 249"/>
                  <a:gd name="T5" fmla="*/ 76 h 120"/>
                  <a:gd name="T6" fmla="*/ 249 w 249"/>
                  <a:gd name="T7" fmla="*/ 0 h 120"/>
                  <a:gd name="T8" fmla="*/ 198 w 249"/>
                  <a:gd name="T9" fmla="*/ 51 h 1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9"/>
                  <a:gd name="T16" fmla="*/ 0 h 120"/>
                  <a:gd name="T17" fmla="*/ 249 w 249"/>
                  <a:gd name="T18" fmla="*/ 120 h 1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9" h="120">
                    <a:moveTo>
                      <a:pt x="205" y="72"/>
                    </a:moveTo>
                    <a:lnTo>
                      <a:pt x="248" y="120"/>
                    </a:lnTo>
                    <a:lnTo>
                      <a:pt x="0" y="76"/>
                    </a:lnTo>
                    <a:lnTo>
                      <a:pt x="249" y="0"/>
                    </a:lnTo>
                    <a:lnTo>
                      <a:pt x="198" y="51"/>
                    </a:lnTo>
                  </a:path>
                </a:pathLst>
              </a:custGeom>
              <a:noFill/>
              <a:ln w="635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106" name="Arc 645"/>
              <p:cNvSpPr>
                <a:spLocks noChangeAspect="1"/>
              </p:cNvSpPr>
              <p:nvPr/>
            </p:nvSpPr>
            <p:spPr bwMode="auto">
              <a:xfrm flipV="1">
                <a:off x="2035" y="3171"/>
                <a:ext cx="740" cy="188"/>
              </a:xfrm>
              <a:custGeom>
                <a:avLst/>
                <a:gdLst>
                  <a:gd name="T0" fmla="*/ 0 w 16858"/>
                  <a:gd name="T1" fmla="*/ 0 h 21600"/>
                  <a:gd name="T2" fmla="*/ 0 w 16858"/>
                  <a:gd name="T3" fmla="*/ 0 h 21600"/>
                  <a:gd name="T4" fmla="*/ 0 w 16858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16858"/>
                  <a:gd name="T10" fmla="*/ 0 h 21600"/>
                  <a:gd name="T11" fmla="*/ 16858 w 16858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858" h="21600" fill="none" extrusionOk="0">
                    <a:moveTo>
                      <a:pt x="-1" y="0"/>
                    </a:moveTo>
                    <a:cubicBezTo>
                      <a:pt x="6556" y="0"/>
                      <a:pt x="12758" y="2978"/>
                      <a:pt x="16857" y="8095"/>
                    </a:cubicBezTo>
                  </a:path>
                  <a:path w="16858" h="21600" stroke="0" extrusionOk="0">
                    <a:moveTo>
                      <a:pt x="-1" y="0"/>
                    </a:moveTo>
                    <a:cubicBezTo>
                      <a:pt x="6556" y="0"/>
                      <a:pt x="12758" y="2978"/>
                      <a:pt x="16857" y="8095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635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107" name="Line 646"/>
              <p:cNvSpPr>
                <a:spLocks noChangeAspect="1" noChangeShapeType="1"/>
              </p:cNvSpPr>
              <p:nvPr/>
            </p:nvSpPr>
            <p:spPr bwMode="auto">
              <a:xfrm>
                <a:off x="2774" y="2991"/>
                <a:ext cx="0" cy="297"/>
              </a:xfrm>
              <a:prstGeom prst="line">
                <a:avLst/>
              </a:prstGeom>
              <a:noFill/>
              <a:ln w="635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37" name="Group 647"/>
          <p:cNvGrpSpPr>
            <a:grpSpLocks/>
          </p:cNvGrpSpPr>
          <p:nvPr/>
        </p:nvGrpSpPr>
        <p:grpSpPr bwMode="auto">
          <a:xfrm>
            <a:off x="430158" y="1988025"/>
            <a:ext cx="547559" cy="527515"/>
            <a:chOff x="1091" y="1400"/>
            <a:chExt cx="411" cy="405"/>
          </a:xfrm>
        </p:grpSpPr>
        <p:grpSp>
          <p:nvGrpSpPr>
            <p:cNvPr id="3980" name="Group 648"/>
            <p:cNvGrpSpPr>
              <a:grpSpLocks/>
            </p:cNvGrpSpPr>
            <p:nvPr/>
          </p:nvGrpSpPr>
          <p:grpSpPr bwMode="auto">
            <a:xfrm>
              <a:off x="1125" y="1400"/>
              <a:ext cx="198" cy="210"/>
              <a:chOff x="885" y="1400"/>
              <a:chExt cx="198" cy="210"/>
            </a:xfrm>
          </p:grpSpPr>
          <p:grpSp>
            <p:nvGrpSpPr>
              <p:cNvPr id="3986" name="Group 649"/>
              <p:cNvGrpSpPr>
                <a:grpSpLocks/>
              </p:cNvGrpSpPr>
              <p:nvPr/>
            </p:nvGrpSpPr>
            <p:grpSpPr bwMode="auto">
              <a:xfrm>
                <a:off x="885" y="1400"/>
                <a:ext cx="198" cy="131"/>
                <a:chOff x="885" y="1400"/>
                <a:chExt cx="198" cy="131"/>
              </a:xfrm>
            </p:grpSpPr>
            <p:sp>
              <p:nvSpPr>
                <p:cNvPr id="4902" name="Freeform 650"/>
                <p:cNvSpPr>
                  <a:spLocks/>
                </p:cNvSpPr>
                <p:nvPr/>
              </p:nvSpPr>
              <p:spPr bwMode="auto">
                <a:xfrm>
                  <a:off x="931" y="1400"/>
                  <a:ext cx="25" cy="99"/>
                </a:xfrm>
                <a:custGeom>
                  <a:avLst/>
                  <a:gdLst>
                    <a:gd name="T0" fmla="*/ 0 w 25"/>
                    <a:gd name="T1" fmla="*/ 15 h 99"/>
                    <a:gd name="T2" fmla="*/ 14 w 25"/>
                    <a:gd name="T3" fmla="*/ 5 h 99"/>
                    <a:gd name="T4" fmla="*/ 25 w 25"/>
                    <a:gd name="T5" fmla="*/ 0 h 99"/>
                    <a:gd name="T6" fmla="*/ 12 w 25"/>
                    <a:gd name="T7" fmla="*/ 10 h 99"/>
                    <a:gd name="T8" fmla="*/ 0 w 25"/>
                    <a:gd name="T9" fmla="*/ 15 h 99"/>
                    <a:gd name="T10" fmla="*/ 25 w 25"/>
                    <a:gd name="T11" fmla="*/ 0 h 99"/>
                    <a:gd name="T12" fmla="*/ 14 w 25"/>
                    <a:gd name="T13" fmla="*/ 5 h 99"/>
                    <a:gd name="T14" fmla="*/ 12 w 25"/>
                    <a:gd name="T15" fmla="*/ 10 h 99"/>
                    <a:gd name="T16" fmla="*/ 0 w 25"/>
                    <a:gd name="T17" fmla="*/ 15 h 99"/>
                    <a:gd name="T18" fmla="*/ 7 w 25"/>
                    <a:gd name="T19" fmla="*/ 13 h 99"/>
                    <a:gd name="T20" fmla="*/ 15 w 25"/>
                    <a:gd name="T21" fmla="*/ 99 h 99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5"/>
                    <a:gd name="T34" fmla="*/ 0 h 99"/>
                    <a:gd name="T35" fmla="*/ 25 w 25"/>
                    <a:gd name="T36" fmla="*/ 99 h 99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5" h="99">
                      <a:moveTo>
                        <a:pt x="0" y="15"/>
                      </a:moveTo>
                      <a:lnTo>
                        <a:pt x="14" y="5"/>
                      </a:lnTo>
                      <a:lnTo>
                        <a:pt x="25" y="0"/>
                      </a:lnTo>
                      <a:lnTo>
                        <a:pt x="12" y="10"/>
                      </a:lnTo>
                      <a:lnTo>
                        <a:pt x="0" y="15"/>
                      </a:lnTo>
                      <a:lnTo>
                        <a:pt x="25" y="0"/>
                      </a:lnTo>
                      <a:lnTo>
                        <a:pt x="14" y="5"/>
                      </a:lnTo>
                      <a:lnTo>
                        <a:pt x="12" y="10"/>
                      </a:lnTo>
                      <a:lnTo>
                        <a:pt x="0" y="15"/>
                      </a:lnTo>
                      <a:lnTo>
                        <a:pt x="7" y="13"/>
                      </a:lnTo>
                      <a:lnTo>
                        <a:pt x="15" y="99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03" name="Freeform 651"/>
                <p:cNvSpPr>
                  <a:spLocks/>
                </p:cNvSpPr>
                <p:nvPr/>
              </p:nvSpPr>
              <p:spPr bwMode="auto">
                <a:xfrm>
                  <a:off x="931" y="1413"/>
                  <a:ext cx="15" cy="100"/>
                </a:xfrm>
                <a:custGeom>
                  <a:avLst/>
                  <a:gdLst>
                    <a:gd name="T0" fmla="*/ 7 w 15"/>
                    <a:gd name="T1" fmla="*/ 0 h 100"/>
                    <a:gd name="T2" fmla="*/ 0 w 15"/>
                    <a:gd name="T3" fmla="*/ 2 h 100"/>
                    <a:gd name="T4" fmla="*/ 10 w 15"/>
                    <a:gd name="T5" fmla="*/ 88 h 100"/>
                    <a:gd name="T6" fmla="*/ 15 w 15"/>
                    <a:gd name="T7" fmla="*/ 86 h 100"/>
                    <a:gd name="T8" fmla="*/ 15 w 15"/>
                    <a:gd name="T9" fmla="*/ 100 h 100"/>
                    <a:gd name="T10" fmla="*/ 10 w 15"/>
                    <a:gd name="T11" fmla="*/ 88 h 100"/>
                    <a:gd name="T12" fmla="*/ 0 w 15"/>
                    <a:gd name="T13" fmla="*/ 2 h 10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"/>
                    <a:gd name="T22" fmla="*/ 0 h 100"/>
                    <a:gd name="T23" fmla="*/ 15 w 15"/>
                    <a:gd name="T24" fmla="*/ 100 h 10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" h="100">
                      <a:moveTo>
                        <a:pt x="7" y="0"/>
                      </a:moveTo>
                      <a:lnTo>
                        <a:pt x="0" y="2"/>
                      </a:lnTo>
                      <a:lnTo>
                        <a:pt x="10" y="88"/>
                      </a:lnTo>
                      <a:lnTo>
                        <a:pt x="15" y="86"/>
                      </a:lnTo>
                      <a:lnTo>
                        <a:pt x="15" y="100"/>
                      </a:lnTo>
                      <a:lnTo>
                        <a:pt x="10" y="88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04" name="Freeform 652"/>
                <p:cNvSpPr>
                  <a:spLocks/>
                </p:cNvSpPr>
                <p:nvPr/>
              </p:nvSpPr>
              <p:spPr bwMode="auto">
                <a:xfrm>
                  <a:off x="931" y="1415"/>
                  <a:ext cx="15" cy="86"/>
                </a:xfrm>
                <a:custGeom>
                  <a:avLst/>
                  <a:gdLst>
                    <a:gd name="T0" fmla="*/ 2 w 15"/>
                    <a:gd name="T1" fmla="*/ 10 h 86"/>
                    <a:gd name="T2" fmla="*/ 7 w 15"/>
                    <a:gd name="T3" fmla="*/ 8 h 86"/>
                    <a:gd name="T4" fmla="*/ 9 w 15"/>
                    <a:gd name="T5" fmla="*/ 18 h 86"/>
                    <a:gd name="T6" fmla="*/ 2 w 15"/>
                    <a:gd name="T7" fmla="*/ 20 h 86"/>
                    <a:gd name="T8" fmla="*/ 4 w 15"/>
                    <a:gd name="T9" fmla="*/ 28 h 86"/>
                    <a:gd name="T10" fmla="*/ 10 w 15"/>
                    <a:gd name="T11" fmla="*/ 27 h 86"/>
                    <a:gd name="T12" fmla="*/ 10 w 15"/>
                    <a:gd name="T13" fmla="*/ 36 h 86"/>
                    <a:gd name="T14" fmla="*/ 5 w 15"/>
                    <a:gd name="T15" fmla="*/ 38 h 86"/>
                    <a:gd name="T16" fmla="*/ 5 w 15"/>
                    <a:gd name="T17" fmla="*/ 48 h 86"/>
                    <a:gd name="T18" fmla="*/ 12 w 15"/>
                    <a:gd name="T19" fmla="*/ 46 h 86"/>
                    <a:gd name="T20" fmla="*/ 14 w 15"/>
                    <a:gd name="T21" fmla="*/ 55 h 86"/>
                    <a:gd name="T22" fmla="*/ 7 w 15"/>
                    <a:gd name="T23" fmla="*/ 58 h 86"/>
                    <a:gd name="T24" fmla="*/ 9 w 15"/>
                    <a:gd name="T25" fmla="*/ 66 h 86"/>
                    <a:gd name="T26" fmla="*/ 14 w 15"/>
                    <a:gd name="T27" fmla="*/ 65 h 86"/>
                    <a:gd name="T28" fmla="*/ 15 w 15"/>
                    <a:gd name="T29" fmla="*/ 75 h 86"/>
                    <a:gd name="T30" fmla="*/ 9 w 15"/>
                    <a:gd name="T31" fmla="*/ 76 h 86"/>
                    <a:gd name="T32" fmla="*/ 10 w 15"/>
                    <a:gd name="T33" fmla="*/ 86 h 86"/>
                    <a:gd name="T34" fmla="*/ 15 w 15"/>
                    <a:gd name="T35" fmla="*/ 84 h 86"/>
                    <a:gd name="T36" fmla="*/ 9 w 15"/>
                    <a:gd name="T37" fmla="*/ 76 h 86"/>
                    <a:gd name="T38" fmla="*/ 14 w 15"/>
                    <a:gd name="T39" fmla="*/ 65 h 86"/>
                    <a:gd name="T40" fmla="*/ 7 w 15"/>
                    <a:gd name="T41" fmla="*/ 58 h 86"/>
                    <a:gd name="T42" fmla="*/ 12 w 15"/>
                    <a:gd name="T43" fmla="*/ 46 h 86"/>
                    <a:gd name="T44" fmla="*/ 5 w 15"/>
                    <a:gd name="T45" fmla="*/ 38 h 86"/>
                    <a:gd name="T46" fmla="*/ 10 w 15"/>
                    <a:gd name="T47" fmla="*/ 27 h 86"/>
                    <a:gd name="T48" fmla="*/ 2 w 15"/>
                    <a:gd name="T49" fmla="*/ 20 h 86"/>
                    <a:gd name="T50" fmla="*/ 7 w 15"/>
                    <a:gd name="T51" fmla="*/ 8 h 86"/>
                    <a:gd name="T52" fmla="*/ 0 w 15"/>
                    <a:gd name="T53" fmla="*/ 0 h 8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15"/>
                    <a:gd name="T82" fmla="*/ 0 h 86"/>
                    <a:gd name="T83" fmla="*/ 15 w 15"/>
                    <a:gd name="T84" fmla="*/ 86 h 8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15" h="86">
                      <a:moveTo>
                        <a:pt x="2" y="10"/>
                      </a:moveTo>
                      <a:lnTo>
                        <a:pt x="7" y="8"/>
                      </a:lnTo>
                      <a:lnTo>
                        <a:pt x="9" y="18"/>
                      </a:lnTo>
                      <a:lnTo>
                        <a:pt x="2" y="20"/>
                      </a:lnTo>
                      <a:lnTo>
                        <a:pt x="4" y="28"/>
                      </a:lnTo>
                      <a:lnTo>
                        <a:pt x="10" y="27"/>
                      </a:lnTo>
                      <a:lnTo>
                        <a:pt x="10" y="36"/>
                      </a:lnTo>
                      <a:lnTo>
                        <a:pt x="5" y="38"/>
                      </a:lnTo>
                      <a:lnTo>
                        <a:pt x="5" y="48"/>
                      </a:lnTo>
                      <a:lnTo>
                        <a:pt x="12" y="46"/>
                      </a:lnTo>
                      <a:lnTo>
                        <a:pt x="14" y="55"/>
                      </a:lnTo>
                      <a:lnTo>
                        <a:pt x="7" y="58"/>
                      </a:lnTo>
                      <a:lnTo>
                        <a:pt x="9" y="66"/>
                      </a:lnTo>
                      <a:lnTo>
                        <a:pt x="14" y="65"/>
                      </a:lnTo>
                      <a:lnTo>
                        <a:pt x="15" y="75"/>
                      </a:lnTo>
                      <a:lnTo>
                        <a:pt x="9" y="76"/>
                      </a:lnTo>
                      <a:lnTo>
                        <a:pt x="10" y="86"/>
                      </a:lnTo>
                      <a:lnTo>
                        <a:pt x="15" y="84"/>
                      </a:lnTo>
                      <a:lnTo>
                        <a:pt x="9" y="76"/>
                      </a:lnTo>
                      <a:lnTo>
                        <a:pt x="14" y="65"/>
                      </a:lnTo>
                      <a:lnTo>
                        <a:pt x="7" y="58"/>
                      </a:lnTo>
                      <a:lnTo>
                        <a:pt x="12" y="46"/>
                      </a:lnTo>
                      <a:lnTo>
                        <a:pt x="5" y="38"/>
                      </a:lnTo>
                      <a:lnTo>
                        <a:pt x="10" y="27"/>
                      </a:lnTo>
                      <a:lnTo>
                        <a:pt x="2" y="20"/>
                      </a:lnTo>
                      <a:lnTo>
                        <a:pt x="7" y="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05" name="Freeform 653"/>
                <p:cNvSpPr>
                  <a:spLocks/>
                </p:cNvSpPr>
                <p:nvPr/>
              </p:nvSpPr>
              <p:spPr bwMode="auto">
                <a:xfrm>
                  <a:off x="941" y="1405"/>
                  <a:ext cx="107" cy="46"/>
                </a:xfrm>
                <a:custGeom>
                  <a:avLst/>
                  <a:gdLst>
                    <a:gd name="T0" fmla="*/ 2 w 107"/>
                    <a:gd name="T1" fmla="*/ 46 h 46"/>
                    <a:gd name="T2" fmla="*/ 7 w 107"/>
                    <a:gd name="T3" fmla="*/ 43 h 46"/>
                    <a:gd name="T4" fmla="*/ 10 w 107"/>
                    <a:gd name="T5" fmla="*/ 41 h 46"/>
                    <a:gd name="T6" fmla="*/ 13 w 107"/>
                    <a:gd name="T7" fmla="*/ 38 h 46"/>
                    <a:gd name="T8" fmla="*/ 17 w 107"/>
                    <a:gd name="T9" fmla="*/ 37 h 46"/>
                    <a:gd name="T10" fmla="*/ 20 w 107"/>
                    <a:gd name="T11" fmla="*/ 35 h 46"/>
                    <a:gd name="T12" fmla="*/ 22 w 107"/>
                    <a:gd name="T13" fmla="*/ 33 h 46"/>
                    <a:gd name="T14" fmla="*/ 25 w 107"/>
                    <a:gd name="T15" fmla="*/ 32 h 46"/>
                    <a:gd name="T16" fmla="*/ 28 w 107"/>
                    <a:gd name="T17" fmla="*/ 30 h 46"/>
                    <a:gd name="T18" fmla="*/ 30 w 107"/>
                    <a:gd name="T19" fmla="*/ 28 h 46"/>
                    <a:gd name="T20" fmla="*/ 33 w 107"/>
                    <a:gd name="T21" fmla="*/ 28 h 46"/>
                    <a:gd name="T22" fmla="*/ 35 w 107"/>
                    <a:gd name="T23" fmla="*/ 27 h 46"/>
                    <a:gd name="T24" fmla="*/ 38 w 107"/>
                    <a:gd name="T25" fmla="*/ 25 h 46"/>
                    <a:gd name="T26" fmla="*/ 41 w 107"/>
                    <a:gd name="T27" fmla="*/ 23 h 46"/>
                    <a:gd name="T28" fmla="*/ 45 w 107"/>
                    <a:gd name="T29" fmla="*/ 22 h 46"/>
                    <a:gd name="T30" fmla="*/ 46 w 107"/>
                    <a:gd name="T31" fmla="*/ 20 h 46"/>
                    <a:gd name="T32" fmla="*/ 50 w 107"/>
                    <a:gd name="T33" fmla="*/ 18 h 46"/>
                    <a:gd name="T34" fmla="*/ 53 w 107"/>
                    <a:gd name="T35" fmla="*/ 17 h 46"/>
                    <a:gd name="T36" fmla="*/ 56 w 107"/>
                    <a:gd name="T37" fmla="*/ 17 h 46"/>
                    <a:gd name="T38" fmla="*/ 58 w 107"/>
                    <a:gd name="T39" fmla="*/ 15 h 46"/>
                    <a:gd name="T40" fmla="*/ 61 w 107"/>
                    <a:gd name="T41" fmla="*/ 13 h 46"/>
                    <a:gd name="T42" fmla="*/ 64 w 107"/>
                    <a:gd name="T43" fmla="*/ 13 h 46"/>
                    <a:gd name="T44" fmla="*/ 66 w 107"/>
                    <a:gd name="T45" fmla="*/ 12 h 46"/>
                    <a:gd name="T46" fmla="*/ 69 w 107"/>
                    <a:gd name="T47" fmla="*/ 10 h 46"/>
                    <a:gd name="T48" fmla="*/ 73 w 107"/>
                    <a:gd name="T49" fmla="*/ 10 h 46"/>
                    <a:gd name="T50" fmla="*/ 74 w 107"/>
                    <a:gd name="T51" fmla="*/ 8 h 46"/>
                    <a:gd name="T52" fmla="*/ 78 w 107"/>
                    <a:gd name="T53" fmla="*/ 7 h 46"/>
                    <a:gd name="T54" fmla="*/ 81 w 107"/>
                    <a:gd name="T55" fmla="*/ 7 h 46"/>
                    <a:gd name="T56" fmla="*/ 82 w 107"/>
                    <a:gd name="T57" fmla="*/ 5 h 46"/>
                    <a:gd name="T58" fmla="*/ 86 w 107"/>
                    <a:gd name="T59" fmla="*/ 5 h 46"/>
                    <a:gd name="T60" fmla="*/ 87 w 107"/>
                    <a:gd name="T61" fmla="*/ 3 h 46"/>
                    <a:gd name="T62" fmla="*/ 91 w 107"/>
                    <a:gd name="T63" fmla="*/ 3 h 46"/>
                    <a:gd name="T64" fmla="*/ 94 w 107"/>
                    <a:gd name="T65" fmla="*/ 3 h 46"/>
                    <a:gd name="T66" fmla="*/ 96 w 107"/>
                    <a:gd name="T67" fmla="*/ 2 h 46"/>
                    <a:gd name="T68" fmla="*/ 99 w 107"/>
                    <a:gd name="T69" fmla="*/ 2 h 46"/>
                    <a:gd name="T70" fmla="*/ 102 w 107"/>
                    <a:gd name="T71" fmla="*/ 0 h 46"/>
                    <a:gd name="T72" fmla="*/ 105 w 107"/>
                    <a:gd name="T73" fmla="*/ 0 h 4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107"/>
                    <a:gd name="T112" fmla="*/ 0 h 46"/>
                    <a:gd name="T113" fmla="*/ 107 w 107"/>
                    <a:gd name="T114" fmla="*/ 46 h 4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107" h="46">
                      <a:moveTo>
                        <a:pt x="0" y="46"/>
                      </a:moveTo>
                      <a:lnTo>
                        <a:pt x="2" y="46"/>
                      </a:lnTo>
                      <a:lnTo>
                        <a:pt x="5" y="45"/>
                      </a:lnTo>
                      <a:lnTo>
                        <a:pt x="7" y="43"/>
                      </a:lnTo>
                      <a:lnTo>
                        <a:pt x="8" y="41"/>
                      </a:lnTo>
                      <a:lnTo>
                        <a:pt x="10" y="41"/>
                      </a:lnTo>
                      <a:lnTo>
                        <a:pt x="12" y="40"/>
                      </a:lnTo>
                      <a:lnTo>
                        <a:pt x="13" y="38"/>
                      </a:lnTo>
                      <a:lnTo>
                        <a:pt x="15" y="38"/>
                      </a:lnTo>
                      <a:lnTo>
                        <a:pt x="17" y="37"/>
                      </a:lnTo>
                      <a:lnTo>
                        <a:pt x="18" y="35"/>
                      </a:lnTo>
                      <a:lnTo>
                        <a:pt x="20" y="35"/>
                      </a:lnTo>
                      <a:lnTo>
                        <a:pt x="22" y="35"/>
                      </a:lnTo>
                      <a:lnTo>
                        <a:pt x="22" y="33"/>
                      </a:lnTo>
                      <a:lnTo>
                        <a:pt x="23" y="33"/>
                      </a:lnTo>
                      <a:lnTo>
                        <a:pt x="25" y="32"/>
                      </a:lnTo>
                      <a:lnTo>
                        <a:pt x="27" y="32"/>
                      </a:lnTo>
                      <a:lnTo>
                        <a:pt x="28" y="30"/>
                      </a:lnTo>
                      <a:lnTo>
                        <a:pt x="30" y="30"/>
                      </a:lnTo>
                      <a:lnTo>
                        <a:pt x="30" y="28"/>
                      </a:lnTo>
                      <a:lnTo>
                        <a:pt x="31" y="28"/>
                      </a:lnTo>
                      <a:lnTo>
                        <a:pt x="33" y="28"/>
                      </a:lnTo>
                      <a:lnTo>
                        <a:pt x="33" y="27"/>
                      </a:lnTo>
                      <a:lnTo>
                        <a:pt x="35" y="27"/>
                      </a:lnTo>
                      <a:lnTo>
                        <a:pt x="36" y="25"/>
                      </a:lnTo>
                      <a:lnTo>
                        <a:pt x="38" y="25"/>
                      </a:lnTo>
                      <a:lnTo>
                        <a:pt x="40" y="23"/>
                      </a:lnTo>
                      <a:lnTo>
                        <a:pt x="41" y="23"/>
                      </a:lnTo>
                      <a:lnTo>
                        <a:pt x="43" y="22"/>
                      </a:lnTo>
                      <a:lnTo>
                        <a:pt x="45" y="22"/>
                      </a:lnTo>
                      <a:lnTo>
                        <a:pt x="46" y="22"/>
                      </a:lnTo>
                      <a:lnTo>
                        <a:pt x="46" y="20"/>
                      </a:lnTo>
                      <a:lnTo>
                        <a:pt x="48" y="20"/>
                      </a:lnTo>
                      <a:lnTo>
                        <a:pt x="50" y="18"/>
                      </a:lnTo>
                      <a:lnTo>
                        <a:pt x="51" y="18"/>
                      </a:lnTo>
                      <a:lnTo>
                        <a:pt x="53" y="17"/>
                      </a:lnTo>
                      <a:lnTo>
                        <a:pt x="55" y="17"/>
                      </a:lnTo>
                      <a:lnTo>
                        <a:pt x="56" y="17"/>
                      </a:lnTo>
                      <a:lnTo>
                        <a:pt x="56" y="15"/>
                      </a:lnTo>
                      <a:lnTo>
                        <a:pt x="58" y="15"/>
                      </a:lnTo>
                      <a:lnTo>
                        <a:pt x="59" y="15"/>
                      </a:lnTo>
                      <a:lnTo>
                        <a:pt x="61" y="13"/>
                      </a:lnTo>
                      <a:lnTo>
                        <a:pt x="63" y="13"/>
                      </a:lnTo>
                      <a:lnTo>
                        <a:pt x="64" y="13"/>
                      </a:lnTo>
                      <a:lnTo>
                        <a:pt x="64" y="12"/>
                      </a:lnTo>
                      <a:lnTo>
                        <a:pt x="66" y="12"/>
                      </a:lnTo>
                      <a:lnTo>
                        <a:pt x="68" y="12"/>
                      </a:lnTo>
                      <a:lnTo>
                        <a:pt x="69" y="10"/>
                      </a:lnTo>
                      <a:lnTo>
                        <a:pt x="71" y="10"/>
                      </a:lnTo>
                      <a:lnTo>
                        <a:pt x="73" y="10"/>
                      </a:lnTo>
                      <a:lnTo>
                        <a:pt x="73" y="8"/>
                      </a:lnTo>
                      <a:lnTo>
                        <a:pt x="74" y="8"/>
                      </a:lnTo>
                      <a:lnTo>
                        <a:pt x="76" y="8"/>
                      </a:lnTo>
                      <a:lnTo>
                        <a:pt x="78" y="7"/>
                      </a:lnTo>
                      <a:lnTo>
                        <a:pt x="79" y="7"/>
                      </a:lnTo>
                      <a:lnTo>
                        <a:pt x="81" y="7"/>
                      </a:lnTo>
                      <a:lnTo>
                        <a:pt x="82" y="7"/>
                      </a:lnTo>
                      <a:lnTo>
                        <a:pt x="82" y="5"/>
                      </a:lnTo>
                      <a:lnTo>
                        <a:pt x="84" y="5"/>
                      </a:lnTo>
                      <a:lnTo>
                        <a:pt x="86" y="5"/>
                      </a:lnTo>
                      <a:lnTo>
                        <a:pt x="87" y="5"/>
                      </a:lnTo>
                      <a:lnTo>
                        <a:pt x="87" y="3"/>
                      </a:lnTo>
                      <a:lnTo>
                        <a:pt x="89" y="3"/>
                      </a:lnTo>
                      <a:lnTo>
                        <a:pt x="91" y="3"/>
                      </a:lnTo>
                      <a:lnTo>
                        <a:pt x="92" y="3"/>
                      </a:lnTo>
                      <a:lnTo>
                        <a:pt x="94" y="3"/>
                      </a:lnTo>
                      <a:lnTo>
                        <a:pt x="94" y="2"/>
                      </a:lnTo>
                      <a:lnTo>
                        <a:pt x="96" y="2"/>
                      </a:lnTo>
                      <a:lnTo>
                        <a:pt x="97" y="2"/>
                      </a:lnTo>
                      <a:lnTo>
                        <a:pt x="99" y="2"/>
                      </a:lnTo>
                      <a:lnTo>
                        <a:pt x="101" y="0"/>
                      </a:lnTo>
                      <a:lnTo>
                        <a:pt x="102" y="0"/>
                      </a:lnTo>
                      <a:lnTo>
                        <a:pt x="104" y="0"/>
                      </a:lnTo>
                      <a:lnTo>
                        <a:pt x="105" y="0"/>
                      </a:lnTo>
                      <a:lnTo>
                        <a:pt x="107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06" name="Freeform 654"/>
                <p:cNvSpPr>
                  <a:spLocks/>
                </p:cNvSpPr>
                <p:nvPr/>
              </p:nvSpPr>
              <p:spPr bwMode="auto">
                <a:xfrm>
                  <a:off x="1048" y="1403"/>
                  <a:ext cx="35" cy="34"/>
                </a:xfrm>
                <a:custGeom>
                  <a:avLst/>
                  <a:gdLst>
                    <a:gd name="T0" fmla="*/ 0 w 35"/>
                    <a:gd name="T1" fmla="*/ 2 h 34"/>
                    <a:gd name="T2" fmla="*/ 2 w 35"/>
                    <a:gd name="T3" fmla="*/ 2 h 34"/>
                    <a:gd name="T4" fmla="*/ 3 w 35"/>
                    <a:gd name="T5" fmla="*/ 2 h 34"/>
                    <a:gd name="T6" fmla="*/ 3 w 35"/>
                    <a:gd name="T7" fmla="*/ 0 h 34"/>
                    <a:gd name="T8" fmla="*/ 5 w 35"/>
                    <a:gd name="T9" fmla="*/ 0 h 34"/>
                    <a:gd name="T10" fmla="*/ 7 w 35"/>
                    <a:gd name="T11" fmla="*/ 0 h 34"/>
                    <a:gd name="T12" fmla="*/ 8 w 35"/>
                    <a:gd name="T13" fmla="*/ 0 h 34"/>
                    <a:gd name="T14" fmla="*/ 10 w 35"/>
                    <a:gd name="T15" fmla="*/ 0 h 34"/>
                    <a:gd name="T16" fmla="*/ 12 w 35"/>
                    <a:gd name="T17" fmla="*/ 0 h 34"/>
                    <a:gd name="T18" fmla="*/ 13 w 35"/>
                    <a:gd name="T19" fmla="*/ 0 h 34"/>
                    <a:gd name="T20" fmla="*/ 15 w 35"/>
                    <a:gd name="T21" fmla="*/ 0 h 34"/>
                    <a:gd name="T22" fmla="*/ 17 w 35"/>
                    <a:gd name="T23" fmla="*/ 0 h 34"/>
                    <a:gd name="T24" fmla="*/ 18 w 35"/>
                    <a:gd name="T25" fmla="*/ 0 h 34"/>
                    <a:gd name="T26" fmla="*/ 20 w 35"/>
                    <a:gd name="T27" fmla="*/ 0 h 34"/>
                    <a:gd name="T28" fmla="*/ 20 w 35"/>
                    <a:gd name="T29" fmla="*/ 2 h 34"/>
                    <a:gd name="T30" fmla="*/ 21 w 35"/>
                    <a:gd name="T31" fmla="*/ 2 h 34"/>
                    <a:gd name="T32" fmla="*/ 23 w 35"/>
                    <a:gd name="T33" fmla="*/ 2 h 34"/>
                    <a:gd name="T34" fmla="*/ 25 w 35"/>
                    <a:gd name="T35" fmla="*/ 2 h 34"/>
                    <a:gd name="T36" fmla="*/ 26 w 35"/>
                    <a:gd name="T37" fmla="*/ 2 h 34"/>
                    <a:gd name="T38" fmla="*/ 28 w 35"/>
                    <a:gd name="T39" fmla="*/ 4 h 34"/>
                    <a:gd name="T40" fmla="*/ 30 w 35"/>
                    <a:gd name="T41" fmla="*/ 4 h 34"/>
                    <a:gd name="T42" fmla="*/ 31 w 35"/>
                    <a:gd name="T43" fmla="*/ 4 h 34"/>
                    <a:gd name="T44" fmla="*/ 31 w 35"/>
                    <a:gd name="T45" fmla="*/ 5 h 34"/>
                    <a:gd name="T46" fmla="*/ 33 w 35"/>
                    <a:gd name="T47" fmla="*/ 5 h 34"/>
                    <a:gd name="T48" fmla="*/ 33 w 35"/>
                    <a:gd name="T49" fmla="*/ 7 h 34"/>
                    <a:gd name="T50" fmla="*/ 35 w 35"/>
                    <a:gd name="T51" fmla="*/ 7 h 34"/>
                    <a:gd name="T52" fmla="*/ 35 w 35"/>
                    <a:gd name="T53" fmla="*/ 9 h 34"/>
                    <a:gd name="T54" fmla="*/ 35 w 35"/>
                    <a:gd name="T55" fmla="*/ 10 h 34"/>
                    <a:gd name="T56" fmla="*/ 35 w 35"/>
                    <a:gd name="T57" fmla="*/ 12 h 34"/>
                    <a:gd name="T58" fmla="*/ 35 w 35"/>
                    <a:gd name="T59" fmla="*/ 14 h 34"/>
                    <a:gd name="T60" fmla="*/ 35 w 35"/>
                    <a:gd name="T61" fmla="*/ 15 h 34"/>
                    <a:gd name="T62" fmla="*/ 35 w 35"/>
                    <a:gd name="T63" fmla="*/ 17 h 34"/>
                    <a:gd name="T64" fmla="*/ 35 w 35"/>
                    <a:gd name="T65" fmla="*/ 19 h 34"/>
                    <a:gd name="T66" fmla="*/ 35 w 35"/>
                    <a:gd name="T67" fmla="*/ 20 h 34"/>
                    <a:gd name="T68" fmla="*/ 35 w 35"/>
                    <a:gd name="T69" fmla="*/ 22 h 34"/>
                    <a:gd name="T70" fmla="*/ 33 w 35"/>
                    <a:gd name="T71" fmla="*/ 24 h 34"/>
                    <a:gd name="T72" fmla="*/ 33 w 35"/>
                    <a:gd name="T73" fmla="*/ 25 h 34"/>
                    <a:gd name="T74" fmla="*/ 31 w 35"/>
                    <a:gd name="T75" fmla="*/ 25 h 34"/>
                    <a:gd name="T76" fmla="*/ 31 w 35"/>
                    <a:gd name="T77" fmla="*/ 27 h 34"/>
                    <a:gd name="T78" fmla="*/ 31 w 35"/>
                    <a:gd name="T79" fmla="*/ 29 h 34"/>
                    <a:gd name="T80" fmla="*/ 30 w 35"/>
                    <a:gd name="T81" fmla="*/ 30 h 34"/>
                    <a:gd name="T82" fmla="*/ 30 w 35"/>
                    <a:gd name="T83" fmla="*/ 32 h 34"/>
                    <a:gd name="T84" fmla="*/ 28 w 35"/>
                    <a:gd name="T85" fmla="*/ 32 h 34"/>
                    <a:gd name="T86" fmla="*/ 28 w 35"/>
                    <a:gd name="T87" fmla="*/ 34 h 34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35"/>
                    <a:gd name="T133" fmla="*/ 0 h 34"/>
                    <a:gd name="T134" fmla="*/ 35 w 35"/>
                    <a:gd name="T135" fmla="*/ 34 h 34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35" h="34">
                      <a:moveTo>
                        <a:pt x="0" y="2"/>
                      </a:move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0"/>
                      </a:lnTo>
                      <a:lnTo>
                        <a:pt x="5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10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5" y="0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20" y="0"/>
                      </a:lnTo>
                      <a:lnTo>
                        <a:pt x="20" y="2"/>
                      </a:lnTo>
                      <a:lnTo>
                        <a:pt x="21" y="2"/>
                      </a:lnTo>
                      <a:lnTo>
                        <a:pt x="23" y="2"/>
                      </a:lnTo>
                      <a:lnTo>
                        <a:pt x="25" y="2"/>
                      </a:lnTo>
                      <a:lnTo>
                        <a:pt x="26" y="2"/>
                      </a:lnTo>
                      <a:lnTo>
                        <a:pt x="28" y="4"/>
                      </a:lnTo>
                      <a:lnTo>
                        <a:pt x="30" y="4"/>
                      </a:lnTo>
                      <a:lnTo>
                        <a:pt x="31" y="4"/>
                      </a:lnTo>
                      <a:lnTo>
                        <a:pt x="31" y="5"/>
                      </a:lnTo>
                      <a:lnTo>
                        <a:pt x="33" y="5"/>
                      </a:lnTo>
                      <a:lnTo>
                        <a:pt x="33" y="7"/>
                      </a:lnTo>
                      <a:lnTo>
                        <a:pt x="35" y="7"/>
                      </a:lnTo>
                      <a:lnTo>
                        <a:pt x="35" y="9"/>
                      </a:lnTo>
                      <a:lnTo>
                        <a:pt x="35" y="10"/>
                      </a:lnTo>
                      <a:lnTo>
                        <a:pt x="35" y="12"/>
                      </a:lnTo>
                      <a:lnTo>
                        <a:pt x="35" y="14"/>
                      </a:lnTo>
                      <a:lnTo>
                        <a:pt x="35" y="15"/>
                      </a:lnTo>
                      <a:lnTo>
                        <a:pt x="35" y="17"/>
                      </a:lnTo>
                      <a:lnTo>
                        <a:pt x="35" y="19"/>
                      </a:lnTo>
                      <a:lnTo>
                        <a:pt x="35" y="20"/>
                      </a:lnTo>
                      <a:lnTo>
                        <a:pt x="35" y="22"/>
                      </a:lnTo>
                      <a:lnTo>
                        <a:pt x="33" y="24"/>
                      </a:lnTo>
                      <a:lnTo>
                        <a:pt x="33" y="25"/>
                      </a:lnTo>
                      <a:lnTo>
                        <a:pt x="31" y="25"/>
                      </a:lnTo>
                      <a:lnTo>
                        <a:pt x="31" y="27"/>
                      </a:lnTo>
                      <a:lnTo>
                        <a:pt x="31" y="29"/>
                      </a:lnTo>
                      <a:lnTo>
                        <a:pt x="30" y="30"/>
                      </a:lnTo>
                      <a:lnTo>
                        <a:pt x="30" y="32"/>
                      </a:lnTo>
                      <a:lnTo>
                        <a:pt x="28" y="32"/>
                      </a:lnTo>
                      <a:lnTo>
                        <a:pt x="28" y="34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07" name="Freeform 655"/>
                <p:cNvSpPr>
                  <a:spLocks/>
                </p:cNvSpPr>
                <p:nvPr/>
              </p:nvSpPr>
              <p:spPr bwMode="auto">
                <a:xfrm>
                  <a:off x="984" y="1437"/>
                  <a:ext cx="92" cy="67"/>
                </a:xfrm>
                <a:custGeom>
                  <a:avLst/>
                  <a:gdLst>
                    <a:gd name="T0" fmla="*/ 90 w 92"/>
                    <a:gd name="T1" fmla="*/ 0 h 67"/>
                    <a:gd name="T2" fmla="*/ 89 w 92"/>
                    <a:gd name="T3" fmla="*/ 3 h 67"/>
                    <a:gd name="T4" fmla="*/ 87 w 92"/>
                    <a:gd name="T5" fmla="*/ 6 h 67"/>
                    <a:gd name="T6" fmla="*/ 84 w 92"/>
                    <a:gd name="T7" fmla="*/ 8 h 67"/>
                    <a:gd name="T8" fmla="*/ 82 w 92"/>
                    <a:gd name="T9" fmla="*/ 9 h 67"/>
                    <a:gd name="T10" fmla="*/ 81 w 92"/>
                    <a:gd name="T11" fmla="*/ 11 h 67"/>
                    <a:gd name="T12" fmla="*/ 79 w 92"/>
                    <a:gd name="T13" fmla="*/ 13 h 67"/>
                    <a:gd name="T14" fmla="*/ 77 w 92"/>
                    <a:gd name="T15" fmla="*/ 14 h 67"/>
                    <a:gd name="T16" fmla="*/ 76 w 92"/>
                    <a:gd name="T17" fmla="*/ 16 h 67"/>
                    <a:gd name="T18" fmla="*/ 74 w 92"/>
                    <a:gd name="T19" fmla="*/ 18 h 67"/>
                    <a:gd name="T20" fmla="*/ 72 w 92"/>
                    <a:gd name="T21" fmla="*/ 19 h 67"/>
                    <a:gd name="T22" fmla="*/ 69 w 92"/>
                    <a:gd name="T23" fmla="*/ 23 h 67"/>
                    <a:gd name="T24" fmla="*/ 67 w 92"/>
                    <a:gd name="T25" fmla="*/ 24 h 67"/>
                    <a:gd name="T26" fmla="*/ 64 w 92"/>
                    <a:gd name="T27" fmla="*/ 26 h 67"/>
                    <a:gd name="T28" fmla="*/ 62 w 92"/>
                    <a:gd name="T29" fmla="*/ 28 h 67"/>
                    <a:gd name="T30" fmla="*/ 61 w 92"/>
                    <a:gd name="T31" fmla="*/ 29 h 67"/>
                    <a:gd name="T32" fmla="*/ 58 w 92"/>
                    <a:gd name="T33" fmla="*/ 31 h 67"/>
                    <a:gd name="T34" fmla="*/ 56 w 92"/>
                    <a:gd name="T35" fmla="*/ 33 h 67"/>
                    <a:gd name="T36" fmla="*/ 53 w 92"/>
                    <a:gd name="T37" fmla="*/ 34 h 67"/>
                    <a:gd name="T38" fmla="*/ 51 w 92"/>
                    <a:gd name="T39" fmla="*/ 36 h 67"/>
                    <a:gd name="T40" fmla="*/ 48 w 92"/>
                    <a:gd name="T41" fmla="*/ 38 h 67"/>
                    <a:gd name="T42" fmla="*/ 46 w 92"/>
                    <a:gd name="T43" fmla="*/ 41 h 67"/>
                    <a:gd name="T44" fmla="*/ 44 w 92"/>
                    <a:gd name="T45" fmla="*/ 43 h 67"/>
                    <a:gd name="T46" fmla="*/ 41 w 92"/>
                    <a:gd name="T47" fmla="*/ 44 h 67"/>
                    <a:gd name="T48" fmla="*/ 39 w 92"/>
                    <a:gd name="T49" fmla="*/ 46 h 67"/>
                    <a:gd name="T50" fmla="*/ 36 w 92"/>
                    <a:gd name="T51" fmla="*/ 48 h 67"/>
                    <a:gd name="T52" fmla="*/ 33 w 92"/>
                    <a:gd name="T53" fmla="*/ 49 h 67"/>
                    <a:gd name="T54" fmla="*/ 30 w 92"/>
                    <a:gd name="T55" fmla="*/ 51 h 67"/>
                    <a:gd name="T56" fmla="*/ 26 w 92"/>
                    <a:gd name="T57" fmla="*/ 53 h 67"/>
                    <a:gd name="T58" fmla="*/ 23 w 92"/>
                    <a:gd name="T59" fmla="*/ 54 h 67"/>
                    <a:gd name="T60" fmla="*/ 21 w 92"/>
                    <a:gd name="T61" fmla="*/ 56 h 67"/>
                    <a:gd name="T62" fmla="*/ 18 w 92"/>
                    <a:gd name="T63" fmla="*/ 58 h 67"/>
                    <a:gd name="T64" fmla="*/ 15 w 92"/>
                    <a:gd name="T65" fmla="*/ 61 h 67"/>
                    <a:gd name="T66" fmla="*/ 12 w 92"/>
                    <a:gd name="T67" fmla="*/ 61 h 67"/>
                    <a:gd name="T68" fmla="*/ 8 w 92"/>
                    <a:gd name="T69" fmla="*/ 62 h 67"/>
                    <a:gd name="T70" fmla="*/ 5 w 92"/>
                    <a:gd name="T71" fmla="*/ 66 h 67"/>
                    <a:gd name="T72" fmla="*/ 2 w 92"/>
                    <a:gd name="T73" fmla="*/ 66 h 67"/>
                    <a:gd name="T74" fmla="*/ 0 w 92"/>
                    <a:gd name="T75" fmla="*/ 67 h 67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92"/>
                    <a:gd name="T115" fmla="*/ 0 h 67"/>
                    <a:gd name="T116" fmla="*/ 92 w 92"/>
                    <a:gd name="T117" fmla="*/ 67 h 67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92" h="67">
                      <a:moveTo>
                        <a:pt x="92" y="0"/>
                      </a:moveTo>
                      <a:lnTo>
                        <a:pt x="90" y="0"/>
                      </a:lnTo>
                      <a:lnTo>
                        <a:pt x="90" y="1"/>
                      </a:lnTo>
                      <a:lnTo>
                        <a:pt x="89" y="3"/>
                      </a:lnTo>
                      <a:lnTo>
                        <a:pt x="87" y="5"/>
                      </a:lnTo>
                      <a:lnTo>
                        <a:pt x="87" y="6"/>
                      </a:lnTo>
                      <a:lnTo>
                        <a:pt x="85" y="6"/>
                      </a:lnTo>
                      <a:lnTo>
                        <a:pt x="84" y="8"/>
                      </a:lnTo>
                      <a:lnTo>
                        <a:pt x="84" y="9"/>
                      </a:lnTo>
                      <a:lnTo>
                        <a:pt x="82" y="9"/>
                      </a:lnTo>
                      <a:lnTo>
                        <a:pt x="82" y="11"/>
                      </a:lnTo>
                      <a:lnTo>
                        <a:pt x="81" y="11"/>
                      </a:lnTo>
                      <a:lnTo>
                        <a:pt x="81" y="13"/>
                      </a:lnTo>
                      <a:lnTo>
                        <a:pt x="79" y="13"/>
                      </a:lnTo>
                      <a:lnTo>
                        <a:pt x="79" y="14"/>
                      </a:lnTo>
                      <a:lnTo>
                        <a:pt x="77" y="14"/>
                      </a:lnTo>
                      <a:lnTo>
                        <a:pt x="77" y="16"/>
                      </a:lnTo>
                      <a:lnTo>
                        <a:pt x="76" y="16"/>
                      </a:lnTo>
                      <a:lnTo>
                        <a:pt x="76" y="18"/>
                      </a:lnTo>
                      <a:lnTo>
                        <a:pt x="74" y="18"/>
                      </a:lnTo>
                      <a:lnTo>
                        <a:pt x="74" y="19"/>
                      </a:lnTo>
                      <a:lnTo>
                        <a:pt x="72" y="19"/>
                      </a:lnTo>
                      <a:lnTo>
                        <a:pt x="71" y="21"/>
                      </a:lnTo>
                      <a:lnTo>
                        <a:pt x="69" y="23"/>
                      </a:lnTo>
                      <a:lnTo>
                        <a:pt x="67" y="23"/>
                      </a:lnTo>
                      <a:lnTo>
                        <a:pt x="67" y="24"/>
                      </a:lnTo>
                      <a:lnTo>
                        <a:pt x="66" y="26"/>
                      </a:lnTo>
                      <a:lnTo>
                        <a:pt x="64" y="26"/>
                      </a:lnTo>
                      <a:lnTo>
                        <a:pt x="64" y="28"/>
                      </a:lnTo>
                      <a:lnTo>
                        <a:pt x="62" y="28"/>
                      </a:lnTo>
                      <a:lnTo>
                        <a:pt x="62" y="29"/>
                      </a:lnTo>
                      <a:lnTo>
                        <a:pt x="61" y="29"/>
                      </a:lnTo>
                      <a:lnTo>
                        <a:pt x="59" y="31"/>
                      </a:lnTo>
                      <a:lnTo>
                        <a:pt x="58" y="31"/>
                      </a:lnTo>
                      <a:lnTo>
                        <a:pt x="58" y="33"/>
                      </a:lnTo>
                      <a:lnTo>
                        <a:pt x="56" y="33"/>
                      </a:lnTo>
                      <a:lnTo>
                        <a:pt x="54" y="34"/>
                      </a:lnTo>
                      <a:lnTo>
                        <a:pt x="53" y="34"/>
                      </a:lnTo>
                      <a:lnTo>
                        <a:pt x="53" y="36"/>
                      </a:lnTo>
                      <a:lnTo>
                        <a:pt x="51" y="36"/>
                      </a:lnTo>
                      <a:lnTo>
                        <a:pt x="49" y="38"/>
                      </a:lnTo>
                      <a:lnTo>
                        <a:pt x="48" y="38"/>
                      </a:lnTo>
                      <a:lnTo>
                        <a:pt x="48" y="39"/>
                      </a:lnTo>
                      <a:lnTo>
                        <a:pt x="46" y="41"/>
                      </a:lnTo>
                      <a:lnTo>
                        <a:pt x="44" y="41"/>
                      </a:lnTo>
                      <a:lnTo>
                        <a:pt x="44" y="43"/>
                      </a:lnTo>
                      <a:lnTo>
                        <a:pt x="43" y="43"/>
                      </a:lnTo>
                      <a:lnTo>
                        <a:pt x="41" y="44"/>
                      </a:lnTo>
                      <a:lnTo>
                        <a:pt x="39" y="44"/>
                      </a:lnTo>
                      <a:lnTo>
                        <a:pt x="39" y="46"/>
                      </a:lnTo>
                      <a:lnTo>
                        <a:pt x="38" y="46"/>
                      </a:lnTo>
                      <a:lnTo>
                        <a:pt x="36" y="48"/>
                      </a:lnTo>
                      <a:lnTo>
                        <a:pt x="35" y="48"/>
                      </a:lnTo>
                      <a:lnTo>
                        <a:pt x="33" y="49"/>
                      </a:lnTo>
                      <a:lnTo>
                        <a:pt x="31" y="49"/>
                      </a:lnTo>
                      <a:lnTo>
                        <a:pt x="30" y="51"/>
                      </a:lnTo>
                      <a:lnTo>
                        <a:pt x="28" y="51"/>
                      </a:lnTo>
                      <a:lnTo>
                        <a:pt x="26" y="53"/>
                      </a:lnTo>
                      <a:lnTo>
                        <a:pt x="26" y="54"/>
                      </a:lnTo>
                      <a:lnTo>
                        <a:pt x="23" y="54"/>
                      </a:lnTo>
                      <a:lnTo>
                        <a:pt x="23" y="56"/>
                      </a:lnTo>
                      <a:lnTo>
                        <a:pt x="21" y="56"/>
                      </a:lnTo>
                      <a:lnTo>
                        <a:pt x="20" y="58"/>
                      </a:lnTo>
                      <a:lnTo>
                        <a:pt x="18" y="58"/>
                      </a:lnTo>
                      <a:lnTo>
                        <a:pt x="16" y="59"/>
                      </a:lnTo>
                      <a:lnTo>
                        <a:pt x="15" y="61"/>
                      </a:lnTo>
                      <a:lnTo>
                        <a:pt x="13" y="61"/>
                      </a:lnTo>
                      <a:lnTo>
                        <a:pt x="12" y="61"/>
                      </a:lnTo>
                      <a:lnTo>
                        <a:pt x="10" y="62"/>
                      </a:lnTo>
                      <a:lnTo>
                        <a:pt x="8" y="62"/>
                      </a:lnTo>
                      <a:lnTo>
                        <a:pt x="7" y="64"/>
                      </a:lnTo>
                      <a:lnTo>
                        <a:pt x="5" y="66"/>
                      </a:lnTo>
                      <a:lnTo>
                        <a:pt x="3" y="66"/>
                      </a:lnTo>
                      <a:lnTo>
                        <a:pt x="2" y="66"/>
                      </a:lnTo>
                      <a:lnTo>
                        <a:pt x="2" y="67"/>
                      </a:lnTo>
                      <a:lnTo>
                        <a:pt x="0" y="67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08" name="Freeform 656"/>
                <p:cNvSpPr>
                  <a:spLocks/>
                </p:cNvSpPr>
                <p:nvPr/>
              </p:nvSpPr>
              <p:spPr bwMode="auto">
                <a:xfrm>
                  <a:off x="885" y="1504"/>
                  <a:ext cx="99" cy="27"/>
                </a:xfrm>
                <a:custGeom>
                  <a:avLst/>
                  <a:gdLst>
                    <a:gd name="T0" fmla="*/ 97 w 99"/>
                    <a:gd name="T1" fmla="*/ 2 h 27"/>
                    <a:gd name="T2" fmla="*/ 94 w 99"/>
                    <a:gd name="T3" fmla="*/ 4 h 27"/>
                    <a:gd name="T4" fmla="*/ 91 w 99"/>
                    <a:gd name="T5" fmla="*/ 5 h 27"/>
                    <a:gd name="T6" fmla="*/ 89 w 99"/>
                    <a:gd name="T7" fmla="*/ 7 h 27"/>
                    <a:gd name="T8" fmla="*/ 86 w 99"/>
                    <a:gd name="T9" fmla="*/ 7 h 27"/>
                    <a:gd name="T10" fmla="*/ 83 w 99"/>
                    <a:gd name="T11" fmla="*/ 9 h 27"/>
                    <a:gd name="T12" fmla="*/ 79 w 99"/>
                    <a:gd name="T13" fmla="*/ 10 h 27"/>
                    <a:gd name="T14" fmla="*/ 78 w 99"/>
                    <a:gd name="T15" fmla="*/ 12 h 27"/>
                    <a:gd name="T16" fmla="*/ 73 w 99"/>
                    <a:gd name="T17" fmla="*/ 12 h 27"/>
                    <a:gd name="T18" fmla="*/ 69 w 99"/>
                    <a:gd name="T19" fmla="*/ 14 h 27"/>
                    <a:gd name="T20" fmla="*/ 68 w 99"/>
                    <a:gd name="T21" fmla="*/ 15 h 27"/>
                    <a:gd name="T22" fmla="*/ 64 w 99"/>
                    <a:gd name="T23" fmla="*/ 17 h 27"/>
                    <a:gd name="T24" fmla="*/ 60 w 99"/>
                    <a:gd name="T25" fmla="*/ 19 h 27"/>
                    <a:gd name="T26" fmla="*/ 56 w 99"/>
                    <a:gd name="T27" fmla="*/ 20 h 27"/>
                    <a:gd name="T28" fmla="*/ 53 w 99"/>
                    <a:gd name="T29" fmla="*/ 20 h 27"/>
                    <a:gd name="T30" fmla="*/ 50 w 99"/>
                    <a:gd name="T31" fmla="*/ 22 h 27"/>
                    <a:gd name="T32" fmla="*/ 46 w 99"/>
                    <a:gd name="T33" fmla="*/ 22 h 27"/>
                    <a:gd name="T34" fmla="*/ 43 w 99"/>
                    <a:gd name="T35" fmla="*/ 24 h 27"/>
                    <a:gd name="T36" fmla="*/ 40 w 99"/>
                    <a:gd name="T37" fmla="*/ 24 h 27"/>
                    <a:gd name="T38" fmla="*/ 37 w 99"/>
                    <a:gd name="T39" fmla="*/ 24 h 27"/>
                    <a:gd name="T40" fmla="*/ 35 w 99"/>
                    <a:gd name="T41" fmla="*/ 25 h 27"/>
                    <a:gd name="T42" fmla="*/ 32 w 99"/>
                    <a:gd name="T43" fmla="*/ 25 h 27"/>
                    <a:gd name="T44" fmla="*/ 28 w 99"/>
                    <a:gd name="T45" fmla="*/ 25 h 27"/>
                    <a:gd name="T46" fmla="*/ 25 w 99"/>
                    <a:gd name="T47" fmla="*/ 27 h 27"/>
                    <a:gd name="T48" fmla="*/ 22 w 99"/>
                    <a:gd name="T49" fmla="*/ 27 h 27"/>
                    <a:gd name="T50" fmla="*/ 18 w 99"/>
                    <a:gd name="T51" fmla="*/ 27 h 27"/>
                    <a:gd name="T52" fmla="*/ 15 w 99"/>
                    <a:gd name="T53" fmla="*/ 27 h 27"/>
                    <a:gd name="T54" fmla="*/ 12 w 99"/>
                    <a:gd name="T55" fmla="*/ 25 h 27"/>
                    <a:gd name="T56" fmla="*/ 9 w 99"/>
                    <a:gd name="T57" fmla="*/ 25 h 27"/>
                    <a:gd name="T58" fmla="*/ 5 w 99"/>
                    <a:gd name="T59" fmla="*/ 24 h 27"/>
                    <a:gd name="T60" fmla="*/ 4 w 99"/>
                    <a:gd name="T61" fmla="*/ 22 h 27"/>
                    <a:gd name="T62" fmla="*/ 2 w 99"/>
                    <a:gd name="T63" fmla="*/ 20 h 27"/>
                    <a:gd name="T64" fmla="*/ 0 w 99"/>
                    <a:gd name="T65" fmla="*/ 19 h 27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99"/>
                    <a:gd name="T100" fmla="*/ 0 h 27"/>
                    <a:gd name="T101" fmla="*/ 99 w 99"/>
                    <a:gd name="T102" fmla="*/ 27 h 27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99" h="27">
                      <a:moveTo>
                        <a:pt x="99" y="0"/>
                      </a:moveTo>
                      <a:lnTo>
                        <a:pt x="97" y="2"/>
                      </a:lnTo>
                      <a:lnTo>
                        <a:pt x="96" y="2"/>
                      </a:lnTo>
                      <a:lnTo>
                        <a:pt x="94" y="4"/>
                      </a:lnTo>
                      <a:lnTo>
                        <a:pt x="92" y="4"/>
                      </a:lnTo>
                      <a:lnTo>
                        <a:pt x="91" y="5"/>
                      </a:lnTo>
                      <a:lnTo>
                        <a:pt x="89" y="5"/>
                      </a:lnTo>
                      <a:lnTo>
                        <a:pt x="89" y="7"/>
                      </a:lnTo>
                      <a:lnTo>
                        <a:pt x="87" y="7"/>
                      </a:lnTo>
                      <a:lnTo>
                        <a:pt x="86" y="7"/>
                      </a:lnTo>
                      <a:lnTo>
                        <a:pt x="84" y="9"/>
                      </a:lnTo>
                      <a:lnTo>
                        <a:pt x="83" y="9"/>
                      </a:lnTo>
                      <a:lnTo>
                        <a:pt x="81" y="9"/>
                      </a:lnTo>
                      <a:lnTo>
                        <a:pt x="79" y="10"/>
                      </a:lnTo>
                      <a:lnTo>
                        <a:pt x="78" y="10"/>
                      </a:lnTo>
                      <a:lnTo>
                        <a:pt x="78" y="12"/>
                      </a:lnTo>
                      <a:lnTo>
                        <a:pt x="76" y="12"/>
                      </a:lnTo>
                      <a:lnTo>
                        <a:pt x="73" y="12"/>
                      </a:lnTo>
                      <a:lnTo>
                        <a:pt x="71" y="14"/>
                      </a:lnTo>
                      <a:lnTo>
                        <a:pt x="69" y="14"/>
                      </a:lnTo>
                      <a:lnTo>
                        <a:pt x="69" y="15"/>
                      </a:lnTo>
                      <a:lnTo>
                        <a:pt x="68" y="15"/>
                      </a:lnTo>
                      <a:lnTo>
                        <a:pt x="66" y="17"/>
                      </a:lnTo>
                      <a:lnTo>
                        <a:pt x="64" y="17"/>
                      </a:lnTo>
                      <a:lnTo>
                        <a:pt x="61" y="17"/>
                      </a:lnTo>
                      <a:lnTo>
                        <a:pt x="60" y="19"/>
                      </a:lnTo>
                      <a:lnTo>
                        <a:pt x="58" y="19"/>
                      </a:lnTo>
                      <a:lnTo>
                        <a:pt x="56" y="20"/>
                      </a:lnTo>
                      <a:lnTo>
                        <a:pt x="55" y="20"/>
                      </a:lnTo>
                      <a:lnTo>
                        <a:pt x="53" y="20"/>
                      </a:lnTo>
                      <a:lnTo>
                        <a:pt x="51" y="20"/>
                      </a:lnTo>
                      <a:lnTo>
                        <a:pt x="50" y="22"/>
                      </a:lnTo>
                      <a:lnTo>
                        <a:pt x="48" y="22"/>
                      </a:lnTo>
                      <a:lnTo>
                        <a:pt x="46" y="22"/>
                      </a:lnTo>
                      <a:lnTo>
                        <a:pt x="45" y="22"/>
                      </a:lnTo>
                      <a:lnTo>
                        <a:pt x="43" y="24"/>
                      </a:lnTo>
                      <a:lnTo>
                        <a:pt x="41" y="24"/>
                      </a:lnTo>
                      <a:lnTo>
                        <a:pt x="40" y="24"/>
                      </a:lnTo>
                      <a:lnTo>
                        <a:pt x="38" y="24"/>
                      </a:lnTo>
                      <a:lnTo>
                        <a:pt x="37" y="24"/>
                      </a:lnTo>
                      <a:lnTo>
                        <a:pt x="37" y="25"/>
                      </a:lnTo>
                      <a:lnTo>
                        <a:pt x="35" y="25"/>
                      </a:lnTo>
                      <a:lnTo>
                        <a:pt x="33" y="25"/>
                      </a:lnTo>
                      <a:lnTo>
                        <a:pt x="32" y="25"/>
                      </a:lnTo>
                      <a:lnTo>
                        <a:pt x="30" y="25"/>
                      </a:lnTo>
                      <a:lnTo>
                        <a:pt x="28" y="25"/>
                      </a:lnTo>
                      <a:lnTo>
                        <a:pt x="27" y="25"/>
                      </a:lnTo>
                      <a:lnTo>
                        <a:pt x="25" y="27"/>
                      </a:lnTo>
                      <a:lnTo>
                        <a:pt x="23" y="27"/>
                      </a:lnTo>
                      <a:lnTo>
                        <a:pt x="22" y="27"/>
                      </a:lnTo>
                      <a:lnTo>
                        <a:pt x="20" y="27"/>
                      </a:lnTo>
                      <a:lnTo>
                        <a:pt x="18" y="27"/>
                      </a:lnTo>
                      <a:lnTo>
                        <a:pt x="17" y="27"/>
                      </a:lnTo>
                      <a:lnTo>
                        <a:pt x="15" y="27"/>
                      </a:lnTo>
                      <a:lnTo>
                        <a:pt x="14" y="25"/>
                      </a:lnTo>
                      <a:lnTo>
                        <a:pt x="12" y="25"/>
                      </a:lnTo>
                      <a:lnTo>
                        <a:pt x="10" y="25"/>
                      </a:lnTo>
                      <a:lnTo>
                        <a:pt x="9" y="25"/>
                      </a:lnTo>
                      <a:lnTo>
                        <a:pt x="7" y="24"/>
                      </a:lnTo>
                      <a:lnTo>
                        <a:pt x="5" y="24"/>
                      </a:lnTo>
                      <a:lnTo>
                        <a:pt x="4" y="24"/>
                      </a:lnTo>
                      <a:lnTo>
                        <a:pt x="4" y="22"/>
                      </a:lnTo>
                      <a:lnTo>
                        <a:pt x="2" y="22"/>
                      </a:lnTo>
                      <a:lnTo>
                        <a:pt x="2" y="20"/>
                      </a:lnTo>
                      <a:lnTo>
                        <a:pt x="0" y="20"/>
                      </a:lnTo>
                      <a:lnTo>
                        <a:pt x="0" y="19"/>
                      </a:lnTo>
                      <a:lnTo>
                        <a:pt x="0" y="17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09" name="Freeform 657"/>
                <p:cNvSpPr>
                  <a:spLocks/>
                </p:cNvSpPr>
                <p:nvPr/>
              </p:nvSpPr>
              <p:spPr bwMode="auto">
                <a:xfrm>
                  <a:off x="885" y="1456"/>
                  <a:ext cx="51" cy="65"/>
                </a:xfrm>
                <a:custGeom>
                  <a:avLst/>
                  <a:gdLst>
                    <a:gd name="T0" fmla="*/ 0 w 51"/>
                    <a:gd name="T1" fmla="*/ 65 h 65"/>
                    <a:gd name="T2" fmla="*/ 0 w 51"/>
                    <a:gd name="T3" fmla="*/ 63 h 65"/>
                    <a:gd name="T4" fmla="*/ 0 w 51"/>
                    <a:gd name="T5" fmla="*/ 62 h 65"/>
                    <a:gd name="T6" fmla="*/ 0 w 51"/>
                    <a:gd name="T7" fmla="*/ 60 h 65"/>
                    <a:gd name="T8" fmla="*/ 0 w 51"/>
                    <a:gd name="T9" fmla="*/ 58 h 65"/>
                    <a:gd name="T10" fmla="*/ 0 w 51"/>
                    <a:gd name="T11" fmla="*/ 57 h 65"/>
                    <a:gd name="T12" fmla="*/ 0 w 51"/>
                    <a:gd name="T13" fmla="*/ 55 h 65"/>
                    <a:gd name="T14" fmla="*/ 0 w 51"/>
                    <a:gd name="T15" fmla="*/ 53 h 65"/>
                    <a:gd name="T16" fmla="*/ 2 w 51"/>
                    <a:gd name="T17" fmla="*/ 53 h 65"/>
                    <a:gd name="T18" fmla="*/ 2 w 51"/>
                    <a:gd name="T19" fmla="*/ 52 h 65"/>
                    <a:gd name="T20" fmla="*/ 2 w 51"/>
                    <a:gd name="T21" fmla="*/ 50 h 65"/>
                    <a:gd name="T22" fmla="*/ 4 w 51"/>
                    <a:gd name="T23" fmla="*/ 50 h 65"/>
                    <a:gd name="T24" fmla="*/ 4 w 51"/>
                    <a:gd name="T25" fmla="*/ 48 h 65"/>
                    <a:gd name="T26" fmla="*/ 4 w 51"/>
                    <a:gd name="T27" fmla="*/ 47 h 65"/>
                    <a:gd name="T28" fmla="*/ 5 w 51"/>
                    <a:gd name="T29" fmla="*/ 45 h 65"/>
                    <a:gd name="T30" fmla="*/ 5 w 51"/>
                    <a:gd name="T31" fmla="*/ 43 h 65"/>
                    <a:gd name="T32" fmla="*/ 7 w 51"/>
                    <a:gd name="T33" fmla="*/ 42 h 65"/>
                    <a:gd name="T34" fmla="*/ 9 w 51"/>
                    <a:gd name="T35" fmla="*/ 40 h 65"/>
                    <a:gd name="T36" fmla="*/ 9 w 51"/>
                    <a:gd name="T37" fmla="*/ 39 h 65"/>
                    <a:gd name="T38" fmla="*/ 10 w 51"/>
                    <a:gd name="T39" fmla="*/ 39 h 65"/>
                    <a:gd name="T40" fmla="*/ 10 w 51"/>
                    <a:gd name="T41" fmla="*/ 37 h 65"/>
                    <a:gd name="T42" fmla="*/ 12 w 51"/>
                    <a:gd name="T43" fmla="*/ 37 h 65"/>
                    <a:gd name="T44" fmla="*/ 12 w 51"/>
                    <a:gd name="T45" fmla="*/ 35 h 65"/>
                    <a:gd name="T46" fmla="*/ 12 w 51"/>
                    <a:gd name="T47" fmla="*/ 34 h 65"/>
                    <a:gd name="T48" fmla="*/ 14 w 51"/>
                    <a:gd name="T49" fmla="*/ 34 h 65"/>
                    <a:gd name="T50" fmla="*/ 15 w 51"/>
                    <a:gd name="T51" fmla="*/ 32 h 65"/>
                    <a:gd name="T52" fmla="*/ 15 w 51"/>
                    <a:gd name="T53" fmla="*/ 30 h 65"/>
                    <a:gd name="T54" fmla="*/ 17 w 51"/>
                    <a:gd name="T55" fmla="*/ 30 h 65"/>
                    <a:gd name="T56" fmla="*/ 17 w 51"/>
                    <a:gd name="T57" fmla="*/ 29 h 65"/>
                    <a:gd name="T58" fmla="*/ 18 w 51"/>
                    <a:gd name="T59" fmla="*/ 29 h 65"/>
                    <a:gd name="T60" fmla="*/ 18 w 51"/>
                    <a:gd name="T61" fmla="*/ 27 h 65"/>
                    <a:gd name="T62" fmla="*/ 20 w 51"/>
                    <a:gd name="T63" fmla="*/ 27 h 65"/>
                    <a:gd name="T64" fmla="*/ 20 w 51"/>
                    <a:gd name="T65" fmla="*/ 25 h 65"/>
                    <a:gd name="T66" fmla="*/ 22 w 51"/>
                    <a:gd name="T67" fmla="*/ 25 h 65"/>
                    <a:gd name="T68" fmla="*/ 23 w 51"/>
                    <a:gd name="T69" fmla="*/ 24 h 65"/>
                    <a:gd name="T70" fmla="*/ 25 w 51"/>
                    <a:gd name="T71" fmla="*/ 22 h 65"/>
                    <a:gd name="T72" fmla="*/ 25 w 51"/>
                    <a:gd name="T73" fmla="*/ 20 h 65"/>
                    <a:gd name="T74" fmla="*/ 27 w 51"/>
                    <a:gd name="T75" fmla="*/ 20 h 65"/>
                    <a:gd name="T76" fmla="*/ 28 w 51"/>
                    <a:gd name="T77" fmla="*/ 19 h 65"/>
                    <a:gd name="T78" fmla="*/ 30 w 51"/>
                    <a:gd name="T79" fmla="*/ 17 h 65"/>
                    <a:gd name="T80" fmla="*/ 32 w 51"/>
                    <a:gd name="T81" fmla="*/ 15 h 65"/>
                    <a:gd name="T82" fmla="*/ 33 w 51"/>
                    <a:gd name="T83" fmla="*/ 15 h 65"/>
                    <a:gd name="T84" fmla="*/ 33 w 51"/>
                    <a:gd name="T85" fmla="*/ 14 h 65"/>
                    <a:gd name="T86" fmla="*/ 35 w 51"/>
                    <a:gd name="T87" fmla="*/ 14 h 65"/>
                    <a:gd name="T88" fmla="*/ 35 w 51"/>
                    <a:gd name="T89" fmla="*/ 12 h 65"/>
                    <a:gd name="T90" fmla="*/ 37 w 51"/>
                    <a:gd name="T91" fmla="*/ 12 h 65"/>
                    <a:gd name="T92" fmla="*/ 37 w 51"/>
                    <a:gd name="T93" fmla="*/ 10 h 65"/>
                    <a:gd name="T94" fmla="*/ 38 w 51"/>
                    <a:gd name="T95" fmla="*/ 10 h 65"/>
                    <a:gd name="T96" fmla="*/ 40 w 51"/>
                    <a:gd name="T97" fmla="*/ 9 h 65"/>
                    <a:gd name="T98" fmla="*/ 41 w 51"/>
                    <a:gd name="T99" fmla="*/ 9 h 65"/>
                    <a:gd name="T100" fmla="*/ 41 w 51"/>
                    <a:gd name="T101" fmla="*/ 7 h 65"/>
                    <a:gd name="T102" fmla="*/ 43 w 51"/>
                    <a:gd name="T103" fmla="*/ 7 h 65"/>
                    <a:gd name="T104" fmla="*/ 43 w 51"/>
                    <a:gd name="T105" fmla="*/ 5 h 65"/>
                    <a:gd name="T106" fmla="*/ 45 w 51"/>
                    <a:gd name="T107" fmla="*/ 5 h 65"/>
                    <a:gd name="T108" fmla="*/ 45 w 51"/>
                    <a:gd name="T109" fmla="*/ 4 h 65"/>
                    <a:gd name="T110" fmla="*/ 46 w 51"/>
                    <a:gd name="T111" fmla="*/ 4 h 65"/>
                    <a:gd name="T112" fmla="*/ 46 w 51"/>
                    <a:gd name="T113" fmla="*/ 2 h 65"/>
                    <a:gd name="T114" fmla="*/ 48 w 51"/>
                    <a:gd name="T115" fmla="*/ 2 h 65"/>
                    <a:gd name="T116" fmla="*/ 48 w 51"/>
                    <a:gd name="T117" fmla="*/ 0 h 65"/>
                    <a:gd name="T118" fmla="*/ 50 w 51"/>
                    <a:gd name="T119" fmla="*/ 0 h 65"/>
                    <a:gd name="T120" fmla="*/ 51 w 51"/>
                    <a:gd name="T121" fmla="*/ 0 h 65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51"/>
                    <a:gd name="T184" fmla="*/ 0 h 65"/>
                    <a:gd name="T185" fmla="*/ 51 w 51"/>
                    <a:gd name="T186" fmla="*/ 65 h 65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51" h="65">
                      <a:moveTo>
                        <a:pt x="0" y="65"/>
                      </a:moveTo>
                      <a:lnTo>
                        <a:pt x="0" y="63"/>
                      </a:lnTo>
                      <a:lnTo>
                        <a:pt x="0" y="62"/>
                      </a:lnTo>
                      <a:lnTo>
                        <a:pt x="0" y="60"/>
                      </a:lnTo>
                      <a:lnTo>
                        <a:pt x="0" y="58"/>
                      </a:lnTo>
                      <a:lnTo>
                        <a:pt x="0" y="57"/>
                      </a:lnTo>
                      <a:lnTo>
                        <a:pt x="0" y="55"/>
                      </a:lnTo>
                      <a:lnTo>
                        <a:pt x="0" y="53"/>
                      </a:lnTo>
                      <a:lnTo>
                        <a:pt x="2" y="53"/>
                      </a:lnTo>
                      <a:lnTo>
                        <a:pt x="2" y="52"/>
                      </a:lnTo>
                      <a:lnTo>
                        <a:pt x="2" y="50"/>
                      </a:lnTo>
                      <a:lnTo>
                        <a:pt x="4" y="50"/>
                      </a:lnTo>
                      <a:lnTo>
                        <a:pt x="4" y="48"/>
                      </a:lnTo>
                      <a:lnTo>
                        <a:pt x="4" y="47"/>
                      </a:lnTo>
                      <a:lnTo>
                        <a:pt x="5" y="45"/>
                      </a:lnTo>
                      <a:lnTo>
                        <a:pt x="5" y="43"/>
                      </a:lnTo>
                      <a:lnTo>
                        <a:pt x="7" y="42"/>
                      </a:lnTo>
                      <a:lnTo>
                        <a:pt x="9" y="40"/>
                      </a:lnTo>
                      <a:lnTo>
                        <a:pt x="9" y="39"/>
                      </a:lnTo>
                      <a:lnTo>
                        <a:pt x="10" y="39"/>
                      </a:lnTo>
                      <a:lnTo>
                        <a:pt x="10" y="37"/>
                      </a:lnTo>
                      <a:lnTo>
                        <a:pt x="12" y="37"/>
                      </a:lnTo>
                      <a:lnTo>
                        <a:pt x="12" y="35"/>
                      </a:lnTo>
                      <a:lnTo>
                        <a:pt x="12" y="34"/>
                      </a:lnTo>
                      <a:lnTo>
                        <a:pt x="14" y="34"/>
                      </a:lnTo>
                      <a:lnTo>
                        <a:pt x="15" y="32"/>
                      </a:lnTo>
                      <a:lnTo>
                        <a:pt x="15" y="30"/>
                      </a:lnTo>
                      <a:lnTo>
                        <a:pt x="17" y="30"/>
                      </a:lnTo>
                      <a:lnTo>
                        <a:pt x="17" y="29"/>
                      </a:lnTo>
                      <a:lnTo>
                        <a:pt x="18" y="29"/>
                      </a:lnTo>
                      <a:lnTo>
                        <a:pt x="18" y="27"/>
                      </a:lnTo>
                      <a:lnTo>
                        <a:pt x="20" y="27"/>
                      </a:lnTo>
                      <a:lnTo>
                        <a:pt x="20" y="25"/>
                      </a:lnTo>
                      <a:lnTo>
                        <a:pt x="22" y="25"/>
                      </a:lnTo>
                      <a:lnTo>
                        <a:pt x="23" y="24"/>
                      </a:lnTo>
                      <a:lnTo>
                        <a:pt x="25" y="22"/>
                      </a:lnTo>
                      <a:lnTo>
                        <a:pt x="25" y="20"/>
                      </a:lnTo>
                      <a:lnTo>
                        <a:pt x="27" y="20"/>
                      </a:lnTo>
                      <a:lnTo>
                        <a:pt x="28" y="19"/>
                      </a:lnTo>
                      <a:lnTo>
                        <a:pt x="30" y="17"/>
                      </a:lnTo>
                      <a:lnTo>
                        <a:pt x="32" y="15"/>
                      </a:lnTo>
                      <a:lnTo>
                        <a:pt x="33" y="15"/>
                      </a:lnTo>
                      <a:lnTo>
                        <a:pt x="33" y="14"/>
                      </a:lnTo>
                      <a:lnTo>
                        <a:pt x="35" y="14"/>
                      </a:lnTo>
                      <a:lnTo>
                        <a:pt x="35" y="12"/>
                      </a:lnTo>
                      <a:lnTo>
                        <a:pt x="37" y="12"/>
                      </a:lnTo>
                      <a:lnTo>
                        <a:pt x="37" y="10"/>
                      </a:lnTo>
                      <a:lnTo>
                        <a:pt x="38" y="10"/>
                      </a:lnTo>
                      <a:lnTo>
                        <a:pt x="40" y="9"/>
                      </a:lnTo>
                      <a:lnTo>
                        <a:pt x="41" y="9"/>
                      </a:lnTo>
                      <a:lnTo>
                        <a:pt x="41" y="7"/>
                      </a:lnTo>
                      <a:lnTo>
                        <a:pt x="43" y="7"/>
                      </a:lnTo>
                      <a:lnTo>
                        <a:pt x="43" y="5"/>
                      </a:lnTo>
                      <a:lnTo>
                        <a:pt x="45" y="5"/>
                      </a:lnTo>
                      <a:lnTo>
                        <a:pt x="45" y="4"/>
                      </a:lnTo>
                      <a:lnTo>
                        <a:pt x="46" y="4"/>
                      </a:lnTo>
                      <a:lnTo>
                        <a:pt x="46" y="2"/>
                      </a:lnTo>
                      <a:lnTo>
                        <a:pt x="48" y="2"/>
                      </a:lnTo>
                      <a:lnTo>
                        <a:pt x="48" y="0"/>
                      </a:lnTo>
                      <a:lnTo>
                        <a:pt x="50" y="0"/>
                      </a:lnTo>
                      <a:lnTo>
                        <a:pt x="51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10" name="Freeform 658"/>
                <p:cNvSpPr>
                  <a:spLocks/>
                </p:cNvSpPr>
                <p:nvPr/>
              </p:nvSpPr>
              <p:spPr bwMode="auto">
                <a:xfrm>
                  <a:off x="936" y="1451"/>
                  <a:ext cx="5" cy="5"/>
                </a:xfrm>
                <a:custGeom>
                  <a:avLst/>
                  <a:gdLst>
                    <a:gd name="T0" fmla="*/ 0 w 5"/>
                    <a:gd name="T1" fmla="*/ 5 h 5"/>
                    <a:gd name="T2" fmla="*/ 0 w 5"/>
                    <a:gd name="T3" fmla="*/ 4 h 5"/>
                    <a:gd name="T4" fmla="*/ 2 w 5"/>
                    <a:gd name="T5" fmla="*/ 4 h 5"/>
                    <a:gd name="T6" fmla="*/ 4 w 5"/>
                    <a:gd name="T7" fmla="*/ 2 h 5"/>
                    <a:gd name="T8" fmla="*/ 5 w 5"/>
                    <a:gd name="T9" fmla="*/ 0 h 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"/>
                    <a:gd name="T16" fmla="*/ 0 h 5"/>
                    <a:gd name="T17" fmla="*/ 5 w 5"/>
                    <a:gd name="T18" fmla="*/ 5 h 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" h="5">
                      <a:moveTo>
                        <a:pt x="0" y="5"/>
                      </a:moveTo>
                      <a:lnTo>
                        <a:pt x="0" y="4"/>
                      </a:lnTo>
                      <a:lnTo>
                        <a:pt x="2" y="4"/>
                      </a:lnTo>
                      <a:lnTo>
                        <a:pt x="4" y="2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11" name="Freeform 659"/>
                <p:cNvSpPr>
                  <a:spLocks/>
                </p:cNvSpPr>
                <p:nvPr/>
              </p:nvSpPr>
              <p:spPr bwMode="auto">
                <a:xfrm>
                  <a:off x="949" y="1415"/>
                  <a:ext cx="93" cy="43"/>
                </a:xfrm>
                <a:custGeom>
                  <a:avLst/>
                  <a:gdLst>
                    <a:gd name="T0" fmla="*/ 2 w 93"/>
                    <a:gd name="T1" fmla="*/ 41 h 43"/>
                    <a:gd name="T2" fmla="*/ 5 w 93"/>
                    <a:gd name="T3" fmla="*/ 40 h 43"/>
                    <a:gd name="T4" fmla="*/ 7 w 93"/>
                    <a:gd name="T5" fmla="*/ 36 h 43"/>
                    <a:gd name="T6" fmla="*/ 10 w 93"/>
                    <a:gd name="T7" fmla="*/ 36 h 43"/>
                    <a:gd name="T8" fmla="*/ 14 w 93"/>
                    <a:gd name="T9" fmla="*/ 33 h 43"/>
                    <a:gd name="T10" fmla="*/ 17 w 93"/>
                    <a:gd name="T11" fmla="*/ 31 h 43"/>
                    <a:gd name="T12" fmla="*/ 20 w 93"/>
                    <a:gd name="T13" fmla="*/ 30 h 43"/>
                    <a:gd name="T14" fmla="*/ 22 w 93"/>
                    <a:gd name="T15" fmla="*/ 28 h 43"/>
                    <a:gd name="T16" fmla="*/ 25 w 93"/>
                    <a:gd name="T17" fmla="*/ 27 h 43"/>
                    <a:gd name="T18" fmla="*/ 27 w 93"/>
                    <a:gd name="T19" fmla="*/ 25 h 43"/>
                    <a:gd name="T20" fmla="*/ 30 w 93"/>
                    <a:gd name="T21" fmla="*/ 25 h 43"/>
                    <a:gd name="T22" fmla="*/ 32 w 93"/>
                    <a:gd name="T23" fmla="*/ 23 h 43"/>
                    <a:gd name="T24" fmla="*/ 33 w 93"/>
                    <a:gd name="T25" fmla="*/ 22 h 43"/>
                    <a:gd name="T26" fmla="*/ 37 w 93"/>
                    <a:gd name="T27" fmla="*/ 22 h 43"/>
                    <a:gd name="T28" fmla="*/ 38 w 93"/>
                    <a:gd name="T29" fmla="*/ 20 h 43"/>
                    <a:gd name="T30" fmla="*/ 42 w 93"/>
                    <a:gd name="T31" fmla="*/ 18 h 43"/>
                    <a:gd name="T32" fmla="*/ 43 w 93"/>
                    <a:gd name="T33" fmla="*/ 17 h 43"/>
                    <a:gd name="T34" fmla="*/ 47 w 93"/>
                    <a:gd name="T35" fmla="*/ 15 h 43"/>
                    <a:gd name="T36" fmla="*/ 50 w 93"/>
                    <a:gd name="T37" fmla="*/ 13 h 43"/>
                    <a:gd name="T38" fmla="*/ 53 w 93"/>
                    <a:gd name="T39" fmla="*/ 13 h 43"/>
                    <a:gd name="T40" fmla="*/ 56 w 93"/>
                    <a:gd name="T41" fmla="*/ 12 h 43"/>
                    <a:gd name="T42" fmla="*/ 58 w 93"/>
                    <a:gd name="T43" fmla="*/ 10 h 43"/>
                    <a:gd name="T44" fmla="*/ 61 w 93"/>
                    <a:gd name="T45" fmla="*/ 10 h 43"/>
                    <a:gd name="T46" fmla="*/ 65 w 93"/>
                    <a:gd name="T47" fmla="*/ 8 h 43"/>
                    <a:gd name="T48" fmla="*/ 68 w 93"/>
                    <a:gd name="T49" fmla="*/ 8 h 43"/>
                    <a:gd name="T50" fmla="*/ 71 w 93"/>
                    <a:gd name="T51" fmla="*/ 7 h 43"/>
                    <a:gd name="T52" fmla="*/ 74 w 93"/>
                    <a:gd name="T53" fmla="*/ 5 h 43"/>
                    <a:gd name="T54" fmla="*/ 78 w 93"/>
                    <a:gd name="T55" fmla="*/ 5 h 43"/>
                    <a:gd name="T56" fmla="*/ 81 w 93"/>
                    <a:gd name="T57" fmla="*/ 3 h 43"/>
                    <a:gd name="T58" fmla="*/ 84 w 93"/>
                    <a:gd name="T59" fmla="*/ 3 h 43"/>
                    <a:gd name="T60" fmla="*/ 88 w 93"/>
                    <a:gd name="T61" fmla="*/ 2 h 43"/>
                    <a:gd name="T62" fmla="*/ 89 w 93"/>
                    <a:gd name="T63" fmla="*/ 0 h 43"/>
                    <a:gd name="T64" fmla="*/ 93 w 93"/>
                    <a:gd name="T65" fmla="*/ 0 h 43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93"/>
                    <a:gd name="T100" fmla="*/ 0 h 43"/>
                    <a:gd name="T101" fmla="*/ 93 w 93"/>
                    <a:gd name="T102" fmla="*/ 43 h 43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93" h="43">
                      <a:moveTo>
                        <a:pt x="0" y="43"/>
                      </a:moveTo>
                      <a:lnTo>
                        <a:pt x="2" y="41"/>
                      </a:lnTo>
                      <a:lnTo>
                        <a:pt x="4" y="40"/>
                      </a:lnTo>
                      <a:lnTo>
                        <a:pt x="5" y="40"/>
                      </a:lnTo>
                      <a:lnTo>
                        <a:pt x="7" y="38"/>
                      </a:lnTo>
                      <a:lnTo>
                        <a:pt x="7" y="36"/>
                      </a:lnTo>
                      <a:lnTo>
                        <a:pt x="9" y="36"/>
                      </a:lnTo>
                      <a:lnTo>
                        <a:pt x="10" y="36"/>
                      </a:lnTo>
                      <a:lnTo>
                        <a:pt x="12" y="35"/>
                      </a:lnTo>
                      <a:lnTo>
                        <a:pt x="14" y="33"/>
                      </a:lnTo>
                      <a:lnTo>
                        <a:pt x="15" y="33"/>
                      </a:lnTo>
                      <a:lnTo>
                        <a:pt x="17" y="31"/>
                      </a:lnTo>
                      <a:lnTo>
                        <a:pt x="19" y="30"/>
                      </a:lnTo>
                      <a:lnTo>
                        <a:pt x="20" y="30"/>
                      </a:lnTo>
                      <a:lnTo>
                        <a:pt x="20" y="28"/>
                      </a:lnTo>
                      <a:lnTo>
                        <a:pt x="22" y="28"/>
                      </a:lnTo>
                      <a:lnTo>
                        <a:pt x="23" y="28"/>
                      </a:lnTo>
                      <a:lnTo>
                        <a:pt x="25" y="27"/>
                      </a:lnTo>
                      <a:lnTo>
                        <a:pt x="27" y="27"/>
                      </a:lnTo>
                      <a:lnTo>
                        <a:pt x="27" y="25"/>
                      </a:lnTo>
                      <a:lnTo>
                        <a:pt x="28" y="25"/>
                      </a:lnTo>
                      <a:lnTo>
                        <a:pt x="30" y="25"/>
                      </a:lnTo>
                      <a:lnTo>
                        <a:pt x="30" y="23"/>
                      </a:lnTo>
                      <a:lnTo>
                        <a:pt x="32" y="23"/>
                      </a:lnTo>
                      <a:lnTo>
                        <a:pt x="33" y="23"/>
                      </a:lnTo>
                      <a:lnTo>
                        <a:pt x="33" y="22"/>
                      </a:lnTo>
                      <a:lnTo>
                        <a:pt x="35" y="22"/>
                      </a:lnTo>
                      <a:lnTo>
                        <a:pt x="37" y="22"/>
                      </a:lnTo>
                      <a:lnTo>
                        <a:pt x="37" y="20"/>
                      </a:lnTo>
                      <a:lnTo>
                        <a:pt x="38" y="20"/>
                      </a:lnTo>
                      <a:lnTo>
                        <a:pt x="40" y="20"/>
                      </a:lnTo>
                      <a:lnTo>
                        <a:pt x="42" y="18"/>
                      </a:lnTo>
                      <a:lnTo>
                        <a:pt x="43" y="18"/>
                      </a:lnTo>
                      <a:lnTo>
                        <a:pt x="43" y="17"/>
                      </a:lnTo>
                      <a:lnTo>
                        <a:pt x="45" y="17"/>
                      </a:lnTo>
                      <a:lnTo>
                        <a:pt x="47" y="15"/>
                      </a:lnTo>
                      <a:lnTo>
                        <a:pt x="48" y="15"/>
                      </a:lnTo>
                      <a:lnTo>
                        <a:pt x="50" y="13"/>
                      </a:lnTo>
                      <a:lnTo>
                        <a:pt x="51" y="13"/>
                      </a:lnTo>
                      <a:lnTo>
                        <a:pt x="53" y="13"/>
                      </a:lnTo>
                      <a:lnTo>
                        <a:pt x="55" y="12"/>
                      </a:lnTo>
                      <a:lnTo>
                        <a:pt x="56" y="12"/>
                      </a:lnTo>
                      <a:lnTo>
                        <a:pt x="58" y="12"/>
                      </a:lnTo>
                      <a:lnTo>
                        <a:pt x="58" y="10"/>
                      </a:lnTo>
                      <a:lnTo>
                        <a:pt x="60" y="10"/>
                      </a:lnTo>
                      <a:lnTo>
                        <a:pt x="61" y="10"/>
                      </a:lnTo>
                      <a:lnTo>
                        <a:pt x="63" y="10"/>
                      </a:lnTo>
                      <a:lnTo>
                        <a:pt x="65" y="8"/>
                      </a:lnTo>
                      <a:lnTo>
                        <a:pt x="66" y="8"/>
                      </a:lnTo>
                      <a:lnTo>
                        <a:pt x="68" y="8"/>
                      </a:lnTo>
                      <a:lnTo>
                        <a:pt x="70" y="7"/>
                      </a:lnTo>
                      <a:lnTo>
                        <a:pt x="71" y="7"/>
                      </a:lnTo>
                      <a:lnTo>
                        <a:pt x="73" y="7"/>
                      </a:lnTo>
                      <a:lnTo>
                        <a:pt x="74" y="5"/>
                      </a:lnTo>
                      <a:lnTo>
                        <a:pt x="76" y="5"/>
                      </a:lnTo>
                      <a:lnTo>
                        <a:pt x="78" y="5"/>
                      </a:lnTo>
                      <a:lnTo>
                        <a:pt x="79" y="3"/>
                      </a:lnTo>
                      <a:lnTo>
                        <a:pt x="81" y="3"/>
                      </a:lnTo>
                      <a:lnTo>
                        <a:pt x="83" y="3"/>
                      </a:lnTo>
                      <a:lnTo>
                        <a:pt x="84" y="3"/>
                      </a:lnTo>
                      <a:lnTo>
                        <a:pt x="86" y="2"/>
                      </a:lnTo>
                      <a:lnTo>
                        <a:pt x="88" y="2"/>
                      </a:lnTo>
                      <a:lnTo>
                        <a:pt x="89" y="2"/>
                      </a:lnTo>
                      <a:lnTo>
                        <a:pt x="89" y="0"/>
                      </a:lnTo>
                      <a:lnTo>
                        <a:pt x="91" y="0"/>
                      </a:lnTo>
                      <a:lnTo>
                        <a:pt x="93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12" name="Freeform 660"/>
                <p:cNvSpPr>
                  <a:spLocks/>
                </p:cNvSpPr>
                <p:nvPr/>
              </p:nvSpPr>
              <p:spPr bwMode="auto">
                <a:xfrm>
                  <a:off x="1042" y="1415"/>
                  <a:ext cx="31" cy="28"/>
                </a:xfrm>
                <a:custGeom>
                  <a:avLst/>
                  <a:gdLst>
                    <a:gd name="T0" fmla="*/ 0 w 31"/>
                    <a:gd name="T1" fmla="*/ 0 h 28"/>
                    <a:gd name="T2" fmla="*/ 1 w 31"/>
                    <a:gd name="T3" fmla="*/ 0 h 28"/>
                    <a:gd name="T4" fmla="*/ 3 w 31"/>
                    <a:gd name="T5" fmla="*/ 0 h 28"/>
                    <a:gd name="T6" fmla="*/ 4 w 31"/>
                    <a:gd name="T7" fmla="*/ 0 h 28"/>
                    <a:gd name="T8" fmla="*/ 6 w 31"/>
                    <a:gd name="T9" fmla="*/ 0 h 28"/>
                    <a:gd name="T10" fmla="*/ 8 w 31"/>
                    <a:gd name="T11" fmla="*/ 0 h 28"/>
                    <a:gd name="T12" fmla="*/ 9 w 31"/>
                    <a:gd name="T13" fmla="*/ 0 h 28"/>
                    <a:gd name="T14" fmla="*/ 11 w 31"/>
                    <a:gd name="T15" fmla="*/ 0 h 28"/>
                    <a:gd name="T16" fmla="*/ 13 w 31"/>
                    <a:gd name="T17" fmla="*/ 0 h 28"/>
                    <a:gd name="T18" fmla="*/ 14 w 31"/>
                    <a:gd name="T19" fmla="*/ 0 h 28"/>
                    <a:gd name="T20" fmla="*/ 16 w 31"/>
                    <a:gd name="T21" fmla="*/ 0 h 28"/>
                    <a:gd name="T22" fmla="*/ 18 w 31"/>
                    <a:gd name="T23" fmla="*/ 0 h 28"/>
                    <a:gd name="T24" fmla="*/ 19 w 31"/>
                    <a:gd name="T25" fmla="*/ 0 h 28"/>
                    <a:gd name="T26" fmla="*/ 21 w 31"/>
                    <a:gd name="T27" fmla="*/ 0 h 28"/>
                    <a:gd name="T28" fmla="*/ 23 w 31"/>
                    <a:gd name="T29" fmla="*/ 2 h 28"/>
                    <a:gd name="T30" fmla="*/ 24 w 31"/>
                    <a:gd name="T31" fmla="*/ 2 h 28"/>
                    <a:gd name="T32" fmla="*/ 26 w 31"/>
                    <a:gd name="T33" fmla="*/ 3 h 28"/>
                    <a:gd name="T34" fmla="*/ 27 w 31"/>
                    <a:gd name="T35" fmla="*/ 3 h 28"/>
                    <a:gd name="T36" fmla="*/ 27 w 31"/>
                    <a:gd name="T37" fmla="*/ 5 h 28"/>
                    <a:gd name="T38" fmla="*/ 29 w 31"/>
                    <a:gd name="T39" fmla="*/ 5 h 28"/>
                    <a:gd name="T40" fmla="*/ 29 w 31"/>
                    <a:gd name="T41" fmla="*/ 7 h 28"/>
                    <a:gd name="T42" fmla="*/ 31 w 31"/>
                    <a:gd name="T43" fmla="*/ 7 h 28"/>
                    <a:gd name="T44" fmla="*/ 31 w 31"/>
                    <a:gd name="T45" fmla="*/ 8 h 28"/>
                    <a:gd name="T46" fmla="*/ 31 w 31"/>
                    <a:gd name="T47" fmla="*/ 10 h 28"/>
                    <a:gd name="T48" fmla="*/ 31 w 31"/>
                    <a:gd name="T49" fmla="*/ 12 h 28"/>
                    <a:gd name="T50" fmla="*/ 31 w 31"/>
                    <a:gd name="T51" fmla="*/ 13 h 28"/>
                    <a:gd name="T52" fmla="*/ 31 w 31"/>
                    <a:gd name="T53" fmla="*/ 15 h 28"/>
                    <a:gd name="T54" fmla="*/ 29 w 31"/>
                    <a:gd name="T55" fmla="*/ 17 h 28"/>
                    <a:gd name="T56" fmla="*/ 29 w 31"/>
                    <a:gd name="T57" fmla="*/ 18 h 28"/>
                    <a:gd name="T58" fmla="*/ 29 w 31"/>
                    <a:gd name="T59" fmla="*/ 20 h 28"/>
                    <a:gd name="T60" fmla="*/ 29 w 31"/>
                    <a:gd name="T61" fmla="*/ 22 h 28"/>
                    <a:gd name="T62" fmla="*/ 27 w 31"/>
                    <a:gd name="T63" fmla="*/ 22 h 28"/>
                    <a:gd name="T64" fmla="*/ 27 w 31"/>
                    <a:gd name="T65" fmla="*/ 23 h 28"/>
                    <a:gd name="T66" fmla="*/ 26 w 31"/>
                    <a:gd name="T67" fmla="*/ 23 h 28"/>
                    <a:gd name="T68" fmla="*/ 26 w 31"/>
                    <a:gd name="T69" fmla="*/ 25 h 28"/>
                    <a:gd name="T70" fmla="*/ 26 w 31"/>
                    <a:gd name="T71" fmla="*/ 27 h 28"/>
                    <a:gd name="T72" fmla="*/ 24 w 31"/>
                    <a:gd name="T73" fmla="*/ 27 h 28"/>
                    <a:gd name="T74" fmla="*/ 24 w 31"/>
                    <a:gd name="T75" fmla="*/ 28 h 28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31"/>
                    <a:gd name="T115" fmla="*/ 0 h 28"/>
                    <a:gd name="T116" fmla="*/ 31 w 31"/>
                    <a:gd name="T117" fmla="*/ 28 h 28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31" h="28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1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6" y="0"/>
                      </a:lnTo>
                      <a:lnTo>
                        <a:pt x="18" y="0"/>
                      </a:lnTo>
                      <a:lnTo>
                        <a:pt x="19" y="0"/>
                      </a:lnTo>
                      <a:lnTo>
                        <a:pt x="21" y="0"/>
                      </a:lnTo>
                      <a:lnTo>
                        <a:pt x="23" y="2"/>
                      </a:lnTo>
                      <a:lnTo>
                        <a:pt x="24" y="2"/>
                      </a:lnTo>
                      <a:lnTo>
                        <a:pt x="26" y="3"/>
                      </a:lnTo>
                      <a:lnTo>
                        <a:pt x="27" y="3"/>
                      </a:lnTo>
                      <a:lnTo>
                        <a:pt x="27" y="5"/>
                      </a:lnTo>
                      <a:lnTo>
                        <a:pt x="29" y="5"/>
                      </a:lnTo>
                      <a:lnTo>
                        <a:pt x="29" y="7"/>
                      </a:lnTo>
                      <a:lnTo>
                        <a:pt x="31" y="7"/>
                      </a:lnTo>
                      <a:lnTo>
                        <a:pt x="31" y="8"/>
                      </a:lnTo>
                      <a:lnTo>
                        <a:pt x="31" y="10"/>
                      </a:lnTo>
                      <a:lnTo>
                        <a:pt x="31" y="12"/>
                      </a:lnTo>
                      <a:lnTo>
                        <a:pt x="31" y="13"/>
                      </a:lnTo>
                      <a:lnTo>
                        <a:pt x="31" y="15"/>
                      </a:lnTo>
                      <a:lnTo>
                        <a:pt x="29" y="17"/>
                      </a:lnTo>
                      <a:lnTo>
                        <a:pt x="29" y="18"/>
                      </a:lnTo>
                      <a:lnTo>
                        <a:pt x="29" y="20"/>
                      </a:lnTo>
                      <a:lnTo>
                        <a:pt x="29" y="22"/>
                      </a:lnTo>
                      <a:lnTo>
                        <a:pt x="27" y="22"/>
                      </a:lnTo>
                      <a:lnTo>
                        <a:pt x="27" y="23"/>
                      </a:lnTo>
                      <a:lnTo>
                        <a:pt x="26" y="23"/>
                      </a:lnTo>
                      <a:lnTo>
                        <a:pt x="26" y="25"/>
                      </a:lnTo>
                      <a:lnTo>
                        <a:pt x="26" y="27"/>
                      </a:lnTo>
                      <a:lnTo>
                        <a:pt x="24" y="27"/>
                      </a:lnTo>
                      <a:lnTo>
                        <a:pt x="24" y="28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13" name="Freeform 661"/>
                <p:cNvSpPr>
                  <a:spLocks/>
                </p:cNvSpPr>
                <p:nvPr/>
              </p:nvSpPr>
              <p:spPr bwMode="auto">
                <a:xfrm>
                  <a:off x="986" y="1443"/>
                  <a:ext cx="80" cy="61"/>
                </a:xfrm>
                <a:custGeom>
                  <a:avLst/>
                  <a:gdLst>
                    <a:gd name="T0" fmla="*/ 79 w 80"/>
                    <a:gd name="T1" fmla="*/ 0 h 61"/>
                    <a:gd name="T2" fmla="*/ 77 w 80"/>
                    <a:gd name="T3" fmla="*/ 3 h 61"/>
                    <a:gd name="T4" fmla="*/ 75 w 80"/>
                    <a:gd name="T5" fmla="*/ 5 h 61"/>
                    <a:gd name="T6" fmla="*/ 74 w 80"/>
                    <a:gd name="T7" fmla="*/ 7 h 61"/>
                    <a:gd name="T8" fmla="*/ 72 w 80"/>
                    <a:gd name="T9" fmla="*/ 10 h 61"/>
                    <a:gd name="T10" fmla="*/ 69 w 80"/>
                    <a:gd name="T11" fmla="*/ 12 h 61"/>
                    <a:gd name="T12" fmla="*/ 67 w 80"/>
                    <a:gd name="T13" fmla="*/ 13 h 61"/>
                    <a:gd name="T14" fmla="*/ 65 w 80"/>
                    <a:gd name="T15" fmla="*/ 15 h 61"/>
                    <a:gd name="T16" fmla="*/ 64 w 80"/>
                    <a:gd name="T17" fmla="*/ 17 h 61"/>
                    <a:gd name="T18" fmla="*/ 62 w 80"/>
                    <a:gd name="T19" fmla="*/ 18 h 61"/>
                    <a:gd name="T20" fmla="*/ 60 w 80"/>
                    <a:gd name="T21" fmla="*/ 22 h 61"/>
                    <a:gd name="T22" fmla="*/ 59 w 80"/>
                    <a:gd name="T23" fmla="*/ 23 h 61"/>
                    <a:gd name="T24" fmla="*/ 56 w 80"/>
                    <a:gd name="T25" fmla="*/ 25 h 61"/>
                    <a:gd name="T26" fmla="*/ 52 w 80"/>
                    <a:gd name="T27" fmla="*/ 27 h 61"/>
                    <a:gd name="T28" fmla="*/ 51 w 80"/>
                    <a:gd name="T29" fmla="*/ 28 h 61"/>
                    <a:gd name="T30" fmla="*/ 47 w 80"/>
                    <a:gd name="T31" fmla="*/ 30 h 61"/>
                    <a:gd name="T32" fmla="*/ 46 w 80"/>
                    <a:gd name="T33" fmla="*/ 32 h 61"/>
                    <a:gd name="T34" fmla="*/ 44 w 80"/>
                    <a:gd name="T35" fmla="*/ 33 h 61"/>
                    <a:gd name="T36" fmla="*/ 41 w 80"/>
                    <a:gd name="T37" fmla="*/ 37 h 61"/>
                    <a:gd name="T38" fmla="*/ 37 w 80"/>
                    <a:gd name="T39" fmla="*/ 38 h 61"/>
                    <a:gd name="T40" fmla="*/ 34 w 80"/>
                    <a:gd name="T41" fmla="*/ 40 h 61"/>
                    <a:gd name="T42" fmla="*/ 31 w 80"/>
                    <a:gd name="T43" fmla="*/ 43 h 61"/>
                    <a:gd name="T44" fmla="*/ 29 w 80"/>
                    <a:gd name="T45" fmla="*/ 45 h 61"/>
                    <a:gd name="T46" fmla="*/ 26 w 80"/>
                    <a:gd name="T47" fmla="*/ 47 h 61"/>
                    <a:gd name="T48" fmla="*/ 24 w 80"/>
                    <a:gd name="T49" fmla="*/ 48 h 61"/>
                    <a:gd name="T50" fmla="*/ 21 w 80"/>
                    <a:gd name="T51" fmla="*/ 50 h 61"/>
                    <a:gd name="T52" fmla="*/ 18 w 80"/>
                    <a:gd name="T53" fmla="*/ 52 h 61"/>
                    <a:gd name="T54" fmla="*/ 14 w 80"/>
                    <a:gd name="T55" fmla="*/ 53 h 61"/>
                    <a:gd name="T56" fmla="*/ 13 w 80"/>
                    <a:gd name="T57" fmla="*/ 55 h 61"/>
                    <a:gd name="T58" fmla="*/ 10 w 80"/>
                    <a:gd name="T59" fmla="*/ 56 h 61"/>
                    <a:gd name="T60" fmla="*/ 6 w 80"/>
                    <a:gd name="T61" fmla="*/ 56 h 61"/>
                    <a:gd name="T62" fmla="*/ 5 w 80"/>
                    <a:gd name="T63" fmla="*/ 58 h 61"/>
                    <a:gd name="T64" fmla="*/ 1 w 80"/>
                    <a:gd name="T65" fmla="*/ 60 h 61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80"/>
                    <a:gd name="T100" fmla="*/ 0 h 61"/>
                    <a:gd name="T101" fmla="*/ 80 w 80"/>
                    <a:gd name="T102" fmla="*/ 61 h 61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80" h="61">
                      <a:moveTo>
                        <a:pt x="80" y="0"/>
                      </a:moveTo>
                      <a:lnTo>
                        <a:pt x="79" y="0"/>
                      </a:lnTo>
                      <a:lnTo>
                        <a:pt x="79" y="2"/>
                      </a:lnTo>
                      <a:lnTo>
                        <a:pt x="77" y="3"/>
                      </a:lnTo>
                      <a:lnTo>
                        <a:pt x="77" y="5"/>
                      </a:lnTo>
                      <a:lnTo>
                        <a:pt x="75" y="5"/>
                      </a:lnTo>
                      <a:lnTo>
                        <a:pt x="75" y="7"/>
                      </a:lnTo>
                      <a:lnTo>
                        <a:pt x="74" y="7"/>
                      </a:lnTo>
                      <a:lnTo>
                        <a:pt x="74" y="8"/>
                      </a:lnTo>
                      <a:lnTo>
                        <a:pt x="72" y="10"/>
                      </a:lnTo>
                      <a:lnTo>
                        <a:pt x="70" y="12"/>
                      </a:lnTo>
                      <a:lnTo>
                        <a:pt x="69" y="12"/>
                      </a:lnTo>
                      <a:lnTo>
                        <a:pt x="69" y="13"/>
                      </a:lnTo>
                      <a:lnTo>
                        <a:pt x="67" y="13"/>
                      </a:lnTo>
                      <a:lnTo>
                        <a:pt x="67" y="15"/>
                      </a:lnTo>
                      <a:lnTo>
                        <a:pt x="65" y="15"/>
                      </a:lnTo>
                      <a:lnTo>
                        <a:pt x="65" y="17"/>
                      </a:lnTo>
                      <a:lnTo>
                        <a:pt x="64" y="17"/>
                      </a:lnTo>
                      <a:lnTo>
                        <a:pt x="64" y="18"/>
                      </a:lnTo>
                      <a:lnTo>
                        <a:pt x="62" y="18"/>
                      </a:lnTo>
                      <a:lnTo>
                        <a:pt x="62" y="20"/>
                      </a:lnTo>
                      <a:lnTo>
                        <a:pt x="60" y="22"/>
                      </a:lnTo>
                      <a:lnTo>
                        <a:pt x="59" y="22"/>
                      </a:lnTo>
                      <a:lnTo>
                        <a:pt x="59" y="23"/>
                      </a:lnTo>
                      <a:lnTo>
                        <a:pt x="57" y="23"/>
                      </a:lnTo>
                      <a:lnTo>
                        <a:pt x="56" y="25"/>
                      </a:lnTo>
                      <a:lnTo>
                        <a:pt x="54" y="27"/>
                      </a:lnTo>
                      <a:lnTo>
                        <a:pt x="52" y="27"/>
                      </a:lnTo>
                      <a:lnTo>
                        <a:pt x="52" y="28"/>
                      </a:lnTo>
                      <a:lnTo>
                        <a:pt x="51" y="28"/>
                      </a:lnTo>
                      <a:lnTo>
                        <a:pt x="49" y="30"/>
                      </a:lnTo>
                      <a:lnTo>
                        <a:pt x="47" y="30"/>
                      </a:lnTo>
                      <a:lnTo>
                        <a:pt x="47" y="32"/>
                      </a:lnTo>
                      <a:lnTo>
                        <a:pt x="46" y="32"/>
                      </a:lnTo>
                      <a:lnTo>
                        <a:pt x="46" y="33"/>
                      </a:lnTo>
                      <a:lnTo>
                        <a:pt x="44" y="33"/>
                      </a:lnTo>
                      <a:lnTo>
                        <a:pt x="42" y="35"/>
                      </a:lnTo>
                      <a:lnTo>
                        <a:pt x="41" y="37"/>
                      </a:lnTo>
                      <a:lnTo>
                        <a:pt x="39" y="37"/>
                      </a:lnTo>
                      <a:lnTo>
                        <a:pt x="37" y="38"/>
                      </a:lnTo>
                      <a:lnTo>
                        <a:pt x="36" y="40"/>
                      </a:lnTo>
                      <a:lnTo>
                        <a:pt x="34" y="40"/>
                      </a:lnTo>
                      <a:lnTo>
                        <a:pt x="33" y="42"/>
                      </a:lnTo>
                      <a:lnTo>
                        <a:pt x="31" y="43"/>
                      </a:lnTo>
                      <a:lnTo>
                        <a:pt x="29" y="43"/>
                      </a:lnTo>
                      <a:lnTo>
                        <a:pt x="29" y="45"/>
                      </a:lnTo>
                      <a:lnTo>
                        <a:pt x="28" y="45"/>
                      </a:lnTo>
                      <a:lnTo>
                        <a:pt x="26" y="47"/>
                      </a:lnTo>
                      <a:lnTo>
                        <a:pt x="24" y="47"/>
                      </a:lnTo>
                      <a:lnTo>
                        <a:pt x="24" y="48"/>
                      </a:lnTo>
                      <a:lnTo>
                        <a:pt x="21" y="48"/>
                      </a:lnTo>
                      <a:lnTo>
                        <a:pt x="21" y="50"/>
                      </a:lnTo>
                      <a:lnTo>
                        <a:pt x="19" y="50"/>
                      </a:lnTo>
                      <a:lnTo>
                        <a:pt x="18" y="52"/>
                      </a:lnTo>
                      <a:lnTo>
                        <a:pt x="16" y="52"/>
                      </a:lnTo>
                      <a:lnTo>
                        <a:pt x="14" y="53"/>
                      </a:lnTo>
                      <a:lnTo>
                        <a:pt x="13" y="53"/>
                      </a:lnTo>
                      <a:lnTo>
                        <a:pt x="13" y="55"/>
                      </a:lnTo>
                      <a:lnTo>
                        <a:pt x="11" y="55"/>
                      </a:lnTo>
                      <a:lnTo>
                        <a:pt x="10" y="56"/>
                      </a:lnTo>
                      <a:lnTo>
                        <a:pt x="8" y="56"/>
                      </a:lnTo>
                      <a:lnTo>
                        <a:pt x="6" y="56"/>
                      </a:lnTo>
                      <a:lnTo>
                        <a:pt x="6" y="58"/>
                      </a:lnTo>
                      <a:lnTo>
                        <a:pt x="5" y="58"/>
                      </a:lnTo>
                      <a:lnTo>
                        <a:pt x="3" y="60"/>
                      </a:lnTo>
                      <a:lnTo>
                        <a:pt x="1" y="60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14" name="Freeform 662"/>
                <p:cNvSpPr>
                  <a:spLocks/>
                </p:cNvSpPr>
                <p:nvPr/>
              </p:nvSpPr>
              <p:spPr bwMode="auto">
                <a:xfrm>
                  <a:off x="900" y="1504"/>
                  <a:ext cx="86" cy="22"/>
                </a:xfrm>
                <a:custGeom>
                  <a:avLst/>
                  <a:gdLst>
                    <a:gd name="T0" fmla="*/ 86 w 86"/>
                    <a:gd name="T1" fmla="*/ 0 h 22"/>
                    <a:gd name="T2" fmla="*/ 84 w 86"/>
                    <a:gd name="T3" fmla="*/ 0 h 22"/>
                    <a:gd name="T4" fmla="*/ 82 w 86"/>
                    <a:gd name="T5" fmla="*/ 2 h 22"/>
                    <a:gd name="T6" fmla="*/ 81 w 86"/>
                    <a:gd name="T7" fmla="*/ 2 h 22"/>
                    <a:gd name="T8" fmla="*/ 81 w 86"/>
                    <a:gd name="T9" fmla="*/ 4 h 22"/>
                    <a:gd name="T10" fmla="*/ 79 w 86"/>
                    <a:gd name="T11" fmla="*/ 4 h 22"/>
                    <a:gd name="T12" fmla="*/ 77 w 86"/>
                    <a:gd name="T13" fmla="*/ 4 h 22"/>
                    <a:gd name="T14" fmla="*/ 77 w 86"/>
                    <a:gd name="T15" fmla="*/ 5 h 22"/>
                    <a:gd name="T16" fmla="*/ 76 w 86"/>
                    <a:gd name="T17" fmla="*/ 5 h 22"/>
                    <a:gd name="T18" fmla="*/ 74 w 86"/>
                    <a:gd name="T19" fmla="*/ 5 h 22"/>
                    <a:gd name="T20" fmla="*/ 72 w 86"/>
                    <a:gd name="T21" fmla="*/ 7 h 22"/>
                    <a:gd name="T22" fmla="*/ 71 w 86"/>
                    <a:gd name="T23" fmla="*/ 7 h 22"/>
                    <a:gd name="T24" fmla="*/ 69 w 86"/>
                    <a:gd name="T25" fmla="*/ 9 h 22"/>
                    <a:gd name="T26" fmla="*/ 68 w 86"/>
                    <a:gd name="T27" fmla="*/ 9 h 22"/>
                    <a:gd name="T28" fmla="*/ 66 w 86"/>
                    <a:gd name="T29" fmla="*/ 9 h 22"/>
                    <a:gd name="T30" fmla="*/ 64 w 86"/>
                    <a:gd name="T31" fmla="*/ 10 h 22"/>
                    <a:gd name="T32" fmla="*/ 63 w 86"/>
                    <a:gd name="T33" fmla="*/ 10 h 22"/>
                    <a:gd name="T34" fmla="*/ 61 w 86"/>
                    <a:gd name="T35" fmla="*/ 12 h 22"/>
                    <a:gd name="T36" fmla="*/ 59 w 86"/>
                    <a:gd name="T37" fmla="*/ 12 h 22"/>
                    <a:gd name="T38" fmla="*/ 58 w 86"/>
                    <a:gd name="T39" fmla="*/ 12 h 22"/>
                    <a:gd name="T40" fmla="*/ 56 w 86"/>
                    <a:gd name="T41" fmla="*/ 14 h 22"/>
                    <a:gd name="T42" fmla="*/ 54 w 86"/>
                    <a:gd name="T43" fmla="*/ 14 h 22"/>
                    <a:gd name="T44" fmla="*/ 53 w 86"/>
                    <a:gd name="T45" fmla="*/ 15 h 22"/>
                    <a:gd name="T46" fmla="*/ 51 w 86"/>
                    <a:gd name="T47" fmla="*/ 15 h 22"/>
                    <a:gd name="T48" fmla="*/ 49 w 86"/>
                    <a:gd name="T49" fmla="*/ 15 h 22"/>
                    <a:gd name="T50" fmla="*/ 48 w 86"/>
                    <a:gd name="T51" fmla="*/ 17 h 22"/>
                    <a:gd name="T52" fmla="*/ 46 w 86"/>
                    <a:gd name="T53" fmla="*/ 17 h 22"/>
                    <a:gd name="T54" fmla="*/ 45 w 86"/>
                    <a:gd name="T55" fmla="*/ 17 h 22"/>
                    <a:gd name="T56" fmla="*/ 45 w 86"/>
                    <a:gd name="T57" fmla="*/ 19 h 22"/>
                    <a:gd name="T58" fmla="*/ 43 w 86"/>
                    <a:gd name="T59" fmla="*/ 19 h 22"/>
                    <a:gd name="T60" fmla="*/ 41 w 86"/>
                    <a:gd name="T61" fmla="*/ 19 h 22"/>
                    <a:gd name="T62" fmla="*/ 40 w 86"/>
                    <a:gd name="T63" fmla="*/ 19 h 22"/>
                    <a:gd name="T64" fmla="*/ 38 w 86"/>
                    <a:gd name="T65" fmla="*/ 19 h 22"/>
                    <a:gd name="T66" fmla="*/ 36 w 86"/>
                    <a:gd name="T67" fmla="*/ 20 h 22"/>
                    <a:gd name="T68" fmla="*/ 35 w 86"/>
                    <a:gd name="T69" fmla="*/ 20 h 22"/>
                    <a:gd name="T70" fmla="*/ 33 w 86"/>
                    <a:gd name="T71" fmla="*/ 20 h 22"/>
                    <a:gd name="T72" fmla="*/ 31 w 86"/>
                    <a:gd name="T73" fmla="*/ 20 h 22"/>
                    <a:gd name="T74" fmla="*/ 30 w 86"/>
                    <a:gd name="T75" fmla="*/ 20 h 22"/>
                    <a:gd name="T76" fmla="*/ 30 w 86"/>
                    <a:gd name="T77" fmla="*/ 22 h 22"/>
                    <a:gd name="T78" fmla="*/ 28 w 86"/>
                    <a:gd name="T79" fmla="*/ 22 h 22"/>
                    <a:gd name="T80" fmla="*/ 26 w 86"/>
                    <a:gd name="T81" fmla="*/ 22 h 22"/>
                    <a:gd name="T82" fmla="*/ 25 w 86"/>
                    <a:gd name="T83" fmla="*/ 22 h 22"/>
                    <a:gd name="T84" fmla="*/ 23 w 86"/>
                    <a:gd name="T85" fmla="*/ 22 h 22"/>
                    <a:gd name="T86" fmla="*/ 22 w 86"/>
                    <a:gd name="T87" fmla="*/ 22 h 22"/>
                    <a:gd name="T88" fmla="*/ 20 w 86"/>
                    <a:gd name="T89" fmla="*/ 22 h 22"/>
                    <a:gd name="T90" fmla="*/ 18 w 86"/>
                    <a:gd name="T91" fmla="*/ 22 h 22"/>
                    <a:gd name="T92" fmla="*/ 17 w 86"/>
                    <a:gd name="T93" fmla="*/ 22 h 22"/>
                    <a:gd name="T94" fmla="*/ 15 w 86"/>
                    <a:gd name="T95" fmla="*/ 22 h 22"/>
                    <a:gd name="T96" fmla="*/ 13 w 86"/>
                    <a:gd name="T97" fmla="*/ 22 h 22"/>
                    <a:gd name="T98" fmla="*/ 12 w 86"/>
                    <a:gd name="T99" fmla="*/ 22 h 22"/>
                    <a:gd name="T100" fmla="*/ 10 w 86"/>
                    <a:gd name="T101" fmla="*/ 22 h 22"/>
                    <a:gd name="T102" fmla="*/ 8 w 86"/>
                    <a:gd name="T103" fmla="*/ 22 h 22"/>
                    <a:gd name="T104" fmla="*/ 7 w 86"/>
                    <a:gd name="T105" fmla="*/ 22 h 22"/>
                    <a:gd name="T106" fmla="*/ 7 w 86"/>
                    <a:gd name="T107" fmla="*/ 20 h 22"/>
                    <a:gd name="T108" fmla="*/ 5 w 86"/>
                    <a:gd name="T109" fmla="*/ 20 h 22"/>
                    <a:gd name="T110" fmla="*/ 3 w 86"/>
                    <a:gd name="T111" fmla="*/ 20 h 22"/>
                    <a:gd name="T112" fmla="*/ 3 w 86"/>
                    <a:gd name="T113" fmla="*/ 19 h 22"/>
                    <a:gd name="T114" fmla="*/ 2 w 86"/>
                    <a:gd name="T115" fmla="*/ 19 h 22"/>
                    <a:gd name="T116" fmla="*/ 2 w 86"/>
                    <a:gd name="T117" fmla="*/ 17 h 22"/>
                    <a:gd name="T118" fmla="*/ 0 w 86"/>
                    <a:gd name="T119" fmla="*/ 17 h 22"/>
                    <a:gd name="T120" fmla="*/ 0 w 86"/>
                    <a:gd name="T121" fmla="*/ 15 h 22"/>
                    <a:gd name="T122" fmla="*/ 0 w 86"/>
                    <a:gd name="T123" fmla="*/ 14 h 22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86"/>
                    <a:gd name="T187" fmla="*/ 0 h 22"/>
                    <a:gd name="T188" fmla="*/ 86 w 86"/>
                    <a:gd name="T189" fmla="*/ 22 h 22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86" h="22">
                      <a:moveTo>
                        <a:pt x="86" y="0"/>
                      </a:moveTo>
                      <a:lnTo>
                        <a:pt x="84" y="0"/>
                      </a:lnTo>
                      <a:lnTo>
                        <a:pt x="82" y="2"/>
                      </a:lnTo>
                      <a:lnTo>
                        <a:pt x="81" y="2"/>
                      </a:lnTo>
                      <a:lnTo>
                        <a:pt x="81" y="4"/>
                      </a:lnTo>
                      <a:lnTo>
                        <a:pt x="79" y="4"/>
                      </a:lnTo>
                      <a:lnTo>
                        <a:pt x="77" y="4"/>
                      </a:lnTo>
                      <a:lnTo>
                        <a:pt x="77" y="5"/>
                      </a:lnTo>
                      <a:lnTo>
                        <a:pt x="76" y="5"/>
                      </a:lnTo>
                      <a:lnTo>
                        <a:pt x="74" y="5"/>
                      </a:lnTo>
                      <a:lnTo>
                        <a:pt x="72" y="7"/>
                      </a:lnTo>
                      <a:lnTo>
                        <a:pt x="71" y="7"/>
                      </a:lnTo>
                      <a:lnTo>
                        <a:pt x="69" y="9"/>
                      </a:lnTo>
                      <a:lnTo>
                        <a:pt x="68" y="9"/>
                      </a:lnTo>
                      <a:lnTo>
                        <a:pt x="66" y="9"/>
                      </a:lnTo>
                      <a:lnTo>
                        <a:pt x="64" y="10"/>
                      </a:lnTo>
                      <a:lnTo>
                        <a:pt x="63" y="10"/>
                      </a:lnTo>
                      <a:lnTo>
                        <a:pt x="61" y="12"/>
                      </a:lnTo>
                      <a:lnTo>
                        <a:pt x="59" y="12"/>
                      </a:lnTo>
                      <a:lnTo>
                        <a:pt x="58" y="12"/>
                      </a:lnTo>
                      <a:lnTo>
                        <a:pt x="56" y="14"/>
                      </a:lnTo>
                      <a:lnTo>
                        <a:pt x="54" y="14"/>
                      </a:lnTo>
                      <a:lnTo>
                        <a:pt x="53" y="15"/>
                      </a:lnTo>
                      <a:lnTo>
                        <a:pt x="51" y="15"/>
                      </a:lnTo>
                      <a:lnTo>
                        <a:pt x="49" y="15"/>
                      </a:lnTo>
                      <a:lnTo>
                        <a:pt x="48" y="17"/>
                      </a:lnTo>
                      <a:lnTo>
                        <a:pt x="46" y="17"/>
                      </a:lnTo>
                      <a:lnTo>
                        <a:pt x="45" y="17"/>
                      </a:lnTo>
                      <a:lnTo>
                        <a:pt x="45" y="19"/>
                      </a:lnTo>
                      <a:lnTo>
                        <a:pt x="43" y="19"/>
                      </a:lnTo>
                      <a:lnTo>
                        <a:pt x="41" y="19"/>
                      </a:lnTo>
                      <a:lnTo>
                        <a:pt x="40" y="19"/>
                      </a:lnTo>
                      <a:lnTo>
                        <a:pt x="38" y="19"/>
                      </a:lnTo>
                      <a:lnTo>
                        <a:pt x="36" y="20"/>
                      </a:lnTo>
                      <a:lnTo>
                        <a:pt x="35" y="20"/>
                      </a:lnTo>
                      <a:lnTo>
                        <a:pt x="33" y="20"/>
                      </a:lnTo>
                      <a:lnTo>
                        <a:pt x="31" y="20"/>
                      </a:lnTo>
                      <a:lnTo>
                        <a:pt x="30" y="20"/>
                      </a:lnTo>
                      <a:lnTo>
                        <a:pt x="30" y="22"/>
                      </a:lnTo>
                      <a:lnTo>
                        <a:pt x="28" y="22"/>
                      </a:lnTo>
                      <a:lnTo>
                        <a:pt x="26" y="22"/>
                      </a:lnTo>
                      <a:lnTo>
                        <a:pt x="25" y="22"/>
                      </a:lnTo>
                      <a:lnTo>
                        <a:pt x="23" y="22"/>
                      </a:lnTo>
                      <a:lnTo>
                        <a:pt x="22" y="22"/>
                      </a:lnTo>
                      <a:lnTo>
                        <a:pt x="20" y="22"/>
                      </a:lnTo>
                      <a:lnTo>
                        <a:pt x="18" y="22"/>
                      </a:lnTo>
                      <a:lnTo>
                        <a:pt x="17" y="22"/>
                      </a:lnTo>
                      <a:lnTo>
                        <a:pt x="15" y="22"/>
                      </a:lnTo>
                      <a:lnTo>
                        <a:pt x="13" y="22"/>
                      </a:lnTo>
                      <a:lnTo>
                        <a:pt x="12" y="22"/>
                      </a:lnTo>
                      <a:lnTo>
                        <a:pt x="10" y="22"/>
                      </a:lnTo>
                      <a:lnTo>
                        <a:pt x="8" y="22"/>
                      </a:lnTo>
                      <a:lnTo>
                        <a:pt x="7" y="22"/>
                      </a:lnTo>
                      <a:lnTo>
                        <a:pt x="7" y="20"/>
                      </a:lnTo>
                      <a:lnTo>
                        <a:pt x="5" y="20"/>
                      </a:lnTo>
                      <a:lnTo>
                        <a:pt x="3" y="20"/>
                      </a:lnTo>
                      <a:lnTo>
                        <a:pt x="3" y="19"/>
                      </a:lnTo>
                      <a:lnTo>
                        <a:pt x="2" y="19"/>
                      </a:lnTo>
                      <a:lnTo>
                        <a:pt x="2" y="17"/>
                      </a:lnTo>
                      <a:lnTo>
                        <a:pt x="0" y="17"/>
                      </a:lnTo>
                      <a:lnTo>
                        <a:pt x="0" y="15"/>
                      </a:lnTo>
                      <a:lnTo>
                        <a:pt x="0" y="14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15" name="Freeform 663"/>
                <p:cNvSpPr>
                  <a:spLocks/>
                </p:cNvSpPr>
                <p:nvPr/>
              </p:nvSpPr>
              <p:spPr bwMode="auto">
                <a:xfrm>
                  <a:off x="900" y="1460"/>
                  <a:ext cx="43" cy="58"/>
                </a:xfrm>
                <a:custGeom>
                  <a:avLst/>
                  <a:gdLst>
                    <a:gd name="T0" fmla="*/ 0 w 43"/>
                    <a:gd name="T1" fmla="*/ 58 h 58"/>
                    <a:gd name="T2" fmla="*/ 0 w 43"/>
                    <a:gd name="T3" fmla="*/ 56 h 58"/>
                    <a:gd name="T4" fmla="*/ 0 w 43"/>
                    <a:gd name="T5" fmla="*/ 54 h 58"/>
                    <a:gd name="T6" fmla="*/ 0 w 43"/>
                    <a:gd name="T7" fmla="*/ 53 h 58"/>
                    <a:gd name="T8" fmla="*/ 0 w 43"/>
                    <a:gd name="T9" fmla="*/ 51 h 58"/>
                    <a:gd name="T10" fmla="*/ 0 w 43"/>
                    <a:gd name="T11" fmla="*/ 49 h 58"/>
                    <a:gd name="T12" fmla="*/ 0 w 43"/>
                    <a:gd name="T13" fmla="*/ 48 h 58"/>
                    <a:gd name="T14" fmla="*/ 2 w 43"/>
                    <a:gd name="T15" fmla="*/ 48 h 58"/>
                    <a:gd name="T16" fmla="*/ 2 w 43"/>
                    <a:gd name="T17" fmla="*/ 46 h 58"/>
                    <a:gd name="T18" fmla="*/ 2 w 43"/>
                    <a:gd name="T19" fmla="*/ 44 h 58"/>
                    <a:gd name="T20" fmla="*/ 3 w 43"/>
                    <a:gd name="T21" fmla="*/ 43 h 58"/>
                    <a:gd name="T22" fmla="*/ 3 w 43"/>
                    <a:gd name="T23" fmla="*/ 41 h 58"/>
                    <a:gd name="T24" fmla="*/ 5 w 43"/>
                    <a:gd name="T25" fmla="*/ 39 h 58"/>
                    <a:gd name="T26" fmla="*/ 5 w 43"/>
                    <a:gd name="T27" fmla="*/ 38 h 58"/>
                    <a:gd name="T28" fmla="*/ 7 w 43"/>
                    <a:gd name="T29" fmla="*/ 38 h 58"/>
                    <a:gd name="T30" fmla="*/ 7 w 43"/>
                    <a:gd name="T31" fmla="*/ 36 h 58"/>
                    <a:gd name="T32" fmla="*/ 8 w 43"/>
                    <a:gd name="T33" fmla="*/ 35 h 58"/>
                    <a:gd name="T34" fmla="*/ 8 w 43"/>
                    <a:gd name="T35" fmla="*/ 33 h 58"/>
                    <a:gd name="T36" fmla="*/ 10 w 43"/>
                    <a:gd name="T37" fmla="*/ 33 h 58"/>
                    <a:gd name="T38" fmla="*/ 10 w 43"/>
                    <a:gd name="T39" fmla="*/ 31 h 58"/>
                    <a:gd name="T40" fmla="*/ 12 w 43"/>
                    <a:gd name="T41" fmla="*/ 30 h 58"/>
                    <a:gd name="T42" fmla="*/ 13 w 43"/>
                    <a:gd name="T43" fmla="*/ 28 h 58"/>
                    <a:gd name="T44" fmla="*/ 15 w 43"/>
                    <a:gd name="T45" fmla="*/ 26 h 58"/>
                    <a:gd name="T46" fmla="*/ 17 w 43"/>
                    <a:gd name="T47" fmla="*/ 25 h 58"/>
                    <a:gd name="T48" fmla="*/ 18 w 43"/>
                    <a:gd name="T49" fmla="*/ 23 h 58"/>
                    <a:gd name="T50" fmla="*/ 20 w 43"/>
                    <a:gd name="T51" fmla="*/ 21 h 58"/>
                    <a:gd name="T52" fmla="*/ 22 w 43"/>
                    <a:gd name="T53" fmla="*/ 20 h 58"/>
                    <a:gd name="T54" fmla="*/ 23 w 43"/>
                    <a:gd name="T55" fmla="*/ 20 h 58"/>
                    <a:gd name="T56" fmla="*/ 23 w 43"/>
                    <a:gd name="T57" fmla="*/ 18 h 58"/>
                    <a:gd name="T58" fmla="*/ 25 w 43"/>
                    <a:gd name="T59" fmla="*/ 18 h 58"/>
                    <a:gd name="T60" fmla="*/ 25 w 43"/>
                    <a:gd name="T61" fmla="*/ 16 h 58"/>
                    <a:gd name="T62" fmla="*/ 26 w 43"/>
                    <a:gd name="T63" fmla="*/ 15 h 58"/>
                    <a:gd name="T64" fmla="*/ 28 w 43"/>
                    <a:gd name="T65" fmla="*/ 15 h 58"/>
                    <a:gd name="T66" fmla="*/ 28 w 43"/>
                    <a:gd name="T67" fmla="*/ 13 h 58"/>
                    <a:gd name="T68" fmla="*/ 30 w 43"/>
                    <a:gd name="T69" fmla="*/ 13 h 58"/>
                    <a:gd name="T70" fmla="*/ 30 w 43"/>
                    <a:gd name="T71" fmla="*/ 11 h 58"/>
                    <a:gd name="T72" fmla="*/ 31 w 43"/>
                    <a:gd name="T73" fmla="*/ 11 h 58"/>
                    <a:gd name="T74" fmla="*/ 31 w 43"/>
                    <a:gd name="T75" fmla="*/ 10 h 58"/>
                    <a:gd name="T76" fmla="*/ 33 w 43"/>
                    <a:gd name="T77" fmla="*/ 10 h 58"/>
                    <a:gd name="T78" fmla="*/ 35 w 43"/>
                    <a:gd name="T79" fmla="*/ 8 h 58"/>
                    <a:gd name="T80" fmla="*/ 36 w 43"/>
                    <a:gd name="T81" fmla="*/ 8 h 58"/>
                    <a:gd name="T82" fmla="*/ 36 w 43"/>
                    <a:gd name="T83" fmla="*/ 6 h 58"/>
                    <a:gd name="T84" fmla="*/ 38 w 43"/>
                    <a:gd name="T85" fmla="*/ 6 h 58"/>
                    <a:gd name="T86" fmla="*/ 38 w 43"/>
                    <a:gd name="T87" fmla="*/ 5 h 58"/>
                    <a:gd name="T88" fmla="*/ 40 w 43"/>
                    <a:gd name="T89" fmla="*/ 5 h 58"/>
                    <a:gd name="T90" fmla="*/ 40 w 43"/>
                    <a:gd name="T91" fmla="*/ 3 h 58"/>
                    <a:gd name="T92" fmla="*/ 41 w 43"/>
                    <a:gd name="T93" fmla="*/ 3 h 58"/>
                    <a:gd name="T94" fmla="*/ 43 w 43"/>
                    <a:gd name="T95" fmla="*/ 1 h 58"/>
                    <a:gd name="T96" fmla="*/ 43 w 43"/>
                    <a:gd name="T97" fmla="*/ 0 h 58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43"/>
                    <a:gd name="T148" fmla="*/ 0 h 58"/>
                    <a:gd name="T149" fmla="*/ 43 w 43"/>
                    <a:gd name="T150" fmla="*/ 58 h 58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43" h="58">
                      <a:moveTo>
                        <a:pt x="0" y="58"/>
                      </a:moveTo>
                      <a:lnTo>
                        <a:pt x="0" y="56"/>
                      </a:lnTo>
                      <a:lnTo>
                        <a:pt x="0" y="54"/>
                      </a:lnTo>
                      <a:lnTo>
                        <a:pt x="0" y="53"/>
                      </a:lnTo>
                      <a:lnTo>
                        <a:pt x="0" y="51"/>
                      </a:lnTo>
                      <a:lnTo>
                        <a:pt x="0" y="49"/>
                      </a:lnTo>
                      <a:lnTo>
                        <a:pt x="0" y="48"/>
                      </a:lnTo>
                      <a:lnTo>
                        <a:pt x="2" y="48"/>
                      </a:lnTo>
                      <a:lnTo>
                        <a:pt x="2" y="46"/>
                      </a:lnTo>
                      <a:lnTo>
                        <a:pt x="2" y="44"/>
                      </a:lnTo>
                      <a:lnTo>
                        <a:pt x="3" y="43"/>
                      </a:lnTo>
                      <a:lnTo>
                        <a:pt x="3" y="41"/>
                      </a:lnTo>
                      <a:lnTo>
                        <a:pt x="5" y="39"/>
                      </a:lnTo>
                      <a:lnTo>
                        <a:pt x="5" y="38"/>
                      </a:lnTo>
                      <a:lnTo>
                        <a:pt x="7" y="38"/>
                      </a:lnTo>
                      <a:lnTo>
                        <a:pt x="7" y="36"/>
                      </a:lnTo>
                      <a:lnTo>
                        <a:pt x="8" y="35"/>
                      </a:lnTo>
                      <a:lnTo>
                        <a:pt x="8" y="33"/>
                      </a:lnTo>
                      <a:lnTo>
                        <a:pt x="10" y="33"/>
                      </a:lnTo>
                      <a:lnTo>
                        <a:pt x="10" y="31"/>
                      </a:lnTo>
                      <a:lnTo>
                        <a:pt x="12" y="30"/>
                      </a:lnTo>
                      <a:lnTo>
                        <a:pt x="13" y="28"/>
                      </a:lnTo>
                      <a:lnTo>
                        <a:pt x="15" y="26"/>
                      </a:lnTo>
                      <a:lnTo>
                        <a:pt x="17" y="25"/>
                      </a:lnTo>
                      <a:lnTo>
                        <a:pt x="18" y="23"/>
                      </a:lnTo>
                      <a:lnTo>
                        <a:pt x="20" y="21"/>
                      </a:lnTo>
                      <a:lnTo>
                        <a:pt x="22" y="20"/>
                      </a:lnTo>
                      <a:lnTo>
                        <a:pt x="23" y="20"/>
                      </a:lnTo>
                      <a:lnTo>
                        <a:pt x="23" y="18"/>
                      </a:lnTo>
                      <a:lnTo>
                        <a:pt x="25" y="18"/>
                      </a:lnTo>
                      <a:lnTo>
                        <a:pt x="25" y="16"/>
                      </a:lnTo>
                      <a:lnTo>
                        <a:pt x="26" y="15"/>
                      </a:lnTo>
                      <a:lnTo>
                        <a:pt x="28" y="15"/>
                      </a:lnTo>
                      <a:lnTo>
                        <a:pt x="28" y="13"/>
                      </a:lnTo>
                      <a:lnTo>
                        <a:pt x="30" y="13"/>
                      </a:lnTo>
                      <a:lnTo>
                        <a:pt x="30" y="11"/>
                      </a:lnTo>
                      <a:lnTo>
                        <a:pt x="31" y="11"/>
                      </a:lnTo>
                      <a:lnTo>
                        <a:pt x="31" y="10"/>
                      </a:lnTo>
                      <a:lnTo>
                        <a:pt x="33" y="10"/>
                      </a:lnTo>
                      <a:lnTo>
                        <a:pt x="35" y="8"/>
                      </a:lnTo>
                      <a:lnTo>
                        <a:pt x="36" y="8"/>
                      </a:lnTo>
                      <a:lnTo>
                        <a:pt x="36" y="6"/>
                      </a:lnTo>
                      <a:lnTo>
                        <a:pt x="38" y="6"/>
                      </a:lnTo>
                      <a:lnTo>
                        <a:pt x="38" y="5"/>
                      </a:lnTo>
                      <a:lnTo>
                        <a:pt x="40" y="5"/>
                      </a:lnTo>
                      <a:lnTo>
                        <a:pt x="40" y="3"/>
                      </a:lnTo>
                      <a:lnTo>
                        <a:pt x="41" y="3"/>
                      </a:lnTo>
                      <a:lnTo>
                        <a:pt x="43" y="1"/>
                      </a:lnTo>
                      <a:lnTo>
                        <a:pt x="43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16" name="Freeform 664"/>
                <p:cNvSpPr>
                  <a:spLocks/>
                </p:cNvSpPr>
                <p:nvPr/>
              </p:nvSpPr>
              <p:spPr bwMode="auto">
                <a:xfrm>
                  <a:off x="943" y="1458"/>
                  <a:ext cx="6" cy="2"/>
                </a:xfrm>
                <a:custGeom>
                  <a:avLst/>
                  <a:gdLst>
                    <a:gd name="T0" fmla="*/ 0 w 6"/>
                    <a:gd name="T1" fmla="*/ 2 h 2"/>
                    <a:gd name="T2" fmla="*/ 2 w 6"/>
                    <a:gd name="T3" fmla="*/ 2 h 2"/>
                    <a:gd name="T4" fmla="*/ 3 w 6"/>
                    <a:gd name="T5" fmla="*/ 2 h 2"/>
                    <a:gd name="T6" fmla="*/ 3 w 6"/>
                    <a:gd name="T7" fmla="*/ 0 h 2"/>
                    <a:gd name="T8" fmla="*/ 5 w 6"/>
                    <a:gd name="T9" fmla="*/ 0 h 2"/>
                    <a:gd name="T10" fmla="*/ 6 w 6"/>
                    <a:gd name="T11" fmla="*/ 0 h 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2"/>
                    <a:gd name="T20" fmla="*/ 6 w 6"/>
                    <a:gd name="T21" fmla="*/ 2 h 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2">
                      <a:moveTo>
                        <a:pt x="0" y="2"/>
                      </a:move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0"/>
                      </a:lnTo>
                      <a:lnTo>
                        <a:pt x="5" y="0"/>
                      </a:lnTo>
                      <a:lnTo>
                        <a:pt x="6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17" name="Freeform 665"/>
                <p:cNvSpPr>
                  <a:spLocks/>
                </p:cNvSpPr>
                <p:nvPr/>
              </p:nvSpPr>
              <p:spPr bwMode="auto">
                <a:xfrm>
                  <a:off x="956" y="1427"/>
                  <a:ext cx="82" cy="36"/>
                </a:xfrm>
                <a:custGeom>
                  <a:avLst/>
                  <a:gdLst>
                    <a:gd name="T0" fmla="*/ 0 w 82"/>
                    <a:gd name="T1" fmla="*/ 36 h 36"/>
                    <a:gd name="T2" fmla="*/ 2 w 82"/>
                    <a:gd name="T3" fmla="*/ 34 h 36"/>
                    <a:gd name="T4" fmla="*/ 3 w 82"/>
                    <a:gd name="T5" fmla="*/ 33 h 36"/>
                    <a:gd name="T6" fmla="*/ 5 w 82"/>
                    <a:gd name="T7" fmla="*/ 33 h 36"/>
                    <a:gd name="T8" fmla="*/ 7 w 82"/>
                    <a:gd name="T9" fmla="*/ 31 h 36"/>
                    <a:gd name="T10" fmla="*/ 8 w 82"/>
                    <a:gd name="T11" fmla="*/ 29 h 36"/>
                    <a:gd name="T12" fmla="*/ 10 w 82"/>
                    <a:gd name="T13" fmla="*/ 29 h 36"/>
                    <a:gd name="T14" fmla="*/ 12 w 82"/>
                    <a:gd name="T15" fmla="*/ 28 h 36"/>
                    <a:gd name="T16" fmla="*/ 13 w 82"/>
                    <a:gd name="T17" fmla="*/ 28 h 36"/>
                    <a:gd name="T18" fmla="*/ 13 w 82"/>
                    <a:gd name="T19" fmla="*/ 26 h 36"/>
                    <a:gd name="T20" fmla="*/ 15 w 82"/>
                    <a:gd name="T21" fmla="*/ 26 h 36"/>
                    <a:gd name="T22" fmla="*/ 16 w 82"/>
                    <a:gd name="T23" fmla="*/ 24 h 36"/>
                    <a:gd name="T24" fmla="*/ 18 w 82"/>
                    <a:gd name="T25" fmla="*/ 24 h 36"/>
                    <a:gd name="T26" fmla="*/ 20 w 82"/>
                    <a:gd name="T27" fmla="*/ 23 h 36"/>
                    <a:gd name="T28" fmla="*/ 21 w 82"/>
                    <a:gd name="T29" fmla="*/ 23 h 36"/>
                    <a:gd name="T30" fmla="*/ 21 w 82"/>
                    <a:gd name="T31" fmla="*/ 21 h 36"/>
                    <a:gd name="T32" fmla="*/ 23 w 82"/>
                    <a:gd name="T33" fmla="*/ 21 h 36"/>
                    <a:gd name="T34" fmla="*/ 25 w 82"/>
                    <a:gd name="T35" fmla="*/ 21 h 36"/>
                    <a:gd name="T36" fmla="*/ 25 w 82"/>
                    <a:gd name="T37" fmla="*/ 19 h 36"/>
                    <a:gd name="T38" fmla="*/ 26 w 82"/>
                    <a:gd name="T39" fmla="*/ 19 h 36"/>
                    <a:gd name="T40" fmla="*/ 28 w 82"/>
                    <a:gd name="T41" fmla="*/ 18 h 36"/>
                    <a:gd name="T42" fmla="*/ 30 w 82"/>
                    <a:gd name="T43" fmla="*/ 18 h 36"/>
                    <a:gd name="T44" fmla="*/ 31 w 82"/>
                    <a:gd name="T45" fmla="*/ 18 h 36"/>
                    <a:gd name="T46" fmla="*/ 31 w 82"/>
                    <a:gd name="T47" fmla="*/ 16 h 36"/>
                    <a:gd name="T48" fmla="*/ 33 w 82"/>
                    <a:gd name="T49" fmla="*/ 16 h 36"/>
                    <a:gd name="T50" fmla="*/ 35 w 82"/>
                    <a:gd name="T51" fmla="*/ 15 h 36"/>
                    <a:gd name="T52" fmla="*/ 36 w 82"/>
                    <a:gd name="T53" fmla="*/ 15 h 36"/>
                    <a:gd name="T54" fmla="*/ 38 w 82"/>
                    <a:gd name="T55" fmla="*/ 13 h 36"/>
                    <a:gd name="T56" fmla="*/ 40 w 82"/>
                    <a:gd name="T57" fmla="*/ 13 h 36"/>
                    <a:gd name="T58" fmla="*/ 41 w 82"/>
                    <a:gd name="T59" fmla="*/ 13 h 36"/>
                    <a:gd name="T60" fmla="*/ 41 w 82"/>
                    <a:gd name="T61" fmla="*/ 11 h 36"/>
                    <a:gd name="T62" fmla="*/ 43 w 82"/>
                    <a:gd name="T63" fmla="*/ 11 h 36"/>
                    <a:gd name="T64" fmla="*/ 44 w 82"/>
                    <a:gd name="T65" fmla="*/ 11 h 36"/>
                    <a:gd name="T66" fmla="*/ 46 w 82"/>
                    <a:gd name="T67" fmla="*/ 10 h 36"/>
                    <a:gd name="T68" fmla="*/ 48 w 82"/>
                    <a:gd name="T69" fmla="*/ 10 h 36"/>
                    <a:gd name="T70" fmla="*/ 49 w 82"/>
                    <a:gd name="T71" fmla="*/ 10 h 36"/>
                    <a:gd name="T72" fmla="*/ 49 w 82"/>
                    <a:gd name="T73" fmla="*/ 8 h 36"/>
                    <a:gd name="T74" fmla="*/ 51 w 82"/>
                    <a:gd name="T75" fmla="*/ 8 h 36"/>
                    <a:gd name="T76" fmla="*/ 53 w 82"/>
                    <a:gd name="T77" fmla="*/ 8 h 36"/>
                    <a:gd name="T78" fmla="*/ 54 w 82"/>
                    <a:gd name="T79" fmla="*/ 8 h 36"/>
                    <a:gd name="T80" fmla="*/ 54 w 82"/>
                    <a:gd name="T81" fmla="*/ 6 h 36"/>
                    <a:gd name="T82" fmla="*/ 56 w 82"/>
                    <a:gd name="T83" fmla="*/ 6 h 36"/>
                    <a:gd name="T84" fmla="*/ 58 w 82"/>
                    <a:gd name="T85" fmla="*/ 6 h 36"/>
                    <a:gd name="T86" fmla="*/ 59 w 82"/>
                    <a:gd name="T87" fmla="*/ 6 h 36"/>
                    <a:gd name="T88" fmla="*/ 59 w 82"/>
                    <a:gd name="T89" fmla="*/ 5 h 36"/>
                    <a:gd name="T90" fmla="*/ 61 w 82"/>
                    <a:gd name="T91" fmla="*/ 5 h 36"/>
                    <a:gd name="T92" fmla="*/ 63 w 82"/>
                    <a:gd name="T93" fmla="*/ 5 h 36"/>
                    <a:gd name="T94" fmla="*/ 63 w 82"/>
                    <a:gd name="T95" fmla="*/ 3 h 36"/>
                    <a:gd name="T96" fmla="*/ 64 w 82"/>
                    <a:gd name="T97" fmla="*/ 3 h 36"/>
                    <a:gd name="T98" fmla="*/ 66 w 82"/>
                    <a:gd name="T99" fmla="*/ 3 h 36"/>
                    <a:gd name="T100" fmla="*/ 67 w 82"/>
                    <a:gd name="T101" fmla="*/ 3 h 36"/>
                    <a:gd name="T102" fmla="*/ 69 w 82"/>
                    <a:gd name="T103" fmla="*/ 1 h 36"/>
                    <a:gd name="T104" fmla="*/ 71 w 82"/>
                    <a:gd name="T105" fmla="*/ 1 h 36"/>
                    <a:gd name="T106" fmla="*/ 72 w 82"/>
                    <a:gd name="T107" fmla="*/ 1 h 36"/>
                    <a:gd name="T108" fmla="*/ 74 w 82"/>
                    <a:gd name="T109" fmla="*/ 0 h 36"/>
                    <a:gd name="T110" fmla="*/ 76 w 82"/>
                    <a:gd name="T111" fmla="*/ 0 h 36"/>
                    <a:gd name="T112" fmla="*/ 77 w 82"/>
                    <a:gd name="T113" fmla="*/ 0 h 36"/>
                    <a:gd name="T114" fmla="*/ 79 w 82"/>
                    <a:gd name="T115" fmla="*/ 0 h 36"/>
                    <a:gd name="T116" fmla="*/ 81 w 82"/>
                    <a:gd name="T117" fmla="*/ 0 h 36"/>
                    <a:gd name="T118" fmla="*/ 82 w 82"/>
                    <a:gd name="T119" fmla="*/ 0 h 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82"/>
                    <a:gd name="T181" fmla="*/ 0 h 36"/>
                    <a:gd name="T182" fmla="*/ 82 w 82"/>
                    <a:gd name="T183" fmla="*/ 36 h 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82" h="36">
                      <a:moveTo>
                        <a:pt x="0" y="36"/>
                      </a:moveTo>
                      <a:lnTo>
                        <a:pt x="2" y="34"/>
                      </a:lnTo>
                      <a:lnTo>
                        <a:pt x="3" y="33"/>
                      </a:lnTo>
                      <a:lnTo>
                        <a:pt x="5" y="33"/>
                      </a:lnTo>
                      <a:lnTo>
                        <a:pt x="7" y="31"/>
                      </a:lnTo>
                      <a:lnTo>
                        <a:pt x="8" y="29"/>
                      </a:lnTo>
                      <a:lnTo>
                        <a:pt x="10" y="29"/>
                      </a:lnTo>
                      <a:lnTo>
                        <a:pt x="12" y="28"/>
                      </a:lnTo>
                      <a:lnTo>
                        <a:pt x="13" y="28"/>
                      </a:lnTo>
                      <a:lnTo>
                        <a:pt x="13" y="26"/>
                      </a:lnTo>
                      <a:lnTo>
                        <a:pt x="15" y="26"/>
                      </a:lnTo>
                      <a:lnTo>
                        <a:pt x="16" y="24"/>
                      </a:lnTo>
                      <a:lnTo>
                        <a:pt x="18" y="24"/>
                      </a:lnTo>
                      <a:lnTo>
                        <a:pt x="20" y="23"/>
                      </a:lnTo>
                      <a:lnTo>
                        <a:pt x="21" y="23"/>
                      </a:lnTo>
                      <a:lnTo>
                        <a:pt x="21" y="21"/>
                      </a:lnTo>
                      <a:lnTo>
                        <a:pt x="23" y="21"/>
                      </a:lnTo>
                      <a:lnTo>
                        <a:pt x="25" y="21"/>
                      </a:lnTo>
                      <a:lnTo>
                        <a:pt x="25" y="19"/>
                      </a:lnTo>
                      <a:lnTo>
                        <a:pt x="26" y="19"/>
                      </a:lnTo>
                      <a:lnTo>
                        <a:pt x="28" y="18"/>
                      </a:lnTo>
                      <a:lnTo>
                        <a:pt x="30" y="18"/>
                      </a:lnTo>
                      <a:lnTo>
                        <a:pt x="31" y="18"/>
                      </a:lnTo>
                      <a:lnTo>
                        <a:pt x="31" y="16"/>
                      </a:lnTo>
                      <a:lnTo>
                        <a:pt x="33" y="16"/>
                      </a:lnTo>
                      <a:lnTo>
                        <a:pt x="35" y="15"/>
                      </a:lnTo>
                      <a:lnTo>
                        <a:pt x="36" y="15"/>
                      </a:lnTo>
                      <a:lnTo>
                        <a:pt x="38" y="13"/>
                      </a:lnTo>
                      <a:lnTo>
                        <a:pt x="40" y="13"/>
                      </a:lnTo>
                      <a:lnTo>
                        <a:pt x="41" y="13"/>
                      </a:lnTo>
                      <a:lnTo>
                        <a:pt x="41" y="11"/>
                      </a:lnTo>
                      <a:lnTo>
                        <a:pt x="43" y="11"/>
                      </a:lnTo>
                      <a:lnTo>
                        <a:pt x="44" y="11"/>
                      </a:lnTo>
                      <a:lnTo>
                        <a:pt x="46" y="10"/>
                      </a:lnTo>
                      <a:lnTo>
                        <a:pt x="48" y="10"/>
                      </a:lnTo>
                      <a:lnTo>
                        <a:pt x="49" y="10"/>
                      </a:lnTo>
                      <a:lnTo>
                        <a:pt x="49" y="8"/>
                      </a:lnTo>
                      <a:lnTo>
                        <a:pt x="51" y="8"/>
                      </a:lnTo>
                      <a:lnTo>
                        <a:pt x="53" y="8"/>
                      </a:lnTo>
                      <a:lnTo>
                        <a:pt x="54" y="8"/>
                      </a:lnTo>
                      <a:lnTo>
                        <a:pt x="54" y="6"/>
                      </a:lnTo>
                      <a:lnTo>
                        <a:pt x="56" y="6"/>
                      </a:lnTo>
                      <a:lnTo>
                        <a:pt x="58" y="6"/>
                      </a:lnTo>
                      <a:lnTo>
                        <a:pt x="59" y="6"/>
                      </a:lnTo>
                      <a:lnTo>
                        <a:pt x="59" y="5"/>
                      </a:lnTo>
                      <a:lnTo>
                        <a:pt x="61" y="5"/>
                      </a:lnTo>
                      <a:lnTo>
                        <a:pt x="63" y="5"/>
                      </a:lnTo>
                      <a:lnTo>
                        <a:pt x="63" y="3"/>
                      </a:lnTo>
                      <a:lnTo>
                        <a:pt x="64" y="3"/>
                      </a:lnTo>
                      <a:lnTo>
                        <a:pt x="66" y="3"/>
                      </a:lnTo>
                      <a:lnTo>
                        <a:pt x="67" y="3"/>
                      </a:lnTo>
                      <a:lnTo>
                        <a:pt x="69" y="1"/>
                      </a:lnTo>
                      <a:lnTo>
                        <a:pt x="71" y="1"/>
                      </a:lnTo>
                      <a:lnTo>
                        <a:pt x="72" y="1"/>
                      </a:lnTo>
                      <a:lnTo>
                        <a:pt x="74" y="0"/>
                      </a:lnTo>
                      <a:lnTo>
                        <a:pt x="76" y="0"/>
                      </a:lnTo>
                      <a:lnTo>
                        <a:pt x="77" y="0"/>
                      </a:lnTo>
                      <a:lnTo>
                        <a:pt x="79" y="0"/>
                      </a:lnTo>
                      <a:lnTo>
                        <a:pt x="81" y="0"/>
                      </a:lnTo>
                      <a:lnTo>
                        <a:pt x="82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18" name="Freeform 666"/>
                <p:cNvSpPr>
                  <a:spLocks/>
                </p:cNvSpPr>
                <p:nvPr/>
              </p:nvSpPr>
              <p:spPr bwMode="auto">
                <a:xfrm>
                  <a:off x="1038" y="1425"/>
                  <a:ext cx="27" cy="25"/>
                </a:xfrm>
                <a:custGeom>
                  <a:avLst/>
                  <a:gdLst>
                    <a:gd name="T0" fmla="*/ 0 w 27"/>
                    <a:gd name="T1" fmla="*/ 2 h 25"/>
                    <a:gd name="T2" fmla="*/ 2 w 27"/>
                    <a:gd name="T3" fmla="*/ 0 h 25"/>
                    <a:gd name="T4" fmla="*/ 4 w 27"/>
                    <a:gd name="T5" fmla="*/ 0 h 25"/>
                    <a:gd name="T6" fmla="*/ 5 w 27"/>
                    <a:gd name="T7" fmla="*/ 0 h 25"/>
                    <a:gd name="T8" fmla="*/ 7 w 27"/>
                    <a:gd name="T9" fmla="*/ 0 h 25"/>
                    <a:gd name="T10" fmla="*/ 8 w 27"/>
                    <a:gd name="T11" fmla="*/ 0 h 25"/>
                    <a:gd name="T12" fmla="*/ 10 w 27"/>
                    <a:gd name="T13" fmla="*/ 0 h 25"/>
                    <a:gd name="T14" fmla="*/ 12 w 27"/>
                    <a:gd name="T15" fmla="*/ 0 h 25"/>
                    <a:gd name="T16" fmla="*/ 13 w 27"/>
                    <a:gd name="T17" fmla="*/ 0 h 25"/>
                    <a:gd name="T18" fmla="*/ 15 w 27"/>
                    <a:gd name="T19" fmla="*/ 0 h 25"/>
                    <a:gd name="T20" fmla="*/ 15 w 27"/>
                    <a:gd name="T21" fmla="*/ 2 h 25"/>
                    <a:gd name="T22" fmla="*/ 17 w 27"/>
                    <a:gd name="T23" fmla="*/ 2 h 25"/>
                    <a:gd name="T24" fmla="*/ 18 w 27"/>
                    <a:gd name="T25" fmla="*/ 2 h 25"/>
                    <a:gd name="T26" fmla="*/ 20 w 27"/>
                    <a:gd name="T27" fmla="*/ 2 h 25"/>
                    <a:gd name="T28" fmla="*/ 22 w 27"/>
                    <a:gd name="T29" fmla="*/ 2 h 25"/>
                    <a:gd name="T30" fmla="*/ 23 w 27"/>
                    <a:gd name="T31" fmla="*/ 3 h 25"/>
                    <a:gd name="T32" fmla="*/ 25 w 27"/>
                    <a:gd name="T33" fmla="*/ 3 h 25"/>
                    <a:gd name="T34" fmla="*/ 25 w 27"/>
                    <a:gd name="T35" fmla="*/ 5 h 25"/>
                    <a:gd name="T36" fmla="*/ 25 w 27"/>
                    <a:gd name="T37" fmla="*/ 7 h 25"/>
                    <a:gd name="T38" fmla="*/ 27 w 27"/>
                    <a:gd name="T39" fmla="*/ 7 h 25"/>
                    <a:gd name="T40" fmla="*/ 27 w 27"/>
                    <a:gd name="T41" fmla="*/ 8 h 25"/>
                    <a:gd name="T42" fmla="*/ 27 w 27"/>
                    <a:gd name="T43" fmla="*/ 10 h 25"/>
                    <a:gd name="T44" fmla="*/ 27 w 27"/>
                    <a:gd name="T45" fmla="*/ 12 h 25"/>
                    <a:gd name="T46" fmla="*/ 27 w 27"/>
                    <a:gd name="T47" fmla="*/ 13 h 25"/>
                    <a:gd name="T48" fmla="*/ 27 w 27"/>
                    <a:gd name="T49" fmla="*/ 15 h 25"/>
                    <a:gd name="T50" fmla="*/ 25 w 27"/>
                    <a:gd name="T51" fmla="*/ 15 h 25"/>
                    <a:gd name="T52" fmla="*/ 25 w 27"/>
                    <a:gd name="T53" fmla="*/ 17 h 25"/>
                    <a:gd name="T54" fmla="*/ 25 w 27"/>
                    <a:gd name="T55" fmla="*/ 18 h 25"/>
                    <a:gd name="T56" fmla="*/ 25 w 27"/>
                    <a:gd name="T57" fmla="*/ 20 h 25"/>
                    <a:gd name="T58" fmla="*/ 23 w 27"/>
                    <a:gd name="T59" fmla="*/ 20 h 25"/>
                    <a:gd name="T60" fmla="*/ 23 w 27"/>
                    <a:gd name="T61" fmla="*/ 21 h 25"/>
                    <a:gd name="T62" fmla="*/ 23 w 27"/>
                    <a:gd name="T63" fmla="*/ 23 h 25"/>
                    <a:gd name="T64" fmla="*/ 22 w 27"/>
                    <a:gd name="T65" fmla="*/ 23 h 25"/>
                    <a:gd name="T66" fmla="*/ 22 w 27"/>
                    <a:gd name="T67" fmla="*/ 25 h 25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27"/>
                    <a:gd name="T103" fmla="*/ 0 h 25"/>
                    <a:gd name="T104" fmla="*/ 27 w 27"/>
                    <a:gd name="T105" fmla="*/ 25 h 25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27" h="25">
                      <a:moveTo>
                        <a:pt x="0" y="2"/>
                      </a:moveTo>
                      <a:lnTo>
                        <a:pt x="2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10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5" y="0"/>
                      </a:lnTo>
                      <a:lnTo>
                        <a:pt x="15" y="2"/>
                      </a:lnTo>
                      <a:lnTo>
                        <a:pt x="17" y="2"/>
                      </a:lnTo>
                      <a:lnTo>
                        <a:pt x="18" y="2"/>
                      </a:lnTo>
                      <a:lnTo>
                        <a:pt x="20" y="2"/>
                      </a:lnTo>
                      <a:lnTo>
                        <a:pt x="22" y="2"/>
                      </a:lnTo>
                      <a:lnTo>
                        <a:pt x="23" y="3"/>
                      </a:lnTo>
                      <a:lnTo>
                        <a:pt x="25" y="3"/>
                      </a:lnTo>
                      <a:lnTo>
                        <a:pt x="25" y="5"/>
                      </a:lnTo>
                      <a:lnTo>
                        <a:pt x="25" y="7"/>
                      </a:lnTo>
                      <a:lnTo>
                        <a:pt x="27" y="7"/>
                      </a:lnTo>
                      <a:lnTo>
                        <a:pt x="27" y="8"/>
                      </a:lnTo>
                      <a:lnTo>
                        <a:pt x="27" y="10"/>
                      </a:lnTo>
                      <a:lnTo>
                        <a:pt x="27" y="12"/>
                      </a:lnTo>
                      <a:lnTo>
                        <a:pt x="27" y="13"/>
                      </a:lnTo>
                      <a:lnTo>
                        <a:pt x="27" y="15"/>
                      </a:lnTo>
                      <a:lnTo>
                        <a:pt x="25" y="15"/>
                      </a:lnTo>
                      <a:lnTo>
                        <a:pt x="25" y="17"/>
                      </a:lnTo>
                      <a:lnTo>
                        <a:pt x="25" y="18"/>
                      </a:lnTo>
                      <a:lnTo>
                        <a:pt x="25" y="20"/>
                      </a:lnTo>
                      <a:lnTo>
                        <a:pt x="23" y="20"/>
                      </a:lnTo>
                      <a:lnTo>
                        <a:pt x="23" y="21"/>
                      </a:lnTo>
                      <a:lnTo>
                        <a:pt x="23" y="23"/>
                      </a:lnTo>
                      <a:lnTo>
                        <a:pt x="22" y="23"/>
                      </a:lnTo>
                      <a:lnTo>
                        <a:pt x="22" y="25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19" name="Freeform 667"/>
                <p:cNvSpPr>
                  <a:spLocks/>
                </p:cNvSpPr>
                <p:nvPr/>
              </p:nvSpPr>
              <p:spPr bwMode="auto">
                <a:xfrm>
                  <a:off x="989" y="1450"/>
                  <a:ext cx="71" cy="53"/>
                </a:xfrm>
                <a:custGeom>
                  <a:avLst/>
                  <a:gdLst>
                    <a:gd name="T0" fmla="*/ 71 w 71"/>
                    <a:gd name="T1" fmla="*/ 0 h 53"/>
                    <a:gd name="T2" fmla="*/ 69 w 71"/>
                    <a:gd name="T3" fmla="*/ 1 h 53"/>
                    <a:gd name="T4" fmla="*/ 69 w 71"/>
                    <a:gd name="T5" fmla="*/ 3 h 53"/>
                    <a:gd name="T6" fmla="*/ 67 w 71"/>
                    <a:gd name="T7" fmla="*/ 3 h 53"/>
                    <a:gd name="T8" fmla="*/ 66 w 71"/>
                    <a:gd name="T9" fmla="*/ 5 h 53"/>
                    <a:gd name="T10" fmla="*/ 64 w 71"/>
                    <a:gd name="T11" fmla="*/ 6 h 53"/>
                    <a:gd name="T12" fmla="*/ 64 w 71"/>
                    <a:gd name="T13" fmla="*/ 8 h 53"/>
                    <a:gd name="T14" fmla="*/ 62 w 71"/>
                    <a:gd name="T15" fmla="*/ 8 h 53"/>
                    <a:gd name="T16" fmla="*/ 62 w 71"/>
                    <a:gd name="T17" fmla="*/ 10 h 53"/>
                    <a:gd name="T18" fmla="*/ 61 w 71"/>
                    <a:gd name="T19" fmla="*/ 10 h 53"/>
                    <a:gd name="T20" fmla="*/ 61 w 71"/>
                    <a:gd name="T21" fmla="*/ 11 h 53"/>
                    <a:gd name="T22" fmla="*/ 59 w 71"/>
                    <a:gd name="T23" fmla="*/ 11 h 53"/>
                    <a:gd name="T24" fmla="*/ 59 w 71"/>
                    <a:gd name="T25" fmla="*/ 13 h 53"/>
                    <a:gd name="T26" fmla="*/ 57 w 71"/>
                    <a:gd name="T27" fmla="*/ 13 h 53"/>
                    <a:gd name="T28" fmla="*/ 57 w 71"/>
                    <a:gd name="T29" fmla="*/ 15 h 53"/>
                    <a:gd name="T30" fmla="*/ 56 w 71"/>
                    <a:gd name="T31" fmla="*/ 15 h 53"/>
                    <a:gd name="T32" fmla="*/ 54 w 71"/>
                    <a:gd name="T33" fmla="*/ 16 h 53"/>
                    <a:gd name="T34" fmla="*/ 53 w 71"/>
                    <a:gd name="T35" fmla="*/ 18 h 53"/>
                    <a:gd name="T36" fmla="*/ 51 w 71"/>
                    <a:gd name="T37" fmla="*/ 18 h 53"/>
                    <a:gd name="T38" fmla="*/ 51 w 71"/>
                    <a:gd name="T39" fmla="*/ 20 h 53"/>
                    <a:gd name="T40" fmla="*/ 49 w 71"/>
                    <a:gd name="T41" fmla="*/ 20 h 53"/>
                    <a:gd name="T42" fmla="*/ 49 w 71"/>
                    <a:gd name="T43" fmla="*/ 21 h 53"/>
                    <a:gd name="T44" fmla="*/ 48 w 71"/>
                    <a:gd name="T45" fmla="*/ 21 h 53"/>
                    <a:gd name="T46" fmla="*/ 48 w 71"/>
                    <a:gd name="T47" fmla="*/ 23 h 53"/>
                    <a:gd name="T48" fmla="*/ 46 w 71"/>
                    <a:gd name="T49" fmla="*/ 23 h 53"/>
                    <a:gd name="T50" fmla="*/ 44 w 71"/>
                    <a:gd name="T51" fmla="*/ 25 h 53"/>
                    <a:gd name="T52" fmla="*/ 43 w 71"/>
                    <a:gd name="T53" fmla="*/ 25 h 53"/>
                    <a:gd name="T54" fmla="*/ 43 w 71"/>
                    <a:gd name="T55" fmla="*/ 26 h 53"/>
                    <a:gd name="T56" fmla="*/ 41 w 71"/>
                    <a:gd name="T57" fmla="*/ 26 h 53"/>
                    <a:gd name="T58" fmla="*/ 41 w 71"/>
                    <a:gd name="T59" fmla="*/ 28 h 53"/>
                    <a:gd name="T60" fmla="*/ 39 w 71"/>
                    <a:gd name="T61" fmla="*/ 28 h 53"/>
                    <a:gd name="T62" fmla="*/ 38 w 71"/>
                    <a:gd name="T63" fmla="*/ 30 h 53"/>
                    <a:gd name="T64" fmla="*/ 36 w 71"/>
                    <a:gd name="T65" fmla="*/ 30 h 53"/>
                    <a:gd name="T66" fmla="*/ 36 w 71"/>
                    <a:gd name="T67" fmla="*/ 31 h 53"/>
                    <a:gd name="T68" fmla="*/ 34 w 71"/>
                    <a:gd name="T69" fmla="*/ 31 h 53"/>
                    <a:gd name="T70" fmla="*/ 33 w 71"/>
                    <a:gd name="T71" fmla="*/ 33 h 53"/>
                    <a:gd name="T72" fmla="*/ 31 w 71"/>
                    <a:gd name="T73" fmla="*/ 35 h 53"/>
                    <a:gd name="T74" fmla="*/ 30 w 71"/>
                    <a:gd name="T75" fmla="*/ 35 h 53"/>
                    <a:gd name="T76" fmla="*/ 28 w 71"/>
                    <a:gd name="T77" fmla="*/ 36 h 53"/>
                    <a:gd name="T78" fmla="*/ 26 w 71"/>
                    <a:gd name="T79" fmla="*/ 36 h 53"/>
                    <a:gd name="T80" fmla="*/ 26 w 71"/>
                    <a:gd name="T81" fmla="*/ 38 h 53"/>
                    <a:gd name="T82" fmla="*/ 25 w 71"/>
                    <a:gd name="T83" fmla="*/ 38 h 53"/>
                    <a:gd name="T84" fmla="*/ 23 w 71"/>
                    <a:gd name="T85" fmla="*/ 40 h 53"/>
                    <a:gd name="T86" fmla="*/ 21 w 71"/>
                    <a:gd name="T87" fmla="*/ 40 h 53"/>
                    <a:gd name="T88" fmla="*/ 20 w 71"/>
                    <a:gd name="T89" fmla="*/ 41 h 53"/>
                    <a:gd name="T90" fmla="*/ 18 w 71"/>
                    <a:gd name="T91" fmla="*/ 43 h 53"/>
                    <a:gd name="T92" fmla="*/ 16 w 71"/>
                    <a:gd name="T93" fmla="*/ 43 h 53"/>
                    <a:gd name="T94" fmla="*/ 15 w 71"/>
                    <a:gd name="T95" fmla="*/ 45 h 53"/>
                    <a:gd name="T96" fmla="*/ 13 w 71"/>
                    <a:gd name="T97" fmla="*/ 45 h 53"/>
                    <a:gd name="T98" fmla="*/ 13 w 71"/>
                    <a:gd name="T99" fmla="*/ 46 h 53"/>
                    <a:gd name="T100" fmla="*/ 11 w 71"/>
                    <a:gd name="T101" fmla="*/ 46 h 53"/>
                    <a:gd name="T102" fmla="*/ 10 w 71"/>
                    <a:gd name="T103" fmla="*/ 46 h 53"/>
                    <a:gd name="T104" fmla="*/ 10 w 71"/>
                    <a:gd name="T105" fmla="*/ 48 h 53"/>
                    <a:gd name="T106" fmla="*/ 8 w 71"/>
                    <a:gd name="T107" fmla="*/ 48 h 53"/>
                    <a:gd name="T108" fmla="*/ 7 w 71"/>
                    <a:gd name="T109" fmla="*/ 49 h 53"/>
                    <a:gd name="T110" fmla="*/ 5 w 71"/>
                    <a:gd name="T111" fmla="*/ 49 h 53"/>
                    <a:gd name="T112" fmla="*/ 3 w 71"/>
                    <a:gd name="T113" fmla="*/ 49 h 53"/>
                    <a:gd name="T114" fmla="*/ 3 w 71"/>
                    <a:gd name="T115" fmla="*/ 51 h 53"/>
                    <a:gd name="T116" fmla="*/ 2 w 71"/>
                    <a:gd name="T117" fmla="*/ 51 h 53"/>
                    <a:gd name="T118" fmla="*/ 0 w 71"/>
                    <a:gd name="T119" fmla="*/ 53 h 53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71"/>
                    <a:gd name="T181" fmla="*/ 0 h 53"/>
                    <a:gd name="T182" fmla="*/ 71 w 71"/>
                    <a:gd name="T183" fmla="*/ 53 h 53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71" h="53">
                      <a:moveTo>
                        <a:pt x="71" y="0"/>
                      </a:moveTo>
                      <a:lnTo>
                        <a:pt x="69" y="1"/>
                      </a:lnTo>
                      <a:lnTo>
                        <a:pt x="69" y="3"/>
                      </a:lnTo>
                      <a:lnTo>
                        <a:pt x="67" y="3"/>
                      </a:lnTo>
                      <a:lnTo>
                        <a:pt x="66" y="5"/>
                      </a:lnTo>
                      <a:lnTo>
                        <a:pt x="64" y="6"/>
                      </a:lnTo>
                      <a:lnTo>
                        <a:pt x="64" y="8"/>
                      </a:lnTo>
                      <a:lnTo>
                        <a:pt x="62" y="8"/>
                      </a:lnTo>
                      <a:lnTo>
                        <a:pt x="62" y="10"/>
                      </a:lnTo>
                      <a:lnTo>
                        <a:pt x="61" y="10"/>
                      </a:lnTo>
                      <a:lnTo>
                        <a:pt x="61" y="11"/>
                      </a:lnTo>
                      <a:lnTo>
                        <a:pt x="59" y="11"/>
                      </a:lnTo>
                      <a:lnTo>
                        <a:pt x="59" y="13"/>
                      </a:lnTo>
                      <a:lnTo>
                        <a:pt x="57" y="13"/>
                      </a:lnTo>
                      <a:lnTo>
                        <a:pt x="57" y="15"/>
                      </a:lnTo>
                      <a:lnTo>
                        <a:pt x="56" y="15"/>
                      </a:lnTo>
                      <a:lnTo>
                        <a:pt x="54" y="16"/>
                      </a:lnTo>
                      <a:lnTo>
                        <a:pt x="53" y="18"/>
                      </a:lnTo>
                      <a:lnTo>
                        <a:pt x="51" y="18"/>
                      </a:lnTo>
                      <a:lnTo>
                        <a:pt x="51" y="20"/>
                      </a:lnTo>
                      <a:lnTo>
                        <a:pt x="49" y="20"/>
                      </a:lnTo>
                      <a:lnTo>
                        <a:pt x="49" y="21"/>
                      </a:lnTo>
                      <a:lnTo>
                        <a:pt x="48" y="21"/>
                      </a:lnTo>
                      <a:lnTo>
                        <a:pt x="48" y="23"/>
                      </a:lnTo>
                      <a:lnTo>
                        <a:pt x="46" y="23"/>
                      </a:lnTo>
                      <a:lnTo>
                        <a:pt x="44" y="25"/>
                      </a:lnTo>
                      <a:lnTo>
                        <a:pt x="43" y="25"/>
                      </a:lnTo>
                      <a:lnTo>
                        <a:pt x="43" y="26"/>
                      </a:lnTo>
                      <a:lnTo>
                        <a:pt x="41" y="26"/>
                      </a:lnTo>
                      <a:lnTo>
                        <a:pt x="41" y="28"/>
                      </a:lnTo>
                      <a:lnTo>
                        <a:pt x="39" y="28"/>
                      </a:lnTo>
                      <a:lnTo>
                        <a:pt x="38" y="30"/>
                      </a:lnTo>
                      <a:lnTo>
                        <a:pt x="36" y="30"/>
                      </a:lnTo>
                      <a:lnTo>
                        <a:pt x="36" y="31"/>
                      </a:lnTo>
                      <a:lnTo>
                        <a:pt x="34" y="31"/>
                      </a:lnTo>
                      <a:lnTo>
                        <a:pt x="33" y="33"/>
                      </a:lnTo>
                      <a:lnTo>
                        <a:pt x="31" y="35"/>
                      </a:lnTo>
                      <a:lnTo>
                        <a:pt x="30" y="35"/>
                      </a:lnTo>
                      <a:lnTo>
                        <a:pt x="28" y="36"/>
                      </a:lnTo>
                      <a:lnTo>
                        <a:pt x="26" y="36"/>
                      </a:lnTo>
                      <a:lnTo>
                        <a:pt x="26" y="38"/>
                      </a:lnTo>
                      <a:lnTo>
                        <a:pt x="25" y="38"/>
                      </a:lnTo>
                      <a:lnTo>
                        <a:pt x="23" y="40"/>
                      </a:lnTo>
                      <a:lnTo>
                        <a:pt x="21" y="40"/>
                      </a:lnTo>
                      <a:lnTo>
                        <a:pt x="20" y="41"/>
                      </a:lnTo>
                      <a:lnTo>
                        <a:pt x="18" y="43"/>
                      </a:lnTo>
                      <a:lnTo>
                        <a:pt x="16" y="43"/>
                      </a:lnTo>
                      <a:lnTo>
                        <a:pt x="15" y="45"/>
                      </a:lnTo>
                      <a:lnTo>
                        <a:pt x="13" y="45"/>
                      </a:lnTo>
                      <a:lnTo>
                        <a:pt x="13" y="46"/>
                      </a:lnTo>
                      <a:lnTo>
                        <a:pt x="11" y="46"/>
                      </a:lnTo>
                      <a:lnTo>
                        <a:pt x="10" y="46"/>
                      </a:lnTo>
                      <a:lnTo>
                        <a:pt x="10" y="48"/>
                      </a:lnTo>
                      <a:lnTo>
                        <a:pt x="8" y="48"/>
                      </a:lnTo>
                      <a:lnTo>
                        <a:pt x="7" y="49"/>
                      </a:lnTo>
                      <a:lnTo>
                        <a:pt x="5" y="49"/>
                      </a:lnTo>
                      <a:lnTo>
                        <a:pt x="3" y="49"/>
                      </a:lnTo>
                      <a:lnTo>
                        <a:pt x="3" y="51"/>
                      </a:lnTo>
                      <a:lnTo>
                        <a:pt x="2" y="51"/>
                      </a:lnTo>
                      <a:lnTo>
                        <a:pt x="0" y="53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20" name="Freeform 668"/>
                <p:cNvSpPr>
                  <a:spLocks/>
                </p:cNvSpPr>
                <p:nvPr/>
              </p:nvSpPr>
              <p:spPr bwMode="auto">
                <a:xfrm>
                  <a:off x="913" y="1503"/>
                  <a:ext cx="76" cy="20"/>
                </a:xfrm>
                <a:custGeom>
                  <a:avLst/>
                  <a:gdLst>
                    <a:gd name="T0" fmla="*/ 76 w 76"/>
                    <a:gd name="T1" fmla="*/ 0 h 20"/>
                    <a:gd name="T2" fmla="*/ 74 w 76"/>
                    <a:gd name="T3" fmla="*/ 0 h 20"/>
                    <a:gd name="T4" fmla="*/ 73 w 76"/>
                    <a:gd name="T5" fmla="*/ 0 h 20"/>
                    <a:gd name="T6" fmla="*/ 73 w 76"/>
                    <a:gd name="T7" fmla="*/ 1 h 20"/>
                    <a:gd name="T8" fmla="*/ 71 w 76"/>
                    <a:gd name="T9" fmla="*/ 1 h 20"/>
                    <a:gd name="T10" fmla="*/ 69 w 76"/>
                    <a:gd name="T11" fmla="*/ 3 h 20"/>
                    <a:gd name="T12" fmla="*/ 68 w 76"/>
                    <a:gd name="T13" fmla="*/ 3 h 20"/>
                    <a:gd name="T14" fmla="*/ 66 w 76"/>
                    <a:gd name="T15" fmla="*/ 5 h 20"/>
                    <a:gd name="T16" fmla="*/ 64 w 76"/>
                    <a:gd name="T17" fmla="*/ 5 h 20"/>
                    <a:gd name="T18" fmla="*/ 63 w 76"/>
                    <a:gd name="T19" fmla="*/ 6 h 20"/>
                    <a:gd name="T20" fmla="*/ 61 w 76"/>
                    <a:gd name="T21" fmla="*/ 6 h 20"/>
                    <a:gd name="T22" fmla="*/ 59 w 76"/>
                    <a:gd name="T23" fmla="*/ 8 h 20"/>
                    <a:gd name="T24" fmla="*/ 58 w 76"/>
                    <a:gd name="T25" fmla="*/ 8 h 20"/>
                    <a:gd name="T26" fmla="*/ 56 w 76"/>
                    <a:gd name="T27" fmla="*/ 8 h 20"/>
                    <a:gd name="T28" fmla="*/ 55 w 76"/>
                    <a:gd name="T29" fmla="*/ 10 h 20"/>
                    <a:gd name="T30" fmla="*/ 53 w 76"/>
                    <a:gd name="T31" fmla="*/ 10 h 20"/>
                    <a:gd name="T32" fmla="*/ 51 w 76"/>
                    <a:gd name="T33" fmla="*/ 11 h 20"/>
                    <a:gd name="T34" fmla="*/ 50 w 76"/>
                    <a:gd name="T35" fmla="*/ 11 h 20"/>
                    <a:gd name="T36" fmla="*/ 48 w 76"/>
                    <a:gd name="T37" fmla="*/ 11 h 20"/>
                    <a:gd name="T38" fmla="*/ 46 w 76"/>
                    <a:gd name="T39" fmla="*/ 13 h 20"/>
                    <a:gd name="T40" fmla="*/ 45 w 76"/>
                    <a:gd name="T41" fmla="*/ 13 h 20"/>
                    <a:gd name="T42" fmla="*/ 43 w 76"/>
                    <a:gd name="T43" fmla="*/ 13 h 20"/>
                    <a:gd name="T44" fmla="*/ 41 w 76"/>
                    <a:gd name="T45" fmla="*/ 13 h 20"/>
                    <a:gd name="T46" fmla="*/ 41 w 76"/>
                    <a:gd name="T47" fmla="*/ 15 h 20"/>
                    <a:gd name="T48" fmla="*/ 40 w 76"/>
                    <a:gd name="T49" fmla="*/ 15 h 20"/>
                    <a:gd name="T50" fmla="*/ 38 w 76"/>
                    <a:gd name="T51" fmla="*/ 15 h 20"/>
                    <a:gd name="T52" fmla="*/ 36 w 76"/>
                    <a:gd name="T53" fmla="*/ 15 h 20"/>
                    <a:gd name="T54" fmla="*/ 35 w 76"/>
                    <a:gd name="T55" fmla="*/ 16 h 20"/>
                    <a:gd name="T56" fmla="*/ 33 w 76"/>
                    <a:gd name="T57" fmla="*/ 16 h 20"/>
                    <a:gd name="T58" fmla="*/ 32 w 76"/>
                    <a:gd name="T59" fmla="*/ 16 h 20"/>
                    <a:gd name="T60" fmla="*/ 30 w 76"/>
                    <a:gd name="T61" fmla="*/ 18 h 20"/>
                    <a:gd name="T62" fmla="*/ 28 w 76"/>
                    <a:gd name="T63" fmla="*/ 18 h 20"/>
                    <a:gd name="T64" fmla="*/ 27 w 76"/>
                    <a:gd name="T65" fmla="*/ 18 h 20"/>
                    <a:gd name="T66" fmla="*/ 25 w 76"/>
                    <a:gd name="T67" fmla="*/ 18 h 20"/>
                    <a:gd name="T68" fmla="*/ 23 w 76"/>
                    <a:gd name="T69" fmla="*/ 18 h 20"/>
                    <a:gd name="T70" fmla="*/ 22 w 76"/>
                    <a:gd name="T71" fmla="*/ 20 h 20"/>
                    <a:gd name="T72" fmla="*/ 20 w 76"/>
                    <a:gd name="T73" fmla="*/ 20 h 20"/>
                    <a:gd name="T74" fmla="*/ 18 w 76"/>
                    <a:gd name="T75" fmla="*/ 20 h 20"/>
                    <a:gd name="T76" fmla="*/ 17 w 76"/>
                    <a:gd name="T77" fmla="*/ 20 h 20"/>
                    <a:gd name="T78" fmla="*/ 15 w 76"/>
                    <a:gd name="T79" fmla="*/ 20 h 20"/>
                    <a:gd name="T80" fmla="*/ 13 w 76"/>
                    <a:gd name="T81" fmla="*/ 20 h 20"/>
                    <a:gd name="T82" fmla="*/ 12 w 76"/>
                    <a:gd name="T83" fmla="*/ 20 h 20"/>
                    <a:gd name="T84" fmla="*/ 10 w 76"/>
                    <a:gd name="T85" fmla="*/ 20 h 20"/>
                    <a:gd name="T86" fmla="*/ 9 w 76"/>
                    <a:gd name="T87" fmla="*/ 20 h 20"/>
                    <a:gd name="T88" fmla="*/ 9 w 76"/>
                    <a:gd name="T89" fmla="*/ 18 h 20"/>
                    <a:gd name="T90" fmla="*/ 7 w 76"/>
                    <a:gd name="T91" fmla="*/ 18 h 20"/>
                    <a:gd name="T92" fmla="*/ 5 w 76"/>
                    <a:gd name="T93" fmla="*/ 18 h 20"/>
                    <a:gd name="T94" fmla="*/ 4 w 76"/>
                    <a:gd name="T95" fmla="*/ 18 h 20"/>
                    <a:gd name="T96" fmla="*/ 4 w 76"/>
                    <a:gd name="T97" fmla="*/ 16 h 20"/>
                    <a:gd name="T98" fmla="*/ 2 w 76"/>
                    <a:gd name="T99" fmla="*/ 16 h 20"/>
                    <a:gd name="T100" fmla="*/ 2 w 76"/>
                    <a:gd name="T101" fmla="*/ 15 h 20"/>
                    <a:gd name="T102" fmla="*/ 0 w 76"/>
                    <a:gd name="T103" fmla="*/ 15 h 20"/>
                    <a:gd name="T104" fmla="*/ 0 w 76"/>
                    <a:gd name="T105" fmla="*/ 13 h 20"/>
                    <a:gd name="T106" fmla="*/ 0 w 76"/>
                    <a:gd name="T107" fmla="*/ 11 h 20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76"/>
                    <a:gd name="T163" fmla="*/ 0 h 20"/>
                    <a:gd name="T164" fmla="*/ 76 w 76"/>
                    <a:gd name="T165" fmla="*/ 20 h 20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76" h="20">
                      <a:moveTo>
                        <a:pt x="76" y="0"/>
                      </a:moveTo>
                      <a:lnTo>
                        <a:pt x="74" y="0"/>
                      </a:lnTo>
                      <a:lnTo>
                        <a:pt x="73" y="0"/>
                      </a:lnTo>
                      <a:lnTo>
                        <a:pt x="73" y="1"/>
                      </a:lnTo>
                      <a:lnTo>
                        <a:pt x="71" y="1"/>
                      </a:lnTo>
                      <a:lnTo>
                        <a:pt x="69" y="3"/>
                      </a:lnTo>
                      <a:lnTo>
                        <a:pt x="68" y="3"/>
                      </a:lnTo>
                      <a:lnTo>
                        <a:pt x="66" y="5"/>
                      </a:lnTo>
                      <a:lnTo>
                        <a:pt x="64" y="5"/>
                      </a:lnTo>
                      <a:lnTo>
                        <a:pt x="63" y="6"/>
                      </a:lnTo>
                      <a:lnTo>
                        <a:pt x="61" y="6"/>
                      </a:lnTo>
                      <a:lnTo>
                        <a:pt x="59" y="8"/>
                      </a:lnTo>
                      <a:lnTo>
                        <a:pt x="58" y="8"/>
                      </a:lnTo>
                      <a:lnTo>
                        <a:pt x="56" y="8"/>
                      </a:lnTo>
                      <a:lnTo>
                        <a:pt x="55" y="10"/>
                      </a:lnTo>
                      <a:lnTo>
                        <a:pt x="53" y="10"/>
                      </a:lnTo>
                      <a:lnTo>
                        <a:pt x="51" y="11"/>
                      </a:lnTo>
                      <a:lnTo>
                        <a:pt x="50" y="11"/>
                      </a:lnTo>
                      <a:lnTo>
                        <a:pt x="48" y="11"/>
                      </a:lnTo>
                      <a:lnTo>
                        <a:pt x="46" y="13"/>
                      </a:lnTo>
                      <a:lnTo>
                        <a:pt x="45" y="13"/>
                      </a:lnTo>
                      <a:lnTo>
                        <a:pt x="43" y="13"/>
                      </a:lnTo>
                      <a:lnTo>
                        <a:pt x="41" y="13"/>
                      </a:lnTo>
                      <a:lnTo>
                        <a:pt x="41" y="15"/>
                      </a:lnTo>
                      <a:lnTo>
                        <a:pt x="40" y="15"/>
                      </a:lnTo>
                      <a:lnTo>
                        <a:pt x="38" y="15"/>
                      </a:lnTo>
                      <a:lnTo>
                        <a:pt x="36" y="15"/>
                      </a:lnTo>
                      <a:lnTo>
                        <a:pt x="35" y="16"/>
                      </a:lnTo>
                      <a:lnTo>
                        <a:pt x="33" y="16"/>
                      </a:lnTo>
                      <a:lnTo>
                        <a:pt x="32" y="16"/>
                      </a:lnTo>
                      <a:lnTo>
                        <a:pt x="30" y="18"/>
                      </a:lnTo>
                      <a:lnTo>
                        <a:pt x="28" y="18"/>
                      </a:lnTo>
                      <a:lnTo>
                        <a:pt x="27" y="18"/>
                      </a:lnTo>
                      <a:lnTo>
                        <a:pt x="25" y="18"/>
                      </a:lnTo>
                      <a:lnTo>
                        <a:pt x="23" y="18"/>
                      </a:lnTo>
                      <a:lnTo>
                        <a:pt x="22" y="20"/>
                      </a:lnTo>
                      <a:lnTo>
                        <a:pt x="20" y="20"/>
                      </a:lnTo>
                      <a:lnTo>
                        <a:pt x="18" y="20"/>
                      </a:lnTo>
                      <a:lnTo>
                        <a:pt x="17" y="20"/>
                      </a:lnTo>
                      <a:lnTo>
                        <a:pt x="15" y="20"/>
                      </a:lnTo>
                      <a:lnTo>
                        <a:pt x="13" y="20"/>
                      </a:lnTo>
                      <a:lnTo>
                        <a:pt x="12" y="20"/>
                      </a:lnTo>
                      <a:lnTo>
                        <a:pt x="10" y="20"/>
                      </a:lnTo>
                      <a:lnTo>
                        <a:pt x="9" y="20"/>
                      </a:lnTo>
                      <a:lnTo>
                        <a:pt x="9" y="18"/>
                      </a:lnTo>
                      <a:lnTo>
                        <a:pt x="7" y="18"/>
                      </a:lnTo>
                      <a:lnTo>
                        <a:pt x="5" y="18"/>
                      </a:lnTo>
                      <a:lnTo>
                        <a:pt x="4" y="18"/>
                      </a:lnTo>
                      <a:lnTo>
                        <a:pt x="4" y="16"/>
                      </a:lnTo>
                      <a:lnTo>
                        <a:pt x="2" y="16"/>
                      </a:lnTo>
                      <a:lnTo>
                        <a:pt x="2" y="15"/>
                      </a:lnTo>
                      <a:lnTo>
                        <a:pt x="0" y="15"/>
                      </a:lnTo>
                      <a:lnTo>
                        <a:pt x="0" y="13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21" name="Freeform 669"/>
                <p:cNvSpPr>
                  <a:spLocks/>
                </p:cNvSpPr>
                <p:nvPr/>
              </p:nvSpPr>
              <p:spPr bwMode="auto">
                <a:xfrm>
                  <a:off x="912" y="1465"/>
                  <a:ext cx="39" cy="49"/>
                </a:xfrm>
                <a:custGeom>
                  <a:avLst/>
                  <a:gdLst>
                    <a:gd name="T0" fmla="*/ 1 w 39"/>
                    <a:gd name="T1" fmla="*/ 49 h 49"/>
                    <a:gd name="T2" fmla="*/ 1 w 39"/>
                    <a:gd name="T3" fmla="*/ 48 h 49"/>
                    <a:gd name="T4" fmla="*/ 0 w 39"/>
                    <a:gd name="T5" fmla="*/ 48 h 49"/>
                    <a:gd name="T6" fmla="*/ 0 w 39"/>
                    <a:gd name="T7" fmla="*/ 46 h 49"/>
                    <a:gd name="T8" fmla="*/ 1 w 39"/>
                    <a:gd name="T9" fmla="*/ 46 h 49"/>
                    <a:gd name="T10" fmla="*/ 1 w 39"/>
                    <a:gd name="T11" fmla="*/ 44 h 49"/>
                    <a:gd name="T12" fmla="*/ 1 w 39"/>
                    <a:gd name="T13" fmla="*/ 43 h 49"/>
                    <a:gd name="T14" fmla="*/ 1 w 39"/>
                    <a:gd name="T15" fmla="*/ 41 h 49"/>
                    <a:gd name="T16" fmla="*/ 1 w 39"/>
                    <a:gd name="T17" fmla="*/ 39 h 49"/>
                    <a:gd name="T18" fmla="*/ 3 w 39"/>
                    <a:gd name="T19" fmla="*/ 39 h 49"/>
                    <a:gd name="T20" fmla="*/ 3 w 39"/>
                    <a:gd name="T21" fmla="*/ 38 h 49"/>
                    <a:gd name="T22" fmla="*/ 3 w 39"/>
                    <a:gd name="T23" fmla="*/ 36 h 49"/>
                    <a:gd name="T24" fmla="*/ 5 w 39"/>
                    <a:gd name="T25" fmla="*/ 34 h 49"/>
                    <a:gd name="T26" fmla="*/ 5 w 39"/>
                    <a:gd name="T27" fmla="*/ 33 h 49"/>
                    <a:gd name="T28" fmla="*/ 6 w 39"/>
                    <a:gd name="T29" fmla="*/ 33 h 49"/>
                    <a:gd name="T30" fmla="*/ 6 w 39"/>
                    <a:gd name="T31" fmla="*/ 31 h 49"/>
                    <a:gd name="T32" fmla="*/ 8 w 39"/>
                    <a:gd name="T33" fmla="*/ 30 h 49"/>
                    <a:gd name="T34" fmla="*/ 10 w 39"/>
                    <a:gd name="T35" fmla="*/ 28 h 49"/>
                    <a:gd name="T36" fmla="*/ 10 w 39"/>
                    <a:gd name="T37" fmla="*/ 26 h 49"/>
                    <a:gd name="T38" fmla="*/ 11 w 39"/>
                    <a:gd name="T39" fmla="*/ 26 h 49"/>
                    <a:gd name="T40" fmla="*/ 11 w 39"/>
                    <a:gd name="T41" fmla="*/ 25 h 49"/>
                    <a:gd name="T42" fmla="*/ 13 w 39"/>
                    <a:gd name="T43" fmla="*/ 25 h 49"/>
                    <a:gd name="T44" fmla="*/ 13 w 39"/>
                    <a:gd name="T45" fmla="*/ 23 h 49"/>
                    <a:gd name="T46" fmla="*/ 14 w 39"/>
                    <a:gd name="T47" fmla="*/ 23 h 49"/>
                    <a:gd name="T48" fmla="*/ 14 w 39"/>
                    <a:gd name="T49" fmla="*/ 21 h 49"/>
                    <a:gd name="T50" fmla="*/ 16 w 39"/>
                    <a:gd name="T51" fmla="*/ 21 h 49"/>
                    <a:gd name="T52" fmla="*/ 16 w 39"/>
                    <a:gd name="T53" fmla="*/ 20 h 49"/>
                    <a:gd name="T54" fmla="*/ 18 w 39"/>
                    <a:gd name="T55" fmla="*/ 20 h 49"/>
                    <a:gd name="T56" fmla="*/ 18 w 39"/>
                    <a:gd name="T57" fmla="*/ 18 h 49"/>
                    <a:gd name="T58" fmla="*/ 19 w 39"/>
                    <a:gd name="T59" fmla="*/ 18 h 49"/>
                    <a:gd name="T60" fmla="*/ 19 w 39"/>
                    <a:gd name="T61" fmla="*/ 16 h 49"/>
                    <a:gd name="T62" fmla="*/ 21 w 39"/>
                    <a:gd name="T63" fmla="*/ 16 h 49"/>
                    <a:gd name="T64" fmla="*/ 21 w 39"/>
                    <a:gd name="T65" fmla="*/ 15 h 49"/>
                    <a:gd name="T66" fmla="*/ 23 w 39"/>
                    <a:gd name="T67" fmla="*/ 15 h 49"/>
                    <a:gd name="T68" fmla="*/ 23 w 39"/>
                    <a:gd name="T69" fmla="*/ 13 h 49"/>
                    <a:gd name="T70" fmla="*/ 24 w 39"/>
                    <a:gd name="T71" fmla="*/ 13 h 49"/>
                    <a:gd name="T72" fmla="*/ 26 w 39"/>
                    <a:gd name="T73" fmla="*/ 13 h 49"/>
                    <a:gd name="T74" fmla="*/ 26 w 39"/>
                    <a:gd name="T75" fmla="*/ 11 h 49"/>
                    <a:gd name="T76" fmla="*/ 28 w 39"/>
                    <a:gd name="T77" fmla="*/ 10 h 49"/>
                    <a:gd name="T78" fmla="*/ 29 w 39"/>
                    <a:gd name="T79" fmla="*/ 8 h 49"/>
                    <a:gd name="T80" fmla="*/ 31 w 39"/>
                    <a:gd name="T81" fmla="*/ 8 h 49"/>
                    <a:gd name="T82" fmla="*/ 31 w 39"/>
                    <a:gd name="T83" fmla="*/ 6 h 49"/>
                    <a:gd name="T84" fmla="*/ 33 w 39"/>
                    <a:gd name="T85" fmla="*/ 6 h 49"/>
                    <a:gd name="T86" fmla="*/ 33 w 39"/>
                    <a:gd name="T87" fmla="*/ 5 h 49"/>
                    <a:gd name="T88" fmla="*/ 34 w 39"/>
                    <a:gd name="T89" fmla="*/ 5 h 49"/>
                    <a:gd name="T90" fmla="*/ 34 w 39"/>
                    <a:gd name="T91" fmla="*/ 3 h 49"/>
                    <a:gd name="T92" fmla="*/ 36 w 39"/>
                    <a:gd name="T93" fmla="*/ 3 h 49"/>
                    <a:gd name="T94" fmla="*/ 37 w 39"/>
                    <a:gd name="T95" fmla="*/ 1 h 49"/>
                    <a:gd name="T96" fmla="*/ 39 w 39"/>
                    <a:gd name="T97" fmla="*/ 1 h 49"/>
                    <a:gd name="T98" fmla="*/ 39 w 39"/>
                    <a:gd name="T99" fmla="*/ 0 h 49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39"/>
                    <a:gd name="T151" fmla="*/ 0 h 49"/>
                    <a:gd name="T152" fmla="*/ 39 w 39"/>
                    <a:gd name="T153" fmla="*/ 49 h 49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39" h="49">
                      <a:moveTo>
                        <a:pt x="1" y="49"/>
                      </a:moveTo>
                      <a:lnTo>
                        <a:pt x="1" y="48"/>
                      </a:lnTo>
                      <a:lnTo>
                        <a:pt x="0" y="48"/>
                      </a:lnTo>
                      <a:lnTo>
                        <a:pt x="0" y="46"/>
                      </a:lnTo>
                      <a:lnTo>
                        <a:pt x="1" y="46"/>
                      </a:lnTo>
                      <a:lnTo>
                        <a:pt x="1" y="44"/>
                      </a:lnTo>
                      <a:lnTo>
                        <a:pt x="1" y="43"/>
                      </a:lnTo>
                      <a:lnTo>
                        <a:pt x="1" y="41"/>
                      </a:lnTo>
                      <a:lnTo>
                        <a:pt x="1" y="39"/>
                      </a:lnTo>
                      <a:lnTo>
                        <a:pt x="3" y="39"/>
                      </a:lnTo>
                      <a:lnTo>
                        <a:pt x="3" y="38"/>
                      </a:lnTo>
                      <a:lnTo>
                        <a:pt x="3" y="36"/>
                      </a:lnTo>
                      <a:lnTo>
                        <a:pt x="5" y="34"/>
                      </a:lnTo>
                      <a:lnTo>
                        <a:pt x="5" y="33"/>
                      </a:lnTo>
                      <a:lnTo>
                        <a:pt x="6" y="33"/>
                      </a:lnTo>
                      <a:lnTo>
                        <a:pt x="6" y="31"/>
                      </a:lnTo>
                      <a:lnTo>
                        <a:pt x="8" y="30"/>
                      </a:lnTo>
                      <a:lnTo>
                        <a:pt x="10" y="28"/>
                      </a:lnTo>
                      <a:lnTo>
                        <a:pt x="10" y="26"/>
                      </a:lnTo>
                      <a:lnTo>
                        <a:pt x="11" y="26"/>
                      </a:lnTo>
                      <a:lnTo>
                        <a:pt x="11" y="25"/>
                      </a:lnTo>
                      <a:lnTo>
                        <a:pt x="13" y="25"/>
                      </a:lnTo>
                      <a:lnTo>
                        <a:pt x="13" y="23"/>
                      </a:lnTo>
                      <a:lnTo>
                        <a:pt x="14" y="23"/>
                      </a:lnTo>
                      <a:lnTo>
                        <a:pt x="14" y="21"/>
                      </a:lnTo>
                      <a:lnTo>
                        <a:pt x="16" y="21"/>
                      </a:lnTo>
                      <a:lnTo>
                        <a:pt x="16" y="20"/>
                      </a:lnTo>
                      <a:lnTo>
                        <a:pt x="18" y="20"/>
                      </a:lnTo>
                      <a:lnTo>
                        <a:pt x="18" y="18"/>
                      </a:lnTo>
                      <a:lnTo>
                        <a:pt x="19" y="18"/>
                      </a:lnTo>
                      <a:lnTo>
                        <a:pt x="19" y="16"/>
                      </a:lnTo>
                      <a:lnTo>
                        <a:pt x="21" y="16"/>
                      </a:lnTo>
                      <a:lnTo>
                        <a:pt x="21" y="15"/>
                      </a:lnTo>
                      <a:lnTo>
                        <a:pt x="23" y="15"/>
                      </a:lnTo>
                      <a:lnTo>
                        <a:pt x="23" y="13"/>
                      </a:lnTo>
                      <a:lnTo>
                        <a:pt x="24" y="13"/>
                      </a:lnTo>
                      <a:lnTo>
                        <a:pt x="26" y="13"/>
                      </a:lnTo>
                      <a:lnTo>
                        <a:pt x="26" y="11"/>
                      </a:lnTo>
                      <a:lnTo>
                        <a:pt x="28" y="10"/>
                      </a:lnTo>
                      <a:lnTo>
                        <a:pt x="29" y="8"/>
                      </a:lnTo>
                      <a:lnTo>
                        <a:pt x="31" y="8"/>
                      </a:lnTo>
                      <a:lnTo>
                        <a:pt x="31" y="6"/>
                      </a:lnTo>
                      <a:lnTo>
                        <a:pt x="33" y="6"/>
                      </a:lnTo>
                      <a:lnTo>
                        <a:pt x="33" y="5"/>
                      </a:lnTo>
                      <a:lnTo>
                        <a:pt x="34" y="5"/>
                      </a:lnTo>
                      <a:lnTo>
                        <a:pt x="34" y="3"/>
                      </a:lnTo>
                      <a:lnTo>
                        <a:pt x="36" y="3"/>
                      </a:lnTo>
                      <a:lnTo>
                        <a:pt x="37" y="1"/>
                      </a:lnTo>
                      <a:lnTo>
                        <a:pt x="39" y="1"/>
                      </a:lnTo>
                      <a:lnTo>
                        <a:pt x="39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22" name="Freeform 670"/>
                <p:cNvSpPr>
                  <a:spLocks/>
                </p:cNvSpPr>
                <p:nvPr/>
              </p:nvSpPr>
              <p:spPr bwMode="auto">
                <a:xfrm>
                  <a:off x="951" y="1463"/>
                  <a:ext cx="5" cy="2"/>
                </a:xfrm>
                <a:custGeom>
                  <a:avLst/>
                  <a:gdLst>
                    <a:gd name="T0" fmla="*/ 0 w 5"/>
                    <a:gd name="T1" fmla="*/ 2 h 2"/>
                    <a:gd name="T2" fmla="*/ 2 w 5"/>
                    <a:gd name="T3" fmla="*/ 2 h 2"/>
                    <a:gd name="T4" fmla="*/ 3 w 5"/>
                    <a:gd name="T5" fmla="*/ 0 h 2"/>
                    <a:gd name="T6" fmla="*/ 5 w 5"/>
                    <a:gd name="T7" fmla="*/ 0 h 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"/>
                    <a:gd name="T13" fmla="*/ 0 h 2"/>
                    <a:gd name="T14" fmla="*/ 5 w 5"/>
                    <a:gd name="T15" fmla="*/ 2 h 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" h="2">
                      <a:moveTo>
                        <a:pt x="0" y="2"/>
                      </a:moveTo>
                      <a:lnTo>
                        <a:pt x="2" y="2"/>
                      </a:lnTo>
                      <a:lnTo>
                        <a:pt x="3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23" name="Freeform 671"/>
                <p:cNvSpPr>
                  <a:spLocks/>
                </p:cNvSpPr>
                <p:nvPr/>
              </p:nvSpPr>
              <p:spPr bwMode="auto">
                <a:xfrm>
                  <a:off x="963" y="1437"/>
                  <a:ext cx="69" cy="29"/>
                </a:xfrm>
                <a:custGeom>
                  <a:avLst/>
                  <a:gdLst>
                    <a:gd name="T0" fmla="*/ 0 w 69"/>
                    <a:gd name="T1" fmla="*/ 29 h 29"/>
                    <a:gd name="T2" fmla="*/ 1 w 69"/>
                    <a:gd name="T3" fmla="*/ 28 h 29"/>
                    <a:gd name="T4" fmla="*/ 3 w 69"/>
                    <a:gd name="T5" fmla="*/ 28 h 29"/>
                    <a:gd name="T6" fmla="*/ 5 w 69"/>
                    <a:gd name="T7" fmla="*/ 26 h 29"/>
                    <a:gd name="T8" fmla="*/ 6 w 69"/>
                    <a:gd name="T9" fmla="*/ 26 h 29"/>
                    <a:gd name="T10" fmla="*/ 8 w 69"/>
                    <a:gd name="T11" fmla="*/ 24 h 29"/>
                    <a:gd name="T12" fmla="*/ 9 w 69"/>
                    <a:gd name="T13" fmla="*/ 23 h 29"/>
                    <a:gd name="T14" fmla="*/ 11 w 69"/>
                    <a:gd name="T15" fmla="*/ 23 h 29"/>
                    <a:gd name="T16" fmla="*/ 13 w 69"/>
                    <a:gd name="T17" fmla="*/ 21 h 29"/>
                    <a:gd name="T18" fmla="*/ 14 w 69"/>
                    <a:gd name="T19" fmla="*/ 21 h 29"/>
                    <a:gd name="T20" fmla="*/ 14 w 69"/>
                    <a:gd name="T21" fmla="*/ 19 h 29"/>
                    <a:gd name="T22" fmla="*/ 16 w 69"/>
                    <a:gd name="T23" fmla="*/ 19 h 29"/>
                    <a:gd name="T24" fmla="*/ 18 w 69"/>
                    <a:gd name="T25" fmla="*/ 19 h 29"/>
                    <a:gd name="T26" fmla="*/ 18 w 69"/>
                    <a:gd name="T27" fmla="*/ 18 h 29"/>
                    <a:gd name="T28" fmla="*/ 19 w 69"/>
                    <a:gd name="T29" fmla="*/ 18 h 29"/>
                    <a:gd name="T30" fmla="*/ 21 w 69"/>
                    <a:gd name="T31" fmla="*/ 18 h 29"/>
                    <a:gd name="T32" fmla="*/ 21 w 69"/>
                    <a:gd name="T33" fmla="*/ 16 h 29"/>
                    <a:gd name="T34" fmla="*/ 23 w 69"/>
                    <a:gd name="T35" fmla="*/ 16 h 29"/>
                    <a:gd name="T36" fmla="*/ 24 w 69"/>
                    <a:gd name="T37" fmla="*/ 16 h 29"/>
                    <a:gd name="T38" fmla="*/ 24 w 69"/>
                    <a:gd name="T39" fmla="*/ 14 h 29"/>
                    <a:gd name="T40" fmla="*/ 26 w 69"/>
                    <a:gd name="T41" fmla="*/ 14 h 29"/>
                    <a:gd name="T42" fmla="*/ 28 w 69"/>
                    <a:gd name="T43" fmla="*/ 14 h 29"/>
                    <a:gd name="T44" fmla="*/ 28 w 69"/>
                    <a:gd name="T45" fmla="*/ 13 h 29"/>
                    <a:gd name="T46" fmla="*/ 29 w 69"/>
                    <a:gd name="T47" fmla="*/ 13 h 29"/>
                    <a:gd name="T48" fmla="*/ 31 w 69"/>
                    <a:gd name="T49" fmla="*/ 13 h 29"/>
                    <a:gd name="T50" fmla="*/ 31 w 69"/>
                    <a:gd name="T51" fmla="*/ 11 h 29"/>
                    <a:gd name="T52" fmla="*/ 33 w 69"/>
                    <a:gd name="T53" fmla="*/ 11 h 29"/>
                    <a:gd name="T54" fmla="*/ 34 w 69"/>
                    <a:gd name="T55" fmla="*/ 11 h 29"/>
                    <a:gd name="T56" fmla="*/ 36 w 69"/>
                    <a:gd name="T57" fmla="*/ 9 h 29"/>
                    <a:gd name="T58" fmla="*/ 37 w 69"/>
                    <a:gd name="T59" fmla="*/ 9 h 29"/>
                    <a:gd name="T60" fmla="*/ 37 w 69"/>
                    <a:gd name="T61" fmla="*/ 8 h 29"/>
                    <a:gd name="T62" fmla="*/ 39 w 69"/>
                    <a:gd name="T63" fmla="*/ 8 h 29"/>
                    <a:gd name="T64" fmla="*/ 41 w 69"/>
                    <a:gd name="T65" fmla="*/ 8 h 29"/>
                    <a:gd name="T66" fmla="*/ 42 w 69"/>
                    <a:gd name="T67" fmla="*/ 8 h 29"/>
                    <a:gd name="T68" fmla="*/ 42 w 69"/>
                    <a:gd name="T69" fmla="*/ 6 h 29"/>
                    <a:gd name="T70" fmla="*/ 44 w 69"/>
                    <a:gd name="T71" fmla="*/ 6 h 29"/>
                    <a:gd name="T72" fmla="*/ 46 w 69"/>
                    <a:gd name="T73" fmla="*/ 6 h 29"/>
                    <a:gd name="T74" fmla="*/ 47 w 69"/>
                    <a:gd name="T75" fmla="*/ 6 h 29"/>
                    <a:gd name="T76" fmla="*/ 47 w 69"/>
                    <a:gd name="T77" fmla="*/ 5 h 29"/>
                    <a:gd name="T78" fmla="*/ 49 w 69"/>
                    <a:gd name="T79" fmla="*/ 5 h 29"/>
                    <a:gd name="T80" fmla="*/ 51 w 69"/>
                    <a:gd name="T81" fmla="*/ 5 h 29"/>
                    <a:gd name="T82" fmla="*/ 52 w 69"/>
                    <a:gd name="T83" fmla="*/ 5 h 29"/>
                    <a:gd name="T84" fmla="*/ 52 w 69"/>
                    <a:gd name="T85" fmla="*/ 3 h 29"/>
                    <a:gd name="T86" fmla="*/ 54 w 69"/>
                    <a:gd name="T87" fmla="*/ 3 h 29"/>
                    <a:gd name="T88" fmla="*/ 56 w 69"/>
                    <a:gd name="T89" fmla="*/ 3 h 29"/>
                    <a:gd name="T90" fmla="*/ 57 w 69"/>
                    <a:gd name="T91" fmla="*/ 3 h 29"/>
                    <a:gd name="T92" fmla="*/ 59 w 69"/>
                    <a:gd name="T93" fmla="*/ 1 h 29"/>
                    <a:gd name="T94" fmla="*/ 60 w 69"/>
                    <a:gd name="T95" fmla="*/ 1 h 29"/>
                    <a:gd name="T96" fmla="*/ 62 w 69"/>
                    <a:gd name="T97" fmla="*/ 1 h 29"/>
                    <a:gd name="T98" fmla="*/ 64 w 69"/>
                    <a:gd name="T99" fmla="*/ 1 h 29"/>
                    <a:gd name="T100" fmla="*/ 64 w 69"/>
                    <a:gd name="T101" fmla="*/ 0 h 29"/>
                    <a:gd name="T102" fmla="*/ 65 w 69"/>
                    <a:gd name="T103" fmla="*/ 0 h 29"/>
                    <a:gd name="T104" fmla="*/ 67 w 69"/>
                    <a:gd name="T105" fmla="*/ 0 h 29"/>
                    <a:gd name="T106" fmla="*/ 69 w 69"/>
                    <a:gd name="T107" fmla="*/ 0 h 29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69"/>
                    <a:gd name="T163" fmla="*/ 0 h 29"/>
                    <a:gd name="T164" fmla="*/ 69 w 69"/>
                    <a:gd name="T165" fmla="*/ 29 h 29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69" h="29">
                      <a:moveTo>
                        <a:pt x="0" y="29"/>
                      </a:moveTo>
                      <a:lnTo>
                        <a:pt x="1" y="28"/>
                      </a:lnTo>
                      <a:lnTo>
                        <a:pt x="3" y="28"/>
                      </a:lnTo>
                      <a:lnTo>
                        <a:pt x="5" y="26"/>
                      </a:lnTo>
                      <a:lnTo>
                        <a:pt x="6" y="26"/>
                      </a:lnTo>
                      <a:lnTo>
                        <a:pt x="8" y="24"/>
                      </a:lnTo>
                      <a:lnTo>
                        <a:pt x="9" y="23"/>
                      </a:lnTo>
                      <a:lnTo>
                        <a:pt x="11" y="23"/>
                      </a:lnTo>
                      <a:lnTo>
                        <a:pt x="13" y="21"/>
                      </a:lnTo>
                      <a:lnTo>
                        <a:pt x="14" y="21"/>
                      </a:lnTo>
                      <a:lnTo>
                        <a:pt x="14" y="19"/>
                      </a:lnTo>
                      <a:lnTo>
                        <a:pt x="16" y="19"/>
                      </a:lnTo>
                      <a:lnTo>
                        <a:pt x="18" y="19"/>
                      </a:lnTo>
                      <a:lnTo>
                        <a:pt x="18" y="18"/>
                      </a:lnTo>
                      <a:lnTo>
                        <a:pt x="19" y="18"/>
                      </a:lnTo>
                      <a:lnTo>
                        <a:pt x="21" y="18"/>
                      </a:lnTo>
                      <a:lnTo>
                        <a:pt x="21" y="16"/>
                      </a:lnTo>
                      <a:lnTo>
                        <a:pt x="23" y="16"/>
                      </a:lnTo>
                      <a:lnTo>
                        <a:pt x="24" y="16"/>
                      </a:lnTo>
                      <a:lnTo>
                        <a:pt x="24" y="14"/>
                      </a:lnTo>
                      <a:lnTo>
                        <a:pt x="26" y="14"/>
                      </a:lnTo>
                      <a:lnTo>
                        <a:pt x="28" y="14"/>
                      </a:lnTo>
                      <a:lnTo>
                        <a:pt x="28" y="13"/>
                      </a:lnTo>
                      <a:lnTo>
                        <a:pt x="29" y="13"/>
                      </a:lnTo>
                      <a:lnTo>
                        <a:pt x="31" y="13"/>
                      </a:lnTo>
                      <a:lnTo>
                        <a:pt x="31" y="11"/>
                      </a:lnTo>
                      <a:lnTo>
                        <a:pt x="33" y="11"/>
                      </a:lnTo>
                      <a:lnTo>
                        <a:pt x="34" y="11"/>
                      </a:lnTo>
                      <a:lnTo>
                        <a:pt x="36" y="9"/>
                      </a:lnTo>
                      <a:lnTo>
                        <a:pt x="37" y="9"/>
                      </a:lnTo>
                      <a:lnTo>
                        <a:pt x="37" y="8"/>
                      </a:lnTo>
                      <a:lnTo>
                        <a:pt x="39" y="8"/>
                      </a:lnTo>
                      <a:lnTo>
                        <a:pt x="41" y="8"/>
                      </a:lnTo>
                      <a:lnTo>
                        <a:pt x="42" y="8"/>
                      </a:lnTo>
                      <a:lnTo>
                        <a:pt x="42" y="6"/>
                      </a:lnTo>
                      <a:lnTo>
                        <a:pt x="44" y="6"/>
                      </a:lnTo>
                      <a:lnTo>
                        <a:pt x="46" y="6"/>
                      </a:lnTo>
                      <a:lnTo>
                        <a:pt x="47" y="6"/>
                      </a:lnTo>
                      <a:lnTo>
                        <a:pt x="47" y="5"/>
                      </a:lnTo>
                      <a:lnTo>
                        <a:pt x="49" y="5"/>
                      </a:lnTo>
                      <a:lnTo>
                        <a:pt x="51" y="5"/>
                      </a:lnTo>
                      <a:lnTo>
                        <a:pt x="52" y="5"/>
                      </a:lnTo>
                      <a:lnTo>
                        <a:pt x="52" y="3"/>
                      </a:lnTo>
                      <a:lnTo>
                        <a:pt x="54" y="3"/>
                      </a:lnTo>
                      <a:lnTo>
                        <a:pt x="56" y="3"/>
                      </a:lnTo>
                      <a:lnTo>
                        <a:pt x="57" y="3"/>
                      </a:lnTo>
                      <a:lnTo>
                        <a:pt x="59" y="1"/>
                      </a:lnTo>
                      <a:lnTo>
                        <a:pt x="60" y="1"/>
                      </a:lnTo>
                      <a:lnTo>
                        <a:pt x="62" y="1"/>
                      </a:lnTo>
                      <a:lnTo>
                        <a:pt x="64" y="1"/>
                      </a:lnTo>
                      <a:lnTo>
                        <a:pt x="64" y="0"/>
                      </a:lnTo>
                      <a:lnTo>
                        <a:pt x="65" y="0"/>
                      </a:lnTo>
                      <a:lnTo>
                        <a:pt x="67" y="0"/>
                      </a:lnTo>
                      <a:lnTo>
                        <a:pt x="69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24" name="Freeform 672"/>
                <p:cNvSpPr>
                  <a:spLocks/>
                </p:cNvSpPr>
                <p:nvPr/>
              </p:nvSpPr>
              <p:spPr bwMode="auto">
                <a:xfrm>
                  <a:off x="1032" y="1437"/>
                  <a:ext cx="23" cy="19"/>
                </a:xfrm>
                <a:custGeom>
                  <a:avLst/>
                  <a:gdLst>
                    <a:gd name="T0" fmla="*/ 0 w 23"/>
                    <a:gd name="T1" fmla="*/ 0 h 19"/>
                    <a:gd name="T2" fmla="*/ 1 w 23"/>
                    <a:gd name="T3" fmla="*/ 0 h 19"/>
                    <a:gd name="T4" fmla="*/ 3 w 23"/>
                    <a:gd name="T5" fmla="*/ 0 h 19"/>
                    <a:gd name="T6" fmla="*/ 5 w 23"/>
                    <a:gd name="T7" fmla="*/ 0 h 19"/>
                    <a:gd name="T8" fmla="*/ 6 w 23"/>
                    <a:gd name="T9" fmla="*/ 0 h 19"/>
                    <a:gd name="T10" fmla="*/ 8 w 23"/>
                    <a:gd name="T11" fmla="*/ 0 h 19"/>
                    <a:gd name="T12" fmla="*/ 10 w 23"/>
                    <a:gd name="T13" fmla="*/ 0 h 19"/>
                    <a:gd name="T14" fmla="*/ 11 w 23"/>
                    <a:gd name="T15" fmla="*/ 0 h 19"/>
                    <a:gd name="T16" fmla="*/ 13 w 23"/>
                    <a:gd name="T17" fmla="*/ 0 h 19"/>
                    <a:gd name="T18" fmla="*/ 14 w 23"/>
                    <a:gd name="T19" fmla="*/ 0 h 19"/>
                    <a:gd name="T20" fmla="*/ 16 w 23"/>
                    <a:gd name="T21" fmla="*/ 0 h 19"/>
                    <a:gd name="T22" fmla="*/ 18 w 23"/>
                    <a:gd name="T23" fmla="*/ 0 h 19"/>
                    <a:gd name="T24" fmla="*/ 18 w 23"/>
                    <a:gd name="T25" fmla="*/ 1 h 19"/>
                    <a:gd name="T26" fmla="*/ 19 w 23"/>
                    <a:gd name="T27" fmla="*/ 1 h 19"/>
                    <a:gd name="T28" fmla="*/ 21 w 23"/>
                    <a:gd name="T29" fmla="*/ 1 h 19"/>
                    <a:gd name="T30" fmla="*/ 21 w 23"/>
                    <a:gd name="T31" fmla="*/ 3 h 19"/>
                    <a:gd name="T32" fmla="*/ 23 w 23"/>
                    <a:gd name="T33" fmla="*/ 3 h 19"/>
                    <a:gd name="T34" fmla="*/ 23 w 23"/>
                    <a:gd name="T35" fmla="*/ 5 h 19"/>
                    <a:gd name="T36" fmla="*/ 23 w 23"/>
                    <a:gd name="T37" fmla="*/ 6 h 19"/>
                    <a:gd name="T38" fmla="*/ 23 w 23"/>
                    <a:gd name="T39" fmla="*/ 8 h 19"/>
                    <a:gd name="T40" fmla="*/ 23 w 23"/>
                    <a:gd name="T41" fmla="*/ 9 h 19"/>
                    <a:gd name="T42" fmla="*/ 23 w 23"/>
                    <a:gd name="T43" fmla="*/ 11 h 19"/>
                    <a:gd name="T44" fmla="*/ 23 w 23"/>
                    <a:gd name="T45" fmla="*/ 13 h 19"/>
                    <a:gd name="T46" fmla="*/ 21 w 23"/>
                    <a:gd name="T47" fmla="*/ 13 h 19"/>
                    <a:gd name="T48" fmla="*/ 21 w 23"/>
                    <a:gd name="T49" fmla="*/ 14 h 19"/>
                    <a:gd name="T50" fmla="*/ 21 w 23"/>
                    <a:gd name="T51" fmla="*/ 16 h 19"/>
                    <a:gd name="T52" fmla="*/ 19 w 23"/>
                    <a:gd name="T53" fmla="*/ 16 h 19"/>
                    <a:gd name="T54" fmla="*/ 19 w 23"/>
                    <a:gd name="T55" fmla="*/ 18 h 19"/>
                    <a:gd name="T56" fmla="*/ 19 w 23"/>
                    <a:gd name="T57" fmla="*/ 19 h 19"/>
                    <a:gd name="T58" fmla="*/ 18 w 23"/>
                    <a:gd name="T59" fmla="*/ 19 h 19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23"/>
                    <a:gd name="T91" fmla="*/ 0 h 19"/>
                    <a:gd name="T92" fmla="*/ 23 w 23"/>
                    <a:gd name="T93" fmla="*/ 19 h 19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23" h="19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8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6" y="0"/>
                      </a:lnTo>
                      <a:lnTo>
                        <a:pt x="18" y="0"/>
                      </a:lnTo>
                      <a:lnTo>
                        <a:pt x="18" y="1"/>
                      </a:lnTo>
                      <a:lnTo>
                        <a:pt x="19" y="1"/>
                      </a:lnTo>
                      <a:lnTo>
                        <a:pt x="21" y="1"/>
                      </a:lnTo>
                      <a:lnTo>
                        <a:pt x="21" y="3"/>
                      </a:lnTo>
                      <a:lnTo>
                        <a:pt x="23" y="3"/>
                      </a:lnTo>
                      <a:lnTo>
                        <a:pt x="23" y="5"/>
                      </a:lnTo>
                      <a:lnTo>
                        <a:pt x="23" y="6"/>
                      </a:lnTo>
                      <a:lnTo>
                        <a:pt x="23" y="8"/>
                      </a:lnTo>
                      <a:lnTo>
                        <a:pt x="23" y="9"/>
                      </a:lnTo>
                      <a:lnTo>
                        <a:pt x="23" y="11"/>
                      </a:lnTo>
                      <a:lnTo>
                        <a:pt x="23" y="13"/>
                      </a:lnTo>
                      <a:lnTo>
                        <a:pt x="21" y="13"/>
                      </a:lnTo>
                      <a:lnTo>
                        <a:pt x="21" y="14"/>
                      </a:lnTo>
                      <a:lnTo>
                        <a:pt x="21" y="16"/>
                      </a:lnTo>
                      <a:lnTo>
                        <a:pt x="19" y="16"/>
                      </a:lnTo>
                      <a:lnTo>
                        <a:pt x="19" y="18"/>
                      </a:lnTo>
                      <a:lnTo>
                        <a:pt x="19" y="19"/>
                      </a:lnTo>
                      <a:lnTo>
                        <a:pt x="18" y="19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25" name="Freeform 673"/>
                <p:cNvSpPr>
                  <a:spLocks/>
                </p:cNvSpPr>
                <p:nvPr/>
              </p:nvSpPr>
              <p:spPr bwMode="auto">
                <a:xfrm>
                  <a:off x="989" y="1456"/>
                  <a:ext cx="61" cy="45"/>
                </a:xfrm>
                <a:custGeom>
                  <a:avLst/>
                  <a:gdLst>
                    <a:gd name="T0" fmla="*/ 61 w 61"/>
                    <a:gd name="T1" fmla="*/ 0 h 45"/>
                    <a:gd name="T2" fmla="*/ 61 w 61"/>
                    <a:gd name="T3" fmla="*/ 2 h 45"/>
                    <a:gd name="T4" fmla="*/ 59 w 61"/>
                    <a:gd name="T5" fmla="*/ 2 h 45"/>
                    <a:gd name="T6" fmla="*/ 59 w 61"/>
                    <a:gd name="T7" fmla="*/ 4 h 45"/>
                    <a:gd name="T8" fmla="*/ 57 w 61"/>
                    <a:gd name="T9" fmla="*/ 4 h 45"/>
                    <a:gd name="T10" fmla="*/ 57 w 61"/>
                    <a:gd name="T11" fmla="*/ 5 h 45"/>
                    <a:gd name="T12" fmla="*/ 57 w 61"/>
                    <a:gd name="T13" fmla="*/ 7 h 45"/>
                    <a:gd name="T14" fmla="*/ 56 w 61"/>
                    <a:gd name="T15" fmla="*/ 7 h 45"/>
                    <a:gd name="T16" fmla="*/ 54 w 61"/>
                    <a:gd name="T17" fmla="*/ 7 h 45"/>
                    <a:gd name="T18" fmla="*/ 54 w 61"/>
                    <a:gd name="T19" fmla="*/ 9 h 45"/>
                    <a:gd name="T20" fmla="*/ 53 w 61"/>
                    <a:gd name="T21" fmla="*/ 9 h 45"/>
                    <a:gd name="T22" fmla="*/ 53 w 61"/>
                    <a:gd name="T23" fmla="*/ 10 h 45"/>
                    <a:gd name="T24" fmla="*/ 51 w 61"/>
                    <a:gd name="T25" fmla="*/ 10 h 45"/>
                    <a:gd name="T26" fmla="*/ 51 w 61"/>
                    <a:gd name="T27" fmla="*/ 12 h 45"/>
                    <a:gd name="T28" fmla="*/ 49 w 61"/>
                    <a:gd name="T29" fmla="*/ 12 h 45"/>
                    <a:gd name="T30" fmla="*/ 49 w 61"/>
                    <a:gd name="T31" fmla="*/ 14 h 45"/>
                    <a:gd name="T32" fmla="*/ 48 w 61"/>
                    <a:gd name="T33" fmla="*/ 14 h 45"/>
                    <a:gd name="T34" fmla="*/ 48 w 61"/>
                    <a:gd name="T35" fmla="*/ 15 h 45"/>
                    <a:gd name="T36" fmla="*/ 46 w 61"/>
                    <a:gd name="T37" fmla="*/ 15 h 45"/>
                    <a:gd name="T38" fmla="*/ 46 w 61"/>
                    <a:gd name="T39" fmla="*/ 17 h 45"/>
                    <a:gd name="T40" fmla="*/ 44 w 61"/>
                    <a:gd name="T41" fmla="*/ 17 h 45"/>
                    <a:gd name="T42" fmla="*/ 43 w 61"/>
                    <a:gd name="T43" fmla="*/ 19 h 45"/>
                    <a:gd name="T44" fmla="*/ 41 w 61"/>
                    <a:gd name="T45" fmla="*/ 19 h 45"/>
                    <a:gd name="T46" fmla="*/ 41 w 61"/>
                    <a:gd name="T47" fmla="*/ 20 h 45"/>
                    <a:gd name="T48" fmla="*/ 39 w 61"/>
                    <a:gd name="T49" fmla="*/ 20 h 45"/>
                    <a:gd name="T50" fmla="*/ 39 w 61"/>
                    <a:gd name="T51" fmla="*/ 22 h 45"/>
                    <a:gd name="T52" fmla="*/ 38 w 61"/>
                    <a:gd name="T53" fmla="*/ 22 h 45"/>
                    <a:gd name="T54" fmla="*/ 36 w 61"/>
                    <a:gd name="T55" fmla="*/ 24 h 45"/>
                    <a:gd name="T56" fmla="*/ 34 w 61"/>
                    <a:gd name="T57" fmla="*/ 25 h 45"/>
                    <a:gd name="T58" fmla="*/ 33 w 61"/>
                    <a:gd name="T59" fmla="*/ 25 h 45"/>
                    <a:gd name="T60" fmla="*/ 33 w 61"/>
                    <a:gd name="T61" fmla="*/ 27 h 45"/>
                    <a:gd name="T62" fmla="*/ 31 w 61"/>
                    <a:gd name="T63" fmla="*/ 27 h 45"/>
                    <a:gd name="T64" fmla="*/ 30 w 61"/>
                    <a:gd name="T65" fmla="*/ 27 h 45"/>
                    <a:gd name="T66" fmla="*/ 30 w 61"/>
                    <a:gd name="T67" fmla="*/ 29 h 45"/>
                    <a:gd name="T68" fmla="*/ 28 w 61"/>
                    <a:gd name="T69" fmla="*/ 29 h 45"/>
                    <a:gd name="T70" fmla="*/ 26 w 61"/>
                    <a:gd name="T71" fmla="*/ 30 h 45"/>
                    <a:gd name="T72" fmla="*/ 25 w 61"/>
                    <a:gd name="T73" fmla="*/ 30 h 45"/>
                    <a:gd name="T74" fmla="*/ 25 w 61"/>
                    <a:gd name="T75" fmla="*/ 32 h 45"/>
                    <a:gd name="T76" fmla="*/ 23 w 61"/>
                    <a:gd name="T77" fmla="*/ 32 h 45"/>
                    <a:gd name="T78" fmla="*/ 21 w 61"/>
                    <a:gd name="T79" fmla="*/ 34 h 45"/>
                    <a:gd name="T80" fmla="*/ 20 w 61"/>
                    <a:gd name="T81" fmla="*/ 35 h 45"/>
                    <a:gd name="T82" fmla="*/ 18 w 61"/>
                    <a:gd name="T83" fmla="*/ 35 h 45"/>
                    <a:gd name="T84" fmla="*/ 16 w 61"/>
                    <a:gd name="T85" fmla="*/ 37 h 45"/>
                    <a:gd name="T86" fmla="*/ 15 w 61"/>
                    <a:gd name="T87" fmla="*/ 37 h 45"/>
                    <a:gd name="T88" fmla="*/ 15 w 61"/>
                    <a:gd name="T89" fmla="*/ 39 h 45"/>
                    <a:gd name="T90" fmla="*/ 13 w 61"/>
                    <a:gd name="T91" fmla="*/ 39 h 45"/>
                    <a:gd name="T92" fmla="*/ 11 w 61"/>
                    <a:gd name="T93" fmla="*/ 39 h 45"/>
                    <a:gd name="T94" fmla="*/ 11 w 61"/>
                    <a:gd name="T95" fmla="*/ 40 h 45"/>
                    <a:gd name="T96" fmla="*/ 10 w 61"/>
                    <a:gd name="T97" fmla="*/ 40 h 45"/>
                    <a:gd name="T98" fmla="*/ 8 w 61"/>
                    <a:gd name="T99" fmla="*/ 40 h 45"/>
                    <a:gd name="T100" fmla="*/ 8 w 61"/>
                    <a:gd name="T101" fmla="*/ 42 h 45"/>
                    <a:gd name="T102" fmla="*/ 7 w 61"/>
                    <a:gd name="T103" fmla="*/ 42 h 45"/>
                    <a:gd name="T104" fmla="*/ 5 w 61"/>
                    <a:gd name="T105" fmla="*/ 42 h 45"/>
                    <a:gd name="T106" fmla="*/ 5 w 61"/>
                    <a:gd name="T107" fmla="*/ 43 h 45"/>
                    <a:gd name="T108" fmla="*/ 3 w 61"/>
                    <a:gd name="T109" fmla="*/ 43 h 45"/>
                    <a:gd name="T110" fmla="*/ 2 w 61"/>
                    <a:gd name="T111" fmla="*/ 43 h 45"/>
                    <a:gd name="T112" fmla="*/ 2 w 61"/>
                    <a:gd name="T113" fmla="*/ 45 h 45"/>
                    <a:gd name="T114" fmla="*/ 0 w 61"/>
                    <a:gd name="T115" fmla="*/ 45 h 45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w 61"/>
                    <a:gd name="T175" fmla="*/ 0 h 45"/>
                    <a:gd name="T176" fmla="*/ 61 w 61"/>
                    <a:gd name="T177" fmla="*/ 45 h 45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T174" t="T175" r="T176" b="T177"/>
                  <a:pathLst>
                    <a:path w="61" h="45">
                      <a:moveTo>
                        <a:pt x="61" y="0"/>
                      </a:moveTo>
                      <a:lnTo>
                        <a:pt x="61" y="2"/>
                      </a:lnTo>
                      <a:lnTo>
                        <a:pt x="59" y="2"/>
                      </a:lnTo>
                      <a:lnTo>
                        <a:pt x="59" y="4"/>
                      </a:lnTo>
                      <a:lnTo>
                        <a:pt x="57" y="4"/>
                      </a:lnTo>
                      <a:lnTo>
                        <a:pt x="57" y="5"/>
                      </a:lnTo>
                      <a:lnTo>
                        <a:pt x="57" y="7"/>
                      </a:lnTo>
                      <a:lnTo>
                        <a:pt x="56" y="7"/>
                      </a:lnTo>
                      <a:lnTo>
                        <a:pt x="54" y="7"/>
                      </a:lnTo>
                      <a:lnTo>
                        <a:pt x="54" y="9"/>
                      </a:lnTo>
                      <a:lnTo>
                        <a:pt x="53" y="9"/>
                      </a:lnTo>
                      <a:lnTo>
                        <a:pt x="53" y="10"/>
                      </a:lnTo>
                      <a:lnTo>
                        <a:pt x="51" y="10"/>
                      </a:lnTo>
                      <a:lnTo>
                        <a:pt x="51" y="12"/>
                      </a:lnTo>
                      <a:lnTo>
                        <a:pt x="49" y="12"/>
                      </a:lnTo>
                      <a:lnTo>
                        <a:pt x="49" y="14"/>
                      </a:lnTo>
                      <a:lnTo>
                        <a:pt x="48" y="14"/>
                      </a:lnTo>
                      <a:lnTo>
                        <a:pt x="48" y="15"/>
                      </a:lnTo>
                      <a:lnTo>
                        <a:pt x="46" y="15"/>
                      </a:lnTo>
                      <a:lnTo>
                        <a:pt x="46" y="17"/>
                      </a:lnTo>
                      <a:lnTo>
                        <a:pt x="44" y="17"/>
                      </a:lnTo>
                      <a:lnTo>
                        <a:pt x="43" y="19"/>
                      </a:lnTo>
                      <a:lnTo>
                        <a:pt x="41" y="19"/>
                      </a:lnTo>
                      <a:lnTo>
                        <a:pt x="41" y="20"/>
                      </a:lnTo>
                      <a:lnTo>
                        <a:pt x="39" y="20"/>
                      </a:lnTo>
                      <a:lnTo>
                        <a:pt x="39" y="22"/>
                      </a:lnTo>
                      <a:lnTo>
                        <a:pt x="38" y="22"/>
                      </a:lnTo>
                      <a:lnTo>
                        <a:pt x="36" y="24"/>
                      </a:lnTo>
                      <a:lnTo>
                        <a:pt x="34" y="25"/>
                      </a:lnTo>
                      <a:lnTo>
                        <a:pt x="33" y="25"/>
                      </a:lnTo>
                      <a:lnTo>
                        <a:pt x="33" y="27"/>
                      </a:lnTo>
                      <a:lnTo>
                        <a:pt x="31" y="27"/>
                      </a:lnTo>
                      <a:lnTo>
                        <a:pt x="30" y="27"/>
                      </a:lnTo>
                      <a:lnTo>
                        <a:pt x="30" y="29"/>
                      </a:lnTo>
                      <a:lnTo>
                        <a:pt x="28" y="29"/>
                      </a:lnTo>
                      <a:lnTo>
                        <a:pt x="26" y="30"/>
                      </a:lnTo>
                      <a:lnTo>
                        <a:pt x="25" y="30"/>
                      </a:lnTo>
                      <a:lnTo>
                        <a:pt x="25" y="32"/>
                      </a:lnTo>
                      <a:lnTo>
                        <a:pt x="23" y="32"/>
                      </a:lnTo>
                      <a:lnTo>
                        <a:pt x="21" y="34"/>
                      </a:lnTo>
                      <a:lnTo>
                        <a:pt x="20" y="35"/>
                      </a:lnTo>
                      <a:lnTo>
                        <a:pt x="18" y="35"/>
                      </a:lnTo>
                      <a:lnTo>
                        <a:pt x="16" y="37"/>
                      </a:lnTo>
                      <a:lnTo>
                        <a:pt x="15" y="37"/>
                      </a:lnTo>
                      <a:lnTo>
                        <a:pt x="15" y="39"/>
                      </a:lnTo>
                      <a:lnTo>
                        <a:pt x="13" y="39"/>
                      </a:lnTo>
                      <a:lnTo>
                        <a:pt x="11" y="39"/>
                      </a:lnTo>
                      <a:lnTo>
                        <a:pt x="11" y="40"/>
                      </a:lnTo>
                      <a:lnTo>
                        <a:pt x="10" y="40"/>
                      </a:lnTo>
                      <a:lnTo>
                        <a:pt x="8" y="40"/>
                      </a:lnTo>
                      <a:lnTo>
                        <a:pt x="8" y="42"/>
                      </a:lnTo>
                      <a:lnTo>
                        <a:pt x="7" y="42"/>
                      </a:lnTo>
                      <a:lnTo>
                        <a:pt x="5" y="42"/>
                      </a:lnTo>
                      <a:lnTo>
                        <a:pt x="5" y="43"/>
                      </a:lnTo>
                      <a:lnTo>
                        <a:pt x="3" y="43"/>
                      </a:lnTo>
                      <a:lnTo>
                        <a:pt x="2" y="43"/>
                      </a:lnTo>
                      <a:lnTo>
                        <a:pt x="2" y="45"/>
                      </a:lnTo>
                      <a:lnTo>
                        <a:pt x="0" y="45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26" name="Freeform 674"/>
                <p:cNvSpPr>
                  <a:spLocks/>
                </p:cNvSpPr>
                <p:nvPr/>
              </p:nvSpPr>
              <p:spPr bwMode="auto">
                <a:xfrm>
                  <a:off x="925" y="1501"/>
                  <a:ext cx="64" cy="17"/>
                </a:xfrm>
                <a:custGeom>
                  <a:avLst/>
                  <a:gdLst>
                    <a:gd name="T0" fmla="*/ 64 w 64"/>
                    <a:gd name="T1" fmla="*/ 0 h 17"/>
                    <a:gd name="T2" fmla="*/ 62 w 64"/>
                    <a:gd name="T3" fmla="*/ 0 h 17"/>
                    <a:gd name="T4" fmla="*/ 62 w 64"/>
                    <a:gd name="T5" fmla="*/ 2 h 17"/>
                    <a:gd name="T6" fmla="*/ 61 w 64"/>
                    <a:gd name="T7" fmla="*/ 2 h 17"/>
                    <a:gd name="T8" fmla="*/ 59 w 64"/>
                    <a:gd name="T9" fmla="*/ 2 h 17"/>
                    <a:gd name="T10" fmla="*/ 59 w 64"/>
                    <a:gd name="T11" fmla="*/ 3 h 17"/>
                    <a:gd name="T12" fmla="*/ 57 w 64"/>
                    <a:gd name="T13" fmla="*/ 3 h 17"/>
                    <a:gd name="T14" fmla="*/ 56 w 64"/>
                    <a:gd name="T15" fmla="*/ 5 h 17"/>
                    <a:gd name="T16" fmla="*/ 54 w 64"/>
                    <a:gd name="T17" fmla="*/ 5 h 17"/>
                    <a:gd name="T18" fmla="*/ 52 w 64"/>
                    <a:gd name="T19" fmla="*/ 5 h 17"/>
                    <a:gd name="T20" fmla="*/ 52 w 64"/>
                    <a:gd name="T21" fmla="*/ 7 h 17"/>
                    <a:gd name="T22" fmla="*/ 51 w 64"/>
                    <a:gd name="T23" fmla="*/ 7 h 17"/>
                    <a:gd name="T24" fmla="*/ 49 w 64"/>
                    <a:gd name="T25" fmla="*/ 7 h 17"/>
                    <a:gd name="T26" fmla="*/ 47 w 64"/>
                    <a:gd name="T27" fmla="*/ 8 h 17"/>
                    <a:gd name="T28" fmla="*/ 46 w 64"/>
                    <a:gd name="T29" fmla="*/ 8 h 17"/>
                    <a:gd name="T30" fmla="*/ 44 w 64"/>
                    <a:gd name="T31" fmla="*/ 8 h 17"/>
                    <a:gd name="T32" fmla="*/ 44 w 64"/>
                    <a:gd name="T33" fmla="*/ 10 h 17"/>
                    <a:gd name="T34" fmla="*/ 43 w 64"/>
                    <a:gd name="T35" fmla="*/ 10 h 17"/>
                    <a:gd name="T36" fmla="*/ 41 w 64"/>
                    <a:gd name="T37" fmla="*/ 10 h 17"/>
                    <a:gd name="T38" fmla="*/ 39 w 64"/>
                    <a:gd name="T39" fmla="*/ 12 h 17"/>
                    <a:gd name="T40" fmla="*/ 38 w 64"/>
                    <a:gd name="T41" fmla="*/ 12 h 17"/>
                    <a:gd name="T42" fmla="*/ 36 w 64"/>
                    <a:gd name="T43" fmla="*/ 12 h 17"/>
                    <a:gd name="T44" fmla="*/ 34 w 64"/>
                    <a:gd name="T45" fmla="*/ 12 h 17"/>
                    <a:gd name="T46" fmla="*/ 33 w 64"/>
                    <a:gd name="T47" fmla="*/ 13 h 17"/>
                    <a:gd name="T48" fmla="*/ 31 w 64"/>
                    <a:gd name="T49" fmla="*/ 13 h 17"/>
                    <a:gd name="T50" fmla="*/ 29 w 64"/>
                    <a:gd name="T51" fmla="*/ 13 h 17"/>
                    <a:gd name="T52" fmla="*/ 28 w 64"/>
                    <a:gd name="T53" fmla="*/ 13 h 17"/>
                    <a:gd name="T54" fmla="*/ 26 w 64"/>
                    <a:gd name="T55" fmla="*/ 15 h 17"/>
                    <a:gd name="T56" fmla="*/ 24 w 64"/>
                    <a:gd name="T57" fmla="*/ 15 h 17"/>
                    <a:gd name="T58" fmla="*/ 23 w 64"/>
                    <a:gd name="T59" fmla="*/ 15 h 17"/>
                    <a:gd name="T60" fmla="*/ 21 w 64"/>
                    <a:gd name="T61" fmla="*/ 15 h 17"/>
                    <a:gd name="T62" fmla="*/ 20 w 64"/>
                    <a:gd name="T63" fmla="*/ 15 h 17"/>
                    <a:gd name="T64" fmla="*/ 18 w 64"/>
                    <a:gd name="T65" fmla="*/ 15 h 17"/>
                    <a:gd name="T66" fmla="*/ 18 w 64"/>
                    <a:gd name="T67" fmla="*/ 17 h 17"/>
                    <a:gd name="T68" fmla="*/ 16 w 64"/>
                    <a:gd name="T69" fmla="*/ 17 h 17"/>
                    <a:gd name="T70" fmla="*/ 15 w 64"/>
                    <a:gd name="T71" fmla="*/ 17 h 17"/>
                    <a:gd name="T72" fmla="*/ 13 w 64"/>
                    <a:gd name="T73" fmla="*/ 17 h 17"/>
                    <a:gd name="T74" fmla="*/ 11 w 64"/>
                    <a:gd name="T75" fmla="*/ 17 h 17"/>
                    <a:gd name="T76" fmla="*/ 10 w 64"/>
                    <a:gd name="T77" fmla="*/ 17 h 17"/>
                    <a:gd name="T78" fmla="*/ 8 w 64"/>
                    <a:gd name="T79" fmla="*/ 17 h 17"/>
                    <a:gd name="T80" fmla="*/ 6 w 64"/>
                    <a:gd name="T81" fmla="*/ 15 h 17"/>
                    <a:gd name="T82" fmla="*/ 5 w 64"/>
                    <a:gd name="T83" fmla="*/ 15 h 17"/>
                    <a:gd name="T84" fmla="*/ 3 w 64"/>
                    <a:gd name="T85" fmla="*/ 15 h 17"/>
                    <a:gd name="T86" fmla="*/ 3 w 64"/>
                    <a:gd name="T87" fmla="*/ 13 h 17"/>
                    <a:gd name="T88" fmla="*/ 1 w 64"/>
                    <a:gd name="T89" fmla="*/ 13 h 17"/>
                    <a:gd name="T90" fmla="*/ 1 w 64"/>
                    <a:gd name="T91" fmla="*/ 12 h 17"/>
                    <a:gd name="T92" fmla="*/ 0 w 64"/>
                    <a:gd name="T93" fmla="*/ 12 h 17"/>
                    <a:gd name="T94" fmla="*/ 0 w 64"/>
                    <a:gd name="T95" fmla="*/ 10 h 17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64"/>
                    <a:gd name="T145" fmla="*/ 0 h 17"/>
                    <a:gd name="T146" fmla="*/ 64 w 64"/>
                    <a:gd name="T147" fmla="*/ 17 h 17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64" h="17">
                      <a:moveTo>
                        <a:pt x="64" y="0"/>
                      </a:moveTo>
                      <a:lnTo>
                        <a:pt x="62" y="0"/>
                      </a:lnTo>
                      <a:lnTo>
                        <a:pt x="62" y="2"/>
                      </a:lnTo>
                      <a:lnTo>
                        <a:pt x="61" y="2"/>
                      </a:lnTo>
                      <a:lnTo>
                        <a:pt x="59" y="2"/>
                      </a:lnTo>
                      <a:lnTo>
                        <a:pt x="59" y="3"/>
                      </a:lnTo>
                      <a:lnTo>
                        <a:pt x="57" y="3"/>
                      </a:lnTo>
                      <a:lnTo>
                        <a:pt x="56" y="5"/>
                      </a:lnTo>
                      <a:lnTo>
                        <a:pt x="54" y="5"/>
                      </a:lnTo>
                      <a:lnTo>
                        <a:pt x="52" y="5"/>
                      </a:lnTo>
                      <a:lnTo>
                        <a:pt x="52" y="7"/>
                      </a:lnTo>
                      <a:lnTo>
                        <a:pt x="51" y="7"/>
                      </a:lnTo>
                      <a:lnTo>
                        <a:pt x="49" y="7"/>
                      </a:lnTo>
                      <a:lnTo>
                        <a:pt x="47" y="8"/>
                      </a:lnTo>
                      <a:lnTo>
                        <a:pt x="46" y="8"/>
                      </a:lnTo>
                      <a:lnTo>
                        <a:pt x="44" y="8"/>
                      </a:lnTo>
                      <a:lnTo>
                        <a:pt x="44" y="10"/>
                      </a:lnTo>
                      <a:lnTo>
                        <a:pt x="43" y="10"/>
                      </a:lnTo>
                      <a:lnTo>
                        <a:pt x="41" y="10"/>
                      </a:lnTo>
                      <a:lnTo>
                        <a:pt x="39" y="12"/>
                      </a:lnTo>
                      <a:lnTo>
                        <a:pt x="38" y="12"/>
                      </a:lnTo>
                      <a:lnTo>
                        <a:pt x="36" y="12"/>
                      </a:lnTo>
                      <a:lnTo>
                        <a:pt x="34" y="12"/>
                      </a:lnTo>
                      <a:lnTo>
                        <a:pt x="33" y="13"/>
                      </a:lnTo>
                      <a:lnTo>
                        <a:pt x="31" y="13"/>
                      </a:lnTo>
                      <a:lnTo>
                        <a:pt x="29" y="13"/>
                      </a:lnTo>
                      <a:lnTo>
                        <a:pt x="28" y="13"/>
                      </a:lnTo>
                      <a:lnTo>
                        <a:pt x="26" y="15"/>
                      </a:lnTo>
                      <a:lnTo>
                        <a:pt x="24" y="15"/>
                      </a:lnTo>
                      <a:lnTo>
                        <a:pt x="23" y="15"/>
                      </a:lnTo>
                      <a:lnTo>
                        <a:pt x="21" y="15"/>
                      </a:lnTo>
                      <a:lnTo>
                        <a:pt x="20" y="15"/>
                      </a:lnTo>
                      <a:lnTo>
                        <a:pt x="18" y="15"/>
                      </a:lnTo>
                      <a:lnTo>
                        <a:pt x="18" y="17"/>
                      </a:lnTo>
                      <a:lnTo>
                        <a:pt x="16" y="17"/>
                      </a:lnTo>
                      <a:lnTo>
                        <a:pt x="15" y="17"/>
                      </a:lnTo>
                      <a:lnTo>
                        <a:pt x="13" y="17"/>
                      </a:lnTo>
                      <a:lnTo>
                        <a:pt x="11" y="17"/>
                      </a:lnTo>
                      <a:lnTo>
                        <a:pt x="10" y="17"/>
                      </a:lnTo>
                      <a:lnTo>
                        <a:pt x="8" y="17"/>
                      </a:lnTo>
                      <a:lnTo>
                        <a:pt x="6" y="15"/>
                      </a:lnTo>
                      <a:lnTo>
                        <a:pt x="5" y="15"/>
                      </a:lnTo>
                      <a:lnTo>
                        <a:pt x="3" y="15"/>
                      </a:lnTo>
                      <a:lnTo>
                        <a:pt x="3" y="13"/>
                      </a:lnTo>
                      <a:lnTo>
                        <a:pt x="1" y="13"/>
                      </a:lnTo>
                      <a:lnTo>
                        <a:pt x="1" y="12"/>
                      </a:lnTo>
                      <a:lnTo>
                        <a:pt x="0" y="12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27" name="Freeform 675"/>
                <p:cNvSpPr>
                  <a:spLocks/>
                </p:cNvSpPr>
                <p:nvPr/>
              </p:nvSpPr>
              <p:spPr bwMode="auto">
                <a:xfrm>
                  <a:off x="925" y="1470"/>
                  <a:ext cx="33" cy="41"/>
                </a:xfrm>
                <a:custGeom>
                  <a:avLst/>
                  <a:gdLst>
                    <a:gd name="T0" fmla="*/ 0 w 33"/>
                    <a:gd name="T1" fmla="*/ 41 h 41"/>
                    <a:gd name="T2" fmla="*/ 0 w 33"/>
                    <a:gd name="T3" fmla="*/ 39 h 41"/>
                    <a:gd name="T4" fmla="*/ 0 w 33"/>
                    <a:gd name="T5" fmla="*/ 38 h 41"/>
                    <a:gd name="T6" fmla="*/ 0 w 33"/>
                    <a:gd name="T7" fmla="*/ 36 h 41"/>
                    <a:gd name="T8" fmla="*/ 0 w 33"/>
                    <a:gd name="T9" fmla="*/ 34 h 41"/>
                    <a:gd name="T10" fmla="*/ 1 w 33"/>
                    <a:gd name="T11" fmla="*/ 33 h 41"/>
                    <a:gd name="T12" fmla="*/ 1 w 33"/>
                    <a:gd name="T13" fmla="*/ 31 h 41"/>
                    <a:gd name="T14" fmla="*/ 1 w 33"/>
                    <a:gd name="T15" fmla="*/ 29 h 41"/>
                    <a:gd name="T16" fmla="*/ 3 w 33"/>
                    <a:gd name="T17" fmla="*/ 29 h 41"/>
                    <a:gd name="T18" fmla="*/ 3 w 33"/>
                    <a:gd name="T19" fmla="*/ 28 h 41"/>
                    <a:gd name="T20" fmla="*/ 3 w 33"/>
                    <a:gd name="T21" fmla="*/ 26 h 41"/>
                    <a:gd name="T22" fmla="*/ 5 w 33"/>
                    <a:gd name="T23" fmla="*/ 26 h 41"/>
                    <a:gd name="T24" fmla="*/ 5 w 33"/>
                    <a:gd name="T25" fmla="*/ 25 h 41"/>
                    <a:gd name="T26" fmla="*/ 6 w 33"/>
                    <a:gd name="T27" fmla="*/ 25 h 41"/>
                    <a:gd name="T28" fmla="*/ 6 w 33"/>
                    <a:gd name="T29" fmla="*/ 23 h 41"/>
                    <a:gd name="T30" fmla="*/ 8 w 33"/>
                    <a:gd name="T31" fmla="*/ 23 h 41"/>
                    <a:gd name="T32" fmla="*/ 8 w 33"/>
                    <a:gd name="T33" fmla="*/ 21 h 41"/>
                    <a:gd name="T34" fmla="*/ 8 w 33"/>
                    <a:gd name="T35" fmla="*/ 20 h 41"/>
                    <a:gd name="T36" fmla="*/ 10 w 33"/>
                    <a:gd name="T37" fmla="*/ 20 h 41"/>
                    <a:gd name="T38" fmla="*/ 11 w 33"/>
                    <a:gd name="T39" fmla="*/ 18 h 41"/>
                    <a:gd name="T40" fmla="*/ 13 w 33"/>
                    <a:gd name="T41" fmla="*/ 16 h 41"/>
                    <a:gd name="T42" fmla="*/ 15 w 33"/>
                    <a:gd name="T43" fmla="*/ 15 h 41"/>
                    <a:gd name="T44" fmla="*/ 16 w 33"/>
                    <a:gd name="T45" fmla="*/ 13 h 41"/>
                    <a:gd name="T46" fmla="*/ 18 w 33"/>
                    <a:gd name="T47" fmla="*/ 11 h 41"/>
                    <a:gd name="T48" fmla="*/ 20 w 33"/>
                    <a:gd name="T49" fmla="*/ 11 h 41"/>
                    <a:gd name="T50" fmla="*/ 20 w 33"/>
                    <a:gd name="T51" fmla="*/ 10 h 41"/>
                    <a:gd name="T52" fmla="*/ 21 w 33"/>
                    <a:gd name="T53" fmla="*/ 10 h 41"/>
                    <a:gd name="T54" fmla="*/ 21 w 33"/>
                    <a:gd name="T55" fmla="*/ 8 h 41"/>
                    <a:gd name="T56" fmla="*/ 23 w 33"/>
                    <a:gd name="T57" fmla="*/ 8 h 41"/>
                    <a:gd name="T58" fmla="*/ 24 w 33"/>
                    <a:gd name="T59" fmla="*/ 6 h 41"/>
                    <a:gd name="T60" fmla="*/ 26 w 33"/>
                    <a:gd name="T61" fmla="*/ 5 h 41"/>
                    <a:gd name="T62" fmla="*/ 28 w 33"/>
                    <a:gd name="T63" fmla="*/ 3 h 41"/>
                    <a:gd name="T64" fmla="*/ 29 w 33"/>
                    <a:gd name="T65" fmla="*/ 3 h 41"/>
                    <a:gd name="T66" fmla="*/ 29 w 33"/>
                    <a:gd name="T67" fmla="*/ 1 h 41"/>
                    <a:gd name="T68" fmla="*/ 31 w 33"/>
                    <a:gd name="T69" fmla="*/ 1 h 41"/>
                    <a:gd name="T70" fmla="*/ 31 w 33"/>
                    <a:gd name="T71" fmla="*/ 0 h 41"/>
                    <a:gd name="T72" fmla="*/ 33 w 33"/>
                    <a:gd name="T73" fmla="*/ 0 h 41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33"/>
                    <a:gd name="T112" fmla="*/ 0 h 41"/>
                    <a:gd name="T113" fmla="*/ 33 w 33"/>
                    <a:gd name="T114" fmla="*/ 41 h 41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33" h="41">
                      <a:moveTo>
                        <a:pt x="0" y="41"/>
                      </a:moveTo>
                      <a:lnTo>
                        <a:pt x="0" y="39"/>
                      </a:lnTo>
                      <a:lnTo>
                        <a:pt x="0" y="38"/>
                      </a:lnTo>
                      <a:lnTo>
                        <a:pt x="0" y="36"/>
                      </a:lnTo>
                      <a:lnTo>
                        <a:pt x="0" y="34"/>
                      </a:lnTo>
                      <a:lnTo>
                        <a:pt x="1" y="33"/>
                      </a:lnTo>
                      <a:lnTo>
                        <a:pt x="1" y="31"/>
                      </a:lnTo>
                      <a:lnTo>
                        <a:pt x="1" y="29"/>
                      </a:lnTo>
                      <a:lnTo>
                        <a:pt x="3" y="29"/>
                      </a:lnTo>
                      <a:lnTo>
                        <a:pt x="3" y="28"/>
                      </a:lnTo>
                      <a:lnTo>
                        <a:pt x="3" y="26"/>
                      </a:lnTo>
                      <a:lnTo>
                        <a:pt x="5" y="26"/>
                      </a:lnTo>
                      <a:lnTo>
                        <a:pt x="5" y="25"/>
                      </a:lnTo>
                      <a:lnTo>
                        <a:pt x="6" y="25"/>
                      </a:lnTo>
                      <a:lnTo>
                        <a:pt x="6" y="23"/>
                      </a:lnTo>
                      <a:lnTo>
                        <a:pt x="8" y="23"/>
                      </a:lnTo>
                      <a:lnTo>
                        <a:pt x="8" y="21"/>
                      </a:lnTo>
                      <a:lnTo>
                        <a:pt x="8" y="20"/>
                      </a:lnTo>
                      <a:lnTo>
                        <a:pt x="10" y="20"/>
                      </a:lnTo>
                      <a:lnTo>
                        <a:pt x="11" y="18"/>
                      </a:lnTo>
                      <a:lnTo>
                        <a:pt x="13" y="16"/>
                      </a:lnTo>
                      <a:lnTo>
                        <a:pt x="15" y="15"/>
                      </a:lnTo>
                      <a:lnTo>
                        <a:pt x="16" y="13"/>
                      </a:lnTo>
                      <a:lnTo>
                        <a:pt x="18" y="11"/>
                      </a:lnTo>
                      <a:lnTo>
                        <a:pt x="20" y="11"/>
                      </a:lnTo>
                      <a:lnTo>
                        <a:pt x="20" y="10"/>
                      </a:lnTo>
                      <a:lnTo>
                        <a:pt x="21" y="10"/>
                      </a:lnTo>
                      <a:lnTo>
                        <a:pt x="21" y="8"/>
                      </a:lnTo>
                      <a:lnTo>
                        <a:pt x="23" y="8"/>
                      </a:lnTo>
                      <a:lnTo>
                        <a:pt x="24" y="6"/>
                      </a:lnTo>
                      <a:lnTo>
                        <a:pt x="26" y="5"/>
                      </a:lnTo>
                      <a:lnTo>
                        <a:pt x="28" y="3"/>
                      </a:lnTo>
                      <a:lnTo>
                        <a:pt x="29" y="3"/>
                      </a:lnTo>
                      <a:lnTo>
                        <a:pt x="29" y="1"/>
                      </a:lnTo>
                      <a:lnTo>
                        <a:pt x="31" y="1"/>
                      </a:lnTo>
                      <a:lnTo>
                        <a:pt x="31" y="0"/>
                      </a:lnTo>
                      <a:lnTo>
                        <a:pt x="33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28" name="Freeform 676"/>
                <p:cNvSpPr>
                  <a:spLocks/>
                </p:cNvSpPr>
                <p:nvPr/>
              </p:nvSpPr>
              <p:spPr bwMode="auto">
                <a:xfrm>
                  <a:off x="958" y="1466"/>
                  <a:ext cx="5" cy="4"/>
                </a:xfrm>
                <a:custGeom>
                  <a:avLst/>
                  <a:gdLst>
                    <a:gd name="T0" fmla="*/ 0 w 5"/>
                    <a:gd name="T1" fmla="*/ 4 h 4"/>
                    <a:gd name="T2" fmla="*/ 1 w 5"/>
                    <a:gd name="T3" fmla="*/ 2 h 4"/>
                    <a:gd name="T4" fmla="*/ 3 w 5"/>
                    <a:gd name="T5" fmla="*/ 2 h 4"/>
                    <a:gd name="T6" fmla="*/ 5 w 5"/>
                    <a:gd name="T7" fmla="*/ 0 h 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"/>
                    <a:gd name="T13" fmla="*/ 0 h 4"/>
                    <a:gd name="T14" fmla="*/ 5 w 5"/>
                    <a:gd name="T15" fmla="*/ 4 h 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" h="4">
                      <a:moveTo>
                        <a:pt x="0" y="4"/>
                      </a:moveTo>
                      <a:lnTo>
                        <a:pt x="1" y="2"/>
                      </a:lnTo>
                      <a:lnTo>
                        <a:pt x="3" y="2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29" name="Freeform 677"/>
                <p:cNvSpPr>
                  <a:spLocks/>
                </p:cNvSpPr>
                <p:nvPr/>
              </p:nvSpPr>
              <p:spPr bwMode="auto">
                <a:xfrm>
                  <a:off x="956" y="1400"/>
                  <a:ext cx="76" cy="55"/>
                </a:xfrm>
                <a:custGeom>
                  <a:avLst/>
                  <a:gdLst>
                    <a:gd name="T0" fmla="*/ 76 w 76"/>
                    <a:gd name="T1" fmla="*/ 55 h 55"/>
                    <a:gd name="T2" fmla="*/ 61 w 76"/>
                    <a:gd name="T3" fmla="*/ 48 h 55"/>
                    <a:gd name="T4" fmla="*/ 66 w 76"/>
                    <a:gd name="T5" fmla="*/ 43 h 55"/>
                    <a:gd name="T6" fmla="*/ 76 w 76"/>
                    <a:gd name="T7" fmla="*/ 55 h 55"/>
                    <a:gd name="T8" fmla="*/ 66 w 76"/>
                    <a:gd name="T9" fmla="*/ 43 h 55"/>
                    <a:gd name="T10" fmla="*/ 76 w 76"/>
                    <a:gd name="T11" fmla="*/ 55 h 55"/>
                    <a:gd name="T12" fmla="*/ 61 w 76"/>
                    <a:gd name="T13" fmla="*/ 48 h 55"/>
                    <a:gd name="T14" fmla="*/ 58 w 76"/>
                    <a:gd name="T15" fmla="*/ 38 h 55"/>
                    <a:gd name="T16" fmla="*/ 46 w 76"/>
                    <a:gd name="T17" fmla="*/ 38 h 55"/>
                    <a:gd name="T18" fmla="*/ 43 w 76"/>
                    <a:gd name="T19" fmla="*/ 28 h 55"/>
                    <a:gd name="T20" fmla="*/ 31 w 76"/>
                    <a:gd name="T21" fmla="*/ 28 h 55"/>
                    <a:gd name="T22" fmla="*/ 28 w 76"/>
                    <a:gd name="T23" fmla="*/ 18 h 55"/>
                    <a:gd name="T24" fmla="*/ 16 w 76"/>
                    <a:gd name="T25" fmla="*/ 18 h 55"/>
                    <a:gd name="T26" fmla="*/ 13 w 76"/>
                    <a:gd name="T27" fmla="*/ 8 h 55"/>
                    <a:gd name="T28" fmla="*/ 0 w 76"/>
                    <a:gd name="T29" fmla="*/ 8 h 55"/>
                    <a:gd name="T30" fmla="*/ 5 w 76"/>
                    <a:gd name="T31" fmla="*/ 3 h 55"/>
                    <a:gd name="T32" fmla="*/ 13 w 76"/>
                    <a:gd name="T33" fmla="*/ 8 h 55"/>
                    <a:gd name="T34" fmla="*/ 8 w 76"/>
                    <a:gd name="T35" fmla="*/ 13 h 55"/>
                    <a:gd name="T36" fmla="*/ 16 w 76"/>
                    <a:gd name="T37" fmla="*/ 18 h 55"/>
                    <a:gd name="T38" fmla="*/ 20 w 76"/>
                    <a:gd name="T39" fmla="*/ 13 h 55"/>
                    <a:gd name="T40" fmla="*/ 28 w 76"/>
                    <a:gd name="T41" fmla="*/ 18 h 55"/>
                    <a:gd name="T42" fmla="*/ 23 w 76"/>
                    <a:gd name="T43" fmla="*/ 23 h 55"/>
                    <a:gd name="T44" fmla="*/ 31 w 76"/>
                    <a:gd name="T45" fmla="*/ 28 h 55"/>
                    <a:gd name="T46" fmla="*/ 35 w 76"/>
                    <a:gd name="T47" fmla="*/ 23 h 55"/>
                    <a:gd name="T48" fmla="*/ 43 w 76"/>
                    <a:gd name="T49" fmla="*/ 28 h 55"/>
                    <a:gd name="T50" fmla="*/ 38 w 76"/>
                    <a:gd name="T51" fmla="*/ 33 h 55"/>
                    <a:gd name="T52" fmla="*/ 46 w 76"/>
                    <a:gd name="T53" fmla="*/ 38 h 55"/>
                    <a:gd name="T54" fmla="*/ 51 w 76"/>
                    <a:gd name="T55" fmla="*/ 33 h 55"/>
                    <a:gd name="T56" fmla="*/ 58 w 76"/>
                    <a:gd name="T57" fmla="*/ 38 h 55"/>
                    <a:gd name="T58" fmla="*/ 54 w 76"/>
                    <a:gd name="T59" fmla="*/ 43 h 55"/>
                    <a:gd name="T60" fmla="*/ 61 w 76"/>
                    <a:gd name="T61" fmla="*/ 48 h 55"/>
                    <a:gd name="T62" fmla="*/ 0 w 76"/>
                    <a:gd name="T63" fmla="*/ 8 h 55"/>
                    <a:gd name="T64" fmla="*/ 0 w 76"/>
                    <a:gd name="T65" fmla="*/ 0 h 55"/>
                    <a:gd name="T66" fmla="*/ 5 w 76"/>
                    <a:gd name="T67" fmla="*/ 3 h 55"/>
                    <a:gd name="T68" fmla="*/ 66 w 76"/>
                    <a:gd name="T69" fmla="*/ 43 h 55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76"/>
                    <a:gd name="T106" fmla="*/ 0 h 55"/>
                    <a:gd name="T107" fmla="*/ 76 w 76"/>
                    <a:gd name="T108" fmla="*/ 55 h 55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76" h="55">
                      <a:moveTo>
                        <a:pt x="76" y="55"/>
                      </a:moveTo>
                      <a:lnTo>
                        <a:pt x="61" y="48"/>
                      </a:lnTo>
                      <a:lnTo>
                        <a:pt x="66" y="43"/>
                      </a:lnTo>
                      <a:lnTo>
                        <a:pt x="76" y="55"/>
                      </a:lnTo>
                      <a:lnTo>
                        <a:pt x="66" y="43"/>
                      </a:lnTo>
                      <a:lnTo>
                        <a:pt x="76" y="55"/>
                      </a:lnTo>
                      <a:lnTo>
                        <a:pt x="61" y="48"/>
                      </a:lnTo>
                      <a:lnTo>
                        <a:pt x="58" y="38"/>
                      </a:lnTo>
                      <a:lnTo>
                        <a:pt x="46" y="38"/>
                      </a:lnTo>
                      <a:lnTo>
                        <a:pt x="43" y="28"/>
                      </a:lnTo>
                      <a:lnTo>
                        <a:pt x="31" y="28"/>
                      </a:lnTo>
                      <a:lnTo>
                        <a:pt x="28" y="18"/>
                      </a:lnTo>
                      <a:lnTo>
                        <a:pt x="16" y="18"/>
                      </a:lnTo>
                      <a:lnTo>
                        <a:pt x="13" y="8"/>
                      </a:lnTo>
                      <a:lnTo>
                        <a:pt x="0" y="8"/>
                      </a:lnTo>
                      <a:lnTo>
                        <a:pt x="5" y="3"/>
                      </a:lnTo>
                      <a:lnTo>
                        <a:pt x="13" y="8"/>
                      </a:lnTo>
                      <a:lnTo>
                        <a:pt x="8" y="13"/>
                      </a:lnTo>
                      <a:lnTo>
                        <a:pt x="16" y="18"/>
                      </a:lnTo>
                      <a:lnTo>
                        <a:pt x="20" y="13"/>
                      </a:lnTo>
                      <a:lnTo>
                        <a:pt x="28" y="18"/>
                      </a:lnTo>
                      <a:lnTo>
                        <a:pt x="23" y="23"/>
                      </a:lnTo>
                      <a:lnTo>
                        <a:pt x="31" y="28"/>
                      </a:lnTo>
                      <a:lnTo>
                        <a:pt x="35" y="23"/>
                      </a:lnTo>
                      <a:lnTo>
                        <a:pt x="43" y="28"/>
                      </a:lnTo>
                      <a:lnTo>
                        <a:pt x="38" y="33"/>
                      </a:lnTo>
                      <a:lnTo>
                        <a:pt x="46" y="38"/>
                      </a:lnTo>
                      <a:lnTo>
                        <a:pt x="51" y="33"/>
                      </a:lnTo>
                      <a:lnTo>
                        <a:pt x="58" y="38"/>
                      </a:lnTo>
                      <a:lnTo>
                        <a:pt x="54" y="43"/>
                      </a:lnTo>
                      <a:lnTo>
                        <a:pt x="61" y="48"/>
                      </a:lnTo>
                      <a:lnTo>
                        <a:pt x="0" y="8"/>
                      </a:lnTo>
                      <a:lnTo>
                        <a:pt x="0" y="0"/>
                      </a:lnTo>
                      <a:lnTo>
                        <a:pt x="5" y="3"/>
                      </a:lnTo>
                      <a:lnTo>
                        <a:pt x="66" y="43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30" name="Freeform 678"/>
                <p:cNvSpPr>
                  <a:spLocks/>
                </p:cNvSpPr>
                <p:nvPr/>
              </p:nvSpPr>
              <p:spPr bwMode="auto">
                <a:xfrm>
                  <a:off x="940" y="1410"/>
                  <a:ext cx="39" cy="80"/>
                </a:xfrm>
                <a:custGeom>
                  <a:avLst/>
                  <a:gdLst>
                    <a:gd name="T0" fmla="*/ 0 w 39"/>
                    <a:gd name="T1" fmla="*/ 2 h 80"/>
                    <a:gd name="T2" fmla="*/ 36 w 39"/>
                    <a:gd name="T3" fmla="*/ 80 h 80"/>
                    <a:gd name="T4" fmla="*/ 39 w 39"/>
                    <a:gd name="T5" fmla="*/ 78 h 80"/>
                    <a:gd name="T6" fmla="*/ 3 w 39"/>
                    <a:gd name="T7" fmla="*/ 0 h 8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9"/>
                    <a:gd name="T13" fmla="*/ 0 h 80"/>
                    <a:gd name="T14" fmla="*/ 39 w 39"/>
                    <a:gd name="T15" fmla="*/ 80 h 8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9" h="80">
                      <a:moveTo>
                        <a:pt x="0" y="2"/>
                      </a:moveTo>
                      <a:lnTo>
                        <a:pt x="36" y="80"/>
                      </a:lnTo>
                      <a:lnTo>
                        <a:pt x="39" y="78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31" name="Freeform 679"/>
                <p:cNvSpPr>
                  <a:spLocks/>
                </p:cNvSpPr>
                <p:nvPr/>
              </p:nvSpPr>
              <p:spPr bwMode="auto">
                <a:xfrm>
                  <a:off x="943" y="1410"/>
                  <a:ext cx="39" cy="89"/>
                </a:xfrm>
                <a:custGeom>
                  <a:avLst/>
                  <a:gdLst>
                    <a:gd name="T0" fmla="*/ 36 w 39"/>
                    <a:gd name="T1" fmla="*/ 78 h 89"/>
                    <a:gd name="T2" fmla="*/ 0 w 39"/>
                    <a:gd name="T3" fmla="*/ 0 h 89"/>
                    <a:gd name="T4" fmla="*/ 36 w 39"/>
                    <a:gd name="T5" fmla="*/ 78 h 89"/>
                    <a:gd name="T6" fmla="*/ 39 w 39"/>
                    <a:gd name="T7" fmla="*/ 89 h 89"/>
                    <a:gd name="T8" fmla="*/ 33 w 39"/>
                    <a:gd name="T9" fmla="*/ 80 h 8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9"/>
                    <a:gd name="T16" fmla="*/ 0 h 89"/>
                    <a:gd name="T17" fmla="*/ 39 w 39"/>
                    <a:gd name="T18" fmla="*/ 89 h 8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9" h="89">
                      <a:moveTo>
                        <a:pt x="36" y="78"/>
                      </a:moveTo>
                      <a:lnTo>
                        <a:pt x="0" y="0"/>
                      </a:lnTo>
                      <a:lnTo>
                        <a:pt x="36" y="78"/>
                      </a:lnTo>
                      <a:lnTo>
                        <a:pt x="39" y="89"/>
                      </a:lnTo>
                      <a:lnTo>
                        <a:pt x="33" y="8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32" name="Freeform 680"/>
                <p:cNvSpPr>
                  <a:spLocks/>
                </p:cNvSpPr>
                <p:nvPr/>
              </p:nvSpPr>
              <p:spPr bwMode="auto">
                <a:xfrm>
                  <a:off x="940" y="1412"/>
                  <a:ext cx="39" cy="76"/>
                </a:xfrm>
                <a:custGeom>
                  <a:avLst/>
                  <a:gdLst>
                    <a:gd name="T0" fmla="*/ 0 w 39"/>
                    <a:gd name="T1" fmla="*/ 0 h 76"/>
                    <a:gd name="T2" fmla="*/ 6 w 39"/>
                    <a:gd name="T3" fmla="*/ 8 h 76"/>
                    <a:gd name="T4" fmla="*/ 8 w 39"/>
                    <a:gd name="T5" fmla="*/ 16 h 76"/>
                    <a:gd name="T6" fmla="*/ 14 w 39"/>
                    <a:gd name="T7" fmla="*/ 25 h 76"/>
                    <a:gd name="T8" fmla="*/ 16 w 39"/>
                    <a:gd name="T9" fmla="*/ 34 h 76"/>
                    <a:gd name="T10" fmla="*/ 23 w 39"/>
                    <a:gd name="T11" fmla="*/ 43 h 76"/>
                    <a:gd name="T12" fmla="*/ 24 w 39"/>
                    <a:gd name="T13" fmla="*/ 51 h 76"/>
                    <a:gd name="T14" fmla="*/ 31 w 39"/>
                    <a:gd name="T15" fmla="*/ 59 h 76"/>
                    <a:gd name="T16" fmla="*/ 32 w 39"/>
                    <a:gd name="T17" fmla="*/ 69 h 76"/>
                    <a:gd name="T18" fmla="*/ 39 w 39"/>
                    <a:gd name="T19" fmla="*/ 76 h 7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9"/>
                    <a:gd name="T31" fmla="*/ 0 h 76"/>
                    <a:gd name="T32" fmla="*/ 39 w 39"/>
                    <a:gd name="T33" fmla="*/ 76 h 7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9" h="76">
                      <a:moveTo>
                        <a:pt x="0" y="0"/>
                      </a:moveTo>
                      <a:lnTo>
                        <a:pt x="6" y="8"/>
                      </a:lnTo>
                      <a:lnTo>
                        <a:pt x="8" y="16"/>
                      </a:lnTo>
                      <a:lnTo>
                        <a:pt x="14" y="25"/>
                      </a:lnTo>
                      <a:lnTo>
                        <a:pt x="16" y="34"/>
                      </a:lnTo>
                      <a:lnTo>
                        <a:pt x="23" y="43"/>
                      </a:lnTo>
                      <a:lnTo>
                        <a:pt x="24" y="51"/>
                      </a:lnTo>
                      <a:lnTo>
                        <a:pt x="31" y="59"/>
                      </a:lnTo>
                      <a:lnTo>
                        <a:pt x="32" y="69"/>
                      </a:lnTo>
                      <a:lnTo>
                        <a:pt x="39" y="76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33" name="Freeform 681"/>
                <p:cNvSpPr>
                  <a:spLocks/>
                </p:cNvSpPr>
                <p:nvPr/>
              </p:nvSpPr>
              <p:spPr bwMode="auto">
                <a:xfrm>
                  <a:off x="945" y="1420"/>
                  <a:ext cx="34" cy="70"/>
                </a:xfrm>
                <a:custGeom>
                  <a:avLst/>
                  <a:gdLst>
                    <a:gd name="T0" fmla="*/ 0 w 34"/>
                    <a:gd name="T1" fmla="*/ 0 h 70"/>
                    <a:gd name="T2" fmla="*/ 1 w 34"/>
                    <a:gd name="T3" fmla="*/ 0 h 70"/>
                    <a:gd name="T4" fmla="*/ 6 w 34"/>
                    <a:gd name="T5" fmla="*/ 8 h 70"/>
                    <a:gd name="T6" fmla="*/ 3 w 34"/>
                    <a:gd name="T7" fmla="*/ 8 h 70"/>
                    <a:gd name="T8" fmla="*/ 8 w 34"/>
                    <a:gd name="T9" fmla="*/ 18 h 70"/>
                    <a:gd name="T10" fmla="*/ 9 w 34"/>
                    <a:gd name="T11" fmla="*/ 17 h 70"/>
                    <a:gd name="T12" fmla="*/ 14 w 34"/>
                    <a:gd name="T13" fmla="*/ 25 h 70"/>
                    <a:gd name="T14" fmla="*/ 11 w 34"/>
                    <a:gd name="T15" fmla="*/ 26 h 70"/>
                    <a:gd name="T16" fmla="*/ 16 w 34"/>
                    <a:gd name="T17" fmla="*/ 35 h 70"/>
                    <a:gd name="T18" fmla="*/ 18 w 34"/>
                    <a:gd name="T19" fmla="*/ 35 h 70"/>
                    <a:gd name="T20" fmla="*/ 23 w 34"/>
                    <a:gd name="T21" fmla="*/ 43 h 70"/>
                    <a:gd name="T22" fmla="*/ 19 w 34"/>
                    <a:gd name="T23" fmla="*/ 43 h 70"/>
                    <a:gd name="T24" fmla="*/ 23 w 34"/>
                    <a:gd name="T25" fmla="*/ 43 h 70"/>
                    <a:gd name="T26" fmla="*/ 26 w 34"/>
                    <a:gd name="T27" fmla="*/ 51 h 70"/>
                    <a:gd name="T28" fmla="*/ 23 w 34"/>
                    <a:gd name="T29" fmla="*/ 51 h 70"/>
                    <a:gd name="T30" fmla="*/ 27 w 34"/>
                    <a:gd name="T31" fmla="*/ 61 h 70"/>
                    <a:gd name="T32" fmla="*/ 31 w 34"/>
                    <a:gd name="T33" fmla="*/ 60 h 70"/>
                    <a:gd name="T34" fmla="*/ 34 w 34"/>
                    <a:gd name="T35" fmla="*/ 68 h 70"/>
                    <a:gd name="T36" fmla="*/ 31 w 34"/>
                    <a:gd name="T37" fmla="*/ 70 h 70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34"/>
                    <a:gd name="T58" fmla="*/ 0 h 70"/>
                    <a:gd name="T59" fmla="*/ 34 w 34"/>
                    <a:gd name="T60" fmla="*/ 70 h 70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34" h="70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6" y="8"/>
                      </a:lnTo>
                      <a:lnTo>
                        <a:pt x="3" y="8"/>
                      </a:lnTo>
                      <a:lnTo>
                        <a:pt x="8" y="18"/>
                      </a:lnTo>
                      <a:lnTo>
                        <a:pt x="9" y="17"/>
                      </a:lnTo>
                      <a:lnTo>
                        <a:pt x="14" y="25"/>
                      </a:lnTo>
                      <a:lnTo>
                        <a:pt x="11" y="26"/>
                      </a:lnTo>
                      <a:lnTo>
                        <a:pt x="16" y="35"/>
                      </a:lnTo>
                      <a:lnTo>
                        <a:pt x="18" y="35"/>
                      </a:lnTo>
                      <a:lnTo>
                        <a:pt x="23" y="43"/>
                      </a:lnTo>
                      <a:lnTo>
                        <a:pt x="19" y="43"/>
                      </a:lnTo>
                      <a:lnTo>
                        <a:pt x="23" y="43"/>
                      </a:lnTo>
                      <a:lnTo>
                        <a:pt x="26" y="51"/>
                      </a:lnTo>
                      <a:lnTo>
                        <a:pt x="23" y="51"/>
                      </a:lnTo>
                      <a:lnTo>
                        <a:pt x="27" y="61"/>
                      </a:lnTo>
                      <a:lnTo>
                        <a:pt x="31" y="60"/>
                      </a:lnTo>
                      <a:lnTo>
                        <a:pt x="34" y="68"/>
                      </a:lnTo>
                      <a:lnTo>
                        <a:pt x="31" y="7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34" name="Line 682"/>
                <p:cNvSpPr>
                  <a:spLocks noChangeShapeType="1"/>
                </p:cNvSpPr>
                <p:nvPr/>
              </p:nvSpPr>
              <p:spPr bwMode="auto">
                <a:xfrm flipH="1">
                  <a:off x="946" y="1407"/>
                  <a:ext cx="10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35" name="Freeform 683"/>
                <p:cNvSpPr>
                  <a:spLocks/>
                </p:cNvSpPr>
                <p:nvPr/>
              </p:nvSpPr>
              <p:spPr bwMode="auto">
                <a:xfrm>
                  <a:off x="946" y="1405"/>
                  <a:ext cx="10" cy="10"/>
                </a:xfrm>
                <a:custGeom>
                  <a:avLst/>
                  <a:gdLst>
                    <a:gd name="T0" fmla="*/ 0 w 10"/>
                    <a:gd name="T1" fmla="*/ 10 h 10"/>
                    <a:gd name="T2" fmla="*/ 3 w 10"/>
                    <a:gd name="T3" fmla="*/ 0 h 10"/>
                    <a:gd name="T4" fmla="*/ 10 w 10"/>
                    <a:gd name="T5" fmla="*/ 2 h 10"/>
                    <a:gd name="T6" fmla="*/ 0 60000 65536"/>
                    <a:gd name="T7" fmla="*/ 0 60000 65536"/>
                    <a:gd name="T8" fmla="*/ 0 60000 65536"/>
                    <a:gd name="T9" fmla="*/ 0 w 10"/>
                    <a:gd name="T10" fmla="*/ 0 h 10"/>
                    <a:gd name="T11" fmla="*/ 10 w 10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0" h="10">
                      <a:moveTo>
                        <a:pt x="0" y="10"/>
                      </a:moveTo>
                      <a:lnTo>
                        <a:pt x="3" y="0"/>
                      </a:lnTo>
                      <a:lnTo>
                        <a:pt x="10" y="2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36" name="Line 684"/>
                <p:cNvSpPr>
                  <a:spLocks noChangeShapeType="1"/>
                </p:cNvSpPr>
                <p:nvPr/>
              </p:nvSpPr>
              <p:spPr bwMode="auto">
                <a:xfrm>
                  <a:off x="949" y="1405"/>
                  <a:ext cx="4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37" name="Line 685"/>
                <p:cNvSpPr>
                  <a:spLocks noChangeShapeType="1"/>
                </p:cNvSpPr>
                <p:nvPr/>
              </p:nvSpPr>
              <p:spPr bwMode="auto">
                <a:xfrm flipV="1">
                  <a:off x="938" y="1415"/>
                  <a:ext cx="5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38" name="Freeform 686"/>
                <p:cNvSpPr>
                  <a:spLocks/>
                </p:cNvSpPr>
                <p:nvPr/>
              </p:nvSpPr>
              <p:spPr bwMode="auto">
                <a:xfrm>
                  <a:off x="945" y="1410"/>
                  <a:ext cx="11" cy="7"/>
                </a:xfrm>
                <a:custGeom>
                  <a:avLst/>
                  <a:gdLst>
                    <a:gd name="T0" fmla="*/ 0 w 11"/>
                    <a:gd name="T1" fmla="*/ 7 h 7"/>
                    <a:gd name="T2" fmla="*/ 0 w 11"/>
                    <a:gd name="T3" fmla="*/ 5 h 7"/>
                    <a:gd name="T4" fmla="*/ 1 w 11"/>
                    <a:gd name="T5" fmla="*/ 5 h 7"/>
                    <a:gd name="T6" fmla="*/ 3 w 11"/>
                    <a:gd name="T7" fmla="*/ 5 h 7"/>
                    <a:gd name="T8" fmla="*/ 3 w 11"/>
                    <a:gd name="T9" fmla="*/ 3 h 7"/>
                    <a:gd name="T10" fmla="*/ 4 w 11"/>
                    <a:gd name="T11" fmla="*/ 3 h 7"/>
                    <a:gd name="T12" fmla="*/ 6 w 11"/>
                    <a:gd name="T13" fmla="*/ 3 h 7"/>
                    <a:gd name="T14" fmla="*/ 6 w 11"/>
                    <a:gd name="T15" fmla="*/ 2 h 7"/>
                    <a:gd name="T16" fmla="*/ 8 w 11"/>
                    <a:gd name="T17" fmla="*/ 2 h 7"/>
                    <a:gd name="T18" fmla="*/ 9 w 11"/>
                    <a:gd name="T19" fmla="*/ 2 h 7"/>
                    <a:gd name="T20" fmla="*/ 11 w 11"/>
                    <a:gd name="T21" fmla="*/ 2 h 7"/>
                    <a:gd name="T22" fmla="*/ 11 w 11"/>
                    <a:gd name="T23" fmla="*/ 0 h 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1"/>
                    <a:gd name="T37" fmla="*/ 0 h 7"/>
                    <a:gd name="T38" fmla="*/ 11 w 11"/>
                    <a:gd name="T39" fmla="*/ 7 h 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1" h="7">
                      <a:moveTo>
                        <a:pt x="0" y="7"/>
                      </a:moveTo>
                      <a:lnTo>
                        <a:pt x="0" y="5"/>
                      </a:lnTo>
                      <a:lnTo>
                        <a:pt x="1" y="5"/>
                      </a:lnTo>
                      <a:lnTo>
                        <a:pt x="3" y="5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6" y="3"/>
                      </a:lnTo>
                      <a:lnTo>
                        <a:pt x="6" y="2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11" y="2"/>
                      </a:lnTo>
                      <a:lnTo>
                        <a:pt x="11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39" name="Freeform 687"/>
                <p:cNvSpPr>
                  <a:spLocks/>
                </p:cNvSpPr>
                <p:nvPr/>
              </p:nvSpPr>
              <p:spPr bwMode="auto">
                <a:xfrm>
                  <a:off x="956" y="1410"/>
                  <a:ext cx="5" cy="5"/>
                </a:xfrm>
                <a:custGeom>
                  <a:avLst/>
                  <a:gdLst>
                    <a:gd name="T0" fmla="*/ 0 w 5"/>
                    <a:gd name="T1" fmla="*/ 0 h 5"/>
                    <a:gd name="T2" fmla="*/ 2 w 5"/>
                    <a:gd name="T3" fmla="*/ 0 h 5"/>
                    <a:gd name="T4" fmla="*/ 3 w 5"/>
                    <a:gd name="T5" fmla="*/ 0 h 5"/>
                    <a:gd name="T6" fmla="*/ 3 w 5"/>
                    <a:gd name="T7" fmla="*/ 2 h 5"/>
                    <a:gd name="T8" fmla="*/ 5 w 5"/>
                    <a:gd name="T9" fmla="*/ 2 h 5"/>
                    <a:gd name="T10" fmla="*/ 5 w 5"/>
                    <a:gd name="T11" fmla="*/ 3 h 5"/>
                    <a:gd name="T12" fmla="*/ 3 w 5"/>
                    <a:gd name="T13" fmla="*/ 3 h 5"/>
                    <a:gd name="T14" fmla="*/ 3 w 5"/>
                    <a:gd name="T15" fmla="*/ 5 h 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5"/>
                    <a:gd name="T25" fmla="*/ 0 h 5"/>
                    <a:gd name="T26" fmla="*/ 5 w 5"/>
                    <a:gd name="T27" fmla="*/ 5 h 5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5" h="5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2"/>
                      </a:lnTo>
                      <a:lnTo>
                        <a:pt x="5" y="2"/>
                      </a:lnTo>
                      <a:lnTo>
                        <a:pt x="5" y="3"/>
                      </a:lnTo>
                      <a:lnTo>
                        <a:pt x="3" y="3"/>
                      </a:lnTo>
                      <a:lnTo>
                        <a:pt x="3" y="5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40" name="Freeform 688"/>
                <p:cNvSpPr>
                  <a:spLocks/>
                </p:cNvSpPr>
                <p:nvPr/>
              </p:nvSpPr>
              <p:spPr bwMode="auto">
                <a:xfrm>
                  <a:off x="949" y="1415"/>
                  <a:ext cx="10" cy="8"/>
                </a:xfrm>
                <a:custGeom>
                  <a:avLst/>
                  <a:gdLst>
                    <a:gd name="T0" fmla="*/ 10 w 10"/>
                    <a:gd name="T1" fmla="*/ 0 h 8"/>
                    <a:gd name="T2" fmla="*/ 9 w 10"/>
                    <a:gd name="T3" fmla="*/ 0 h 8"/>
                    <a:gd name="T4" fmla="*/ 9 w 10"/>
                    <a:gd name="T5" fmla="*/ 2 h 8"/>
                    <a:gd name="T6" fmla="*/ 7 w 10"/>
                    <a:gd name="T7" fmla="*/ 3 h 8"/>
                    <a:gd name="T8" fmla="*/ 5 w 10"/>
                    <a:gd name="T9" fmla="*/ 3 h 8"/>
                    <a:gd name="T10" fmla="*/ 5 w 10"/>
                    <a:gd name="T11" fmla="*/ 5 h 8"/>
                    <a:gd name="T12" fmla="*/ 4 w 10"/>
                    <a:gd name="T13" fmla="*/ 5 h 8"/>
                    <a:gd name="T14" fmla="*/ 4 w 10"/>
                    <a:gd name="T15" fmla="*/ 7 h 8"/>
                    <a:gd name="T16" fmla="*/ 2 w 10"/>
                    <a:gd name="T17" fmla="*/ 7 h 8"/>
                    <a:gd name="T18" fmla="*/ 0 w 10"/>
                    <a:gd name="T19" fmla="*/ 8 h 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"/>
                    <a:gd name="T31" fmla="*/ 0 h 8"/>
                    <a:gd name="T32" fmla="*/ 10 w 10"/>
                    <a:gd name="T33" fmla="*/ 8 h 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" h="8">
                      <a:moveTo>
                        <a:pt x="10" y="0"/>
                      </a:moveTo>
                      <a:lnTo>
                        <a:pt x="9" y="0"/>
                      </a:lnTo>
                      <a:lnTo>
                        <a:pt x="9" y="2"/>
                      </a:lnTo>
                      <a:lnTo>
                        <a:pt x="7" y="3"/>
                      </a:lnTo>
                      <a:lnTo>
                        <a:pt x="5" y="3"/>
                      </a:lnTo>
                      <a:lnTo>
                        <a:pt x="5" y="5"/>
                      </a:lnTo>
                      <a:lnTo>
                        <a:pt x="4" y="5"/>
                      </a:lnTo>
                      <a:lnTo>
                        <a:pt x="4" y="7"/>
                      </a:lnTo>
                      <a:lnTo>
                        <a:pt x="2" y="7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41" name="Freeform 689"/>
                <p:cNvSpPr>
                  <a:spLocks/>
                </p:cNvSpPr>
                <p:nvPr/>
              </p:nvSpPr>
              <p:spPr bwMode="auto">
                <a:xfrm>
                  <a:off x="938" y="1423"/>
                  <a:ext cx="11" cy="4"/>
                </a:xfrm>
                <a:custGeom>
                  <a:avLst/>
                  <a:gdLst>
                    <a:gd name="T0" fmla="*/ 11 w 11"/>
                    <a:gd name="T1" fmla="*/ 0 h 4"/>
                    <a:gd name="T2" fmla="*/ 10 w 11"/>
                    <a:gd name="T3" fmla="*/ 0 h 4"/>
                    <a:gd name="T4" fmla="*/ 8 w 11"/>
                    <a:gd name="T5" fmla="*/ 0 h 4"/>
                    <a:gd name="T6" fmla="*/ 8 w 11"/>
                    <a:gd name="T7" fmla="*/ 2 h 4"/>
                    <a:gd name="T8" fmla="*/ 7 w 11"/>
                    <a:gd name="T9" fmla="*/ 2 h 4"/>
                    <a:gd name="T10" fmla="*/ 5 w 11"/>
                    <a:gd name="T11" fmla="*/ 2 h 4"/>
                    <a:gd name="T12" fmla="*/ 3 w 11"/>
                    <a:gd name="T13" fmla="*/ 2 h 4"/>
                    <a:gd name="T14" fmla="*/ 3 w 11"/>
                    <a:gd name="T15" fmla="*/ 4 h 4"/>
                    <a:gd name="T16" fmla="*/ 2 w 11"/>
                    <a:gd name="T17" fmla="*/ 4 h 4"/>
                    <a:gd name="T18" fmla="*/ 2 w 11"/>
                    <a:gd name="T19" fmla="*/ 2 h 4"/>
                    <a:gd name="T20" fmla="*/ 0 w 11"/>
                    <a:gd name="T21" fmla="*/ 2 h 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1"/>
                    <a:gd name="T34" fmla="*/ 0 h 4"/>
                    <a:gd name="T35" fmla="*/ 11 w 11"/>
                    <a:gd name="T36" fmla="*/ 4 h 4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1" h="4">
                      <a:moveTo>
                        <a:pt x="11" y="0"/>
                      </a:move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8" y="2"/>
                      </a:lnTo>
                      <a:lnTo>
                        <a:pt x="7" y="2"/>
                      </a:lnTo>
                      <a:lnTo>
                        <a:pt x="5" y="2"/>
                      </a:lnTo>
                      <a:lnTo>
                        <a:pt x="3" y="2"/>
                      </a:lnTo>
                      <a:lnTo>
                        <a:pt x="3" y="4"/>
                      </a:lnTo>
                      <a:lnTo>
                        <a:pt x="2" y="4"/>
                      </a:lnTo>
                      <a:lnTo>
                        <a:pt x="2" y="2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42" name="Freeform 690"/>
                <p:cNvSpPr>
                  <a:spLocks/>
                </p:cNvSpPr>
                <p:nvPr/>
              </p:nvSpPr>
              <p:spPr bwMode="auto">
                <a:xfrm>
                  <a:off x="938" y="1417"/>
                  <a:ext cx="7" cy="8"/>
                </a:xfrm>
                <a:custGeom>
                  <a:avLst/>
                  <a:gdLst>
                    <a:gd name="T0" fmla="*/ 0 w 7"/>
                    <a:gd name="T1" fmla="*/ 8 h 8"/>
                    <a:gd name="T2" fmla="*/ 0 w 7"/>
                    <a:gd name="T3" fmla="*/ 6 h 8"/>
                    <a:gd name="T4" fmla="*/ 2 w 7"/>
                    <a:gd name="T5" fmla="*/ 6 h 8"/>
                    <a:gd name="T6" fmla="*/ 2 w 7"/>
                    <a:gd name="T7" fmla="*/ 5 h 8"/>
                    <a:gd name="T8" fmla="*/ 2 w 7"/>
                    <a:gd name="T9" fmla="*/ 3 h 8"/>
                    <a:gd name="T10" fmla="*/ 3 w 7"/>
                    <a:gd name="T11" fmla="*/ 3 h 8"/>
                    <a:gd name="T12" fmla="*/ 3 w 7"/>
                    <a:gd name="T13" fmla="*/ 1 h 8"/>
                    <a:gd name="T14" fmla="*/ 5 w 7"/>
                    <a:gd name="T15" fmla="*/ 1 h 8"/>
                    <a:gd name="T16" fmla="*/ 5 w 7"/>
                    <a:gd name="T17" fmla="*/ 0 h 8"/>
                    <a:gd name="T18" fmla="*/ 7 w 7"/>
                    <a:gd name="T19" fmla="*/ 0 h 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7"/>
                    <a:gd name="T31" fmla="*/ 0 h 8"/>
                    <a:gd name="T32" fmla="*/ 7 w 7"/>
                    <a:gd name="T33" fmla="*/ 8 h 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7" h="8">
                      <a:moveTo>
                        <a:pt x="0" y="8"/>
                      </a:move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2" y="5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1"/>
                      </a:lnTo>
                      <a:lnTo>
                        <a:pt x="5" y="1"/>
                      </a:lnTo>
                      <a:lnTo>
                        <a:pt x="5" y="0"/>
                      </a:lnTo>
                      <a:lnTo>
                        <a:pt x="7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43" name="Freeform 691"/>
                <p:cNvSpPr>
                  <a:spLocks/>
                </p:cNvSpPr>
                <p:nvPr/>
              </p:nvSpPr>
              <p:spPr bwMode="auto">
                <a:xfrm>
                  <a:off x="940" y="1412"/>
                  <a:ext cx="21" cy="15"/>
                </a:xfrm>
                <a:custGeom>
                  <a:avLst/>
                  <a:gdLst>
                    <a:gd name="T0" fmla="*/ 0 w 21"/>
                    <a:gd name="T1" fmla="*/ 15 h 15"/>
                    <a:gd name="T2" fmla="*/ 1 w 21"/>
                    <a:gd name="T3" fmla="*/ 15 h 15"/>
                    <a:gd name="T4" fmla="*/ 3 w 21"/>
                    <a:gd name="T5" fmla="*/ 15 h 15"/>
                    <a:gd name="T6" fmla="*/ 5 w 21"/>
                    <a:gd name="T7" fmla="*/ 15 h 15"/>
                    <a:gd name="T8" fmla="*/ 6 w 21"/>
                    <a:gd name="T9" fmla="*/ 13 h 15"/>
                    <a:gd name="T10" fmla="*/ 8 w 21"/>
                    <a:gd name="T11" fmla="*/ 13 h 15"/>
                    <a:gd name="T12" fmla="*/ 9 w 21"/>
                    <a:gd name="T13" fmla="*/ 13 h 15"/>
                    <a:gd name="T14" fmla="*/ 11 w 21"/>
                    <a:gd name="T15" fmla="*/ 13 h 15"/>
                    <a:gd name="T16" fmla="*/ 13 w 21"/>
                    <a:gd name="T17" fmla="*/ 13 h 15"/>
                    <a:gd name="T18" fmla="*/ 14 w 21"/>
                    <a:gd name="T19" fmla="*/ 13 h 15"/>
                    <a:gd name="T20" fmla="*/ 14 w 21"/>
                    <a:gd name="T21" fmla="*/ 11 h 15"/>
                    <a:gd name="T22" fmla="*/ 16 w 21"/>
                    <a:gd name="T23" fmla="*/ 11 h 15"/>
                    <a:gd name="T24" fmla="*/ 16 w 21"/>
                    <a:gd name="T25" fmla="*/ 10 h 15"/>
                    <a:gd name="T26" fmla="*/ 18 w 21"/>
                    <a:gd name="T27" fmla="*/ 10 h 15"/>
                    <a:gd name="T28" fmla="*/ 18 w 21"/>
                    <a:gd name="T29" fmla="*/ 8 h 15"/>
                    <a:gd name="T30" fmla="*/ 19 w 21"/>
                    <a:gd name="T31" fmla="*/ 8 h 15"/>
                    <a:gd name="T32" fmla="*/ 19 w 21"/>
                    <a:gd name="T33" fmla="*/ 6 h 15"/>
                    <a:gd name="T34" fmla="*/ 19 w 21"/>
                    <a:gd name="T35" fmla="*/ 5 h 15"/>
                    <a:gd name="T36" fmla="*/ 21 w 21"/>
                    <a:gd name="T37" fmla="*/ 3 h 15"/>
                    <a:gd name="T38" fmla="*/ 21 w 21"/>
                    <a:gd name="T39" fmla="*/ 1 h 15"/>
                    <a:gd name="T40" fmla="*/ 21 w 21"/>
                    <a:gd name="T41" fmla="*/ 0 h 1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21"/>
                    <a:gd name="T64" fmla="*/ 0 h 15"/>
                    <a:gd name="T65" fmla="*/ 21 w 21"/>
                    <a:gd name="T66" fmla="*/ 15 h 15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21" h="15">
                      <a:moveTo>
                        <a:pt x="0" y="15"/>
                      </a:moveTo>
                      <a:lnTo>
                        <a:pt x="1" y="15"/>
                      </a:lnTo>
                      <a:lnTo>
                        <a:pt x="3" y="15"/>
                      </a:lnTo>
                      <a:lnTo>
                        <a:pt x="5" y="15"/>
                      </a:lnTo>
                      <a:lnTo>
                        <a:pt x="6" y="13"/>
                      </a:lnTo>
                      <a:lnTo>
                        <a:pt x="8" y="13"/>
                      </a:lnTo>
                      <a:lnTo>
                        <a:pt x="9" y="13"/>
                      </a:lnTo>
                      <a:lnTo>
                        <a:pt x="11" y="13"/>
                      </a:lnTo>
                      <a:lnTo>
                        <a:pt x="13" y="13"/>
                      </a:lnTo>
                      <a:lnTo>
                        <a:pt x="14" y="13"/>
                      </a:lnTo>
                      <a:lnTo>
                        <a:pt x="14" y="11"/>
                      </a:lnTo>
                      <a:lnTo>
                        <a:pt x="16" y="11"/>
                      </a:lnTo>
                      <a:lnTo>
                        <a:pt x="16" y="10"/>
                      </a:lnTo>
                      <a:lnTo>
                        <a:pt x="18" y="10"/>
                      </a:lnTo>
                      <a:lnTo>
                        <a:pt x="18" y="8"/>
                      </a:lnTo>
                      <a:lnTo>
                        <a:pt x="19" y="8"/>
                      </a:lnTo>
                      <a:lnTo>
                        <a:pt x="19" y="6"/>
                      </a:lnTo>
                      <a:lnTo>
                        <a:pt x="19" y="5"/>
                      </a:lnTo>
                      <a:lnTo>
                        <a:pt x="21" y="3"/>
                      </a:lnTo>
                      <a:lnTo>
                        <a:pt x="21" y="1"/>
                      </a:lnTo>
                      <a:lnTo>
                        <a:pt x="21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44" name="Freeform 692"/>
                <p:cNvSpPr>
                  <a:spLocks/>
                </p:cNvSpPr>
                <p:nvPr/>
              </p:nvSpPr>
              <p:spPr bwMode="auto">
                <a:xfrm>
                  <a:off x="956" y="1422"/>
                  <a:ext cx="36" cy="44"/>
                </a:xfrm>
                <a:custGeom>
                  <a:avLst/>
                  <a:gdLst>
                    <a:gd name="T0" fmla="*/ 0 w 36"/>
                    <a:gd name="T1" fmla="*/ 1 h 44"/>
                    <a:gd name="T2" fmla="*/ 31 w 36"/>
                    <a:gd name="T3" fmla="*/ 39 h 44"/>
                    <a:gd name="T4" fmla="*/ 36 w 36"/>
                    <a:gd name="T5" fmla="*/ 44 h 44"/>
                    <a:gd name="T6" fmla="*/ 33 w 36"/>
                    <a:gd name="T7" fmla="*/ 34 h 44"/>
                    <a:gd name="T8" fmla="*/ 31 w 36"/>
                    <a:gd name="T9" fmla="*/ 39 h 44"/>
                    <a:gd name="T10" fmla="*/ 33 w 36"/>
                    <a:gd name="T11" fmla="*/ 34 h 44"/>
                    <a:gd name="T12" fmla="*/ 3 w 36"/>
                    <a:gd name="T13" fmla="*/ 0 h 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6"/>
                    <a:gd name="T22" fmla="*/ 0 h 44"/>
                    <a:gd name="T23" fmla="*/ 36 w 36"/>
                    <a:gd name="T24" fmla="*/ 44 h 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6" h="44">
                      <a:moveTo>
                        <a:pt x="0" y="1"/>
                      </a:moveTo>
                      <a:lnTo>
                        <a:pt x="31" y="39"/>
                      </a:lnTo>
                      <a:lnTo>
                        <a:pt x="36" y="44"/>
                      </a:lnTo>
                      <a:lnTo>
                        <a:pt x="33" y="34"/>
                      </a:lnTo>
                      <a:lnTo>
                        <a:pt x="31" y="39"/>
                      </a:lnTo>
                      <a:lnTo>
                        <a:pt x="33" y="34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45" name="Freeform 693"/>
                <p:cNvSpPr>
                  <a:spLocks/>
                </p:cNvSpPr>
                <p:nvPr/>
              </p:nvSpPr>
              <p:spPr bwMode="auto">
                <a:xfrm>
                  <a:off x="958" y="1422"/>
                  <a:ext cx="29" cy="39"/>
                </a:xfrm>
                <a:custGeom>
                  <a:avLst/>
                  <a:gdLst>
                    <a:gd name="T0" fmla="*/ 29 w 29"/>
                    <a:gd name="T1" fmla="*/ 39 h 39"/>
                    <a:gd name="T2" fmla="*/ 24 w 29"/>
                    <a:gd name="T3" fmla="*/ 29 h 39"/>
                    <a:gd name="T4" fmla="*/ 19 w 29"/>
                    <a:gd name="T5" fmla="*/ 28 h 39"/>
                    <a:gd name="T6" fmla="*/ 16 w 29"/>
                    <a:gd name="T7" fmla="*/ 18 h 39"/>
                    <a:gd name="T8" fmla="*/ 10 w 29"/>
                    <a:gd name="T9" fmla="*/ 15 h 39"/>
                    <a:gd name="T10" fmla="*/ 6 w 29"/>
                    <a:gd name="T11" fmla="*/ 5 h 39"/>
                    <a:gd name="T12" fmla="*/ 0 w 29"/>
                    <a:gd name="T13" fmla="*/ 3 h 39"/>
                    <a:gd name="T14" fmla="*/ 1 w 29"/>
                    <a:gd name="T15" fmla="*/ 0 h 39"/>
                    <a:gd name="T16" fmla="*/ 6 w 29"/>
                    <a:gd name="T17" fmla="*/ 5 h 39"/>
                    <a:gd name="T18" fmla="*/ 5 w 29"/>
                    <a:gd name="T19" fmla="*/ 10 h 39"/>
                    <a:gd name="T20" fmla="*/ 10 w 29"/>
                    <a:gd name="T21" fmla="*/ 15 h 39"/>
                    <a:gd name="T22" fmla="*/ 11 w 29"/>
                    <a:gd name="T23" fmla="*/ 11 h 39"/>
                    <a:gd name="T24" fmla="*/ 16 w 29"/>
                    <a:gd name="T25" fmla="*/ 18 h 39"/>
                    <a:gd name="T26" fmla="*/ 13 w 29"/>
                    <a:gd name="T27" fmla="*/ 21 h 39"/>
                    <a:gd name="T28" fmla="*/ 10 w 29"/>
                    <a:gd name="T29" fmla="*/ 15 h 39"/>
                    <a:gd name="T30" fmla="*/ 13 w 29"/>
                    <a:gd name="T31" fmla="*/ 21 h 39"/>
                    <a:gd name="T32" fmla="*/ 16 w 29"/>
                    <a:gd name="T33" fmla="*/ 18 h 39"/>
                    <a:gd name="T34" fmla="*/ 21 w 29"/>
                    <a:gd name="T35" fmla="*/ 23 h 39"/>
                    <a:gd name="T36" fmla="*/ 19 w 29"/>
                    <a:gd name="T37" fmla="*/ 28 h 39"/>
                    <a:gd name="T38" fmla="*/ 21 w 29"/>
                    <a:gd name="T39" fmla="*/ 23 h 39"/>
                    <a:gd name="T40" fmla="*/ 24 w 29"/>
                    <a:gd name="T41" fmla="*/ 29 h 39"/>
                    <a:gd name="T42" fmla="*/ 23 w 29"/>
                    <a:gd name="T43" fmla="*/ 33 h 39"/>
                    <a:gd name="T44" fmla="*/ 29 w 29"/>
                    <a:gd name="T45" fmla="*/ 39 h 39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29"/>
                    <a:gd name="T70" fmla="*/ 0 h 39"/>
                    <a:gd name="T71" fmla="*/ 29 w 29"/>
                    <a:gd name="T72" fmla="*/ 39 h 39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29" h="39">
                      <a:moveTo>
                        <a:pt x="29" y="39"/>
                      </a:moveTo>
                      <a:lnTo>
                        <a:pt x="24" y="29"/>
                      </a:lnTo>
                      <a:lnTo>
                        <a:pt x="19" y="28"/>
                      </a:lnTo>
                      <a:lnTo>
                        <a:pt x="16" y="18"/>
                      </a:lnTo>
                      <a:lnTo>
                        <a:pt x="10" y="15"/>
                      </a:lnTo>
                      <a:lnTo>
                        <a:pt x="6" y="5"/>
                      </a:lnTo>
                      <a:lnTo>
                        <a:pt x="0" y="3"/>
                      </a:lnTo>
                      <a:lnTo>
                        <a:pt x="1" y="0"/>
                      </a:lnTo>
                      <a:lnTo>
                        <a:pt x="6" y="5"/>
                      </a:lnTo>
                      <a:lnTo>
                        <a:pt x="5" y="10"/>
                      </a:lnTo>
                      <a:lnTo>
                        <a:pt x="10" y="15"/>
                      </a:lnTo>
                      <a:lnTo>
                        <a:pt x="11" y="11"/>
                      </a:lnTo>
                      <a:lnTo>
                        <a:pt x="16" y="18"/>
                      </a:lnTo>
                      <a:lnTo>
                        <a:pt x="13" y="21"/>
                      </a:lnTo>
                      <a:lnTo>
                        <a:pt x="10" y="15"/>
                      </a:lnTo>
                      <a:lnTo>
                        <a:pt x="13" y="21"/>
                      </a:lnTo>
                      <a:lnTo>
                        <a:pt x="16" y="18"/>
                      </a:lnTo>
                      <a:lnTo>
                        <a:pt x="21" y="23"/>
                      </a:lnTo>
                      <a:lnTo>
                        <a:pt x="19" y="28"/>
                      </a:lnTo>
                      <a:lnTo>
                        <a:pt x="21" y="23"/>
                      </a:lnTo>
                      <a:lnTo>
                        <a:pt x="24" y="29"/>
                      </a:lnTo>
                      <a:lnTo>
                        <a:pt x="23" y="33"/>
                      </a:lnTo>
                      <a:lnTo>
                        <a:pt x="29" y="39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46" name="Line 694"/>
                <p:cNvSpPr>
                  <a:spLocks noChangeShapeType="1"/>
                </p:cNvSpPr>
                <p:nvPr/>
              </p:nvSpPr>
              <p:spPr bwMode="auto">
                <a:xfrm flipH="1" flipV="1">
                  <a:off x="956" y="1423"/>
                  <a:ext cx="30" cy="3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47" name="Freeform 695"/>
                <p:cNvSpPr>
                  <a:spLocks/>
                </p:cNvSpPr>
                <p:nvPr/>
              </p:nvSpPr>
              <p:spPr bwMode="auto">
                <a:xfrm>
                  <a:off x="956" y="1423"/>
                  <a:ext cx="31" cy="38"/>
                </a:xfrm>
                <a:custGeom>
                  <a:avLst/>
                  <a:gdLst>
                    <a:gd name="T0" fmla="*/ 30 w 31"/>
                    <a:gd name="T1" fmla="*/ 38 h 38"/>
                    <a:gd name="T2" fmla="*/ 0 w 31"/>
                    <a:gd name="T3" fmla="*/ 0 h 38"/>
                    <a:gd name="T4" fmla="*/ 31 w 31"/>
                    <a:gd name="T5" fmla="*/ 38 h 38"/>
                    <a:gd name="T6" fmla="*/ 30 w 31"/>
                    <a:gd name="T7" fmla="*/ 38 h 3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"/>
                    <a:gd name="T13" fmla="*/ 0 h 38"/>
                    <a:gd name="T14" fmla="*/ 31 w 31"/>
                    <a:gd name="T15" fmla="*/ 38 h 3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" h="38">
                      <a:moveTo>
                        <a:pt x="30" y="38"/>
                      </a:moveTo>
                      <a:lnTo>
                        <a:pt x="0" y="0"/>
                      </a:lnTo>
                      <a:lnTo>
                        <a:pt x="31" y="38"/>
                      </a:lnTo>
                      <a:lnTo>
                        <a:pt x="30" y="38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48" name="Freeform 696"/>
                <p:cNvSpPr>
                  <a:spLocks/>
                </p:cNvSpPr>
                <p:nvPr/>
              </p:nvSpPr>
              <p:spPr bwMode="auto">
                <a:xfrm>
                  <a:off x="943" y="1412"/>
                  <a:ext cx="13" cy="13"/>
                </a:xfrm>
                <a:custGeom>
                  <a:avLst/>
                  <a:gdLst>
                    <a:gd name="T0" fmla="*/ 6 w 13"/>
                    <a:gd name="T1" fmla="*/ 6 h 13"/>
                    <a:gd name="T2" fmla="*/ 11 w 13"/>
                    <a:gd name="T3" fmla="*/ 0 h 13"/>
                    <a:gd name="T4" fmla="*/ 6 w 13"/>
                    <a:gd name="T5" fmla="*/ 6 h 13"/>
                    <a:gd name="T6" fmla="*/ 13 w 13"/>
                    <a:gd name="T7" fmla="*/ 5 h 13"/>
                    <a:gd name="T8" fmla="*/ 6 w 13"/>
                    <a:gd name="T9" fmla="*/ 6 h 13"/>
                    <a:gd name="T10" fmla="*/ 6 w 13"/>
                    <a:gd name="T11" fmla="*/ 10 h 13"/>
                    <a:gd name="T12" fmla="*/ 6 w 13"/>
                    <a:gd name="T13" fmla="*/ 6 h 13"/>
                    <a:gd name="T14" fmla="*/ 0 w 13"/>
                    <a:gd name="T15" fmla="*/ 13 h 13"/>
                    <a:gd name="T16" fmla="*/ 6 w 13"/>
                    <a:gd name="T17" fmla="*/ 6 h 13"/>
                    <a:gd name="T18" fmla="*/ 0 w 13"/>
                    <a:gd name="T19" fmla="*/ 8 h 1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3"/>
                    <a:gd name="T31" fmla="*/ 0 h 13"/>
                    <a:gd name="T32" fmla="*/ 13 w 13"/>
                    <a:gd name="T33" fmla="*/ 13 h 1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3" h="13">
                      <a:moveTo>
                        <a:pt x="6" y="6"/>
                      </a:moveTo>
                      <a:lnTo>
                        <a:pt x="11" y="0"/>
                      </a:lnTo>
                      <a:lnTo>
                        <a:pt x="6" y="6"/>
                      </a:lnTo>
                      <a:lnTo>
                        <a:pt x="13" y="5"/>
                      </a:lnTo>
                      <a:lnTo>
                        <a:pt x="6" y="6"/>
                      </a:lnTo>
                      <a:lnTo>
                        <a:pt x="6" y="10"/>
                      </a:lnTo>
                      <a:lnTo>
                        <a:pt x="6" y="6"/>
                      </a:lnTo>
                      <a:lnTo>
                        <a:pt x="0" y="13"/>
                      </a:lnTo>
                      <a:lnTo>
                        <a:pt x="6" y="6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49" name="Freeform 697"/>
                <p:cNvSpPr>
                  <a:spLocks/>
                </p:cNvSpPr>
                <p:nvPr/>
              </p:nvSpPr>
              <p:spPr bwMode="auto">
                <a:xfrm>
                  <a:off x="991" y="1491"/>
                  <a:ext cx="11" cy="5"/>
                </a:xfrm>
                <a:custGeom>
                  <a:avLst/>
                  <a:gdLst>
                    <a:gd name="T0" fmla="*/ 0 w 11"/>
                    <a:gd name="T1" fmla="*/ 5 h 5"/>
                    <a:gd name="T2" fmla="*/ 1 w 11"/>
                    <a:gd name="T3" fmla="*/ 5 h 5"/>
                    <a:gd name="T4" fmla="*/ 3 w 11"/>
                    <a:gd name="T5" fmla="*/ 5 h 5"/>
                    <a:gd name="T6" fmla="*/ 5 w 11"/>
                    <a:gd name="T7" fmla="*/ 5 h 5"/>
                    <a:gd name="T8" fmla="*/ 6 w 11"/>
                    <a:gd name="T9" fmla="*/ 5 h 5"/>
                    <a:gd name="T10" fmla="*/ 6 w 11"/>
                    <a:gd name="T11" fmla="*/ 4 h 5"/>
                    <a:gd name="T12" fmla="*/ 8 w 11"/>
                    <a:gd name="T13" fmla="*/ 4 h 5"/>
                    <a:gd name="T14" fmla="*/ 8 w 11"/>
                    <a:gd name="T15" fmla="*/ 2 h 5"/>
                    <a:gd name="T16" fmla="*/ 9 w 11"/>
                    <a:gd name="T17" fmla="*/ 2 h 5"/>
                    <a:gd name="T18" fmla="*/ 9 w 11"/>
                    <a:gd name="T19" fmla="*/ 0 h 5"/>
                    <a:gd name="T20" fmla="*/ 11 w 11"/>
                    <a:gd name="T21" fmla="*/ 0 h 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1"/>
                    <a:gd name="T34" fmla="*/ 0 h 5"/>
                    <a:gd name="T35" fmla="*/ 11 w 11"/>
                    <a:gd name="T36" fmla="*/ 5 h 5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1" h="5">
                      <a:moveTo>
                        <a:pt x="0" y="5"/>
                      </a:moveTo>
                      <a:lnTo>
                        <a:pt x="1" y="5"/>
                      </a:lnTo>
                      <a:lnTo>
                        <a:pt x="3" y="5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4"/>
                      </a:lnTo>
                      <a:lnTo>
                        <a:pt x="8" y="4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9" y="0"/>
                      </a:lnTo>
                      <a:lnTo>
                        <a:pt x="11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50" name="Freeform 698"/>
                <p:cNvSpPr>
                  <a:spLocks/>
                </p:cNvSpPr>
                <p:nvPr/>
              </p:nvSpPr>
              <p:spPr bwMode="auto">
                <a:xfrm>
                  <a:off x="1002" y="1488"/>
                  <a:ext cx="1" cy="3"/>
                </a:xfrm>
                <a:custGeom>
                  <a:avLst/>
                  <a:gdLst>
                    <a:gd name="T0" fmla="*/ 0 w 1"/>
                    <a:gd name="T1" fmla="*/ 3 h 3"/>
                    <a:gd name="T2" fmla="*/ 0 w 1"/>
                    <a:gd name="T3" fmla="*/ 2 h 3"/>
                    <a:gd name="T4" fmla="*/ 0 w 1"/>
                    <a:gd name="T5" fmla="*/ 0 h 3"/>
                    <a:gd name="T6" fmla="*/ 0 60000 65536"/>
                    <a:gd name="T7" fmla="*/ 0 60000 65536"/>
                    <a:gd name="T8" fmla="*/ 0 60000 65536"/>
                    <a:gd name="T9" fmla="*/ 0 w 1"/>
                    <a:gd name="T10" fmla="*/ 0 h 3"/>
                    <a:gd name="T11" fmla="*/ 1 w 1"/>
                    <a:gd name="T12" fmla="*/ 3 h 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"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51" name="Freeform 699"/>
                <p:cNvSpPr>
                  <a:spLocks/>
                </p:cNvSpPr>
                <p:nvPr/>
              </p:nvSpPr>
              <p:spPr bwMode="auto">
                <a:xfrm>
                  <a:off x="984" y="1483"/>
                  <a:ext cx="13" cy="5"/>
                </a:xfrm>
                <a:custGeom>
                  <a:avLst/>
                  <a:gdLst>
                    <a:gd name="T0" fmla="*/ 0 w 13"/>
                    <a:gd name="T1" fmla="*/ 5 h 5"/>
                    <a:gd name="T2" fmla="*/ 2 w 13"/>
                    <a:gd name="T3" fmla="*/ 5 h 5"/>
                    <a:gd name="T4" fmla="*/ 3 w 13"/>
                    <a:gd name="T5" fmla="*/ 5 h 5"/>
                    <a:gd name="T6" fmla="*/ 5 w 13"/>
                    <a:gd name="T7" fmla="*/ 5 h 5"/>
                    <a:gd name="T8" fmla="*/ 7 w 13"/>
                    <a:gd name="T9" fmla="*/ 5 h 5"/>
                    <a:gd name="T10" fmla="*/ 7 w 13"/>
                    <a:gd name="T11" fmla="*/ 3 h 5"/>
                    <a:gd name="T12" fmla="*/ 8 w 13"/>
                    <a:gd name="T13" fmla="*/ 3 h 5"/>
                    <a:gd name="T14" fmla="*/ 8 w 13"/>
                    <a:gd name="T15" fmla="*/ 2 h 5"/>
                    <a:gd name="T16" fmla="*/ 10 w 13"/>
                    <a:gd name="T17" fmla="*/ 2 h 5"/>
                    <a:gd name="T18" fmla="*/ 12 w 13"/>
                    <a:gd name="T19" fmla="*/ 0 h 5"/>
                    <a:gd name="T20" fmla="*/ 13 w 13"/>
                    <a:gd name="T21" fmla="*/ 0 h 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3"/>
                    <a:gd name="T34" fmla="*/ 0 h 5"/>
                    <a:gd name="T35" fmla="*/ 13 w 13"/>
                    <a:gd name="T36" fmla="*/ 5 h 5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3" h="5">
                      <a:moveTo>
                        <a:pt x="0" y="5"/>
                      </a:moveTo>
                      <a:lnTo>
                        <a:pt x="2" y="5"/>
                      </a:lnTo>
                      <a:lnTo>
                        <a:pt x="3" y="5"/>
                      </a:lnTo>
                      <a:lnTo>
                        <a:pt x="5" y="5"/>
                      </a:lnTo>
                      <a:lnTo>
                        <a:pt x="7" y="5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8" y="2"/>
                      </a:lnTo>
                      <a:lnTo>
                        <a:pt x="10" y="2"/>
                      </a:lnTo>
                      <a:lnTo>
                        <a:pt x="12" y="0"/>
                      </a:lnTo>
                      <a:lnTo>
                        <a:pt x="13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52" name="Freeform 700"/>
                <p:cNvSpPr>
                  <a:spLocks/>
                </p:cNvSpPr>
                <p:nvPr/>
              </p:nvSpPr>
              <p:spPr bwMode="auto">
                <a:xfrm>
                  <a:off x="997" y="1480"/>
                  <a:ext cx="2" cy="3"/>
                </a:xfrm>
                <a:custGeom>
                  <a:avLst/>
                  <a:gdLst>
                    <a:gd name="T0" fmla="*/ 0 w 2"/>
                    <a:gd name="T1" fmla="*/ 3 h 3"/>
                    <a:gd name="T2" fmla="*/ 0 w 2"/>
                    <a:gd name="T3" fmla="*/ 1 h 3"/>
                    <a:gd name="T4" fmla="*/ 2 w 2"/>
                    <a:gd name="T5" fmla="*/ 1 h 3"/>
                    <a:gd name="T6" fmla="*/ 2 w 2"/>
                    <a:gd name="T7" fmla="*/ 0 h 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"/>
                    <a:gd name="T13" fmla="*/ 0 h 3"/>
                    <a:gd name="T14" fmla="*/ 2 w 2"/>
                    <a:gd name="T15" fmla="*/ 3 h 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"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53" name="Freeform 701"/>
                <p:cNvSpPr>
                  <a:spLocks/>
                </p:cNvSpPr>
                <p:nvPr/>
              </p:nvSpPr>
              <p:spPr bwMode="auto">
                <a:xfrm>
                  <a:off x="979" y="1476"/>
                  <a:ext cx="12" cy="5"/>
                </a:xfrm>
                <a:custGeom>
                  <a:avLst/>
                  <a:gdLst>
                    <a:gd name="T0" fmla="*/ 0 w 12"/>
                    <a:gd name="T1" fmla="*/ 5 h 5"/>
                    <a:gd name="T2" fmla="*/ 2 w 12"/>
                    <a:gd name="T3" fmla="*/ 5 h 5"/>
                    <a:gd name="T4" fmla="*/ 3 w 12"/>
                    <a:gd name="T5" fmla="*/ 5 h 5"/>
                    <a:gd name="T6" fmla="*/ 5 w 12"/>
                    <a:gd name="T7" fmla="*/ 5 h 5"/>
                    <a:gd name="T8" fmla="*/ 7 w 12"/>
                    <a:gd name="T9" fmla="*/ 5 h 5"/>
                    <a:gd name="T10" fmla="*/ 7 w 12"/>
                    <a:gd name="T11" fmla="*/ 4 h 5"/>
                    <a:gd name="T12" fmla="*/ 8 w 12"/>
                    <a:gd name="T13" fmla="*/ 4 h 5"/>
                    <a:gd name="T14" fmla="*/ 8 w 12"/>
                    <a:gd name="T15" fmla="*/ 2 h 5"/>
                    <a:gd name="T16" fmla="*/ 10 w 12"/>
                    <a:gd name="T17" fmla="*/ 2 h 5"/>
                    <a:gd name="T18" fmla="*/ 12 w 12"/>
                    <a:gd name="T19" fmla="*/ 2 h 5"/>
                    <a:gd name="T20" fmla="*/ 12 w 12"/>
                    <a:gd name="T21" fmla="*/ 0 h 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"/>
                    <a:gd name="T34" fmla="*/ 0 h 5"/>
                    <a:gd name="T35" fmla="*/ 12 w 12"/>
                    <a:gd name="T36" fmla="*/ 5 h 5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" h="5">
                      <a:moveTo>
                        <a:pt x="0" y="5"/>
                      </a:moveTo>
                      <a:lnTo>
                        <a:pt x="2" y="5"/>
                      </a:lnTo>
                      <a:lnTo>
                        <a:pt x="3" y="5"/>
                      </a:lnTo>
                      <a:lnTo>
                        <a:pt x="5" y="5"/>
                      </a:lnTo>
                      <a:lnTo>
                        <a:pt x="7" y="5"/>
                      </a:lnTo>
                      <a:lnTo>
                        <a:pt x="7" y="4"/>
                      </a:lnTo>
                      <a:lnTo>
                        <a:pt x="8" y="4"/>
                      </a:lnTo>
                      <a:lnTo>
                        <a:pt x="8" y="2"/>
                      </a:lnTo>
                      <a:lnTo>
                        <a:pt x="10" y="2"/>
                      </a:lnTo>
                      <a:lnTo>
                        <a:pt x="12" y="2"/>
                      </a:lnTo>
                      <a:lnTo>
                        <a:pt x="12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54" name="Freeform 702"/>
                <p:cNvSpPr>
                  <a:spLocks/>
                </p:cNvSpPr>
                <p:nvPr/>
              </p:nvSpPr>
              <p:spPr bwMode="auto">
                <a:xfrm>
                  <a:off x="991" y="1473"/>
                  <a:ext cx="1" cy="3"/>
                </a:xfrm>
                <a:custGeom>
                  <a:avLst/>
                  <a:gdLst>
                    <a:gd name="T0" fmla="*/ 0 w 1"/>
                    <a:gd name="T1" fmla="*/ 3 h 3"/>
                    <a:gd name="T2" fmla="*/ 1 w 1"/>
                    <a:gd name="T3" fmla="*/ 3 h 3"/>
                    <a:gd name="T4" fmla="*/ 1 w 1"/>
                    <a:gd name="T5" fmla="*/ 2 h 3"/>
                    <a:gd name="T6" fmla="*/ 1 w 1"/>
                    <a:gd name="T7" fmla="*/ 0 h 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"/>
                    <a:gd name="T13" fmla="*/ 0 h 3"/>
                    <a:gd name="T14" fmla="*/ 1 w 1"/>
                    <a:gd name="T15" fmla="*/ 3 h 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" h="3">
                      <a:moveTo>
                        <a:pt x="0" y="3"/>
                      </a:move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55" name="Freeform 703"/>
                <p:cNvSpPr>
                  <a:spLocks/>
                </p:cNvSpPr>
                <p:nvPr/>
              </p:nvSpPr>
              <p:spPr bwMode="auto">
                <a:xfrm>
                  <a:off x="976" y="1468"/>
                  <a:ext cx="10" cy="5"/>
                </a:xfrm>
                <a:custGeom>
                  <a:avLst/>
                  <a:gdLst>
                    <a:gd name="T0" fmla="*/ 0 w 10"/>
                    <a:gd name="T1" fmla="*/ 5 h 5"/>
                    <a:gd name="T2" fmla="*/ 1 w 10"/>
                    <a:gd name="T3" fmla="*/ 5 h 5"/>
                    <a:gd name="T4" fmla="*/ 3 w 10"/>
                    <a:gd name="T5" fmla="*/ 5 h 5"/>
                    <a:gd name="T6" fmla="*/ 5 w 10"/>
                    <a:gd name="T7" fmla="*/ 5 h 5"/>
                    <a:gd name="T8" fmla="*/ 5 w 10"/>
                    <a:gd name="T9" fmla="*/ 3 h 5"/>
                    <a:gd name="T10" fmla="*/ 6 w 10"/>
                    <a:gd name="T11" fmla="*/ 3 h 5"/>
                    <a:gd name="T12" fmla="*/ 6 w 10"/>
                    <a:gd name="T13" fmla="*/ 2 h 5"/>
                    <a:gd name="T14" fmla="*/ 8 w 10"/>
                    <a:gd name="T15" fmla="*/ 2 h 5"/>
                    <a:gd name="T16" fmla="*/ 10 w 10"/>
                    <a:gd name="T17" fmla="*/ 2 h 5"/>
                    <a:gd name="T18" fmla="*/ 10 w 10"/>
                    <a:gd name="T19" fmla="*/ 0 h 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"/>
                    <a:gd name="T31" fmla="*/ 0 h 5"/>
                    <a:gd name="T32" fmla="*/ 10 w 10"/>
                    <a:gd name="T33" fmla="*/ 5 h 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" h="5">
                      <a:moveTo>
                        <a:pt x="0" y="5"/>
                      </a:moveTo>
                      <a:lnTo>
                        <a:pt x="1" y="5"/>
                      </a:lnTo>
                      <a:lnTo>
                        <a:pt x="3" y="5"/>
                      </a:lnTo>
                      <a:lnTo>
                        <a:pt x="5" y="5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6" y="2"/>
                      </a:lnTo>
                      <a:lnTo>
                        <a:pt x="8" y="2"/>
                      </a:lnTo>
                      <a:lnTo>
                        <a:pt x="10" y="2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56" name="Freeform 704"/>
                <p:cNvSpPr>
                  <a:spLocks/>
                </p:cNvSpPr>
                <p:nvPr/>
              </p:nvSpPr>
              <p:spPr bwMode="auto">
                <a:xfrm>
                  <a:off x="986" y="1466"/>
                  <a:ext cx="1" cy="2"/>
                </a:xfrm>
                <a:custGeom>
                  <a:avLst/>
                  <a:gdLst>
                    <a:gd name="T0" fmla="*/ 0 w 1"/>
                    <a:gd name="T1" fmla="*/ 2 h 2"/>
                    <a:gd name="T2" fmla="*/ 1 w 1"/>
                    <a:gd name="T3" fmla="*/ 2 h 2"/>
                    <a:gd name="T4" fmla="*/ 1 w 1"/>
                    <a:gd name="T5" fmla="*/ 0 h 2"/>
                    <a:gd name="T6" fmla="*/ 0 60000 65536"/>
                    <a:gd name="T7" fmla="*/ 0 60000 65536"/>
                    <a:gd name="T8" fmla="*/ 0 60000 65536"/>
                    <a:gd name="T9" fmla="*/ 0 w 1"/>
                    <a:gd name="T10" fmla="*/ 0 h 2"/>
                    <a:gd name="T11" fmla="*/ 1 w 1"/>
                    <a:gd name="T12" fmla="*/ 2 h 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" h="2">
                      <a:moveTo>
                        <a:pt x="0" y="2"/>
                      </a:moveTo>
                      <a:lnTo>
                        <a:pt x="1" y="2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57" name="Line 705"/>
                <p:cNvSpPr>
                  <a:spLocks noChangeShapeType="1"/>
                </p:cNvSpPr>
                <p:nvPr/>
              </p:nvSpPr>
              <p:spPr bwMode="auto">
                <a:xfrm flipH="1" flipV="1">
                  <a:off x="987" y="1466"/>
                  <a:ext cx="5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58" name="Line 706"/>
                <p:cNvSpPr>
                  <a:spLocks noChangeShapeType="1"/>
                </p:cNvSpPr>
                <p:nvPr/>
              </p:nvSpPr>
              <p:spPr bwMode="auto">
                <a:xfrm>
                  <a:off x="987" y="1466"/>
                  <a:ext cx="5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59" name="Freeform 707"/>
                <p:cNvSpPr>
                  <a:spLocks/>
                </p:cNvSpPr>
                <p:nvPr/>
              </p:nvSpPr>
              <p:spPr bwMode="auto">
                <a:xfrm>
                  <a:off x="987" y="1466"/>
                  <a:ext cx="5" cy="7"/>
                </a:xfrm>
                <a:custGeom>
                  <a:avLst/>
                  <a:gdLst>
                    <a:gd name="T0" fmla="*/ 0 w 5"/>
                    <a:gd name="T1" fmla="*/ 0 h 7"/>
                    <a:gd name="T2" fmla="*/ 5 w 5"/>
                    <a:gd name="T3" fmla="*/ 7 h 7"/>
                    <a:gd name="T4" fmla="*/ 0 w 5"/>
                    <a:gd name="T5" fmla="*/ 0 h 7"/>
                    <a:gd name="T6" fmla="*/ 0 60000 65536"/>
                    <a:gd name="T7" fmla="*/ 0 60000 65536"/>
                    <a:gd name="T8" fmla="*/ 0 60000 65536"/>
                    <a:gd name="T9" fmla="*/ 0 w 5"/>
                    <a:gd name="T10" fmla="*/ 0 h 7"/>
                    <a:gd name="T11" fmla="*/ 5 w 5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" h="7">
                      <a:moveTo>
                        <a:pt x="0" y="0"/>
                      </a:moveTo>
                      <a:lnTo>
                        <a:pt x="5" y="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60" name="Line 708"/>
                <p:cNvSpPr>
                  <a:spLocks noChangeShapeType="1"/>
                </p:cNvSpPr>
                <p:nvPr/>
              </p:nvSpPr>
              <p:spPr bwMode="auto">
                <a:xfrm flipH="1" flipV="1">
                  <a:off x="992" y="1473"/>
                  <a:ext cx="7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61" name="Line 709"/>
                <p:cNvSpPr>
                  <a:spLocks noChangeShapeType="1"/>
                </p:cNvSpPr>
                <p:nvPr/>
              </p:nvSpPr>
              <p:spPr bwMode="auto">
                <a:xfrm>
                  <a:off x="992" y="1473"/>
                  <a:ext cx="7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62" name="Freeform 710"/>
                <p:cNvSpPr>
                  <a:spLocks/>
                </p:cNvSpPr>
                <p:nvPr/>
              </p:nvSpPr>
              <p:spPr bwMode="auto">
                <a:xfrm>
                  <a:off x="992" y="1473"/>
                  <a:ext cx="7" cy="7"/>
                </a:xfrm>
                <a:custGeom>
                  <a:avLst/>
                  <a:gdLst>
                    <a:gd name="T0" fmla="*/ 0 w 7"/>
                    <a:gd name="T1" fmla="*/ 0 h 7"/>
                    <a:gd name="T2" fmla="*/ 7 w 7"/>
                    <a:gd name="T3" fmla="*/ 7 h 7"/>
                    <a:gd name="T4" fmla="*/ 0 w 7"/>
                    <a:gd name="T5" fmla="*/ 0 h 7"/>
                    <a:gd name="T6" fmla="*/ 0 60000 65536"/>
                    <a:gd name="T7" fmla="*/ 0 60000 65536"/>
                    <a:gd name="T8" fmla="*/ 0 60000 65536"/>
                    <a:gd name="T9" fmla="*/ 0 w 7"/>
                    <a:gd name="T10" fmla="*/ 0 h 7"/>
                    <a:gd name="T11" fmla="*/ 7 w 7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7" h="7">
                      <a:moveTo>
                        <a:pt x="0" y="0"/>
                      </a:moveTo>
                      <a:lnTo>
                        <a:pt x="7" y="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63" name="Line 711"/>
                <p:cNvSpPr>
                  <a:spLocks noChangeShapeType="1"/>
                </p:cNvSpPr>
                <p:nvPr/>
              </p:nvSpPr>
              <p:spPr bwMode="auto">
                <a:xfrm>
                  <a:off x="999" y="1480"/>
                  <a:ext cx="5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64" name="Line 712"/>
                <p:cNvSpPr>
                  <a:spLocks noChangeShapeType="1"/>
                </p:cNvSpPr>
                <p:nvPr/>
              </p:nvSpPr>
              <p:spPr bwMode="auto">
                <a:xfrm flipH="1" flipV="1">
                  <a:off x="999" y="1480"/>
                  <a:ext cx="3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65" name="Line 713"/>
                <p:cNvSpPr>
                  <a:spLocks noChangeShapeType="1"/>
                </p:cNvSpPr>
                <p:nvPr/>
              </p:nvSpPr>
              <p:spPr bwMode="auto">
                <a:xfrm>
                  <a:off x="999" y="1480"/>
                  <a:ext cx="3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66" name="Freeform 714"/>
                <p:cNvSpPr>
                  <a:spLocks/>
                </p:cNvSpPr>
                <p:nvPr/>
              </p:nvSpPr>
              <p:spPr bwMode="auto">
                <a:xfrm>
                  <a:off x="999" y="1480"/>
                  <a:ext cx="5" cy="10"/>
                </a:xfrm>
                <a:custGeom>
                  <a:avLst/>
                  <a:gdLst>
                    <a:gd name="T0" fmla="*/ 0 w 5"/>
                    <a:gd name="T1" fmla="*/ 0 h 10"/>
                    <a:gd name="T2" fmla="*/ 3 w 5"/>
                    <a:gd name="T3" fmla="*/ 10 h 10"/>
                    <a:gd name="T4" fmla="*/ 5 w 5"/>
                    <a:gd name="T5" fmla="*/ 10 h 10"/>
                    <a:gd name="T6" fmla="*/ 0 w 5"/>
                    <a:gd name="T7" fmla="*/ 0 h 1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"/>
                    <a:gd name="T13" fmla="*/ 0 h 10"/>
                    <a:gd name="T14" fmla="*/ 5 w 5"/>
                    <a:gd name="T15" fmla="*/ 10 h 1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" h="10">
                      <a:moveTo>
                        <a:pt x="0" y="0"/>
                      </a:moveTo>
                      <a:lnTo>
                        <a:pt x="3" y="10"/>
                      </a:lnTo>
                      <a:lnTo>
                        <a:pt x="5" y="1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67" name="Line 715"/>
                <p:cNvSpPr>
                  <a:spLocks noChangeShapeType="1"/>
                </p:cNvSpPr>
                <p:nvPr/>
              </p:nvSpPr>
              <p:spPr bwMode="auto">
                <a:xfrm>
                  <a:off x="984" y="1488"/>
                  <a:ext cx="7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68" name="Line 716"/>
                <p:cNvSpPr>
                  <a:spLocks noChangeShapeType="1"/>
                </p:cNvSpPr>
                <p:nvPr/>
              </p:nvSpPr>
              <p:spPr bwMode="auto">
                <a:xfrm flipH="1" flipV="1">
                  <a:off x="982" y="1488"/>
                  <a:ext cx="9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69" name="Line 717"/>
                <p:cNvSpPr>
                  <a:spLocks noChangeShapeType="1"/>
                </p:cNvSpPr>
                <p:nvPr/>
              </p:nvSpPr>
              <p:spPr bwMode="auto">
                <a:xfrm>
                  <a:off x="982" y="1490"/>
                  <a:ext cx="9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70" name="Freeform 718"/>
                <p:cNvSpPr>
                  <a:spLocks/>
                </p:cNvSpPr>
                <p:nvPr/>
              </p:nvSpPr>
              <p:spPr bwMode="auto">
                <a:xfrm>
                  <a:off x="982" y="1488"/>
                  <a:ext cx="9" cy="10"/>
                </a:xfrm>
                <a:custGeom>
                  <a:avLst/>
                  <a:gdLst>
                    <a:gd name="T0" fmla="*/ 7 w 9"/>
                    <a:gd name="T1" fmla="*/ 10 h 10"/>
                    <a:gd name="T2" fmla="*/ 0 w 9"/>
                    <a:gd name="T3" fmla="*/ 2 h 10"/>
                    <a:gd name="T4" fmla="*/ 0 w 9"/>
                    <a:gd name="T5" fmla="*/ 0 h 10"/>
                    <a:gd name="T6" fmla="*/ 9 w 9"/>
                    <a:gd name="T7" fmla="*/ 8 h 10"/>
                    <a:gd name="T8" fmla="*/ 7 w 9"/>
                    <a:gd name="T9" fmla="*/ 10 h 1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"/>
                    <a:gd name="T16" fmla="*/ 0 h 10"/>
                    <a:gd name="T17" fmla="*/ 9 w 9"/>
                    <a:gd name="T18" fmla="*/ 10 h 1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" h="10">
                      <a:moveTo>
                        <a:pt x="7" y="10"/>
                      </a:move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9" y="8"/>
                      </a:lnTo>
                      <a:lnTo>
                        <a:pt x="7" y="1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71" name="Line 719"/>
                <p:cNvSpPr>
                  <a:spLocks noChangeShapeType="1"/>
                </p:cNvSpPr>
                <p:nvPr/>
              </p:nvSpPr>
              <p:spPr bwMode="auto">
                <a:xfrm>
                  <a:off x="979" y="1481"/>
                  <a:ext cx="5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72" name="Line 720"/>
                <p:cNvSpPr>
                  <a:spLocks noChangeShapeType="1"/>
                </p:cNvSpPr>
                <p:nvPr/>
              </p:nvSpPr>
              <p:spPr bwMode="auto">
                <a:xfrm flipH="1" flipV="1">
                  <a:off x="979" y="1481"/>
                  <a:ext cx="3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73" name="Line 721"/>
                <p:cNvSpPr>
                  <a:spLocks noChangeShapeType="1"/>
                </p:cNvSpPr>
                <p:nvPr/>
              </p:nvSpPr>
              <p:spPr bwMode="auto">
                <a:xfrm>
                  <a:off x="979" y="1481"/>
                  <a:ext cx="3" cy="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74" name="Freeform 722"/>
                <p:cNvSpPr>
                  <a:spLocks/>
                </p:cNvSpPr>
                <p:nvPr/>
              </p:nvSpPr>
              <p:spPr bwMode="auto">
                <a:xfrm>
                  <a:off x="979" y="1481"/>
                  <a:ext cx="5" cy="9"/>
                </a:xfrm>
                <a:custGeom>
                  <a:avLst/>
                  <a:gdLst>
                    <a:gd name="T0" fmla="*/ 3 w 5"/>
                    <a:gd name="T1" fmla="*/ 9 h 9"/>
                    <a:gd name="T2" fmla="*/ 0 w 5"/>
                    <a:gd name="T3" fmla="*/ 0 h 9"/>
                    <a:gd name="T4" fmla="*/ 5 w 5"/>
                    <a:gd name="T5" fmla="*/ 7 h 9"/>
                    <a:gd name="T6" fmla="*/ 3 w 5"/>
                    <a:gd name="T7" fmla="*/ 9 h 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"/>
                    <a:gd name="T13" fmla="*/ 0 h 9"/>
                    <a:gd name="T14" fmla="*/ 5 w 5"/>
                    <a:gd name="T15" fmla="*/ 9 h 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" h="9">
                      <a:moveTo>
                        <a:pt x="3" y="9"/>
                      </a:moveTo>
                      <a:lnTo>
                        <a:pt x="0" y="0"/>
                      </a:lnTo>
                      <a:lnTo>
                        <a:pt x="5" y="7"/>
                      </a:lnTo>
                      <a:lnTo>
                        <a:pt x="3" y="9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75" name="Line 723"/>
                <p:cNvSpPr>
                  <a:spLocks noChangeShapeType="1"/>
                </p:cNvSpPr>
                <p:nvPr/>
              </p:nvSpPr>
              <p:spPr bwMode="auto">
                <a:xfrm>
                  <a:off x="976" y="1473"/>
                  <a:ext cx="3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76" name="Line 724"/>
                <p:cNvSpPr>
                  <a:spLocks noChangeShapeType="1"/>
                </p:cNvSpPr>
                <p:nvPr/>
              </p:nvSpPr>
              <p:spPr bwMode="auto">
                <a:xfrm flipH="1" flipV="1">
                  <a:off x="976" y="1473"/>
                  <a:ext cx="3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77" name="Line 725"/>
                <p:cNvSpPr>
                  <a:spLocks noChangeShapeType="1"/>
                </p:cNvSpPr>
                <p:nvPr/>
              </p:nvSpPr>
              <p:spPr bwMode="auto">
                <a:xfrm>
                  <a:off x="976" y="1473"/>
                  <a:ext cx="3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78" name="Freeform 726"/>
                <p:cNvSpPr>
                  <a:spLocks/>
                </p:cNvSpPr>
                <p:nvPr/>
              </p:nvSpPr>
              <p:spPr bwMode="auto">
                <a:xfrm>
                  <a:off x="976" y="1473"/>
                  <a:ext cx="3" cy="8"/>
                </a:xfrm>
                <a:custGeom>
                  <a:avLst/>
                  <a:gdLst>
                    <a:gd name="T0" fmla="*/ 3 w 3"/>
                    <a:gd name="T1" fmla="*/ 8 h 8"/>
                    <a:gd name="T2" fmla="*/ 0 w 3"/>
                    <a:gd name="T3" fmla="*/ 2 h 8"/>
                    <a:gd name="T4" fmla="*/ 0 w 3"/>
                    <a:gd name="T5" fmla="*/ 0 h 8"/>
                    <a:gd name="T6" fmla="*/ 3 w 3"/>
                    <a:gd name="T7" fmla="*/ 8 h 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"/>
                    <a:gd name="T13" fmla="*/ 0 h 8"/>
                    <a:gd name="T14" fmla="*/ 3 w 3"/>
                    <a:gd name="T15" fmla="*/ 8 h 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" h="8">
                      <a:moveTo>
                        <a:pt x="3" y="8"/>
                      </a:move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3" y="8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79" name="Line 727"/>
                <p:cNvSpPr>
                  <a:spLocks noChangeShapeType="1"/>
                </p:cNvSpPr>
                <p:nvPr/>
              </p:nvSpPr>
              <p:spPr bwMode="auto">
                <a:xfrm>
                  <a:off x="972" y="1463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80" name="Line 728"/>
                <p:cNvSpPr>
                  <a:spLocks noChangeShapeType="1"/>
                </p:cNvSpPr>
                <p:nvPr/>
              </p:nvSpPr>
              <p:spPr bwMode="auto">
                <a:xfrm flipV="1">
                  <a:off x="972" y="146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81" name="Line 729"/>
                <p:cNvSpPr>
                  <a:spLocks noChangeShapeType="1"/>
                </p:cNvSpPr>
                <p:nvPr/>
              </p:nvSpPr>
              <p:spPr bwMode="auto">
                <a:xfrm>
                  <a:off x="974" y="1460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82" name="Line 730"/>
                <p:cNvSpPr>
                  <a:spLocks noChangeShapeType="1"/>
                </p:cNvSpPr>
                <p:nvPr/>
              </p:nvSpPr>
              <p:spPr bwMode="auto">
                <a:xfrm flipV="1">
                  <a:off x="974" y="1460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83" name="Line 731"/>
                <p:cNvSpPr>
                  <a:spLocks noChangeShapeType="1"/>
                </p:cNvSpPr>
                <p:nvPr/>
              </p:nvSpPr>
              <p:spPr bwMode="auto">
                <a:xfrm>
                  <a:off x="974" y="1460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84" name="Line 732"/>
                <p:cNvSpPr>
                  <a:spLocks noChangeShapeType="1"/>
                </p:cNvSpPr>
                <p:nvPr/>
              </p:nvSpPr>
              <p:spPr bwMode="auto">
                <a:xfrm flipV="1">
                  <a:off x="974" y="146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85" name="Line 733"/>
                <p:cNvSpPr>
                  <a:spLocks noChangeShapeType="1"/>
                </p:cNvSpPr>
                <p:nvPr/>
              </p:nvSpPr>
              <p:spPr bwMode="auto">
                <a:xfrm>
                  <a:off x="976" y="1460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86" name="Line 734"/>
                <p:cNvSpPr>
                  <a:spLocks noChangeShapeType="1"/>
                </p:cNvSpPr>
                <p:nvPr/>
              </p:nvSpPr>
              <p:spPr bwMode="auto">
                <a:xfrm flipV="1">
                  <a:off x="976" y="1460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87" name="Line 735"/>
                <p:cNvSpPr>
                  <a:spLocks noChangeShapeType="1"/>
                </p:cNvSpPr>
                <p:nvPr/>
              </p:nvSpPr>
              <p:spPr bwMode="auto">
                <a:xfrm>
                  <a:off x="976" y="1460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88" name="Line 736"/>
                <p:cNvSpPr>
                  <a:spLocks noChangeShapeType="1"/>
                </p:cNvSpPr>
                <p:nvPr/>
              </p:nvSpPr>
              <p:spPr bwMode="auto">
                <a:xfrm flipV="1">
                  <a:off x="976" y="1460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89" name="Line 737"/>
                <p:cNvSpPr>
                  <a:spLocks noChangeShapeType="1"/>
                </p:cNvSpPr>
                <p:nvPr/>
              </p:nvSpPr>
              <p:spPr bwMode="auto">
                <a:xfrm>
                  <a:off x="977" y="1460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90" name="Line 738"/>
                <p:cNvSpPr>
                  <a:spLocks noChangeShapeType="1"/>
                </p:cNvSpPr>
                <p:nvPr/>
              </p:nvSpPr>
              <p:spPr bwMode="auto">
                <a:xfrm flipV="1">
                  <a:off x="977" y="1460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91" name="Line 739"/>
                <p:cNvSpPr>
                  <a:spLocks noChangeShapeType="1"/>
                </p:cNvSpPr>
                <p:nvPr/>
              </p:nvSpPr>
              <p:spPr bwMode="auto">
                <a:xfrm>
                  <a:off x="977" y="146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92" name="Line 740"/>
                <p:cNvSpPr>
                  <a:spLocks noChangeShapeType="1"/>
                </p:cNvSpPr>
                <p:nvPr/>
              </p:nvSpPr>
              <p:spPr bwMode="auto">
                <a:xfrm flipV="1">
                  <a:off x="977" y="146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93" name="Line 741"/>
                <p:cNvSpPr>
                  <a:spLocks noChangeShapeType="1"/>
                </p:cNvSpPr>
                <p:nvPr/>
              </p:nvSpPr>
              <p:spPr bwMode="auto">
                <a:xfrm>
                  <a:off x="979" y="146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94" name="Line 742"/>
                <p:cNvSpPr>
                  <a:spLocks noChangeShapeType="1"/>
                </p:cNvSpPr>
                <p:nvPr/>
              </p:nvSpPr>
              <p:spPr bwMode="auto">
                <a:xfrm flipV="1">
                  <a:off x="979" y="146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95" name="Line 743"/>
                <p:cNvSpPr>
                  <a:spLocks noChangeShapeType="1"/>
                </p:cNvSpPr>
                <p:nvPr/>
              </p:nvSpPr>
              <p:spPr bwMode="auto">
                <a:xfrm>
                  <a:off x="979" y="146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96" name="Line 744"/>
                <p:cNvSpPr>
                  <a:spLocks noChangeShapeType="1"/>
                </p:cNvSpPr>
                <p:nvPr/>
              </p:nvSpPr>
              <p:spPr bwMode="auto">
                <a:xfrm flipV="1">
                  <a:off x="979" y="146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97" name="Line 745"/>
                <p:cNvSpPr>
                  <a:spLocks noChangeShapeType="1"/>
                </p:cNvSpPr>
                <p:nvPr/>
              </p:nvSpPr>
              <p:spPr bwMode="auto">
                <a:xfrm>
                  <a:off x="981" y="146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98" name="Line 746"/>
                <p:cNvSpPr>
                  <a:spLocks noChangeShapeType="1"/>
                </p:cNvSpPr>
                <p:nvPr/>
              </p:nvSpPr>
              <p:spPr bwMode="auto">
                <a:xfrm flipV="1">
                  <a:off x="981" y="146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99" name="Line 747"/>
                <p:cNvSpPr>
                  <a:spLocks noChangeShapeType="1"/>
                </p:cNvSpPr>
                <p:nvPr/>
              </p:nvSpPr>
              <p:spPr bwMode="auto">
                <a:xfrm>
                  <a:off x="981" y="146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00" name="Line 748"/>
                <p:cNvSpPr>
                  <a:spLocks noChangeShapeType="1"/>
                </p:cNvSpPr>
                <p:nvPr/>
              </p:nvSpPr>
              <p:spPr bwMode="auto">
                <a:xfrm flipV="1">
                  <a:off x="981" y="146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01" name="Line 749"/>
                <p:cNvSpPr>
                  <a:spLocks noChangeShapeType="1"/>
                </p:cNvSpPr>
                <p:nvPr/>
              </p:nvSpPr>
              <p:spPr bwMode="auto">
                <a:xfrm>
                  <a:off x="982" y="1463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02" name="Line 750"/>
                <p:cNvSpPr>
                  <a:spLocks noChangeShapeType="1"/>
                </p:cNvSpPr>
                <p:nvPr/>
              </p:nvSpPr>
              <p:spPr bwMode="auto">
                <a:xfrm flipV="1">
                  <a:off x="982" y="1463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03" name="Line 751"/>
                <p:cNvSpPr>
                  <a:spLocks noChangeShapeType="1"/>
                </p:cNvSpPr>
                <p:nvPr/>
              </p:nvSpPr>
              <p:spPr bwMode="auto">
                <a:xfrm>
                  <a:off x="982" y="1463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04" name="Line 752"/>
                <p:cNvSpPr>
                  <a:spLocks noChangeShapeType="1"/>
                </p:cNvSpPr>
                <p:nvPr/>
              </p:nvSpPr>
              <p:spPr bwMode="auto">
                <a:xfrm flipV="1">
                  <a:off x="984" y="1465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05" name="Line 753"/>
                <p:cNvSpPr>
                  <a:spLocks noChangeShapeType="1"/>
                </p:cNvSpPr>
                <p:nvPr/>
              </p:nvSpPr>
              <p:spPr bwMode="auto">
                <a:xfrm>
                  <a:off x="984" y="1465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06" name="Line 754"/>
                <p:cNvSpPr>
                  <a:spLocks noChangeShapeType="1"/>
                </p:cNvSpPr>
                <p:nvPr/>
              </p:nvSpPr>
              <p:spPr bwMode="auto">
                <a:xfrm flipV="1">
                  <a:off x="984" y="1465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07" name="Line 755"/>
                <p:cNvSpPr>
                  <a:spLocks noChangeShapeType="1"/>
                </p:cNvSpPr>
                <p:nvPr/>
              </p:nvSpPr>
              <p:spPr bwMode="auto">
                <a:xfrm>
                  <a:off x="986" y="1465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08" name="Line 756"/>
                <p:cNvSpPr>
                  <a:spLocks noChangeShapeType="1"/>
                </p:cNvSpPr>
                <p:nvPr/>
              </p:nvSpPr>
              <p:spPr bwMode="auto">
                <a:xfrm flipV="1">
                  <a:off x="986" y="1465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09" name="Freeform 757"/>
                <p:cNvSpPr>
                  <a:spLocks/>
                </p:cNvSpPr>
                <p:nvPr/>
              </p:nvSpPr>
              <p:spPr bwMode="auto">
                <a:xfrm>
                  <a:off x="971" y="1460"/>
                  <a:ext cx="16" cy="13"/>
                </a:xfrm>
                <a:custGeom>
                  <a:avLst/>
                  <a:gdLst>
                    <a:gd name="T0" fmla="*/ 5 w 16"/>
                    <a:gd name="T1" fmla="*/ 13 h 13"/>
                    <a:gd name="T2" fmla="*/ 10 w 16"/>
                    <a:gd name="T3" fmla="*/ 11 h 13"/>
                    <a:gd name="T4" fmla="*/ 16 w 16"/>
                    <a:gd name="T5" fmla="*/ 6 h 13"/>
                    <a:gd name="T6" fmla="*/ 8 w 16"/>
                    <a:gd name="T7" fmla="*/ 0 h 13"/>
                    <a:gd name="T8" fmla="*/ 3 w 16"/>
                    <a:gd name="T9" fmla="*/ 0 h 13"/>
                    <a:gd name="T10" fmla="*/ 0 w 16"/>
                    <a:gd name="T11" fmla="*/ 3 h 13"/>
                    <a:gd name="T12" fmla="*/ 5 w 16"/>
                    <a:gd name="T13" fmla="*/ 13 h 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6"/>
                    <a:gd name="T22" fmla="*/ 0 h 13"/>
                    <a:gd name="T23" fmla="*/ 16 w 16"/>
                    <a:gd name="T24" fmla="*/ 13 h 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6" h="13">
                      <a:moveTo>
                        <a:pt x="5" y="13"/>
                      </a:moveTo>
                      <a:lnTo>
                        <a:pt x="10" y="11"/>
                      </a:lnTo>
                      <a:lnTo>
                        <a:pt x="16" y="6"/>
                      </a:lnTo>
                      <a:lnTo>
                        <a:pt x="8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5" y="13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10" name="Line 758"/>
                <p:cNvSpPr>
                  <a:spLocks noChangeShapeType="1"/>
                </p:cNvSpPr>
                <p:nvPr/>
              </p:nvSpPr>
              <p:spPr bwMode="auto">
                <a:xfrm>
                  <a:off x="910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11" name="Line 759"/>
                <p:cNvSpPr>
                  <a:spLocks noChangeShapeType="1"/>
                </p:cNvSpPr>
                <p:nvPr/>
              </p:nvSpPr>
              <p:spPr bwMode="auto">
                <a:xfrm flipV="1">
                  <a:off x="910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12" name="Line 760"/>
                <p:cNvSpPr>
                  <a:spLocks noChangeShapeType="1"/>
                </p:cNvSpPr>
                <p:nvPr/>
              </p:nvSpPr>
              <p:spPr bwMode="auto">
                <a:xfrm>
                  <a:off x="910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13" name="Line 761"/>
                <p:cNvSpPr>
                  <a:spLocks noChangeShapeType="1"/>
                </p:cNvSpPr>
                <p:nvPr/>
              </p:nvSpPr>
              <p:spPr bwMode="auto">
                <a:xfrm flipV="1">
                  <a:off x="912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14" name="Line 762"/>
                <p:cNvSpPr>
                  <a:spLocks noChangeShapeType="1"/>
                </p:cNvSpPr>
                <p:nvPr/>
              </p:nvSpPr>
              <p:spPr bwMode="auto">
                <a:xfrm>
                  <a:off x="912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15" name="Line 763"/>
                <p:cNvSpPr>
                  <a:spLocks noChangeShapeType="1"/>
                </p:cNvSpPr>
                <p:nvPr/>
              </p:nvSpPr>
              <p:spPr bwMode="auto">
                <a:xfrm flipV="1">
                  <a:off x="913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16" name="Line 764"/>
                <p:cNvSpPr>
                  <a:spLocks noChangeShapeType="1"/>
                </p:cNvSpPr>
                <p:nvPr/>
              </p:nvSpPr>
              <p:spPr bwMode="auto">
                <a:xfrm>
                  <a:off x="913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17" name="Line 765"/>
                <p:cNvSpPr>
                  <a:spLocks noChangeShapeType="1"/>
                </p:cNvSpPr>
                <p:nvPr/>
              </p:nvSpPr>
              <p:spPr bwMode="auto">
                <a:xfrm flipV="1">
                  <a:off x="913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18" name="Line 766"/>
                <p:cNvSpPr>
                  <a:spLocks noChangeShapeType="1"/>
                </p:cNvSpPr>
                <p:nvPr/>
              </p:nvSpPr>
              <p:spPr bwMode="auto">
                <a:xfrm>
                  <a:off x="913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19" name="Line 767"/>
                <p:cNvSpPr>
                  <a:spLocks noChangeShapeType="1"/>
                </p:cNvSpPr>
                <p:nvPr/>
              </p:nvSpPr>
              <p:spPr bwMode="auto">
                <a:xfrm flipV="1">
                  <a:off x="915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20" name="Line 768"/>
                <p:cNvSpPr>
                  <a:spLocks noChangeShapeType="1"/>
                </p:cNvSpPr>
                <p:nvPr/>
              </p:nvSpPr>
              <p:spPr bwMode="auto">
                <a:xfrm>
                  <a:off x="915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21" name="Line 769"/>
                <p:cNvSpPr>
                  <a:spLocks noChangeShapeType="1"/>
                </p:cNvSpPr>
                <p:nvPr/>
              </p:nvSpPr>
              <p:spPr bwMode="auto">
                <a:xfrm flipV="1">
                  <a:off x="915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22" name="Line 770"/>
                <p:cNvSpPr>
                  <a:spLocks noChangeShapeType="1"/>
                </p:cNvSpPr>
                <p:nvPr/>
              </p:nvSpPr>
              <p:spPr bwMode="auto">
                <a:xfrm>
                  <a:off x="915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23" name="Line 771"/>
                <p:cNvSpPr>
                  <a:spLocks noChangeShapeType="1"/>
                </p:cNvSpPr>
                <p:nvPr/>
              </p:nvSpPr>
              <p:spPr bwMode="auto">
                <a:xfrm flipV="1">
                  <a:off x="917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24" name="Line 772"/>
                <p:cNvSpPr>
                  <a:spLocks noChangeShapeType="1"/>
                </p:cNvSpPr>
                <p:nvPr/>
              </p:nvSpPr>
              <p:spPr bwMode="auto">
                <a:xfrm>
                  <a:off x="917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25" name="Line 773"/>
                <p:cNvSpPr>
                  <a:spLocks noChangeShapeType="1"/>
                </p:cNvSpPr>
                <p:nvPr/>
              </p:nvSpPr>
              <p:spPr bwMode="auto">
                <a:xfrm flipV="1">
                  <a:off x="917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26" name="Line 774"/>
                <p:cNvSpPr>
                  <a:spLocks noChangeShapeType="1"/>
                </p:cNvSpPr>
                <p:nvPr/>
              </p:nvSpPr>
              <p:spPr bwMode="auto">
                <a:xfrm>
                  <a:off x="917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27" name="Line 775"/>
                <p:cNvSpPr>
                  <a:spLocks noChangeShapeType="1"/>
                </p:cNvSpPr>
                <p:nvPr/>
              </p:nvSpPr>
              <p:spPr bwMode="auto">
                <a:xfrm flipV="1">
                  <a:off x="918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28" name="Line 776"/>
                <p:cNvSpPr>
                  <a:spLocks noChangeShapeType="1"/>
                </p:cNvSpPr>
                <p:nvPr/>
              </p:nvSpPr>
              <p:spPr bwMode="auto">
                <a:xfrm>
                  <a:off x="918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29" name="Line 777"/>
                <p:cNvSpPr>
                  <a:spLocks noChangeShapeType="1"/>
                </p:cNvSpPr>
                <p:nvPr/>
              </p:nvSpPr>
              <p:spPr bwMode="auto">
                <a:xfrm flipV="1">
                  <a:off x="918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30" name="Line 778"/>
                <p:cNvSpPr>
                  <a:spLocks noChangeShapeType="1"/>
                </p:cNvSpPr>
                <p:nvPr/>
              </p:nvSpPr>
              <p:spPr bwMode="auto">
                <a:xfrm>
                  <a:off x="918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31" name="Line 779"/>
                <p:cNvSpPr>
                  <a:spLocks noChangeShapeType="1"/>
                </p:cNvSpPr>
                <p:nvPr/>
              </p:nvSpPr>
              <p:spPr bwMode="auto">
                <a:xfrm flipV="1">
                  <a:off x="920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32" name="Line 780"/>
                <p:cNvSpPr>
                  <a:spLocks noChangeShapeType="1"/>
                </p:cNvSpPr>
                <p:nvPr/>
              </p:nvSpPr>
              <p:spPr bwMode="auto">
                <a:xfrm>
                  <a:off x="920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33" name="Line 781"/>
                <p:cNvSpPr>
                  <a:spLocks noChangeShapeType="1"/>
                </p:cNvSpPr>
                <p:nvPr/>
              </p:nvSpPr>
              <p:spPr bwMode="auto">
                <a:xfrm flipV="1">
                  <a:off x="920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34" name="Line 782"/>
                <p:cNvSpPr>
                  <a:spLocks noChangeShapeType="1"/>
                </p:cNvSpPr>
                <p:nvPr/>
              </p:nvSpPr>
              <p:spPr bwMode="auto">
                <a:xfrm>
                  <a:off x="922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35" name="Line 783"/>
                <p:cNvSpPr>
                  <a:spLocks noChangeShapeType="1"/>
                </p:cNvSpPr>
                <p:nvPr/>
              </p:nvSpPr>
              <p:spPr bwMode="auto">
                <a:xfrm flipV="1">
                  <a:off x="922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36" name="Line 784"/>
                <p:cNvSpPr>
                  <a:spLocks noChangeShapeType="1"/>
                </p:cNvSpPr>
                <p:nvPr/>
              </p:nvSpPr>
              <p:spPr bwMode="auto">
                <a:xfrm>
                  <a:off x="922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37" name="Line 785"/>
                <p:cNvSpPr>
                  <a:spLocks noChangeShapeType="1"/>
                </p:cNvSpPr>
                <p:nvPr/>
              </p:nvSpPr>
              <p:spPr bwMode="auto">
                <a:xfrm flipV="1">
                  <a:off x="922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38" name="Line 786"/>
                <p:cNvSpPr>
                  <a:spLocks noChangeShapeType="1"/>
                </p:cNvSpPr>
                <p:nvPr/>
              </p:nvSpPr>
              <p:spPr bwMode="auto">
                <a:xfrm>
                  <a:off x="923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39" name="Line 787"/>
                <p:cNvSpPr>
                  <a:spLocks noChangeShapeType="1"/>
                </p:cNvSpPr>
                <p:nvPr/>
              </p:nvSpPr>
              <p:spPr bwMode="auto">
                <a:xfrm flipV="1">
                  <a:off x="923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40" name="Line 788"/>
                <p:cNvSpPr>
                  <a:spLocks noChangeShapeType="1"/>
                </p:cNvSpPr>
                <p:nvPr/>
              </p:nvSpPr>
              <p:spPr bwMode="auto">
                <a:xfrm>
                  <a:off x="923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41" name="Line 789"/>
                <p:cNvSpPr>
                  <a:spLocks noChangeShapeType="1"/>
                </p:cNvSpPr>
                <p:nvPr/>
              </p:nvSpPr>
              <p:spPr bwMode="auto">
                <a:xfrm flipV="1">
                  <a:off x="925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42" name="Line 790"/>
                <p:cNvSpPr>
                  <a:spLocks noChangeShapeType="1"/>
                </p:cNvSpPr>
                <p:nvPr/>
              </p:nvSpPr>
              <p:spPr bwMode="auto">
                <a:xfrm>
                  <a:off x="925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43" name="Line 791"/>
                <p:cNvSpPr>
                  <a:spLocks noChangeShapeType="1"/>
                </p:cNvSpPr>
                <p:nvPr/>
              </p:nvSpPr>
              <p:spPr bwMode="auto">
                <a:xfrm flipV="1">
                  <a:off x="925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44" name="Line 792"/>
                <p:cNvSpPr>
                  <a:spLocks noChangeShapeType="1"/>
                </p:cNvSpPr>
                <p:nvPr/>
              </p:nvSpPr>
              <p:spPr bwMode="auto">
                <a:xfrm>
                  <a:off x="925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45" name="Line 793"/>
                <p:cNvSpPr>
                  <a:spLocks noChangeShapeType="1"/>
                </p:cNvSpPr>
                <p:nvPr/>
              </p:nvSpPr>
              <p:spPr bwMode="auto">
                <a:xfrm flipV="1">
                  <a:off x="926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46" name="Line 794"/>
                <p:cNvSpPr>
                  <a:spLocks noChangeShapeType="1"/>
                </p:cNvSpPr>
                <p:nvPr/>
              </p:nvSpPr>
              <p:spPr bwMode="auto">
                <a:xfrm>
                  <a:off x="926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47" name="Line 795"/>
                <p:cNvSpPr>
                  <a:spLocks noChangeShapeType="1"/>
                </p:cNvSpPr>
                <p:nvPr/>
              </p:nvSpPr>
              <p:spPr bwMode="auto">
                <a:xfrm flipV="1">
                  <a:off x="926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48" name="Line 796"/>
                <p:cNvSpPr>
                  <a:spLocks noChangeShapeType="1"/>
                </p:cNvSpPr>
                <p:nvPr/>
              </p:nvSpPr>
              <p:spPr bwMode="auto">
                <a:xfrm>
                  <a:off x="926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49" name="Line 797"/>
                <p:cNvSpPr>
                  <a:spLocks noChangeShapeType="1"/>
                </p:cNvSpPr>
                <p:nvPr/>
              </p:nvSpPr>
              <p:spPr bwMode="auto">
                <a:xfrm flipV="1">
                  <a:off x="928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50" name="Line 798"/>
                <p:cNvSpPr>
                  <a:spLocks noChangeShapeType="1"/>
                </p:cNvSpPr>
                <p:nvPr/>
              </p:nvSpPr>
              <p:spPr bwMode="auto">
                <a:xfrm>
                  <a:off x="928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51" name="Line 799"/>
                <p:cNvSpPr>
                  <a:spLocks noChangeShapeType="1"/>
                </p:cNvSpPr>
                <p:nvPr/>
              </p:nvSpPr>
              <p:spPr bwMode="auto">
                <a:xfrm flipV="1">
                  <a:off x="928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52" name="Line 800"/>
                <p:cNvSpPr>
                  <a:spLocks noChangeShapeType="1"/>
                </p:cNvSpPr>
                <p:nvPr/>
              </p:nvSpPr>
              <p:spPr bwMode="auto">
                <a:xfrm>
                  <a:off x="930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53" name="Line 801"/>
                <p:cNvSpPr>
                  <a:spLocks noChangeShapeType="1"/>
                </p:cNvSpPr>
                <p:nvPr/>
              </p:nvSpPr>
              <p:spPr bwMode="auto">
                <a:xfrm flipV="1">
                  <a:off x="930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54" name="Line 802"/>
                <p:cNvSpPr>
                  <a:spLocks noChangeShapeType="1"/>
                </p:cNvSpPr>
                <p:nvPr/>
              </p:nvSpPr>
              <p:spPr bwMode="auto">
                <a:xfrm>
                  <a:off x="930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55" name="Line 803"/>
                <p:cNvSpPr>
                  <a:spLocks noChangeShapeType="1"/>
                </p:cNvSpPr>
                <p:nvPr/>
              </p:nvSpPr>
              <p:spPr bwMode="auto">
                <a:xfrm flipV="1">
                  <a:off x="930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56" name="Line 804"/>
                <p:cNvSpPr>
                  <a:spLocks noChangeShapeType="1"/>
                </p:cNvSpPr>
                <p:nvPr/>
              </p:nvSpPr>
              <p:spPr bwMode="auto">
                <a:xfrm>
                  <a:off x="931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57" name="Line 805"/>
                <p:cNvSpPr>
                  <a:spLocks noChangeShapeType="1"/>
                </p:cNvSpPr>
                <p:nvPr/>
              </p:nvSpPr>
              <p:spPr bwMode="auto">
                <a:xfrm flipV="1">
                  <a:off x="931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58" name="Line 806"/>
                <p:cNvSpPr>
                  <a:spLocks noChangeShapeType="1"/>
                </p:cNvSpPr>
                <p:nvPr/>
              </p:nvSpPr>
              <p:spPr bwMode="auto">
                <a:xfrm>
                  <a:off x="931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59" name="Line 807"/>
                <p:cNvSpPr>
                  <a:spLocks noChangeShapeType="1"/>
                </p:cNvSpPr>
                <p:nvPr/>
              </p:nvSpPr>
              <p:spPr bwMode="auto">
                <a:xfrm flipV="1">
                  <a:off x="931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60" name="Line 808"/>
                <p:cNvSpPr>
                  <a:spLocks noChangeShapeType="1"/>
                </p:cNvSpPr>
                <p:nvPr/>
              </p:nvSpPr>
              <p:spPr bwMode="auto">
                <a:xfrm>
                  <a:off x="933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61" name="Line 809"/>
                <p:cNvSpPr>
                  <a:spLocks noChangeShapeType="1"/>
                </p:cNvSpPr>
                <p:nvPr/>
              </p:nvSpPr>
              <p:spPr bwMode="auto">
                <a:xfrm flipV="1">
                  <a:off x="933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62" name="Line 810"/>
                <p:cNvSpPr>
                  <a:spLocks noChangeShapeType="1"/>
                </p:cNvSpPr>
                <p:nvPr/>
              </p:nvSpPr>
              <p:spPr bwMode="auto">
                <a:xfrm>
                  <a:off x="933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63" name="Line 811"/>
                <p:cNvSpPr>
                  <a:spLocks noChangeShapeType="1"/>
                </p:cNvSpPr>
                <p:nvPr/>
              </p:nvSpPr>
              <p:spPr bwMode="auto">
                <a:xfrm flipV="1">
                  <a:off x="933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64" name="Line 812"/>
                <p:cNvSpPr>
                  <a:spLocks noChangeShapeType="1"/>
                </p:cNvSpPr>
                <p:nvPr/>
              </p:nvSpPr>
              <p:spPr bwMode="auto">
                <a:xfrm>
                  <a:off x="935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65" name="Line 813"/>
                <p:cNvSpPr>
                  <a:spLocks noChangeShapeType="1"/>
                </p:cNvSpPr>
                <p:nvPr/>
              </p:nvSpPr>
              <p:spPr bwMode="auto">
                <a:xfrm flipV="1">
                  <a:off x="935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66" name="Line 814"/>
                <p:cNvSpPr>
                  <a:spLocks noChangeShapeType="1"/>
                </p:cNvSpPr>
                <p:nvPr/>
              </p:nvSpPr>
              <p:spPr bwMode="auto">
                <a:xfrm>
                  <a:off x="936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67" name="Line 815"/>
                <p:cNvSpPr>
                  <a:spLocks noChangeShapeType="1"/>
                </p:cNvSpPr>
                <p:nvPr/>
              </p:nvSpPr>
              <p:spPr bwMode="auto">
                <a:xfrm flipV="1">
                  <a:off x="936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68" name="Line 816"/>
                <p:cNvSpPr>
                  <a:spLocks noChangeShapeType="1"/>
                </p:cNvSpPr>
                <p:nvPr/>
              </p:nvSpPr>
              <p:spPr bwMode="auto">
                <a:xfrm>
                  <a:off x="936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69" name="Line 817"/>
                <p:cNvSpPr>
                  <a:spLocks noChangeShapeType="1"/>
                </p:cNvSpPr>
                <p:nvPr/>
              </p:nvSpPr>
              <p:spPr bwMode="auto">
                <a:xfrm flipV="1">
                  <a:off x="936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70" name="Line 818"/>
                <p:cNvSpPr>
                  <a:spLocks noChangeShapeType="1"/>
                </p:cNvSpPr>
                <p:nvPr/>
              </p:nvSpPr>
              <p:spPr bwMode="auto">
                <a:xfrm>
                  <a:off x="938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71" name="Line 819"/>
                <p:cNvSpPr>
                  <a:spLocks noChangeShapeType="1"/>
                </p:cNvSpPr>
                <p:nvPr/>
              </p:nvSpPr>
              <p:spPr bwMode="auto">
                <a:xfrm flipV="1">
                  <a:off x="938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72" name="Line 820"/>
                <p:cNvSpPr>
                  <a:spLocks noChangeShapeType="1"/>
                </p:cNvSpPr>
                <p:nvPr/>
              </p:nvSpPr>
              <p:spPr bwMode="auto">
                <a:xfrm>
                  <a:off x="938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73" name="Line 821"/>
                <p:cNvSpPr>
                  <a:spLocks noChangeShapeType="1"/>
                </p:cNvSpPr>
                <p:nvPr/>
              </p:nvSpPr>
              <p:spPr bwMode="auto">
                <a:xfrm flipV="1">
                  <a:off x="938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74" name="Line 822"/>
                <p:cNvSpPr>
                  <a:spLocks noChangeShapeType="1"/>
                </p:cNvSpPr>
                <p:nvPr/>
              </p:nvSpPr>
              <p:spPr bwMode="auto">
                <a:xfrm>
                  <a:off x="940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75" name="Line 823"/>
                <p:cNvSpPr>
                  <a:spLocks noChangeShapeType="1"/>
                </p:cNvSpPr>
                <p:nvPr/>
              </p:nvSpPr>
              <p:spPr bwMode="auto">
                <a:xfrm flipV="1">
                  <a:off x="940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76" name="Line 824"/>
                <p:cNvSpPr>
                  <a:spLocks noChangeShapeType="1"/>
                </p:cNvSpPr>
                <p:nvPr/>
              </p:nvSpPr>
              <p:spPr bwMode="auto">
                <a:xfrm>
                  <a:off x="940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77" name="Line 825"/>
                <p:cNvSpPr>
                  <a:spLocks noChangeShapeType="1"/>
                </p:cNvSpPr>
                <p:nvPr/>
              </p:nvSpPr>
              <p:spPr bwMode="auto">
                <a:xfrm flipV="1">
                  <a:off x="940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78" name="Line 826"/>
                <p:cNvSpPr>
                  <a:spLocks noChangeShapeType="1"/>
                </p:cNvSpPr>
                <p:nvPr/>
              </p:nvSpPr>
              <p:spPr bwMode="auto">
                <a:xfrm>
                  <a:off x="941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79" name="Line 827"/>
                <p:cNvSpPr>
                  <a:spLocks noChangeShapeType="1"/>
                </p:cNvSpPr>
                <p:nvPr/>
              </p:nvSpPr>
              <p:spPr bwMode="auto">
                <a:xfrm flipV="1">
                  <a:off x="941" y="152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80" name="Line 828"/>
                <p:cNvSpPr>
                  <a:spLocks noChangeShapeType="1"/>
                </p:cNvSpPr>
                <p:nvPr/>
              </p:nvSpPr>
              <p:spPr bwMode="auto">
                <a:xfrm>
                  <a:off x="941" y="152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81" name="Line 829"/>
                <p:cNvSpPr>
                  <a:spLocks noChangeShapeType="1"/>
                </p:cNvSpPr>
                <p:nvPr/>
              </p:nvSpPr>
              <p:spPr bwMode="auto">
                <a:xfrm flipV="1">
                  <a:off x="941" y="152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82" name="Line 830"/>
                <p:cNvSpPr>
                  <a:spLocks noChangeShapeType="1"/>
                </p:cNvSpPr>
                <p:nvPr/>
              </p:nvSpPr>
              <p:spPr bwMode="auto">
                <a:xfrm>
                  <a:off x="943" y="152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83" name="Line 831"/>
                <p:cNvSpPr>
                  <a:spLocks noChangeShapeType="1"/>
                </p:cNvSpPr>
                <p:nvPr/>
              </p:nvSpPr>
              <p:spPr bwMode="auto">
                <a:xfrm flipV="1">
                  <a:off x="943" y="152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84" name="Line 832"/>
                <p:cNvSpPr>
                  <a:spLocks noChangeShapeType="1"/>
                </p:cNvSpPr>
                <p:nvPr/>
              </p:nvSpPr>
              <p:spPr bwMode="auto">
                <a:xfrm>
                  <a:off x="943" y="152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85" name="Line 833"/>
                <p:cNvSpPr>
                  <a:spLocks noChangeShapeType="1"/>
                </p:cNvSpPr>
                <p:nvPr/>
              </p:nvSpPr>
              <p:spPr bwMode="auto">
                <a:xfrm flipV="1">
                  <a:off x="943" y="152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86" name="Line 834"/>
                <p:cNvSpPr>
                  <a:spLocks noChangeShapeType="1"/>
                </p:cNvSpPr>
                <p:nvPr/>
              </p:nvSpPr>
              <p:spPr bwMode="auto">
                <a:xfrm>
                  <a:off x="945" y="152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87" name="Line 835"/>
                <p:cNvSpPr>
                  <a:spLocks noChangeShapeType="1"/>
                </p:cNvSpPr>
                <p:nvPr/>
              </p:nvSpPr>
              <p:spPr bwMode="auto">
                <a:xfrm flipV="1">
                  <a:off x="945" y="152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88" name="Line 836"/>
                <p:cNvSpPr>
                  <a:spLocks noChangeShapeType="1"/>
                </p:cNvSpPr>
                <p:nvPr/>
              </p:nvSpPr>
              <p:spPr bwMode="auto">
                <a:xfrm>
                  <a:off x="945" y="152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89" name="Line 837"/>
                <p:cNvSpPr>
                  <a:spLocks noChangeShapeType="1"/>
                </p:cNvSpPr>
                <p:nvPr/>
              </p:nvSpPr>
              <p:spPr bwMode="auto">
                <a:xfrm flipV="1">
                  <a:off x="946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90" name="Line 838"/>
                <p:cNvSpPr>
                  <a:spLocks noChangeShapeType="1"/>
                </p:cNvSpPr>
                <p:nvPr/>
              </p:nvSpPr>
              <p:spPr bwMode="auto">
                <a:xfrm>
                  <a:off x="946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91" name="Line 839"/>
                <p:cNvSpPr>
                  <a:spLocks noChangeShapeType="1"/>
                </p:cNvSpPr>
                <p:nvPr/>
              </p:nvSpPr>
              <p:spPr bwMode="auto">
                <a:xfrm flipV="1">
                  <a:off x="946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92" name="Line 840"/>
                <p:cNvSpPr>
                  <a:spLocks noChangeShapeType="1"/>
                </p:cNvSpPr>
                <p:nvPr/>
              </p:nvSpPr>
              <p:spPr bwMode="auto">
                <a:xfrm>
                  <a:off x="946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93" name="Line 841"/>
                <p:cNvSpPr>
                  <a:spLocks noChangeShapeType="1"/>
                </p:cNvSpPr>
                <p:nvPr/>
              </p:nvSpPr>
              <p:spPr bwMode="auto">
                <a:xfrm flipV="1">
                  <a:off x="948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94" name="Line 842"/>
                <p:cNvSpPr>
                  <a:spLocks noChangeShapeType="1"/>
                </p:cNvSpPr>
                <p:nvPr/>
              </p:nvSpPr>
              <p:spPr bwMode="auto">
                <a:xfrm>
                  <a:off x="948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95" name="Line 843"/>
                <p:cNvSpPr>
                  <a:spLocks noChangeShapeType="1"/>
                </p:cNvSpPr>
                <p:nvPr/>
              </p:nvSpPr>
              <p:spPr bwMode="auto">
                <a:xfrm flipV="1">
                  <a:off x="948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96" name="Line 844"/>
                <p:cNvSpPr>
                  <a:spLocks noChangeShapeType="1"/>
                </p:cNvSpPr>
                <p:nvPr/>
              </p:nvSpPr>
              <p:spPr bwMode="auto">
                <a:xfrm>
                  <a:off x="949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97" name="Line 845"/>
                <p:cNvSpPr>
                  <a:spLocks noChangeShapeType="1"/>
                </p:cNvSpPr>
                <p:nvPr/>
              </p:nvSpPr>
              <p:spPr bwMode="auto">
                <a:xfrm flipV="1">
                  <a:off x="949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98" name="Line 846"/>
                <p:cNvSpPr>
                  <a:spLocks noChangeShapeType="1"/>
                </p:cNvSpPr>
                <p:nvPr/>
              </p:nvSpPr>
              <p:spPr bwMode="auto">
                <a:xfrm>
                  <a:off x="949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99" name="Line 847"/>
                <p:cNvSpPr>
                  <a:spLocks noChangeShapeType="1"/>
                </p:cNvSpPr>
                <p:nvPr/>
              </p:nvSpPr>
              <p:spPr bwMode="auto">
                <a:xfrm flipV="1">
                  <a:off x="949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100" name="Line 848"/>
                <p:cNvSpPr>
                  <a:spLocks noChangeShapeType="1"/>
                </p:cNvSpPr>
                <p:nvPr/>
              </p:nvSpPr>
              <p:spPr bwMode="auto">
                <a:xfrm>
                  <a:off x="951" y="1519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101" name="Line 849"/>
                <p:cNvSpPr>
                  <a:spLocks noChangeShapeType="1"/>
                </p:cNvSpPr>
                <p:nvPr/>
              </p:nvSpPr>
              <p:spPr bwMode="auto">
                <a:xfrm flipV="1">
                  <a:off x="951" y="1519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3987" name="Group 850"/>
              <p:cNvGrpSpPr>
                <a:grpSpLocks/>
              </p:cNvGrpSpPr>
              <p:nvPr/>
            </p:nvGrpSpPr>
            <p:grpSpPr bwMode="auto">
              <a:xfrm>
                <a:off x="951" y="1468"/>
                <a:ext cx="92" cy="63"/>
                <a:chOff x="951" y="1468"/>
                <a:chExt cx="92" cy="63"/>
              </a:xfrm>
            </p:grpSpPr>
            <p:sp>
              <p:nvSpPr>
                <p:cNvPr id="4702" name="Line 851"/>
                <p:cNvSpPr>
                  <a:spLocks noChangeShapeType="1"/>
                </p:cNvSpPr>
                <p:nvPr/>
              </p:nvSpPr>
              <p:spPr bwMode="auto">
                <a:xfrm>
                  <a:off x="951" y="1519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03" name="Line 852"/>
                <p:cNvSpPr>
                  <a:spLocks noChangeShapeType="1"/>
                </p:cNvSpPr>
                <p:nvPr/>
              </p:nvSpPr>
              <p:spPr bwMode="auto">
                <a:xfrm flipV="1">
                  <a:off x="953" y="1519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04" name="Line 853"/>
                <p:cNvSpPr>
                  <a:spLocks noChangeShapeType="1"/>
                </p:cNvSpPr>
                <p:nvPr/>
              </p:nvSpPr>
              <p:spPr bwMode="auto">
                <a:xfrm>
                  <a:off x="953" y="1519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05" name="Line 854"/>
                <p:cNvSpPr>
                  <a:spLocks noChangeShapeType="1"/>
                </p:cNvSpPr>
                <p:nvPr/>
              </p:nvSpPr>
              <p:spPr bwMode="auto">
                <a:xfrm flipV="1">
                  <a:off x="953" y="1519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06" name="Line 855"/>
                <p:cNvSpPr>
                  <a:spLocks noChangeShapeType="1"/>
                </p:cNvSpPr>
                <p:nvPr/>
              </p:nvSpPr>
              <p:spPr bwMode="auto">
                <a:xfrm>
                  <a:off x="953" y="1519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07" name="Line 856"/>
                <p:cNvSpPr>
                  <a:spLocks noChangeShapeType="1"/>
                </p:cNvSpPr>
                <p:nvPr/>
              </p:nvSpPr>
              <p:spPr bwMode="auto">
                <a:xfrm flipV="1">
                  <a:off x="954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08" name="Line 857"/>
                <p:cNvSpPr>
                  <a:spLocks noChangeShapeType="1"/>
                </p:cNvSpPr>
                <p:nvPr/>
              </p:nvSpPr>
              <p:spPr bwMode="auto">
                <a:xfrm>
                  <a:off x="954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09" name="Line 858"/>
                <p:cNvSpPr>
                  <a:spLocks noChangeShapeType="1"/>
                </p:cNvSpPr>
                <p:nvPr/>
              </p:nvSpPr>
              <p:spPr bwMode="auto">
                <a:xfrm flipV="1">
                  <a:off x="954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10" name="Line 859"/>
                <p:cNvSpPr>
                  <a:spLocks noChangeShapeType="1"/>
                </p:cNvSpPr>
                <p:nvPr/>
              </p:nvSpPr>
              <p:spPr bwMode="auto">
                <a:xfrm>
                  <a:off x="954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11" name="Line 860"/>
                <p:cNvSpPr>
                  <a:spLocks noChangeShapeType="1"/>
                </p:cNvSpPr>
                <p:nvPr/>
              </p:nvSpPr>
              <p:spPr bwMode="auto">
                <a:xfrm flipV="1">
                  <a:off x="956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12" name="Line 861"/>
                <p:cNvSpPr>
                  <a:spLocks noChangeShapeType="1"/>
                </p:cNvSpPr>
                <p:nvPr/>
              </p:nvSpPr>
              <p:spPr bwMode="auto">
                <a:xfrm>
                  <a:off x="956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13" name="Line 862"/>
                <p:cNvSpPr>
                  <a:spLocks noChangeShapeType="1"/>
                </p:cNvSpPr>
                <p:nvPr/>
              </p:nvSpPr>
              <p:spPr bwMode="auto">
                <a:xfrm flipV="1">
                  <a:off x="956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14" name="Line 863"/>
                <p:cNvSpPr>
                  <a:spLocks noChangeShapeType="1"/>
                </p:cNvSpPr>
                <p:nvPr/>
              </p:nvSpPr>
              <p:spPr bwMode="auto">
                <a:xfrm>
                  <a:off x="956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15" name="Line 864"/>
                <p:cNvSpPr>
                  <a:spLocks noChangeShapeType="1"/>
                </p:cNvSpPr>
                <p:nvPr/>
              </p:nvSpPr>
              <p:spPr bwMode="auto">
                <a:xfrm flipV="1">
                  <a:off x="958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16" name="Line 865"/>
                <p:cNvSpPr>
                  <a:spLocks noChangeShapeType="1"/>
                </p:cNvSpPr>
                <p:nvPr/>
              </p:nvSpPr>
              <p:spPr bwMode="auto">
                <a:xfrm>
                  <a:off x="958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17" name="Line 866"/>
                <p:cNvSpPr>
                  <a:spLocks noChangeShapeType="1"/>
                </p:cNvSpPr>
                <p:nvPr/>
              </p:nvSpPr>
              <p:spPr bwMode="auto">
                <a:xfrm flipV="1">
                  <a:off x="958" y="1516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18" name="Line 867"/>
                <p:cNvSpPr>
                  <a:spLocks noChangeShapeType="1"/>
                </p:cNvSpPr>
                <p:nvPr/>
              </p:nvSpPr>
              <p:spPr bwMode="auto">
                <a:xfrm>
                  <a:off x="958" y="1516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19" name="Line 868"/>
                <p:cNvSpPr>
                  <a:spLocks noChangeShapeType="1"/>
                </p:cNvSpPr>
                <p:nvPr/>
              </p:nvSpPr>
              <p:spPr bwMode="auto">
                <a:xfrm flipV="1">
                  <a:off x="959" y="1516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20" name="Line 869"/>
                <p:cNvSpPr>
                  <a:spLocks noChangeShapeType="1"/>
                </p:cNvSpPr>
                <p:nvPr/>
              </p:nvSpPr>
              <p:spPr bwMode="auto">
                <a:xfrm>
                  <a:off x="959" y="1516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21" name="Line 870"/>
                <p:cNvSpPr>
                  <a:spLocks noChangeShapeType="1"/>
                </p:cNvSpPr>
                <p:nvPr/>
              </p:nvSpPr>
              <p:spPr bwMode="auto">
                <a:xfrm flipV="1">
                  <a:off x="961" y="1516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22" name="Line 871"/>
                <p:cNvSpPr>
                  <a:spLocks noChangeShapeType="1"/>
                </p:cNvSpPr>
                <p:nvPr/>
              </p:nvSpPr>
              <p:spPr bwMode="auto">
                <a:xfrm>
                  <a:off x="961" y="1516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23" name="Line 872"/>
                <p:cNvSpPr>
                  <a:spLocks noChangeShapeType="1"/>
                </p:cNvSpPr>
                <p:nvPr/>
              </p:nvSpPr>
              <p:spPr bwMode="auto">
                <a:xfrm flipV="1">
                  <a:off x="961" y="1516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24" name="Line 873"/>
                <p:cNvSpPr>
                  <a:spLocks noChangeShapeType="1"/>
                </p:cNvSpPr>
                <p:nvPr/>
              </p:nvSpPr>
              <p:spPr bwMode="auto">
                <a:xfrm>
                  <a:off x="961" y="1516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25" name="Line 874"/>
                <p:cNvSpPr>
                  <a:spLocks noChangeShapeType="1"/>
                </p:cNvSpPr>
                <p:nvPr/>
              </p:nvSpPr>
              <p:spPr bwMode="auto">
                <a:xfrm flipV="1">
                  <a:off x="963" y="1514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26" name="Line 875"/>
                <p:cNvSpPr>
                  <a:spLocks noChangeShapeType="1"/>
                </p:cNvSpPr>
                <p:nvPr/>
              </p:nvSpPr>
              <p:spPr bwMode="auto">
                <a:xfrm>
                  <a:off x="963" y="1514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27" name="Line 876"/>
                <p:cNvSpPr>
                  <a:spLocks noChangeShapeType="1"/>
                </p:cNvSpPr>
                <p:nvPr/>
              </p:nvSpPr>
              <p:spPr bwMode="auto">
                <a:xfrm flipV="1">
                  <a:off x="963" y="1514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28" name="Line 877"/>
                <p:cNvSpPr>
                  <a:spLocks noChangeShapeType="1"/>
                </p:cNvSpPr>
                <p:nvPr/>
              </p:nvSpPr>
              <p:spPr bwMode="auto">
                <a:xfrm>
                  <a:off x="963" y="1514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29" name="Line 878"/>
                <p:cNvSpPr>
                  <a:spLocks noChangeShapeType="1"/>
                </p:cNvSpPr>
                <p:nvPr/>
              </p:nvSpPr>
              <p:spPr bwMode="auto">
                <a:xfrm flipV="1">
                  <a:off x="964" y="1514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30" name="Line 879"/>
                <p:cNvSpPr>
                  <a:spLocks noChangeShapeType="1"/>
                </p:cNvSpPr>
                <p:nvPr/>
              </p:nvSpPr>
              <p:spPr bwMode="auto">
                <a:xfrm>
                  <a:off x="964" y="1514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31" name="Line 880"/>
                <p:cNvSpPr>
                  <a:spLocks noChangeShapeType="1"/>
                </p:cNvSpPr>
                <p:nvPr/>
              </p:nvSpPr>
              <p:spPr bwMode="auto">
                <a:xfrm flipV="1">
                  <a:off x="964" y="1514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32" name="Line 881"/>
                <p:cNvSpPr>
                  <a:spLocks noChangeShapeType="1"/>
                </p:cNvSpPr>
                <p:nvPr/>
              </p:nvSpPr>
              <p:spPr bwMode="auto">
                <a:xfrm>
                  <a:off x="964" y="1513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33" name="Line 882"/>
                <p:cNvSpPr>
                  <a:spLocks noChangeShapeType="1"/>
                </p:cNvSpPr>
                <p:nvPr/>
              </p:nvSpPr>
              <p:spPr bwMode="auto">
                <a:xfrm flipV="1">
                  <a:off x="966" y="1513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34" name="Line 883"/>
                <p:cNvSpPr>
                  <a:spLocks noChangeShapeType="1"/>
                </p:cNvSpPr>
                <p:nvPr/>
              </p:nvSpPr>
              <p:spPr bwMode="auto">
                <a:xfrm>
                  <a:off x="966" y="1513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35" name="Line 884"/>
                <p:cNvSpPr>
                  <a:spLocks noChangeShapeType="1"/>
                </p:cNvSpPr>
                <p:nvPr/>
              </p:nvSpPr>
              <p:spPr bwMode="auto">
                <a:xfrm flipV="1">
                  <a:off x="966" y="1513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36" name="Line 885"/>
                <p:cNvSpPr>
                  <a:spLocks noChangeShapeType="1"/>
                </p:cNvSpPr>
                <p:nvPr/>
              </p:nvSpPr>
              <p:spPr bwMode="auto">
                <a:xfrm>
                  <a:off x="966" y="1513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37" name="Line 886"/>
                <p:cNvSpPr>
                  <a:spLocks noChangeShapeType="1"/>
                </p:cNvSpPr>
                <p:nvPr/>
              </p:nvSpPr>
              <p:spPr bwMode="auto">
                <a:xfrm flipV="1">
                  <a:off x="968" y="1513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38" name="Line 887"/>
                <p:cNvSpPr>
                  <a:spLocks noChangeShapeType="1"/>
                </p:cNvSpPr>
                <p:nvPr/>
              </p:nvSpPr>
              <p:spPr bwMode="auto">
                <a:xfrm>
                  <a:off x="968" y="1513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39" name="Line 888"/>
                <p:cNvSpPr>
                  <a:spLocks noChangeShapeType="1"/>
                </p:cNvSpPr>
                <p:nvPr/>
              </p:nvSpPr>
              <p:spPr bwMode="auto">
                <a:xfrm flipV="1">
                  <a:off x="968" y="1513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40" name="Line 889"/>
                <p:cNvSpPr>
                  <a:spLocks noChangeShapeType="1"/>
                </p:cNvSpPr>
                <p:nvPr/>
              </p:nvSpPr>
              <p:spPr bwMode="auto">
                <a:xfrm>
                  <a:off x="969" y="1511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41" name="Line 890"/>
                <p:cNvSpPr>
                  <a:spLocks noChangeShapeType="1"/>
                </p:cNvSpPr>
                <p:nvPr/>
              </p:nvSpPr>
              <p:spPr bwMode="auto">
                <a:xfrm flipV="1">
                  <a:off x="969" y="1511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42" name="Line 891"/>
                <p:cNvSpPr>
                  <a:spLocks noChangeShapeType="1"/>
                </p:cNvSpPr>
                <p:nvPr/>
              </p:nvSpPr>
              <p:spPr bwMode="auto">
                <a:xfrm>
                  <a:off x="969" y="1511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43" name="Line 892"/>
                <p:cNvSpPr>
                  <a:spLocks noChangeShapeType="1"/>
                </p:cNvSpPr>
                <p:nvPr/>
              </p:nvSpPr>
              <p:spPr bwMode="auto">
                <a:xfrm flipV="1">
                  <a:off x="969" y="1511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44" name="Line 893"/>
                <p:cNvSpPr>
                  <a:spLocks noChangeShapeType="1"/>
                </p:cNvSpPr>
                <p:nvPr/>
              </p:nvSpPr>
              <p:spPr bwMode="auto">
                <a:xfrm>
                  <a:off x="971" y="1511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45" name="Line 894"/>
                <p:cNvSpPr>
                  <a:spLocks noChangeShapeType="1"/>
                </p:cNvSpPr>
                <p:nvPr/>
              </p:nvSpPr>
              <p:spPr bwMode="auto">
                <a:xfrm flipV="1">
                  <a:off x="971" y="1511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46" name="Line 895"/>
                <p:cNvSpPr>
                  <a:spLocks noChangeShapeType="1"/>
                </p:cNvSpPr>
                <p:nvPr/>
              </p:nvSpPr>
              <p:spPr bwMode="auto">
                <a:xfrm>
                  <a:off x="971" y="1511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47" name="Line 896"/>
                <p:cNvSpPr>
                  <a:spLocks noChangeShapeType="1"/>
                </p:cNvSpPr>
                <p:nvPr/>
              </p:nvSpPr>
              <p:spPr bwMode="auto">
                <a:xfrm flipV="1">
                  <a:off x="971" y="1509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48" name="Line 897"/>
                <p:cNvSpPr>
                  <a:spLocks noChangeShapeType="1"/>
                </p:cNvSpPr>
                <p:nvPr/>
              </p:nvSpPr>
              <p:spPr bwMode="auto">
                <a:xfrm>
                  <a:off x="972" y="1509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49" name="Line 898"/>
                <p:cNvSpPr>
                  <a:spLocks noChangeShapeType="1"/>
                </p:cNvSpPr>
                <p:nvPr/>
              </p:nvSpPr>
              <p:spPr bwMode="auto">
                <a:xfrm flipV="1">
                  <a:off x="972" y="1509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50" name="Line 899"/>
                <p:cNvSpPr>
                  <a:spLocks noChangeShapeType="1"/>
                </p:cNvSpPr>
                <p:nvPr/>
              </p:nvSpPr>
              <p:spPr bwMode="auto">
                <a:xfrm>
                  <a:off x="972" y="1509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51" name="Line 900"/>
                <p:cNvSpPr>
                  <a:spLocks noChangeShapeType="1"/>
                </p:cNvSpPr>
                <p:nvPr/>
              </p:nvSpPr>
              <p:spPr bwMode="auto">
                <a:xfrm flipV="1">
                  <a:off x="974" y="1509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52" name="Line 901"/>
                <p:cNvSpPr>
                  <a:spLocks noChangeShapeType="1"/>
                </p:cNvSpPr>
                <p:nvPr/>
              </p:nvSpPr>
              <p:spPr bwMode="auto">
                <a:xfrm>
                  <a:off x="974" y="1509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53" name="Line 902"/>
                <p:cNvSpPr>
                  <a:spLocks noChangeShapeType="1"/>
                </p:cNvSpPr>
                <p:nvPr/>
              </p:nvSpPr>
              <p:spPr bwMode="auto">
                <a:xfrm flipV="1">
                  <a:off x="974" y="1509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54" name="Line 903"/>
                <p:cNvSpPr>
                  <a:spLocks noChangeShapeType="1"/>
                </p:cNvSpPr>
                <p:nvPr/>
              </p:nvSpPr>
              <p:spPr bwMode="auto">
                <a:xfrm>
                  <a:off x="974" y="1508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55" name="Line 904"/>
                <p:cNvSpPr>
                  <a:spLocks noChangeShapeType="1"/>
                </p:cNvSpPr>
                <p:nvPr/>
              </p:nvSpPr>
              <p:spPr bwMode="auto">
                <a:xfrm flipV="1">
                  <a:off x="976" y="1508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56" name="Line 905"/>
                <p:cNvSpPr>
                  <a:spLocks noChangeShapeType="1"/>
                </p:cNvSpPr>
                <p:nvPr/>
              </p:nvSpPr>
              <p:spPr bwMode="auto">
                <a:xfrm>
                  <a:off x="976" y="1508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57" name="Line 906"/>
                <p:cNvSpPr>
                  <a:spLocks noChangeShapeType="1"/>
                </p:cNvSpPr>
                <p:nvPr/>
              </p:nvSpPr>
              <p:spPr bwMode="auto">
                <a:xfrm flipV="1">
                  <a:off x="976" y="1508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58" name="Line 907"/>
                <p:cNvSpPr>
                  <a:spLocks noChangeShapeType="1"/>
                </p:cNvSpPr>
                <p:nvPr/>
              </p:nvSpPr>
              <p:spPr bwMode="auto">
                <a:xfrm>
                  <a:off x="977" y="1508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59" name="Line 908"/>
                <p:cNvSpPr>
                  <a:spLocks noChangeShapeType="1"/>
                </p:cNvSpPr>
                <p:nvPr/>
              </p:nvSpPr>
              <p:spPr bwMode="auto">
                <a:xfrm flipV="1">
                  <a:off x="977" y="1508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60" name="Line 909"/>
                <p:cNvSpPr>
                  <a:spLocks noChangeShapeType="1"/>
                </p:cNvSpPr>
                <p:nvPr/>
              </p:nvSpPr>
              <p:spPr bwMode="auto">
                <a:xfrm>
                  <a:off x="977" y="1508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61" name="Line 910"/>
                <p:cNvSpPr>
                  <a:spLocks noChangeShapeType="1"/>
                </p:cNvSpPr>
                <p:nvPr/>
              </p:nvSpPr>
              <p:spPr bwMode="auto">
                <a:xfrm flipV="1">
                  <a:off x="977" y="1506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62" name="Line 911"/>
                <p:cNvSpPr>
                  <a:spLocks noChangeShapeType="1"/>
                </p:cNvSpPr>
                <p:nvPr/>
              </p:nvSpPr>
              <p:spPr bwMode="auto">
                <a:xfrm>
                  <a:off x="979" y="1506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63" name="Line 912"/>
                <p:cNvSpPr>
                  <a:spLocks noChangeShapeType="1"/>
                </p:cNvSpPr>
                <p:nvPr/>
              </p:nvSpPr>
              <p:spPr bwMode="auto">
                <a:xfrm flipV="1">
                  <a:off x="979" y="1506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64" name="Line 913"/>
                <p:cNvSpPr>
                  <a:spLocks noChangeShapeType="1"/>
                </p:cNvSpPr>
                <p:nvPr/>
              </p:nvSpPr>
              <p:spPr bwMode="auto">
                <a:xfrm>
                  <a:off x="979" y="1506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65" name="Line 914"/>
                <p:cNvSpPr>
                  <a:spLocks noChangeShapeType="1"/>
                </p:cNvSpPr>
                <p:nvPr/>
              </p:nvSpPr>
              <p:spPr bwMode="auto">
                <a:xfrm flipV="1">
                  <a:off x="979" y="1506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66" name="Line 915"/>
                <p:cNvSpPr>
                  <a:spLocks noChangeShapeType="1"/>
                </p:cNvSpPr>
                <p:nvPr/>
              </p:nvSpPr>
              <p:spPr bwMode="auto">
                <a:xfrm>
                  <a:off x="981" y="1506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67" name="Line 916"/>
                <p:cNvSpPr>
                  <a:spLocks noChangeShapeType="1"/>
                </p:cNvSpPr>
                <p:nvPr/>
              </p:nvSpPr>
              <p:spPr bwMode="auto">
                <a:xfrm flipV="1">
                  <a:off x="981" y="1506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68" name="Line 917"/>
                <p:cNvSpPr>
                  <a:spLocks noChangeShapeType="1"/>
                </p:cNvSpPr>
                <p:nvPr/>
              </p:nvSpPr>
              <p:spPr bwMode="auto">
                <a:xfrm>
                  <a:off x="981" y="1504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69" name="Line 918"/>
                <p:cNvSpPr>
                  <a:spLocks noChangeShapeType="1"/>
                </p:cNvSpPr>
                <p:nvPr/>
              </p:nvSpPr>
              <p:spPr bwMode="auto">
                <a:xfrm flipV="1">
                  <a:off x="981" y="1504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70" name="Line 919"/>
                <p:cNvSpPr>
                  <a:spLocks noChangeShapeType="1"/>
                </p:cNvSpPr>
                <p:nvPr/>
              </p:nvSpPr>
              <p:spPr bwMode="auto">
                <a:xfrm>
                  <a:off x="982" y="1504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71" name="Line 920"/>
                <p:cNvSpPr>
                  <a:spLocks noChangeShapeType="1"/>
                </p:cNvSpPr>
                <p:nvPr/>
              </p:nvSpPr>
              <p:spPr bwMode="auto">
                <a:xfrm flipV="1">
                  <a:off x="982" y="1504"/>
                  <a:ext cx="1" cy="2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72" name="Line 921"/>
                <p:cNvSpPr>
                  <a:spLocks noChangeShapeType="1"/>
                </p:cNvSpPr>
                <p:nvPr/>
              </p:nvSpPr>
              <p:spPr bwMode="auto">
                <a:xfrm>
                  <a:off x="982" y="1504"/>
                  <a:ext cx="1" cy="2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73" name="Line 922"/>
                <p:cNvSpPr>
                  <a:spLocks noChangeShapeType="1"/>
                </p:cNvSpPr>
                <p:nvPr/>
              </p:nvSpPr>
              <p:spPr bwMode="auto">
                <a:xfrm flipV="1">
                  <a:off x="982" y="150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74" name="Line 923"/>
                <p:cNvSpPr>
                  <a:spLocks noChangeShapeType="1"/>
                </p:cNvSpPr>
                <p:nvPr/>
              </p:nvSpPr>
              <p:spPr bwMode="auto">
                <a:xfrm>
                  <a:off x="984" y="150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75" name="Line 924"/>
                <p:cNvSpPr>
                  <a:spLocks noChangeShapeType="1"/>
                </p:cNvSpPr>
                <p:nvPr/>
              </p:nvSpPr>
              <p:spPr bwMode="auto">
                <a:xfrm flipV="1">
                  <a:off x="984" y="150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76" name="Line 925"/>
                <p:cNvSpPr>
                  <a:spLocks noChangeShapeType="1"/>
                </p:cNvSpPr>
                <p:nvPr/>
              </p:nvSpPr>
              <p:spPr bwMode="auto">
                <a:xfrm>
                  <a:off x="986" y="150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77" name="Line 926"/>
                <p:cNvSpPr>
                  <a:spLocks noChangeShapeType="1"/>
                </p:cNvSpPr>
                <p:nvPr/>
              </p:nvSpPr>
              <p:spPr bwMode="auto">
                <a:xfrm flipV="1">
                  <a:off x="986" y="150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78" name="Line 927"/>
                <p:cNvSpPr>
                  <a:spLocks noChangeShapeType="1"/>
                </p:cNvSpPr>
                <p:nvPr/>
              </p:nvSpPr>
              <p:spPr bwMode="auto">
                <a:xfrm>
                  <a:off x="986" y="150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79" name="Line 928"/>
                <p:cNvSpPr>
                  <a:spLocks noChangeShapeType="1"/>
                </p:cNvSpPr>
                <p:nvPr/>
              </p:nvSpPr>
              <p:spPr bwMode="auto">
                <a:xfrm flipV="1">
                  <a:off x="986" y="150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80" name="Line 929"/>
                <p:cNvSpPr>
                  <a:spLocks noChangeShapeType="1"/>
                </p:cNvSpPr>
                <p:nvPr/>
              </p:nvSpPr>
              <p:spPr bwMode="auto">
                <a:xfrm>
                  <a:off x="987" y="150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81" name="Line 930"/>
                <p:cNvSpPr>
                  <a:spLocks noChangeShapeType="1"/>
                </p:cNvSpPr>
                <p:nvPr/>
              </p:nvSpPr>
              <p:spPr bwMode="auto">
                <a:xfrm flipV="1">
                  <a:off x="987" y="150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82" name="Line 931"/>
                <p:cNvSpPr>
                  <a:spLocks noChangeShapeType="1"/>
                </p:cNvSpPr>
                <p:nvPr/>
              </p:nvSpPr>
              <p:spPr bwMode="auto">
                <a:xfrm>
                  <a:off x="987" y="1501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83" name="Line 932"/>
                <p:cNvSpPr>
                  <a:spLocks noChangeShapeType="1"/>
                </p:cNvSpPr>
                <p:nvPr/>
              </p:nvSpPr>
              <p:spPr bwMode="auto">
                <a:xfrm flipV="1">
                  <a:off x="987" y="1501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84" name="Line 933"/>
                <p:cNvSpPr>
                  <a:spLocks noChangeShapeType="1"/>
                </p:cNvSpPr>
                <p:nvPr/>
              </p:nvSpPr>
              <p:spPr bwMode="auto">
                <a:xfrm>
                  <a:off x="989" y="1501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85" name="Line 934"/>
                <p:cNvSpPr>
                  <a:spLocks noChangeShapeType="1"/>
                </p:cNvSpPr>
                <p:nvPr/>
              </p:nvSpPr>
              <p:spPr bwMode="auto">
                <a:xfrm flipV="1">
                  <a:off x="989" y="1501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86" name="Line 935"/>
                <p:cNvSpPr>
                  <a:spLocks noChangeShapeType="1"/>
                </p:cNvSpPr>
                <p:nvPr/>
              </p:nvSpPr>
              <p:spPr bwMode="auto">
                <a:xfrm>
                  <a:off x="989" y="1501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87" name="Line 936"/>
                <p:cNvSpPr>
                  <a:spLocks noChangeShapeType="1"/>
                </p:cNvSpPr>
                <p:nvPr/>
              </p:nvSpPr>
              <p:spPr bwMode="auto">
                <a:xfrm flipV="1">
                  <a:off x="989" y="1501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88" name="Line 937"/>
                <p:cNvSpPr>
                  <a:spLocks noChangeShapeType="1"/>
                </p:cNvSpPr>
                <p:nvPr/>
              </p:nvSpPr>
              <p:spPr bwMode="auto">
                <a:xfrm>
                  <a:off x="991" y="1499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89" name="Line 938"/>
                <p:cNvSpPr>
                  <a:spLocks noChangeShapeType="1"/>
                </p:cNvSpPr>
                <p:nvPr/>
              </p:nvSpPr>
              <p:spPr bwMode="auto">
                <a:xfrm flipV="1">
                  <a:off x="991" y="1499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90" name="Line 939"/>
                <p:cNvSpPr>
                  <a:spLocks noChangeShapeType="1"/>
                </p:cNvSpPr>
                <p:nvPr/>
              </p:nvSpPr>
              <p:spPr bwMode="auto">
                <a:xfrm>
                  <a:off x="991" y="1499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91" name="Line 940"/>
                <p:cNvSpPr>
                  <a:spLocks noChangeShapeType="1"/>
                </p:cNvSpPr>
                <p:nvPr/>
              </p:nvSpPr>
              <p:spPr bwMode="auto">
                <a:xfrm flipV="1">
                  <a:off x="991" y="1499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92" name="Line 941"/>
                <p:cNvSpPr>
                  <a:spLocks noChangeShapeType="1"/>
                </p:cNvSpPr>
                <p:nvPr/>
              </p:nvSpPr>
              <p:spPr bwMode="auto">
                <a:xfrm>
                  <a:off x="992" y="1499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93" name="Line 942"/>
                <p:cNvSpPr>
                  <a:spLocks noChangeShapeType="1"/>
                </p:cNvSpPr>
                <p:nvPr/>
              </p:nvSpPr>
              <p:spPr bwMode="auto">
                <a:xfrm flipV="1">
                  <a:off x="992" y="1499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94" name="Line 943"/>
                <p:cNvSpPr>
                  <a:spLocks noChangeShapeType="1"/>
                </p:cNvSpPr>
                <p:nvPr/>
              </p:nvSpPr>
              <p:spPr bwMode="auto">
                <a:xfrm>
                  <a:off x="992" y="1499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95" name="Line 944"/>
                <p:cNvSpPr>
                  <a:spLocks noChangeShapeType="1"/>
                </p:cNvSpPr>
                <p:nvPr/>
              </p:nvSpPr>
              <p:spPr bwMode="auto">
                <a:xfrm flipV="1">
                  <a:off x="994" y="1499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96" name="Line 945"/>
                <p:cNvSpPr>
                  <a:spLocks noChangeShapeType="1"/>
                </p:cNvSpPr>
                <p:nvPr/>
              </p:nvSpPr>
              <p:spPr bwMode="auto">
                <a:xfrm>
                  <a:off x="994" y="1499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97" name="Line 946"/>
                <p:cNvSpPr>
                  <a:spLocks noChangeShapeType="1"/>
                </p:cNvSpPr>
                <p:nvPr/>
              </p:nvSpPr>
              <p:spPr bwMode="auto">
                <a:xfrm flipV="1">
                  <a:off x="994" y="1499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98" name="Line 947"/>
                <p:cNvSpPr>
                  <a:spLocks noChangeShapeType="1"/>
                </p:cNvSpPr>
                <p:nvPr/>
              </p:nvSpPr>
              <p:spPr bwMode="auto">
                <a:xfrm>
                  <a:off x="994" y="1498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99" name="Line 948"/>
                <p:cNvSpPr>
                  <a:spLocks noChangeShapeType="1"/>
                </p:cNvSpPr>
                <p:nvPr/>
              </p:nvSpPr>
              <p:spPr bwMode="auto">
                <a:xfrm flipV="1">
                  <a:off x="996" y="1498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00" name="Line 949"/>
                <p:cNvSpPr>
                  <a:spLocks noChangeShapeType="1"/>
                </p:cNvSpPr>
                <p:nvPr/>
              </p:nvSpPr>
              <p:spPr bwMode="auto">
                <a:xfrm>
                  <a:off x="996" y="1498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01" name="Line 950"/>
                <p:cNvSpPr>
                  <a:spLocks noChangeShapeType="1"/>
                </p:cNvSpPr>
                <p:nvPr/>
              </p:nvSpPr>
              <p:spPr bwMode="auto">
                <a:xfrm flipV="1">
                  <a:off x="996" y="1498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02" name="Line 951"/>
                <p:cNvSpPr>
                  <a:spLocks noChangeShapeType="1"/>
                </p:cNvSpPr>
                <p:nvPr/>
              </p:nvSpPr>
              <p:spPr bwMode="auto">
                <a:xfrm>
                  <a:off x="997" y="1498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03" name="Line 952"/>
                <p:cNvSpPr>
                  <a:spLocks noChangeShapeType="1"/>
                </p:cNvSpPr>
                <p:nvPr/>
              </p:nvSpPr>
              <p:spPr bwMode="auto">
                <a:xfrm flipV="1">
                  <a:off x="997" y="1498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04" name="Line 953"/>
                <p:cNvSpPr>
                  <a:spLocks noChangeShapeType="1"/>
                </p:cNvSpPr>
                <p:nvPr/>
              </p:nvSpPr>
              <p:spPr bwMode="auto">
                <a:xfrm>
                  <a:off x="997" y="1498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05" name="Line 954"/>
                <p:cNvSpPr>
                  <a:spLocks noChangeShapeType="1"/>
                </p:cNvSpPr>
                <p:nvPr/>
              </p:nvSpPr>
              <p:spPr bwMode="auto">
                <a:xfrm flipV="1">
                  <a:off x="999" y="1498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06" name="Line 955"/>
                <p:cNvSpPr>
                  <a:spLocks noChangeShapeType="1"/>
                </p:cNvSpPr>
                <p:nvPr/>
              </p:nvSpPr>
              <p:spPr bwMode="auto">
                <a:xfrm>
                  <a:off x="999" y="149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07" name="Line 956"/>
                <p:cNvSpPr>
                  <a:spLocks noChangeShapeType="1"/>
                </p:cNvSpPr>
                <p:nvPr/>
              </p:nvSpPr>
              <p:spPr bwMode="auto">
                <a:xfrm flipV="1">
                  <a:off x="999" y="149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08" name="Line 957"/>
                <p:cNvSpPr>
                  <a:spLocks noChangeShapeType="1"/>
                </p:cNvSpPr>
                <p:nvPr/>
              </p:nvSpPr>
              <p:spPr bwMode="auto">
                <a:xfrm>
                  <a:off x="999" y="149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09" name="Line 958"/>
                <p:cNvSpPr>
                  <a:spLocks noChangeShapeType="1"/>
                </p:cNvSpPr>
                <p:nvPr/>
              </p:nvSpPr>
              <p:spPr bwMode="auto">
                <a:xfrm flipV="1">
                  <a:off x="1000" y="149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10" name="Line 959"/>
                <p:cNvSpPr>
                  <a:spLocks noChangeShapeType="1"/>
                </p:cNvSpPr>
                <p:nvPr/>
              </p:nvSpPr>
              <p:spPr bwMode="auto">
                <a:xfrm>
                  <a:off x="1000" y="149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11" name="Line 960"/>
                <p:cNvSpPr>
                  <a:spLocks noChangeShapeType="1"/>
                </p:cNvSpPr>
                <p:nvPr/>
              </p:nvSpPr>
              <p:spPr bwMode="auto">
                <a:xfrm flipV="1">
                  <a:off x="1000" y="1496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12" name="Line 961"/>
                <p:cNvSpPr>
                  <a:spLocks noChangeShapeType="1"/>
                </p:cNvSpPr>
                <p:nvPr/>
              </p:nvSpPr>
              <p:spPr bwMode="auto">
                <a:xfrm>
                  <a:off x="1000" y="149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13" name="Line 962"/>
                <p:cNvSpPr>
                  <a:spLocks noChangeShapeType="1"/>
                </p:cNvSpPr>
                <p:nvPr/>
              </p:nvSpPr>
              <p:spPr bwMode="auto">
                <a:xfrm flipV="1">
                  <a:off x="1002" y="149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14" name="Line 963"/>
                <p:cNvSpPr>
                  <a:spLocks noChangeShapeType="1"/>
                </p:cNvSpPr>
                <p:nvPr/>
              </p:nvSpPr>
              <p:spPr bwMode="auto">
                <a:xfrm>
                  <a:off x="1002" y="149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15" name="Line 964"/>
                <p:cNvSpPr>
                  <a:spLocks noChangeShapeType="1"/>
                </p:cNvSpPr>
                <p:nvPr/>
              </p:nvSpPr>
              <p:spPr bwMode="auto">
                <a:xfrm flipV="1">
                  <a:off x="1002" y="149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16" name="Line 965"/>
                <p:cNvSpPr>
                  <a:spLocks noChangeShapeType="1"/>
                </p:cNvSpPr>
                <p:nvPr/>
              </p:nvSpPr>
              <p:spPr bwMode="auto">
                <a:xfrm>
                  <a:off x="1002" y="149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17" name="Line 966"/>
                <p:cNvSpPr>
                  <a:spLocks noChangeShapeType="1"/>
                </p:cNvSpPr>
                <p:nvPr/>
              </p:nvSpPr>
              <p:spPr bwMode="auto">
                <a:xfrm flipV="1">
                  <a:off x="1004" y="149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18" name="Line 967"/>
                <p:cNvSpPr>
                  <a:spLocks noChangeShapeType="1"/>
                </p:cNvSpPr>
                <p:nvPr/>
              </p:nvSpPr>
              <p:spPr bwMode="auto">
                <a:xfrm>
                  <a:off x="1004" y="149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19" name="Line 968"/>
                <p:cNvSpPr>
                  <a:spLocks noChangeShapeType="1"/>
                </p:cNvSpPr>
                <p:nvPr/>
              </p:nvSpPr>
              <p:spPr bwMode="auto">
                <a:xfrm flipV="1">
                  <a:off x="1004" y="149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20" name="Line 969"/>
                <p:cNvSpPr>
                  <a:spLocks noChangeShapeType="1"/>
                </p:cNvSpPr>
                <p:nvPr/>
              </p:nvSpPr>
              <p:spPr bwMode="auto">
                <a:xfrm>
                  <a:off x="1004" y="149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21" name="Line 970"/>
                <p:cNvSpPr>
                  <a:spLocks noChangeShapeType="1"/>
                </p:cNvSpPr>
                <p:nvPr/>
              </p:nvSpPr>
              <p:spPr bwMode="auto">
                <a:xfrm flipV="1">
                  <a:off x="1005" y="149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22" name="Line 971"/>
                <p:cNvSpPr>
                  <a:spLocks noChangeShapeType="1"/>
                </p:cNvSpPr>
                <p:nvPr/>
              </p:nvSpPr>
              <p:spPr bwMode="auto">
                <a:xfrm>
                  <a:off x="1005" y="149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23" name="Line 972"/>
                <p:cNvSpPr>
                  <a:spLocks noChangeShapeType="1"/>
                </p:cNvSpPr>
                <p:nvPr/>
              </p:nvSpPr>
              <p:spPr bwMode="auto">
                <a:xfrm flipV="1">
                  <a:off x="1005" y="149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24" name="Line 973"/>
                <p:cNvSpPr>
                  <a:spLocks noChangeShapeType="1"/>
                </p:cNvSpPr>
                <p:nvPr/>
              </p:nvSpPr>
              <p:spPr bwMode="auto">
                <a:xfrm>
                  <a:off x="1005" y="149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25" name="Line 974"/>
                <p:cNvSpPr>
                  <a:spLocks noChangeShapeType="1"/>
                </p:cNvSpPr>
                <p:nvPr/>
              </p:nvSpPr>
              <p:spPr bwMode="auto">
                <a:xfrm flipV="1">
                  <a:off x="1007" y="149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26" name="Line 975"/>
                <p:cNvSpPr>
                  <a:spLocks noChangeShapeType="1"/>
                </p:cNvSpPr>
                <p:nvPr/>
              </p:nvSpPr>
              <p:spPr bwMode="auto">
                <a:xfrm>
                  <a:off x="1007" y="149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27" name="Line 976"/>
                <p:cNvSpPr>
                  <a:spLocks noChangeShapeType="1"/>
                </p:cNvSpPr>
                <p:nvPr/>
              </p:nvSpPr>
              <p:spPr bwMode="auto">
                <a:xfrm flipV="1">
                  <a:off x="1007" y="149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28" name="Line 977"/>
                <p:cNvSpPr>
                  <a:spLocks noChangeShapeType="1"/>
                </p:cNvSpPr>
                <p:nvPr/>
              </p:nvSpPr>
              <p:spPr bwMode="auto">
                <a:xfrm>
                  <a:off x="1009" y="149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29" name="Line 978"/>
                <p:cNvSpPr>
                  <a:spLocks noChangeShapeType="1"/>
                </p:cNvSpPr>
                <p:nvPr/>
              </p:nvSpPr>
              <p:spPr bwMode="auto">
                <a:xfrm flipV="1">
                  <a:off x="1009" y="1490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30" name="Line 979"/>
                <p:cNvSpPr>
                  <a:spLocks noChangeShapeType="1"/>
                </p:cNvSpPr>
                <p:nvPr/>
              </p:nvSpPr>
              <p:spPr bwMode="auto">
                <a:xfrm>
                  <a:off x="1009" y="149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31" name="Line 980"/>
                <p:cNvSpPr>
                  <a:spLocks noChangeShapeType="1"/>
                </p:cNvSpPr>
                <p:nvPr/>
              </p:nvSpPr>
              <p:spPr bwMode="auto">
                <a:xfrm flipV="1">
                  <a:off x="1010" y="149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32" name="Line 981"/>
                <p:cNvSpPr>
                  <a:spLocks noChangeShapeType="1"/>
                </p:cNvSpPr>
                <p:nvPr/>
              </p:nvSpPr>
              <p:spPr bwMode="auto">
                <a:xfrm>
                  <a:off x="1010" y="149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33" name="Line 982"/>
                <p:cNvSpPr>
                  <a:spLocks noChangeShapeType="1"/>
                </p:cNvSpPr>
                <p:nvPr/>
              </p:nvSpPr>
              <p:spPr bwMode="auto">
                <a:xfrm flipV="1">
                  <a:off x="1010" y="149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34" name="Line 983"/>
                <p:cNvSpPr>
                  <a:spLocks noChangeShapeType="1"/>
                </p:cNvSpPr>
                <p:nvPr/>
              </p:nvSpPr>
              <p:spPr bwMode="auto">
                <a:xfrm>
                  <a:off x="1010" y="149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35" name="Line 984"/>
                <p:cNvSpPr>
                  <a:spLocks noChangeShapeType="1"/>
                </p:cNvSpPr>
                <p:nvPr/>
              </p:nvSpPr>
              <p:spPr bwMode="auto">
                <a:xfrm flipV="1">
                  <a:off x="1012" y="149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36" name="Line 985"/>
                <p:cNvSpPr>
                  <a:spLocks noChangeShapeType="1"/>
                </p:cNvSpPr>
                <p:nvPr/>
              </p:nvSpPr>
              <p:spPr bwMode="auto">
                <a:xfrm>
                  <a:off x="1012" y="149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37" name="Line 986"/>
                <p:cNvSpPr>
                  <a:spLocks noChangeShapeType="1"/>
                </p:cNvSpPr>
                <p:nvPr/>
              </p:nvSpPr>
              <p:spPr bwMode="auto">
                <a:xfrm flipV="1">
                  <a:off x="1012" y="1490"/>
                  <a:ext cx="1" cy="2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38" name="Line 987"/>
                <p:cNvSpPr>
                  <a:spLocks noChangeShapeType="1"/>
                </p:cNvSpPr>
                <p:nvPr/>
              </p:nvSpPr>
              <p:spPr bwMode="auto">
                <a:xfrm>
                  <a:off x="1012" y="1488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39" name="Line 988"/>
                <p:cNvSpPr>
                  <a:spLocks noChangeShapeType="1"/>
                </p:cNvSpPr>
                <p:nvPr/>
              </p:nvSpPr>
              <p:spPr bwMode="auto">
                <a:xfrm flipV="1">
                  <a:off x="1014" y="1488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40" name="Line 989"/>
                <p:cNvSpPr>
                  <a:spLocks noChangeShapeType="1"/>
                </p:cNvSpPr>
                <p:nvPr/>
              </p:nvSpPr>
              <p:spPr bwMode="auto">
                <a:xfrm>
                  <a:off x="1014" y="1488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41" name="Line 990"/>
                <p:cNvSpPr>
                  <a:spLocks noChangeShapeType="1"/>
                </p:cNvSpPr>
                <p:nvPr/>
              </p:nvSpPr>
              <p:spPr bwMode="auto">
                <a:xfrm flipV="1">
                  <a:off x="1014" y="1488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42" name="Line 991"/>
                <p:cNvSpPr>
                  <a:spLocks noChangeShapeType="1"/>
                </p:cNvSpPr>
                <p:nvPr/>
              </p:nvSpPr>
              <p:spPr bwMode="auto">
                <a:xfrm>
                  <a:off x="1015" y="1488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43" name="Line 992"/>
                <p:cNvSpPr>
                  <a:spLocks noChangeShapeType="1"/>
                </p:cNvSpPr>
                <p:nvPr/>
              </p:nvSpPr>
              <p:spPr bwMode="auto">
                <a:xfrm flipV="1">
                  <a:off x="1015" y="1488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44" name="Line 993"/>
                <p:cNvSpPr>
                  <a:spLocks noChangeShapeType="1"/>
                </p:cNvSpPr>
                <p:nvPr/>
              </p:nvSpPr>
              <p:spPr bwMode="auto">
                <a:xfrm>
                  <a:off x="1015" y="1488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45" name="Line 994"/>
                <p:cNvSpPr>
                  <a:spLocks noChangeShapeType="1"/>
                </p:cNvSpPr>
                <p:nvPr/>
              </p:nvSpPr>
              <p:spPr bwMode="auto">
                <a:xfrm flipV="1">
                  <a:off x="1015" y="148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46" name="Line 995"/>
                <p:cNvSpPr>
                  <a:spLocks noChangeShapeType="1"/>
                </p:cNvSpPr>
                <p:nvPr/>
              </p:nvSpPr>
              <p:spPr bwMode="auto">
                <a:xfrm>
                  <a:off x="1017" y="148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47" name="Line 996"/>
                <p:cNvSpPr>
                  <a:spLocks noChangeShapeType="1"/>
                </p:cNvSpPr>
                <p:nvPr/>
              </p:nvSpPr>
              <p:spPr bwMode="auto">
                <a:xfrm flipV="1">
                  <a:off x="1017" y="148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48" name="Line 997"/>
                <p:cNvSpPr>
                  <a:spLocks noChangeShapeType="1"/>
                </p:cNvSpPr>
                <p:nvPr/>
              </p:nvSpPr>
              <p:spPr bwMode="auto">
                <a:xfrm>
                  <a:off x="1017" y="148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49" name="Line 998"/>
                <p:cNvSpPr>
                  <a:spLocks noChangeShapeType="1"/>
                </p:cNvSpPr>
                <p:nvPr/>
              </p:nvSpPr>
              <p:spPr bwMode="auto">
                <a:xfrm flipV="1">
                  <a:off x="1017" y="148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50" name="Line 999"/>
                <p:cNvSpPr>
                  <a:spLocks noChangeShapeType="1"/>
                </p:cNvSpPr>
                <p:nvPr/>
              </p:nvSpPr>
              <p:spPr bwMode="auto">
                <a:xfrm>
                  <a:off x="1019" y="1486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51" name="Line 1000"/>
                <p:cNvSpPr>
                  <a:spLocks noChangeShapeType="1"/>
                </p:cNvSpPr>
                <p:nvPr/>
              </p:nvSpPr>
              <p:spPr bwMode="auto">
                <a:xfrm flipV="1">
                  <a:off x="1019" y="148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52" name="Line 1001"/>
                <p:cNvSpPr>
                  <a:spLocks noChangeShapeType="1"/>
                </p:cNvSpPr>
                <p:nvPr/>
              </p:nvSpPr>
              <p:spPr bwMode="auto">
                <a:xfrm>
                  <a:off x="1019" y="148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53" name="Line 1002"/>
                <p:cNvSpPr>
                  <a:spLocks noChangeShapeType="1"/>
                </p:cNvSpPr>
                <p:nvPr/>
              </p:nvSpPr>
              <p:spPr bwMode="auto">
                <a:xfrm flipV="1">
                  <a:off x="1019" y="148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54" name="Line 1003"/>
                <p:cNvSpPr>
                  <a:spLocks noChangeShapeType="1"/>
                </p:cNvSpPr>
                <p:nvPr/>
              </p:nvSpPr>
              <p:spPr bwMode="auto">
                <a:xfrm>
                  <a:off x="1020" y="148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55" name="Line 1004"/>
                <p:cNvSpPr>
                  <a:spLocks noChangeShapeType="1"/>
                </p:cNvSpPr>
                <p:nvPr/>
              </p:nvSpPr>
              <p:spPr bwMode="auto">
                <a:xfrm flipV="1">
                  <a:off x="1020" y="148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56" name="Line 1005"/>
                <p:cNvSpPr>
                  <a:spLocks noChangeShapeType="1"/>
                </p:cNvSpPr>
                <p:nvPr/>
              </p:nvSpPr>
              <p:spPr bwMode="auto">
                <a:xfrm>
                  <a:off x="1020" y="148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57" name="Line 1006"/>
                <p:cNvSpPr>
                  <a:spLocks noChangeShapeType="1"/>
                </p:cNvSpPr>
                <p:nvPr/>
              </p:nvSpPr>
              <p:spPr bwMode="auto">
                <a:xfrm flipV="1">
                  <a:off x="1022" y="148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58" name="Line 1007"/>
                <p:cNvSpPr>
                  <a:spLocks noChangeShapeType="1"/>
                </p:cNvSpPr>
                <p:nvPr/>
              </p:nvSpPr>
              <p:spPr bwMode="auto">
                <a:xfrm>
                  <a:off x="1022" y="148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59" name="Line 1008"/>
                <p:cNvSpPr>
                  <a:spLocks noChangeShapeType="1"/>
                </p:cNvSpPr>
                <p:nvPr/>
              </p:nvSpPr>
              <p:spPr bwMode="auto">
                <a:xfrm flipV="1">
                  <a:off x="1022" y="148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60" name="Line 1009"/>
                <p:cNvSpPr>
                  <a:spLocks noChangeShapeType="1"/>
                </p:cNvSpPr>
                <p:nvPr/>
              </p:nvSpPr>
              <p:spPr bwMode="auto">
                <a:xfrm>
                  <a:off x="1023" y="148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61" name="Line 1010"/>
                <p:cNvSpPr>
                  <a:spLocks noChangeShapeType="1"/>
                </p:cNvSpPr>
                <p:nvPr/>
              </p:nvSpPr>
              <p:spPr bwMode="auto">
                <a:xfrm flipV="1">
                  <a:off x="1023" y="1481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62" name="Line 1011"/>
                <p:cNvSpPr>
                  <a:spLocks noChangeShapeType="1"/>
                </p:cNvSpPr>
                <p:nvPr/>
              </p:nvSpPr>
              <p:spPr bwMode="auto">
                <a:xfrm>
                  <a:off x="1023" y="148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63" name="Line 1012"/>
                <p:cNvSpPr>
                  <a:spLocks noChangeShapeType="1"/>
                </p:cNvSpPr>
                <p:nvPr/>
              </p:nvSpPr>
              <p:spPr bwMode="auto">
                <a:xfrm flipV="1">
                  <a:off x="1023" y="148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64" name="Line 1013"/>
                <p:cNvSpPr>
                  <a:spLocks noChangeShapeType="1"/>
                </p:cNvSpPr>
                <p:nvPr/>
              </p:nvSpPr>
              <p:spPr bwMode="auto">
                <a:xfrm>
                  <a:off x="1025" y="148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65" name="Line 1014"/>
                <p:cNvSpPr>
                  <a:spLocks noChangeShapeType="1"/>
                </p:cNvSpPr>
                <p:nvPr/>
              </p:nvSpPr>
              <p:spPr bwMode="auto">
                <a:xfrm flipV="1">
                  <a:off x="1025" y="148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66" name="Line 1015"/>
                <p:cNvSpPr>
                  <a:spLocks noChangeShapeType="1"/>
                </p:cNvSpPr>
                <p:nvPr/>
              </p:nvSpPr>
              <p:spPr bwMode="auto">
                <a:xfrm>
                  <a:off x="1025" y="1480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67" name="Line 1016"/>
                <p:cNvSpPr>
                  <a:spLocks noChangeShapeType="1"/>
                </p:cNvSpPr>
                <p:nvPr/>
              </p:nvSpPr>
              <p:spPr bwMode="auto">
                <a:xfrm flipV="1">
                  <a:off x="1025" y="1480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68" name="Line 1017"/>
                <p:cNvSpPr>
                  <a:spLocks noChangeShapeType="1"/>
                </p:cNvSpPr>
                <p:nvPr/>
              </p:nvSpPr>
              <p:spPr bwMode="auto">
                <a:xfrm>
                  <a:off x="1027" y="1480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69" name="Line 1018"/>
                <p:cNvSpPr>
                  <a:spLocks noChangeShapeType="1"/>
                </p:cNvSpPr>
                <p:nvPr/>
              </p:nvSpPr>
              <p:spPr bwMode="auto">
                <a:xfrm flipV="1">
                  <a:off x="1027" y="148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70" name="Line 1019"/>
                <p:cNvSpPr>
                  <a:spLocks noChangeShapeType="1"/>
                </p:cNvSpPr>
                <p:nvPr/>
              </p:nvSpPr>
              <p:spPr bwMode="auto">
                <a:xfrm>
                  <a:off x="1027" y="148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71" name="Line 1020"/>
                <p:cNvSpPr>
                  <a:spLocks noChangeShapeType="1"/>
                </p:cNvSpPr>
                <p:nvPr/>
              </p:nvSpPr>
              <p:spPr bwMode="auto">
                <a:xfrm flipV="1">
                  <a:off x="1027" y="1478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72" name="Line 1021"/>
                <p:cNvSpPr>
                  <a:spLocks noChangeShapeType="1"/>
                </p:cNvSpPr>
                <p:nvPr/>
              </p:nvSpPr>
              <p:spPr bwMode="auto">
                <a:xfrm>
                  <a:off x="1028" y="1478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73" name="Line 1022"/>
                <p:cNvSpPr>
                  <a:spLocks noChangeShapeType="1"/>
                </p:cNvSpPr>
                <p:nvPr/>
              </p:nvSpPr>
              <p:spPr bwMode="auto">
                <a:xfrm flipV="1">
                  <a:off x="1028" y="1478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74" name="Line 1023"/>
                <p:cNvSpPr>
                  <a:spLocks noChangeShapeType="1"/>
                </p:cNvSpPr>
                <p:nvPr/>
              </p:nvSpPr>
              <p:spPr bwMode="auto">
                <a:xfrm>
                  <a:off x="1028" y="1478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75" name="Line 0"/>
                <p:cNvSpPr>
                  <a:spLocks noChangeShapeType="1"/>
                </p:cNvSpPr>
                <p:nvPr/>
              </p:nvSpPr>
              <p:spPr bwMode="auto">
                <a:xfrm flipV="1">
                  <a:off x="1028" y="1476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76" name="Line 1"/>
                <p:cNvSpPr>
                  <a:spLocks noChangeShapeType="1"/>
                </p:cNvSpPr>
                <p:nvPr/>
              </p:nvSpPr>
              <p:spPr bwMode="auto">
                <a:xfrm>
                  <a:off x="1030" y="1476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77" name="Line 2"/>
                <p:cNvSpPr>
                  <a:spLocks noChangeShapeType="1"/>
                </p:cNvSpPr>
                <p:nvPr/>
              </p:nvSpPr>
              <p:spPr bwMode="auto">
                <a:xfrm flipV="1">
                  <a:off x="1030" y="1476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78" name="Line 3"/>
                <p:cNvSpPr>
                  <a:spLocks noChangeShapeType="1"/>
                </p:cNvSpPr>
                <p:nvPr/>
              </p:nvSpPr>
              <p:spPr bwMode="auto">
                <a:xfrm>
                  <a:off x="1030" y="1475"/>
                  <a:ext cx="1" cy="2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79" name="Line 4"/>
                <p:cNvSpPr>
                  <a:spLocks noChangeShapeType="1"/>
                </p:cNvSpPr>
                <p:nvPr/>
              </p:nvSpPr>
              <p:spPr bwMode="auto">
                <a:xfrm flipV="1">
                  <a:off x="1030" y="1475"/>
                  <a:ext cx="1" cy="2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80" name="Line 5"/>
                <p:cNvSpPr>
                  <a:spLocks noChangeShapeType="1"/>
                </p:cNvSpPr>
                <p:nvPr/>
              </p:nvSpPr>
              <p:spPr bwMode="auto">
                <a:xfrm>
                  <a:off x="1032" y="1475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81" name="Line 6"/>
                <p:cNvSpPr>
                  <a:spLocks noChangeShapeType="1"/>
                </p:cNvSpPr>
                <p:nvPr/>
              </p:nvSpPr>
              <p:spPr bwMode="auto">
                <a:xfrm flipV="1">
                  <a:off x="1032" y="1475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82" name="Line 7"/>
                <p:cNvSpPr>
                  <a:spLocks noChangeShapeType="1"/>
                </p:cNvSpPr>
                <p:nvPr/>
              </p:nvSpPr>
              <p:spPr bwMode="auto">
                <a:xfrm>
                  <a:off x="1032" y="1475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83" name="Line 8"/>
                <p:cNvSpPr>
                  <a:spLocks noChangeShapeType="1"/>
                </p:cNvSpPr>
                <p:nvPr/>
              </p:nvSpPr>
              <p:spPr bwMode="auto">
                <a:xfrm flipV="1">
                  <a:off x="1033" y="1473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84" name="Line 9"/>
                <p:cNvSpPr>
                  <a:spLocks noChangeShapeType="1"/>
                </p:cNvSpPr>
                <p:nvPr/>
              </p:nvSpPr>
              <p:spPr bwMode="auto">
                <a:xfrm>
                  <a:off x="1033" y="1473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85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1033" y="1473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86" name="Line 11"/>
                <p:cNvSpPr>
                  <a:spLocks noChangeShapeType="1"/>
                </p:cNvSpPr>
                <p:nvPr/>
              </p:nvSpPr>
              <p:spPr bwMode="auto">
                <a:xfrm>
                  <a:off x="1035" y="1473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87" name="Line 12"/>
                <p:cNvSpPr>
                  <a:spLocks noChangeShapeType="1"/>
                </p:cNvSpPr>
                <p:nvPr/>
              </p:nvSpPr>
              <p:spPr bwMode="auto">
                <a:xfrm flipV="1">
                  <a:off x="1035" y="1473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88" name="Line 13"/>
                <p:cNvSpPr>
                  <a:spLocks noChangeShapeType="1"/>
                </p:cNvSpPr>
                <p:nvPr/>
              </p:nvSpPr>
              <p:spPr bwMode="auto">
                <a:xfrm>
                  <a:off x="1035" y="1473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89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1035" y="1471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90" name="Line 15"/>
                <p:cNvSpPr>
                  <a:spLocks noChangeShapeType="1"/>
                </p:cNvSpPr>
                <p:nvPr/>
              </p:nvSpPr>
              <p:spPr bwMode="auto">
                <a:xfrm>
                  <a:off x="1037" y="1471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91" name="Line 16"/>
                <p:cNvSpPr>
                  <a:spLocks noChangeShapeType="1"/>
                </p:cNvSpPr>
                <p:nvPr/>
              </p:nvSpPr>
              <p:spPr bwMode="auto">
                <a:xfrm flipV="1">
                  <a:off x="1037" y="1471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92" name="Line 17"/>
                <p:cNvSpPr>
                  <a:spLocks noChangeShapeType="1"/>
                </p:cNvSpPr>
                <p:nvPr/>
              </p:nvSpPr>
              <p:spPr bwMode="auto">
                <a:xfrm>
                  <a:off x="1037" y="1471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93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1037" y="147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94" name="Line 19"/>
                <p:cNvSpPr>
                  <a:spLocks noChangeShapeType="1"/>
                </p:cNvSpPr>
                <p:nvPr/>
              </p:nvSpPr>
              <p:spPr bwMode="auto">
                <a:xfrm>
                  <a:off x="1038" y="147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95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1038" y="1470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96" name="Line 21"/>
                <p:cNvSpPr>
                  <a:spLocks noChangeShapeType="1"/>
                </p:cNvSpPr>
                <p:nvPr/>
              </p:nvSpPr>
              <p:spPr bwMode="auto">
                <a:xfrm>
                  <a:off x="1038" y="1470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97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1040" y="1470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98" name="Line 23"/>
                <p:cNvSpPr>
                  <a:spLocks noChangeShapeType="1"/>
                </p:cNvSpPr>
                <p:nvPr/>
              </p:nvSpPr>
              <p:spPr bwMode="auto">
                <a:xfrm>
                  <a:off x="1040" y="147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99" name="Line 24"/>
                <p:cNvSpPr>
                  <a:spLocks noChangeShapeType="1"/>
                </p:cNvSpPr>
                <p:nvPr/>
              </p:nvSpPr>
              <p:spPr bwMode="auto">
                <a:xfrm flipV="1">
                  <a:off x="1040" y="147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00" name="Line 25"/>
                <p:cNvSpPr>
                  <a:spLocks noChangeShapeType="1"/>
                </p:cNvSpPr>
                <p:nvPr/>
              </p:nvSpPr>
              <p:spPr bwMode="auto">
                <a:xfrm>
                  <a:off x="1040" y="147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01" name="Line 26"/>
                <p:cNvSpPr>
                  <a:spLocks noChangeShapeType="1"/>
                </p:cNvSpPr>
                <p:nvPr/>
              </p:nvSpPr>
              <p:spPr bwMode="auto">
                <a:xfrm flipV="1">
                  <a:off x="1042" y="1468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3988" name="Group 27"/>
              <p:cNvGrpSpPr>
                <a:grpSpLocks/>
              </p:cNvGrpSpPr>
              <p:nvPr/>
            </p:nvGrpSpPr>
            <p:grpSpPr bwMode="auto">
              <a:xfrm>
                <a:off x="910" y="1433"/>
                <a:ext cx="168" cy="111"/>
                <a:chOff x="910" y="1433"/>
                <a:chExt cx="168" cy="111"/>
              </a:xfrm>
            </p:grpSpPr>
            <p:sp>
              <p:nvSpPr>
                <p:cNvPr id="4502" name="Line 28"/>
                <p:cNvSpPr>
                  <a:spLocks noChangeShapeType="1"/>
                </p:cNvSpPr>
                <p:nvPr/>
              </p:nvSpPr>
              <p:spPr bwMode="auto">
                <a:xfrm>
                  <a:off x="1042" y="1468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03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1042" y="1468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04" name="Line 30"/>
                <p:cNvSpPr>
                  <a:spLocks noChangeShapeType="1"/>
                </p:cNvSpPr>
                <p:nvPr/>
              </p:nvSpPr>
              <p:spPr bwMode="auto">
                <a:xfrm>
                  <a:off x="1042" y="1468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05" name="Line 31"/>
                <p:cNvSpPr>
                  <a:spLocks noChangeShapeType="1"/>
                </p:cNvSpPr>
                <p:nvPr/>
              </p:nvSpPr>
              <p:spPr bwMode="auto">
                <a:xfrm flipV="1">
                  <a:off x="1043" y="1466"/>
                  <a:ext cx="1" cy="2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06" name="Line 32"/>
                <p:cNvSpPr>
                  <a:spLocks noChangeShapeType="1"/>
                </p:cNvSpPr>
                <p:nvPr/>
              </p:nvSpPr>
              <p:spPr bwMode="auto">
                <a:xfrm>
                  <a:off x="1043" y="1466"/>
                  <a:ext cx="1" cy="2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07" name="Line 33"/>
                <p:cNvSpPr>
                  <a:spLocks noChangeShapeType="1"/>
                </p:cNvSpPr>
                <p:nvPr/>
              </p:nvSpPr>
              <p:spPr bwMode="auto">
                <a:xfrm flipV="1">
                  <a:off x="1043" y="146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08" name="Line 34"/>
                <p:cNvSpPr>
                  <a:spLocks noChangeShapeType="1"/>
                </p:cNvSpPr>
                <p:nvPr/>
              </p:nvSpPr>
              <p:spPr bwMode="auto">
                <a:xfrm>
                  <a:off x="1043" y="146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09" name="Line 35"/>
                <p:cNvSpPr>
                  <a:spLocks noChangeShapeType="1"/>
                </p:cNvSpPr>
                <p:nvPr/>
              </p:nvSpPr>
              <p:spPr bwMode="auto">
                <a:xfrm flipV="1">
                  <a:off x="1045" y="146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10" name="Line 36"/>
                <p:cNvSpPr>
                  <a:spLocks noChangeShapeType="1"/>
                </p:cNvSpPr>
                <p:nvPr/>
              </p:nvSpPr>
              <p:spPr bwMode="auto">
                <a:xfrm>
                  <a:off x="1045" y="146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11" name="Line 37"/>
                <p:cNvSpPr>
                  <a:spLocks noChangeShapeType="1"/>
                </p:cNvSpPr>
                <p:nvPr/>
              </p:nvSpPr>
              <p:spPr bwMode="auto">
                <a:xfrm flipV="1">
                  <a:off x="1046" y="146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12" name="Line 38"/>
                <p:cNvSpPr>
                  <a:spLocks noChangeShapeType="1"/>
                </p:cNvSpPr>
                <p:nvPr/>
              </p:nvSpPr>
              <p:spPr bwMode="auto">
                <a:xfrm>
                  <a:off x="1046" y="1465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13" name="Line 39"/>
                <p:cNvSpPr>
                  <a:spLocks noChangeShapeType="1"/>
                </p:cNvSpPr>
                <p:nvPr/>
              </p:nvSpPr>
              <p:spPr bwMode="auto">
                <a:xfrm flipV="1">
                  <a:off x="1046" y="1465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14" name="Line 40"/>
                <p:cNvSpPr>
                  <a:spLocks noChangeShapeType="1"/>
                </p:cNvSpPr>
                <p:nvPr/>
              </p:nvSpPr>
              <p:spPr bwMode="auto">
                <a:xfrm>
                  <a:off x="1046" y="1465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15" name="Line 41"/>
                <p:cNvSpPr>
                  <a:spLocks noChangeShapeType="1"/>
                </p:cNvSpPr>
                <p:nvPr/>
              </p:nvSpPr>
              <p:spPr bwMode="auto">
                <a:xfrm flipV="1">
                  <a:off x="1048" y="146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16" name="Line 42"/>
                <p:cNvSpPr>
                  <a:spLocks noChangeShapeType="1"/>
                </p:cNvSpPr>
                <p:nvPr/>
              </p:nvSpPr>
              <p:spPr bwMode="auto">
                <a:xfrm>
                  <a:off x="1048" y="146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17" name="Line 43"/>
                <p:cNvSpPr>
                  <a:spLocks noChangeShapeType="1"/>
                </p:cNvSpPr>
                <p:nvPr/>
              </p:nvSpPr>
              <p:spPr bwMode="auto">
                <a:xfrm flipV="1">
                  <a:off x="1048" y="1463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18" name="Line 44"/>
                <p:cNvSpPr>
                  <a:spLocks noChangeShapeType="1"/>
                </p:cNvSpPr>
                <p:nvPr/>
              </p:nvSpPr>
              <p:spPr bwMode="auto">
                <a:xfrm>
                  <a:off x="1048" y="1463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19" name="Line 45"/>
                <p:cNvSpPr>
                  <a:spLocks noChangeShapeType="1"/>
                </p:cNvSpPr>
                <p:nvPr/>
              </p:nvSpPr>
              <p:spPr bwMode="auto">
                <a:xfrm flipV="1">
                  <a:off x="1050" y="1463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20" name="Line 46"/>
                <p:cNvSpPr>
                  <a:spLocks noChangeShapeType="1"/>
                </p:cNvSpPr>
                <p:nvPr/>
              </p:nvSpPr>
              <p:spPr bwMode="auto">
                <a:xfrm>
                  <a:off x="1050" y="1461"/>
                  <a:ext cx="1" cy="2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21" name="Line 47"/>
                <p:cNvSpPr>
                  <a:spLocks noChangeShapeType="1"/>
                </p:cNvSpPr>
                <p:nvPr/>
              </p:nvSpPr>
              <p:spPr bwMode="auto">
                <a:xfrm flipV="1">
                  <a:off x="1050" y="1461"/>
                  <a:ext cx="1" cy="2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22" name="Line 48"/>
                <p:cNvSpPr>
                  <a:spLocks noChangeShapeType="1"/>
                </p:cNvSpPr>
                <p:nvPr/>
              </p:nvSpPr>
              <p:spPr bwMode="auto">
                <a:xfrm>
                  <a:off x="1050" y="1461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23" name="Line 49"/>
                <p:cNvSpPr>
                  <a:spLocks noChangeShapeType="1"/>
                </p:cNvSpPr>
                <p:nvPr/>
              </p:nvSpPr>
              <p:spPr bwMode="auto">
                <a:xfrm flipV="1">
                  <a:off x="1051" y="1460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24" name="Line 50"/>
                <p:cNvSpPr>
                  <a:spLocks noChangeShapeType="1"/>
                </p:cNvSpPr>
                <p:nvPr/>
              </p:nvSpPr>
              <p:spPr bwMode="auto">
                <a:xfrm>
                  <a:off x="1051" y="1460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25" name="Line 51"/>
                <p:cNvSpPr>
                  <a:spLocks noChangeShapeType="1"/>
                </p:cNvSpPr>
                <p:nvPr/>
              </p:nvSpPr>
              <p:spPr bwMode="auto">
                <a:xfrm flipV="1">
                  <a:off x="1051" y="1460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26" name="Line 52"/>
                <p:cNvSpPr>
                  <a:spLocks noChangeShapeType="1"/>
                </p:cNvSpPr>
                <p:nvPr/>
              </p:nvSpPr>
              <p:spPr bwMode="auto">
                <a:xfrm>
                  <a:off x="1051" y="1460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27" name="Line 53"/>
                <p:cNvSpPr>
                  <a:spLocks noChangeShapeType="1"/>
                </p:cNvSpPr>
                <p:nvPr/>
              </p:nvSpPr>
              <p:spPr bwMode="auto">
                <a:xfrm flipV="1">
                  <a:off x="1053" y="1460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28" name="Line 54"/>
                <p:cNvSpPr>
                  <a:spLocks noChangeShapeType="1"/>
                </p:cNvSpPr>
                <p:nvPr/>
              </p:nvSpPr>
              <p:spPr bwMode="auto">
                <a:xfrm>
                  <a:off x="1053" y="1458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29" name="Line 55"/>
                <p:cNvSpPr>
                  <a:spLocks noChangeShapeType="1"/>
                </p:cNvSpPr>
                <p:nvPr/>
              </p:nvSpPr>
              <p:spPr bwMode="auto">
                <a:xfrm flipV="1">
                  <a:off x="1053" y="1458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30" name="Line 56"/>
                <p:cNvSpPr>
                  <a:spLocks noChangeShapeType="1"/>
                </p:cNvSpPr>
                <p:nvPr/>
              </p:nvSpPr>
              <p:spPr bwMode="auto">
                <a:xfrm>
                  <a:off x="1055" y="1458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31" name="Line 57"/>
                <p:cNvSpPr>
                  <a:spLocks noChangeShapeType="1"/>
                </p:cNvSpPr>
                <p:nvPr/>
              </p:nvSpPr>
              <p:spPr bwMode="auto">
                <a:xfrm flipV="1">
                  <a:off x="1055" y="1458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32" name="Line 58"/>
                <p:cNvSpPr>
                  <a:spLocks noChangeShapeType="1"/>
                </p:cNvSpPr>
                <p:nvPr/>
              </p:nvSpPr>
              <p:spPr bwMode="auto">
                <a:xfrm>
                  <a:off x="1055" y="1456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33" name="Line 59"/>
                <p:cNvSpPr>
                  <a:spLocks noChangeShapeType="1"/>
                </p:cNvSpPr>
                <p:nvPr/>
              </p:nvSpPr>
              <p:spPr bwMode="auto">
                <a:xfrm flipV="1">
                  <a:off x="1055" y="1456"/>
                  <a:ext cx="1" cy="1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34" name="Line 60"/>
                <p:cNvSpPr>
                  <a:spLocks noChangeShapeType="1"/>
                </p:cNvSpPr>
                <p:nvPr/>
              </p:nvSpPr>
              <p:spPr bwMode="auto">
                <a:xfrm>
                  <a:off x="1056" y="1456"/>
                  <a:ext cx="1" cy="1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35" name="Line 61"/>
                <p:cNvSpPr>
                  <a:spLocks noChangeShapeType="1"/>
                </p:cNvSpPr>
                <p:nvPr/>
              </p:nvSpPr>
              <p:spPr bwMode="auto">
                <a:xfrm flipV="1">
                  <a:off x="1056" y="1456"/>
                  <a:ext cx="1" cy="1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36" name="Line 62"/>
                <p:cNvSpPr>
                  <a:spLocks noChangeShapeType="1"/>
                </p:cNvSpPr>
                <p:nvPr/>
              </p:nvSpPr>
              <p:spPr bwMode="auto">
                <a:xfrm>
                  <a:off x="1056" y="1456"/>
                  <a:ext cx="1" cy="1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37" name="Line 63"/>
                <p:cNvSpPr>
                  <a:spLocks noChangeShapeType="1"/>
                </p:cNvSpPr>
                <p:nvPr/>
              </p:nvSpPr>
              <p:spPr bwMode="auto">
                <a:xfrm flipV="1">
                  <a:off x="1058" y="1455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38" name="Line 64"/>
                <p:cNvSpPr>
                  <a:spLocks noChangeShapeType="1"/>
                </p:cNvSpPr>
                <p:nvPr/>
              </p:nvSpPr>
              <p:spPr bwMode="auto">
                <a:xfrm>
                  <a:off x="1058" y="1455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39" name="Line 65"/>
                <p:cNvSpPr>
                  <a:spLocks noChangeShapeType="1"/>
                </p:cNvSpPr>
                <p:nvPr/>
              </p:nvSpPr>
              <p:spPr bwMode="auto">
                <a:xfrm flipV="1">
                  <a:off x="1058" y="1455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40" name="Line 66"/>
                <p:cNvSpPr>
                  <a:spLocks noChangeShapeType="1"/>
                </p:cNvSpPr>
                <p:nvPr/>
              </p:nvSpPr>
              <p:spPr bwMode="auto">
                <a:xfrm>
                  <a:off x="1058" y="1455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41" name="Line 67"/>
                <p:cNvSpPr>
                  <a:spLocks noChangeShapeType="1"/>
                </p:cNvSpPr>
                <p:nvPr/>
              </p:nvSpPr>
              <p:spPr bwMode="auto">
                <a:xfrm flipV="1">
                  <a:off x="1060" y="1453"/>
                  <a:ext cx="1" cy="1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42" name="Line 68"/>
                <p:cNvSpPr>
                  <a:spLocks noChangeShapeType="1"/>
                </p:cNvSpPr>
                <p:nvPr/>
              </p:nvSpPr>
              <p:spPr bwMode="auto">
                <a:xfrm>
                  <a:off x="1060" y="1453"/>
                  <a:ext cx="1" cy="1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43" name="Line 69"/>
                <p:cNvSpPr>
                  <a:spLocks noChangeShapeType="1"/>
                </p:cNvSpPr>
                <p:nvPr/>
              </p:nvSpPr>
              <p:spPr bwMode="auto">
                <a:xfrm flipV="1">
                  <a:off x="1060" y="1453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44" name="Line 70"/>
                <p:cNvSpPr>
                  <a:spLocks noChangeShapeType="1"/>
                </p:cNvSpPr>
                <p:nvPr/>
              </p:nvSpPr>
              <p:spPr bwMode="auto">
                <a:xfrm>
                  <a:off x="1060" y="1453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45" name="Line 71"/>
                <p:cNvSpPr>
                  <a:spLocks noChangeShapeType="1"/>
                </p:cNvSpPr>
                <p:nvPr/>
              </p:nvSpPr>
              <p:spPr bwMode="auto">
                <a:xfrm flipV="1">
                  <a:off x="1061" y="1453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46" name="Line 72"/>
                <p:cNvSpPr>
                  <a:spLocks noChangeShapeType="1"/>
                </p:cNvSpPr>
                <p:nvPr/>
              </p:nvSpPr>
              <p:spPr bwMode="auto">
                <a:xfrm>
                  <a:off x="1061" y="1451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47" name="Line 73"/>
                <p:cNvSpPr>
                  <a:spLocks noChangeShapeType="1"/>
                </p:cNvSpPr>
                <p:nvPr/>
              </p:nvSpPr>
              <p:spPr bwMode="auto">
                <a:xfrm flipV="1">
                  <a:off x="1061" y="1451"/>
                  <a:ext cx="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48" name="Line 74"/>
                <p:cNvSpPr>
                  <a:spLocks noChangeShapeType="1"/>
                </p:cNvSpPr>
                <p:nvPr/>
              </p:nvSpPr>
              <p:spPr bwMode="auto">
                <a:xfrm>
                  <a:off x="1063" y="1451"/>
                  <a:ext cx="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49" name="Line 75"/>
                <p:cNvSpPr>
                  <a:spLocks noChangeShapeType="1"/>
                </p:cNvSpPr>
                <p:nvPr/>
              </p:nvSpPr>
              <p:spPr bwMode="auto">
                <a:xfrm flipV="1">
                  <a:off x="1063" y="1451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50" name="Line 76"/>
                <p:cNvSpPr>
                  <a:spLocks noChangeShapeType="1"/>
                </p:cNvSpPr>
                <p:nvPr/>
              </p:nvSpPr>
              <p:spPr bwMode="auto">
                <a:xfrm>
                  <a:off x="1063" y="1450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51" name="Line 77"/>
                <p:cNvSpPr>
                  <a:spLocks noChangeShapeType="1"/>
                </p:cNvSpPr>
                <p:nvPr/>
              </p:nvSpPr>
              <p:spPr bwMode="auto">
                <a:xfrm flipV="1">
                  <a:off x="1063" y="145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52" name="Line 78"/>
                <p:cNvSpPr>
                  <a:spLocks noChangeShapeType="1"/>
                </p:cNvSpPr>
                <p:nvPr/>
              </p:nvSpPr>
              <p:spPr bwMode="auto">
                <a:xfrm>
                  <a:off x="1065" y="1450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53" name="Line 79"/>
                <p:cNvSpPr>
                  <a:spLocks noChangeShapeType="1"/>
                </p:cNvSpPr>
                <p:nvPr/>
              </p:nvSpPr>
              <p:spPr bwMode="auto">
                <a:xfrm flipV="1">
                  <a:off x="1065" y="1450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54" name="Line 80"/>
                <p:cNvSpPr>
                  <a:spLocks noChangeShapeType="1"/>
                </p:cNvSpPr>
                <p:nvPr/>
              </p:nvSpPr>
              <p:spPr bwMode="auto">
                <a:xfrm>
                  <a:off x="1065" y="1448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55" name="Line 81"/>
                <p:cNvSpPr>
                  <a:spLocks noChangeShapeType="1"/>
                </p:cNvSpPr>
                <p:nvPr/>
              </p:nvSpPr>
              <p:spPr bwMode="auto">
                <a:xfrm flipV="1">
                  <a:off x="1065" y="1448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56" name="Line 82"/>
                <p:cNvSpPr>
                  <a:spLocks noChangeShapeType="1"/>
                </p:cNvSpPr>
                <p:nvPr/>
              </p:nvSpPr>
              <p:spPr bwMode="auto">
                <a:xfrm>
                  <a:off x="1066" y="1448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57" name="Line 83"/>
                <p:cNvSpPr>
                  <a:spLocks noChangeShapeType="1"/>
                </p:cNvSpPr>
                <p:nvPr/>
              </p:nvSpPr>
              <p:spPr bwMode="auto">
                <a:xfrm flipV="1">
                  <a:off x="1066" y="1448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58" name="Line 84"/>
                <p:cNvSpPr>
                  <a:spLocks noChangeShapeType="1"/>
                </p:cNvSpPr>
                <p:nvPr/>
              </p:nvSpPr>
              <p:spPr bwMode="auto">
                <a:xfrm>
                  <a:off x="1066" y="1446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59" name="Line 85"/>
                <p:cNvSpPr>
                  <a:spLocks noChangeShapeType="1"/>
                </p:cNvSpPr>
                <p:nvPr/>
              </p:nvSpPr>
              <p:spPr bwMode="auto">
                <a:xfrm flipV="1">
                  <a:off x="1066" y="1446"/>
                  <a:ext cx="1" cy="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60" name="Line 86"/>
                <p:cNvSpPr>
                  <a:spLocks noChangeShapeType="1"/>
                </p:cNvSpPr>
                <p:nvPr/>
              </p:nvSpPr>
              <p:spPr bwMode="auto">
                <a:xfrm>
                  <a:off x="1068" y="1446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61" name="Line 87"/>
                <p:cNvSpPr>
                  <a:spLocks noChangeShapeType="1"/>
                </p:cNvSpPr>
                <p:nvPr/>
              </p:nvSpPr>
              <p:spPr bwMode="auto">
                <a:xfrm flipV="1">
                  <a:off x="1068" y="1445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62" name="Line 88"/>
                <p:cNvSpPr>
                  <a:spLocks noChangeShapeType="1"/>
                </p:cNvSpPr>
                <p:nvPr/>
              </p:nvSpPr>
              <p:spPr bwMode="auto">
                <a:xfrm>
                  <a:off x="1068" y="1445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63" name="Line 89"/>
                <p:cNvSpPr>
                  <a:spLocks noChangeShapeType="1"/>
                </p:cNvSpPr>
                <p:nvPr/>
              </p:nvSpPr>
              <p:spPr bwMode="auto">
                <a:xfrm flipV="1">
                  <a:off x="1068" y="1445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64" name="Line 90"/>
                <p:cNvSpPr>
                  <a:spLocks noChangeShapeType="1"/>
                </p:cNvSpPr>
                <p:nvPr/>
              </p:nvSpPr>
              <p:spPr bwMode="auto">
                <a:xfrm>
                  <a:off x="1069" y="1445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65" name="Line 91"/>
                <p:cNvSpPr>
                  <a:spLocks noChangeShapeType="1"/>
                </p:cNvSpPr>
                <p:nvPr/>
              </p:nvSpPr>
              <p:spPr bwMode="auto">
                <a:xfrm flipV="1">
                  <a:off x="1069" y="1443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66" name="Line 92"/>
                <p:cNvSpPr>
                  <a:spLocks noChangeShapeType="1"/>
                </p:cNvSpPr>
                <p:nvPr/>
              </p:nvSpPr>
              <p:spPr bwMode="auto">
                <a:xfrm>
                  <a:off x="1071" y="1443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67" name="Line 93"/>
                <p:cNvSpPr>
                  <a:spLocks noChangeShapeType="1"/>
                </p:cNvSpPr>
                <p:nvPr/>
              </p:nvSpPr>
              <p:spPr bwMode="auto">
                <a:xfrm flipV="1">
                  <a:off x="1071" y="1443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68" name="Line 94"/>
                <p:cNvSpPr>
                  <a:spLocks noChangeShapeType="1"/>
                </p:cNvSpPr>
                <p:nvPr/>
              </p:nvSpPr>
              <p:spPr bwMode="auto">
                <a:xfrm>
                  <a:off x="1071" y="1442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69" name="Line 95"/>
                <p:cNvSpPr>
                  <a:spLocks noChangeShapeType="1"/>
                </p:cNvSpPr>
                <p:nvPr/>
              </p:nvSpPr>
              <p:spPr bwMode="auto">
                <a:xfrm flipV="1">
                  <a:off x="1071" y="1442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70" name="Line 96"/>
                <p:cNvSpPr>
                  <a:spLocks noChangeShapeType="1"/>
                </p:cNvSpPr>
                <p:nvPr/>
              </p:nvSpPr>
              <p:spPr bwMode="auto">
                <a:xfrm>
                  <a:off x="1073" y="1442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71" name="Line 97"/>
                <p:cNvSpPr>
                  <a:spLocks noChangeShapeType="1"/>
                </p:cNvSpPr>
                <p:nvPr/>
              </p:nvSpPr>
              <p:spPr bwMode="auto">
                <a:xfrm flipV="1">
                  <a:off x="1073" y="1442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72" name="Line 98"/>
                <p:cNvSpPr>
                  <a:spLocks noChangeShapeType="1"/>
                </p:cNvSpPr>
                <p:nvPr/>
              </p:nvSpPr>
              <p:spPr bwMode="auto">
                <a:xfrm>
                  <a:off x="1073" y="1440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73" name="Line 99"/>
                <p:cNvSpPr>
                  <a:spLocks noChangeShapeType="1"/>
                </p:cNvSpPr>
                <p:nvPr/>
              </p:nvSpPr>
              <p:spPr bwMode="auto">
                <a:xfrm flipV="1">
                  <a:off x="1073" y="1440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74" name="Line 100"/>
                <p:cNvSpPr>
                  <a:spLocks noChangeShapeType="1"/>
                </p:cNvSpPr>
                <p:nvPr/>
              </p:nvSpPr>
              <p:spPr bwMode="auto">
                <a:xfrm>
                  <a:off x="1074" y="1440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75" name="Line 101"/>
                <p:cNvSpPr>
                  <a:spLocks noChangeShapeType="1"/>
                </p:cNvSpPr>
                <p:nvPr/>
              </p:nvSpPr>
              <p:spPr bwMode="auto">
                <a:xfrm flipV="1">
                  <a:off x="1074" y="1438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76" name="Line 102"/>
                <p:cNvSpPr>
                  <a:spLocks noChangeShapeType="1"/>
                </p:cNvSpPr>
                <p:nvPr/>
              </p:nvSpPr>
              <p:spPr bwMode="auto">
                <a:xfrm>
                  <a:off x="1074" y="1438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77" name="Line 103"/>
                <p:cNvSpPr>
                  <a:spLocks noChangeShapeType="1"/>
                </p:cNvSpPr>
                <p:nvPr/>
              </p:nvSpPr>
              <p:spPr bwMode="auto">
                <a:xfrm flipV="1">
                  <a:off x="1074" y="1438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78" name="Line 104"/>
                <p:cNvSpPr>
                  <a:spLocks noChangeShapeType="1"/>
                </p:cNvSpPr>
                <p:nvPr/>
              </p:nvSpPr>
              <p:spPr bwMode="auto">
                <a:xfrm>
                  <a:off x="1076" y="1437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79" name="Line 105"/>
                <p:cNvSpPr>
                  <a:spLocks noChangeShapeType="1"/>
                </p:cNvSpPr>
                <p:nvPr/>
              </p:nvSpPr>
              <p:spPr bwMode="auto">
                <a:xfrm flipV="1">
                  <a:off x="1076" y="1437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80" name="Line 106"/>
                <p:cNvSpPr>
                  <a:spLocks noChangeShapeType="1"/>
                </p:cNvSpPr>
                <p:nvPr/>
              </p:nvSpPr>
              <p:spPr bwMode="auto">
                <a:xfrm flipV="1">
                  <a:off x="1076" y="1435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81" name="Freeform 107"/>
                <p:cNvSpPr>
                  <a:spLocks/>
                </p:cNvSpPr>
                <p:nvPr/>
              </p:nvSpPr>
              <p:spPr bwMode="auto">
                <a:xfrm>
                  <a:off x="910" y="1433"/>
                  <a:ext cx="168" cy="98"/>
                </a:xfrm>
                <a:custGeom>
                  <a:avLst/>
                  <a:gdLst>
                    <a:gd name="T0" fmla="*/ 0 w 168"/>
                    <a:gd name="T1" fmla="*/ 96 h 98"/>
                    <a:gd name="T2" fmla="*/ 8 w 168"/>
                    <a:gd name="T3" fmla="*/ 95 h 98"/>
                    <a:gd name="T4" fmla="*/ 20 w 168"/>
                    <a:gd name="T5" fmla="*/ 93 h 98"/>
                    <a:gd name="T6" fmla="*/ 30 w 168"/>
                    <a:gd name="T7" fmla="*/ 91 h 98"/>
                    <a:gd name="T8" fmla="*/ 36 w 168"/>
                    <a:gd name="T9" fmla="*/ 88 h 98"/>
                    <a:gd name="T10" fmla="*/ 48 w 168"/>
                    <a:gd name="T11" fmla="*/ 85 h 98"/>
                    <a:gd name="T12" fmla="*/ 58 w 168"/>
                    <a:gd name="T13" fmla="*/ 80 h 98"/>
                    <a:gd name="T14" fmla="*/ 67 w 168"/>
                    <a:gd name="T15" fmla="*/ 75 h 98"/>
                    <a:gd name="T16" fmla="*/ 77 w 168"/>
                    <a:gd name="T17" fmla="*/ 68 h 98"/>
                    <a:gd name="T18" fmla="*/ 87 w 168"/>
                    <a:gd name="T19" fmla="*/ 65 h 98"/>
                    <a:gd name="T20" fmla="*/ 97 w 168"/>
                    <a:gd name="T21" fmla="*/ 58 h 98"/>
                    <a:gd name="T22" fmla="*/ 105 w 168"/>
                    <a:gd name="T23" fmla="*/ 55 h 98"/>
                    <a:gd name="T24" fmla="*/ 115 w 168"/>
                    <a:gd name="T25" fmla="*/ 48 h 98"/>
                    <a:gd name="T26" fmla="*/ 122 w 168"/>
                    <a:gd name="T27" fmla="*/ 42 h 98"/>
                    <a:gd name="T28" fmla="*/ 130 w 168"/>
                    <a:gd name="T29" fmla="*/ 37 h 98"/>
                    <a:gd name="T30" fmla="*/ 136 w 168"/>
                    <a:gd name="T31" fmla="*/ 32 h 98"/>
                    <a:gd name="T32" fmla="*/ 143 w 168"/>
                    <a:gd name="T33" fmla="*/ 27 h 98"/>
                    <a:gd name="T34" fmla="*/ 146 w 168"/>
                    <a:gd name="T35" fmla="*/ 23 h 98"/>
                    <a:gd name="T36" fmla="*/ 150 w 168"/>
                    <a:gd name="T37" fmla="*/ 20 h 98"/>
                    <a:gd name="T38" fmla="*/ 153 w 168"/>
                    <a:gd name="T39" fmla="*/ 17 h 98"/>
                    <a:gd name="T40" fmla="*/ 156 w 168"/>
                    <a:gd name="T41" fmla="*/ 13 h 98"/>
                    <a:gd name="T42" fmla="*/ 161 w 168"/>
                    <a:gd name="T43" fmla="*/ 10 h 98"/>
                    <a:gd name="T44" fmla="*/ 168 w 168"/>
                    <a:gd name="T45" fmla="*/ 0 h 98"/>
                    <a:gd name="T46" fmla="*/ 150 w 168"/>
                    <a:gd name="T47" fmla="*/ 35 h 98"/>
                    <a:gd name="T48" fmla="*/ 135 w 168"/>
                    <a:gd name="T49" fmla="*/ 60 h 98"/>
                    <a:gd name="T50" fmla="*/ 122 w 168"/>
                    <a:gd name="T51" fmla="*/ 70 h 98"/>
                    <a:gd name="T52" fmla="*/ 102 w 168"/>
                    <a:gd name="T53" fmla="*/ 83 h 98"/>
                    <a:gd name="T54" fmla="*/ 87 w 168"/>
                    <a:gd name="T55" fmla="*/ 91 h 98"/>
                    <a:gd name="T56" fmla="*/ 72 w 168"/>
                    <a:gd name="T57" fmla="*/ 96 h 98"/>
                    <a:gd name="T58" fmla="*/ 30 w 168"/>
                    <a:gd name="T59" fmla="*/ 98 h 98"/>
                    <a:gd name="T60" fmla="*/ 0 w 168"/>
                    <a:gd name="T61" fmla="*/ 98 h 98"/>
                    <a:gd name="T62" fmla="*/ 0 w 168"/>
                    <a:gd name="T63" fmla="*/ 96 h 9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68"/>
                    <a:gd name="T97" fmla="*/ 0 h 98"/>
                    <a:gd name="T98" fmla="*/ 168 w 168"/>
                    <a:gd name="T99" fmla="*/ 98 h 9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68" h="98">
                      <a:moveTo>
                        <a:pt x="0" y="96"/>
                      </a:moveTo>
                      <a:lnTo>
                        <a:pt x="8" y="95"/>
                      </a:lnTo>
                      <a:lnTo>
                        <a:pt x="20" y="93"/>
                      </a:lnTo>
                      <a:lnTo>
                        <a:pt x="30" y="91"/>
                      </a:lnTo>
                      <a:lnTo>
                        <a:pt x="36" y="88"/>
                      </a:lnTo>
                      <a:lnTo>
                        <a:pt x="48" y="85"/>
                      </a:lnTo>
                      <a:lnTo>
                        <a:pt x="58" y="80"/>
                      </a:lnTo>
                      <a:lnTo>
                        <a:pt x="67" y="75"/>
                      </a:lnTo>
                      <a:lnTo>
                        <a:pt x="77" y="68"/>
                      </a:lnTo>
                      <a:lnTo>
                        <a:pt x="87" y="65"/>
                      </a:lnTo>
                      <a:lnTo>
                        <a:pt x="97" y="58"/>
                      </a:lnTo>
                      <a:lnTo>
                        <a:pt x="105" y="55"/>
                      </a:lnTo>
                      <a:lnTo>
                        <a:pt x="115" y="48"/>
                      </a:lnTo>
                      <a:lnTo>
                        <a:pt x="122" y="42"/>
                      </a:lnTo>
                      <a:lnTo>
                        <a:pt x="130" y="37"/>
                      </a:lnTo>
                      <a:lnTo>
                        <a:pt x="136" y="32"/>
                      </a:lnTo>
                      <a:lnTo>
                        <a:pt x="143" y="27"/>
                      </a:lnTo>
                      <a:lnTo>
                        <a:pt x="146" y="23"/>
                      </a:lnTo>
                      <a:lnTo>
                        <a:pt x="150" y="20"/>
                      </a:lnTo>
                      <a:lnTo>
                        <a:pt x="153" y="17"/>
                      </a:lnTo>
                      <a:lnTo>
                        <a:pt x="156" y="13"/>
                      </a:lnTo>
                      <a:lnTo>
                        <a:pt x="161" y="10"/>
                      </a:lnTo>
                      <a:lnTo>
                        <a:pt x="168" y="0"/>
                      </a:lnTo>
                      <a:lnTo>
                        <a:pt x="150" y="35"/>
                      </a:lnTo>
                      <a:lnTo>
                        <a:pt x="135" y="60"/>
                      </a:lnTo>
                      <a:lnTo>
                        <a:pt x="122" y="70"/>
                      </a:lnTo>
                      <a:lnTo>
                        <a:pt x="102" y="83"/>
                      </a:lnTo>
                      <a:lnTo>
                        <a:pt x="87" y="91"/>
                      </a:lnTo>
                      <a:lnTo>
                        <a:pt x="72" y="96"/>
                      </a:lnTo>
                      <a:lnTo>
                        <a:pt x="30" y="98"/>
                      </a:lnTo>
                      <a:lnTo>
                        <a:pt x="0" y="98"/>
                      </a:lnTo>
                      <a:lnTo>
                        <a:pt x="0" y="96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82" name="Line 108"/>
                <p:cNvSpPr>
                  <a:spLocks noChangeShapeType="1"/>
                </p:cNvSpPr>
                <p:nvPr/>
              </p:nvSpPr>
              <p:spPr bwMode="auto">
                <a:xfrm flipV="1">
                  <a:off x="976" y="1514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83" name="Line 109"/>
                <p:cNvSpPr>
                  <a:spLocks noChangeShapeType="1"/>
                </p:cNvSpPr>
                <p:nvPr/>
              </p:nvSpPr>
              <p:spPr bwMode="auto">
                <a:xfrm>
                  <a:off x="977" y="1514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84" name="Line 110"/>
                <p:cNvSpPr>
                  <a:spLocks noChangeShapeType="1"/>
                </p:cNvSpPr>
                <p:nvPr/>
              </p:nvSpPr>
              <p:spPr bwMode="auto">
                <a:xfrm flipV="1">
                  <a:off x="977" y="1514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85" name="Line 111"/>
                <p:cNvSpPr>
                  <a:spLocks noChangeShapeType="1"/>
                </p:cNvSpPr>
                <p:nvPr/>
              </p:nvSpPr>
              <p:spPr bwMode="auto">
                <a:xfrm>
                  <a:off x="977" y="1514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86" name="Line 112"/>
                <p:cNvSpPr>
                  <a:spLocks noChangeShapeType="1"/>
                </p:cNvSpPr>
                <p:nvPr/>
              </p:nvSpPr>
              <p:spPr bwMode="auto">
                <a:xfrm flipV="1">
                  <a:off x="977" y="1514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87" name="Line 113"/>
                <p:cNvSpPr>
                  <a:spLocks noChangeShapeType="1"/>
                </p:cNvSpPr>
                <p:nvPr/>
              </p:nvSpPr>
              <p:spPr bwMode="auto">
                <a:xfrm>
                  <a:off x="979" y="151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88" name="Line 114"/>
                <p:cNvSpPr>
                  <a:spLocks noChangeShapeType="1"/>
                </p:cNvSpPr>
                <p:nvPr/>
              </p:nvSpPr>
              <p:spPr bwMode="auto">
                <a:xfrm flipV="1">
                  <a:off x="979" y="151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89" name="Line 115"/>
                <p:cNvSpPr>
                  <a:spLocks noChangeShapeType="1"/>
                </p:cNvSpPr>
                <p:nvPr/>
              </p:nvSpPr>
              <p:spPr bwMode="auto">
                <a:xfrm>
                  <a:off x="979" y="151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90" name="Line 116"/>
                <p:cNvSpPr>
                  <a:spLocks noChangeShapeType="1"/>
                </p:cNvSpPr>
                <p:nvPr/>
              </p:nvSpPr>
              <p:spPr bwMode="auto">
                <a:xfrm flipV="1">
                  <a:off x="981" y="151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91" name="Line 117"/>
                <p:cNvSpPr>
                  <a:spLocks noChangeShapeType="1"/>
                </p:cNvSpPr>
                <p:nvPr/>
              </p:nvSpPr>
              <p:spPr bwMode="auto">
                <a:xfrm>
                  <a:off x="981" y="1513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92" name="Line 118"/>
                <p:cNvSpPr>
                  <a:spLocks noChangeShapeType="1"/>
                </p:cNvSpPr>
                <p:nvPr/>
              </p:nvSpPr>
              <p:spPr bwMode="auto">
                <a:xfrm flipV="1">
                  <a:off x="981" y="1513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93" name="Line 119"/>
                <p:cNvSpPr>
                  <a:spLocks noChangeShapeType="1"/>
                </p:cNvSpPr>
                <p:nvPr/>
              </p:nvSpPr>
              <p:spPr bwMode="auto">
                <a:xfrm>
                  <a:off x="981" y="1513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94" name="Line 120"/>
                <p:cNvSpPr>
                  <a:spLocks noChangeShapeType="1"/>
                </p:cNvSpPr>
                <p:nvPr/>
              </p:nvSpPr>
              <p:spPr bwMode="auto">
                <a:xfrm flipV="1">
                  <a:off x="982" y="1514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95" name="Line 121"/>
                <p:cNvSpPr>
                  <a:spLocks noChangeShapeType="1"/>
                </p:cNvSpPr>
                <p:nvPr/>
              </p:nvSpPr>
              <p:spPr bwMode="auto">
                <a:xfrm>
                  <a:off x="982" y="1514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96" name="Line 122"/>
                <p:cNvSpPr>
                  <a:spLocks noChangeShapeType="1"/>
                </p:cNvSpPr>
                <p:nvPr/>
              </p:nvSpPr>
              <p:spPr bwMode="auto">
                <a:xfrm flipV="1">
                  <a:off x="982" y="1514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97" name="Line 123"/>
                <p:cNvSpPr>
                  <a:spLocks noChangeShapeType="1"/>
                </p:cNvSpPr>
                <p:nvPr/>
              </p:nvSpPr>
              <p:spPr bwMode="auto">
                <a:xfrm>
                  <a:off x="982" y="1516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98" name="Line 124"/>
                <p:cNvSpPr>
                  <a:spLocks noChangeShapeType="1"/>
                </p:cNvSpPr>
                <p:nvPr/>
              </p:nvSpPr>
              <p:spPr bwMode="auto">
                <a:xfrm flipV="1">
                  <a:off x="984" y="1516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99" name="Line 125"/>
                <p:cNvSpPr>
                  <a:spLocks noChangeShapeType="1"/>
                </p:cNvSpPr>
                <p:nvPr/>
              </p:nvSpPr>
              <p:spPr bwMode="auto">
                <a:xfrm>
                  <a:off x="984" y="1516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00" name="Line 126"/>
                <p:cNvSpPr>
                  <a:spLocks noChangeShapeType="1"/>
                </p:cNvSpPr>
                <p:nvPr/>
              </p:nvSpPr>
              <p:spPr bwMode="auto">
                <a:xfrm flipV="1">
                  <a:off x="984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01" name="Line 127"/>
                <p:cNvSpPr>
                  <a:spLocks noChangeShapeType="1"/>
                </p:cNvSpPr>
                <p:nvPr/>
              </p:nvSpPr>
              <p:spPr bwMode="auto">
                <a:xfrm>
                  <a:off x="986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02" name="Line 128"/>
                <p:cNvSpPr>
                  <a:spLocks noChangeShapeType="1"/>
                </p:cNvSpPr>
                <p:nvPr/>
              </p:nvSpPr>
              <p:spPr bwMode="auto">
                <a:xfrm flipV="1">
                  <a:off x="986" y="1518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03" name="Line 129"/>
                <p:cNvSpPr>
                  <a:spLocks noChangeShapeType="1"/>
                </p:cNvSpPr>
                <p:nvPr/>
              </p:nvSpPr>
              <p:spPr bwMode="auto">
                <a:xfrm>
                  <a:off x="986" y="1519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04" name="Line 130"/>
                <p:cNvSpPr>
                  <a:spLocks noChangeShapeType="1"/>
                </p:cNvSpPr>
                <p:nvPr/>
              </p:nvSpPr>
              <p:spPr bwMode="auto">
                <a:xfrm flipV="1">
                  <a:off x="986" y="1519"/>
                  <a:ext cx="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05" name="Line 131"/>
                <p:cNvSpPr>
                  <a:spLocks noChangeShapeType="1"/>
                </p:cNvSpPr>
                <p:nvPr/>
              </p:nvSpPr>
              <p:spPr bwMode="auto">
                <a:xfrm>
                  <a:off x="987" y="1521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06" name="Line 132"/>
                <p:cNvSpPr>
                  <a:spLocks noChangeShapeType="1"/>
                </p:cNvSpPr>
                <p:nvPr/>
              </p:nvSpPr>
              <p:spPr bwMode="auto">
                <a:xfrm flipV="1">
                  <a:off x="987" y="1521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07" name="Line 133"/>
                <p:cNvSpPr>
                  <a:spLocks noChangeShapeType="1"/>
                </p:cNvSpPr>
                <p:nvPr/>
              </p:nvSpPr>
              <p:spPr bwMode="auto">
                <a:xfrm>
                  <a:off x="987" y="1521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08" name="Line 134"/>
                <p:cNvSpPr>
                  <a:spLocks noChangeShapeType="1"/>
                </p:cNvSpPr>
                <p:nvPr/>
              </p:nvSpPr>
              <p:spPr bwMode="auto">
                <a:xfrm flipV="1">
                  <a:off x="989" y="1523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09" name="Line 135"/>
                <p:cNvSpPr>
                  <a:spLocks noChangeShapeType="1"/>
                </p:cNvSpPr>
                <p:nvPr/>
              </p:nvSpPr>
              <p:spPr bwMode="auto">
                <a:xfrm>
                  <a:off x="989" y="1524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10" name="Line 136"/>
                <p:cNvSpPr>
                  <a:spLocks noChangeShapeType="1"/>
                </p:cNvSpPr>
                <p:nvPr/>
              </p:nvSpPr>
              <p:spPr bwMode="auto">
                <a:xfrm flipV="1">
                  <a:off x="989" y="1526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11" name="Line 137"/>
                <p:cNvSpPr>
                  <a:spLocks noChangeShapeType="1"/>
                </p:cNvSpPr>
                <p:nvPr/>
              </p:nvSpPr>
              <p:spPr bwMode="auto">
                <a:xfrm>
                  <a:off x="989" y="1526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12" name="Line 138"/>
                <p:cNvSpPr>
                  <a:spLocks noChangeShapeType="1"/>
                </p:cNvSpPr>
                <p:nvPr/>
              </p:nvSpPr>
              <p:spPr bwMode="auto">
                <a:xfrm flipV="1">
                  <a:off x="991" y="1528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13" name="Line 139"/>
                <p:cNvSpPr>
                  <a:spLocks noChangeShapeType="1"/>
                </p:cNvSpPr>
                <p:nvPr/>
              </p:nvSpPr>
              <p:spPr bwMode="auto">
                <a:xfrm>
                  <a:off x="991" y="1529"/>
                  <a:ext cx="1" cy="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14" name="Line 140"/>
                <p:cNvSpPr>
                  <a:spLocks noChangeShapeType="1"/>
                </p:cNvSpPr>
                <p:nvPr/>
              </p:nvSpPr>
              <p:spPr bwMode="auto">
                <a:xfrm flipV="1">
                  <a:off x="991" y="1529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15" name="Line 141"/>
                <p:cNvSpPr>
                  <a:spLocks noChangeShapeType="1"/>
                </p:cNvSpPr>
                <p:nvPr/>
              </p:nvSpPr>
              <p:spPr bwMode="auto">
                <a:xfrm>
                  <a:off x="991" y="1529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16" name="Line 142"/>
                <p:cNvSpPr>
                  <a:spLocks noChangeShapeType="1"/>
                </p:cNvSpPr>
                <p:nvPr/>
              </p:nvSpPr>
              <p:spPr bwMode="auto">
                <a:xfrm flipV="1">
                  <a:off x="992" y="1531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17" name="Line 143"/>
                <p:cNvSpPr>
                  <a:spLocks noChangeShapeType="1"/>
                </p:cNvSpPr>
                <p:nvPr/>
              </p:nvSpPr>
              <p:spPr bwMode="auto">
                <a:xfrm>
                  <a:off x="992" y="1531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18" name="Line 144"/>
                <p:cNvSpPr>
                  <a:spLocks noChangeShapeType="1"/>
                </p:cNvSpPr>
                <p:nvPr/>
              </p:nvSpPr>
              <p:spPr bwMode="auto">
                <a:xfrm flipV="1">
                  <a:off x="992" y="1531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19" name="Line 145"/>
                <p:cNvSpPr>
                  <a:spLocks noChangeShapeType="1"/>
                </p:cNvSpPr>
                <p:nvPr/>
              </p:nvSpPr>
              <p:spPr bwMode="auto">
                <a:xfrm>
                  <a:off x="992" y="1533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20" name="Line 146"/>
                <p:cNvSpPr>
                  <a:spLocks noChangeShapeType="1"/>
                </p:cNvSpPr>
                <p:nvPr/>
              </p:nvSpPr>
              <p:spPr bwMode="auto">
                <a:xfrm flipV="1">
                  <a:off x="994" y="153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21" name="Line 147"/>
                <p:cNvSpPr>
                  <a:spLocks noChangeShapeType="1"/>
                </p:cNvSpPr>
                <p:nvPr/>
              </p:nvSpPr>
              <p:spPr bwMode="auto">
                <a:xfrm>
                  <a:off x="994" y="153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22" name="Line 148"/>
                <p:cNvSpPr>
                  <a:spLocks noChangeShapeType="1"/>
                </p:cNvSpPr>
                <p:nvPr/>
              </p:nvSpPr>
              <p:spPr bwMode="auto">
                <a:xfrm flipV="1">
                  <a:off x="994" y="153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23" name="Line 149"/>
                <p:cNvSpPr>
                  <a:spLocks noChangeShapeType="1"/>
                </p:cNvSpPr>
                <p:nvPr/>
              </p:nvSpPr>
              <p:spPr bwMode="auto">
                <a:xfrm>
                  <a:off x="994" y="153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24" name="Line 150"/>
                <p:cNvSpPr>
                  <a:spLocks noChangeShapeType="1"/>
                </p:cNvSpPr>
                <p:nvPr/>
              </p:nvSpPr>
              <p:spPr bwMode="auto">
                <a:xfrm flipV="1">
                  <a:off x="996" y="153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25" name="Line 151"/>
                <p:cNvSpPr>
                  <a:spLocks noChangeShapeType="1"/>
                </p:cNvSpPr>
                <p:nvPr/>
              </p:nvSpPr>
              <p:spPr bwMode="auto">
                <a:xfrm>
                  <a:off x="996" y="153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26" name="Line 152"/>
                <p:cNvSpPr>
                  <a:spLocks noChangeShapeType="1"/>
                </p:cNvSpPr>
                <p:nvPr/>
              </p:nvSpPr>
              <p:spPr bwMode="auto">
                <a:xfrm flipV="1">
                  <a:off x="997" y="1536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27" name="Line 153"/>
                <p:cNvSpPr>
                  <a:spLocks noChangeShapeType="1"/>
                </p:cNvSpPr>
                <p:nvPr/>
              </p:nvSpPr>
              <p:spPr bwMode="auto">
                <a:xfrm>
                  <a:off x="997" y="1536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28" name="Line 154"/>
                <p:cNvSpPr>
                  <a:spLocks noChangeShapeType="1"/>
                </p:cNvSpPr>
                <p:nvPr/>
              </p:nvSpPr>
              <p:spPr bwMode="auto">
                <a:xfrm flipV="1">
                  <a:off x="997" y="1536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29" name="Line 155"/>
                <p:cNvSpPr>
                  <a:spLocks noChangeShapeType="1"/>
                </p:cNvSpPr>
                <p:nvPr/>
              </p:nvSpPr>
              <p:spPr bwMode="auto">
                <a:xfrm>
                  <a:off x="997" y="1538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30" name="Line 156"/>
                <p:cNvSpPr>
                  <a:spLocks noChangeShapeType="1"/>
                </p:cNvSpPr>
                <p:nvPr/>
              </p:nvSpPr>
              <p:spPr bwMode="auto">
                <a:xfrm flipV="1">
                  <a:off x="999" y="1538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31" name="Line 157"/>
                <p:cNvSpPr>
                  <a:spLocks noChangeShapeType="1"/>
                </p:cNvSpPr>
                <p:nvPr/>
              </p:nvSpPr>
              <p:spPr bwMode="auto">
                <a:xfrm>
                  <a:off x="999" y="1538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32" name="Line 158"/>
                <p:cNvSpPr>
                  <a:spLocks noChangeShapeType="1"/>
                </p:cNvSpPr>
                <p:nvPr/>
              </p:nvSpPr>
              <p:spPr bwMode="auto">
                <a:xfrm flipV="1">
                  <a:off x="999" y="1538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33" name="Line 159"/>
                <p:cNvSpPr>
                  <a:spLocks noChangeShapeType="1"/>
                </p:cNvSpPr>
                <p:nvPr/>
              </p:nvSpPr>
              <p:spPr bwMode="auto">
                <a:xfrm>
                  <a:off x="999" y="1538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34" name="Line 160"/>
                <p:cNvSpPr>
                  <a:spLocks noChangeShapeType="1"/>
                </p:cNvSpPr>
                <p:nvPr/>
              </p:nvSpPr>
              <p:spPr bwMode="auto">
                <a:xfrm flipV="1">
                  <a:off x="1000" y="1538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35" name="Line 161"/>
                <p:cNvSpPr>
                  <a:spLocks noChangeShapeType="1"/>
                </p:cNvSpPr>
                <p:nvPr/>
              </p:nvSpPr>
              <p:spPr bwMode="auto">
                <a:xfrm>
                  <a:off x="1000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36" name="Line 162"/>
                <p:cNvSpPr>
                  <a:spLocks noChangeShapeType="1"/>
                </p:cNvSpPr>
                <p:nvPr/>
              </p:nvSpPr>
              <p:spPr bwMode="auto">
                <a:xfrm flipV="1">
                  <a:off x="1000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37" name="Line 163"/>
                <p:cNvSpPr>
                  <a:spLocks noChangeShapeType="1"/>
                </p:cNvSpPr>
                <p:nvPr/>
              </p:nvSpPr>
              <p:spPr bwMode="auto">
                <a:xfrm>
                  <a:off x="1000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38" name="Line 164"/>
                <p:cNvSpPr>
                  <a:spLocks noChangeShapeType="1"/>
                </p:cNvSpPr>
                <p:nvPr/>
              </p:nvSpPr>
              <p:spPr bwMode="auto">
                <a:xfrm flipV="1">
                  <a:off x="1002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39" name="Line 165"/>
                <p:cNvSpPr>
                  <a:spLocks noChangeShapeType="1"/>
                </p:cNvSpPr>
                <p:nvPr/>
              </p:nvSpPr>
              <p:spPr bwMode="auto">
                <a:xfrm>
                  <a:off x="1002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40" name="Line 166"/>
                <p:cNvSpPr>
                  <a:spLocks noChangeShapeType="1"/>
                </p:cNvSpPr>
                <p:nvPr/>
              </p:nvSpPr>
              <p:spPr bwMode="auto">
                <a:xfrm flipV="1">
                  <a:off x="1002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41" name="Line 167"/>
                <p:cNvSpPr>
                  <a:spLocks noChangeShapeType="1"/>
                </p:cNvSpPr>
                <p:nvPr/>
              </p:nvSpPr>
              <p:spPr bwMode="auto">
                <a:xfrm>
                  <a:off x="1002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42" name="Line 168"/>
                <p:cNvSpPr>
                  <a:spLocks noChangeShapeType="1"/>
                </p:cNvSpPr>
                <p:nvPr/>
              </p:nvSpPr>
              <p:spPr bwMode="auto">
                <a:xfrm flipV="1">
                  <a:off x="1004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43" name="Line 169"/>
                <p:cNvSpPr>
                  <a:spLocks noChangeShapeType="1"/>
                </p:cNvSpPr>
                <p:nvPr/>
              </p:nvSpPr>
              <p:spPr bwMode="auto">
                <a:xfrm>
                  <a:off x="1004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44" name="Line 170"/>
                <p:cNvSpPr>
                  <a:spLocks noChangeShapeType="1"/>
                </p:cNvSpPr>
                <p:nvPr/>
              </p:nvSpPr>
              <p:spPr bwMode="auto">
                <a:xfrm flipV="1">
                  <a:off x="1004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45" name="Line 171"/>
                <p:cNvSpPr>
                  <a:spLocks noChangeShapeType="1"/>
                </p:cNvSpPr>
                <p:nvPr/>
              </p:nvSpPr>
              <p:spPr bwMode="auto">
                <a:xfrm>
                  <a:off x="1005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46" name="Line 172"/>
                <p:cNvSpPr>
                  <a:spLocks noChangeShapeType="1"/>
                </p:cNvSpPr>
                <p:nvPr/>
              </p:nvSpPr>
              <p:spPr bwMode="auto">
                <a:xfrm flipV="1">
                  <a:off x="1005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47" name="Line 173"/>
                <p:cNvSpPr>
                  <a:spLocks noChangeShapeType="1"/>
                </p:cNvSpPr>
                <p:nvPr/>
              </p:nvSpPr>
              <p:spPr bwMode="auto">
                <a:xfrm>
                  <a:off x="1005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48" name="Line 174"/>
                <p:cNvSpPr>
                  <a:spLocks noChangeShapeType="1"/>
                </p:cNvSpPr>
                <p:nvPr/>
              </p:nvSpPr>
              <p:spPr bwMode="auto">
                <a:xfrm flipV="1">
                  <a:off x="1005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49" name="Line 175"/>
                <p:cNvSpPr>
                  <a:spLocks noChangeShapeType="1"/>
                </p:cNvSpPr>
                <p:nvPr/>
              </p:nvSpPr>
              <p:spPr bwMode="auto">
                <a:xfrm>
                  <a:off x="1007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50" name="Line 176"/>
                <p:cNvSpPr>
                  <a:spLocks noChangeShapeType="1"/>
                </p:cNvSpPr>
                <p:nvPr/>
              </p:nvSpPr>
              <p:spPr bwMode="auto">
                <a:xfrm flipV="1">
                  <a:off x="1007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51" name="Line 177"/>
                <p:cNvSpPr>
                  <a:spLocks noChangeShapeType="1"/>
                </p:cNvSpPr>
                <p:nvPr/>
              </p:nvSpPr>
              <p:spPr bwMode="auto">
                <a:xfrm>
                  <a:off x="1007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52" name="Line 178"/>
                <p:cNvSpPr>
                  <a:spLocks noChangeShapeType="1"/>
                </p:cNvSpPr>
                <p:nvPr/>
              </p:nvSpPr>
              <p:spPr bwMode="auto">
                <a:xfrm flipV="1">
                  <a:off x="1007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53" name="Line 179"/>
                <p:cNvSpPr>
                  <a:spLocks noChangeShapeType="1"/>
                </p:cNvSpPr>
                <p:nvPr/>
              </p:nvSpPr>
              <p:spPr bwMode="auto">
                <a:xfrm>
                  <a:off x="1009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54" name="Line 180"/>
                <p:cNvSpPr>
                  <a:spLocks noChangeShapeType="1"/>
                </p:cNvSpPr>
                <p:nvPr/>
              </p:nvSpPr>
              <p:spPr bwMode="auto">
                <a:xfrm flipV="1">
                  <a:off x="1009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55" name="Line 181"/>
                <p:cNvSpPr>
                  <a:spLocks noChangeShapeType="1"/>
                </p:cNvSpPr>
                <p:nvPr/>
              </p:nvSpPr>
              <p:spPr bwMode="auto">
                <a:xfrm>
                  <a:off x="1009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56" name="Line 182"/>
                <p:cNvSpPr>
                  <a:spLocks noChangeShapeType="1"/>
                </p:cNvSpPr>
                <p:nvPr/>
              </p:nvSpPr>
              <p:spPr bwMode="auto">
                <a:xfrm flipV="1">
                  <a:off x="1010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57" name="Line 183"/>
                <p:cNvSpPr>
                  <a:spLocks noChangeShapeType="1"/>
                </p:cNvSpPr>
                <p:nvPr/>
              </p:nvSpPr>
              <p:spPr bwMode="auto">
                <a:xfrm>
                  <a:off x="1010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58" name="Line 184"/>
                <p:cNvSpPr>
                  <a:spLocks noChangeShapeType="1"/>
                </p:cNvSpPr>
                <p:nvPr/>
              </p:nvSpPr>
              <p:spPr bwMode="auto">
                <a:xfrm flipV="1">
                  <a:off x="1010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59" name="Line 185"/>
                <p:cNvSpPr>
                  <a:spLocks noChangeShapeType="1"/>
                </p:cNvSpPr>
                <p:nvPr/>
              </p:nvSpPr>
              <p:spPr bwMode="auto">
                <a:xfrm>
                  <a:off x="1012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60" name="Line 186"/>
                <p:cNvSpPr>
                  <a:spLocks noChangeShapeType="1"/>
                </p:cNvSpPr>
                <p:nvPr/>
              </p:nvSpPr>
              <p:spPr bwMode="auto">
                <a:xfrm flipV="1">
                  <a:off x="1012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61" name="Line 187"/>
                <p:cNvSpPr>
                  <a:spLocks noChangeShapeType="1"/>
                </p:cNvSpPr>
                <p:nvPr/>
              </p:nvSpPr>
              <p:spPr bwMode="auto">
                <a:xfrm>
                  <a:off x="1012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62" name="Line 188"/>
                <p:cNvSpPr>
                  <a:spLocks noChangeShapeType="1"/>
                </p:cNvSpPr>
                <p:nvPr/>
              </p:nvSpPr>
              <p:spPr bwMode="auto">
                <a:xfrm flipV="1">
                  <a:off x="1012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63" name="Line 189"/>
                <p:cNvSpPr>
                  <a:spLocks noChangeShapeType="1"/>
                </p:cNvSpPr>
                <p:nvPr/>
              </p:nvSpPr>
              <p:spPr bwMode="auto">
                <a:xfrm>
                  <a:off x="1014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64" name="Line 190"/>
                <p:cNvSpPr>
                  <a:spLocks noChangeShapeType="1"/>
                </p:cNvSpPr>
                <p:nvPr/>
              </p:nvSpPr>
              <p:spPr bwMode="auto">
                <a:xfrm flipV="1">
                  <a:off x="1014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65" name="Line 191"/>
                <p:cNvSpPr>
                  <a:spLocks noChangeShapeType="1"/>
                </p:cNvSpPr>
                <p:nvPr/>
              </p:nvSpPr>
              <p:spPr bwMode="auto">
                <a:xfrm>
                  <a:off x="1014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66" name="Line 192"/>
                <p:cNvSpPr>
                  <a:spLocks noChangeShapeType="1"/>
                </p:cNvSpPr>
                <p:nvPr/>
              </p:nvSpPr>
              <p:spPr bwMode="auto">
                <a:xfrm flipV="1">
                  <a:off x="1014" y="153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67" name="Line 193"/>
                <p:cNvSpPr>
                  <a:spLocks noChangeShapeType="1"/>
                </p:cNvSpPr>
                <p:nvPr/>
              </p:nvSpPr>
              <p:spPr bwMode="auto">
                <a:xfrm>
                  <a:off x="1015" y="153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68" name="Line 194"/>
                <p:cNvSpPr>
                  <a:spLocks noChangeShapeType="1"/>
                </p:cNvSpPr>
                <p:nvPr/>
              </p:nvSpPr>
              <p:spPr bwMode="auto">
                <a:xfrm flipV="1">
                  <a:off x="1015" y="153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69" name="Line 195"/>
                <p:cNvSpPr>
                  <a:spLocks noChangeShapeType="1"/>
                </p:cNvSpPr>
                <p:nvPr/>
              </p:nvSpPr>
              <p:spPr bwMode="auto">
                <a:xfrm>
                  <a:off x="1015" y="153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70" name="Line 196"/>
                <p:cNvSpPr>
                  <a:spLocks noChangeShapeType="1"/>
                </p:cNvSpPr>
                <p:nvPr/>
              </p:nvSpPr>
              <p:spPr bwMode="auto">
                <a:xfrm flipV="1">
                  <a:off x="1015" y="153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71" name="Line 197"/>
                <p:cNvSpPr>
                  <a:spLocks noChangeShapeType="1"/>
                </p:cNvSpPr>
                <p:nvPr/>
              </p:nvSpPr>
              <p:spPr bwMode="auto">
                <a:xfrm>
                  <a:off x="1017" y="153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72" name="Line 198"/>
                <p:cNvSpPr>
                  <a:spLocks noChangeShapeType="1"/>
                </p:cNvSpPr>
                <p:nvPr/>
              </p:nvSpPr>
              <p:spPr bwMode="auto">
                <a:xfrm flipV="1">
                  <a:off x="1017" y="153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73" name="Line 199"/>
                <p:cNvSpPr>
                  <a:spLocks noChangeShapeType="1"/>
                </p:cNvSpPr>
                <p:nvPr/>
              </p:nvSpPr>
              <p:spPr bwMode="auto">
                <a:xfrm>
                  <a:off x="1017" y="153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74" name="Line 200"/>
                <p:cNvSpPr>
                  <a:spLocks noChangeShapeType="1"/>
                </p:cNvSpPr>
                <p:nvPr/>
              </p:nvSpPr>
              <p:spPr bwMode="auto">
                <a:xfrm flipV="1">
                  <a:off x="1017" y="153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75" name="Line 201"/>
                <p:cNvSpPr>
                  <a:spLocks noChangeShapeType="1"/>
                </p:cNvSpPr>
                <p:nvPr/>
              </p:nvSpPr>
              <p:spPr bwMode="auto">
                <a:xfrm>
                  <a:off x="1019" y="153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76" name="Line 202"/>
                <p:cNvSpPr>
                  <a:spLocks noChangeShapeType="1"/>
                </p:cNvSpPr>
                <p:nvPr/>
              </p:nvSpPr>
              <p:spPr bwMode="auto">
                <a:xfrm flipV="1">
                  <a:off x="1019" y="153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77" name="Line 203"/>
                <p:cNvSpPr>
                  <a:spLocks noChangeShapeType="1"/>
                </p:cNvSpPr>
                <p:nvPr/>
              </p:nvSpPr>
              <p:spPr bwMode="auto">
                <a:xfrm>
                  <a:off x="1019" y="153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78" name="Line 204"/>
                <p:cNvSpPr>
                  <a:spLocks noChangeShapeType="1"/>
                </p:cNvSpPr>
                <p:nvPr/>
              </p:nvSpPr>
              <p:spPr bwMode="auto">
                <a:xfrm flipV="1">
                  <a:off x="1019" y="153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79" name="Line 205"/>
                <p:cNvSpPr>
                  <a:spLocks noChangeShapeType="1"/>
                </p:cNvSpPr>
                <p:nvPr/>
              </p:nvSpPr>
              <p:spPr bwMode="auto">
                <a:xfrm>
                  <a:off x="1020" y="153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80" name="Line 206"/>
                <p:cNvSpPr>
                  <a:spLocks noChangeShapeType="1"/>
                </p:cNvSpPr>
                <p:nvPr/>
              </p:nvSpPr>
              <p:spPr bwMode="auto">
                <a:xfrm flipV="1">
                  <a:off x="1020" y="153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81" name="Line 207"/>
                <p:cNvSpPr>
                  <a:spLocks noChangeShapeType="1"/>
                </p:cNvSpPr>
                <p:nvPr/>
              </p:nvSpPr>
              <p:spPr bwMode="auto">
                <a:xfrm>
                  <a:off x="1022" y="153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82" name="Line 208"/>
                <p:cNvSpPr>
                  <a:spLocks noChangeShapeType="1"/>
                </p:cNvSpPr>
                <p:nvPr/>
              </p:nvSpPr>
              <p:spPr bwMode="auto">
                <a:xfrm flipV="1">
                  <a:off x="1022" y="153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83" name="Line 209"/>
                <p:cNvSpPr>
                  <a:spLocks noChangeShapeType="1"/>
                </p:cNvSpPr>
                <p:nvPr/>
              </p:nvSpPr>
              <p:spPr bwMode="auto">
                <a:xfrm>
                  <a:off x="1022" y="153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84" name="Line 210"/>
                <p:cNvSpPr>
                  <a:spLocks noChangeShapeType="1"/>
                </p:cNvSpPr>
                <p:nvPr/>
              </p:nvSpPr>
              <p:spPr bwMode="auto">
                <a:xfrm flipV="1">
                  <a:off x="1022" y="153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85" name="Line 211"/>
                <p:cNvSpPr>
                  <a:spLocks noChangeShapeType="1"/>
                </p:cNvSpPr>
                <p:nvPr/>
              </p:nvSpPr>
              <p:spPr bwMode="auto">
                <a:xfrm>
                  <a:off x="1023" y="1533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86" name="Line 212"/>
                <p:cNvSpPr>
                  <a:spLocks noChangeShapeType="1"/>
                </p:cNvSpPr>
                <p:nvPr/>
              </p:nvSpPr>
              <p:spPr bwMode="auto">
                <a:xfrm flipV="1">
                  <a:off x="1023" y="1533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87" name="Line 213"/>
                <p:cNvSpPr>
                  <a:spLocks noChangeShapeType="1"/>
                </p:cNvSpPr>
                <p:nvPr/>
              </p:nvSpPr>
              <p:spPr bwMode="auto">
                <a:xfrm>
                  <a:off x="1023" y="1531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88" name="Line 214"/>
                <p:cNvSpPr>
                  <a:spLocks noChangeShapeType="1"/>
                </p:cNvSpPr>
                <p:nvPr/>
              </p:nvSpPr>
              <p:spPr bwMode="auto">
                <a:xfrm flipV="1">
                  <a:off x="1023" y="1531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89" name="Line 215"/>
                <p:cNvSpPr>
                  <a:spLocks noChangeShapeType="1"/>
                </p:cNvSpPr>
                <p:nvPr/>
              </p:nvSpPr>
              <p:spPr bwMode="auto">
                <a:xfrm>
                  <a:off x="1025" y="1531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90" name="Line 216"/>
                <p:cNvSpPr>
                  <a:spLocks noChangeShapeType="1"/>
                </p:cNvSpPr>
                <p:nvPr/>
              </p:nvSpPr>
              <p:spPr bwMode="auto">
                <a:xfrm flipV="1">
                  <a:off x="1025" y="1529"/>
                  <a:ext cx="1" cy="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91" name="Line 217"/>
                <p:cNvSpPr>
                  <a:spLocks noChangeShapeType="1"/>
                </p:cNvSpPr>
                <p:nvPr/>
              </p:nvSpPr>
              <p:spPr bwMode="auto">
                <a:xfrm>
                  <a:off x="1025" y="1529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92" name="Line 218"/>
                <p:cNvSpPr>
                  <a:spLocks noChangeShapeType="1"/>
                </p:cNvSpPr>
                <p:nvPr/>
              </p:nvSpPr>
              <p:spPr bwMode="auto">
                <a:xfrm flipV="1">
                  <a:off x="1025" y="1528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93" name="Line 219"/>
                <p:cNvSpPr>
                  <a:spLocks noChangeShapeType="1"/>
                </p:cNvSpPr>
                <p:nvPr/>
              </p:nvSpPr>
              <p:spPr bwMode="auto">
                <a:xfrm>
                  <a:off x="1027" y="1526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94" name="Line 220"/>
                <p:cNvSpPr>
                  <a:spLocks noChangeShapeType="1"/>
                </p:cNvSpPr>
                <p:nvPr/>
              </p:nvSpPr>
              <p:spPr bwMode="auto">
                <a:xfrm flipV="1">
                  <a:off x="1027" y="1526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95" name="Line 221"/>
                <p:cNvSpPr>
                  <a:spLocks noChangeShapeType="1"/>
                </p:cNvSpPr>
                <p:nvPr/>
              </p:nvSpPr>
              <p:spPr bwMode="auto">
                <a:xfrm>
                  <a:off x="1027" y="1523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96" name="Line 222"/>
                <p:cNvSpPr>
                  <a:spLocks noChangeShapeType="1"/>
                </p:cNvSpPr>
                <p:nvPr/>
              </p:nvSpPr>
              <p:spPr bwMode="auto">
                <a:xfrm flipV="1">
                  <a:off x="1028" y="1519"/>
                  <a:ext cx="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97" name="Line 223"/>
                <p:cNvSpPr>
                  <a:spLocks noChangeShapeType="1"/>
                </p:cNvSpPr>
                <p:nvPr/>
              </p:nvSpPr>
              <p:spPr bwMode="auto">
                <a:xfrm>
                  <a:off x="1028" y="1503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98" name="Line 224"/>
                <p:cNvSpPr>
                  <a:spLocks noChangeShapeType="1"/>
                </p:cNvSpPr>
                <p:nvPr/>
              </p:nvSpPr>
              <p:spPr bwMode="auto">
                <a:xfrm>
                  <a:off x="1028" y="1511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99" name="Line 225"/>
                <p:cNvSpPr>
                  <a:spLocks noChangeShapeType="1"/>
                </p:cNvSpPr>
                <p:nvPr/>
              </p:nvSpPr>
              <p:spPr bwMode="auto">
                <a:xfrm flipV="1">
                  <a:off x="1028" y="1503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00" name="Line 226"/>
                <p:cNvSpPr>
                  <a:spLocks noChangeShapeType="1"/>
                </p:cNvSpPr>
                <p:nvPr/>
              </p:nvSpPr>
              <p:spPr bwMode="auto">
                <a:xfrm>
                  <a:off x="1028" y="1501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01" name="Line 227"/>
                <p:cNvSpPr>
                  <a:spLocks noChangeShapeType="1"/>
                </p:cNvSpPr>
                <p:nvPr/>
              </p:nvSpPr>
              <p:spPr bwMode="auto">
                <a:xfrm flipV="1">
                  <a:off x="1030" y="1501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3989" name="Group 228"/>
              <p:cNvGrpSpPr>
                <a:grpSpLocks/>
              </p:cNvGrpSpPr>
              <p:nvPr/>
            </p:nvGrpSpPr>
            <p:grpSpPr bwMode="auto">
              <a:xfrm>
                <a:off x="964" y="1499"/>
                <a:ext cx="79" cy="50"/>
                <a:chOff x="964" y="1499"/>
                <a:chExt cx="79" cy="50"/>
              </a:xfrm>
            </p:grpSpPr>
            <p:sp>
              <p:nvSpPr>
                <p:cNvPr id="4302" name="Line 229"/>
                <p:cNvSpPr>
                  <a:spLocks noChangeShapeType="1"/>
                </p:cNvSpPr>
                <p:nvPr/>
              </p:nvSpPr>
              <p:spPr bwMode="auto">
                <a:xfrm>
                  <a:off x="1030" y="1501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03" name="Line 230"/>
                <p:cNvSpPr>
                  <a:spLocks noChangeShapeType="1"/>
                </p:cNvSpPr>
                <p:nvPr/>
              </p:nvSpPr>
              <p:spPr bwMode="auto">
                <a:xfrm flipV="1">
                  <a:off x="1030" y="1501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04" name="Line 231"/>
                <p:cNvSpPr>
                  <a:spLocks noChangeShapeType="1"/>
                </p:cNvSpPr>
                <p:nvPr/>
              </p:nvSpPr>
              <p:spPr bwMode="auto">
                <a:xfrm>
                  <a:off x="1030" y="1499"/>
                  <a:ext cx="1" cy="2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05" name="Line 232"/>
                <p:cNvSpPr>
                  <a:spLocks noChangeShapeType="1"/>
                </p:cNvSpPr>
                <p:nvPr/>
              </p:nvSpPr>
              <p:spPr bwMode="auto">
                <a:xfrm flipV="1">
                  <a:off x="1032" y="1499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06" name="Line 233"/>
                <p:cNvSpPr>
                  <a:spLocks noChangeShapeType="1"/>
                </p:cNvSpPr>
                <p:nvPr/>
              </p:nvSpPr>
              <p:spPr bwMode="auto">
                <a:xfrm>
                  <a:off x="1032" y="1499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07" name="Line 234"/>
                <p:cNvSpPr>
                  <a:spLocks noChangeShapeType="1"/>
                </p:cNvSpPr>
                <p:nvPr/>
              </p:nvSpPr>
              <p:spPr bwMode="auto">
                <a:xfrm flipV="1">
                  <a:off x="1032" y="1499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08" name="Line 235"/>
                <p:cNvSpPr>
                  <a:spLocks noChangeShapeType="1"/>
                </p:cNvSpPr>
                <p:nvPr/>
              </p:nvSpPr>
              <p:spPr bwMode="auto">
                <a:xfrm>
                  <a:off x="1032" y="1499"/>
                  <a:ext cx="1" cy="2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09" name="Line 236"/>
                <p:cNvSpPr>
                  <a:spLocks noChangeShapeType="1"/>
                </p:cNvSpPr>
                <p:nvPr/>
              </p:nvSpPr>
              <p:spPr bwMode="auto">
                <a:xfrm flipV="1">
                  <a:off x="1033" y="1501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10" name="Line 237"/>
                <p:cNvSpPr>
                  <a:spLocks noChangeShapeType="1"/>
                </p:cNvSpPr>
                <p:nvPr/>
              </p:nvSpPr>
              <p:spPr bwMode="auto">
                <a:xfrm>
                  <a:off x="1033" y="1506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11" name="Freeform 238"/>
                <p:cNvSpPr>
                  <a:spLocks/>
                </p:cNvSpPr>
                <p:nvPr/>
              </p:nvSpPr>
              <p:spPr bwMode="auto">
                <a:xfrm>
                  <a:off x="976" y="1499"/>
                  <a:ext cx="57" cy="45"/>
                </a:xfrm>
                <a:custGeom>
                  <a:avLst/>
                  <a:gdLst>
                    <a:gd name="T0" fmla="*/ 0 w 57"/>
                    <a:gd name="T1" fmla="*/ 17 h 45"/>
                    <a:gd name="T2" fmla="*/ 8 w 57"/>
                    <a:gd name="T3" fmla="*/ 29 h 45"/>
                    <a:gd name="T4" fmla="*/ 10 w 57"/>
                    <a:gd name="T5" fmla="*/ 30 h 45"/>
                    <a:gd name="T6" fmla="*/ 10 w 57"/>
                    <a:gd name="T7" fmla="*/ 32 h 45"/>
                    <a:gd name="T8" fmla="*/ 11 w 57"/>
                    <a:gd name="T9" fmla="*/ 35 h 45"/>
                    <a:gd name="T10" fmla="*/ 13 w 57"/>
                    <a:gd name="T11" fmla="*/ 37 h 45"/>
                    <a:gd name="T12" fmla="*/ 15 w 57"/>
                    <a:gd name="T13" fmla="*/ 39 h 45"/>
                    <a:gd name="T14" fmla="*/ 16 w 57"/>
                    <a:gd name="T15" fmla="*/ 40 h 45"/>
                    <a:gd name="T16" fmla="*/ 20 w 57"/>
                    <a:gd name="T17" fmla="*/ 42 h 45"/>
                    <a:gd name="T18" fmla="*/ 23 w 57"/>
                    <a:gd name="T19" fmla="*/ 44 h 45"/>
                    <a:gd name="T20" fmla="*/ 24 w 57"/>
                    <a:gd name="T21" fmla="*/ 45 h 45"/>
                    <a:gd name="T22" fmla="*/ 29 w 57"/>
                    <a:gd name="T23" fmla="*/ 45 h 45"/>
                    <a:gd name="T24" fmla="*/ 31 w 57"/>
                    <a:gd name="T25" fmla="*/ 45 h 45"/>
                    <a:gd name="T26" fmla="*/ 34 w 57"/>
                    <a:gd name="T27" fmla="*/ 45 h 45"/>
                    <a:gd name="T28" fmla="*/ 36 w 57"/>
                    <a:gd name="T29" fmla="*/ 45 h 45"/>
                    <a:gd name="T30" fmla="*/ 38 w 57"/>
                    <a:gd name="T31" fmla="*/ 45 h 45"/>
                    <a:gd name="T32" fmla="*/ 41 w 57"/>
                    <a:gd name="T33" fmla="*/ 44 h 45"/>
                    <a:gd name="T34" fmla="*/ 44 w 57"/>
                    <a:gd name="T35" fmla="*/ 42 h 45"/>
                    <a:gd name="T36" fmla="*/ 47 w 57"/>
                    <a:gd name="T37" fmla="*/ 40 h 45"/>
                    <a:gd name="T38" fmla="*/ 49 w 57"/>
                    <a:gd name="T39" fmla="*/ 37 h 45"/>
                    <a:gd name="T40" fmla="*/ 52 w 57"/>
                    <a:gd name="T41" fmla="*/ 34 h 45"/>
                    <a:gd name="T42" fmla="*/ 54 w 57"/>
                    <a:gd name="T43" fmla="*/ 30 h 45"/>
                    <a:gd name="T44" fmla="*/ 56 w 57"/>
                    <a:gd name="T45" fmla="*/ 27 h 45"/>
                    <a:gd name="T46" fmla="*/ 56 w 57"/>
                    <a:gd name="T47" fmla="*/ 24 h 45"/>
                    <a:gd name="T48" fmla="*/ 57 w 57"/>
                    <a:gd name="T49" fmla="*/ 19 h 45"/>
                    <a:gd name="T50" fmla="*/ 57 w 57"/>
                    <a:gd name="T51" fmla="*/ 15 h 45"/>
                    <a:gd name="T52" fmla="*/ 57 w 57"/>
                    <a:gd name="T53" fmla="*/ 12 h 45"/>
                    <a:gd name="T54" fmla="*/ 57 w 57"/>
                    <a:gd name="T55" fmla="*/ 7 h 45"/>
                    <a:gd name="T56" fmla="*/ 57 w 57"/>
                    <a:gd name="T57" fmla="*/ 2 h 45"/>
                    <a:gd name="T58" fmla="*/ 56 w 57"/>
                    <a:gd name="T59" fmla="*/ 0 h 45"/>
                    <a:gd name="T60" fmla="*/ 52 w 57"/>
                    <a:gd name="T61" fmla="*/ 4 h 45"/>
                    <a:gd name="T62" fmla="*/ 52 w 57"/>
                    <a:gd name="T63" fmla="*/ 12 h 45"/>
                    <a:gd name="T64" fmla="*/ 52 w 57"/>
                    <a:gd name="T65" fmla="*/ 19 h 45"/>
                    <a:gd name="T66" fmla="*/ 51 w 57"/>
                    <a:gd name="T67" fmla="*/ 27 h 45"/>
                    <a:gd name="T68" fmla="*/ 49 w 57"/>
                    <a:gd name="T69" fmla="*/ 30 h 45"/>
                    <a:gd name="T70" fmla="*/ 47 w 57"/>
                    <a:gd name="T71" fmla="*/ 34 h 45"/>
                    <a:gd name="T72" fmla="*/ 44 w 57"/>
                    <a:gd name="T73" fmla="*/ 37 h 45"/>
                    <a:gd name="T74" fmla="*/ 43 w 57"/>
                    <a:gd name="T75" fmla="*/ 39 h 45"/>
                    <a:gd name="T76" fmla="*/ 39 w 57"/>
                    <a:gd name="T77" fmla="*/ 40 h 45"/>
                    <a:gd name="T78" fmla="*/ 36 w 57"/>
                    <a:gd name="T79" fmla="*/ 40 h 45"/>
                    <a:gd name="T80" fmla="*/ 31 w 57"/>
                    <a:gd name="T81" fmla="*/ 40 h 45"/>
                    <a:gd name="T82" fmla="*/ 28 w 57"/>
                    <a:gd name="T83" fmla="*/ 40 h 45"/>
                    <a:gd name="T84" fmla="*/ 26 w 57"/>
                    <a:gd name="T85" fmla="*/ 40 h 45"/>
                    <a:gd name="T86" fmla="*/ 24 w 57"/>
                    <a:gd name="T87" fmla="*/ 39 h 45"/>
                    <a:gd name="T88" fmla="*/ 23 w 57"/>
                    <a:gd name="T89" fmla="*/ 39 h 45"/>
                    <a:gd name="T90" fmla="*/ 20 w 57"/>
                    <a:gd name="T91" fmla="*/ 37 h 45"/>
                    <a:gd name="T92" fmla="*/ 18 w 57"/>
                    <a:gd name="T93" fmla="*/ 35 h 45"/>
                    <a:gd name="T94" fmla="*/ 16 w 57"/>
                    <a:gd name="T95" fmla="*/ 32 h 45"/>
                    <a:gd name="T96" fmla="*/ 15 w 57"/>
                    <a:gd name="T97" fmla="*/ 30 h 45"/>
                    <a:gd name="T98" fmla="*/ 13 w 57"/>
                    <a:gd name="T99" fmla="*/ 27 h 45"/>
                    <a:gd name="T100" fmla="*/ 13 w 57"/>
                    <a:gd name="T101" fmla="*/ 24 h 45"/>
                    <a:gd name="T102" fmla="*/ 5 w 57"/>
                    <a:gd name="T103" fmla="*/ 14 h 45"/>
                    <a:gd name="T104" fmla="*/ 0 w 57"/>
                    <a:gd name="T105" fmla="*/ 15 h 45"/>
                    <a:gd name="T106" fmla="*/ 0 w 57"/>
                    <a:gd name="T107" fmla="*/ 17 h 45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57"/>
                    <a:gd name="T163" fmla="*/ 0 h 45"/>
                    <a:gd name="T164" fmla="*/ 57 w 57"/>
                    <a:gd name="T165" fmla="*/ 45 h 45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57" h="45">
                      <a:moveTo>
                        <a:pt x="0" y="17"/>
                      </a:moveTo>
                      <a:lnTo>
                        <a:pt x="8" y="29"/>
                      </a:lnTo>
                      <a:lnTo>
                        <a:pt x="10" y="30"/>
                      </a:lnTo>
                      <a:lnTo>
                        <a:pt x="10" y="32"/>
                      </a:lnTo>
                      <a:lnTo>
                        <a:pt x="11" y="35"/>
                      </a:lnTo>
                      <a:lnTo>
                        <a:pt x="13" y="37"/>
                      </a:lnTo>
                      <a:lnTo>
                        <a:pt x="15" y="39"/>
                      </a:lnTo>
                      <a:lnTo>
                        <a:pt x="16" y="40"/>
                      </a:lnTo>
                      <a:lnTo>
                        <a:pt x="20" y="42"/>
                      </a:lnTo>
                      <a:lnTo>
                        <a:pt x="23" y="44"/>
                      </a:lnTo>
                      <a:lnTo>
                        <a:pt x="24" y="45"/>
                      </a:lnTo>
                      <a:lnTo>
                        <a:pt x="29" y="45"/>
                      </a:lnTo>
                      <a:lnTo>
                        <a:pt x="31" y="45"/>
                      </a:lnTo>
                      <a:lnTo>
                        <a:pt x="34" y="45"/>
                      </a:lnTo>
                      <a:lnTo>
                        <a:pt x="36" y="45"/>
                      </a:lnTo>
                      <a:lnTo>
                        <a:pt x="38" y="45"/>
                      </a:lnTo>
                      <a:lnTo>
                        <a:pt x="41" y="44"/>
                      </a:lnTo>
                      <a:lnTo>
                        <a:pt x="44" y="42"/>
                      </a:lnTo>
                      <a:lnTo>
                        <a:pt x="47" y="40"/>
                      </a:lnTo>
                      <a:lnTo>
                        <a:pt x="49" y="37"/>
                      </a:lnTo>
                      <a:lnTo>
                        <a:pt x="52" y="34"/>
                      </a:lnTo>
                      <a:lnTo>
                        <a:pt x="54" y="30"/>
                      </a:lnTo>
                      <a:lnTo>
                        <a:pt x="56" y="27"/>
                      </a:lnTo>
                      <a:lnTo>
                        <a:pt x="56" y="24"/>
                      </a:lnTo>
                      <a:lnTo>
                        <a:pt x="57" y="19"/>
                      </a:lnTo>
                      <a:lnTo>
                        <a:pt x="57" y="15"/>
                      </a:lnTo>
                      <a:lnTo>
                        <a:pt x="57" y="12"/>
                      </a:lnTo>
                      <a:lnTo>
                        <a:pt x="57" y="7"/>
                      </a:lnTo>
                      <a:lnTo>
                        <a:pt x="57" y="2"/>
                      </a:lnTo>
                      <a:lnTo>
                        <a:pt x="56" y="0"/>
                      </a:lnTo>
                      <a:lnTo>
                        <a:pt x="52" y="4"/>
                      </a:lnTo>
                      <a:lnTo>
                        <a:pt x="52" y="12"/>
                      </a:lnTo>
                      <a:lnTo>
                        <a:pt x="52" y="19"/>
                      </a:lnTo>
                      <a:lnTo>
                        <a:pt x="51" y="27"/>
                      </a:lnTo>
                      <a:lnTo>
                        <a:pt x="49" y="30"/>
                      </a:lnTo>
                      <a:lnTo>
                        <a:pt x="47" y="34"/>
                      </a:lnTo>
                      <a:lnTo>
                        <a:pt x="44" y="37"/>
                      </a:lnTo>
                      <a:lnTo>
                        <a:pt x="43" y="39"/>
                      </a:lnTo>
                      <a:lnTo>
                        <a:pt x="39" y="40"/>
                      </a:lnTo>
                      <a:lnTo>
                        <a:pt x="36" y="40"/>
                      </a:lnTo>
                      <a:lnTo>
                        <a:pt x="31" y="40"/>
                      </a:lnTo>
                      <a:lnTo>
                        <a:pt x="28" y="40"/>
                      </a:lnTo>
                      <a:lnTo>
                        <a:pt x="26" y="40"/>
                      </a:lnTo>
                      <a:lnTo>
                        <a:pt x="24" y="39"/>
                      </a:lnTo>
                      <a:lnTo>
                        <a:pt x="23" y="39"/>
                      </a:lnTo>
                      <a:lnTo>
                        <a:pt x="20" y="37"/>
                      </a:lnTo>
                      <a:lnTo>
                        <a:pt x="18" y="35"/>
                      </a:lnTo>
                      <a:lnTo>
                        <a:pt x="16" y="32"/>
                      </a:lnTo>
                      <a:lnTo>
                        <a:pt x="15" y="30"/>
                      </a:lnTo>
                      <a:lnTo>
                        <a:pt x="13" y="27"/>
                      </a:lnTo>
                      <a:lnTo>
                        <a:pt x="13" y="24"/>
                      </a:lnTo>
                      <a:lnTo>
                        <a:pt x="5" y="14"/>
                      </a:lnTo>
                      <a:lnTo>
                        <a:pt x="0" y="15"/>
                      </a:lnTo>
                      <a:lnTo>
                        <a:pt x="0" y="17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12" name="Line 239"/>
                <p:cNvSpPr>
                  <a:spLocks noChangeShapeType="1"/>
                </p:cNvSpPr>
                <p:nvPr/>
              </p:nvSpPr>
              <p:spPr bwMode="auto">
                <a:xfrm>
                  <a:off x="964" y="151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13" name="Line 240"/>
                <p:cNvSpPr>
                  <a:spLocks noChangeShapeType="1"/>
                </p:cNvSpPr>
                <p:nvPr/>
              </p:nvSpPr>
              <p:spPr bwMode="auto">
                <a:xfrm flipV="1">
                  <a:off x="966" y="151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14" name="Line 241"/>
                <p:cNvSpPr>
                  <a:spLocks noChangeShapeType="1"/>
                </p:cNvSpPr>
                <p:nvPr/>
              </p:nvSpPr>
              <p:spPr bwMode="auto">
                <a:xfrm>
                  <a:off x="966" y="151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15" name="Line 242"/>
                <p:cNvSpPr>
                  <a:spLocks noChangeShapeType="1"/>
                </p:cNvSpPr>
                <p:nvPr/>
              </p:nvSpPr>
              <p:spPr bwMode="auto">
                <a:xfrm flipV="1">
                  <a:off x="966" y="151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16" name="Line 243"/>
                <p:cNvSpPr>
                  <a:spLocks noChangeShapeType="1"/>
                </p:cNvSpPr>
                <p:nvPr/>
              </p:nvSpPr>
              <p:spPr bwMode="auto">
                <a:xfrm>
                  <a:off x="966" y="151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17" name="Line 244"/>
                <p:cNvSpPr>
                  <a:spLocks noChangeShapeType="1"/>
                </p:cNvSpPr>
                <p:nvPr/>
              </p:nvSpPr>
              <p:spPr bwMode="auto">
                <a:xfrm flipV="1">
                  <a:off x="968" y="1518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18" name="Line 245"/>
                <p:cNvSpPr>
                  <a:spLocks noChangeShapeType="1"/>
                </p:cNvSpPr>
                <p:nvPr/>
              </p:nvSpPr>
              <p:spPr bwMode="auto">
                <a:xfrm>
                  <a:off x="968" y="1518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19" name="Line 246"/>
                <p:cNvSpPr>
                  <a:spLocks noChangeShapeType="1"/>
                </p:cNvSpPr>
                <p:nvPr/>
              </p:nvSpPr>
              <p:spPr bwMode="auto">
                <a:xfrm flipV="1">
                  <a:off x="968" y="1518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20" name="Line 247"/>
                <p:cNvSpPr>
                  <a:spLocks noChangeShapeType="1"/>
                </p:cNvSpPr>
                <p:nvPr/>
              </p:nvSpPr>
              <p:spPr bwMode="auto">
                <a:xfrm>
                  <a:off x="968" y="1518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21" name="Line 248"/>
                <p:cNvSpPr>
                  <a:spLocks noChangeShapeType="1"/>
                </p:cNvSpPr>
                <p:nvPr/>
              </p:nvSpPr>
              <p:spPr bwMode="auto">
                <a:xfrm flipV="1">
                  <a:off x="969" y="1518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22" name="Line 249"/>
                <p:cNvSpPr>
                  <a:spLocks noChangeShapeType="1"/>
                </p:cNvSpPr>
                <p:nvPr/>
              </p:nvSpPr>
              <p:spPr bwMode="auto">
                <a:xfrm>
                  <a:off x="969" y="1518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23" name="Line 250"/>
                <p:cNvSpPr>
                  <a:spLocks noChangeShapeType="1"/>
                </p:cNvSpPr>
                <p:nvPr/>
              </p:nvSpPr>
              <p:spPr bwMode="auto">
                <a:xfrm flipV="1">
                  <a:off x="969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24" name="Line 251"/>
                <p:cNvSpPr>
                  <a:spLocks noChangeShapeType="1"/>
                </p:cNvSpPr>
                <p:nvPr/>
              </p:nvSpPr>
              <p:spPr bwMode="auto">
                <a:xfrm>
                  <a:off x="969" y="1519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25" name="Line 252"/>
                <p:cNvSpPr>
                  <a:spLocks noChangeShapeType="1"/>
                </p:cNvSpPr>
                <p:nvPr/>
              </p:nvSpPr>
              <p:spPr bwMode="auto">
                <a:xfrm flipV="1">
                  <a:off x="971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26" name="Line 253"/>
                <p:cNvSpPr>
                  <a:spLocks noChangeShapeType="1"/>
                </p:cNvSpPr>
                <p:nvPr/>
              </p:nvSpPr>
              <p:spPr bwMode="auto">
                <a:xfrm>
                  <a:off x="971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27" name="Line 254"/>
                <p:cNvSpPr>
                  <a:spLocks noChangeShapeType="1"/>
                </p:cNvSpPr>
                <p:nvPr/>
              </p:nvSpPr>
              <p:spPr bwMode="auto">
                <a:xfrm flipV="1">
                  <a:off x="971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28" name="Line 255"/>
                <p:cNvSpPr>
                  <a:spLocks noChangeShapeType="1"/>
                </p:cNvSpPr>
                <p:nvPr/>
              </p:nvSpPr>
              <p:spPr bwMode="auto">
                <a:xfrm>
                  <a:off x="971" y="1523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29" name="Line 256"/>
                <p:cNvSpPr>
                  <a:spLocks noChangeShapeType="1"/>
                </p:cNvSpPr>
                <p:nvPr/>
              </p:nvSpPr>
              <p:spPr bwMode="auto">
                <a:xfrm flipV="1">
                  <a:off x="972" y="1523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30" name="Line 257"/>
                <p:cNvSpPr>
                  <a:spLocks noChangeShapeType="1"/>
                </p:cNvSpPr>
                <p:nvPr/>
              </p:nvSpPr>
              <p:spPr bwMode="auto">
                <a:xfrm>
                  <a:off x="972" y="1523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31" name="Line 258"/>
                <p:cNvSpPr>
                  <a:spLocks noChangeShapeType="1"/>
                </p:cNvSpPr>
                <p:nvPr/>
              </p:nvSpPr>
              <p:spPr bwMode="auto">
                <a:xfrm flipV="1">
                  <a:off x="974" y="1523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32" name="Line 259"/>
                <p:cNvSpPr>
                  <a:spLocks noChangeShapeType="1"/>
                </p:cNvSpPr>
                <p:nvPr/>
              </p:nvSpPr>
              <p:spPr bwMode="auto">
                <a:xfrm>
                  <a:off x="974" y="1524"/>
                  <a:ext cx="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33" name="Line 260"/>
                <p:cNvSpPr>
                  <a:spLocks noChangeShapeType="1"/>
                </p:cNvSpPr>
                <p:nvPr/>
              </p:nvSpPr>
              <p:spPr bwMode="auto">
                <a:xfrm flipV="1">
                  <a:off x="974" y="1524"/>
                  <a:ext cx="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34" name="Line 261"/>
                <p:cNvSpPr>
                  <a:spLocks noChangeShapeType="1"/>
                </p:cNvSpPr>
                <p:nvPr/>
              </p:nvSpPr>
              <p:spPr bwMode="auto">
                <a:xfrm>
                  <a:off x="974" y="1526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35" name="Line 262"/>
                <p:cNvSpPr>
                  <a:spLocks noChangeShapeType="1"/>
                </p:cNvSpPr>
                <p:nvPr/>
              </p:nvSpPr>
              <p:spPr bwMode="auto">
                <a:xfrm flipV="1">
                  <a:off x="976" y="1526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36" name="Line 263"/>
                <p:cNvSpPr>
                  <a:spLocks noChangeShapeType="1"/>
                </p:cNvSpPr>
                <p:nvPr/>
              </p:nvSpPr>
              <p:spPr bwMode="auto">
                <a:xfrm>
                  <a:off x="976" y="1526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37" name="Line 264"/>
                <p:cNvSpPr>
                  <a:spLocks noChangeShapeType="1"/>
                </p:cNvSpPr>
                <p:nvPr/>
              </p:nvSpPr>
              <p:spPr bwMode="auto">
                <a:xfrm flipV="1">
                  <a:off x="976" y="1528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38" name="Line 265"/>
                <p:cNvSpPr>
                  <a:spLocks noChangeShapeType="1"/>
                </p:cNvSpPr>
                <p:nvPr/>
              </p:nvSpPr>
              <p:spPr bwMode="auto">
                <a:xfrm>
                  <a:off x="976" y="1528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39" name="Line 266"/>
                <p:cNvSpPr>
                  <a:spLocks noChangeShapeType="1"/>
                </p:cNvSpPr>
                <p:nvPr/>
              </p:nvSpPr>
              <p:spPr bwMode="auto">
                <a:xfrm flipV="1">
                  <a:off x="977" y="1529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40" name="Line 267"/>
                <p:cNvSpPr>
                  <a:spLocks noChangeShapeType="1"/>
                </p:cNvSpPr>
                <p:nvPr/>
              </p:nvSpPr>
              <p:spPr bwMode="auto">
                <a:xfrm>
                  <a:off x="977" y="1531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41" name="Line 268"/>
                <p:cNvSpPr>
                  <a:spLocks noChangeShapeType="1"/>
                </p:cNvSpPr>
                <p:nvPr/>
              </p:nvSpPr>
              <p:spPr bwMode="auto">
                <a:xfrm flipV="1">
                  <a:off x="977" y="1533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42" name="Line 269"/>
                <p:cNvSpPr>
                  <a:spLocks noChangeShapeType="1"/>
                </p:cNvSpPr>
                <p:nvPr/>
              </p:nvSpPr>
              <p:spPr bwMode="auto">
                <a:xfrm>
                  <a:off x="979" y="1533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43" name="Line 270"/>
                <p:cNvSpPr>
                  <a:spLocks noChangeShapeType="1"/>
                </p:cNvSpPr>
                <p:nvPr/>
              </p:nvSpPr>
              <p:spPr bwMode="auto">
                <a:xfrm flipV="1">
                  <a:off x="979" y="1534"/>
                  <a:ext cx="1" cy="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44" name="Line 271"/>
                <p:cNvSpPr>
                  <a:spLocks noChangeShapeType="1"/>
                </p:cNvSpPr>
                <p:nvPr/>
              </p:nvSpPr>
              <p:spPr bwMode="auto">
                <a:xfrm>
                  <a:off x="979" y="1534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45" name="Line 272"/>
                <p:cNvSpPr>
                  <a:spLocks noChangeShapeType="1"/>
                </p:cNvSpPr>
                <p:nvPr/>
              </p:nvSpPr>
              <p:spPr bwMode="auto">
                <a:xfrm flipV="1">
                  <a:off x="979" y="1536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46" name="Line 273"/>
                <p:cNvSpPr>
                  <a:spLocks noChangeShapeType="1"/>
                </p:cNvSpPr>
                <p:nvPr/>
              </p:nvSpPr>
              <p:spPr bwMode="auto">
                <a:xfrm>
                  <a:off x="981" y="1536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47" name="Line 274"/>
                <p:cNvSpPr>
                  <a:spLocks noChangeShapeType="1"/>
                </p:cNvSpPr>
                <p:nvPr/>
              </p:nvSpPr>
              <p:spPr bwMode="auto">
                <a:xfrm flipV="1">
                  <a:off x="981" y="1536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48" name="Line 275"/>
                <p:cNvSpPr>
                  <a:spLocks noChangeShapeType="1"/>
                </p:cNvSpPr>
                <p:nvPr/>
              </p:nvSpPr>
              <p:spPr bwMode="auto">
                <a:xfrm>
                  <a:off x="981" y="1538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49" name="Line 276"/>
                <p:cNvSpPr>
                  <a:spLocks noChangeShapeType="1"/>
                </p:cNvSpPr>
                <p:nvPr/>
              </p:nvSpPr>
              <p:spPr bwMode="auto">
                <a:xfrm flipV="1">
                  <a:off x="981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50" name="Line 277"/>
                <p:cNvSpPr>
                  <a:spLocks noChangeShapeType="1"/>
                </p:cNvSpPr>
                <p:nvPr/>
              </p:nvSpPr>
              <p:spPr bwMode="auto">
                <a:xfrm>
                  <a:off x="982" y="1539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51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982" y="1539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52" name="Line 279"/>
                <p:cNvSpPr>
                  <a:spLocks noChangeShapeType="1"/>
                </p:cNvSpPr>
                <p:nvPr/>
              </p:nvSpPr>
              <p:spPr bwMode="auto">
                <a:xfrm>
                  <a:off x="982" y="1539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53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982" y="1539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54" name="Line 281"/>
                <p:cNvSpPr>
                  <a:spLocks noChangeShapeType="1"/>
                </p:cNvSpPr>
                <p:nvPr/>
              </p:nvSpPr>
              <p:spPr bwMode="auto">
                <a:xfrm>
                  <a:off x="984" y="1539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55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984" y="154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56" name="Line 283"/>
                <p:cNvSpPr>
                  <a:spLocks noChangeShapeType="1"/>
                </p:cNvSpPr>
                <p:nvPr/>
              </p:nvSpPr>
              <p:spPr bwMode="auto">
                <a:xfrm>
                  <a:off x="984" y="1541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57" name="Line 284"/>
                <p:cNvSpPr>
                  <a:spLocks noChangeShapeType="1"/>
                </p:cNvSpPr>
                <p:nvPr/>
              </p:nvSpPr>
              <p:spPr bwMode="auto">
                <a:xfrm flipV="1">
                  <a:off x="986" y="1541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58" name="Line 285"/>
                <p:cNvSpPr>
                  <a:spLocks noChangeShapeType="1"/>
                </p:cNvSpPr>
                <p:nvPr/>
              </p:nvSpPr>
              <p:spPr bwMode="auto">
                <a:xfrm>
                  <a:off x="986" y="1541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59" name="Line 286"/>
                <p:cNvSpPr>
                  <a:spLocks noChangeShapeType="1"/>
                </p:cNvSpPr>
                <p:nvPr/>
              </p:nvSpPr>
              <p:spPr bwMode="auto">
                <a:xfrm flipV="1">
                  <a:off x="986" y="154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60" name="Line 287"/>
                <p:cNvSpPr>
                  <a:spLocks noChangeShapeType="1"/>
                </p:cNvSpPr>
                <p:nvPr/>
              </p:nvSpPr>
              <p:spPr bwMode="auto">
                <a:xfrm>
                  <a:off x="987" y="154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61" name="Line 288"/>
                <p:cNvSpPr>
                  <a:spLocks noChangeShapeType="1"/>
                </p:cNvSpPr>
                <p:nvPr/>
              </p:nvSpPr>
              <p:spPr bwMode="auto">
                <a:xfrm flipV="1">
                  <a:off x="987" y="154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62" name="Line 289"/>
                <p:cNvSpPr>
                  <a:spLocks noChangeShapeType="1"/>
                </p:cNvSpPr>
                <p:nvPr/>
              </p:nvSpPr>
              <p:spPr bwMode="auto">
                <a:xfrm>
                  <a:off x="987" y="154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63" name="Line 290"/>
                <p:cNvSpPr>
                  <a:spLocks noChangeShapeType="1"/>
                </p:cNvSpPr>
                <p:nvPr/>
              </p:nvSpPr>
              <p:spPr bwMode="auto">
                <a:xfrm flipV="1">
                  <a:off x="987" y="154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64" name="Line 291"/>
                <p:cNvSpPr>
                  <a:spLocks noChangeShapeType="1"/>
                </p:cNvSpPr>
                <p:nvPr/>
              </p:nvSpPr>
              <p:spPr bwMode="auto">
                <a:xfrm>
                  <a:off x="989" y="154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65" name="Line 292"/>
                <p:cNvSpPr>
                  <a:spLocks noChangeShapeType="1"/>
                </p:cNvSpPr>
                <p:nvPr/>
              </p:nvSpPr>
              <p:spPr bwMode="auto">
                <a:xfrm flipV="1">
                  <a:off x="989" y="154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66" name="Line 293"/>
                <p:cNvSpPr>
                  <a:spLocks noChangeShapeType="1"/>
                </p:cNvSpPr>
                <p:nvPr/>
              </p:nvSpPr>
              <p:spPr bwMode="auto">
                <a:xfrm>
                  <a:off x="989" y="1543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67" name="Line 294"/>
                <p:cNvSpPr>
                  <a:spLocks noChangeShapeType="1"/>
                </p:cNvSpPr>
                <p:nvPr/>
              </p:nvSpPr>
              <p:spPr bwMode="auto">
                <a:xfrm flipV="1">
                  <a:off x="989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68" name="Line 295"/>
                <p:cNvSpPr>
                  <a:spLocks noChangeShapeType="1"/>
                </p:cNvSpPr>
                <p:nvPr/>
              </p:nvSpPr>
              <p:spPr bwMode="auto">
                <a:xfrm>
                  <a:off x="991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69" name="Line 296"/>
                <p:cNvSpPr>
                  <a:spLocks noChangeShapeType="1"/>
                </p:cNvSpPr>
                <p:nvPr/>
              </p:nvSpPr>
              <p:spPr bwMode="auto">
                <a:xfrm flipV="1">
                  <a:off x="991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70" name="Line 297"/>
                <p:cNvSpPr>
                  <a:spLocks noChangeShapeType="1"/>
                </p:cNvSpPr>
                <p:nvPr/>
              </p:nvSpPr>
              <p:spPr bwMode="auto">
                <a:xfrm>
                  <a:off x="991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71" name="Line 298"/>
                <p:cNvSpPr>
                  <a:spLocks noChangeShapeType="1"/>
                </p:cNvSpPr>
                <p:nvPr/>
              </p:nvSpPr>
              <p:spPr bwMode="auto">
                <a:xfrm flipV="1">
                  <a:off x="991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72" name="Line 299"/>
                <p:cNvSpPr>
                  <a:spLocks noChangeShapeType="1"/>
                </p:cNvSpPr>
                <p:nvPr/>
              </p:nvSpPr>
              <p:spPr bwMode="auto">
                <a:xfrm>
                  <a:off x="992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73" name="Line 300"/>
                <p:cNvSpPr>
                  <a:spLocks noChangeShapeType="1"/>
                </p:cNvSpPr>
                <p:nvPr/>
              </p:nvSpPr>
              <p:spPr bwMode="auto">
                <a:xfrm flipV="1">
                  <a:off x="992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74" name="Line 301"/>
                <p:cNvSpPr>
                  <a:spLocks noChangeShapeType="1"/>
                </p:cNvSpPr>
                <p:nvPr/>
              </p:nvSpPr>
              <p:spPr bwMode="auto">
                <a:xfrm>
                  <a:off x="992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75" name="Line 302"/>
                <p:cNvSpPr>
                  <a:spLocks noChangeShapeType="1"/>
                </p:cNvSpPr>
                <p:nvPr/>
              </p:nvSpPr>
              <p:spPr bwMode="auto">
                <a:xfrm flipV="1">
                  <a:off x="992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76" name="Line 303"/>
                <p:cNvSpPr>
                  <a:spLocks noChangeShapeType="1"/>
                </p:cNvSpPr>
                <p:nvPr/>
              </p:nvSpPr>
              <p:spPr bwMode="auto">
                <a:xfrm>
                  <a:off x="994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77" name="Line 304"/>
                <p:cNvSpPr>
                  <a:spLocks noChangeShapeType="1"/>
                </p:cNvSpPr>
                <p:nvPr/>
              </p:nvSpPr>
              <p:spPr bwMode="auto">
                <a:xfrm flipV="1">
                  <a:off x="994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78" name="Line 305"/>
                <p:cNvSpPr>
                  <a:spLocks noChangeShapeType="1"/>
                </p:cNvSpPr>
                <p:nvPr/>
              </p:nvSpPr>
              <p:spPr bwMode="auto">
                <a:xfrm>
                  <a:off x="994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79" name="Line 306"/>
                <p:cNvSpPr>
                  <a:spLocks noChangeShapeType="1"/>
                </p:cNvSpPr>
                <p:nvPr/>
              </p:nvSpPr>
              <p:spPr bwMode="auto">
                <a:xfrm flipV="1">
                  <a:off x="994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80" name="Line 307"/>
                <p:cNvSpPr>
                  <a:spLocks noChangeShapeType="1"/>
                </p:cNvSpPr>
                <p:nvPr/>
              </p:nvSpPr>
              <p:spPr bwMode="auto">
                <a:xfrm>
                  <a:off x="996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81" name="Line 308"/>
                <p:cNvSpPr>
                  <a:spLocks noChangeShapeType="1"/>
                </p:cNvSpPr>
                <p:nvPr/>
              </p:nvSpPr>
              <p:spPr bwMode="auto">
                <a:xfrm flipV="1">
                  <a:off x="996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82" name="Line 309"/>
                <p:cNvSpPr>
                  <a:spLocks noChangeShapeType="1"/>
                </p:cNvSpPr>
                <p:nvPr/>
              </p:nvSpPr>
              <p:spPr bwMode="auto">
                <a:xfrm>
                  <a:off x="997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83" name="Line 310"/>
                <p:cNvSpPr>
                  <a:spLocks noChangeShapeType="1"/>
                </p:cNvSpPr>
                <p:nvPr/>
              </p:nvSpPr>
              <p:spPr bwMode="auto">
                <a:xfrm flipV="1">
                  <a:off x="997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84" name="Line 311"/>
                <p:cNvSpPr>
                  <a:spLocks noChangeShapeType="1"/>
                </p:cNvSpPr>
                <p:nvPr/>
              </p:nvSpPr>
              <p:spPr bwMode="auto">
                <a:xfrm>
                  <a:off x="997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85" name="Line 312"/>
                <p:cNvSpPr>
                  <a:spLocks noChangeShapeType="1"/>
                </p:cNvSpPr>
                <p:nvPr/>
              </p:nvSpPr>
              <p:spPr bwMode="auto">
                <a:xfrm flipV="1">
                  <a:off x="997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86" name="Line 313"/>
                <p:cNvSpPr>
                  <a:spLocks noChangeShapeType="1"/>
                </p:cNvSpPr>
                <p:nvPr/>
              </p:nvSpPr>
              <p:spPr bwMode="auto">
                <a:xfrm>
                  <a:off x="999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87" name="Line 314"/>
                <p:cNvSpPr>
                  <a:spLocks noChangeShapeType="1"/>
                </p:cNvSpPr>
                <p:nvPr/>
              </p:nvSpPr>
              <p:spPr bwMode="auto">
                <a:xfrm flipV="1">
                  <a:off x="999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88" name="Line 315"/>
                <p:cNvSpPr>
                  <a:spLocks noChangeShapeType="1"/>
                </p:cNvSpPr>
                <p:nvPr/>
              </p:nvSpPr>
              <p:spPr bwMode="auto">
                <a:xfrm>
                  <a:off x="999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89" name="Line 316"/>
                <p:cNvSpPr>
                  <a:spLocks noChangeShapeType="1"/>
                </p:cNvSpPr>
                <p:nvPr/>
              </p:nvSpPr>
              <p:spPr bwMode="auto">
                <a:xfrm flipV="1">
                  <a:off x="999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90" name="Line 317"/>
                <p:cNvSpPr>
                  <a:spLocks noChangeShapeType="1"/>
                </p:cNvSpPr>
                <p:nvPr/>
              </p:nvSpPr>
              <p:spPr bwMode="auto">
                <a:xfrm>
                  <a:off x="1000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91" name="Line 318"/>
                <p:cNvSpPr>
                  <a:spLocks noChangeShapeType="1"/>
                </p:cNvSpPr>
                <p:nvPr/>
              </p:nvSpPr>
              <p:spPr bwMode="auto">
                <a:xfrm flipV="1">
                  <a:off x="1000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92" name="Line 319"/>
                <p:cNvSpPr>
                  <a:spLocks noChangeShapeType="1"/>
                </p:cNvSpPr>
                <p:nvPr/>
              </p:nvSpPr>
              <p:spPr bwMode="auto">
                <a:xfrm>
                  <a:off x="1000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93" name="Line 320"/>
                <p:cNvSpPr>
                  <a:spLocks noChangeShapeType="1"/>
                </p:cNvSpPr>
                <p:nvPr/>
              </p:nvSpPr>
              <p:spPr bwMode="auto">
                <a:xfrm flipV="1">
                  <a:off x="1000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94" name="Line 321"/>
                <p:cNvSpPr>
                  <a:spLocks noChangeShapeType="1"/>
                </p:cNvSpPr>
                <p:nvPr/>
              </p:nvSpPr>
              <p:spPr bwMode="auto">
                <a:xfrm>
                  <a:off x="1002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95" name="Line 322"/>
                <p:cNvSpPr>
                  <a:spLocks noChangeShapeType="1"/>
                </p:cNvSpPr>
                <p:nvPr/>
              </p:nvSpPr>
              <p:spPr bwMode="auto">
                <a:xfrm flipV="1">
                  <a:off x="1002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96" name="Line 323"/>
                <p:cNvSpPr>
                  <a:spLocks noChangeShapeType="1"/>
                </p:cNvSpPr>
                <p:nvPr/>
              </p:nvSpPr>
              <p:spPr bwMode="auto">
                <a:xfrm>
                  <a:off x="1002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97" name="Line 324"/>
                <p:cNvSpPr>
                  <a:spLocks noChangeShapeType="1"/>
                </p:cNvSpPr>
                <p:nvPr/>
              </p:nvSpPr>
              <p:spPr bwMode="auto">
                <a:xfrm flipV="1">
                  <a:off x="1004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98" name="Line 325"/>
                <p:cNvSpPr>
                  <a:spLocks noChangeShapeType="1"/>
                </p:cNvSpPr>
                <p:nvPr/>
              </p:nvSpPr>
              <p:spPr bwMode="auto">
                <a:xfrm>
                  <a:off x="1004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99" name="Line 326"/>
                <p:cNvSpPr>
                  <a:spLocks noChangeShapeType="1"/>
                </p:cNvSpPr>
                <p:nvPr/>
              </p:nvSpPr>
              <p:spPr bwMode="auto">
                <a:xfrm flipV="1">
                  <a:off x="1004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00" name="Line 327"/>
                <p:cNvSpPr>
                  <a:spLocks noChangeShapeType="1"/>
                </p:cNvSpPr>
                <p:nvPr/>
              </p:nvSpPr>
              <p:spPr bwMode="auto">
                <a:xfrm>
                  <a:off x="1004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01" name="Line 328"/>
                <p:cNvSpPr>
                  <a:spLocks noChangeShapeType="1"/>
                </p:cNvSpPr>
                <p:nvPr/>
              </p:nvSpPr>
              <p:spPr bwMode="auto">
                <a:xfrm flipV="1">
                  <a:off x="1005" y="154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02" name="Line 329"/>
                <p:cNvSpPr>
                  <a:spLocks noChangeShapeType="1"/>
                </p:cNvSpPr>
                <p:nvPr/>
              </p:nvSpPr>
              <p:spPr bwMode="auto">
                <a:xfrm>
                  <a:off x="1005" y="1543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03" name="Line 330"/>
                <p:cNvSpPr>
                  <a:spLocks noChangeShapeType="1"/>
                </p:cNvSpPr>
                <p:nvPr/>
              </p:nvSpPr>
              <p:spPr bwMode="auto">
                <a:xfrm flipV="1">
                  <a:off x="1005" y="1543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04" name="Line 331"/>
                <p:cNvSpPr>
                  <a:spLocks noChangeShapeType="1"/>
                </p:cNvSpPr>
                <p:nvPr/>
              </p:nvSpPr>
              <p:spPr bwMode="auto">
                <a:xfrm>
                  <a:off x="1005" y="1543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05" name="Line 332"/>
                <p:cNvSpPr>
                  <a:spLocks noChangeShapeType="1"/>
                </p:cNvSpPr>
                <p:nvPr/>
              </p:nvSpPr>
              <p:spPr bwMode="auto">
                <a:xfrm flipV="1">
                  <a:off x="1007" y="1543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06" name="Line 333"/>
                <p:cNvSpPr>
                  <a:spLocks noChangeShapeType="1"/>
                </p:cNvSpPr>
                <p:nvPr/>
              </p:nvSpPr>
              <p:spPr bwMode="auto">
                <a:xfrm>
                  <a:off x="1007" y="1543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07" name="Line 334"/>
                <p:cNvSpPr>
                  <a:spLocks noChangeShapeType="1"/>
                </p:cNvSpPr>
                <p:nvPr/>
              </p:nvSpPr>
              <p:spPr bwMode="auto">
                <a:xfrm flipV="1">
                  <a:off x="1007" y="154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08" name="Line 335"/>
                <p:cNvSpPr>
                  <a:spLocks noChangeShapeType="1"/>
                </p:cNvSpPr>
                <p:nvPr/>
              </p:nvSpPr>
              <p:spPr bwMode="auto">
                <a:xfrm>
                  <a:off x="1007" y="154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09" name="Line 336"/>
                <p:cNvSpPr>
                  <a:spLocks noChangeShapeType="1"/>
                </p:cNvSpPr>
                <p:nvPr/>
              </p:nvSpPr>
              <p:spPr bwMode="auto">
                <a:xfrm flipV="1">
                  <a:off x="1009" y="154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10" name="Line 337"/>
                <p:cNvSpPr>
                  <a:spLocks noChangeShapeType="1"/>
                </p:cNvSpPr>
                <p:nvPr/>
              </p:nvSpPr>
              <p:spPr bwMode="auto">
                <a:xfrm>
                  <a:off x="1009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11" name="Line 338"/>
                <p:cNvSpPr>
                  <a:spLocks noChangeShapeType="1"/>
                </p:cNvSpPr>
                <p:nvPr/>
              </p:nvSpPr>
              <p:spPr bwMode="auto">
                <a:xfrm flipV="1">
                  <a:off x="1009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12" name="Line 339"/>
                <p:cNvSpPr>
                  <a:spLocks noChangeShapeType="1"/>
                </p:cNvSpPr>
                <p:nvPr/>
              </p:nvSpPr>
              <p:spPr bwMode="auto">
                <a:xfrm>
                  <a:off x="1010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13" name="Line 340"/>
                <p:cNvSpPr>
                  <a:spLocks noChangeShapeType="1"/>
                </p:cNvSpPr>
                <p:nvPr/>
              </p:nvSpPr>
              <p:spPr bwMode="auto">
                <a:xfrm flipV="1">
                  <a:off x="1010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14" name="Line 341"/>
                <p:cNvSpPr>
                  <a:spLocks noChangeShapeType="1"/>
                </p:cNvSpPr>
                <p:nvPr/>
              </p:nvSpPr>
              <p:spPr bwMode="auto">
                <a:xfrm>
                  <a:off x="1010" y="1538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15" name="Line 342"/>
                <p:cNvSpPr>
                  <a:spLocks noChangeShapeType="1"/>
                </p:cNvSpPr>
                <p:nvPr/>
              </p:nvSpPr>
              <p:spPr bwMode="auto">
                <a:xfrm flipV="1">
                  <a:off x="1012" y="1538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16" name="Line 343"/>
                <p:cNvSpPr>
                  <a:spLocks noChangeShapeType="1"/>
                </p:cNvSpPr>
                <p:nvPr/>
              </p:nvSpPr>
              <p:spPr bwMode="auto">
                <a:xfrm>
                  <a:off x="1012" y="1538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17" name="Line 344"/>
                <p:cNvSpPr>
                  <a:spLocks noChangeShapeType="1"/>
                </p:cNvSpPr>
                <p:nvPr/>
              </p:nvSpPr>
              <p:spPr bwMode="auto">
                <a:xfrm flipV="1">
                  <a:off x="1012" y="1536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18" name="Line 345"/>
                <p:cNvSpPr>
                  <a:spLocks noChangeShapeType="1"/>
                </p:cNvSpPr>
                <p:nvPr/>
              </p:nvSpPr>
              <p:spPr bwMode="auto">
                <a:xfrm>
                  <a:off x="1012" y="1536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19" name="Line 346"/>
                <p:cNvSpPr>
                  <a:spLocks noChangeShapeType="1"/>
                </p:cNvSpPr>
                <p:nvPr/>
              </p:nvSpPr>
              <p:spPr bwMode="auto">
                <a:xfrm flipV="1">
                  <a:off x="1014" y="153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20" name="Line 347"/>
                <p:cNvSpPr>
                  <a:spLocks noChangeShapeType="1"/>
                </p:cNvSpPr>
                <p:nvPr/>
              </p:nvSpPr>
              <p:spPr bwMode="auto">
                <a:xfrm>
                  <a:off x="1014" y="153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21" name="Line 348"/>
                <p:cNvSpPr>
                  <a:spLocks noChangeShapeType="1"/>
                </p:cNvSpPr>
                <p:nvPr/>
              </p:nvSpPr>
              <p:spPr bwMode="auto">
                <a:xfrm flipV="1">
                  <a:off x="1014" y="153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22" name="Line 349"/>
                <p:cNvSpPr>
                  <a:spLocks noChangeShapeType="1"/>
                </p:cNvSpPr>
                <p:nvPr/>
              </p:nvSpPr>
              <p:spPr bwMode="auto">
                <a:xfrm>
                  <a:off x="1014" y="1531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23" name="Line 350"/>
                <p:cNvSpPr>
                  <a:spLocks noChangeShapeType="1"/>
                </p:cNvSpPr>
                <p:nvPr/>
              </p:nvSpPr>
              <p:spPr bwMode="auto">
                <a:xfrm flipV="1">
                  <a:off x="1015" y="1529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24" name="Line 351"/>
                <p:cNvSpPr>
                  <a:spLocks noChangeShapeType="1"/>
                </p:cNvSpPr>
                <p:nvPr/>
              </p:nvSpPr>
              <p:spPr bwMode="auto">
                <a:xfrm>
                  <a:off x="1015" y="152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25" name="Line 352"/>
                <p:cNvSpPr>
                  <a:spLocks noChangeShapeType="1"/>
                </p:cNvSpPr>
                <p:nvPr/>
              </p:nvSpPr>
              <p:spPr bwMode="auto">
                <a:xfrm flipV="1">
                  <a:off x="1015" y="1524"/>
                  <a:ext cx="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26" name="Line 353"/>
                <p:cNvSpPr>
                  <a:spLocks noChangeShapeType="1"/>
                </p:cNvSpPr>
                <p:nvPr/>
              </p:nvSpPr>
              <p:spPr bwMode="auto">
                <a:xfrm>
                  <a:off x="1015" y="1508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27" name="Line 354"/>
                <p:cNvSpPr>
                  <a:spLocks noChangeShapeType="1"/>
                </p:cNvSpPr>
                <p:nvPr/>
              </p:nvSpPr>
              <p:spPr bwMode="auto">
                <a:xfrm>
                  <a:off x="1015" y="1516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28" name="Line 355"/>
                <p:cNvSpPr>
                  <a:spLocks noChangeShapeType="1"/>
                </p:cNvSpPr>
                <p:nvPr/>
              </p:nvSpPr>
              <p:spPr bwMode="auto">
                <a:xfrm flipV="1">
                  <a:off x="1017" y="1508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29" name="Line 356"/>
                <p:cNvSpPr>
                  <a:spLocks noChangeShapeType="1"/>
                </p:cNvSpPr>
                <p:nvPr/>
              </p:nvSpPr>
              <p:spPr bwMode="auto">
                <a:xfrm>
                  <a:off x="1017" y="1506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30" name="Line 357"/>
                <p:cNvSpPr>
                  <a:spLocks noChangeShapeType="1"/>
                </p:cNvSpPr>
                <p:nvPr/>
              </p:nvSpPr>
              <p:spPr bwMode="auto">
                <a:xfrm flipV="1">
                  <a:off x="1017" y="1506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31" name="Line 358"/>
                <p:cNvSpPr>
                  <a:spLocks noChangeShapeType="1"/>
                </p:cNvSpPr>
                <p:nvPr/>
              </p:nvSpPr>
              <p:spPr bwMode="auto">
                <a:xfrm>
                  <a:off x="1017" y="1506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32" name="Line 359"/>
                <p:cNvSpPr>
                  <a:spLocks noChangeShapeType="1"/>
                </p:cNvSpPr>
                <p:nvPr/>
              </p:nvSpPr>
              <p:spPr bwMode="auto">
                <a:xfrm flipV="1">
                  <a:off x="1019" y="1506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33" name="Line 360"/>
                <p:cNvSpPr>
                  <a:spLocks noChangeShapeType="1"/>
                </p:cNvSpPr>
                <p:nvPr/>
              </p:nvSpPr>
              <p:spPr bwMode="auto">
                <a:xfrm>
                  <a:off x="1019" y="1504"/>
                  <a:ext cx="1" cy="2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34" name="Line 361"/>
                <p:cNvSpPr>
                  <a:spLocks noChangeShapeType="1"/>
                </p:cNvSpPr>
                <p:nvPr/>
              </p:nvSpPr>
              <p:spPr bwMode="auto">
                <a:xfrm flipV="1">
                  <a:off x="1019" y="1504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35" name="Line 362"/>
                <p:cNvSpPr>
                  <a:spLocks noChangeShapeType="1"/>
                </p:cNvSpPr>
                <p:nvPr/>
              </p:nvSpPr>
              <p:spPr bwMode="auto">
                <a:xfrm>
                  <a:off x="1019" y="1504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36" name="Line 363"/>
                <p:cNvSpPr>
                  <a:spLocks noChangeShapeType="1"/>
                </p:cNvSpPr>
                <p:nvPr/>
              </p:nvSpPr>
              <p:spPr bwMode="auto">
                <a:xfrm flipV="1">
                  <a:off x="1020" y="150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37" name="Line 364"/>
                <p:cNvSpPr>
                  <a:spLocks noChangeShapeType="1"/>
                </p:cNvSpPr>
                <p:nvPr/>
              </p:nvSpPr>
              <p:spPr bwMode="auto">
                <a:xfrm>
                  <a:off x="1020" y="1504"/>
                  <a:ext cx="1" cy="2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38" name="Line 365"/>
                <p:cNvSpPr>
                  <a:spLocks noChangeShapeType="1"/>
                </p:cNvSpPr>
                <p:nvPr/>
              </p:nvSpPr>
              <p:spPr bwMode="auto">
                <a:xfrm flipV="1">
                  <a:off x="1022" y="1506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39" name="Line 366"/>
                <p:cNvSpPr>
                  <a:spLocks noChangeShapeType="1"/>
                </p:cNvSpPr>
                <p:nvPr/>
              </p:nvSpPr>
              <p:spPr bwMode="auto">
                <a:xfrm>
                  <a:off x="1022" y="1509"/>
                  <a:ext cx="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40" name="Line 367"/>
                <p:cNvSpPr>
                  <a:spLocks noChangeShapeType="1"/>
                </p:cNvSpPr>
                <p:nvPr/>
              </p:nvSpPr>
              <p:spPr bwMode="auto">
                <a:xfrm flipV="1">
                  <a:off x="1022" y="1514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41" name="Freeform 368"/>
                <p:cNvSpPr>
                  <a:spLocks/>
                </p:cNvSpPr>
                <p:nvPr/>
              </p:nvSpPr>
              <p:spPr bwMode="auto">
                <a:xfrm>
                  <a:off x="964" y="1503"/>
                  <a:ext cx="58" cy="46"/>
                </a:xfrm>
                <a:custGeom>
                  <a:avLst/>
                  <a:gdLst>
                    <a:gd name="T0" fmla="*/ 0 w 58"/>
                    <a:gd name="T1" fmla="*/ 18 h 46"/>
                    <a:gd name="T2" fmla="*/ 7 w 58"/>
                    <a:gd name="T3" fmla="*/ 28 h 46"/>
                    <a:gd name="T4" fmla="*/ 8 w 58"/>
                    <a:gd name="T5" fmla="*/ 31 h 46"/>
                    <a:gd name="T6" fmla="*/ 10 w 58"/>
                    <a:gd name="T7" fmla="*/ 33 h 46"/>
                    <a:gd name="T8" fmla="*/ 12 w 58"/>
                    <a:gd name="T9" fmla="*/ 36 h 46"/>
                    <a:gd name="T10" fmla="*/ 12 w 58"/>
                    <a:gd name="T11" fmla="*/ 38 h 46"/>
                    <a:gd name="T12" fmla="*/ 13 w 58"/>
                    <a:gd name="T13" fmla="*/ 40 h 46"/>
                    <a:gd name="T14" fmla="*/ 17 w 58"/>
                    <a:gd name="T15" fmla="*/ 41 h 46"/>
                    <a:gd name="T16" fmla="*/ 20 w 58"/>
                    <a:gd name="T17" fmla="*/ 43 h 46"/>
                    <a:gd name="T18" fmla="*/ 22 w 58"/>
                    <a:gd name="T19" fmla="*/ 44 h 46"/>
                    <a:gd name="T20" fmla="*/ 25 w 58"/>
                    <a:gd name="T21" fmla="*/ 46 h 46"/>
                    <a:gd name="T22" fmla="*/ 30 w 58"/>
                    <a:gd name="T23" fmla="*/ 46 h 46"/>
                    <a:gd name="T24" fmla="*/ 32 w 58"/>
                    <a:gd name="T25" fmla="*/ 46 h 46"/>
                    <a:gd name="T26" fmla="*/ 33 w 58"/>
                    <a:gd name="T27" fmla="*/ 46 h 46"/>
                    <a:gd name="T28" fmla="*/ 36 w 58"/>
                    <a:gd name="T29" fmla="*/ 44 h 46"/>
                    <a:gd name="T30" fmla="*/ 38 w 58"/>
                    <a:gd name="T31" fmla="*/ 44 h 46"/>
                    <a:gd name="T32" fmla="*/ 40 w 58"/>
                    <a:gd name="T33" fmla="*/ 44 h 46"/>
                    <a:gd name="T34" fmla="*/ 43 w 58"/>
                    <a:gd name="T35" fmla="*/ 43 h 46"/>
                    <a:gd name="T36" fmla="*/ 46 w 58"/>
                    <a:gd name="T37" fmla="*/ 41 h 46"/>
                    <a:gd name="T38" fmla="*/ 50 w 58"/>
                    <a:gd name="T39" fmla="*/ 38 h 46"/>
                    <a:gd name="T40" fmla="*/ 51 w 58"/>
                    <a:gd name="T41" fmla="*/ 35 h 46"/>
                    <a:gd name="T42" fmla="*/ 55 w 58"/>
                    <a:gd name="T43" fmla="*/ 33 h 46"/>
                    <a:gd name="T44" fmla="*/ 55 w 58"/>
                    <a:gd name="T45" fmla="*/ 28 h 46"/>
                    <a:gd name="T46" fmla="*/ 56 w 58"/>
                    <a:gd name="T47" fmla="*/ 25 h 46"/>
                    <a:gd name="T48" fmla="*/ 58 w 58"/>
                    <a:gd name="T49" fmla="*/ 20 h 46"/>
                    <a:gd name="T50" fmla="*/ 58 w 58"/>
                    <a:gd name="T51" fmla="*/ 16 h 46"/>
                    <a:gd name="T52" fmla="*/ 58 w 58"/>
                    <a:gd name="T53" fmla="*/ 11 h 46"/>
                    <a:gd name="T54" fmla="*/ 58 w 58"/>
                    <a:gd name="T55" fmla="*/ 8 h 46"/>
                    <a:gd name="T56" fmla="*/ 58 w 58"/>
                    <a:gd name="T57" fmla="*/ 3 h 46"/>
                    <a:gd name="T58" fmla="*/ 56 w 58"/>
                    <a:gd name="T59" fmla="*/ 0 h 46"/>
                    <a:gd name="T60" fmla="*/ 51 w 58"/>
                    <a:gd name="T61" fmla="*/ 5 h 46"/>
                    <a:gd name="T62" fmla="*/ 51 w 58"/>
                    <a:gd name="T63" fmla="*/ 11 h 46"/>
                    <a:gd name="T64" fmla="*/ 51 w 58"/>
                    <a:gd name="T65" fmla="*/ 20 h 46"/>
                    <a:gd name="T66" fmla="*/ 51 w 58"/>
                    <a:gd name="T67" fmla="*/ 26 h 46"/>
                    <a:gd name="T68" fmla="*/ 50 w 58"/>
                    <a:gd name="T69" fmla="*/ 31 h 46"/>
                    <a:gd name="T70" fmla="*/ 46 w 58"/>
                    <a:gd name="T71" fmla="*/ 35 h 46"/>
                    <a:gd name="T72" fmla="*/ 45 w 58"/>
                    <a:gd name="T73" fmla="*/ 38 h 46"/>
                    <a:gd name="T74" fmla="*/ 41 w 58"/>
                    <a:gd name="T75" fmla="*/ 40 h 46"/>
                    <a:gd name="T76" fmla="*/ 40 w 58"/>
                    <a:gd name="T77" fmla="*/ 41 h 46"/>
                    <a:gd name="T78" fmla="*/ 36 w 58"/>
                    <a:gd name="T79" fmla="*/ 41 h 46"/>
                    <a:gd name="T80" fmla="*/ 32 w 58"/>
                    <a:gd name="T81" fmla="*/ 41 h 46"/>
                    <a:gd name="T82" fmla="*/ 28 w 58"/>
                    <a:gd name="T83" fmla="*/ 41 h 46"/>
                    <a:gd name="T84" fmla="*/ 25 w 58"/>
                    <a:gd name="T85" fmla="*/ 41 h 46"/>
                    <a:gd name="T86" fmla="*/ 23 w 58"/>
                    <a:gd name="T87" fmla="*/ 40 h 46"/>
                    <a:gd name="T88" fmla="*/ 22 w 58"/>
                    <a:gd name="T89" fmla="*/ 40 h 46"/>
                    <a:gd name="T90" fmla="*/ 20 w 58"/>
                    <a:gd name="T91" fmla="*/ 36 h 46"/>
                    <a:gd name="T92" fmla="*/ 17 w 58"/>
                    <a:gd name="T93" fmla="*/ 36 h 46"/>
                    <a:gd name="T94" fmla="*/ 17 w 58"/>
                    <a:gd name="T95" fmla="*/ 33 h 46"/>
                    <a:gd name="T96" fmla="*/ 15 w 58"/>
                    <a:gd name="T97" fmla="*/ 31 h 46"/>
                    <a:gd name="T98" fmla="*/ 13 w 58"/>
                    <a:gd name="T99" fmla="*/ 28 h 46"/>
                    <a:gd name="T100" fmla="*/ 12 w 58"/>
                    <a:gd name="T101" fmla="*/ 25 h 46"/>
                    <a:gd name="T102" fmla="*/ 5 w 58"/>
                    <a:gd name="T103" fmla="*/ 15 h 46"/>
                    <a:gd name="T104" fmla="*/ 0 w 58"/>
                    <a:gd name="T105" fmla="*/ 18 h 4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58"/>
                    <a:gd name="T160" fmla="*/ 0 h 46"/>
                    <a:gd name="T161" fmla="*/ 58 w 58"/>
                    <a:gd name="T162" fmla="*/ 46 h 4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58" h="46">
                      <a:moveTo>
                        <a:pt x="0" y="18"/>
                      </a:moveTo>
                      <a:lnTo>
                        <a:pt x="7" y="28"/>
                      </a:lnTo>
                      <a:lnTo>
                        <a:pt x="8" y="31"/>
                      </a:lnTo>
                      <a:lnTo>
                        <a:pt x="10" y="33"/>
                      </a:lnTo>
                      <a:lnTo>
                        <a:pt x="12" y="36"/>
                      </a:lnTo>
                      <a:lnTo>
                        <a:pt x="12" y="38"/>
                      </a:lnTo>
                      <a:lnTo>
                        <a:pt x="13" y="40"/>
                      </a:lnTo>
                      <a:lnTo>
                        <a:pt x="17" y="41"/>
                      </a:lnTo>
                      <a:lnTo>
                        <a:pt x="20" y="43"/>
                      </a:lnTo>
                      <a:lnTo>
                        <a:pt x="22" y="44"/>
                      </a:lnTo>
                      <a:lnTo>
                        <a:pt x="25" y="46"/>
                      </a:lnTo>
                      <a:lnTo>
                        <a:pt x="30" y="46"/>
                      </a:lnTo>
                      <a:lnTo>
                        <a:pt x="32" y="46"/>
                      </a:lnTo>
                      <a:lnTo>
                        <a:pt x="33" y="46"/>
                      </a:lnTo>
                      <a:lnTo>
                        <a:pt x="36" y="44"/>
                      </a:lnTo>
                      <a:lnTo>
                        <a:pt x="38" y="44"/>
                      </a:lnTo>
                      <a:lnTo>
                        <a:pt x="40" y="44"/>
                      </a:lnTo>
                      <a:lnTo>
                        <a:pt x="43" y="43"/>
                      </a:lnTo>
                      <a:lnTo>
                        <a:pt x="46" y="41"/>
                      </a:lnTo>
                      <a:lnTo>
                        <a:pt x="50" y="38"/>
                      </a:lnTo>
                      <a:lnTo>
                        <a:pt x="51" y="35"/>
                      </a:lnTo>
                      <a:lnTo>
                        <a:pt x="55" y="33"/>
                      </a:lnTo>
                      <a:lnTo>
                        <a:pt x="55" y="28"/>
                      </a:lnTo>
                      <a:lnTo>
                        <a:pt x="56" y="25"/>
                      </a:lnTo>
                      <a:lnTo>
                        <a:pt x="58" y="20"/>
                      </a:lnTo>
                      <a:lnTo>
                        <a:pt x="58" y="16"/>
                      </a:lnTo>
                      <a:lnTo>
                        <a:pt x="58" y="11"/>
                      </a:lnTo>
                      <a:lnTo>
                        <a:pt x="58" y="8"/>
                      </a:lnTo>
                      <a:lnTo>
                        <a:pt x="58" y="3"/>
                      </a:lnTo>
                      <a:lnTo>
                        <a:pt x="56" y="0"/>
                      </a:lnTo>
                      <a:lnTo>
                        <a:pt x="51" y="5"/>
                      </a:lnTo>
                      <a:lnTo>
                        <a:pt x="51" y="11"/>
                      </a:lnTo>
                      <a:lnTo>
                        <a:pt x="51" y="20"/>
                      </a:lnTo>
                      <a:lnTo>
                        <a:pt x="51" y="26"/>
                      </a:lnTo>
                      <a:lnTo>
                        <a:pt x="50" y="31"/>
                      </a:lnTo>
                      <a:lnTo>
                        <a:pt x="46" y="35"/>
                      </a:lnTo>
                      <a:lnTo>
                        <a:pt x="45" y="38"/>
                      </a:lnTo>
                      <a:lnTo>
                        <a:pt x="41" y="40"/>
                      </a:lnTo>
                      <a:lnTo>
                        <a:pt x="40" y="41"/>
                      </a:lnTo>
                      <a:lnTo>
                        <a:pt x="36" y="41"/>
                      </a:lnTo>
                      <a:lnTo>
                        <a:pt x="32" y="41"/>
                      </a:lnTo>
                      <a:lnTo>
                        <a:pt x="28" y="41"/>
                      </a:lnTo>
                      <a:lnTo>
                        <a:pt x="25" y="41"/>
                      </a:lnTo>
                      <a:lnTo>
                        <a:pt x="23" y="40"/>
                      </a:lnTo>
                      <a:lnTo>
                        <a:pt x="22" y="40"/>
                      </a:lnTo>
                      <a:lnTo>
                        <a:pt x="20" y="36"/>
                      </a:lnTo>
                      <a:lnTo>
                        <a:pt x="17" y="36"/>
                      </a:lnTo>
                      <a:lnTo>
                        <a:pt x="17" y="33"/>
                      </a:lnTo>
                      <a:lnTo>
                        <a:pt x="15" y="31"/>
                      </a:lnTo>
                      <a:lnTo>
                        <a:pt x="13" y="28"/>
                      </a:lnTo>
                      <a:lnTo>
                        <a:pt x="12" y="25"/>
                      </a:lnTo>
                      <a:lnTo>
                        <a:pt x="5" y="15"/>
                      </a:lnTo>
                      <a:lnTo>
                        <a:pt x="0" y="18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42" name="Line 369"/>
                <p:cNvSpPr>
                  <a:spLocks noChangeShapeType="1"/>
                </p:cNvSpPr>
                <p:nvPr/>
              </p:nvSpPr>
              <p:spPr bwMode="auto">
                <a:xfrm>
                  <a:off x="1019" y="1511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43" name="Line 370"/>
                <p:cNvSpPr>
                  <a:spLocks noChangeShapeType="1"/>
                </p:cNvSpPr>
                <p:nvPr/>
              </p:nvSpPr>
              <p:spPr bwMode="auto">
                <a:xfrm flipV="1">
                  <a:off x="1020" y="1511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44" name="Line 371"/>
                <p:cNvSpPr>
                  <a:spLocks noChangeShapeType="1"/>
                </p:cNvSpPr>
                <p:nvPr/>
              </p:nvSpPr>
              <p:spPr bwMode="auto">
                <a:xfrm>
                  <a:off x="1020" y="1511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45" name="Line 372"/>
                <p:cNvSpPr>
                  <a:spLocks noChangeShapeType="1"/>
                </p:cNvSpPr>
                <p:nvPr/>
              </p:nvSpPr>
              <p:spPr bwMode="auto">
                <a:xfrm flipV="1">
                  <a:off x="1022" y="1511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46" name="Line 373"/>
                <p:cNvSpPr>
                  <a:spLocks noChangeShapeType="1"/>
                </p:cNvSpPr>
                <p:nvPr/>
              </p:nvSpPr>
              <p:spPr bwMode="auto">
                <a:xfrm>
                  <a:off x="1022" y="1511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47" name="Line 374"/>
                <p:cNvSpPr>
                  <a:spLocks noChangeShapeType="1"/>
                </p:cNvSpPr>
                <p:nvPr/>
              </p:nvSpPr>
              <p:spPr bwMode="auto">
                <a:xfrm flipV="1">
                  <a:off x="1022" y="1511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48" name="Line 375"/>
                <p:cNvSpPr>
                  <a:spLocks noChangeShapeType="1"/>
                </p:cNvSpPr>
                <p:nvPr/>
              </p:nvSpPr>
              <p:spPr bwMode="auto">
                <a:xfrm>
                  <a:off x="1022" y="1511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49" name="Line 376"/>
                <p:cNvSpPr>
                  <a:spLocks noChangeShapeType="1"/>
                </p:cNvSpPr>
                <p:nvPr/>
              </p:nvSpPr>
              <p:spPr bwMode="auto">
                <a:xfrm flipV="1">
                  <a:off x="1023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50" name="Line 377"/>
                <p:cNvSpPr>
                  <a:spLocks noChangeShapeType="1"/>
                </p:cNvSpPr>
                <p:nvPr/>
              </p:nvSpPr>
              <p:spPr bwMode="auto">
                <a:xfrm>
                  <a:off x="1023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51" name="Line 378"/>
                <p:cNvSpPr>
                  <a:spLocks noChangeShapeType="1"/>
                </p:cNvSpPr>
                <p:nvPr/>
              </p:nvSpPr>
              <p:spPr bwMode="auto">
                <a:xfrm flipV="1">
                  <a:off x="1023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52" name="Line 379"/>
                <p:cNvSpPr>
                  <a:spLocks noChangeShapeType="1"/>
                </p:cNvSpPr>
                <p:nvPr/>
              </p:nvSpPr>
              <p:spPr bwMode="auto">
                <a:xfrm>
                  <a:off x="1023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53" name="Line 380"/>
                <p:cNvSpPr>
                  <a:spLocks noChangeShapeType="1"/>
                </p:cNvSpPr>
                <p:nvPr/>
              </p:nvSpPr>
              <p:spPr bwMode="auto">
                <a:xfrm flipV="1">
                  <a:off x="1025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54" name="Line 381"/>
                <p:cNvSpPr>
                  <a:spLocks noChangeShapeType="1"/>
                </p:cNvSpPr>
                <p:nvPr/>
              </p:nvSpPr>
              <p:spPr bwMode="auto">
                <a:xfrm>
                  <a:off x="1025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55" name="Line 382"/>
                <p:cNvSpPr>
                  <a:spLocks noChangeShapeType="1"/>
                </p:cNvSpPr>
                <p:nvPr/>
              </p:nvSpPr>
              <p:spPr bwMode="auto">
                <a:xfrm flipV="1">
                  <a:off x="1025" y="151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56" name="Line 383"/>
                <p:cNvSpPr>
                  <a:spLocks noChangeShapeType="1"/>
                </p:cNvSpPr>
                <p:nvPr/>
              </p:nvSpPr>
              <p:spPr bwMode="auto">
                <a:xfrm>
                  <a:off x="1025" y="151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57" name="Line 384"/>
                <p:cNvSpPr>
                  <a:spLocks noChangeShapeType="1"/>
                </p:cNvSpPr>
                <p:nvPr/>
              </p:nvSpPr>
              <p:spPr bwMode="auto">
                <a:xfrm flipV="1">
                  <a:off x="1027" y="151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58" name="Line 385"/>
                <p:cNvSpPr>
                  <a:spLocks noChangeShapeType="1"/>
                </p:cNvSpPr>
                <p:nvPr/>
              </p:nvSpPr>
              <p:spPr bwMode="auto">
                <a:xfrm>
                  <a:off x="1027" y="151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59" name="Line 386"/>
                <p:cNvSpPr>
                  <a:spLocks noChangeShapeType="1"/>
                </p:cNvSpPr>
                <p:nvPr/>
              </p:nvSpPr>
              <p:spPr bwMode="auto">
                <a:xfrm flipV="1">
                  <a:off x="1027" y="151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60" name="Line 387"/>
                <p:cNvSpPr>
                  <a:spLocks noChangeShapeType="1"/>
                </p:cNvSpPr>
                <p:nvPr/>
              </p:nvSpPr>
              <p:spPr bwMode="auto">
                <a:xfrm>
                  <a:off x="1027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61" name="Line 388"/>
                <p:cNvSpPr>
                  <a:spLocks noChangeShapeType="1"/>
                </p:cNvSpPr>
                <p:nvPr/>
              </p:nvSpPr>
              <p:spPr bwMode="auto">
                <a:xfrm flipV="1">
                  <a:off x="1028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62" name="Line 389"/>
                <p:cNvSpPr>
                  <a:spLocks noChangeShapeType="1"/>
                </p:cNvSpPr>
                <p:nvPr/>
              </p:nvSpPr>
              <p:spPr bwMode="auto">
                <a:xfrm>
                  <a:off x="1028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63" name="Line 390"/>
                <p:cNvSpPr>
                  <a:spLocks noChangeShapeType="1"/>
                </p:cNvSpPr>
                <p:nvPr/>
              </p:nvSpPr>
              <p:spPr bwMode="auto">
                <a:xfrm flipV="1">
                  <a:off x="1028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64" name="Line 391"/>
                <p:cNvSpPr>
                  <a:spLocks noChangeShapeType="1"/>
                </p:cNvSpPr>
                <p:nvPr/>
              </p:nvSpPr>
              <p:spPr bwMode="auto">
                <a:xfrm>
                  <a:off x="1030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65" name="Line 392"/>
                <p:cNvSpPr>
                  <a:spLocks noChangeShapeType="1"/>
                </p:cNvSpPr>
                <p:nvPr/>
              </p:nvSpPr>
              <p:spPr bwMode="auto">
                <a:xfrm flipV="1">
                  <a:off x="1030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66" name="Line 393"/>
                <p:cNvSpPr>
                  <a:spLocks noChangeShapeType="1"/>
                </p:cNvSpPr>
                <p:nvPr/>
              </p:nvSpPr>
              <p:spPr bwMode="auto">
                <a:xfrm>
                  <a:off x="1030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67" name="Line 394"/>
                <p:cNvSpPr>
                  <a:spLocks noChangeShapeType="1"/>
                </p:cNvSpPr>
                <p:nvPr/>
              </p:nvSpPr>
              <p:spPr bwMode="auto">
                <a:xfrm flipV="1">
                  <a:off x="1030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68" name="Line 395"/>
                <p:cNvSpPr>
                  <a:spLocks noChangeShapeType="1"/>
                </p:cNvSpPr>
                <p:nvPr/>
              </p:nvSpPr>
              <p:spPr bwMode="auto">
                <a:xfrm>
                  <a:off x="1032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69" name="Line 396"/>
                <p:cNvSpPr>
                  <a:spLocks noChangeShapeType="1"/>
                </p:cNvSpPr>
                <p:nvPr/>
              </p:nvSpPr>
              <p:spPr bwMode="auto">
                <a:xfrm flipV="1">
                  <a:off x="1032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70" name="Line 397"/>
                <p:cNvSpPr>
                  <a:spLocks noChangeShapeType="1"/>
                </p:cNvSpPr>
                <p:nvPr/>
              </p:nvSpPr>
              <p:spPr bwMode="auto">
                <a:xfrm>
                  <a:off x="1032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71" name="Line 398"/>
                <p:cNvSpPr>
                  <a:spLocks noChangeShapeType="1"/>
                </p:cNvSpPr>
                <p:nvPr/>
              </p:nvSpPr>
              <p:spPr bwMode="auto">
                <a:xfrm flipV="1">
                  <a:off x="1032" y="150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72" name="Line 399"/>
                <p:cNvSpPr>
                  <a:spLocks noChangeShapeType="1"/>
                </p:cNvSpPr>
                <p:nvPr/>
              </p:nvSpPr>
              <p:spPr bwMode="auto">
                <a:xfrm>
                  <a:off x="1033" y="150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73" name="Line 400"/>
                <p:cNvSpPr>
                  <a:spLocks noChangeShapeType="1"/>
                </p:cNvSpPr>
                <p:nvPr/>
              </p:nvSpPr>
              <p:spPr bwMode="auto">
                <a:xfrm flipV="1">
                  <a:off x="1033" y="150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74" name="Line 401"/>
                <p:cNvSpPr>
                  <a:spLocks noChangeShapeType="1"/>
                </p:cNvSpPr>
                <p:nvPr/>
              </p:nvSpPr>
              <p:spPr bwMode="auto">
                <a:xfrm>
                  <a:off x="1033" y="150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75" name="Line 402"/>
                <p:cNvSpPr>
                  <a:spLocks noChangeShapeType="1"/>
                </p:cNvSpPr>
                <p:nvPr/>
              </p:nvSpPr>
              <p:spPr bwMode="auto">
                <a:xfrm flipV="1">
                  <a:off x="1035" y="150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76" name="Line 403"/>
                <p:cNvSpPr>
                  <a:spLocks noChangeShapeType="1"/>
                </p:cNvSpPr>
                <p:nvPr/>
              </p:nvSpPr>
              <p:spPr bwMode="auto">
                <a:xfrm>
                  <a:off x="1035" y="150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77" name="Line 404"/>
                <p:cNvSpPr>
                  <a:spLocks noChangeShapeType="1"/>
                </p:cNvSpPr>
                <p:nvPr/>
              </p:nvSpPr>
              <p:spPr bwMode="auto">
                <a:xfrm flipV="1">
                  <a:off x="1035" y="150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78" name="Line 405"/>
                <p:cNvSpPr>
                  <a:spLocks noChangeShapeType="1"/>
                </p:cNvSpPr>
                <p:nvPr/>
              </p:nvSpPr>
              <p:spPr bwMode="auto">
                <a:xfrm>
                  <a:off x="1035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79" name="Line 406"/>
                <p:cNvSpPr>
                  <a:spLocks noChangeShapeType="1"/>
                </p:cNvSpPr>
                <p:nvPr/>
              </p:nvSpPr>
              <p:spPr bwMode="auto">
                <a:xfrm flipV="1">
                  <a:off x="1037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80" name="Line 407"/>
                <p:cNvSpPr>
                  <a:spLocks noChangeShapeType="1"/>
                </p:cNvSpPr>
                <p:nvPr/>
              </p:nvSpPr>
              <p:spPr bwMode="auto">
                <a:xfrm>
                  <a:off x="1037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81" name="Line 408"/>
                <p:cNvSpPr>
                  <a:spLocks noChangeShapeType="1"/>
                </p:cNvSpPr>
                <p:nvPr/>
              </p:nvSpPr>
              <p:spPr bwMode="auto">
                <a:xfrm flipV="1">
                  <a:off x="1037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82" name="Line 409"/>
                <p:cNvSpPr>
                  <a:spLocks noChangeShapeType="1"/>
                </p:cNvSpPr>
                <p:nvPr/>
              </p:nvSpPr>
              <p:spPr bwMode="auto">
                <a:xfrm>
                  <a:off x="1038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83" name="Line 410"/>
                <p:cNvSpPr>
                  <a:spLocks noChangeShapeType="1"/>
                </p:cNvSpPr>
                <p:nvPr/>
              </p:nvSpPr>
              <p:spPr bwMode="auto">
                <a:xfrm flipV="1">
                  <a:off x="1038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84" name="Line 411"/>
                <p:cNvSpPr>
                  <a:spLocks noChangeShapeType="1"/>
                </p:cNvSpPr>
                <p:nvPr/>
              </p:nvSpPr>
              <p:spPr bwMode="auto">
                <a:xfrm>
                  <a:off x="1038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85" name="Line 412"/>
                <p:cNvSpPr>
                  <a:spLocks noChangeShapeType="1"/>
                </p:cNvSpPr>
                <p:nvPr/>
              </p:nvSpPr>
              <p:spPr bwMode="auto">
                <a:xfrm flipV="1">
                  <a:off x="1038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86" name="Line 413"/>
                <p:cNvSpPr>
                  <a:spLocks noChangeShapeType="1"/>
                </p:cNvSpPr>
                <p:nvPr/>
              </p:nvSpPr>
              <p:spPr bwMode="auto">
                <a:xfrm>
                  <a:off x="1040" y="1511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87" name="Line 414"/>
                <p:cNvSpPr>
                  <a:spLocks noChangeShapeType="1"/>
                </p:cNvSpPr>
                <p:nvPr/>
              </p:nvSpPr>
              <p:spPr bwMode="auto">
                <a:xfrm flipV="1">
                  <a:off x="1040" y="1511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88" name="Freeform 415"/>
                <p:cNvSpPr>
                  <a:spLocks/>
                </p:cNvSpPr>
                <p:nvPr/>
              </p:nvSpPr>
              <p:spPr bwMode="auto">
                <a:xfrm>
                  <a:off x="1019" y="1509"/>
                  <a:ext cx="24" cy="7"/>
                </a:xfrm>
                <a:custGeom>
                  <a:avLst/>
                  <a:gdLst>
                    <a:gd name="T0" fmla="*/ 0 w 24"/>
                    <a:gd name="T1" fmla="*/ 4 h 7"/>
                    <a:gd name="T2" fmla="*/ 16 w 24"/>
                    <a:gd name="T3" fmla="*/ 0 h 7"/>
                    <a:gd name="T4" fmla="*/ 24 w 24"/>
                    <a:gd name="T5" fmla="*/ 4 h 7"/>
                    <a:gd name="T6" fmla="*/ 6 w 24"/>
                    <a:gd name="T7" fmla="*/ 7 h 7"/>
                    <a:gd name="T8" fmla="*/ 0 w 24"/>
                    <a:gd name="T9" fmla="*/ 2 h 7"/>
                    <a:gd name="T10" fmla="*/ 0 w 24"/>
                    <a:gd name="T11" fmla="*/ 4 h 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4"/>
                    <a:gd name="T19" fmla="*/ 0 h 7"/>
                    <a:gd name="T20" fmla="*/ 24 w 24"/>
                    <a:gd name="T21" fmla="*/ 7 h 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4" h="7">
                      <a:moveTo>
                        <a:pt x="0" y="4"/>
                      </a:moveTo>
                      <a:lnTo>
                        <a:pt x="16" y="0"/>
                      </a:lnTo>
                      <a:lnTo>
                        <a:pt x="24" y="4"/>
                      </a:lnTo>
                      <a:lnTo>
                        <a:pt x="6" y="7"/>
                      </a:lnTo>
                      <a:lnTo>
                        <a:pt x="0" y="2"/>
                      </a:lnTo>
                      <a:lnTo>
                        <a:pt x="0" y="4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89" name="Line 416"/>
                <p:cNvSpPr>
                  <a:spLocks noChangeShapeType="1"/>
                </p:cNvSpPr>
                <p:nvPr/>
              </p:nvSpPr>
              <p:spPr bwMode="auto">
                <a:xfrm>
                  <a:off x="987" y="1524"/>
                  <a:ext cx="35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90" name="Line 417"/>
                <p:cNvSpPr>
                  <a:spLocks noChangeShapeType="1"/>
                </p:cNvSpPr>
                <p:nvPr/>
              </p:nvSpPr>
              <p:spPr bwMode="auto">
                <a:xfrm flipH="1" flipV="1">
                  <a:off x="987" y="1524"/>
                  <a:ext cx="35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91" name="Line 418"/>
                <p:cNvSpPr>
                  <a:spLocks noChangeShapeType="1"/>
                </p:cNvSpPr>
                <p:nvPr/>
              </p:nvSpPr>
              <p:spPr bwMode="auto">
                <a:xfrm>
                  <a:off x="987" y="1524"/>
                  <a:ext cx="35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92" name="Line 419"/>
                <p:cNvSpPr>
                  <a:spLocks noChangeShapeType="1"/>
                </p:cNvSpPr>
                <p:nvPr/>
              </p:nvSpPr>
              <p:spPr bwMode="auto">
                <a:xfrm flipH="1" flipV="1">
                  <a:off x="987" y="1526"/>
                  <a:ext cx="35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93" name="Line 420"/>
                <p:cNvSpPr>
                  <a:spLocks noChangeShapeType="1"/>
                </p:cNvSpPr>
                <p:nvPr/>
              </p:nvSpPr>
              <p:spPr bwMode="auto">
                <a:xfrm>
                  <a:off x="987" y="1526"/>
                  <a:ext cx="35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94" name="Line 421"/>
                <p:cNvSpPr>
                  <a:spLocks noChangeShapeType="1"/>
                </p:cNvSpPr>
                <p:nvPr/>
              </p:nvSpPr>
              <p:spPr bwMode="auto">
                <a:xfrm flipH="1" flipV="1">
                  <a:off x="986" y="1526"/>
                  <a:ext cx="36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95" name="Line 422"/>
                <p:cNvSpPr>
                  <a:spLocks noChangeShapeType="1"/>
                </p:cNvSpPr>
                <p:nvPr/>
              </p:nvSpPr>
              <p:spPr bwMode="auto">
                <a:xfrm>
                  <a:off x="986" y="1526"/>
                  <a:ext cx="34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96" name="Line 423"/>
                <p:cNvSpPr>
                  <a:spLocks noChangeShapeType="1"/>
                </p:cNvSpPr>
                <p:nvPr/>
              </p:nvSpPr>
              <p:spPr bwMode="auto">
                <a:xfrm flipH="1" flipV="1">
                  <a:off x="986" y="1528"/>
                  <a:ext cx="34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97" name="Line 424"/>
                <p:cNvSpPr>
                  <a:spLocks noChangeShapeType="1"/>
                </p:cNvSpPr>
                <p:nvPr/>
              </p:nvSpPr>
              <p:spPr bwMode="auto">
                <a:xfrm>
                  <a:off x="986" y="1528"/>
                  <a:ext cx="34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98" name="Freeform 425"/>
                <p:cNvSpPr>
                  <a:spLocks/>
                </p:cNvSpPr>
                <p:nvPr/>
              </p:nvSpPr>
              <p:spPr bwMode="auto">
                <a:xfrm>
                  <a:off x="986" y="1524"/>
                  <a:ext cx="36" cy="15"/>
                </a:xfrm>
                <a:custGeom>
                  <a:avLst/>
                  <a:gdLst>
                    <a:gd name="T0" fmla="*/ 0 w 36"/>
                    <a:gd name="T1" fmla="*/ 4 h 15"/>
                    <a:gd name="T2" fmla="*/ 34 w 36"/>
                    <a:gd name="T3" fmla="*/ 15 h 15"/>
                    <a:gd name="T4" fmla="*/ 36 w 36"/>
                    <a:gd name="T5" fmla="*/ 12 h 15"/>
                    <a:gd name="T6" fmla="*/ 1 w 36"/>
                    <a:gd name="T7" fmla="*/ 0 h 15"/>
                    <a:gd name="T8" fmla="*/ 0 w 36"/>
                    <a:gd name="T9" fmla="*/ 4 h 1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"/>
                    <a:gd name="T16" fmla="*/ 0 h 15"/>
                    <a:gd name="T17" fmla="*/ 36 w 36"/>
                    <a:gd name="T18" fmla="*/ 15 h 1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" h="15">
                      <a:moveTo>
                        <a:pt x="0" y="4"/>
                      </a:moveTo>
                      <a:lnTo>
                        <a:pt x="34" y="15"/>
                      </a:lnTo>
                      <a:lnTo>
                        <a:pt x="36" y="12"/>
                      </a:lnTo>
                      <a:lnTo>
                        <a:pt x="1" y="0"/>
                      </a:lnTo>
                      <a:lnTo>
                        <a:pt x="0" y="4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99" name="Line 426"/>
                <p:cNvSpPr>
                  <a:spLocks noChangeShapeType="1"/>
                </p:cNvSpPr>
                <p:nvPr/>
              </p:nvSpPr>
              <p:spPr bwMode="auto">
                <a:xfrm>
                  <a:off x="974" y="1529"/>
                  <a:ext cx="33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00" name="Line 427"/>
                <p:cNvSpPr>
                  <a:spLocks noChangeShapeType="1"/>
                </p:cNvSpPr>
                <p:nvPr/>
              </p:nvSpPr>
              <p:spPr bwMode="auto">
                <a:xfrm flipH="1" flipV="1">
                  <a:off x="974" y="1529"/>
                  <a:ext cx="3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01" name="Line 428"/>
                <p:cNvSpPr>
                  <a:spLocks noChangeShapeType="1"/>
                </p:cNvSpPr>
                <p:nvPr/>
              </p:nvSpPr>
              <p:spPr bwMode="auto">
                <a:xfrm>
                  <a:off x="974" y="1529"/>
                  <a:ext cx="3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3990" name="Group 429"/>
              <p:cNvGrpSpPr>
                <a:grpSpLocks/>
              </p:cNvGrpSpPr>
              <p:nvPr/>
            </p:nvGrpSpPr>
            <p:grpSpPr bwMode="auto">
              <a:xfrm>
                <a:off x="968" y="1511"/>
                <a:ext cx="65" cy="53"/>
                <a:chOff x="968" y="1511"/>
                <a:chExt cx="65" cy="53"/>
              </a:xfrm>
            </p:grpSpPr>
            <p:sp>
              <p:nvSpPr>
                <p:cNvPr id="4102" name="Line 430"/>
                <p:cNvSpPr>
                  <a:spLocks noChangeShapeType="1"/>
                </p:cNvSpPr>
                <p:nvPr/>
              </p:nvSpPr>
              <p:spPr bwMode="auto">
                <a:xfrm flipH="1" flipV="1">
                  <a:off x="974" y="1529"/>
                  <a:ext cx="3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03" name="Line 431"/>
                <p:cNvSpPr>
                  <a:spLocks noChangeShapeType="1"/>
                </p:cNvSpPr>
                <p:nvPr/>
              </p:nvSpPr>
              <p:spPr bwMode="auto">
                <a:xfrm>
                  <a:off x="974" y="1529"/>
                  <a:ext cx="3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04" name="Line 432"/>
                <p:cNvSpPr>
                  <a:spLocks noChangeShapeType="1"/>
                </p:cNvSpPr>
                <p:nvPr/>
              </p:nvSpPr>
              <p:spPr bwMode="auto">
                <a:xfrm flipH="1" flipV="1">
                  <a:off x="974" y="1531"/>
                  <a:ext cx="3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05" name="Line 433"/>
                <p:cNvSpPr>
                  <a:spLocks noChangeShapeType="1"/>
                </p:cNvSpPr>
                <p:nvPr/>
              </p:nvSpPr>
              <p:spPr bwMode="auto">
                <a:xfrm>
                  <a:off x="974" y="1531"/>
                  <a:ext cx="3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06" name="Line 434"/>
                <p:cNvSpPr>
                  <a:spLocks noChangeShapeType="1"/>
                </p:cNvSpPr>
                <p:nvPr/>
              </p:nvSpPr>
              <p:spPr bwMode="auto">
                <a:xfrm flipH="1" flipV="1">
                  <a:off x="974" y="1531"/>
                  <a:ext cx="3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07" name="Line 435"/>
                <p:cNvSpPr>
                  <a:spLocks noChangeShapeType="1"/>
                </p:cNvSpPr>
                <p:nvPr/>
              </p:nvSpPr>
              <p:spPr bwMode="auto">
                <a:xfrm>
                  <a:off x="972" y="1531"/>
                  <a:ext cx="33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08" name="Freeform 436"/>
                <p:cNvSpPr>
                  <a:spLocks/>
                </p:cNvSpPr>
                <p:nvPr/>
              </p:nvSpPr>
              <p:spPr bwMode="auto">
                <a:xfrm>
                  <a:off x="972" y="1529"/>
                  <a:ext cx="33" cy="15"/>
                </a:xfrm>
                <a:custGeom>
                  <a:avLst/>
                  <a:gdLst>
                    <a:gd name="T0" fmla="*/ 0 w 33"/>
                    <a:gd name="T1" fmla="*/ 2 h 15"/>
                    <a:gd name="T2" fmla="*/ 33 w 33"/>
                    <a:gd name="T3" fmla="*/ 15 h 15"/>
                    <a:gd name="T4" fmla="*/ 33 w 33"/>
                    <a:gd name="T5" fmla="*/ 14 h 15"/>
                    <a:gd name="T6" fmla="*/ 2 w 33"/>
                    <a:gd name="T7" fmla="*/ 0 h 15"/>
                    <a:gd name="T8" fmla="*/ 0 w 33"/>
                    <a:gd name="T9" fmla="*/ 2 h 1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5"/>
                    <a:gd name="T17" fmla="*/ 33 w 33"/>
                    <a:gd name="T18" fmla="*/ 15 h 1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5">
                      <a:moveTo>
                        <a:pt x="0" y="2"/>
                      </a:moveTo>
                      <a:lnTo>
                        <a:pt x="33" y="15"/>
                      </a:lnTo>
                      <a:lnTo>
                        <a:pt x="33" y="14"/>
                      </a:lnTo>
                      <a:lnTo>
                        <a:pt x="2" y="0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09" name="Line 437"/>
                <p:cNvSpPr>
                  <a:spLocks noChangeShapeType="1"/>
                </p:cNvSpPr>
                <p:nvPr/>
              </p:nvSpPr>
              <p:spPr bwMode="auto">
                <a:xfrm flipV="1">
                  <a:off x="968" y="1526"/>
                  <a:ext cx="9" cy="3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10" name="Line 438"/>
                <p:cNvSpPr>
                  <a:spLocks noChangeShapeType="1"/>
                </p:cNvSpPr>
                <p:nvPr/>
              </p:nvSpPr>
              <p:spPr bwMode="auto">
                <a:xfrm flipH="1">
                  <a:off x="969" y="1526"/>
                  <a:ext cx="8" cy="3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11" name="Line 439"/>
                <p:cNvSpPr>
                  <a:spLocks noChangeShapeType="1"/>
                </p:cNvSpPr>
                <p:nvPr/>
              </p:nvSpPr>
              <p:spPr bwMode="auto">
                <a:xfrm flipV="1">
                  <a:off x="969" y="1526"/>
                  <a:ext cx="8" cy="3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12" name="Line 440"/>
                <p:cNvSpPr>
                  <a:spLocks noChangeShapeType="1"/>
                </p:cNvSpPr>
                <p:nvPr/>
              </p:nvSpPr>
              <p:spPr bwMode="auto">
                <a:xfrm flipH="1">
                  <a:off x="969" y="1528"/>
                  <a:ext cx="8" cy="3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13" name="Line 441"/>
                <p:cNvSpPr>
                  <a:spLocks noChangeShapeType="1"/>
                </p:cNvSpPr>
                <p:nvPr/>
              </p:nvSpPr>
              <p:spPr bwMode="auto">
                <a:xfrm flipV="1">
                  <a:off x="969" y="1528"/>
                  <a:ext cx="10" cy="3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14" name="Line 442"/>
                <p:cNvSpPr>
                  <a:spLocks noChangeShapeType="1"/>
                </p:cNvSpPr>
                <p:nvPr/>
              </p:nvSpPr>
              <p:spPr bwMode="auto">
                <a:xfrm flipH="1">
                  <a:off x="971" y="1528"/>
                  <a:ext cx="8" cy="3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15" name="Line 443"/>
                <p:cNvSpPr>
                  <a:spLocks noChangeShapeType="1"/>
                </p:cNvSpPr>
                <p:nvPr/>
              </p:nvSpPr>
              <p:spPr bwMode="auto">
                <a:xfrm flipV="1">
                  <a:off x="971" y="1528"/>
                  <a:ext cx="8" cy="3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16" name="Line 444"/>
                <p:cNvSpPr>
                  <a:spLocks noChangeShapeType="1"/>
                </p:cNvSpPr>
                <p:nvPr/>
              </p:nvSpPr>
              <p:spPr bwMode="auto">
                <a:xfrm flipH="1">
                  <a:off x="971" y="1528"/>
                  <a:ext cx="8" cy="3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17" name="Line 445"/>
                <p:cNvSpPr>
                  <a:spLocks noChangeShapeType="1"/>
                </p:cNvSpPr>
                <p:nvPr/>
              </p:nvSpPr>
              <p:spPr bwMode="auto">
                <a:xfrm flipV="1">
                  <a:off x="971" y="1528"/>
                  <a:ext cx="10" cy="3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18" name="Freeform 446"/>
                <p:cNvSpPr>
                  <a:spLocks/>
                </p:cNvSpPr>
                <p:nvPr/>
              </p:nvSpPr>
              <p:spPr bwMode="auto">
                <a:xfrm>
                  <a:off x="968" y="1526"/>
                  <a:ext cx="13" cy="36"/>
                </a:xfrm>
                <a:custGeom>
                  <a:avLst/>
                  <a:gdLst>
                    <a:gd name="T0" fmla="*/ 0 w 13"/>
                    <a:gd name="T1" fmla="*/ 35 h 36"/>
                    <a:gd name="T2" fmla="*/ 9 w 13"/>
                    <a:gd name="T3" fmla="*/ 0 h 36"/>
                    <a:gd name="T4" fmla="*/ 13 w 13"/>
                    <a:gd name="T5" fmla="*/ 2 h 36"/>
                    <a:gd name="T6" fmla="*/ 3 w 13"/>
                    <a:gd name="T7" fmla="*/ 36 h 36"/>
                    <a:gd name="T8" fmla="*/ 0 w 13"/>
                    <a:gd name="T9" fmla="*/ 35 h 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3"/>
                    <a:gd name="T16" fmla="*/ 0 h 36"/>
                    <a:gd name="T17" fmla="*/ 13 w 13"/>
                    <a:gd name="T18" fmla="*/ 36 h 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3" h="36">
                      <a:moveTo>
                        <a:pt x="0" y="35"/>
                      </a:moveTo>
                      <a:lnTo>
                        <a:pt x="9" y="0"/>
                      </a:lnTo>
                      <a:lnTo>
                        <a:pt x="13" y="2"/>
                      </a:lnTo>
                      <a:lnTo>
                        <a:pt x="3" y="36"/>
                      </a:lnTo>
                      <a:lnTo>
                        <a:pt x="0" y="35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19" name="Line 447"/>
                <p:cNvSpPr>
                  <a:spLocks noChangeShapeType="1"/>
                </p:cNvSpPr>
                <p:nvPr/>
              </p:nvSpPr>
              <p:spPr bwMode="auto">
                <a:xfrm flipH="1" flipV="1">
                  <a:off x="982" y="1526"/>
                  <a:ext cx="4" cy="3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20" name="Line 448"/>
                <p:cNvSpPr>
                  <a:spLocks noChangeShapeType="1"/>
                </p:cNvSpPr>
                <p:nvPr/>
              </p:nvSpPr>
              <p:spPr bwMode="auto">
                <a:xfrm>
                  <a:off x="982" y="1526"/>
                  <a:ext cx="4" cy="3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21" name="Line 449"/>
                <p:cNvSpPr>
                  <a:spLocks noChangeShapeType="1"/>
                </p:cNvSpPr>
                <p:nvPr/>
              </p:nvSpPr>
              <p:spPr bwMode="auto">
                <a:xfrm flipH="1" flipV="1">
                  <a:off x="982" y="1526"/>
                  <a:ext cx="4" cy="3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22" name="Line 450"/>
                <p:cNvSpPr>
                  <a:spLocks noChangeShapeType="1"/>
                </p:cNvSpPr>
                <p:nvPr/>
              </p:nvSpPr>
              <p:spPr bwMode="auto">
                <a:xfrm>
                  <a:off x="981" y="1526"/>
                  <a:ext cx="5" cy="3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23" name="Line 451"/>
                <p:cNvSpPr>
                  <a:spLocks noChangeShapeType="1"/>
                </p:cNvSpPr>
                <p:nvPr/>
              </p:nvSpPr>
              <p:spPr bwMode="auto">
                <a:xfrm flipH="1" flipV="1">
                  <a:off x="981" y="1526"/>
                  <a:ext cx="3" cy="3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24" name="Line 452"/>
                <p:cNvSpPr>
                  <a:spLocks noChangeShapeType="1"/>
                </p:cNvSpPr>
                <p:nvPr/>
              </p:nvSpPr>
              <p:spPr bwMode="auto">
                <a:xfrm>
                  <a:off x="981" y="1526"/>
                  <a:ext cx="3" cy="3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25" name="Line 453"/>
                <p:cNvSpPr>
                  <a:spLocks noChangeShapeType="1"/>
                </p:cNvSpPr>
                <p:nvPr/>
              </p:nvSpPr>
              <p:spPr bwMode="auto">
                <a:xfrm flipH="1" flipV="1">
                  <a:off x="981" y="1526"/>
                  <a:ext cx="3" cy="3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26" name="Line 454"/>
                <p:cNvSpPr>
                  <a:spLocks noChangeShapeType="1"/>
                </p:cNvSpPr>
                <p:nvPr/>
              </p:nvSpPr>
              <p:spPr bwMode="auto">
                <a:xfrm>
                  <a:off x="979" y="1526"/>
                  <a:ext cx="3" cy="3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27" name="Freeform 455"/>
                <p:cNvSpPr>
                  <a:spLocks/>
                </p:cNvSpPr>
                <p:nvPr/>
              </p:nvSpPr>
              <p:spPr bwMode="auto">
                <a:xfrm>
                  <a:off x="979" y="1526"/>
                  <a:ext cx="8" cy="31"/>
                </a:xfrm>
                <a:custGeom>
                  <a:avLst/>
                  <a:gdLst>
                    <a:gd name="T0" fmla="*/ 0 w 8"/>
                    <a:gd name="T1" fmla="*/ 0 h 31"/>
                    <a:gd name="T2" fmla="*/ 3 w 8"/>
                    <a:gd name="T3" fmla="*/ 31 h 31"/>
                    <a:gd name="T4" fmla="*/ 8 w 8"/>
                    <a:gd name="T5" fmla="*/ 31 h 31"/>
                    <a:gd name="T6" fmla="*/ 3 w 8"/>
                    <a:gd name="T7" fmla="*/ 0 h 31"/>
                    <a:gd name="T8" fmla="*/ 0 w 8"/>
                    <a:gd name="T9" fmla="*/ 0 h 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"/>
                    <a:gd name="T16" fmla="*/ 0 h 31"/>
                    <a:gd name="T17" fmla="*/ 8 w 8"/>
                    <a:gd name="T18" fmla="*/ 31 h 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" h="31">
                      <a:moveTo>
                        <a:pt x="0" y="0"/>
                      </a:moveTo>
                      <a:lnTo>
                        <a:pt x="3" y="31"/>
                      </a:lnTo>
                      <a:lnTo>
                        <a:pt x="8" y="31"/>
                      </a:lnTo>
                      <a:lnTo>
                        <a:pt x="3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28" name="Line 456"/>
                <p:cNvSpPr>
                  <a:spLocks noChangeShapeType="1"/>
                </p:cNvSpPr>
                <p:nvPr/>
              </p:nvSpPr>
              <p:spPr bwMode="auto">
                <a:xfrm flipV="1">
                  <a:off x="979" y="1556"/>
                  <a:ext cx="3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29" name="Line 457"/>
                <p:cNvSpPr>
                  <a:spLocks noChangeShapeType="1"/>
                </p:cNvSpPr>
                <p:nvPr/>
              </p:nvSpPr>
              <p:spPr bwMode="auto">
                <a:xfrm flipH="1">
                  <a:off x="981" y="1556"/>
                  <a:ext cx="3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30" name="Line 458"/>
                <p:cNvSpPr>
                  <a:spLocks noChangeShapeType="1"/>
                </p:cNvSpPr>
                <p:nvPr/>
              </p:nvSpPr>
              <p:spPr bwMode="auto">
                <a:xfrm flipV="1">
                  <a:off x="981" y="1557"/>
                  <a:ext cx="3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31" name="Line 459"/>
                <p:cNvSpPr>
                  <a:spLocks noChangeShapeType="1"/>
                </p:cNvSpPr>
                <p:nvPr/>
              </p:nvSpPr>
              <p:spPr bwMode="auto">
                <a:xfrm flipH="1">
                  <a:off x="981" y="1557"/>
                  <a:ext cx="3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32" name="Line 460"/>
                <p:cNvSpPr>
                  <a:spLocks noChangeShapeType="1"/>
                </p:cNvSpPr>
                <p:nvPr/>
              </p:nvSpPr>
              <p:spPr bwMode="auto">
                <a:xfrm flipV="1">
                  <a:off x="981" y="1557"/>
                  <a:ext cx="5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33" name="Line 461"/>
                <p:cNvSpPr>
                  <a:spLocks noChangeShapeType="1"/>
                </p:cNvSpPr>
                <p:nvPr/>
              </p:nvSpPr>
              <p:spPr bwMode="auto">
                <a:xfrm flipH="1">
                  <a:off x="981" y="1557"/>
                  <a:ext cx="5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34" name="Line 462"/>
                <p:cNvSpPr>
                  <a:spLocks noChangeShapeType="1"/>
                </p:cNvSpPr>
                <p:nvPr/>
              </p:nvSpPr>
              <p:spPr bwMode="auto">
                <a:xfrm flipV="1">
                  <a:off x="981" y="1557"/>
                  <a:ext cx="5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35" name="Line 463"/>
                <p:cNvSpPr>
                  <a:spLocks noChangeShapeType="1"/>
                </p:cNvSpPr>
                <p:nvPr/>
              </p:nvSpPr>
              <p:spPr bwMode="auto">
                <a:xfrm flipH="1">
                  <a:off x="982" y="1557"/>
                  <a:ext cx="4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36" name="Line 464"/>
                <p:cNvSpPr>
                  <a:spLocks noChangeShapeType="1"/>
                </p:cNvSpPr>
                <p:nvPr/>
              </p:nvSpPr>
              <p:spPr bwMode="auto">
                <a:xfrm flipV="1">
                  <a:off x="982" y="1559"/>
                  <a:ext cx="4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37" name="Freeform 465"/>
                <p:cNvSpPr>
                  <a:spLocks/>
                </p:cNvSpPr>
                <p:nvPr/>
              </p:nvSpPr>
              <p:spPr bwMode="auto">
                <a:xfrm>
                  <a:off x="979" y="1556"/>
                  <a:ext cx="7" cy="6"/>
                </a:xfrm>
                <a:custGeom>
                  <a:avLst/>
                  <a:gdLst>
                    <a:gd name="T0" fmla="*/ 3 w 7"/>
                    <a:gd name="T1" fmla="*/ 0 h 6"/>
                    <a:gd name="T2" fmla="*/ 0 w 7"/>
                    <a:gd name="T3" fmla="*/ 3 h 6"/>
                    <a:gd name="T4" fmla="*/ 3 w 7"/>
                    <a:gd name="T5" fmla="*/ 6 h 6"/>
                    <a:gd name="T6" fmla="*/ 7 w 7"/>
                    <a:gd name="T7" fmla="*/ 3 h 6"/>
                    <a:gd name="T8" fmla="*/ 3 w 7"/>
                    <a:gd name="T9" fmla="*/ 0 h 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"/>
                    <a:gd name="T16" fmla="*/ 0 h 6"/>
                    <a:gd name="T17" fmla="*/ 7 w 7"/>
                    <a:gd name="T18" fmla="*/ 6 h 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" h="6">
                      <a:moveTo>
                        <a:pt x="3" y="0"/>
                      </a:moveTo>
                      <a:lnTo>
                        <a:pt x="0" y="3"/>
                      </a:lnTo>
                      <a:lnTo>
                        <a:pt x="3" y="6"/>
                      </a:lnTo>
                      <a:lnTo>
                        <a:pt x="7" y="3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38" name="Line 466"/>
                <p:cNvSpPr>
                  <a:spLocks noChangeShapeType="1"/>
                </p:cNvSpPr>
                <p:nvPr/>
              </p:nvSpPr>
              <p:spPr bwMode="auto">
                <a:xfrm flipV="1">
                  <a:off x="984" y="1554"/>
                  <a:ext cx="18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39" name="Line 467"/>
                <p:cNvSpPr>
                  <a:spLocks noChangeShapeType="1"/>
                </p:cNvSpPr>
                <p:nvPr/>
              </p:nvSpPr>
              <p:spPr bwMode="auto">
                <a:xfrm flipH="1">
                  <a:off x="984" y="1554"/>
                  <a:ext cx="18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40" name="Line 468"/>
                <p:cNvSpPr>
                  <a:spLocks noChangeShapeType="1"/>
                </p:cNvSpPr>
                <p:nvPr/>
              </p:nvSpPr>
              <p:spPr bwMode="auto">
                <a:xfrm flipV="1">
                  <a:off x="984" y="1554"/>
                  <a:ext cx="18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41" name="Line 469"/>
                <p:cNvSpPr>
                  <a:spLocks noChangeShapeType="1"/>
                </p:cNvSpPr>
                <p:nvPr/>
              </p:nvSpPr>
              <p:spPr bwMode="auto">
                <a:xfrm flipH="1">
                  <a:off x="984" y="1556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42" name="Line 470"/>
                <p:cNvSpPr>
                  <a:spLocks noChangeShapeType="1"/>
                </p:cNvSpPr>
                <p:nvPr/>
              </p:nvSpPr>
              <p:spPr bwMode="auto">
                <a:xfrm flipV="1">
                  <a:off x="984" y="1556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43" name="Line 471"/>
                <p:cNvSpPr>
                  <a:spLocks noChangeShapeType="1"/>
                </p:cNvSpPr>
                <p:nvPr/>
              </p:nvSpPr>
              <p:spPr bwMode="auto">
                <a:xfrm flipH="1">
                  <a:off x="984" y="1556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44" name="Line 472"/>
                <p:cNvSpPr>
                  <a:spLocks noChangeShapeType="1"/>
                </p:cNvSpPr>
                <p:nvPr/>
              </p:nvSpPr>
              <p:spPr bwMode="auto">
                <a:xfrm flipV="1">
                  <a:off x="984" y="1556"/>
                  <a:ext cx="18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45" name="Line 473"/>
                <p:cNvSpPr>
                  <a:spLocks noChangeShapeType="1"/>
                </p:cNvSpPr>
                <p:nvPr/>
              </p:nvSpPr>
              <p:spPr bwMode="auto">
                <a:xfrm flipH="1">
                  <a:off x="984" y="1557"/>
                  <a:ext cx="18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46" name="Line 474"/>
                <p:cNvSpPr>
                  <a:spLocks noChangeShapeType="1"/>
                </p:cNvSpPr>
                <p:nvPr/>
              </p:nvSpPr>
              <p:spPr bwMode="auto">
                <a:xfrm flipV="1">
                  <a:off x="986" y="1557"/>
                  <a:ext cx="16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47" name="Freeform 475"/>
                <p:cNvSpPr>
                  <a:spLocks/>
                </p:cNvSpPr>
                <p:nvPr/>
              </p:nvSpPr>
              <p:spPr bwMode="auto">
                <a:xfrm>
                  <a:off x="984" y="1554"/>
                  <a:ext cx="18" cy="5"/>
                </a:xfrm>
                <a:custGeom>
                  <a:avLst/>
                  <a:gdLst>
                    <a:gd name="T0" fmla="*/ 0 w 18"/>
                    <a:gd name="T1" fmla="*/ 2 h 5"/>
                    <a:gd name="T2" fmla="*/ 18 w 18"/>
                    <a:gd name="T3" fmla="*/ 0 h 5"/>
                    <a:gd name="T4" fmla="*/ 18 w 18"/>
                    <a:gd name="T5" fmla="*/ 3 h 5"/>
                    <a:gd name="T6" fmla="*/ 0 w 18"/>
                    <a:gd name="T7" fmla="*/ 5 h 5"/>
                    <a:gd name="T8" fmla="*/ 0 w 18"/>
                    <a:gd name="T9" fmla="*/ 2 h 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"/>
                    <a:gd name="T16" fmla="*/ 0 h 5"/>
                    <a:gd name="T17" fmla="*/ 18 w 18"/>
                    <a:gd name="T18" fmla="*/ 5 h 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" h="5">
                      <a:moveTo>
                        <a:pt x="0" y="2"/>
                      </a:moveTo>
                      <a:lnTo>
                        <a:pt x="18" y="0"/>
                      </a:lnTo>
                      <a:lnTo>
                        <a:pt x="18" y="3"/>
                      </a:lnTo>
                      <a:lnTo>
                        <a:pt x="0" y="5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48" name="Line 476"/>
                <p:cNvSpPr>
                  <a:spLocks noChangeShapeType="1"/>
                </p:cNvSpPr>
                <p:nvPr/>
              </p:nvSpPr>
              <p:spPr bwMode="auto">
                <a:xfrm>
                  <a:off x="1004" y="1554"/>
                  <a:ext cx="3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49" name="Line 477"/>
                <p:cNvSpPr>
                  <a:spLocks noChangeShapeType="1"/>
                </p:cNvSpPr>
                <p:nvPr/>
              </p:nvSpPr>
              <p:spPr bwMode="auto">
                <a:xfrm flipH="1" flipV="1">
                  <a:off x="1004" y="1554"/>
                  <a:ext cx="3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50" name="Line 478"/>
                <p:cNvSpPr>
                  <a:spLocks noChangeShapeType="1"/>
                </p:cNvSpPr>
                <p:nvPr/>
              </p:nvSpPr>
              <p:spPr bwMode="auto">
                <a:xfrm>
                  <a:off x="1004" y="1556"/>
                  <a:ext cx="3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51" name="Line 479"/>
                <p:cNvSpPr>
                  <a:spLocks noChangeShapeType="1"/>
                </p:cNvSpPr>
                <p:nvPr/>
              </p:nvSpPr>
              <p:spPr bwMode="auto">
                <a:xfrm flipH="1" flipV="1">
                  <a:off x="1004" y="1556"/>
                  <a:ext cx="3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52" name="Line 480"/>
                <p:cNvSpPr>
                  <a:spLocks noChangeShapeType="1"/>
                </p:cNvSpPr>
                <p:nvPr/>
              </p:nvSpPr>
              <p:spPr bwMode="auto">
                <a:xfrm>
                  <a:off x="1002" y="1556"/>
                  <a:ext cx="3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53" name="Line 481"/>
                <p:cNvSpPr>
                  <a:spLocks noChangeShapeType="1"/>
                </p:cNvSpPr>
                <p:nvPr/>
              </p:nvSpPr>
              <p:spPr bwMode="auto">
                <a:xfrm flipH="1" flipV="1">
                  <a:off x="1002" y="1556"/>
                  <a:ext cx="3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54" name="Line 482"/>
                <p:cNvSpPr>
                  <a:spLocks noChangeShapeType="1"/>
                </p:cNvSpPr>
                <p:nvPr/>
              </p:nvSpPr>
              <p:spPr bwMode="auto">
                <a:xfrm>
                  <a:off x="1002" y="1556"/>
                  <a:ext cx="3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55" name="Line 483"/>
                <p:cNvSpPr>
                  <a:spLocks noChangeShapeType="1"/>
                </p:cNvSpPr>
                <p:nvPr/>
              </p:nvSpPr>
              <p:spPr bwMode="auto">
                <a:xfrm flipH="1" flipV="1">
                  <a:off x="1002" y="1556"/>
                  <a:ext cx="3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56" name="Line 484"/>
                <p:cNvSpPr>
                  <a:spLocks noChangeShapeType="1"/>
                </p:cNvSpPr>
                <p:nvPr/>
              </p:nvSpPr>
              <p:spPr bwMode="auto">
                <a:xfrm>
                  <a:off x="1002" y="1556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57" name="Freeform 485"/>
                <p:cNvSpPr>
                  <a:spLocks/>
                </p:cNvSpPr>
                <p:nvPr/>
              </p:nvSpPr>
              <p:spPr bwMode="auto">
                <a:xfrm>
                  <a:off x="1002" y="1554"/>
                  <a:ext cx="5" cy="7"/>
                </a:xfrm>
                <a:custGeom>
                  <a:avLst/>
                  <a:gdLst>
                    <a:gd name="T0" fmla="*/ 0 w 5"/>
                    <a:gd name="T1" fmla="*/ 2 h 7"/>
                    <a:gd name="T2" fmla="*/ 2 w 5"/>
                    <a:gd name="T3" fmla="*/ 7 h 7"/>
                    <a:gd name="T4" fmla="*/ 5 w 5"/>
                    <a:gd name="T5" fmla="*/ 3 h 7"/>
                    <a:gd name="T6" fmla="*/ 2 w 5"/>
                    <a:gd name="T7" fmla="*/ 0 h 7"/>
                    <a:gd name="T8" fmla="*/ 0 w 5"/>
                    <a:gd name="T9" fmla="*/ 2 h 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"/>
                    <a:gd name="T16" fmla="*/ 0 h 7"/>
                    <a:gd name="T17" fmla="*/ 5 w 5"/>
                    <a:gd name="T18" fmla="*/ 7 h 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" h="7">
                      <a:moveTo>
                        <a:pt x="0" y="2"/>
                      </a:moveTo>
                      <a:lnTo>
                        <a:pt x="2" y="7"/>
                      </a:lnTo>
                      <a:lnTo>
                        <a:pt x="5" y="3"/>
                      </a:lnTo>
                      <a:lnTo>
                        <a:pt x="2" y="0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58" name="Line 486"/>
                <p:cNvSpPr>
                  <a:spLocks noChangeShapeType="1"/>
                </p:cNvSpPr>
                <p:nvPr/>
              </p:nvSpPr>
              <p:spPr bwMode="auto">
                <a:xfrm flipH="1">
                  <a:off x="1002" y="1521"/>
                  <a:ext cx="21" cy="3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59" name="Line 487"/>
                <p:cNvSpPr>
                  <a:spLocks noChangeShapeType="1"/>
                </p:cNvSpPr>
                <p:nvPr/>
              </p:nvSpPr>
              <p:spPr bwMode="auto">
                <a:xfrm flipV="1">
                  <a:off x="1002" y="1511"/>
                  <a:ext cx="28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60" name="Line 488"/>
                <p:cNvSpPr>
                  <a:spLocks noChangeShapeType="1"/>
                </p:cNvSpPr>
                <p:nvPr/>
              </p:nvSpPr>
              <p:spPr bwMode="auto">
                <a:xfrm flipH="1">
                  <a:off x="1002" y="1511"/>
                  <a:ext cx="28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61" name="Line 489"/>
                <p:cNvSpPr>
                  <a:spLocks noChangeShapeType="1"/>
                </p:cNvSpPr>
                <p:nvPr/>
              </p:nvSpPr>
              <p:spPr bwMode="auto">
                <a:xfrm flipV="1">
                  <a:off x="1002" y="1511"/>
                  <a:ext cx="28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62" name="Line 490"/>
                <p:cNvSpPr>
                  <a:spLocks noChangeShapeType="1"/>
                </p:cNvSpPr>
                <p:nvPr/>
              </p:nvSpPr>
              <p:spPr bwMode="auto">
                <a:xfrm flipH="1">
                  <a:off x="1004" y="1511"/>
                  <a:ext cx="26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63" name="Line 491"/>
                <p:cNvSpPr>
                  <a:spLocks noChangeShapeType="1"/>
                </p:cNvSpPr>
                <p:nvPr/>
              </p:nvSpPr>
              <p:spPr bwMode="auto">
                <a:xfrm flipV="1">
                  <a:off x="1004" y="1511"/>
                  <a:ext cx="26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64" name="Line 492"/>
                <p:cNvSpPr>
                  <a:spLocks noChangeShapeType="1"/>
                </p:cNvSpPr>
                <p:nvPr/>
              </p:nvSpPr>
              <p:spPr bwMode="auto">
                <a:xfrm flipH="1">
                  <a:off x="1004" y="1513"/>
                  <a:ext cx="28" cy="4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65" name="Line 493"/>
                <p:cNvSpPr>
                  <a:spLocks noChangeShapeType="1"/>
                </p:cNvSpPr>
                <p:nvPr/>
              </p:nvSpPr>
              <p:spPr bwMode="auto">
                <a:xfrm flipV="1">
                  <a:off x="1004" y="1513"/>
                  <a:ext cx="28" cy="4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66" name="Line 494"/>
                <p:cNvSpPr>
                  <a:spLocks noChangeShapeType="1"/>
                </p:cNvSpPr>
                <p:nvPr/>
              </p:nvSpPr>
              <p:spPr bwMode="auto">
                <a:xfrm flipH="1">
                  <a:off x="1027" y="1513"/>
                  <a:ext cx="5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67" name="Freeform 495"/>
                <p:cNvSpPr>
                  <a:spLocks/>
                </p:cNvSpPr>
                <p:nvPr/>
              </p:nvSpPr>
              <p:spPr bwMode="auto">
                <a:xfrm>
                  <a:off x="1000" y="1511"/>
                  <a:ext cx="32" cy="46"/>
                </a:xfrm>
                <a:custGeom>
                  <a:avLst/>
                  <a:gdLst>
                    <a:gd name="T0" fmla="*/ 0 w 32"/>
                    <a:gd name="T1" fmla="*/ 45 h 46"/>
                    <a:gd name="T2" fmla="*/ 28 w 32"/>
                    <a:gd name="T3" fmla="*/ 0 h 46"/>
                    <a:gd name="T4" fmla="*/ 32 w 32"/>
                    <a:gd name="T5" fmla="*/ 2 h 46"/>
                    <a:gd name="T6" fmla="*/ 4 w 32"/>
                    <a:gd name="T7" fmla="*/ 46 h 46"/>
                    <a:gd name="T8" fmla="*/ 0 w 32"/>
                    <a:gd name="T9" fmla="*/ 45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"/>
                    <a:gd name="T16" fmla="*/ 0 h 46"/>
                    <a:gd name="T17" fmla="*/ 32 w 32"/>
                    <a:gd name="T18" fmla="*/ 46 h 4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" h="46">
                      <a:moveTo>
                        <a:pt x="0" y="45"/>
                      </a:moveTo>
                      <a:lnTo>
                        <a:pt x="28" y="0"/>
                      </a:lnTo>
                      <a:lnTo>
                        <a:pt x="32" y="2"/>
                      </a:lnTo>
                      <a:lnTo>
                        <a:pt x="4" y="46"/>
                      </a:lnTo>
                      <a:lnTo>
                        <a:pt x="0" y="45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68" name="Line 496"/>
                <p:cNvSpPr>
                  <a:spLocks noChangeShapeType="1"/>
                </p:cNvSpPr>
                <p:nvPr/>
              </p:nvSpPr>
              <p:spPr bwMode="auto">
                <a:xfrm flipV="1">
                  <a:off x="1014" y="1511"/>
                  <a:ext cx="14" cy="4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69" name="Line 497"/>
                <p:cNvSpPr>
                  <a:spLocks noChangeShapeType="1"/>
                </p:cNvSpPr>
                <p:nvPr/>
              </p:nvSpPr>
              <p:spPr bwMode="auto">
                <a:xfrm flipH="1">
                  <a:off x="1015" y="1511"/>
                  <a:ext cx="15" cy="4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70" name="Line 498"/>
                <p:cNvSpPr>
                  <a:spLocks noChangeShapeType="1"/>
                </p:cNvSpPr>
                <p:nvPr/>
              </p:nvSpPr>
              <p:spPr bwMode="auto">
                <a:xfrm flipV="1">
                  <a:off x="1015" y="1511"/>
                  <a:ext cx="15" cy="4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71" name="Line 499"/>
                <p:cNvSpPr>
                  <a:spLocks noChangeShapeType="1"/>
                </p:cNvSpPr>
                <p:nvPr/>
              </p:nvSpPr>
              <p:spPr bwMode="auto">
                <a:xfrm flipH="1">
                  <a:off x="1015" y="1511"/>
                  <a:ext cx="15" cy="4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72" name="Line 500"/>
                <p:cNvSpPr>
                  <a:spLocks noChangeShapeType="1"/>
                </p:cNvSpPr>
                <p:nvPr/>
              </p:nvSpPr>
              <p:spPr bwMode="auto">
                <a:xfrm flipV="1">
                  <a:off x="1015" y="1511"/>
                  <a:ext cx="15" cy="4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73" name="Line 501"/>
                <p:cNvSpPr>
                  <a:spLocks noChangeShapeType="1"/>
                </p:cNvSpPr>
                <p:nvPr/>
              </p:nvSpPr>
              <p:spPr bwMode="auto">
                <a:xfrm flipH="1">
                  <a:off x="1017" y="1511"/>
                  <a:ext cx="15" cy="4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74" name="Line 502"/>
                <p:cNvSpPr>
                  <a:spLocks noChangeShapeType="1"/>
                </p:cNvSpPr>
                <p:nvPr/>
              </p:nvSpPr>
              <p:spPr bwMode="auto">
                <a:xfrm flipV="1">
                  <a:off x="1017" y="1511"/>
                  <a:ext cx="15" cy="4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75" name="Line 503"/>
                <p:cNvSpPr>
                  <a:spLocks noChangeShapeType="1"/>
                </p:cNvSpPr>
                <p:nvPr/>
              </p:nvSpPr>
              <p:spPr bwMode="auto">
                <a:xfrm flipH="1">
                  <a:off x="1017" y="1513"/>
                  <a:ext cx="15" cy="4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76" name="Freeform 504"/>
                <p:cNvSpPr>
                  <a:spLocks/>
                </p:cNvSpPr>
                <p:nvPr/>
              </p:nvSpPr>
              <p:spPr bwMode="auto">
                <a:xfrm>
                  <a:off x="1014" y="1511"/>
                  <a:ext cx="18" cy="48"/>
                </a:xfrm>
                <a:custGeom>
                  <a:avLst/>
                  <a:gdLst>
                    <a:gd name="T0" fmla="*/ 14 w 18"/>
                    <a:gd name="T1" fmla="*/ 0 h 48"/>
                    <a:gd name="T2" fmla="*/ 0 w 18"/>
                    <a:gd name="T3" fmla="*/ 48 h 48"/>
                    <a:gd name="T4" fmla="*/ 3 w 18"/>
                    <a:gd name="T5" fmla="*/ 48 h 48"/>
                    <a:gd name="T6" fmla="*/ 18 w 18"/>
                    <a:gd name="T7" fmla="*/ 2 h 48"/>
                    <a:gd name="T8" fmla="*/ 14 w 18"/>
                    <a:gd name="T9" fmla="*/ 0 h 4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"/>
                    <a:gd name="T16" fmla="*/ 0 h 48"/>
                    <a:gd name="T17" fmla="*/ 18 w 18"/>
                    <a:gd name="T18" fmla="*/ 48 h 4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" h="48">
                      <a:moveTo>
                        <a:pt x="14" y="0"/>
                      </a:moveTo>
                      <a:lnTo>
                        <a:pt x="0" y="48"/>
                      </a:lnTo>
                      <a:lnTo>
                        <a:pt x="3" y="48"/>
                      </a:lnTo>
                      <a:lnTo>
                        <a:pt x="18" y="2"/>
                      </a:lnTo>
                      <a:lnTo>
                        <a:pt x="14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77" name="Line 505"/>
                <p:cNvSpPr>
                  <a:spLocks noChangeShapeType="1"/>
                </p:cNvSpPr>
                <p:nvPr/>
              </p:nvSpPr>
              <p:spPr bwMode="auto">
                <a:xfrm flipH="1">
                  <a:off x="1015" y="1543"/>
                  <a:ext cx="15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78" name="Line 506"/>
                <p:cNvSpPr>
                  <a:spLocks noChangeShapeType="1"/>
                </p:cNvSpPr>
                <p:nvPr/>
              </p:nvSpPr>
              <p:spPr bwMode="auto">
                <a:xfrm flipV="1">
                  <a:off x="1015" y="1543"/>
                  <a:ext cx="15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79" name="Line 507"/>
                <p:cNvSpPr>
                  <a:spLocks noChangeShapeType="1"/>
                </p:cNvSpPr>
                <p:nvPr/>
              </p:nvSpPr>
              <p:spPr bwMode="auto">
                <a:xfrm flipH="1">
                  <a:off x="1015" y="1543"/>
                  <a:ext cx="15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80" name="Line 508"/>
                <p:cNvSpPr>
                  <a:spLocks noChangeShapeType="1"/>
                </p:cNvSpPr>
                <p:nvPr/>
              </p:nvSpPr>
              <p:spPr bwMode="auto">
                <a:xfrm flipV="1">
                  <a:off x="1015" y="1543"/>
                  <a:ext cx="15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81" name="Line 509"/>
                <p:cNvSpPr>
                  <a:spLocks noChangeShapeType="1"/>
                </p:cNvSpPr>
                <p:nvPr/>
              </p:nvSpPr>
              <p:spPr bwMode="auto">
                <a:xfrm flipH="1">
                  <a:off x="1017" y="1543"/>
                  <a:ext cx="13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82" name="Line 510"/>
                <p:cNvSpPr>
                  <a:spLocks noChangeShapeType="1"/>
                </p:cNvSpPr>
                <p:nvPr/>
              </p:nvSpPr>
              <p:spPr bwMode="auto">
                <a:xfrm flipV="1">
                  <a:off x="1017" y="1543"/>
                  <a:ext cx="15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83" name="Line 511"/>
                <p:cNvSpPr>
                  <a:spLocks noChangeShapeType="1"/>
                </p:cNvSpPr>
                <p:nvPr/>
              </p:nvSpPr>
              <p:spPr bwMode="auto">
                <a:xfrm flipH="1">
                  <a:off x="1017" y="1544"/>
                  <a:ext cx="15" cy="1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84" name="Line 512"/>
                <p:cNvSpPr>
                  <a:spLocks noChangeShapeType="1"/>
                </p:cNvSpPr>
                <p:nvPr/>
              </p:nvSpPr>
              <p:spPr bwMode="auto">
                <a:xfrm flipV="1">
                  <a:off x="1017" y="1544"/>
                  <a:ext cx="15" cy="1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85" name="Freeform 513"/>
                <p:cNvSpPr>
                  <a:spLocks/>
                </p:cNvSpPr>
                <p:nvPr/>
              </p:nvSpPr>
              <p:spPr bwMode="auto">
                <a:xfrm>
                  <a:off x="1015" y="1543"/>
                  <a:ext cx="17" cy="18"/>
                </a:xfrm>
                <a:custGeom>
                  <a:avLst/>
                  <a:gdLst>
                    <a:gd name="T0" fmla="*/ 0 w 17"/>
                    <a:gd name="T1" fmla="*/ 16 h 18"/>
                    <a:gd name="T2" fmla="*/ 13 w 17"/>
                    <a:gd name="T3" fmla="*/ 0 h 18"/>
                    <a:gd name="T4" fmla="*/ 17 w 17"/>
                    <a:gd name="T5" fmla="*/ 1 h 18"/>
                    <a:gd name="T6" fmla="*/ 2 w 17"/>
                    <a:gd name="T7" fmla="*/ 18 h 18"/>
                    <a:gd name="T8" fmla="*/ 0 w 17"/>
                    <a:gd name="T9" fmla="*/ 16 h 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"/>
                    <a:gd name="T16" fmla="*/ 0 h 18"/>
                    <a:gd name="T17" fmla="*/ 17 w 17"/>
                    <a:gd name="T18" fmla="*/ 18 h 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" h="18">
                      <a:moveTo>
                        <a:pt x="0" y="16"/>
                      </a:moveTo>
                      <a:lnTo>
                        <a:pt x="13" y="0"/>
                      </a:lnTo>
                      <a:lnTo>
                        <a:pt x="17" y="1"/>
                      </a:lnTo>
                      <a:lnTo>
                        <a:pt x="2" y="18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86" name="Line 514"/>
                <p:cNvSpPr>
                  <a:spLocks noChangeShapeType="1"/>
                </p:cNvSpPr>
                <p:nvPr/>
              </p:nvSpPr>
              <p:spPr bwMode="auto">
                <a:xfrm>
                  <a:off x="1032" y="1513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87" name="Line 515"/>
                <p:cNvSpPr>
                  <a:spLocks noChangeShapeType="1"/>
                </p:cNvSpPr>
                <p:nvPr/>
              </p:nvSpPr>
              <p:spPr bwMode="auto">
                <a:xfrm flipV="1">
                  <a:off x="1032" y="1513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88" name="Line 516"/>
                <p:cNvSpPr>
                  <a:spLocks noChangeShapeType="1"/>
                </p:cNvSpPr>
                <p:nvPr/>
              </p:nvSpPr>
              <p:spPr bwMode="auto">
                <a:xfrm>
                  <a:off x="1030" y="1513"/>
                  <a:ext cx="2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89" name="Line 517"/>
                <p:cNvSpPr>
                  <a:spLocks noChangeShapeType="1"/>
                </p:cNvSpPr>
                <p:nvPr/>
              </p:nvSpPr>
              <p:spPr bwMode="auto">
                <a:xfrm flipV="1">
                  <a:off x="1030" y="1513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90" name="Line 518"/>
                <p:cNvSpPr>
                  <a:spLocks noChangeShapeType="1"/>
                </p:cNvSpPr>
                <p:nvPr/>
              </p:nvSpPr>
              <p:spPr bwMode="auto">
                <a:xfrm>
                  <a:off x="1030" y="1513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91" name="Line 519"/>
                <p:cNvSpPr>
                  <a:spLocks noChangeShapeType="1"/>
                </p:cNvSpPr>
                <p:nvPr/>
              </p:nvSpPr>
              <p:spPr bwMode="auto">
                <a:xfrm flipH="1" flipV="1">
                  <a:off x="1028" y="1513"/>
                  <a:ext cx="2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92" name="Line 520"/>
                <p:cNvSpPr>
                  <a:spLocks noChangeShapeType="1"/>
                </p:cNvSpPr>
                <p:nvPr/>
              </p:nvSpPr>
              <p:spPr bwMode="auto">
                <a:xfrm>
                  <a:off x="1028" y="1513"/>
                  <a:ext cx="2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93" name="Line 521"/>
                <p:cNvSpPr>
                  <a:spLocks noChangeShapeType="1"/>
                </p:cNvSpPr>
                <p:nvPr/>
              </p:nvSpPr>
              <p:spPr bwMode="auto">
                <a:xfrm flipV="1">
                  <a:off x="1028" y="1513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94" name="Rectangle 522"/>
                <p:cNvSpPr>
                  <a:spLocks noChangeArrowheads="1"/>
                </p:cNvSpPr>
                <p:nvPr/>
              </p:nvSpPr>
              <p:spPr bwMode="auto">
                <a:xfrm>
                  <a:off x="1028" y="1513"/>
                  <a:ext cx="4" cy="30"/>
                </a:xfrm>
                <a:prstGeom prst="rect">
                  <a:avLst/>
                </a:prstGeom>
                <a:noFill/>
                <a:ln w="0">
                  <a:solidFill>
                    <a:srgbClr val="333399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>
                    <a:cs typeface="Calibri" charset="0"/>
                  </a:endParaRPr>
                </a:p>
              </p:txBody>
            </p:sp>
            <p:sp>
              <p:nvSpPr>
                <p:cNvPr id="4195" name="Line 523"/>
                <p:cNvSpPr>
                  <a:spLocks noChangeShapeType="1"/>
                </p:cNvSpPr>
                <p:nvPr/>
              </p:nvSpPr>
              <p:spPr bwMode="auto">
                <a:xfrm>
                  <a:off x="997" y="155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96" name="Line 524"/>
                <p:cNvSpPr>
                  <a:spLocks noChangeShapeType="1"/>
                </p:cNvSpPr>
                <p:nvPr/>
              </p:nvSpPr>
              <p:spPr bwMode="auto">
                <a:xfrm flipV="1">
                  <a:off x="997" y="155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97" name="Line 525"/>
                <p:cNvSpPr>
                  <a:spLocks noChangeShapeType="1"/>
                </p:cNvSpPr>
                <p:nvPr/>
              </p:nvSpPr>
              <p:spPr bwMode="auto">
                <a:xfrm>
                  <a:off x="999" y="1544"/>
                  <a:ext cx="1" cy="1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98" name="Line 526"/>
                <p:cNvSpPr>
                  <a:spLocks noChangeShapeType="1"/>
                </p:cNvSpPr>
                <p:nvPr/>
              </p:nvSpPr>
              <p:spPr bwMode="auto">
                <a:xfrm flipV="1">
                  <a:off x="999" y="1539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99" name="Line 527"/>
                <p:cNvSpPr>
                  <a:spLocks noChangeShapeType="1"/>
                </p:cNvSpPr>
                <p:nvPr/>
              </p:nvSpPr>
              <p:spPr bwMode="auto">
                <a:xfrm>
                  <a:off x="999" y="1533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00" name="Line 528"/>
                <p:cNvSpPr>
                  <a:spLocks noChangeShapeType="1"/>
                </p:cNvSpPr>
                <p:nvPr/>
              </p:nvSpPr>
              <p:spPr bwMode="auto">
                <a:xfrm flipV="1">
                  <a:off x="999" y="1528"/>
                  <a:ext cx="1" cy="3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01" name="Line 529"/>
                <p:cNvSpPr>
                  <a:spLocks noChangeShapeType="1"/>
                </p:cNvSpPr>
                <p:nvPr/>
              </p:nvSpPr>
              <p:spPr bwMode="auto">
                <a:xfrm>
                  <a:off x="1000" y="1523"/>
                  <a:ext cx="1" cy="3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02" name="Line 530"/>
                <p:cNvSpPr>
                  <a:spLocks noChangeShapeType="1"/>
                </p:cNvSpPr>
                <p:nvPr/>
              </p:nvSpPr>
              <p:spPr bwMode="auto">
                <a:xfrm flipV="1">
                  <a:off x="1000" y="1521"/>
                  <a:ext cx="1" cy="4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03" name="Line 531"/>
                <p:cNvSpPr>
                  <a:spLocks noChangeShapeType="1"/>
                </p:cNvSpPr>
                <p:nvPr/>
              </p:nvSpPr>
              <p:spPr bwMode="auto">
                <a:xfrm>
                  <a:off x="1000" y="1521"/>
                  <a:ext cx="1" cy="4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04" name="Line 532"/>
                <p:cNvSpPr>
                  <a:spLocks noChangeShapeType="1"/>
                </p:cNvSpPr>
                <p:nvPr/>
              </p:nvSpPr>
              <p:spPr bwMode="auto">
                <a:xfrm flipV="1">
                  <a:off x="1000" y="1521"/>
                  <a:ext cx="1" cy="4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05" name="Line 533"/>
                <p:cNvSpPr>
                  <a:spLocks noChangeShapeType="1"/>
                </p:cNvSpPr>
                <p:nvPr/>
              </p:nvSpPr>
              <p:spPr bwMode="auto">
                <a:xfrm>
                  <a:off x="1002" y="1521"/>
                  <a:ext cx="1" cy="4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06" name="Line 534"/>
                <p:cNvSpPr>
                  <a:spLocks noChangeShapeType="1"/>
                </p:cNvSpPr>
                <p:nvPr/>
              </p:nvSpPr>
              <p:spPr bwMode="auto">
                <a:xfrm flipV="1">
                  <a:off x="1002" y="1519"/>
                  <a:ext cx="1" cy="4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07" name="Line 535"/>
                <p:cNvSpPr>
                  <a:spLocks noChangeShapeType="1"/>
                </p:cNvSpPr>
                <p:nvPr/>
              </p:nvSpPr>
              <p:spPr bwMode="auto">
                <a:xfrm>
                  <a:off x="1002" y="1519"/>
                  <a:ext cx="1" cy="4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08" name="Line 536"/>
                <p:cNvSpPr>
                  <a:spLocks noChangeShapeType="1"/>
                </p:cNvSpPr>
                <p:nvPr/>
              </p:nvSpPr>
              <p:spPr bwMode="auto">
                <a:xfrm flipV="1">
                  <a:off x="1002" y="1519"/>
                  <a:ext cx="1" cy="4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09" name="Line 537"/>
                <p:cNvSpPr>
                  <a:spLocks noChangeShapeType="1"/>
                </p:cNvSpPr>
                <p:nvPr/>
              </p:nvSpPr>
              <p:spPr bwMode="auto">
                <a:xfrm>
                  <a:off x="1004" y="1519"/>
                  <a:ext cx="1" cy="4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10" name="Line 538"/>
                <p:cNvSpPr>
                  <a:spLocks noChangeShapeType="1"/>
                </p:cNvSpPr>
                <p:nvPr/>
              </p:nvSpPr>
              <p:spPr bwMode="auto">
                <a:xfrm flipV="1">
                  <a:off x="1004" y="1518"/>
                  <a:ext cx="1" cy="4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11" name="Line 539"/>
                <p:cNvSpPr>
                  <a:spLocks noChangeShapeType="1"/>
                </p:cNvSpPr>
                <p:nvPr/>
              </p:nvSpPr>
              <p:spPr bwMode="auto">
                <a:xfrm>
                  <a:off x="1004" y="1518"/>
                  <a:ext cx="1" cy="4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12" name="Line 540"/>
                <p:cNvSpPr>
                  <a:spLocks noChangeShapeType="1"/>
                </p:cNvSpPr>
                <p:nvPr/>
              </p:nvSpPr>
              <p:spPr bwMode="auto">
                <a:xfrm flipV="1">
                  <a:off x="1004" y="1518"/>
                  <a:ext cx="1" cy="4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13" name="Line 541"/>
                <p:cNvSpPr>
                  <a:spLocks noChangeShapeType="1"/>
                </p:cNvSpPr>
                <p:nvPr/>
              </p:nvSpPr>
              <p:spPr bwMode="auto">
                <a:xfrm>
                  <a:off x="1005" y="1518"/>
                  <a:ext cx="1" cy="4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14" name="Line 542"/>
                <p:cNvSpPr>
                  <a:spLocks noChangeShapeType="1"/>
                </p:cNvSpPr>
                <p:nvPr/>
              </p:nvSpPr>
              <p:spPr bwMode="auto">
                <a:xfrm flipV="1">
                  <a:off x="1005" y="1518"/>
                  <a:ext cx="1" cy="4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15" name="Line 543"/>
                <p:cNvSpPr>
                  <a:spLocks noChangeShapeType="1"/>
                </p:cNvSpPr>
                <p:nvPr/>
              </p:nvSpPr>
              <p:spPr bwMode="auto">
                <a:xfrm>
                  <a:off x="1005" y="1518"/>
                  <a:ext cx="1" cy="4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16" name="Line 544"/>
                <p:cNvSpPr>
                  <a:spLocks noChangeShapeType="1"/>
                </p:cNvSpPr>
                <p:nvPr/>
              </p:nvSpPr>
              <p:spPr bwMode="auto">
                <a:xfrm flipV="1">
                  <a:off x="1005" y="1516"/>
                  <a:ext cx="1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17" name="Line 545"/>
                <p:cNvSpPr>
                  <a:spLocks noChangeShapeType="1"/>
                </p:cNvSpPr>
                <p:nvPr/>
              </p:nvSpPr>
              <p:spPr bwMode="auto">
                <a:xfrm>
                  <a:off x="1007" y="1516"/>
                  <a:ext cx="1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18" name="Line 546"/>
                <p:cNvSpPr>
                  <a:spLocks noChangeShapeType="1"/>
                </p:cNvSpPr>
                <p:nvPr/>
              </p:nvSpPr>
              <p:spPr bwMode="auto">
                <a:xfrm flipV="1">
                  <a:off x="1007" y="1516"/>
                  <a:ext cx="1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19" name="Line 547"/>
                <p:cNvSpPr>
                  <a:spLocks noChangeShapeType="1"/>
                </p:cNvSpPr>
                <p:nvPr/>
              </p:nvSpPr>
              <p:spPr bwMode="auto">
                <a:xfrm>
                  <a:off x="1007" y="1516"/>
                  <a:ext cx="1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20" name="Line 548"/>
                <p:cNvSpPr>
                  <a:spLocks noChangeShapeType="1"/>
                </p:cNvSpPr>
                <p:nvPr/>
              </p:nvSpPr>
              <p:spPr bwMode="auto">
                <a:xfrm flipV="1">
                  <a:off x="1009" y="1516"/>
                  <a:ext cx="1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21" name="Line 549"/>
                <p:cNvSpPr>
                  <a:spLocks noChangeShapeType="1"/>
                </p:cNvSpPr>
                <p:nvPr/>
              </p:nvSpPr>
              <p:spPr bwMode="auto">
                <a:xfrm>
                  <a:off x="1009" y="1516"/>
                  <a:ext cx="1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22" name="Line 550"/>
                <p:cNvSpPr>
                  <a:spLocks noChangeShapeType="1"/>
                </p:cNvSpPr>
                <p:nvPr/>
              </p:nvSpPr>
              <p:spPr bwMode="auto">
                <a:xfrm flipV="1">
                  <a:off x="1009" y="1526"/>
                  <a:ext cx="1" cy="3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23" name="Line 551"/>
                <p:cNvSpPr>
                  <a:spLocks noChangeShapeType="1"/>
                </p:cNvSpPr>
                <p:nvPr/>
              </p:nvSpPr>
              <p:spPr bwMode="auto">
                <a:xfrm>
                  <a:off x="1010" y="1536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24" name="Line 552"/>
                <p:cNvSpPr>
                  <a:spLocks noChangeShapeType="1"/>
                </p:cNvSpPr>
                <p:nvPr/>
              </p:nvSpPr>
              <p:spPr bwMode="auto">
                <a:xfrm flipV="1">
                  <a:off x="1010" y="1544"/>
                  <a:ext cx="1" cy="1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25" name="Line 553"/>
                <p:cNvSpPr>
                  <a:spLocks noChangeShapeType="1"/>
                </p:cNvSpPr>
                <p:nvPr/>
              </p:nvSpPr>
              <p:spPr bwMode="auto">
                <a:xfrm>
                  <a:off x="1010" y="155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26" name="Freeform 554"/>
                <p:cNvSpPr>
                  <a:spLocks/>
                </p:cNvSpPr>
                <p:nvPr/>
              </p:nvSpPr>
              <p:spPr bwMode="auto">
                <a:xfrm>
                  <a:off x="997" y="1516"/>
                  <a:ext cx="13" cy="45"/>
                </a:xfrm>
                <a:custGeom>
                  <a:avLst/>
                  <a:gdLst>
                    <a:gd name="T0" fmla="*/ 3 w 13"/>
                    <a:gd name="T1" fmla="*/ 3 h 45"/>
                    <a:gd name="T2" fmla="*/ 0 w 13"/>
                    <a:gd name="T3" fmla="*/ 45 h 45"/>
                    <a:gd name="T4" fmla="*/ 13 w 13"/>
                    <a:gd name="T5" fmla="*/ 45 h 45"/>
                    <a:gd name="T6" fmla="*/ 12 w 13"/>
                    <a:gd name="T7" fmla="*/ 0 h 45"/>
                    <a:gd name="T8" fmla="*/ 3 w 13"/>
                    <a:gd name="T9" fmla="*/ 5 h 45"/>
                    <a:gd name="T10" fmla="*/ 3 w 13"/>
                    <a:gd name="T11" fmla="*/ 3 h 4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3"/>
                    <a:gd name="T19" fmla="*/ 0 h 45"/>
                    <a:gd name="T20" fmla="*/ 13 w 13"/>
                    <a:gd name="T21" fmla="*/ 45 h 4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3" h="45">
                      <a:moveTo>
                        <a:pt x="3" y="3"/>
                      </a:moveTo>
                      <a:lnTo>
                        <a:pt x="0" y="45"/>
                      </a:lnTo>
                      <a:lnTo>
                        <a:pt x="13" y="45"/>
                      </a:lnTo>
                      <a:lnTo>
                        <a:pt x="12" y="0"/>
                      </a:lnTo>
                      <a:lnTo>
                        <a:pt x="3" y="5"/>
                      </a:lnTo>
                      <a:lnTo>
                        <a:pt x="3" y="3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27" name="Line 555"/>
                <p:cNvSpPr>
                  <a:spLocks noChangeShapeType="1"/>
                </p:cNvSpPr>
                <p:nvPr/>
              </p:nvSpPr>
              <p:spPr bwMode="auto">
                <a:xfrm flipV="1">
                  <a:off x="969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28" name="Line 556"/>
                <p:cNvSpPr>
                  <a:spLocks noChangeShapeType="1"/>
                </p:cNvSpPr>
                <p:nvPr/>
              </p:nvSpPr>
              <p:spPr bwMode="auto">
                <a:xfrm>
                  <a:off x="969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29" name="Line 557"/>
                <p:cNvSpPr>
                  <a:spLocks noChangeShapeType="1"/>
                </p:cNvSpPr>
                <p:nvPr/>
              </p:nvSpPr>
              <p:spPr bwMode="auto">
                <a:xfrm flipV="1">
                  <a:off x="971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30" name="Line 558"/>
                <p:cNvSpPr>
                  <a:spLocks noChangeShapeType="1"/>
                </p:cNvSpPr>
                <p:nvPr/>
              </p:nvSpPr>
              <p:spPr bwMode="auto">
                <a:xfrm>
                  <a:off x="971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31" name="Line 559"/>
                <p:cNvSpPr>
                  <a:spLocks noChangeShapeType="1"/>
                </p:cNvSpPr>
                <p:nvPr/>
              </p:nvSpPr>
              <p:spPr bwMode="auto">
                <a:xfrm flipV="1">
                  <a:off x="971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32" name="Line 560"/>
                <p:cNvSpPr>
                  <a:spLocks noChangeShapeType="1"/>
                </p:cNvSpPr>
                <p:nvPr/>
              </p:nvSpPr>
              <p:spPr bwMode="auto">
                <a:xfrm>
                  <a:off x="971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33" name="Line 561"/>
                <p:cNvSpPr>
                  <a:spLocks noChangeShapeType="1"/>
                </p:cNvSpPr>
                <p:nvPr/>
              </p:nvSpPr>
              <p:spPr bwMode="auto">
                <a:xfrm flipV="1">
                  <a:off x="972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34" name="Line 562"/>
                <p:cNvSpPr>
                  <a:spLocks noChangeShapeType="1"/>
                </p:cNvSpPr>
                <p:nvPr/>
              </p:nvSpPr>
              <p:spPr bwMode="auto">
                <a:xfrm>
                  <a:off x="972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35" name="Line 563"/>
                <p:cNvSpPr>
                  <a:spLocks noChangeShapeType="1"/>
                </p:cNvSpPr>
                <p:nvPr/>
              </p:nvSpPr>
              <p:spPr bwMode="auto">
                <a:xfrm flipV="1">
                  <a:off x="974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36" name="Line 564"/>
                <p:cNvSpPr>
                  <a:spLocks noChangeShapeType="1"/>
                </p:cNvSpPr>
                <p:nvPr/>
              </p:nvSpPr>
              <p:spPr bwMode="auto">
                <a:xfrm>
                  <a:off x="974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37" name="Line 565"/>
                <p:cNvSpPr>
                  <a:spLocks noChangeShapeType="1"/>
                </p:cNvSpPr>
                <p:nvPr/>
              </p:nvSpPr>
              <p:spPr bwMode="auto">
                <a:xfrm flipV="1">
                  <a:off x="974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38" name="Line 566"/>
                <p:cNvSpPr>
                  <a:spLocks noChangeShapeType="1"/>
                </p:cNvSpPr>
                <p:nvPr/>
              </p:nvSpPr>
              <p:spPr bwMode="auto">
                <a:xfrm>
                  <a:off x="974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39" name="Line 567"/>
                <p:cNvSpPr>
                  <a:spLocks noChangeShapeType="1"/>
                </p:cNvSpPr>
                <p:nvPr/>
              </p:nvSpPr>
              <p:spPr bwMode="auto">
                <a:xfrm flipV="1">
                  <a:off x="976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40" name="Line 568"/>
                <p:cNvSpPr>
                  <a:spLocks noChangeShapeType="1"/>
                </p:cNvSpPr>
                <p:nvPr/>
              </p:nvSpPr>
              <p:spPr bwMode="auto">
                <a:xfrm>
                  <a:off x="976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41" name="Line 569"/>
                <p:cNvSpPr>
                  <a:spLocks noChangeShapeType="1"/>
                </p:cNvSpPr>
                <p:nvPr/>
              </p:nvSpPr>
              <p:spPr bwMode="auto">
                <a:xfrm flipV="1">
                  <a:off x="976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42" name="Line 570"/>
                <p:cNvSpPr>
                  <a:spLocks noChangeShapeType="1"/>
                </p:cNvSpPr>
                <p:nvPr/>
              </p:nvSpPr>
              <p:spPr bwMode="auto">
                <a:xfrm>
                  <a:off x="976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43" name="Line 571"/>
                <p:cNvSpPr>
                  <a:spLocks noChangeShapeType="1"/>
                </p:cNvSpPr>
                <p:nvPr/>
              </p:nvSpPr>
              <p:spPr bwMode="auto">
                <a:xfrm flipV="1">
                  <a:off x="977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44" name="Line 572"/>
                <p:cNvSpPr>
                  <a:spLocks noChangeShapeType="1"/>
                </p:cNvSpPr>
                <p:nvPr/>
              </p:nvSpPr>
              <p:spPr bwMode="auto">
                <a:xfrm>
                  <a:off x="977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45" name="Line 573"/>
                <p:cNvSpPr>
                  <a:spLocks noChangeShapeType="1"/>
                </p:cNvSpPr>
                <p:nvPr/>
              </p:nvSpPr>
              <p:spPr bwMode="auto">
                <a:xfrm flipV="1">
                  <a:off x="977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46" name="Line 574"/>
                <p:cNvSpPr>
                  <a:spLocks noChangeShapeType="1"/>
                </p:cNvSpPr>
                <p:nvPr/>
              </p:nvSpPr>
              <p:spPr bwMode="auto">
                <a:xfrm>
                  <a:off x="979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47" name="Line 575"/>
                <p:cNvSpPr>
                  <a:spLocks noChangeShapeType="1"/>
                </p:cNvSpPr>
                <p:nvPr/>
              </p:nvSpPr>
              <p:spPr bwMode="auto">
                <a:xfrm flipV="1">
                  <a:off x="979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48" name="Line 576"/>
                <p:cNvSpPr>
                  <a:spLocks noChangeShapeType="1"/>
                </p:cNvSpPr>
                <p:nvPr/>
              </p:nvSpPr>
              <p:spPr bwMode="auto">
                <a:xfrm>
                  <a:off x="979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49" name="Line 577"/>
                <p:cNvSpPr>
                  <a:spLocks noChangeShapeType="1"/>
                </p:cNvSpPr>
                <p:nvPr/>
              </p:nvSpPr>
              <p:spPr bwMode="auto">
                <a:xfrm flipV="1">
                  <a:off x="979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50" name="Line 578"/>
                <p:cNvSpPr>
                  <a:spLocks noChangeShapeType="1"/>
                </p:cNvSpPr>
                <p:nvPr/>
              </p:nvSpPr>
              <p:spPr bwMode="auto">
                <a:xfrm>
                  <a:off x="986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51" name="Line 579"/>
                <p:cNvSpPr>
                  <a:spLocks noChangeShapeType="1"/>
                </p:cNvSpPr>
                <p:nvPr/>
              </p:nvSpPr>
              <p:spPr bwMode="auto">
                <a:xfrm flipV="1">
                  <a:off x="986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52" name="Line 580"/>
                <p:cNvSpPr>
                  <a:spLocks noChangeShapeType="1"/>
                </p:cNvSpPr>
                <p:nvPr/>
              </p:nvSpPr>
              <p:spPr bwMode="auto">
                <a:xfrm>
                  <a:off x="987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53" name="Line 581"/>
                <p:cNvSpPr>
                  <a:spLocks noChangeShapeType="1"/>
                </p:cNvSpPr>
                <p:nvPr/>
              </p:nvSpPr>
              <p:spPr bwMode="auto">
                <a:xfrm flipV="1">
                  <a:off x="987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54" name="Line 582"/>
                <p:cNvSpPr>
                  <a:spLocks noChangeShapeType="1"/>
                </p:cNvSpPr>
                <p:nvPr/>
              </p:nvSpPr>
              <p:spPr bwMode="auto">
                <a:xfrm>
                  <a:off x="987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55" name="Line 583"/>
                <p:cNvSpPr>
                  <a:spLocks noChangeShapeType="1"/>
                </p:cNvSpPr>
                <p:nvPr/>
              </p:nvSpPr>
              <p:spPr bwMode="auto">
                <a:xfrm flipV="1">
                  <a:off x="987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56" name="Line 584"/>
                <p:cNvSpPr>
                  <a:spLocks noChangeShapeType="1"/>
                </p:cNvSpPr>
                <p:nvPr/>
              </p:nvSpPr>
              <p:spPr bwMode="auto">
                <a:xfrm>
                  <a:off x="989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57" name="Line 585"/>
                <p:cNvSpPr>
                  <a:spLocks noChangeShapeType="1"/>
                </p:cNvSpPr>
                <p:nvPr/>
              </p:nvSpPr>
              <p:spPr bwMode="auto">
                <a:xfrm flipV="1">
                  <a:off x="989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58" name="Line 586"/>
                <p:cNvSpPr>
                  <a:spLocks noChangeShapeType="1"/>
                </p:cNvSpPr>
                <p:nvPr/>
              </p:nvSpPr>
              <p:spPr bwMode="auto">
                <a:xfrm>
                  <a:off x="989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59" name="Line 587"/>
                <p:cNvSpPr>
                  <a:spLocks noChangeShapeType="1"/>
                </p:cNvSpPr>
                <p:nvPr/>
              </p:nvSpPr>
              <p:spPr bwMode="auto">
                <a:xfrm flipV="1">
                  <a:off x="989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60" name="Line 588"/>
                <p:cNvSpPr>
                  <a:spLocks noChangeShapeType="1"/>
                </p:cNvSpPr>
                <p:nvPr/>
              </p:nvSpPr>
              <p:spPr bwMode="auto">
                <a:xfrm>
                  <a:off x="991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61" name="Line 589"/>
                <p:cNvSpPr>
                  <a:spLocks noChangeShapeType="1"/>
                </p:cNvSpPr>
                <p:nvPr/>
              </p:nvSpPr>
              <p:spPr bwMode="auto">
                <a:xfrm flipV="1">
                  <a:off x="991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62" name="Line 590"/>
                <p:cNvSpPr>
                  <a:spLocks noChangeShapeType="1"/>
                </p:cNvSpPr>
                <p:nvPr/>
              </p:nvSpPr>
              <p:spPr bwMode="auto">
                <a:xfrm>
                  <a:off x="991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63" name="Line 591"/>
                <p:cNvSpPr>
                  <a:spLocks noChangeShapeType="1"/>
                </p:cNvSpPr>
                <p:nvPr/>
              </p:nvSpPr>
              <p:spPr bwMode="auto">
                <a:xfrm flipV="1">
                  <a:off x="991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64" name="Line 592"/>
                <p:cNvSpPr>
                  <a:spLocks noChangeShapeType="1"/>
                </p:cNvSpPr>
                <p:nvPr/>
              </p:nvSpPr>
              <p:spPr bwMode="auto">
                <a:xfrm>
                  <a:off x="992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65" name="Line 593"/>
                <p:cNvSpPr>
                  <a:spLocks noChangeShapeType="1"/>
                </p:cNvSpPr>
                <p:nvPr/>
              </p:nvSpPr>
              <p:spPr bwMode="auto">
                <a:xfrm flipV="1">
                  <a:off x="992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66" name="Line 594"/>
                <p:cNvSpPr>
                  <a:spLocks noChangeShapeType="1"/>
                </p:cNvSpPr>
                <p:nvPr/>
              </p:nvSpPr>
              <p:spPr bwMode="auto">
                <a:xfrm>
                  <a:off x="992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67" name="Line 595"/>
                <p:cNvSpPr>
                  <a:spLocks noChangeShapeType="1"/>
                </p:cNvSpPr>
                <p:nvPr/>
              </p:nvSpPr>
              <p:spPr bwMode="auto">
                <a:xfrm flipV="1">
                  <a:off x="992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68" name="Line 596"/>
                <p:cNvSpPr>
                  <a:spLocks noChangeShapeType="1"/>
                </p:cNvSpPr>
                <p:nvPr/>
              </p:nvSpPr>
              <p:spPr bwMode="auto">
                <a:xfrm>
                  <a:off x="994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69" name="Line 597"/>
                <p:cNvSpPr>
                  <a:spLocks noChangeShapeType="1"/>
                </p:cNvSpPr>
                <p:nvPr/>
              </p:nvSpPr>
              <p:spPr bwMode="auto">
                <a:xfrm flipV="1">
                  <a:off x="994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70" name="Line 598"/>
                <p:cNvSpPr>
                  <a:spLocks noChangeShapeType="1"/>
                </p:cNvSpPr>
                <p:nvPr/>
              </p:nvSpPr>
              <p:spPr bwMode="auto">
                <a:xfrm>
                  <a:off x="994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71" name="Line 599"/>
                <p:cNvSpPr>
                  <a:spLocks noChangeShapeType="1"/>
                </p:cNvSpPr>
                <p:nvPr/>
              </p:nvSpPr>
              <p:spPr bwMode="auto">
                <a:xfrm flipV="1">
                  <a:off x="994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72" name="Line 600"/>
                <p:cNvSpPr>
                  <a:spLocks noChangeShapeType="1"/>
                </p:cNvSpPr>
                <p:nvPr/>
              </p:nvSpPr>
              <p:spPr bwMode="auto">
                <a:xfrm>
                  <a:off x="996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73" name="Line 601"/>
                <p:cNvSpPr>
                  <a:spLocks noChangeShapeType="1"/>
                </p:cNvSpPr>
                <p:nvPr/>
              </p:nvSpPr>
              <p:spPr bwMode="auto">
                <a:xfrm flipV="1">
                  <a:off x="996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74" name="Line 602"/>
                <p:cNvSpPr>
                  <a:spLocks noChangeShapeType="1"/>
                </p:cNvSpPr>
                <p:nvPr/>
              </p:nvSpPr>
              <p:spPr bwMode="auto">
                <a:xfrm flipV="1">
                  <a:off x="1005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75" name="Line 603"/>
                <p:cNvSpPr>
                  <a:spLocks noChangeShapeType="1"/>
                </p:cNvSpPr>
                <p:nvPr/>
              </p:nvSpPr>
              <p:spPr bwMode="auto">
                <a:xfrm>
                  <a:off x="1005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76" name="Line 604"/>
                <p:cNvSpPr>
                  <a:spLocks noChangeShapeType="1"/>
                </p:cNvSpPr>
                <p:nvPr/>
              </p:nvSpPr>
              <p:spPr bwMode="auto">
                <a:xfrm flipV="1">
                  <a:off x="1005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77" name="Line 605"/>
                <p:cNvSpPr>
                  <a:spLocks noChangeShapeType="1"/>
                </p:cNvSpPr>
                <p:nvPr/>
              </p:nvSpPr>
              <p:spPr bwMode="auto">
                <a:xfrm>
                  <a:off x="1005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78" name="Line 606"/>
                <p:cNvSpPr>
                  <a:spLocks noChangeShapeType="1"/>
                </p:cNvSpPr>
                <p:nvPr/>
              </p:nvSpPr>
              <p:spPr bwMode="auto">
                <a:xfrm flipV="1">
                  <a:off x="1007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79" name="Line 607"/>
                <p:cNvSpPr>
                  <a:spLocks noChangeShapeType="1"/>
                </p:cNvSpPr>
                <p:nvPr/>
              </p:nvSpPr>
              <p:spPr bwMode="auto">
                <a:xfrm>
                  <a:off x="1007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80" name="Line 608"/>
                <p:cNvSpPr>
                  <a:spLocks noChangeShapeType="1"/>
                </p:cNvSpPr>
                <p:nvPr/>
              </p:nvSpPr>
              <p:spPr bwMode="auto">
                <a:xfrm flipV="1">
                  <a:off x="1007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81" name="Line 609"/>
                <p:cNvSpPr>
                  <a:spLocks noChangeShapeType="1"/>
                </p:cNvSpPr>
                <p:nvPr/>
              </p:nvSpPr>
              <p:spPr bwMode="auto">
                <a:xfrm>
                  <a:off x="1007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82" name="Line 610"/>
                <p:cNvSpPr>
                  <a:spLocks noChangeShapeType="1"/>
                </p:cNvSpPr>
                <p:nvPr/>
              </p:nvSpPr>
              <p:spPr bwMode="auto">
                <a:xfrm flipV="1">
                  <a:off x="1009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83" name="Line 611"/>
                <p:cNvSpPr>
                  <a:spLocks noChangeShapeType="1"/>
                </p:cNvSpPr>
                <p:nvPr/>
              </p:nvSpPr>
              <p:spPr bwMode="auto">
                <a:xfrm>
                  <a:off x="1009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84" name="Line 612"/>
                <p:cNvSpPr>
                  <a:spLocks noChangeShapeType="1"/>
                </p:cNvSpPr>
                <p:nvPr/>
              </p:nvSpPr>
              <p:spPr bwMode="auto">
                <a:xfrm flipV="1">
                  <a:off x="1009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85" name="Line 613"/>
                <p:cNvSpPr>
                  <a:spLocks noChangeShapeType="1"/>
                </p:cNvSpPr>
                <p:nvPr/>
              </p:nvSpPr>
              <p:spPr bwMode="auto">
                <a:xfrm>
                  <a:off x="1010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86" name="Line 614"/>
                <p:cNvSpPr>
                  <a:spLocks noChangeShapeType="1"/>
                </p:cNvSpPr>
                <p:nvPr/>
              </p:nvSpPr>
              <p:spPr bwMode="auto">
                <a:xfrm flipV="1">
                  <a:off x="1010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87" name="Line 615"/>
                <p:cNvSpPr>
                  <a:spLocks noChangeShapeType="1"/>
                </p:cNvSpPr>
                <p:nvPr/>
              </p:nvSpPr>
              <p:spPr bwMode="auto">
                <a:xfrm>
                  <a:off x="1010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88" name="Line 616"/>
                <p:cNvSpPr>
                  <a:spLocks noChangeShapeType="1"/>
                </p:cNvSpPr>
                <p:nvPr/>
              </p:nvSpPr>
              <p:spPr bwMode="auto">
                <a:xfrm flipV="1">
                  <a:off x="1012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89" name="Line 617"/>
                <p:cNvSpPr>
                  <a:spLocks noChangeShapeType="1"/>
                </p:cNvSpPr>
                <p:nvPr/>
              </p:nvSpPr>
              <p:spPr bwMode="auto">
                <a:xfrm>
                  <a:off x="1012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90" name="Line 618"/>
                <p:cNvSpPr>
                  <a:spLocks noChangeShapeType="1"/>
                </p:cNvSpPr>
                <p:nvPr/>
              </p:nvSpPr>
              <p:spPr bwMode="auto">
                <a:xfrm>
                  <a:off x="1019" y="1557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91" name="Line 619"/>
                <p:cNvSpPr>
                  <a:spLocks noChangeShapeType="1"/>
                </p:cNvSpPr>
                <p:nvPr/>
              </p:nvSpPr>
              <p:spPr bwMode="auto">
                <a:xfrm flipV="1">
                  <a:off x="1019" y="1557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92" name="Line 620"/>
                <p:cNvSpPr>
                  <a:spLocks noChangeShapeType="1"/>
                </p:cNvSpPr>
                <p:nvPr/>
              </p:nvSpPr>
              <p:spPr bwMode="auto">
                <a:xfrm>
                  <a:off x="1019" y="1557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93" name="Line 621"/>
                <p:cNvSpPr>
                  <a:spLocks noChangeShapeType="1"/>
                </p:cNvSpPr>
                <p:nvPr/>
              </p:nvSpPr>
              <p:spPr bwMode="auto">
                <a:xfrm flipV="1">
                  <a:off x="1020" y="1556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94" name="Line 622"/>
                <p:cNvSpPr>
                  <a:spLocks noChangeShapeType="1"/>
                </p:cNvSpPr>
                <p:nvPr/>
              </p:nvSpPr>
              <p:spPr bwMode="auto">
                <a:xfrm>
                  <a:off x="1020" y="1556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95" name="Line 623"/>
                <p:cNvSpPr>
                  <a:spLocks noChangeShapeType="1"/>
                </p:cNvSpPr>
                <p:nvPr/>
              </p:nvSpPr>
              <p:spPr bwMode="auto">
                <a:xfrm flipV="1">
                  <a:off x="1022" y="1556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96" name="Line 624"/>
                <p:cNvSpPr>
                  <a:spLocks noChangeShapeType="1"/>
                </p:cNvSpPr>
                <p:nvPr/>
              </p:nvSpPr>
              <p:spPr bwMode="auto">
                <a:xfrm>
                  <a:off x="1022" y="155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97" name="Line 625"/>
                <p:cNvSpPr>
                  <a:spLocks noChangeShapeType="1"/>
                </p:cNvSpPr>
                <p:nvPr/>
              </p:nvSpPr>
              <p:spPr bwMode="auto">
                <a:xfrm flipV="1">
                  <a:off x="1022" y="155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98" name="Line 626"/>
                <p:cNvSpPr>
                  <a:spLocks noChangeShapeType="1"/>
                </p:cNvSpPr>
                <p:nvPr/>
              </p:nvSpPr>
              <p:spPr bwMode="auto">
                <a:xfrm>
                  <a:off x="1022" y="155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99" name="Line 627"/>
                <p:cNvSpPr>
                  <a:spLocks noChangeShapeType="1"/>
                </p:cNvSpPr>
                <p:nvPr/>
              </p:nvSpPr>
              <p:spPr bwMode="auto">
                <a:xfrm flipV="1">
                  <a:off x="1023" y="155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00" name="Line 628"/>
                <p:cNvSpPr>
                  <a:spLocks noChangeShapeType="1"/>
                </p:cNvSpPr>
                <p:nvPr/>
              </p:nvSpPr>
              <p:spPr bwMode="auto">
                <a:xfrm>
                  <a:off x="1023" y="1552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01" name="Line 629"/>
                <p:cNvSpPr>
                  <a:spLocks noChangeShapeType="1"/>
                </p:cNvSpPr>
                <p:nvPr/>
              </p:nvSpPr>
              <p:spPr bwMode="auto">
                <a:xfrm flipV="1">
                  <a:off x="1023" y="1552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3991" name="Line 630"/>
              <p:cNvSpPr>
                <a:spLocks noChangeShapeType="1"/>
              </p:cNvSpPr>
              <p:nvPr/>
            </p:nvSpPr>
            <p:spPr bwMode="auto">
              <a:xfrm>
                <a:off x="1023" y="1552"/>
                <a:ext cx="1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92" name="Line 631"/>
              <p:cNvSpPr>
                <a:spLocks noChangeShapeType="1"/>
              </p:cNvSpPr>
              <p:nvPr/>
            </p:nvSpPr>
            <p:spPr bwMode="auto">
              <a:xfrm flipV="1">
                <a:off x="1025" y="1551"/>
                <a:ext cx="1" cy="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93" name="Line 632"/>
              <p:cNvSpPr>
                <a:spLocks noChangeShapeType="1"/>
              </p:cNvSpPr>
              <p:nvPr/>
            </p:nvSpPr>
            <p:spPr bwMode="auto">
              <a:xfrm>
                <a:off x="1025" y="1551"/>
                <a:ext cx="1" cy="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94" name="Line 633"/>
              <p:cNvSpPr>
                <a:spLocks noChangeShapeType="1"/>
              </p:cNvSpPr>
              <p:nvPr/>
            </p:nvSpPr>
            <p:spPr bwMode="auto">
              <a:xfrm flipV="1">
                <a:off x="1025" y="1551"/>
                <a:ext cx="1" cy="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95" name="Line 634"/>
              <p:cNvSpPr>
                <a:spLocks noChangeShapeType="1"/>
              </p:cNvSpPr>
              <p:nvPr/>
            </p:nvSpPr>
            <p:spPr bwMode="auto">
              <a:xfrm>
                <a:off x="1027" y="1549"/>
                <a:ext cx="1" cy="1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96" name="Line 635"/>
              <p:cNvSpPr>
                <a:spLocks noChangeShapeType="1"/>
              </p:cNvSpPr>
              <p:nvPr/>
            </p:nvSpPr>
            <p:spPr bwMode="auto">
              <a:xfrm flipV="1">
                <a:off x="1027" y="1549"/>
                <a:ext cx="1" cy="1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97" name="Line 636"/>
              <p:cNvSpPr>
                <a:spLocks noChangeShapeType="1"/>
              </p:cNvSpPr>
              <p:nvPr/>
            </p:nvSpPr>
            <p:spPr bwMode="auto">
              <a:xfrm>
                <a:off x="1027" y="1547"/>
                <a:ext cx="1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98" name="Line 637"/>
              <p:cNvSpPr>
                <a:spLocks noChangeShapeType="1"/>
              </p:cNvSpPr>
              <p:nvPr/>
            </p:nvSpPr>
            <p:spPr bwMode="auto">
              <a:xfrm flipV="1">
                <a:off x="1027" y="1547"/>
                <a:ext cx="1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99" name="Line 638"/>
              <p:cNvSpPr>
                <a:spLocks noChangeShapeType="1"/>
              </p:cNvSpPr>
              <p:nvPr/>
            </p:nvSpPr>
            <p:spPr bwMode="auto">
              <a:xfrm>
                <a:off x="1028" y="1547"/>
                <a:ext cx="1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00" name="Line 639"/>
              <p:cNvSpPr>
                <a:spLocks noChangeShapeType="1"/>
              </p:cNvSpPr>
              <p:nvPr/>
            </p:nvSpPr>
            <p:spPr bwMode="auto">
              <a:xfrm flipV="1">
                <a:off x="1028" y="154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01" name="Line 640"/>
              <p:cNvSpPr>
                <a:spLocks noChangeShapeType="1"/>
              </p:cNvSpPr>
              <p:nvPr/>
            </p:nvSpPr>
            <p:spPr bwMode="auto">
              <a:xfrm>
                <a:off x="1028" y="154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02" name="Line 641"/>
              <p:cNvSpPr>
                <a:spLocks noChangeShapeType="1"/>
              </p:cNvSpPr>
              <p:nvPr/>
            </p:nvSpPr>
            <p:spPr bwMode="auto">
              <a:xfrm flipV="1">
                <a:off x="1028" y="154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03" name="Line 642"/>
              <p:cNvSpPr>
                <a:spLocks noChangeShapeType="1"/>
              </p:cNvSpPr>
              <p:nvPr/>
            </p:nvSpPr>
            <p:spPr bwMode="auto">
              <a:xfrm>
                <a:off x="1030" y="154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04" name="Line 643"/>
              <p:cNvSpPr>
                <a:spLocks noChangeShapeType="1"/>
              </p:cNvSpPr>
              <p:nvPr/>
            </p:nvSpPr>
            <p:spPr bwMode="auto">
              <a:xfrm flipV="1">
                <a:off x="1030" y="1547"/>
                <a:ext cx="1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05" name="Line 644"/>
              <p:cNvSpPr>
                <a:spLocks noChangeShapeType="1"/>
              </p:cNvSpPr>
              <p:nvPr/>
            </p:nvSpPr>
            <p:spPr bwMode="auto">
              <a:xfrm flipV="1">
                <a:off x="1030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06" name="Line 645"/>
              <p:cNvSpPr>
                <a:spLocks noChangeShapeType="1"/>
              </p:cNvSpPr>
              <p:nvPr/>
            </p:nvSpPr>
            <p:spPr bwMode="auto">
              <a:xfrm>
                <a:off x="1030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07" name="Line 646"/>
              <p:cNvSpPr>
                <a:spLocks noChangeShapeType="1"/>
              </p:cNvSpPr>
              <p:nvPr/>
            </p:nvSpPr>
            <p:spPr bwMode="auto">
              <a:xfrm>
                <a:off x="1030" y="1549"/>
                <a:ext cx="1" cy="1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08" name="Line 647"/>
              <p:cNvSpPr>
                <a:spLocks noChangeShapeType="1"/>
              </p:cNvSpPr>
              <p:nvPr/>
            </p:nvSpPr>
            <p:spPr bwMode="auto">
              <a:xfrm flipV="1">
                <a:off x="1030" y="1551"/>
                <a:ext cx="1" cy="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09" name="Line 648"/>
              <p:cNvSpPr>
                <a:spLocks noChangeShapeType="1"/>
              </p:cNvSpPr>
              <p:nvPr/>
            </p:nvSpPr>
            <p:spPr bwMode="auto">
              <a:xfrm flipV="1">
                <a:off x="1030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10" name="Line 649"/>
              <p:cNvSpPr>
                <a:spLocks noChangeShapeType="1"/>
              </p:cNvSpPr>
              <p:nvPr/>
            </p:nvSpPr>
            <p:spPr bwMode="auto">
              <a:xfrm>
                <a:off x="1032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11" name="Line 650"/>
              <p:cNvSpPr>
                <a:spLocks noChangeShapeType="1"/>
              </p:cNvSpPr>
              <p:nvPr/>
            </p:nvSpPr>
            <p:spPr bwMode="auto">
              <a:xfrm>
                <a:off x="1032" y="1552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12" name="Line 651"/>
              <p:cNvSpPr>
                <a:spLocks noChangeShapeType="1"/>
              </p:cNvSpPr>
              <p:nvPr/>
            </p:nvSpPr>
            <p:spPr bwMode="auto">
              <a:xfrm flipV="1">
                <a:off x="1032" y="1552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13" name="Line 652"/>
              <p:cNvSpPr>
                <a:spLocks noChangeShapeType="1"/>
              </p:cNvSpPr>
              <p:nvPr/>
            </p:nvSpPr>
            <p:spPr bwMode="auto">
              <a:xfrm flipV="1">
                <a:off x="1032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14" name="Line 653"/>
              <p:cNvSpPr>
                <a:spLocks noChangeShapeType="1"/>
              </p:cNvSpPr>
              <p:nvPr/>
            </p:nvSpPr>
            <p:spPr bwMode="auto">
              <a:xfrm>
                <a:off x="1032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15" name="Line 654"/>
              <p:cNvSpPr>
                <a:spLocks noChangeShapeType="1"/>
              </p:cNvSpPr>
              <p:nvPr/>
            </p:nvSpPr>
            <p:spPr bwMode="auto">
              <a:xfrm>
                <a:off x="1032" y="1552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16" name="Line 655"/>
              <p:cNvSpPr>
                <a:spLocks noChangeShapeType="1"/>
              </p:cNvSpPr>
              <p:nvPr/>
            </p:nvSpPr>
            <p:spPr bwMode="auto">
              <a:xfrm flipV="1">
                <a:off x="1032" y="1552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17" name="Line 656"/>
              <p:cNvSpPr>
                <a:spLocks noChangeShapeType="1"/>
              </p:cNvSpPr>
              <p:nvPr/>
            </p:nvSpPr>
            <p:spPr bwMode="auto">
              <a:xfrm flipV="1">
                <a:off x="1032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18" name="Line 657"/>
              <p:cNvSpPr>
                <a:spLocks noChangeShapeType="1"/>
              </p:cNvSpPr>
              <p:nvPr/>
            </p:nvSpPr>
            <p:spPr bwMode="auto">
              <a:xfrm>
                <a:off x="1033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19" name="Line 658"/>
              <p:cNvSpPr>
                <a:spLocks noChangeShapeType="1"/>
              </p:cNvSpPr>
              <p:nvPr/>
            </p:nvSpPr>
            <p:spPr bwMode="auto">
              <a:xfrm>
                <a:off x="1033" y="1552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20" name="Line 659"/>
              <p:cNvSpPr>
                <a:spLocks noChangeShapeType="1"/>
              </p:cNvSpPr>
              <p:nvPr/>
            </p:nvSpPr>
            <p:spPr bwMode="auto">
              <a:xfrm flipV="1">
                <a:off x="1033" y="1552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21" name="Line 660"/>
              <p:cNvSpPr>
                <a:spLocks noChangeShapeType="1"/>
              </p:cNvSpPr>
              <p:nvPr/>
            </p:nvSpPr>
            <p:spPr bwMode="auto">
              <a:xfrm flipV="1">
                <a:off x="1033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22" name="Line 661"/>
              <p:cNvSpPr>
                <a:spLocks noChangeShapeType="1"/>
              </p:cNvSpPr>
              <p:nvPr/>
            </p:nvSpPr>
            <p:spPr bwMode="auto">
              <a:xfrm>
                <a:off x="1035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23" name="Line 662"/>
              <p:cNvSpPr>
                <a:spLocks noChangeShapeType="1"/>
              </p:cNvSpPr>
              <p:nvPr/>
            </p:nvSpPr>
            <p:spPr bwMode="auto">
              <a:xfrm>
                <a:off x="1035" y="1552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24" name="Line 663"/>
              <p:cNvSpPr>
                <a:spLocks noChangeShapeType="1"/>
              </p:cNvSpPr>
              <p:nvPr/>
            </p:nvSpPr>
            <p:spPr bwMode="auto">
              <a:xfrm flipV="1">
                <a:off x="1035" y="1552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25" name="Line 664"/>
              <p:cNvSpPr>
                <a:spLocks noChangeShapeType="1"/>
              </p:cNvSpPr>
              <p:nvPr/>
            </p:nvSpPr>
            <p:spPr bwMode="auto">
              <a:xfrm flipV="1">
                <a:off x="1035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26" name="Line 665"/>
              <p:cNvSpPr>
                <a:spLocks noChangeShapeType="1"/>
              </p:cNvSpPr>
              <p:nvPr/>
            </p:nvSpPr>
            <p:spPr bwMode="auto">
              <a:xfrm>
                <a:off x="1035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27" name="Line 666"/>
              <p:cNvSpPr>
                <a:spLocks noChangeShapeType="1"/>
              </p:cNvSpPr>
              <p:nvPr/>
            </p:nvSpPr>
            <p:spPr bwMode="auto">
              <a:xfrm flipV="1">
                <a:off x="1035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28" name="Line 667"/>
              <p:cNvSpPr>
                <a:spLocks noChangeShapeType="1"/>
              </p:cNvSpPr>
              <p:nvPr/>
            </p:nvSpPr>
            <p:spPr bwMode="auto">
              <a:xfrm>
                <a:off x="1037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29" name="Line 668"/>
              <p:cNvSpPr>
                <a:spLocks noChangeShapeType="1"/>
              </p:cNvSpPr>
              <p:nvPr/>
            </p:nvSpPr>
            <p:spPr bwMode="auto">
              <a:xfrm flipV="1">
                <a:off x="1037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30" name="Line 669"/>
              <p:cNvSpPr>
                <a:spLocks noChangeShapeType="1"/>
              </p:cNvSpPr>
              <p:nvPr/>
            </p:nvSpPr>
            <p:spPr bwMode="auto">
              <a:xfrm>
                <a:off x="1037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31" name="Line 670"/>
              <p:cNvSpPr>
                <a:spLocks noChangeShapeType="1"/>
              </p:cNvSpPr>
              <p:nvPr/>
            </p:nvSpPr>
            <p:spPr bwMode="auto">
              <a:xfrm flipV="1">
                <a:off x="1037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32" name="Line 671"/>
              <p:cNvSpPr>
                <a:spLocks noChangeShapeType="1"/>
              </p:cNvSpPr>
              <p:nvPr/>
            </p:nvSpPr>
            <p:spPr bwMode="auto">
              <a:xfrm>
                <a:off x="1038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33" name="Line 672"/>
              <p:cNvSpPr>
                <a:spLocks noChangeShapeType="1"/>
              </p:cNvSpPr>
              <p:nvPr/>
            </p:nvSpPr>
            <p:spPr bwMode="auto">
              <a:xfrm flipV="1">
                <a:off x="1038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34" name="Line 673"/>
              <p:cNvSpPr>
                <a:spLocks noChangeShapeType="1"/>
              </p:cNvSpPr>
              <p:nvPr/>
            </p:nvSpPr>
            <p:spPr bwMode="auto">
              <a:xfrm>
                <a:off x="1038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35" name="Line 674"/>
              <p:cNvSpPr>
                <a:spLocks noChangeShapeType="1"/>
              </p:cNvSpPr>
              <p:nvPr/>
            </p:nvSpPr>
            <p:spPr bwMode="auto">
              <a:xfrm flipV="1">
                <a:off x="1038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36" name="Line 675"/>
              <p:cNvSpPr>
                <a:spLocks noChangeShapeType="1"/>
              </p:cNvSpPr>
              <p:nvPr/>
            </p:nvSpPr>
            <p:spPr bwMode="auto">
              <a:xfrm>
                <a:off x="1040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37" name="Freeform 676"/>
              <p:cNvSpPr>
                <a:spLocks/>
              </p:cNvSpPr>
              <p:nvPr/>
            </p:nvSpPr>
            <p:spPr bwMode="auto">
              <a:xfrm>
                <a:off x="969" y="1543"/>
                <a:ext cx="71" cy="21"/>
              </a:xfrm>
              <a:custGeom>
                <a:avLst/>
                <a:gdLst>
                  <a:gd name="T0" fmla="*/ 64 w 71"/>
                  <a:gd name="T1" fmla="*/ 0 h 21"/>
                  <a:gd name="T2" fmla="*/ 71 w 71"/>
                  <a:gd name="T3" fmla="*/ 1 h 21"/>
                  <a:gd name="T4" fmla="*/ 71 w 71"/>
                  <a:gd name="T5" fmla="*/ 6 h 21"/>
                  <a:gd name="T6" fmla="*/ 61 w 71"/>
                  <a:gd name="T7" fmla="*/ 4 h 21"/>
                  <a:gd name="T8" fmla="*/ 63 w 71"/>
                  <a:gd name="T9" fmla="*/ 9 h 21"/>
                  <a:gd name="T10" fmla="*/ 66 w 71"/>
                  <a:gd name="T11" fmla="*/ 9 h 21"/>
                  <a:gd name="T12" fmla="*/ 66 w 71"/>
                  <a:gd name="T13" fmla="*/ 16 h 21"/>
                  <a:gd name="T14" fmla="*/ 56 w 71"/>
                  <a:gd name="T15" fmla="*/ 16 h 21"/>
                  <a:gd name="T16" fmla="*/ 54 w 71"/>
                  <a:gd name="T17" fmla="*/ 14 h 21"/>
                  <a:gd name="T18" fmla="*/ 54 w 71"/>
                  <a:gd name="T19" fmla="*/ 16 h 21"/>
                  <a:gd name="T20" fmla="*/ 0 w 71"/>
                  <a:gd name="T21" fmla="*/ 21 h 21"/>
                  <a:gd name="T22" fmla="*/ 0 w 71"/>
                  <a:gd name="T23" fmla="*/ 19 h 21"/>
                  <a:gd name="T24" fmla="*/ 50 w 71"/>
                  <a:gd name="T25" fmla="*/ 16 h 21"/>
                  <a:gd name="T26" fmla="*/ 63 w 71"/>
                  <a:gd name="T27" fmla="*/ 0 h 21"/>
                  <a:gd name="T28" fmla="*/ 64 w 71"/>
                  <a:gd name="T29" fmla="*/ 0 h 2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71"/>
                  <a:gd name="T46" fmla="*/ 0 h 21"/>
                  <a:gd name="T47" fmla="*/ 71 w 71"/>
                  <a:gd name="T48" fmla="*/ 21 h 2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71" h="21">
                    <a:moveTo>
                      <a:pt x="64" y="0"/>
                    </a:moveTo>
                    <a:lnTo>
                      <a:pt x="71" y="1"/>
                    </a:lnTo>
                    <a:lnTo>
                      <a:pt x="71" y="6"/>
                    </a:lnTo>
                    <a:lnTo>
                      <a:pt x="61" y="4"/>
                    </a:lnTo>
                    <a:lnTo>
                      <a:pt x="63" y="9"/>
                    </a:lnTo>
                    <a:lnTo>
                      <a:pt x="66" y="9"/>
                    </a:lnTo>
                    <a:lnTo>
                      <a:pt x="66" y="16"/>
                    </a:lnTo>
                    <a:lnTo>
                      <a:pt x="56" y="16"/>
                    </a:lnTo>
                    <a:lnTo>
                      <a:pt x="54" y="14"/>
                    </a:lnTo>
                    <a:lnTo>
                      <a:pt x="54" y="16"/>
                    </a:lnTo>
                    <a:lnTo>
                      <a:pt x="0" y="21"/>
                    </a:lnTo>
                    <a:lnTo>
                      <a:pt x="0" y="19"/>
                    </a:lnTo>
                    <a:lnTo>
                      <a:pt x="50" y="16"/>
                    </a:lnTo>
                    <a:lnTo>
                      <a:pt x="63" y="0"/>
                    </a:lnTo>
                    <a:lnTo>
                      <a:pt x="64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38" name="Freeform 677"/>
              <p:cNvSpPr>
                <a:spLocks/>
              </p:cNvSpPr>
              <p:nvPr/>
            </p:nvSpPr>
            <p:spPr bwMode="auto">
              <a:xfrm>
                <a:off x="961" y="1572"/>
                <a:ext cx="77" cy="15"/>
              </a:xfrm>
              <a:custGeom>
                <a:avLst/>
                <a:gdLst>
                  <a:gd name="T0" fmla="*/ 2 w 77"/>
                  <a:gd name="T1" fmla="*/ 4 h 15"/>
                  <a:gd name="T2" fmla="*/ 8 w 77"/>
                  <a:gd name="T3" fmla="*/ 4 h 15"/>
                  <a:gd name="T4" fmla="*/ 16 w 77"/>
                  <a:gd name="T5" fmla="*/ 2 h 15"/>
                  <a:gd name="T6" fmla="*/ 20 w 77"/>
                  <a:gd name="T7" fmla="*/ 2 h 15"/>
                  <a:gd name="T8" fmla="*/ 28 w 77"/>
                  <a:gd name="T9" fmla="*/ 2 h 15"/>
                  <a:gd name="T10" fmla="*/ 31 w 77"/>
                  <a:gd name="T11" fmla="*/ 0 h 15"/>
                  <a:gd name="T12" fmla="*/ 35 w 77"/>
                  <a:gd name="T13" fmla="*/ 0 h 15"/>
                  <a:gd name="T14" fmla="*/ 58 w 77"/>
                  <a:gd name="T15" fmla="*/ 0 h 15"/>
                  <a:gd name="T16" fmla="*/ 69 w 77"/>
                  <a:gd name="T17" fmla="*/ 2 h 15"/>
                  <a:gd name="T18" fmla="*/ 77 w 77"/>
                  <a:gd name="T19" fmla="*/ 5 h 15"/>
                  <a:gd name="T20" fmla="*/ 77 w 77"/>
                  <a:gd name="T21" fmla="*/ 12 h 15"/>
                  <a:gd name="T22" fmla="*/ 71 w 77"/>
                  <a:gd name="T23" fmla="*/ 12 h 15"/>
                  <a:gd name="T24" fmla="*/ 66 w 77"/>
                  <a:gd name="T25" fmla="*/ 12 h 15"/>
                  <a:gd name="T26" fmla="*/ 59 w 77"/>
                  <a:gd name="T27" fmla="*/ 12 h 15"/>
                  <a:gd name="T28" fmla="*/ 51 w 77"/>
                  <a:gd name="T29" fmla="*/ 12 h 15"/>
                  <a:gd name="T30" fmla="*/ 43 w 77"/>
                  <a:gd name="T31" fmla="*/ 12 h 15"/>
                  <a:gd name="T32" fmla="*/ 35 w 77"/>
                  <a:gd name="T33" fmla="*/ 12 h 15"/>
                  <a:gd name="T34" fmla="*/ 26 w 77"/>
                  <a:gd name="T35" fmla="*/ 12 h 15"/>
                  <a:gd name="T36" fmla="*/ 21 w 77"/>
                  <a:gd name="T37" fmla="*/ 12 h 15"/>
                  <a:gd name="T38" fmla="*/ 16 w 77"/>
                  <a:gd name="T39" fmla="*/ 12 h 15"/>
                  <a:gd name="T40" fmla="*/ 10 w 77"/>
                  <a:gd name="T41" fmla="*/ 14 h 15"/>
                  <a:gd name="T42" fmla="*/ 5 w 77"/>
                  <a:gd name="T43" fmla="*/ 14 h 15"/>
                  <a:gd name="T44" fmla="*/ 0 w 77"/>
                  <a:gd name="T45" fmla="*/ 15 h 15"/>
                  <a:gd name="T46" fmla="*/ 0 w 77"/>
                  <a:gd name="T47" fmla="*/ 12 h 15"/>
                  <a:gd name="T48" fmla="*/ 2 w 77"/>
                  <a:gd name="T49" fmla="*/ 12 h 15"/>
                  <a:gd name="T50" fmla="*/ 2 w 77"/>
                  <a:gd name="T51" fmla="*/ 4 h 1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77"/>
                  <a:gd name="T79" fmla="*/ 0 h 15"/>
                  <a:gd name="T80" fmla="*/ 77 w 77"/>
                  <a:gd name="T81" fmla="*/ 15 h 1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77" h="15">
                    <a:moveTo>
                      <a:pt x="2" y="4"/>
                    </a:moveTo>
                    <a:lnTo>
                      <a:pt x="8" y="4"/>
                    </a:lnTo>
                    <a:lnTo>
                      <a:pt x="16" y="2"/>
                    </a:lnTo>
                    <a:lnTo>
                      <a:pt x="20" y="2"/>
                    </a:lnTo>
                    <a:lnTo>
                      <a:pt x="28" y="2"/>
                    </a:lnTo>
                    <a:lnTo>
                      <a:pt x="31" y="0"/>
                    </a:lnTo>
                    <a:lnTo>
                      <a:pt x="35" y="0"/>
                    </a:lnTo>
                    <a:lnTo>
                      <a:pt x="58" y="0"/>
                    </a:lnTo>
                    <a:lnTo>
                      <a:pt x="69" y="2"/>
                    </a:lnTo>
                    <a:lnTo>
                      <a:pt x="77" y="5"/>
                    </a:lnTo>
                    <a:lnTo>
                      <a:pt x="77" y="12"/>
                    </a:lnTo>
                    <a:lnTo>
                      <a:pt x="71" y="12"/>
                    </a:lnTo>
                    <a:lnTo>
                      <a:pt x="66" y="12"/>
                    </a:lnTo>
                    <a:lnTo>
                      <a:pt x="59" y="12"/>
                    </a:lnTo>
                    <a:lnTo>
                      <a:pt x="51" y="12"/>
                    </a:lnTo>
                    <a:lnTo>
                      <a:pt x="43" y="12"/>
                    </a:lnTo>
                    <a:lnTo>
                      <a:pt x="35" y="12"/>
                    </a:lnTo>
                    <a:lnTo>
                      <a:pt x="26" y="12"/>
                    </a:lnTo>
                    <a:lnTo>
                      <a:pt x="21" y="12"/>
                    </a:lnTo>
                    <a:lnTo>
                      <a:pt x="16" y="12"/>
                    </a:lnTo>
                    <a:lnTo>
                      <a:pt x="10" y="14"/>
                    </a:lnTo>
                    <a:lnTo>
                      <a:pt x="5" y="14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2" y="12"/>
                    </a:lnTo>
                    <a:lnTo>
                      <a:pt x="2" y="4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39" name="Line 678"/>
              <p:cNvSpPr>
                <a:spLocks noChangeShapeType="1"/>
              </p:cNvSpPr>
              <p:nvPr/>
            </p:nvSpPr>
            <p:spPr bwMode="auto">
              <a:xfrm flipH="1">
                <a:off x="963" y="1576"/>
                <a:ext cx="9" cy="1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40" name="Freeform 679"/>
              <p:cNvSpPr>
                <a:spLocks/>
              </p:cNvSpPr>
              <p:nvPr/>
            </p:nvSpPr>
            <p:spPr bwMode="auto">
              <a:xfrm>
                <a:off x="1032" y="1552"/>
                <a:ext cx="6" cy="22"/>
              </a:xfrm>
              <a:custGeom>
                <a:avLst/>
                <a:gdLst>
                  <a:gd name="T0" fmla="*/ 0 w 6"/>
                  <a:gd name="T1" fmla="*/ 22 h 22"/>
                  <a:gd name="T2" fmla="*/ 0 w 6"/>
                  <a:gd name="T3" fmla="*/ 10 h 22"/>
                  <a:gd name="T4" fmla="*/ 5 w 6"/>
                  <a:gd name="T5" fmla="*/ 12 h 22"/>
                  <a:gd name="T6" fmla="*/ 6 w 6"/>
                  <a:gd name="T7" fmla="*/ 12 h 22"/>
                  <a:gd name="T8" fmla="*/ 6 w 6"/>
                  <a:gd name="T9" fmla="*/ 0 h 22"/>
                  <a:gd name="T10" fmla="*/ 3 w 6"/>
                  <a:gd name="T11" fmla="*/ 0 h 22"/>
                  <a:gd name="T12" fmla="*/ 1 w 6"/>
                  <a:gd name="T13" fmla="*/ 2 h 2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"/>
                  <a:gd name="T22" fmla="*/ 0 h 22"/>
                  <a:gd name="T23" fmla="*/ 6 w 6"/>
                  <a:gd name="T24" fmla="*/ 22 h 2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" h="22">
                    <a:moveTo>
                      <a:pt x="0" y="22"/>
                    </a:moveTo>
                    <a:lnTo>
                      <a:pt x="0" y="10"/>
                    </a:lnTo>
                    <a:lnTo>
                      <a:pt x="5" y="12"/>
                    </a:lnTo>
                    <a:lnTo>
                      <a:pt x="6" y="12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1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41" name="Freeform 680"/>
              <p:cNvSpPr>
                <a:spLocks/>
              </p:cNvSpPr>
              <p:nvPr/>
            </p:nvSpPr>
            <p:spPr bwMode="auto">
              <a:xfrm>
                <a:off x="1017" y="1559"/>
                <a:ext cx="5" cy="15"/>
              </a:xfrm>
              <a:custGeom>
                <a:avLst/>
                <a:gdLst>
                  <a:gd name="T0" fmla="*/ 5 w 5"/>
                  <a:gd name="T1" fmla="*/ 3 h 15"/>
                  <a:gd name="T2" fmla="*/ 5 w 5"/>
                  <a:gd name="T3" fmla="*/ 13 h 15"/>
                  <a:gd name="T4" fmla="*/ 0 w 5"/>
                  <a:gd name="T5" fmla="*/ 13 h 15"/>
                  <a:gd name="T6" fmla="*/ 0 w 5"/>
                  <a:gd name="T7" fmla="*/ 0 h 15"/>
                  <a:gd name="T8" fmla="*/ 0 w 5"/>
                  <a:gd name="T9" fmla="*/ 15 h 15"/>
                  <a:gd name="T10" fmla="*/ 0 w 5"/>
                  <a:gd name="T11" fmla="*/ 0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"/>
                  <a:gd name="T19" fmla="*/ 0 h 15"/>
                  <a:gd name="T20" fmla="*/ 5 w 5"/>
                  <a:gd name="T21" fmla="*/ 15 h 1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" h="15">
                    <a:moveTo>
                      <a:pt x="5" y="3"/>
                    </a:moveTo>
                    <a:lnTo>
                      <a:pt x="5" y="13"/>
                    </a:lnTo>
                    <a:lnTo>
                      <a:pt x="0" y="13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42" name="Freeform 681"/>
              <p:cNvSpPr>
                <a:spLocks/>
              </p:cNvSpPr>
              <p:nvPr/>
            </p:nvSpPr>
            <p:spPr bwMode="auto">
              <a:xfrm>
                <a:off x="974" y="1562"/>
                <a:ext cx="23" cy="5"/>
              </a:xfrm>
              <a:custGeom>
                <a:avLst/>
                <a:gdLst>
                  <a:gd name="T0" fmla="*/ 23 w 23"/>
                  <a:gd name="T1" fmla="*/ 0 h 5"/>
                  <a:gd name="T2" fmla="*/ 20 w 23"/>
                  <a:gd name="T3" fmla="*/ 5 h 5"/>
                  <a:gd name="T4" fmla="*/ 5 w 23"/>
                  <a:gd name="T5" fmla="*/ 5 h 5"/>
                  <a:gd name="T6" fmla="*/ 0 w 23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5"/>
                  <a:gd name="T14" fmla="*/ 23 w 23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5">
                    <a:moveTo>
                      <a:pt x="23" y="0"/>
                    </a:moveTo>
                    <a:lnTo>
                      <a:pt x="20" y="5"/>
                    </a:lnTo>
                    <a:lnTo>
                      <a:pt x="5" y="5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43" name="Line 682"/>
              <p:cNvSpPr>
                <a:spLocks noChangeShapeType="1"/>
              </p:cNvSpPr>
              <p:nvPr/>
            </p:nvSpPr>
            <p:spPr bwMode="auto">
              <a:xfrm flipH="1">
                <a:off x="968" y="1574"/>
                <a:ext cx="8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44" name="Line 683"/>
              <p:cNvSpPr>
                <a:spLocks noChangeShapeType="1"/>
              </p:cNvSpPr>
              <p:nvPr/>
            </p:nvSpPr>
            <p:spPr bwMode="auto">
              <a:xfrm flipH="1">
                <a:off x="976" y="1574"/>
                <a:ext cx="3" cy="1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45" name="Line 684"/>
              <p:cNvSpPr>
                <a:spLocks noChangeShapeType="1"/>
              </p:cNvSpPr>
              <p:nvPr/>
            </p:nvSpPr>
            <p:spPr bwMode="auto">
              <a:xfrm flipH="1">
                <a:off x="984" y="1574"/>
                <a:ext cx="2" cy="1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46" name="Freeform 685"/>
              <p:cNvSpPr>
                <a:spLocks/>
              </p:cNvSpPr>
              <p:nvPr/>
            </p:nvSpPr>
            <p:spPr bwMode="auto">
              <a:xfrm>
                <a:off x="996" y="1574"/>
                <a:ext cx="1" cy="8"/>
              </a:xfrm>
              <a:custGeom>
                <a:avLst/>
                <a:gdLst>
                  <a:gd name="T0" fmla="*/ 0 w 1"/>
                  <a:gd name="T1" fmla="*/ 0 h 8"/>
                  <a:gd name="T2" fmla="*/ 0 w 1"/>
                  <a:gd name="T3" fmla="*/ 8 h 8"/>
                  <a:gd name="T4" fmla="*/ 0 w 1"/>
                  <a:gd name="T5" fmla="*/ 0 h 8"/>
                  <a:gd name="T6" fmla="*/ 0 w 1"/>
                  <a:gd name="T7" fmla="*/ 8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8"/>
                  <a:gd name="T14" fmla="*/ 1 w 1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8">
                    <a:moveTo>
                      <a:pt x="0" y="0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0" y="8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47" name="Line 686"/>
              <p:cNvSpPr>
                <a:spLocks noChangeShapeType="1"/>
              </p:cNvSpPr>
              <p:nvPr/>
            </p:nvSpPr>
            <p:spPr bwMode="auto">
              <a:xfrm>
                <a:off x="1004" y="1574"/>
                <a:ext cx="1" cy="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48" name="Line 687"/>
              <p:cNvSpPr>
                <a:spLocks noChangeShapeType="1"/>
              </p:cNvSpPr>
              <p:nvPr/>
            </p:nvSpPr>
            <p:spPr bwMode="auto">
              <a:xfrm>
                <a:off x="1010" y="1574"/>
                <a:ext cx="2" cy="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49" name="Line 688"/>
              <p:cNvSpPr>
                <a:spLocks noChangeShapeType="1"/>
              </p:cNvSpPr>
              <p:nvPr/>
            </p:nvSpPr>
            <p:spPr bwMode="auto">
              <a:xfrm>
                <a:off x="1020" y="1574"/>
                <a:ext cx="1" cy="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50" name="Line 689"/>
              <p:cNvSpPr>
                <a:spLocks noChangeShapeType="1"/>
              </p:cNvSpPr>
              <p:nvPr/>
            </p:nvSpPr>
            <p:spPr bwMode="auto">
              <a:xfrm flipV="1">
                <a:off x="1025" y="1574"/>
                <a:ext cx="1" cy="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51" name="Line 690"/>
              <p:cNvSpPr>
                <a:spLocks noChangeShapeType="1"/>
              </p:cNvSpPr>
              <p:nvPr/>
            </p:nvSpPr>
            <p:spPr bwMode="auto">
              <a:xfrm>
                <a:off x="1030" y="1574"/>
                <a:ext cx="1" cy="1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52" name="Line 691"/>
              <p:cNvSpPr>
                <a:spLocks noChangeShapeType="1"/>
              </p:cNvSpPr>
              <p:nvPr/>
            </p:nvSpPr>
            <p:spPr bwMode="auto">
              <a:xfrm flipV="1">
                <a:off x="1033" y="1576"/>
                <a:ext cx="1" cy="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53" name="Line 692"/>
              <p:cNvSpPr>
                <a:spLocks noChangeShapeType="1"/>
              </p:cNvSpPr>
              <p:nvPr/>
            </p:nvSpPr>
            <p:spPr bwMode="auto">
              <a:xfrm>
                <a:off x="1037" y="1577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54" name="Line 693"/>
              <p:cNvSpPr>
                <a:spLocks noChangeShapeType="1"/>
              </p:cNvSpPr>
              <p:nvPr/>
            </p:nvSpPr>
            <p:spPr bwMode="auto">
              <a:xfrm flipV="1">
                <a:off x="1012" y="1561"/>
                <a:ext cx="1" cy="1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55" name="Line 694"/>
              <p:cNvSpPr>
                <a:spLocks noChangeShapeType="1"/>
              </p:cNvSpPr>
              <p:nvPr/>
            </p:nvSpPr>
            <p:spPr bwMode="auto">
              <a:xfrm>
                <a:off x="1004" y="1561"/>
                <a:ext cx="1" cy="1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56" name="Line 695"/>
              <p:cNvSpPr>
                <a:spLocks noChangeShapeType="1"/>
              </p:cNvSpPr>
              <p:nvPr/>
            </p:nvSpPr>
            <p:spPr bwMode="auto">
              <a:xfrm flipV="1">
                <a:off x="997" y="1561"/>
                <a:ext cx="1" cy="1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57" name="Line 696"/>
              <p:cNvSpPr>
                <a:spLocks noChangeShapeType="1"/>
              </p:cNvSpPr>
              <p:nvPr/>
            </p:nvSpPr>
            <p:spPr bwMode="auto">
              <a:xfrm>
                <a:off x="991" y="1567"/>
                <a:ext cx="1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58" name="Line 697"/>
              <p:cNvSpPr>
                <a:spLocks noChangeShapeType="1"/>
              </p:cNvSpPr>
              <p:nvPr/>
            </p:nvSpPr>
            <p:spPr bwMode="auto">
              <a:xfrm flipV="1">
                <a:off x="986" y="1567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59" name="Line 698"/>
              <p:cNvSpPr>
                <a:spLocks noChangeShapeType="1"/>
              </p:cNvSpPr>
              <p:nvPr/>
            </p:nvSpPr>
            <p:spPr bwMode="auto">
              <a:xfrm>
                <a:off x="981" y="1567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60" name="Line 699"/>
              <p:cNvSpPr>
                <a:spLocks noChangeShapeType="1"/>
              </p:cNvSpPr>
              <p:nvPr/>
            </p:nvSpPr>
            <p:spPr bwMode="auto">
              <a:xfrm flipV="1">
                <a:off x="969" y="1564"/>
                <a:ext cx="1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61" name="Freeform 700"/>
              <p:cNvSpPr>
                <a:spLocks/>
              </p:cNvSpPr>
              <p:nvPr/>
            </p:nvSpPr>
            <p:spPr bwMode="auto">
              <a:xfrm>
                <a:off x="895" y="1498"/>
                <a:ext cx="45" cy="6"/>
              </a:xfrm>
              <a:custGeom>
                <a:avLst/>
                <a:gdLst>
                  <a:gd name="T0" fmla="*/ 0 w 45"/>
                  <a:gd name="T1" fmla="*/ 0 h 6"/>
                  <a:gd name="T2" fmla="*/ 10 w 45"/>
                  <a:gd name="T3" fmla="*/ 3 h 6"/>
                  <a:gd name="T4" fmla="*/ 12 w 45"/>
                  <a:gd name="T5" fmla="*/ 3 h 6"/>
                  <a:gd name="T6" fmla="*/ 13 w 45"/>
                  <a:gd name="T7" fmla="*/ 3 h 6"/>
                  <a:gd name="T8" fmla="*/ 15 w 45"/>
                  <a:gd name="T9" fmla="*/ 3 h 6"/>
                  <a:gd name="T10" fmla="*/ 15 w 45"/>
                  <a:gd name="T11" fmla="*/ 5 h 6"/>
                  <a:gd name="T12" fmla="*/ 17 w 45"/>
                  <a:gd name="T13" fmla="*/ 5 h 6"/>
                  <a:gd name="T14" fmla="*/ 18 w 45"/>
                  <a:gd name="T15" fmla="*/ 5 h 6"/>
                  <a:gd name="T16" fmla="*/ 20 w 45"/>
                  <a:gd name="T17" fmla="*/ 5 h 6"/>
                  <a:gd name="T18" fmla="*/ 22 w 45"/>
                  <a:gd name="T19" fmla="*/ 5 h 6"/>
                  <a:gd name="T20" fmla="*/ 23 w 45"/>
                  <a:gd name="T21" fmla="*/ 5 h 6"/>
                  <a:gd name="T22" fmla="*/ 25 w 45"/>
                  <a:gd name="T23" fmla="*/ 5 h 6"/>
                  <a:gd name="T24" fmla="*/ 27 w 45"/>
                  <a:gd name="T25" fmla="*/ 6 h 6"/>
                  <a:gd name="T26" fmla="*/ 28 w 45"/>
                  <a:gd name="T27" fmla="*/ 6 h 6"/>
                  <a:gd name="T28" fmla="*/ 31 w 45"/>
                  <a:gd name="T29" fmla="*/ 6 h 6"/>
                  <a:gd name="T30" fmla="*/ 33 w 45"/>
                  <a:gd name="T31" fmla="*/ 6 h 6"/>
                  <a:gd name="T32" fmla="*/ 36 w 45"/>
                  <a:gd name="T33" fmla="*/ 6 h 6"/>
                  <a:gd name="T34" fmla="*/ 41 w 45"/>
                  <a:gd name="T35" fmla="*/ 6 h 6"/>
                  <a:gd name="T36" fmla="*/ 45 w 45"/>
                  <a:gd name="T37" fmla="*/ 6 h 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5"/>
                  <a:gd name="T58" fmla="*/ 0 h 6"/>
                  <a:gd name="T59" fmla="*/ 45 w 45"/>
                  <a:gd name="T60" fmla="*/ 6 h 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5" h="6">
                    <a:moveTo>
                      <a:pt x="0" y="0"/>
                    </a:moveTo>
                    <a:lnTo>
                      <a:pt x="10" y="3"/>
                    </a:lnTo>
                    <a:lnTo>
                      <a:pt x="12" y="3"/>
                    </a:lnTo>
                    <a:lnTo>
                      <a:pt x="13" y="3"/>
                    </a:lnTo>
                    <a:lnTo>
                      <a:pt x="15" y="3"/>
                    </a:lnTo>
                    <a:lnTo>
                      <a:pt x="15" y="5"/>
                    </a:lnTo>
                    <a:lnTo>
                      <a:pt x="17" y="5"/>
                    </a:lnTo>
                    <a:lnTo>
                      <a:pt x="18" y="5"/>
                    </a:lnTo>
                    <a:lnTo>
                      <a:pt x="20" y="5"/>
                    </a:lnTo>
                    <a:lnTo>
                      <a:pt x="22" y="5"/>
                    </a:lnTo>
                    <a:lnTo>
                      <a:pt x="23" y="5"/>
                    </a:lnTo>
                    <a:lnTo>
                      <a:pt x="25" y="5"/>
                    </a:lnTo>
                    <a:lnTo>
                      <a:pt x="27" y="6"/>
                    </a:lnTo>
                    <a:lnTo>
                      <a:pt x="28" y="6"/>
                    </a:lnTo>
                    <a:lnTo>
                      <a:pt x="31" y="6"/>
                    </a:lnTo>
                    <a:lnTo>
                      <a:pt x="33" y="6"/>
                    </a:lnTo>
                    <a:lnTo>
                      <a:pt x="36" y="6"/>
                    </a:lnTo>
                    <a:lnTo>
                      <a:pt x="41" y="6"/>
                    </a:lnTo>
                    <a:lnTo>
                      <a:pt x="45" y="6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62" name="Freeform 701"/>
              <p:cNvSpPr>
                <a:spLocks/>
              </p:cNvSpPr>
              <p:nvPr/>
            </p:nvSpPr>
            <p:spPr bwMode="auto">
              <a:xfrm>
                <a:off x="953" y="1503"/>
                <a:ext cx="21" cy="3"/>
              </a:xfrm>
              <a:custGeom>
                <a:avLst/>
                <a:gdLst>
                  <a:gd name="T0" fmla="*/ 0 w 21"/>
                  <a:gd name="T1" fmla="*/ 3 h 3"/>
                  <a:gd name="T2" fmla="*/ 11 w 21"/>
                  <a:gd name="T3" fmla="*/ 1 h 3"/>
                  <a:gd name="T4" fmla="*/ 13 w 21"/>
                  <a:gd name="T5" fmla="*/ 1 h 3"/>
                  <a:gd name="T6" fmla="*/ 15 w 21"/>
                  <a:gd name="T7" fmla="*/ 0 h 3"/>
                  <a:gd name="T8" fmla="*/ 16 w 21"/>
                  <a:gd name="T9" fmla="*/ 0 h 3"/>
                  <a:gd name="T10" fmla="*/ 18 w 21"/>
                  <a:gd name="T11" fmla="*/ 0 h 3"/>
                  <a:gd name="T12" fmla="*/ 19 w 21"/>
                  <a:gd name="T13" fmla="*/ 0 h 3"/>
                  <a:gd name="T14" fmla="*/ 21 w 21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1"/>
                  <a:gd name="T25" fmla="*/ 0 h 3"/>
                  <a:gd name="T26" fmla="*/ 21 w 2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" h="3">
                    <a:moveTo>
                      <a:pt x="0" y="3"/>
                    </a:moveTo>
                    <a:lnTo>
                      <a:pt x="11" y="1"/>
                    </a:lnTo>
                    <a:lnTo>
                      <a:pt x="13" y="1"/>
                    </a:lnTo>
                    <a:lnTo>
                      <a:pt x="15" y="0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21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63" name="Freeform 702"/>
              <p:cNvSpPr>
                <a:spLocks/>
              </p:cNvSpPr>
              <p:nvPr/>
            </p:nvSpPr>
            <p:spPr bwMode="auto">
              <a:xfrm>
                <a:off x="1007" y="1405"/>
                <a:ext cx="61" cy="80"/>
              </a:xfrm>
              <a:custGeom>
                <a:avLst/>
                <a:gdLst>
                  <a:gd name="T0" fmla="*/ 61 w 61"/>
                  <a:gd name="T1" fmla="*/ 0 h 80"/>
                  <a:gd name="T2" fmla="*/ 61 w 61"/>
                  <a:gd name="T3" fmla="*/ 3 h 80"/>
                  <a:gd name="T4" fmla="*/ 59 w 61"/>
                  <a:gd name="T5" fmla="*/ 5 h 80"/>
                  <a:gd name="T6" fmla="*/ 59 w 61"/>
                  <a:gd name="T7" fmla="*/ 8 h 80"/>
                  <a:gd name="T8" fmla="*/ 59 w 61"/>
                  <a:gd name="T9" fmla="*/ 10 h 80"/>
                  <a:gd name="T10" fmla="*/ 58 w 61"/>
                  <a:gd name="T11" fmla="*/ 13 h 80"/>
                  <a:gd name="T12" fmla="*/ 58 w 61"/>
                  <a:gd name="T13" fmla="*/ 15 h 80"/>
                  <a:gd name="T14" fmla="*/ 56 w 61"/>
                  <a:gd name="T15" fmla="*/ 17 h 80"/>
                  <a:gd name="T16" fmla="*/ 56 w 61"/>
                  <a:gd name="T17" fmla="*/ 18 h 80"/>
                  <a:gd name="T18" fmla="*/ 56 w 61"/>
                  <a:gd name="T19" fmla="*/ 20 h 80"/>
                  <a:gd name="T20" fmla="*/ 54 w 61"/>
                  <a:gd name="T21" fmla="*/ 22 h 80"/>
                  <a:gd name="T22" fmla="*/ 54 w 61"/>
                  <a:gd name="T23" fmla="*/ 23 h 80"/>
                  <a:gd name="T24" fmla="*/ 53 w 61"/>
                  <a:gd name="T25" fmla="*/ 25 h 80"/>
                  <a:gd name="T26" fmla="*/ 53 w 61"/>
                  <a:gd name="T27" fmla="*/ 27 h 80"/>
                  <a:gd name="T28" fmla="*/ 53 w 61"/>
                  <a:gd name="T29" fmla="*/ 28 h 80"/>
                  <a:gd name="T30" fmla="*/ 51 w 61"/>
                  <a:gd name="T31" fmla="*/ 30 h 80"/>
                  <a:gd name="T32" fmla="*/ 49 w 61"/>
                  <a:gd name="T33" fmla="*/ 32 h 80"/>
                  <a:gd name="T34" fmla="*/ 48 w 61"/>
                  <a:gd name="T35" fmla="*/ 33 h 80"/>
                  <a:gd name="T36" fmla="*/ 48 w 61"/>
                  <a:gd name="T37" fmla="*/ 35 h 80"/>
                  <a:gd name="T38" fmla="*/ 46 w 61"/>
                  <a:gd name="T39" fmla="*/ 35 h 80"/>
                  <a:gd name="T40" fmla="*/ 46 w 61"/>
                  <a:gd name="T41" fmla="*/ 37 h 80"/>
                  <a:gd name="T42" fmla="*/ 44 w 61"/>
                  <a:gd name="T43" fmla="*/ 38 h 80"/>
                  <a:gd name="T44" fmla="*/ 44 w 61"/>
                  <a:gd name="T45" fmla="*/ 40 h 80"/>
                  <a:gd name="T46" fmla="*/ 43 w 61"/>
                  <a:gd name="T47" fmla="*/ 41 h 80"/>
                  <a:gd name="T48" fmla="*/ 41 w 61"/>
                  <a:gd name="T49" fmla="*/ 43 h 80"/>
                  <a:gd name="T50" fmla="*/ 41 w 61"/>
                  <a:gd name="T51" fmla="*/ 45 h 80"/>
                  <a:gd name="T52" fmla="*/ 39 w 61"/>
                  <a:gd name="T53" fmla="*/ 46 h 80"/>
                  <a:gd name="T54" fmla="*/ 38 w 61"/>
                  <a:gd name="T55" fmla="*/ 48 h 80"/>
                  <a:gd name="T56" fmla="*/ 36 w 61"/>
                  <a:gd name="T57" fmla="*/ 50 h 80"/>
                  <a:gd name="T58" fmla="*/ 35 w 61"/>
                  <a:gd name="T59" fmla="*/ 51 h 80"/>
                  <a:gd name="T60" fmla="*/ 33 w 61"/>
                  <a:gd name="T61" fmla="*/ 53 h 80"/>
                  <a:gd name="T62" fmla="*/ 31 w 61"/>
                  <a:gd name="T63" fmla="*/ 55 h 80"/>
                  <a:gd name="T64" fmla="*/ 30 w 61"/>
                  <a:gd name="T65" fmla="*/ 58 h 80"/>
                  <a:gd name="T66" fmla="*/ 26 w 61"/>
                  <a:gd name="T67" fmla="*/ 60 h 80"/>
                  <a:gd name="T68" fmla="*/ 23 w 61"/>
                  <a:gd name="T69" fmla="*/ 61 h 80"/>
                  <a:gd name="T70" fmla="*/ 21 w 61"/>
                  <a:gd name="T71" fmla="*/ 65 h 80"/>
                  <a:gd name="T72" fmla="*/ 16 w 61"/>
                  <a:gd name="T73" fmla="*/ 68 h 80"/>
                  <a:gd name="T74" fmla="*/ 12 w 61"/>
                  <a:gd name="T75" fmla="*/ 71 h 80"/>
                  <a:gd name="T76" fmla="*/ 7 w 61"/>
                  <a:gd name="T77" fmla="*/ 75 h 80"/>
                  <a:gd name="T78" fmla="*/ 0 w 61"/>
                  <a:gd name="T79" fmla="*/ 80 h 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1"/>
                  <a:gd name="T121" fmla="*/ 0 h 80"/>
                  <a:gd name="T122" fmla="*/ 61 w 61"/>
                  <a:gd name="T123" fmla="*/ 80 h 80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1" h="80">
                    <a:moveTo>
                      <a:pt x="61" y="0"/>
                    </a:moveTo>
                    <a:lnTo>
                      <a:pt x="61" y="3"/>
                    </a:lnTo>
                    <a:lnTo>
                      <a:pt x="59" y="5"/>
                    </a:lnTo>
                    <a:lnTo>
                      <a:pt x="59" y="8"/>
                    </a:lnTo>
                    <a:lnTo>
                      <a:pt x="59" y="10"/>
                    </a:lnTo>
                    <a:lnTo>
                      <a:pt x="58" y="13"/>
                    </a:lnTo>
                    <a:lnTo>
                      <a:pt x="58" y="15"/>
                    </a:lnTo>
                    <a:lnTo>
                      <a:pt x="56" y="17"/>
                    </a:lnTo>
                    <a:lnTo>
                      <a:pt x="56" y="18"/>
                    </a:lnTo>
                    <a:lnTo>
                      <a:pt x="56" y="20"/>
                    </a:lnTo>
                    <a:lnTo>
                      <a:pt x="54" y="22"/>
                    </a:lnTo>
                    <a:lnTo>
                      <a:pt x="54" y="23"/>
                    </a:lnTo>
                    <a:lnTo>
                      <a:pt x="53" y="25"/>
                    </a:lnTo>
                    <a:lnTo>
                      <a:pt x="53" y="27"/>
                    </a:lnTo>
                    <a:lnTo>
                      <a:pt x="53" y="28"/>
                    </a:lnTo>
                    <a:lnTo>
                      <a:pt x="51" y="30"/>
                    </a:lnTo>
                    <a:lnTo>
                      <a:pt x="49" y="32"/>
                    </a:lnTo>
                    <a:lnTo>
                      <a:pt x="48" y="33"/>
                    </a:lnTo>
                    <a:lnTo>
                      <a:pt x="48" y="35"/>
                    </a:lnTo>
                    <a:lnTo>
                      <a:pt x="46" y="35"/>
                    </a:lnTo>
                    <a:lnTo>
                      <a:pt x="46" y="37"/>
                    </a:lnTo>
                    <a:lnTo>
                      <a:pt x="44" y="38"/>
                    </a:lnTo>
                    <a:lnTo>
                      <a:pt x="44" y="40"/>
                    </a:lnTo>
                    <a:lnTo>
                      <a:pt x="43" y="41"/>
                    </a:lnTo>
                    <a:lnTo>
                      <a:pt x="41" y="43"/>
                    </a:lnTo>
                    <a:lnTo>
                      <a:pt x="41" y="45"/>
                    </a:lnTo>
                    <a:lnTo>
                      <a:pt x="39" y="46"/>
                    </a:lnTo>
                    <a:lnTo>
                      <a:pt x="38" y="48"/>
                    </a:lnTo>
                    <a:lnTo>
                      <a:pt x="36" y="50"/>
                    </a:lnTo>
                    <a:lnTo>
                      <a:pt x="35" y="51"/>
                    </a:lnTo>
                    <a:lnTo>
                      <a:pt x="33" y="53"/>
                    </a:lnTo>
                    <a:lnTo>
                      <a:pt x="31" y="55"/>
                    </a:lnTo>
                    <a:lnTo>
                      <a:pt x="30" y="58"/>
                    </a:lnTo>
                    <a:lnTo>
                      <a:pt x="26" y="60"/>
                    </a:lnTo>
                    <a:lnTo>
                      <a:pt x="23" y="61"/>
                    </a:lnTo>
                    <a:lnTo>
                      <a:pt x="21" y="65"/>
                    </a:lnTo>
                    <a:lnTo>
                      <a:pt x="16" y="68"/>
                    </a:lnTo>
                    <a:lnTo>
                      <a:pt x="12" y="71"/>
                    </a:lnTo>
                    <a:lnTo>
                      <a:pt x="7" y="75"/>
                    </a:lnTo>
                    <a:lnTo>
                      <a:pt x="0" y="8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64" name="Freeform 703"/>
              <p:cNvSpPr>
                <a:spLocks/>
              </p:cNvSpPr>
              <p:nvPr/>
            </p:nvSpPr>
            <p:spPr bwMode="auto">
              <a:xfrm>
                <a:off x="1019" y="1407"/>
                <a:ext cx="29" cy="66"/>
              </a:xfrm>
              <a:custGeom>
                <a:avLst/>
                <a:gdLst>
                  <a:gd name="T0" fmla="*/ 29 w 29"/>
                  <a:gd name="T1" fmla="*/ 0 h 66"/>
                  <a:gd name="T2" fmla="*/ 29 w 29"/>
                  <a:gd name="T3" fmla="*/ 1 h 66"/>
                  <a:gd name="T4" fmla="*/ 29 w 29"/>
                  <a:gd name="T5" fmla="*/ 5 h 66"/>
                  <a:gd name="T6" fmla="*/ 29 w 29"/>
                  <a:gd name="T7" fmla="*/ 6 h 66"/>
                  <a:gd name="T8" fmla="*/ 29 w 29"/>
                  <a:gd name="T9" fmla="*/ 8 h 66"/>
                  <a:gd name="T10" fmla="*/ 29 w 29"/>
                  <a:gd name="T11" fmla="*/ 10 h 66"/>
                  <a:gd name="T12" fmla="*/ 29 w 29"/>
                  <a:gd name="T13" fmla="*/ 11 h 66"/>
                  <a:gd name="T14" fmla="*/ 27 w 29"/>
                  <a:gd name="T15" fmla="*/ 13 h 66"/>
                  <a:gd name="T16" fmla="*/ 27 w 29"/>
                  <a:gd name="T17" fmla="*/ 15 h 66"/>
                  <a:gd name="T18" fmla="*/ 27 w 29"/>
                  <a:gd name="T19" fmla="*/ 16 h 66"/>
                  <a:gd name="T20" fmla="*/ 27 w 29"/>
                  <a:gd name="T21" fmla="*/ 18 h 66"/>
                  <a:gd name="T22" fmla="*/ 27 w 29"/>
                  <a:gd name="T23" fmla="*/ 20 h 66"/>
                  <a:gd name="T24" fmla="*/ 26 w 29"/>
                  <a:gd name="T25" fmla="*/ 21 h 66"/>
                  <a:gd name="T26" fmla="*/ 26 w 29"/>
                  <a:gd name="T27" fmla="*/ 23 h 66"/>
                  <a:gd name="T28" fmla="*/ 26 w 29"/>
                  <a:gd name="T29" fmla="*/ 25 h 66"/>
                  <a:gd name="T30" fmla="*/ 24 w 29"/>
                  <a:gd name="T31" fmla="*/ 26 h 66"/>
                  <a:gd name="T32" fmla="*/ 24 w 29"/>
                  <a:gd name="T33" fmla="*/ 28 h 66"/>
                  <a:gd name="T34" fmla="*/ 24 w 29"/>
                  <a:gd name="T35" fmla="*/ 30 h 66"/>
                  <a:gd name="T36" fmla="*/ 23 w 29"/>
                  <a:gd name="T37" fmla="*/ 31 h 66"/>
                  <a:gd name="T38" fmla="*/ 23 w 29"/>
                  <a:gd name="T39" fmla="*/ 33 h 66"/>
                  <a:gd name="T40" fmla="*/ 23 w 29"/>
                  <a:gd name="T41" fmla="*/ 35 h 66"/>
                  <a:gd name="T42" fmla="*/ 21 w 29"/>
                  <a:gd name="T43" fmla="*/ 36 h 66"/>
                  <a:gd name="T44" fmla="*/ 21 w 29"/>
                  <a:gd name="T45" fmla="*/ 38 h 66"/>
                  <a:gd name="T46" fmla="*/ 19 w 29"/>
                  <a:gd name="T47" fmla="*/ 39 h 66"/>
                  <a:gd name="T48" fmla="*/ 19 w 29"/>
                  <a:gd name="T49" fmla="*/ 41 h 66"/>
                  <a:gd name="T50" fmla="*/ 19 w 29"/>
                  <a:gd name="T51" fmla="*/ 43 h 66"/>
                  <a:gd name="T52" fmla="*/ 18 w 29"/>
                  <a:gd name="T53" fmla="*/ 44 h 66"/>
                  <a:gd name="T54" fmla="*/ 16 w 29"/>
                  <a:gd name="T55" fmla="*/ 46 h 66"/>
                  <a:gd name="T56" fmla="*/ 16 w 29"/>
                  <a:gd name="T57" fmla="*/ 48 h 66"/>
                  <a:gd name="T58" fmla="*/ 14 w 29"/>
                  <a:gd name="T59" fmla="*/ 49 h 66"/>
                  <a:gd name="T60" fmla="*/ 13 w 29"/>
                  <a:gd name="T61" fmla="*/ 51 h 66"/>
                  <a:gd name="T62" fmla="*/ 11 w 29"/>
                  <a:gd name="T63" fmla="*/ 54 h 66"/>
                  <a:gd name="T64" fmla="*/ 9 w 29"/>
                  <a:gd name="T65" fmla="*/ 56 h 66"/>
                  <a:gd name="T66" fmla="*/ 6 w 29"/>
                  <a:gd name="T67" fmla="*/ 59 h 66"/>
                  <a:gd name="T68" fmla="*/ 4 w 29"/>
                  <a:gd name="T69" fmla="*/ 61 h 66"/>
                  <a:gd name="T70" fmla="*/ 3 w 29"/>
                  <a:gd name="T71" fmla="*/ 64 h 66"/>
                  <a:gd name="T72" fmla="*/ 0 w 29"/>
                  <a:gd name="T73" fmla="*/ 66 h 6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9"/>
                  <a:gd name="T112" fmla="*/ 0 h 66"/>
                  <a:gd name="T113" fmla="*/ 29 w 29"/>
                  <a:gd name="T114" fmla="*/ 66 h 6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9" h="66">
                    <a:moveTo>
                      <a:pt x="29" y="0"/>
                    </a:moveTo>
                    <a:lnTo>
                      <a:pt x="29" y="1"/>
                    </a:lnTo>
                    <a:lnTo>
                      <a:pt x="29" y="5"/>
                    </a:lnTo>
                    <a:lnTo>
                      <a:pt x="29" y="6"/>
                    </a:lnTo>
                    <a:lnTo>
                      <a:pt x="29" y="8"/>
                    </a:lnTo>
                    <a:lnTo>
                      <a:pt x="29" y="10"/>
                    </a:lnTo>
                    <a:lnTo>
                      <a:pt x="29" y="11"/>
                    </a:lnTo>
                    <a:lnTo>
                      <a:pt x="27" y="13"/>
                    </a:lnTo>
                    <a:lnTo>
                      <a:pt x="27" y="15"/>
                    </a:lnTo>
                    <a:lnTo>
                      <a:pt x="27" y="16"/>
                    </a:lnTo>
                    <a:lnTo>
                      <a:pt x="27" y="18"/>
                    </a:lnTo>
                    <a:lnTo>
                      <a:pt x="27" y="20"/>
                    </a:lnTo>
                    <a:lnTo>
                      <a:pt x="26" y="21"/>
                    </a:lnTo>
                    <a:lnTo>
                      <a:pt x="26" y="23"/>
                    </a:lnTo>
                    <a:lnTo>
                      <a:pt x="26" y="25"/>
                    </a:lnTo>
                    <a:lnTo>
                      <a:pt x="24" y="26"/>
                    </a:lnTo>
                    <a:lnTo>
                      <a:pt x="24" y="28"/>
                    </a:lnTo>
                    <a:lnTo>
                      <a:pt x="24" y="30"/>
                    </a:lnTo>
                    <a:lnTo>
                      <a:pt x="23" y="31"/>
                    </a:lnTo>
                    <a:lnTo>
                      <a:pt x="23" y="33"/>
                    </a:lnTo>
                    <a:lnTo>
                      <a:pt x="23" y="35"/>
                    </a:lnTo>
                    <a:lnTo>
                      <a:pt x="21" y="36"/>
                    </a:lnTo>
                    <a:lnTo>
                      <a:pt x="21" y="38"/>
                    </a:lnTo>
                    <a:lnTo>
                      <a:pt x="19" y="39"/>
                    </a:lnTo>
                    <a:lnTo>
                      <a:pt x="19" y="41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6"/>
                    </a:lnTo>
                    <a:lnTo>
                      <a:pt x="16" y="48"/>
                    </a:lnTo>
                    <a:lnTo>
                      <a:pt x="14" y="49"/>
                    </a:lnTo>
                    <a:lnTo>
                      <a:pt x="13" y="51"/>
                    </a:lnTo>
                    <a:lnTo>
                      <a:pt x="11" y="54"/>
                    </a:lnTo>
                    <a:lnTo>
                      <a:pt x="9" y="56"/>
                    </a:lnTo>
                    <a:lnTo>
                      <a:pt x="6" y="59"/>
                    </a:lnTo>
                    <a:lnTo>
                      <a:pt x="4" y="61"/>
                    </a:lnTo>
                    <a:lnTo>
                      <a:pt x="3" y="64"/>
                    </a:lnTo>
                    <a:lnTo>
                      <a:pt x="0" y="66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65" name="Freeform 704"/>
              <p:cNvSpPr>
                <a:spLocks/>
              </p:cNvSpPr>
              <p:nvPr/>
            </p:nvSpPr>
            <p:spPr bwMode="auto">
              <a:xfrm>
                <a:off x="885" y="1506"/>
                <a:ext cx="91" cy="17"/>
              </a:xfrm>
              <a:custGeom>
                <a:avLst/>
                <a:gdLst>
                  <a:gd name="T0" fmla="*/ 0 w 91"/>
                  <a:gd name="T1" fmla="*/ 17 h 17"/>
                  <a:gd name="T2" fmla="*/ 5 w 91"/>
                  <a:gd name="T3" fmla="*/ 17 h 17"/>
                  <a:gd name="T4" fmla="*/ 10 w 91"/>
                  <a:gd name="T5" fmla="*/ 17 h 17"/>
                  <a:gd name="T6" fmla="*/ 14 w 91"/>
                  <a:gd name="T7" fmla="*/ 17 h 17"/>
                  <a:gd name="T8" fmla="*/ 17 w 91"/>
                  <a:gd name="T9" fmla="*/ 17 h 17"/>
                  <a:gd name="T10" fmla="*/ 20 w 91"/>
                  <a:gd name="T11" fmla="*/ 17 h 17"/>
                  <a:gd name="T12" fmla="*/ 23 w 91"/>
                  <a:gd name="T13" fmla="*/ 17 h 17"/>
                  <a:gd name="T14" fmla="*/ 25 w 91"/>
                  <a:gd name="T15" fmla="*/ 15 h 17"/>
                  <a:gd name="T16" fmla="*/ 28 w 91"/>
                  <a:gd name="T17" fmla="*/ 15 h 17"/>
                  <a:gd name="T18" fmla="*/ 30 w 91"/>
                  <a:gd name="T19" fmla="*/ 15 h 17"/>
                  <a:gd name="T20" fmla="*/ 33 w 91"/>
                  <a:gd name="T21" fmla="*/ 15 h 17"/>
                  <a:gd name="T22" fmla="*/ 37 w 91"/>
                  <a:gd name="T23" fmla="*/ 15 h 17"/>
                  <a:gd name="T24" fmla="*/ 38 w 91"/>
                  <a:gd name="T25" fmla="*/ 15 h 17"/>
                  <a:gd name="T26" fmla="*/ 40 w 91"/>
                  <a:gd name="T27" fmla="*/ 13 h 17"/>
                  <a:gd name="T28" fmla="*/ 41 w 91"/>
                  <a:gd name="T29" fmla="*/ 13 h 17"/>
                  <a:gd name="T30" fmla="*/ 45 w 91"/>
                  <a:gd name="T31" fmla="*/ 13 h 17"/>
                  <a:gd name="T32" fmla="*/ 46 w 91"/>
                  <a:gd name="T33" fmla="*/ 12 h 17"/>
                  <a:gd name="T34" fmla="*/ 48 w 91"/>
                  <a:gd name="T35" fmla="*/ 12 h 17"/>
                  <a:gd name="T36" fmla="*/ 51 w 91"/>
                  <a:gd name="T37" fmla="*/ 12 h 17"/>
                  <a:gd name="T38" fmla="*/ 53 w 91"/>
                  <a:gd name="T39" fmla="*/ 10 h 17"/>
                  <a:gd name="T40" fmla="*/ 56 w 91"/>
                  <a:gd name="T41" fmla="*/ 10 h 17"/>
                  <a:gd name="T42" fmla="*/ 58 w 91"/>
                  <a:gd name="T43" fmla="*/ 10 h 17"/>
                  <a:gd name="T44" fmla="*/ 61 w 91"/>
                  <a:gd name="T45" fmla="*/ 8 h 17"/>
                  <a:gd name="T46" fmla="*/ 64 w 91"/>
                  <a:gd name="T47" fmla="*/ 8 h 17"/>
                  <a:gd name="T48" fmla="*/ 68 w 91"/>
                  <a:gd name="T49" fmla="*/ 7 h 17"/>
                  <a:gd name="T50" fmla="*/ 71 w 91"/>
                  <a:gd name="T51" fmla="*/ 7 h 17"/>
                  <a:gd name="T52" fmla="*/ 74 w 91"/>
                  <a:gd name="T53" fmla="*/ 5 h 17"/>
                  <a:gd name="T54" fmla="*/ 78 w 91"/>
                  <a:gd name="T55" fmla="*/ 3 h 17"/>
                  <a:gd name="T56" fmla="*/ 83 w 91"/>
                  <a:gd name="T57" fmla="*/ 2 h 17"/>
                  <a:gd name="T58" fmla="*/ 86 w 91"/>
                  <a:gd name="T59" fmla="*/ 2 h 17"/>
                  <a:gd name="T60" fmla="*/ 91 w 91"/>
                  <a:gd name="T61" fmla="*/ 0 h 17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91"/>
                  <a:gd name="T94" fmla="*/ 0 h 17"/>
                  <a:gd name="T95" fmla="*/ 91 w 91"/>
                  <a:gd name="T96" fmla="*/ 17 h 17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91" h="17">
                    <a:moveTo>
                      <a:pt x="0" y="17"/>
                    </a:moveTo>
                    <a:lnTo>
                      <a:pt x="5" y="17"/>
                    </a:lnTo>
                    <a:lnTo>
                      <a:pt x="10" y="17"/>
                    </a:lnTo>
                    <a:lnTo>
                      <a:pt x="14" y="17"/>
                    </a:lnTo>
                    <a:lnTo>
                      <a:pt x="17" y="17"/>
                    </a:lnTo>
                    <a:lnTo>
                      <a:pt x="20" y="17"/>
                    </a:lnTo>
                    <a:lnTo>
                      <a:pt x="23" y="17"/>
                    </a:lnTo>
                    <a:lnTo>
                      <a:pt x="25" y="15"/>
                    </a:lnTo>
                    <a:lnTo>
                      <a:pt x="28" y="15"/>
                    </a:lnTo>
                    <a:lnTo>
                      <a:pt x="30" y="15"/>
                    </a:lnTo>
                    <a:lnTo>
                      <a:pt x="33" y="15"/>
                    </a:lnTo>
                    <a:lnTo>
                      <a:pt x="37" y="15"/>
                    </a:lnTo>
                    <a:lnTo>
                      <a:pt x="38" y="15"/>
                    </a:lnTo>
                    <a:lnTo>
                      <a:pt x="40" y="13"/>
                    </a:lnTo>
                    <a:lnTo>
                      <a:pt x="41" y="13"/>
                    </a:lnTo>
                    <a:lnTo>
                      <a:pt x="45" y="13"/>
                    </a:lnTo>
                    <a:lnTo>
                      <a:pt x="46" y="12"/>
                    </a:lnTo>
                    <a:lnTo>
                      <a:pt x="48" y="12"/>
                    </a:lnTo>
                    <a:lnTo>
                      <a:pt x="51" y="12"/>
                    </a:lnTo>
                    <a:lnTo>
                      <a:pt x="53" y="10"/>
                    </a:lnTo>
                    <a:lnTo>
                      <a:pt x="56" y="10"/>
                    </a:lnTo>
                    <a:lnTo>
                      <a:pt x="58" y="10"/>
                    </a:lnTo>
                    <a:lnTo>
                      <a:pt x="61" y="8"/>
                    </a:lnTo>
                    <a:lnTo>
                      <a:pt x="64" y="8"/>
                    </a:lnTo>
                    <a:lnTo>
                      <a:pt x="68" y="7"/>
                    </a:lnTo>
                    <a:lnTo>
                      <a:pt x="71" y="7"/>
                    </a:lnTo>
                    <a:lnTo>
                      <a:pt x="74" y="5"/>
                    </a:lnTo>
                    <a:lnTo>
                      <a:pt x="78" y="3"/>
                    </a:lnTo>
                    <a:lnTo>
                      <a:pt x="83" y="2"/>
                    </a:lnTo>
                    <a:lnTo>
                      <a:pt x="86" y="2"/>
                    </a:lnTo>
                    <a:lnTo>
                      <a:pt x="91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66" name="Freeform 705"/>
              <p:cNvSpPr>
                <a:spLocks/>
              </p:cNvSpPr>
              <p:nvPr/>
            </p:nvSpPr>
            <p:spPr bwMode="auto">
              <a:xfrm>
                <a:off x="885" y="1511"/>
                <a:ext cx="56" cy="3"/>
              </a:xfrm>
              <a:custGeom>
                <a:avLst/>
                <a:gdLst>
                  <a:gd name="T0" fmla="*/ 0 w 56"/>
                  <a:gd name="T1" fmla="*/ 2 h 3"/>
                  <a:gd name="T2" fmla="*/ 17 w 56"/>
                  <a:gd name="T3" fmla="*/ 3 h 3"/>
                  <a:gd name="T4" fmla="*/ 18 w 56"/>
                  <a:gd name="T5" fmla="*/ 3 h 3"/>
                  <a:gd name="T6" fmla="*/ 20 w 56"/>
                  <a:gd name="T7" fmla="*/ 3 h 3"/>
                  <a:gd name="T8" fmla="*/ 22 w 56"/>
                  <a:gd name="T9" fmla="*/ 3 h 3"/>
                  <a:gd name="T10" fmla="*/ 23 w 56"/>
                  <a:gd name="T11" fmla="*/ 3 h 3"/>
                  <a:gd name="T12" fmla="*/ 25 w 56"/>
                  <a:gd name="T13" fmla="*/ 3 h 3"/>
                  <a:gd name="T14" fmla="*/ 28 w 56"/>
                  <a:gd name="T15" fmla="*/ 3 h 3"/>
                  <a:gd name="T16" fmla="*/ 30 w 56"/>
                  <a:gd name="T17" fmla="*/ 3 h 3"/>
                  <a:gd name="T18" fmla="*/ 32 w 56"/>
                  <a:gd name="T19" fmla="*/ 3 h 3"/>
                  <a:gd name="T20" fmla="*/ 33 w 56"/>
                  <a:gd name="T21" fmla="*/ 3 h 3"/>
                  <a:gd name="T22" fmla="*/ 35 w 56"/>
                  <a:gd name="T23" fmla="*/ 3 h 3"/>
                  <a:gd name="T24" fmla="*/ 37 w 56"/>
                  <a:gd name="T25" fmla="*/ 3 h 3"/>
                  <a:gd name="T26" fmla="*/ 40 w 56"/>
                  <a:gd name="T27" fmla="*/ 3 h 3"/>
                  <a:gd name="T28" fmla="*/ 41 w 56"/>
                  <a:gd name="T29" fmla="*/ 2 h 3"/>
                  <a:gd name="T30" fmla="*/ 45 w 56"/>
                  <a:gd name="T31" fmla="*/ 2 h 3"/>
                  <a:gd name="T32" fmla="*/ 48 w 56"/>
                  <a:gd name="T33" fmla="*/ 2 h 3"/>
                  <a:gd name="T34" fmla="*/ 53 w 56"/>
                  <a:gd name="T35" fmla="*/ 0 h 3"/>
                  <a:gd name="T36" fmla="*/ 56 w 56"/>
                  <a:gd name="T37" fmla="*/ 0 h 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6"/>
                  <a:gd name="T58" fmla="*/ 0 h 3"/>
                  <a:gd name="T59" fmla="*/ 56 w 56"/>
                  <a:gd name="T60" fmla="*/ 3 h 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6" h="3">
                    <a:moveTo>
                      <a:pt x="0" y="2"/>
                    </a:moveTo>
                    <a:lnTo>
                      <a:pt x="17" y="3"/>
                    </a:lnTo>
                    <a:lnTo>
                      <a:pt x="18" y="3"/>
                    </a:lnTo>
                    <a:lnTo>
                      <a:pt x="20" y="3"/>
                    </a:lnTo>
                    <a:lnTo>
                      <a:pt x="22" y="3"/>
                    </a:lnTo>
                    <a:lnTo>
                      <a:pt x="23" y="3"/>
                    </a:lnTo>
                    <a:lnTo>
                      <a:pt x="25" y="3"/>
                    </a:lnTo>
                    <a:lnTo>
                      <a:pt x="28" y="3"/>
                    </a:lnTo>
                    <a:lnTo>
                      <a:pt x="30" y="3"/>
                    </a:lnTo>
                    <a:lnTo>
                      <a:pt x="32" y="3"/>
                    </a:lnTo>
                    <a:lnTo>
                      <a:pt x="33" y="3"/>
                    </a:lnTo>
                    <a:lnTo>
                      <a:pt x="35" y="3"/>
                    </a:lnTo>
                    <a:lnTo>
                      <a:pt x="37" y="3"/>
                    </a:lnTo>
                    <a:lnTo>
                      <a:pt x="40" y="3"/>
                    </a:lnTo>
                    <a:lnTo>
                      <a:pt x="41" y="2"/>
                    </a:lnTo>
                    <a:lnTo>
                      <a:pt x="45" y="2"/>
                    </a:lnTo>
                    <a:lnTo>
                      <a:pt x="48" y="2"/>
                    </a:lnTo>
                    <a:lnTo>
                      <a:pt x="53" y="0"/>
                    </a:lnTo>
                    <a:lnTo>
                      <a:pt x="56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67" name="Freeform 706"/>
              <p:cNvSpPr>
                <a:spLocks/>
              </p:cNvSpPr>
              <p:nvPr/>
            </p:nvSpPr>
            <p:spPr bwMode="auto">
              <a:xfrm>
                <a:off x="907" y="1483"/>
                <a:ext cx="67" cy="16"/>
              </a:xfrm>
              <a:custGeom>
                <a:avLst/>
                <a:gdLst>
                  <a:gd name="T0" fmla="*/ 0 w 67"/>
                  <a:gd name="T1" fmla="*/ 0 h 16"/>
                  <a:gd name="T2" fmla="*/ 1 w 67"/>
                  <a:gd name="T3" fmla="*/ 2 h 16"/>
                  <a:gd name="T4" fmla="*/ 3 w 67"/>
                  <a:gd name="T5" fmla="*/ 3 h 16"/>
                  <a:gd name="T6" fmla="*/ 6 w 67"/>
                  <a:gd name="T7" fmla="*/ 5 h 16"/>
                  <a:gd name="T8" fmla="*/ 8 w 67"/>
                  <a:gd name="T9" fmla="*/ 5 h 16"/>
                  <a:gd name="T10" fmla="*/ 10 w 67"/>
                  <a:gd name="T11" fmla="*/ 7 h 16"/>
                  <a:gd name="T12" fmla="*/ 11 w 67"/>
                  <a:gd name="T13" fmla="*/ 7 h 16"/>
                  <a:gd name="T14" fmla="*/ 11 w 67"/>
                  <a:gd name="T15" fmla="*/ 8 h 16"/>
                  <a:gd name="T16" fmla="*/ 13 w 67"/>
                  <a:gd name="T17" fmla="*/ 10 h 16"/>
                  <a:gd name="T18" fmla="*/ 15 w 67"/>
                  <a:gd name="T19" fmla="*/ 10 h 16"/>
                  <a:gd name="T20" fmla="*/ 18 w 67"/>
                  <a:gd name="T21" fmla="*/ 12 h 16"/>
                  <a:gd name="T22" fmla="*/ 19 w 67"/>
                  <a:gd name="T23" fmla="*/ 12 h 16"/>
                  <a:gd name="T24" fmla="*/ 21 w 67"/>
                  <a:gd name="T25" fmla="*/ 12 h 16"/>
                  <a:gd name="T26" fmla="*/ 23 w 67"/>
                  <a:gd name="T27" fmla="*/ 13 h 16"/>
                  <a:gd name="T28" fmla="*/ 24 w 67"/>
                  <a:gd name="T29" fmla="*/ 13 h 16"/>
                  <a:gd name="T30" fmla="*/ 26 w 67"/>
                  <a:gd name="T31" fmla="*/ 13 h 16"/>
                  <a:gd name="T32" fmla="*/ 28 w 67"/>
                  <a:gd name="T33" fmla="*/ 13 h 16"/>
                  <a:gd name="T34" fmla="*/ 31 w 67"/>
                  <a:gd name="T35" fmla="*/ 13 h 16"/>
                  <a:gd name="T36" fmla="*/ 33 w 67"/>
                  <a:gd name="T37" fmla="*/ 15 h 16"/>
                  <a:gd name="T38" fmla="*/ 36 w 67"/>
                  <a:gd name="T39" fmla="*/ 15 h 16"/>
                  <a:gd name="T40" fmla="*/ 38 w 67"/>
                  <a:gd name="T41" fmla="*/ 15 h 16"/>
                  <a:gd name="T42" fmla="*/ 41 w 67"/>
                  <a:gd name="T43" fmla="*/ 15 h 16"/>
                  <a:gd name="T44" fmla="*/ 44 w 67"/>
                  <a:gd name="T45" fmla="*/ 15 h 16"/>
                  <a:gd name="T46" fmla="*/ 49 w 67"/>
                  <a:gd name="T47" fmla="*/ 16 h 16"/>
                  <a:gd name="T48" fmla="*/ 54 w 67"/>
                  <a:gd name="T49" fmla="*/ 16 h 16"/>
                  <a:gd name="T50" fmla="*/ 57 w 67"/>
                  <a:gd name="T51" fmla="*/ 16 h 16"/>
                  <a:gd name="T52" fmla="*/ 62 w 67"/>
                  <a:gd name="T53" fmla="*/ 16 h 16"/>
                  <a:gd name="T54" fmla="*/ 67 w 67"/>
                  <a:gd name="T55" fmla="*/ 16 h 1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67"/>
                  <a:gd name="T85" fmla="*/ 0 h 16"/>
                  <a:gd name="T86" fmla="*/ 67 w 67"/>
                  <a:gd name="T87" fmla="*/ 16 h 1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67" h="16">
                    <a:moveTo>
                      <a:pt x="0" y="0"/>
                    </a:moveTo>
                    <a:lnTo>
                      <a:pt x="1" y="2"/>
                    </a:lnTo>
                    <a:lnTo>
                      <a:pt x="3" y="3"/>
                    </a:lnTo>
                    <a:lnTo>
                      <a:pt x="6" y="5"/>
                    </a:lnTo>
                    <a:lnTo>
                      <a:pt x="8" y="5"/>
                    </a:lnTo>
                    <a:lnTo>
                      <a:pt x="10" y="7"/>
                    </a:lnTo>
                    <a:lnTo>
                      <a:pt x="11" y="7"/>
                    </a:lnTo>
                    <a:lnTo>
                      <a:pt x="11" y="8"/>
                    </a:lnTo>
                    <a:lnTo>
                      <a:pt x="13" y="10"/>
                    </a:lnTo>
                    <a:lnTo>
                      <a:pt x="15" y="10"/>
                    </a:lnTo>
                    <a:lnTo>
                      <a:pt x="18" y="12"/>
                    </a:lnTo>
                    <a:lnTo>
                      <a:pt x="19" y="12"/>
                    </a:lnTo>
                    <a:lnTo>
                      <a:pt x="21" y="12"/>
                    </a:lnTo>
                    <a:lnTo>
                      <a:pt x="23" y="13"/>
                    </a:lnTo>
                    <a:lnTo>
                      <a:pt x="24" y="13"/>
                    </a:lnTo>
                    <a:lnTo>
                      <a:pt x="26" y="13"/>
                    </a:lnTo>
                    <a:lnTo>
                      <a:pt x="28" y="13"/>
                    </a:lnTo>
                    <a:lnTo>
                      <a:pt x="31" y="13"/>
                    </a:lnTo>
                    <a:lnTo>
                      <a:pt x="33" y="15"/>
                    </a:lnTo>
                    <a:lnTo>
                      <a:pt x="36" y="15"/>
                    </a:lnTo>
                    <a:lnTo>
                      <a:pt x="38" y="15"/>
                    </a:lnTo>
                    <a:lnTo>
                      <a:pt x="41" y="15"/>
                    </a:lnTo>
                    <a:lnTo>
                      <a:pt x="44" y="15"/>
                    </a:lnTo>
                    <a:lnTo>
                      <a:pt x="49" y="16"/>
                    </a:lnTo>
                    <a:lnTo>
                      <a:pt x="54" y="16"/>
                    </a:lnTo>
                    <a:lnTo>
                      <a:pt x="57" y="16"/>
                    </a:lnTo>
                    <a:lnTo>
                      <a:pt x="62" y="16"/>
                    </a:lnTo>
                    <a:lnTo>
                      <a:pt x="67" y="16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68" name="Freeform 707"/>
              <p:cNvSpPr>
                <a:spLocks/>
              </p:cNvSpPr>
              <p:nvPr/>
            </p:nvSpPr>
            <p:spPr bwMode="auto">
              <a:xfrm>
                <a:off x="1012" y="1410"/>
                <a:ext cx="15" cy="68"/>
              </a:xfrm>
              <a:custGeom>
                <a:avLst/>
                <a:gdLst>
                  <a:gd name="T0" fmla="*/ 13 w 15"/>
                  <a:gd name="T1" fmla="*/ 0 h 68"/>
                  <a:gd name="T2" fmla="*/ 13 w 15"/>
                  <a:gd name="T3" fmla="*/ 3 h 68"/>
                  <a:gd name="T4" fmla="*/ 13 w 15"/>
                  <a:gd name="T5" fmla="*/ 5 h 68"/>
                  <a:gd name="T6" fmla="*/ 13 w 15"/>
                  <a:gd name="T7" fmla="*/ 8 h 68"/>
                  <a:gd name="T8" fmla="*/ 15 w 15"/>
                  <a:gd name="T9" fmla="*/ 10 h 68"/>
                  <a:gd name="T10" fmla="*/ 15 w 15"/>
                  <a:gd name="T11" fmla="*/ 12 h 68"/>
                  <a:gd name="T12" fmla="*/ 15 w 15"/>
                  <a:gd name="T13" fmla="*/ 13 h 68"/>
                  <a:gd name="T14" fmla="*/ 15 w 15"/>
                  <a:gd name="T15" fmla="*/ 15 h 68"/>
                  <a:gd name="T16" fmla="*/ 15 w 15"/>
                  <a:gd name="T17" fmla="*/ 17 h 68"/>
                  <a:gd name="T18" fmla="*/ 15 w 15"/>
                  <a:gd name="T19" fmla="*/ 18 h 68"/>
                  <a:gd name="T20" fmla="*/ 15 w 15"/>
                  <a:gd name="T21" fmla="*/ 20 h 68"/>
                  <a:gd name="T22" fmla="*/ 13 w 15"/>
                  <a:gd name="T23" fmla="*/ 22 h 68"/>
                  <a:gd name="T24" fmla="*/ 13 w 15"/>
                  <a:gd name="T25" fmla="*/ 23 h 68"/>
                  <a:gd name="T26" fmla="*/ 13 w 15"/>
                  <a:gd name="T27" fmla="*/ 25 h 68"/>
                  <a:gd name="T28" fmla="*/ 13 w 15"/>
                  <a:gd name="T29" fmla="*/ 27 h 68"/>
                  <a:gd name="T30" fmla="*/ 13 w 15"/>
                  <a:gd name="T31" fmla="*/ 28 h 68"/>
                  <a:gd name="T32" fmla="*/ 13 w 15"/>
                  <a:gd name="T33" fmla="*/ 30 h 68"/>
                  <a:gd name="T34" fmla="*/ 13 w 15"/>
                  <a:gd name="T35" fmla="*/ 32 h 68"/>
                  <a:gd name="T36" fmla="*/ 13 w 15"/>
                  <a:gd name="T37" fmla="*/ 33 h 68"/>
                  <a:gd name="T38" fmla="*/ 11 w 15"/>
                  <a:gd name="T39" fmla="*/ 35 h 68"/>
                  <a:gd name="T40" fmla="*/ 11 w 15"/>
                  <a:gd name="T41" fmla="*/ 38 h 68"/>
                  <a:gd name="T42" fmla="*/ 11 w 15"/>
                  <a:gd name="T43" fmla="*/ 40 h 68"/>
                  <a:gd name="T44" fmla="*/ 11 w 15"/>
                  <a:gd name="T45" fmla="*/ 41 h 68"/>
                  <a:gd name="T46" fmla="*/ 11 w 15"/>
                  <a:gd name="T47" fmla="*/ 43 h 68"/>
                  <a:gd name="T48" fmla="*/ 11 w 15"/>
                  <a:gd name="T49" fmla="*/ 45 h 68"/>
                  <a:gd name="T50" fmla="*/ 10 w 15"/>
                  <a:gd name="T51" fmla="*/ 46 h 68"/>
                  <a:gd name="T52" fmla="*/ 10 w 15"/>
                  <a:gd name="T53" fmla="*/ 48 h 68"/>
                  <a:gd name="T54" fmla="*/ 10 w 15"/>
                  <a:gd name="T55" fmla="*/ 50 h 68"/>
                  <a:gd name="T56" fmla="*/ 8 w 15"/>
                  <a:gd name="T57" fmla="*/ 51 h 68"/>
                  <a:gd name="T58" fmla="*/ 8 w 15"/>
                  <a:gd name="T59" fmla="*/ 53 h 68"/>
                  <a:gd name="T60" fmla="*/ 7 w 15"/>
                  <a:gd name="T61" fmla="*/ 55 h 68"/>
                  <a:gd name="T62" fmla="*/ 5 w 15"/>
                  <a:gd name="T63" fmla="*/ 58 h 68"/>
                  <a:gd name="T64" fmla="*/ 5 w 15"/>
                  <a:gd name="T65" fmla="*/ 60 h 68"/>
                  <a:gd name="T66" fmla="*/ 3 w 15"/>
                  <a:gd name="T67" fmla="*/ 61 h 68"/>
                  <a:gd name="T68" fmla="*/ 2 w 15"/>
                  <a:gd name="T69" fmla="*/ 65 h 68"/>
                  <a:gd name="T70" fmla="*/ 0 w 15"/>
                  <a:gd name="T71" fmla="*/ 68 h 6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5"/>
                  <a:gd name="T109" fmla="*/ 0 h 68"/>
                  <a:gd name="T110" fmla="*/ 15 w 15"/>
                  <a:gd name="T111" fmla="*/ 68 h 68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5" h="68">
                    <a:moveTo>
                      <a:pt x="13" y="0"/>
                    </a:moveTo>
                    <a:lnTo>
                      <a:pt x="13" y="3"/>
                    </a:lnTo>
                    <a:lnTo>
                      <a:pt x="13" y="5"/>
                    </a:lnTo>
                    <a:lnTo>
                      <a:pt x="13" y="8"/>
                    </a:lnTo>
                    <a:lnTo>
                      <a:pt x="15" y="10"/>
                    </a:lnTo>
                    <a:lnTo>
                      <a:pt x="15" y="12"/>
                    </a:lnTo>
                    <a:lnTo>
                      <a:pt x="15" y="13"/>
                    </a:lnTo>
                    <a:lnTo>
                      <a:pt x="15" y="15"/>
                    </a:lnTo>
                    <a:lnTo>
                      <a:pt x="15" y="17"/>
                    </a:lnTo>
                    <a:lnTo>
                      <a:pt x="15" y="18"/>
                    </a:lnTo>
                    <a:lnTo>
                      <a:pt x="15" y="20"/>
                    </a:lnTo>
                    <a:lnTo>
                      <a:pt x="13" y="22"/>
                    </a:lnTo>
                    <a:lnTo>
                      <a:pt x="13" y="23"/>
                    </a:lnTo>
                    <a:lnTo>
                      <a:pt x="13" y="25"/>
                    </a:lnTo>
                    <a:lnTo>
                      <a:pt x="13" y="27"/>
                    </a:lnTo>
                    <a:lnTo>
                      <a:pt x="13" y="28"/>
                    </a:lnTo>
                    <a:lnTo>
                      <a:pt x="13" y="30"/>
                    </a:lnTo>
                    <a:lnTo>
                      <a:pt x="13" y="32"/>
                    </a:lnTo>
                    <a:lnTo>
                      <a:pt x="13" y="33"/>
                    </a:lnTo>
                    <a:lnTo>
                      <a:pt x="11" y="35"/>
                    </a:lnTo>
                    <a:lnTo>
                      <a:pt x="11" y="38"/>
                    </a:lnTo>
                    <a:lnTo>
                      <a:pt x="11" y="40"/>
                    </a:lnTo>
                    <a:lnTo>
                      <a:pt x="11" y="41"/>
                    </a:lnTo>
                    <a:lnTo>
                      <a:pt x="11" y="43"/>
                    </a:lnTo>
                    <a:lnTo>
                      <a:pt x="11" y="45"/>
                    </a:lnTo>
                    <a:lnTo>
                      <a:pt x="10" y="46"/>
                    </a:lnTo>
                    <a:lnTo>
                      <a:pt x="10" y="48"/>
                    </a:lnTo>
                    <a:lnTo>
                      <a:pt x="10" y="50"/>
                    </a:lnTo>
                    <a:lnTo>
                      <a:pt x="8" y="51"/>
                    </a:lnTo>
                    <a:lnTo>
                      <a:pt x="8" y="53"/>
                    </a:lnTo>
                    <a:lnTo>
                      <a:pt x="7" y="55"/>
                    </a:lnTo>
                    <a:lnTo>
                      <a:pt x="5" y="58"/>
                    </a:lnTo>
                    <a:lnTo>
                      <a:pt x="5" y="60"/>
                    </a:lnTo>
                    <a:lnTo>
                      <a:pt x="3" y="61"/>
                    </a:lnTo>
                    <a:lnTo>
                      <a:pt x="2" y="65"/>
                    </a:lnTo>
                    <a:lnTo>
                      <a:pt x="0" y="68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69" name="Freeform 708"/>
              <p:cNvSpPr>
                <a:spLocks/>
              </p:cNvSpPr>
              <p:nvPr/>
            </p:nvSpPr>
            <p:spPr bwMode="auto">
              <a:xfrm>
                <a:off x="1002" y="1420"/>
                <a:ext cx="5" cy="61"/>
              </a:xfrm>
              <a:custGeom>
                <a:avLst/>
                <a:gdLst>
                  <a:gd name="T0" fmla="*/ 0 w 5"/>
                  <a:gd name="T1" fmla="*/ 0 h 61"/>
                  <a:gd name="T2" fmla="*/ 0 w 5"/>
                  <a:gd name="T3" fmla="*/ 2 h 61"/>
                  <a:gd name="T4" fmla="*/ 2 w 5"/>
                  <a:gd name="T5" fmla="*/ 3 h 61"/>
                  <a:gd name="T6" fmla="*/ 2 w 5"/>
                  <a:gd name="T7" fmla="*/ 5 h 61"/>
                  <a:gd name="T8" fmla="*/ 2 w 5"/>
                  <a:gd name="T9" fmla="*/ 7 h 61"/>
                  <a:gd name="T10" fmla="*/ 3 w 5"/>
                  <a:gd name="T11" fmla="*/ 8 h 61"/>
                  <a:gd name="T12" fmla="*/ 3 w 5"/>
                  <a:gd name="T13" fmla="*/ 10 h 61"/>
                  <a:gd name="T14" fmla="*/ 3 w 5"/>
                  <a:gd name="T15" fmla="*/ 12 h 61"/>
                  <a:gd name="T16" fmla="*/ 3 w 5"/>
                  <a:gd name="T17" fmla="*/ 13 h 61"/>
                  <a:gd name="T18" fmla="*/ 3 w 5"/>
                  <a:gd name="T19" fmla="*/ 15 h 61"/>
                  <a:gd name="T20" fmla="*/ 5 w 5"/>
                  <a:gd name="T21" fmla="*/ 17 h 61"/>
                  <a:gd name="T22" fmla="*/ 5 w 5"/>
                  <a:gd name="T23" fmla="*/ 18 h 61"/>
                  <a:gd name="T24" fmla="*/ 5 w 5"/>
                  <a:gd name="T25" fmla="*/ 20 h 61"/>
                  <a:gd name="T26" fmla="*/ 5 w 5"/>
                  <a:gd name="T27" fmla="*/ 22 h 61"/>
                  <a:gd name="T28" fmla="*/ 5 w 5"/>
                  <a:gd name="T29" fmla="*/ 23 h 61"/>
                  <a:gd name="T30" fmla="*/ 5 w 5"/>
                  <a:gd name="T31" fmla="*/ 25 h 61"/>
                  <a:gd name="T32" fmla="*/ 5 w 5"/>
                  <a:gd name="T33" fmla="*/ 26 h 61"/>
                  <a:gd name="T34" fmla="*/ 5 w 5"/>
                  <a:gd name="T35" fmla="*/ 28 h 61"/>
                  <a:gd name="T36" fmla="*/ 5 w 5"/>
                  <a:gd name="T37" fmla="*/ 30 h 61"/>
                  <a:gd name="T38" fmla="*/ 5 w 5"/>
                  <a:gd name="T39" fmla="*/ 31 h 61"/>
                  <a:gd name="T40" fmla="*/ 5 w 5"/>
                  <a:gd name="T41" fmla="*/ 33 h 61"/>
                  <a:gd name="T42" fmla="*/ 5 w 5"/>
                  <a:gd name="T43" fmla="*/ 35 h 61"/>
                  <a:gd name="T44" fmla="*/ 5 w 5"/>
                  <a:gd name="T45" fmla="*/ 36 h 61"/>
                  <a:gd name="T46" fmla="*/ 5 w 5"/>
                  <a:gd name="T47" fmla="*/ 38 h 61"/>
                  <a:gd name="T48" fmla="*/ 5 w 5"/>
                  <a:gd name="T49" fmla="*/ 40 h 61"/>
                  <a:gd name="T50" fmla="*/ 5 w 5"/>
                  <a:gd name="T51" fmla="*/ 41 h 61"/>
                  <a:gd name="T52" fmla="*/ 5 w 5"/>
                  <a:gd name="T53" fmla="*/ 43 h 61"/>
                  <a:gd name="T54" fmla="*/ 5 w 5"/>
                  <a:gd name="T55" fmla="*/ 45 h 61"/>
                  <a:gd name="T56" fmla="*/ 5 w 5"/>
                  <a:gd name="T57" fmla="*/ 46 h 61"/>
                  <a:gd name="T58" fmla="*/ 5 w 5"/>
                  <a:gd name="T59" fmla="*/ 48 h 61"/>
                  <a:gd name="T60" fmla="*/ 5 w 5"/>
                  <a:gd name="T61" fmla="*/ 50 h 61"/>
                  <a:gd name="T62" fmla="*/ 3 w 5"/>
                  <a:gd name="T63" fmla="*/ 51 h 61"/>
                  <a:gd name="T64" fmla="*/ 3 w 5"/>
                  <a:gd name="T65" fmla="*/ 55 h 61"/>
                  <a:gd name="T66" fmla="*/ 3 w 5"/>
                  <a:gd name="T67" fmla="*/ 56 h 61"/>
                  <a:gd name="T68" fmla="*/ 3 w 5"/>
                  <a:gd name="T69" fmla="*/ 60 h 61"/>
                  <a:gd name="T70" fmla="*/ 3 w 5"/>
                  <a:gd name="T71" fmla="*/ 61 h 61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"/>
                  <a:gd name="T109" fmla="*/ 0 h 61"/>
                  <a:gd name="T110" fmla="*/ 5 w 5"/>
                  <a:gd name="T111" fmla="*/ 61 h 61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" h="61">
                    <a:moveTo>
                      <a:pt x="0" y="0"/>
                    </a:moveTo>
                    <a:lnTo>
                      <a:pt x="0" y="2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3" y="8"/>
                    </a:lnTo>
                    <a:lnTo>
                      <a:pt x="3" y="10"/>
                    </a:lnTo>
                    <a:lnTo>
                      <a:pt x="3" y="12"/>
                    </a:lnTo>
                    <a:lnTo>
                      <a:pt x="3" y="13"/>
                    </a:lnTo>
                    <a:lnTo>
                      <a:pt x="3" y="15"/>
                    </a:lnTo>
                    <a:lnTo>
                      <a:pt x="5" y="17"/>
                    </a:lnTo>
                    <a:lnTo>
                      <a:pt x="5" y="18"/>
                    </a:lnTo>
                    <a:lnTo>
                      <a:pt x="5" y="20"/>
                    </a:lnTo>
                    <a:lnTo>
                      <a:pt x="5" y="22"/>
                    </a:lnTo>
                    <a:lnTo>
                      <a:pt x="5" y="23"/>
                    </a:lnTo>
                    <a:lnTo>
                      <a:pt x="5" y="25"/>
                    </a:lnTo>
                    <a:lnTo>
                      <a:pt x="5" y="26"/>
                    </a:lnTo>
                    <a:lnTo>
                      <a:pt x="5" y="28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5" y="33"/>
                    </a:lnTo>
                    <a:lnTo>
                      <a:pt x="5" y="35"/>
                    </a:lnTo>
                    <a:lnTo>
                      <a:pt x="5" y="36"/>
                    </a:lnTo>
                    <a:lnTo>
                      <a:pt x="5" y="38"/>
                    </a:lnTo>
                    <a:lnTo>
                      <a:pt x="5" y="40"/>
                    </a:lnTo>
                    <a:lnTo>
                      <a:pt x="5" y="41"/>
                    </a:lnTo>
                    <a:lnTo>
                      <a:pt x="5" y="43"/>
                    </a:lnTo>
                    <a:lnTo>
                      <a:pt x="5" y="45"/>
                    </a:lnTo>
                    <a:lnTo>
                      <a:pt x="5" y="46"/>
                    </a:lnTo>
                    <a:lnTo>
                      <a:pt x="5" y="48"/>
                    </a:lnTo>
                    <a:lnTo>
                      <a:pt x="5" y="50"/>
                    </a:lnTo>
                    <a:lnTo>
                      <a:pt x="3" y="51"/>
                    </a:lnTo>
                    <a:lnTo>
                      <a:pt x="3" y="55"/>
                    </a:lnTo>
                    <a:lnTo>
                      <a:pt x="3" y="56"/>
                    </a:lnTo>
                    <a:lnTo>
                      <a:pt x="3" y="60"/>
                    </a:lnTo>
                    <a:lnTo>
                      <a:pt x="3" y="6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70" name="Freeform 709"/>
              <p:cNvSpPr>
                <a:spLocks/>
              </p:cNvSpPr>
              <p:nvPr/>
            </p:nvSpPr>
            <p:spPr bwMode="auto">
              <a:xfrm>
                <a:off x="922" y="1470"/>
                <a:ext cx="54" cy="25"/>
              </a:xfrm>
              <a:custGeom>
                <a:avLst/>
                <a:gdLst>
                  <a:gd name="T0" fmla="*/ 0 w 54"/>
                  <a:gd name="T1" fmla="*/ 0 h 25"/>
                  <a:gd name="T2" fmla="*/ 1 w 54"/>
                  <a:gd name="T3" fmla="*/ 1 h 25"/>
                  <a:gd name="T4" fmla="*/ 3 w 54"/>
                  <a:gd name="T5" fmla="*/ 3 h 25"/>
                  <a:gd name="T6" fmla="*/ 4 w 54"/>
                  <a:gd name="T7" fmla="*/ 5 h 25"/>
                  <a:gd name="T8" fmla="*/ 4 w 54"/>
                  <a:gd name="T9" fmla="*/ 6 h 25"/>
                  <a:gd name="T10" fmla="*/ 6 w 54"/>
                  <a:gd name="T11" fmla="*/ 8 h 25"/>
                  <a:gd name="T12" fmla="*/ 8 w 54"/>
                  <a:gd name="T13" fmla="*/ 8 h 25"/>
                  <a:gd name="T14" fmla="*/ 9 w 54"/>
                  <a:gd name="T15" fmla="*/ 10 h 25"/>
                  <a:gd name="T16" fmla="*/ 11 w 54"/>
                  <a:gd name="T17" fmla="*/ 11 h 25"/>
                  <a:gd name="T18" fmla="*/ 13 w 54"/>
                  <a:gd name="T19" fmla="*/ 11 h 25"/>
                  <a:gd name="T20" fmla="*/ 14 w 54"/>
                  <a:gd name="T21" fmla="*/ 13 h 25"/>
                  <a:gd name="T22" fmla="*/ 16 w 54"/>
                  <a:gd name="T23" fmla="*/ 13 h 25"/>
                  <a:gd name="T24" fmla="*/ 18 w 54"/>
                  <a:gd name="T25" fmla="*/ 15 h 25"/>
                  <a:gd name="T26" fmla="*/ 19 w 54"/>
                  <a:gd name="T27" fmla="*/ 16 h 25"/>
                  <a:gd name="T28" fmla="*/ 21 w 54"/>
                  <a:gd name="T29" fmla="*/ 16 h 25"/>
                  <a:gd name="T30" fmla="*/ 23 w 54"/>
                  <a:gd name="T31" fmla="*/ 16 h 25"/>
                  <a:gd name="T32" fmla="*/ 24 w 54"/>
                  <a:gd name="T33" fmla="*/ 18 h 25"/>
                  <a:gd name="T34" fmla="*/ 26 w 54"/>
                  <a:gd name="T35" fmla="*/ 18 h 25"/>
                  <a:gd name="T36" fmla="*/ 27 w 54"/>
                  <a:gd name="T37" fmla="*/ 20 h 25"/>
                  <a:gd name="T38" fmla="*/ 29 w 54"/>
                  <a:gd name="T39" fmla="*/ 20 h 25"/>
                  <a:gd name="T40" fmla="*/ 31 w 54"/>
                  <a:gd name="T41" fmla="*/ 20 h 25"/>
                  <a:gd name="T42" fmla="*/ 32 w 54"/>
                  <a:gd name="T43" fmla="*/ 21 h 25"/>
                  <a:gd name="T44" fmla="*/ 34 w 54"/>
                  <a:gd name="T45" fmla="*/ 21 h 25"/>
                  <a:gd name="T46" fmla="*/ 37 w 54"/>
                  <a:gd name="T47" fmla="*/ 23 h 25"/>
                  <a:gd name="T48" fmla="*/ 41 w 54"/>
                  <a:gd name="T49" fmla="*/ 23 h 25"/>
                  <a:gd name="T50" fmla="*/ 42 w 54"/>
                  <a:gd name="T51" fmla="*/ 23 h 25"/>
                  <a:gd name="T52" fmla="*/ 46 w 54"/>
                  <a:gd name="T53" fmla="*/ 25 h 25"/>
                  <a:gd name="T54" fmla="*/ 50 w 54"/>
                  <a:gd name="T55" fmla="*/ 25 h 25"/>
                  <a:gd name="T56" fmla="*/ 54 w 54"/>
                  <a:gd name="T57" fmla="*/ 25 h 25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54"/>
                  <a:gd name="T88" fmla="*/ 0 h 25"/>
                  <a:gd name="T89" fmla="*/ 54 w 54"/>
                  <a:gd name="T90" fmla="*/ 25 h 25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54" h="25">
                    <a:moveTo>
                      <a:pt x="0" y="0"/>
                    </a:moveTo>
                    <a:lnTo>
                      <a:pt x="1" y="1"/>
                    </a:lnTo>
                    <a:lnTo>
                      <a:pt x="3" y="3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6" y="8"/>
                    </a:lnTo>
                    <a:lnTo>
                      <a:pt x="8" y="8"/>
                    </a:lnTo>
                    <a:lnTo>
                      <a:pt x="9" y="10"/>
                    </a:lnTo>
                    <a:lnTo>
                      <a:pt x="11" y="11"/>
                    </a:lnTo>
                    <a:lnTo>
                      <a:pt x="13" y="11"/>
                    </a:lnTo>
                    <a:lnTo>
                      <a:pt x="14" y="13"/>
                    </a:lnTo>
                    <a:lnTo>
                      <a:pt x="16" y="13"/>
                    </a:lnTo>
                    <a:lnTo>
                      <a:pt x="18" y="15"/>
                    </a:lnTo>
                    <a:lnTo>
                      <a:pt x="19" y="16"/>
                    </a:lnTo>
                    <a:lnTo>
                      <a:pt x="21" y="16"/>
                    </a:lnTo>
                    <a:lnTo>
                      <a:pt x="23" y="16"/>
                    </a:lnTo>
                    <a:lnTo>
                      <a:pt x="24" y="18"/>
                    </a:lnTo>
                    <a:lnTo>
                      <a:pt x="26" y="18"/>
                    </a:lnTo>
                    <a:lnTo>
                      <a:pt x="27" y="20"/>
                    </a:lnTo>
                    <a:lnTo>
                      <a:pt x="29" y="20"/>
                    </a:lnTo>
                    <a:lnTo>
                      <a:pt x="31" y="20"/>
                    </a:lnTo>
                    <a:lnTo>
                      <a:pt x="32" y="21"/>
                    </a:lnTo>
                    <a:lnTo>
                      <a:pt x="34" y="21"/>
                    </a:lnTo>
                    <a:lnTo>
                      <a:pt x="37" y="23"/>
                    </a:lnTo>
                    <a:lnTo>
                      <a:pt x="41" y="23"/>
                    </a:lnTo>
                    <a:lnTo>
                      <a:pt x="42" y="23"/>
                    </a:lnTo>
                    <a:lnTo>
                      <a:pt x="46" y="25"/>
                    </a:lnTo>
                    <a:lnTo>
                      <a:pt x="50" y="25"/>
                    </a:lnTo>
                    <a:lnTo>
                      <a:pt x="54" y="2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71" name="Freeform 710"/>
              <p:cNvSpPr>
                <a:spLocks/>
              </p:cNvSpPr>
              <p:nvPr/>
            </p:nvSpPr>
            <p:spPr bwMode="auto">
              <a:xfrm>
                <a:off x="936" y="1456"/>
                <a:ext cx="35" cy="32"/>
              </a:xfrm>
              <a:custGeom>
                <a:avLst/>
                <a:gdLst>
                  <a:gd name="T0" fmla="*/ 0 w 35"/>
                  <a:gd name="T1" fmla="*/ 0 h 32"/>
                  <a:gd name="T2" fmla="*/ 7 w 35"/>
                  <a:gd name="T3" fmla="*/ 9 h 32"/>
                  <a:gd name="T4" fmla="*/ 7 w 35"/>
                  <a:gd name="T5" fmla="*/ 10 h 32"/>
                  <a:gd name="T6" fmla="*/ 9 w 35"/>
                  <a:gd name="T7" fmla="*/ 10 h 32"/>
                  <a:gd name="T8" fmla="*/ 9 w 35"/>
                  <a:gd name="T9" fmla="*/ 12 h 32"/>
                  <a:gd name="T10" fmla="*/ 10 w 35"/>
                  <a:gd name="T11" fmla="*/ 12 h 32"/>
                  <a:gd name="T12" fmla="*/ 10 w 35"/>
                  <a:gd name="T13" fmla="*/ 14 h 32"/>
                  <a:gd name="T14" fmla="*/ 12 w 35"/>
                  <a:gd name="T15" fmla="*/ 14 h 32"/>
                  <a:gd name="T16" fmla="*/ 13 w 35"/>
                  <a:gd name="T17" fmla="*/ 15 h 32"/>
                  <a:gd name="T18" fmla="*/ 15 w 35"/>
                  <a:gd name="T19" fmla="*/ 17 h 32"/>
                  <a:gd name="T20" fmla="*/ 17 w 35"/>
                  <a:gd name="T21" fmla="*/ 19 h 32"/>
                  <a:gd name="T22" fmla="*/ 18 w 35"/>
                  <a:gd name="T23" fmla="*/ 19 h 32"/>
                  <a:gd name="T24" fmla="*/ 20 w 35"/>
                  <a:gd name="T25" fmla="*/ 20 h 32"/>
                  <a:gd name="T26" fmla="*/ 22 w 35"/>
                  <a:gd name="T27" fmla="*/ 22 h 32"/>
                  <a:gd name="T28" fmla="*/ 23 w 35"/>
                  <a:gd name="T29" fmla="*/ 24 h 32"/>
                  <a:gd name="T30" fmla="*/ 25 w 35"/>
                  <a:gd name="T31" fmla="*/ 25 h 32"/>
                  <a:gd name="T32" fmla="*/ 28 w 35"/>
                  <a:gd name="T33" fmla="*/ 27 h 32"/>
                  <a:gd name="T34" fmla="*/ 32 w 35"/>
                  <a:gd name="T35" fmla="*/ 29 h 32"/>
                  <a:gd name="T36" fmla="*/ 35 w 35"/>
                  <a:gd name="T37" fmla="*/ 32 h 3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5"/>
                  <a:gd name="T58" fmla="*/ 0 h 32"/>
                  <a:gd name="T59" fmla="*/ 35 w 35"/>
                  <a:gd name="T60" fmla="*/ 32 h 3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5" h="32">
                    <a:moveTo>
                      <a:pt x="0" y="0"/>
                    </a:moveTo>
                    <a:lnTo>
                      <a:pt x="7" y="9"/>
                    </a:lnTo>
                    <a:lnTo>
                      <a:pt x="7" y="10"/>
                    </a:lnTo>
                    <a:lnTo>
                      <a:pt x="9" y="10"/>
                    </a:lnTo>
                    <a:lnTo>
                      <a:pt x="9" y="12"/>
                    </a:lnTo>
                    <a:lnTo>
                      <a:pt x="10" y="12"/>
                    </a:lnTo>
                    <a:lnTo>
                      <a:pt x="10" y="14"/>
                    </a:lnTo>
                    <a:lnTo>
                      <a:pt x="12" y="14"/>
                    </a:lnTo>
                    <a:lnTo>
                      <a:pt x="13" y="15"/>
                    </a:lnTo>
                    <a:lnTo>
                      <a:pt x="15" y="17"/>
                    </a:lnTo>
                    <a:lnTo>
                      <a:pt x="17" y="19"/>
                    </a:lnTo>
                    <a:lnTo>
                      <a:pt x="18" y="19"/>
                    </a:lnTo>
                    <a:lnTo>
                      <a:pt x="20" y="20"/>
                    </a:lnTo>
                    <a:lnTo>
                      <a:pt x="22" y="22"/>
                    </a:lnTo>
                    <a:lnTo>
                      <a:pt x="23" y="24"/>
                    </a:lnTo>
                    <a:lnTo>
                      <a:pt x="25" y="25"/>
                    </a:lnTo>
                    <a:lnTo>
                      <a:pt x="28" y="27"/>
                    </a:lnTo>
                    <a:lnTo>
                      <a:pt x="32" y="29"/>
                    </a:lnTo>
                    <a:lnTo>
                      <a:pt x="35" y="3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72" name="Freeform 711"/>
              <p:cNvSpPr>
                <a:spLocks/>
              </p:cNvSpPr>
              <p:nvPr/>
            </p:nvSpPr>
            <p:spPr bwMode="auto">
              <a:xfrm>
                <a:off x="981" y="1432"/>
                <a:ext cx="10" cy="36"/>
              </a:xfrm>
              <a:custGeom>
                <a:avLst/>
                <a:gdLst>
                  <a:gd name="T0" fmla="*/ 0 w 10"/>
                  <a:gd name="T1" fmla="*/ 0 h 36"/>
                  <a:gd name="T2" fmla="*/ 3 w 10"/>
                  <a:gd name="T3" fmla="*/ 10 h 36"/>
                  <a:gd name="T4" fmla="*/ 5 w 10"/>
                  <a:gd name="T5" fmla="*/ 11 h 36"/>
                  <a:gd name="T6" fmla="*/ 5 w 10"/>
                  <a:gd name="T7" fmla="*/ 13 h 36"/>
                  <a:gd name="T8" fmla="*/ 5 w 10"/>
                  <a:gd name="T9" fmla="*/ 14 h 36"/>
                  <a:gd name="T10" fmla="*/ 6 w 10"/>
                  <a:gd name="T11" fmla="*/ 18 h 36"/>
                  <a:gd name="T12" fmla="*/ 6 w 10"/>
                  <a:gd name="T13" fmla="*/ 19 h 36"/>
                  <a:gd name="T14" fmla="*/ 8 w 10"/>
                  <a:gd name="T15" fmla="*/ 23 h 36"/>
                  <a:gd name="T16" fmla="*/ 8 w 10"/>
                  <a:gd name="T17" fmla="*/ 26 h 36"/>
                  <a:gd name="T18" fmla="*/ 10 w 10"/>
                  <a:gd name="T19" fmla="*/ 31 h 36"/>
                  <a:gd name="T20" fmla="*/ 10 w 10"/>
                  <a:gd name="T21" fmla="*/ 36 h 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0"/>
                  <a:gd name="T34" fmla="*/ 0 h 36"/>
                  <a:gd name="T35" fmla="*/ 10 w 10"/>
                  <a:gd name="T36" fmla="*/ 36 h 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0" h="36">
                    <a:moveTo>
                      <a:pt x="0" y="0"/>
                    </a:moveTo>
                    <a:lnTo>
                      <a:pt x="3" y="10"/>
                    </a:lnTo>
                    <a:lnTo>
                      <a:pt x="5" y="11"/>
                    </a:lnTo>
                    <a:lnTo>
                      <a:pt x="5" y="13"/>
                    </a:lnTo>
                    <a:lnTo>
                      <a:pt x="5" y="14"/>
                    </a:lnTo>
                    <a:lnTo>
                      <a:pt x="6" y="18"/>
                    </a:lnTo>
                    <a:lnTo>
                      <a:pt x="6" y="19"/>
                    </a:lnTo>
                    <a:lnTo>
                      <a:pt x="8" y="23"/>
                    </a:lnTo>
                    <a:lnTo>
                      <a:pt x="8" y="26"/>
                    </a:lnTo>
                    <a:lnTo>
                      <a:pt x="10" y="31"/>
                    </a:lnTo>
                    <a:lnTo>
                      <a:pt x="10" y="36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73" name="Freeform 712"/>
              <p:cNvSpPr>
                <a:spLocks/>
              </p:cNvSpPr>
              <p:nvPr/>
            </p:nvSpPr>
            <p:spPr bwMode="auto">
              <a:xfrm>
                <a:off x="954" y="1445"/>
                <a:ext cx="18" cy="25"/>
              </a:xfrm>
              <a:custGeom>
                <a:avLst/>
                <a:gdLst>
                  <a:gd name="T0" fmla="*/ 0 w 18"/>
                  <a:gd name="T1" fmla="*/ 0 h 25"/>
                  <a:gd name="T2" fmla="*/ 12 w 18"/>
                  <a:gd name="T3" fmla="*/ 16 h 25"/>
                  <a:gd name="T4" fmla="*/ 12 w 18"/>
                  <a:gd name="T5" fmla="*/ 18 h 25"/>
                  <a:gd name="T6" fmla="*/ 14 w 18"/>
                  <a:gd name="T7" fmla="*/ 20 h 25"/>
                  <a:gd name="T8" fmla="*/ 15 w 18"/>
                  <a:gd name="T9" fmla="*/ 21 h 25"/>
                  <a:gd name="T10" fmla="*/ 17 w 18"/>
                  <a:gd name="T11" fmla="*/ 23 h 25"/>
                  <a:gd name="T12" fmla="*/ 17 w 18"/>
                  <a:gd name="T13" fmla="*/ 25 h 25"/>
                  <a:gd name="T14" fmla="*/ 18 w 18"/>
                  <a:gd name="T15" fmla="*/ 25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"/>
                  <a:gd name="T25" fmla="*/ 0 h 25"/>
                  <a:gd name="T26" fmla="*/ 18 w 18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" h="25">
                    <a:moveTo>
                      <a:pt x="0" y="0"/>
                    </a:moveTo>
                    <a:lnTo>
                      <a:pt x="12" y="16"/>
                    </a:lnTo>
                    <a:lnTo>
                      <a:pt x="12" y="18"/>
                    </a:lnTo>
                    <a:lnTo>
                      <a:pt x="14" y="20"/>
                    </a:lnTo>
                    <a:lnTo>
                      <a:pt x="15" y="21"/>
                    </a:lnTo>
                    <a:lnTo>
                      <a:pt x="17" y="23"/>
                    </a:lnTo>
                    <a:lnTo>
                      <a:pt x="17" y="25"/>
                    </a:lnTo>
                    <a:lnTo>
                      <a:pt x="18" y="2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74" name="Freeform 713"/>
              <p:cNvSpPr>
                <a:spLocks/>
              </p:cNvSpPr>
              <p:nvPr/>
            </p:nvSpPr>
            <p:spPr bwMode="auto">
              <a:xfrm>
                <a:off x="961" y="1559"/>
                <a:ext cx="87" cy="51"/>
              </a:xfrm>
              <a:custGeom>
                <a:avLst/>
                <a:gdLst>
                  <a:gd name="T0" fmla="*/ 2 w 87"/>
                  <a:gd name="T1" fmla="*/ 5 h 51"/>
                  <a:gd name="T2" fmla="*/ 56 w 87"/>
                  <a:gd name="T3" fmla="*/ 0 h 51"/>
                  <a:gd name="T4" fmla="*/ 61 w 87"/>
                  <a:gd name="T5" fmla="*/ 3 h 51"/>
                  <a:gd name="T6" fmla="*/ 71 w 87"/>
                  <a:gd name="T7" fmla="*/ 3 h 51"/>
                  <a:gd name="T8" fmla="*/ 77 w 87"/>
                  <a:gd name="T9" fmla="*/ 5 h 51"/>
                  <a:gd name="T10" fmla="*/ 77 w 87"/>
                  <a:gd name="T11" fmla="*/ 17 h 51"/>
                  <a:gd name="T12" fmla="*/ 81 w 87"/>
                  <a:gd name="T13" fmla="*/ 18 h 51"/>
                  <a:gd name="T14" fmla="*/ 87 w 87"/>
                  <a:gd name="T15" fmla="*/ 18 h 51"/>
                  <a:gd name="T16" fmla="*/ 87 w 87"/>
                  <a:gd name="T17" fmla="*/ 20 h 51"/>
                  <a:gd name="T18" fmla="*/ 79 w 87"/>
                  <a:gd name="T19" fmla="*/ 20 h 51"/>
                  <a:gd name="T20" fmla="*/ 79 w 87"/>
                  <a:gd name="T21" fmla="*/ 25 h 51"/>
                  <a:gd name="T22" fmla="*/ 79 w 87"/>
                  <a:gd name="T23" fmla="*/ 30 h 51"/>
                  <a:gd name="T24" fmla="*/ 79 w 87"/>
                  <a:gd name="T25" fmla="*/ 35 h 51"/>
                  <a:gd name="T26" fmla="*/ 77 w 87"/>
                  <a:gd name="T27" fmla="*/ 35 h 51"/>
                  <a:gd name="T28" fmla="*/ 77 w 87"/>
                  <a:gd name="T29" fmla="*/ 51 h 51"/>
                  <a:gd name="T30" fmla="*/ 2 w 87"/>
                  <a:gd name="T31" fmla="*/ 51 h 51"/>
                  <a:gd name="T32" fmla="*/ 2 w 87"/>
                  <a:gd name="T33" fmla="*/ 35 h 51"/>
                  <a:gd name="T34" fmla="*/ 0 w 87"/>
                  <a:gd name="T35" fmla="*/ 35 h 51"/>
                  <a:gd name="T36" fmla="*/ 0 w 87"/>
                  <a:gd name="T37" fmla="*/ 30 h 51"/>
                  <a:gd name="T38" fmla="*/ 0 w 87"/>
                  <a:gd name="T39" fmla="*/ 28 h 51"/>
                  <a:gd name="T40" fmla="*/ 0 w 87"/>
                  <a:gd name="T41" fmla="*/ 23 h 51"/>
                  <a:gd name="T42" fmla="*/ 2 w 87"/>
                  <a:gd name="T43" fmla="*/ 23 h 51"/>
                  <a:gd name="T44" fmla="*/ 2 w 87"/>
                  <a:gd name="T45" fmla="*/ 17 h 51"/>
                  <a:gd name="T46" fmla="*/ 2 w 87"/>
                  <a:gd name="T47" fmla="*/ 5 h 5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87"/>
                  <a:gd name="T73" fmla="*/ 0 h 51"/>
                  <a:gd name="T74" fmla="*/ 87 w 87"/>
                  <a:gd name="T75" fmla="*/ 51 h 5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87" h="51">
                    <a:moveTo>
                      <a:pt x="2" y="5"/>
                    </a:moveTo>
                    <a:lnTo>
                      <a:pt x="56" y="0"/>
                    </a:lnTo>
                    <a:lnTo>
                      <a:pt x="61" y="3"/>
                    </a:lnTo>
                    <a:lnTo>
                      <a:pt x="71" y="3"/>
                    </a:lnTo>
                    <a:lnTo>
                      <a:pt x="77" y="5"/>
                    </a:lnTo>
                    <a:lnTo>
                      <a:pt x="77" y="17"/>
                    </a:lnTo>
                    <a:lnTo>
                      <a:pt x="81" y="18"/>
                    </a:lnTo>
                    <a:lnTo>
                      <a:pt x="87" y="18"/>
                    </a:lnTo>
                    <a:lnTo>
                      <a:pt x="87" y="20"/>
                    </a:lnTo>
                    <a:lnTo>
                      <a:pt x="79" y="20"/>
                    </a:lnTo>
                    <a:lnTo>
                      <a:pt x="79" y="25"/>
                    </a:lnTo>
                    <a:lnTo>
                      <a:pt x="79" y="30"/>
                    </a:lnTo>
                    <a:lnTo>
                      <a:pt x="79" y="35"/>
                    </a:lnTo>
                    <a:lnTo>
                      <a:pt x="77" y="35"/>
                    </a:lnTo>
                    <a:lnTo>
                      <a:pt x="77" y="51"/>
                    </a:lnTo>
                    <a:lnTo>
                      <a:pt x="2" y="51"/>
                    </a:lnTo>
                    <a:lnTo>
                      <a:pt x="2" y="35"/>
                    </a:lnTo>
                    <a:lnTo>
                      <a:pt x="0" y="35"/>
                    </a:lnTo>
                    <a:lnTo>
                      <a:pt x="0" y="30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2" y="23"/>
                    </a:lnTo>
                    <a:lnTo>
                      <a:pt x="2" y="17"/>
                    </a:lnTo>
                    <a:lnTo>
                      <a:pt x="2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75" name="Freeform 714"/>
              <p:cNvSpPr>
                <a:spLocks/>
              </p:cNvSpPr>
              <p:nvPr/>
            </p:nvSpPr>
            <p:spPr bwMode="auto">
              <a:xfrm>
                <a:off x="963" y="1587"/>
                <a:ext cx="77" cy="2"/>
              </a:xfrm>
              <a:custGeom>
                <a:avLst/>
                <a:gdLst>
                  <a:gd name="T0" fmla="*/ 0 w 77"/>
                  <a:gd name="T1" fmla="*/ 2 h 2"/>
                  <a:gd name="T2" fmla="*/ 1 w 77"/>
                  <a:gd name="T3" fmla="*/ 2 h 2"/>
                  <a:gd name="T4" fmla="*/ 5 w 77"/>
                  <a:gd name="T5" fmla="*/ 2 h 2"/>
                  <a:gd name="T6" fmla="*/ 6 w 77"/>
                  <a:gd name="T7" fmla="*/ 2 h 2"/>
                  <a:gd name="T8" fmla="*/ 8 w 77"/>
                  <a:gd name="T9" fmla="*/ 2 h 2"/>
                  <a:gd name="T10" fmla="*/ 11 w 77"/>
                  <a:gd name="T11" fmla="*/ 2 h 2"/>
                  <a:gd name="T12" fmla="*/ 13 w 77"/>
                  <a:gd name="T13" fmla="*/ 2 h 2"/>
                  <a:gd name="T14" fmla="*/ 14 w 77"/>
                  <a:gd name="T15" fmla="*/ 2 h 2"/>
                  <a:gd name="T16" fmla="*/ 16 w 77"/>
                  <a:gd name="T17" fmla="*/ 0 h 2"/>
                  <a:gd name="T18" fmla="*/ 18 w 77"/>
                  <a:gd name="T19" fmla="*/ 0 h 2"/>
                  <a:gd name="T20" fmla="*/ 19 w 77"/>
                  <a:gd name="T21" fmla="*/ 0 h 2"/>
                  <a:gd name="T22" fmla="*/ 23 w 77"/>
                  <a:gd name="T23" fmla="*/ 0 h 2"/>
                  <a:gd name="T24" fmla="*/ 24 w 77"/>
                  <a:gd name="T25" fmla="*/ 0 h 2"/>
                  <a:gd name="T26" fmla="*/ 26 w 77"/>
                  <a:gd name="T27" fmla="*/ 0 h 2"/>
                  <a:gd name="T28" fmla="*/ 28 w 77"/>
                  <a:gd name="T29" fmla="*/ 0 h 2"/>
                  <a:gd name="T30" fmla="*/ 29 w 77"/>
                  <a:gd name="T31" fmla="*/ 0 h 2"/>
                  <a:gd name="T32" fmla="*/ 31 w 77"/>
                  <a:gd name="T33" fmla="*/ 0 h 2"/>
                  <a:gd name="T34" fmla="*/ 34 w 77"/>
                  <a:gd name="T35" fmla="*/ 0 h 2"/>
                  <a:gd name="T36" fmla="*/ 36 w 77"/>
                  <a:gd name="T37" fmla="*/ 0 h 2"/>
                  <a:gd name="T38" fmla="*/ 37 w 77"/>
                  <a:gd name="T39" fmla="*/ 0 h 2"/>
                  <a:gd name="T40" fmla="*/ 39 w 77"/>
                  <a:gd name="T41" fmla="*/ 0 h 2"/>
                  <a:gd name="T42" fmla="*/ 41 w 77"/>
                  <a:gd name="T43" fmla="*/ 0 h 2"/>
                  <a:gd name="T44" fmla="*/ 42 w 77"/>
                  <a:gd name="T45" fmla="*/ 0 h 2"/>
                  <a:gd name="T46" fmla="*/ 44 w 77"/>
                  <a:gd name="T47" fmla="*/ 0 h 2"/>
                  <a:gd name="T48" fmla="*/ 46 w 77"/>
                  <a:gd name="T49" fmla="*/ 0 h 2"/>
                  <a:gd name="T50" fmla="*/ 47 w 77"/>
                  <a:gd name="T51" fmla="*/ 0 h 2"/>
                  <a:gd name="T52" fmla="*/ 49 w 77"/>
                  <a:gd name="T53" fmla="*/ 0 h 2"/>
                  <a:gd name="T54" fmla="*/ 51 w 77"/>
                  <a:gd name="T55" fmla="*/ 0 h 2"/>
                  <a:gd name="T56" fmla="*/ 52 w 77"/>
                  <a:gd name="T57" fmla="*/ 0 h 2"/>
                  <a:gd name="T58" fmla="*/ 54 w 77"/>
                  <a:gd name="T59" fmla="*/ 0 h 2"/>
                  <a:gd name="T60" fmla="*/ 56 w 77"/>
                  <a:gd name="T61" fmla="*/ 0 h 2"/>
                  <a:gd name="T62" fmla="*/ 57 w 77"/>
                  <a:gd name="T63" fmla="*/ 0 h 2"/>
                  <a:gd name="T64" fmla="*/ 59 w 77"/>
                  <a:gd name="T65" fmla="*/ 0 h 2"/>
                  <a:gd name="T66" fmla="*/ 60 w 77"/>
                  <a:gd name="T67" fmla="*/ 2 h 2"/>
                  <a:gd name="T68" fmla="*/ 62 w 77"/>
                  <a:gd name="T69" fmla="*/ 2 h 2"/>
                  <a:gd name="T70" fmla="*/ 65 w 77"/>
                  <a:gd name="T71" fmla="*/ 2 h 2"/>
                  <a:gd name="T72" fmla="*/ 67 w 77"/>
                  <a:gd name="T73" fmla="*/ 2 h 2"/>
                  <a:gd name="T74" fmla="*/ 70 w 77"/>
                  <a:gd name="T75" fmla="*/ 2 h 2"/>
                  <a:gd name="T76" fmla="*/ 74 w 77"/>
                  <a:gd name="T77" fmla="*/ 2 h 2"/>
                  <a:gd name="T78" fmla="*/ 77 w 77"/>
                  <a:gd name="T79" fmla="*/ 2 h 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77"/>
                  <a:gd name="T121" fmla="*/ 0 h 2"/>
                  <a:gd name="T122" fmla="*/ 77 w 77"/>
                  <a:gd name="T123" fmla="*/ 2 h 2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77" h="2">
                    <a:moveTo>
                      <a:pt x="0" y="2"/>
                    </a:moveTo>
                    <a:lnTo>
                      <a:pt x="1" y="2"/>
                    </a:lnTo>
                    <a:lnTo>
                      <a:pt x="5" y="2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11" y="2"/>
                    </a:lnTo>
                    <a:lnTo>
                      <a:pt x="13" y="2"/>
                    </a:lnTo>
                    <a:lnTo>
                      <a:pt x="14" y="2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4" y="0"/>
                    </a:lnTo>
                    <a:lnTo>
                      <a:pt x="26" y="0"/>
                    </a:lnTo>
                    <a:lnTo>
                      <a:pt x="28" y="0"/>
                    </a:lnTo>
                    <a:lnTo>
                      <a:pt x="29" y="0"/>
                    </a:lnTo>
                    <a:lnTo>
                      <a:pt x="31" y="0"/>
                    </a:lnTo>
                    <a:lnTo>
                      <a:pt x="34" y="0"/>
                    </a:lnTo>
                    <a:lnTo>
                      <a:pt x="36" y="0"/>
                    </a:lnTo>
                    <a:lnTo>
                      <a:pt x="37" y="0"/>
                    </a:lnTo>
                    <a:lnTo>
                      <a:pt x="39" y="0"/>
                    </a:lnTo>
                    <a:lnTo>
                      <a:pt x="41" y="0"/>
                    </a:lnTo>
                    <a:lnTo>
                      <a:pt x="42" y="0"/>
                    </a:lnTo>
                    <a:lnTo>
                      <a:pt x="44" y="0"/>
                    </a:lnTo>
                    <a:lnTo>
                      <a:pt x="46" y="0"/>
                    </a:lnTo>
                    <a:lnTo>
                      <a:pt x="47" y="0"/>
                    </a:lnTo>
                    <a:lnTo>
                      <a:pt x="49" y="0"/>
                    </a:lnTo>
                    <a:lnTo>
                      <a:pt x="51" y="0"/>
                    </a:lnTo>
                    <a:lnTo>
                      <a:pt x="52" y="0"/>
                    </a:lnTo>
                    <a:lnTo>
                      <a:pt x="54" y="0"/>
                    </a:lnTo>
                    <a:lnTo>
                      <a:pt x="56" y="0"/>
                    </a:lnTo>
                    <a:lnTo>
                      <a:pt x="57" y="0"/>
                    </a:lnTo>
                    <a:lnTo>
                      <a:pt x="59" y="0"/>
                    </a:lnTo>
                    <a:lnTo>
                      <a:pt x="60" y="2"/>
                    </a:lnTo>
                    <a:lnTo>
                      <a:pt x="62" y="2"/>
                    </a:lnTo>
                    <a:lnTo>
                      <a:pt x="65" y="2"/>
                    </a:lnTo>
                    <a:lnTo>
                      <a:pt x="67" y="2"/>
                    </a:lnTo>
                    <a:lnTo>
                      <a:pt x="70" y="2"/>
                    </a:lnTo>
                    <a:lnTo>
                      <a:pt x="74" y="2"/>
                    </a:lnTo>
                    <a:lnTo>
                      <a:pt x="77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76" name="Freeform 715"/>
              <p:cNvSpPr>
                <a:spLocks/>
              </p:cNvSpPr>
              <p:nvPr/>
            </p:nvSpPr>
            <p:spPr bwMode="auto">
              <a:xfrm>
                <a:off x="961" y="1584"/>
                <a:ext cx="77" cy="3"/>
              </a:xfrm>
              <a:custGeom>
                <a:avLst/>
                <a:gdLst>
                  <a:gd name="T0" fmla="*/ 77 w 77"/>
                  <a:gd name="T1" fmla="*/ 2 h 3"/>
                  <a:gd name="T2" fmla="*/ 71 w 77"/>
                  <a:gd name="T3" fmla="*/ 2 h 3"/>
                  <a:gd name="T4" fmla="*/ 66 w 77"/>
                  <a:gd name="T5" fmla="*/ 0 h 3"/>
                  <a:gd name="T6" fmla="*/ 61 w 77"/>
                  <a:gd name="T7" fmla="*/ 0 h 3"/>
                  <a:gd name="T8" fmla="*/ 56 w 77"/>
                  <a:gd name="T9" fmla="*/ 0 h 3"/>
                  <a:gd name="T10" fmla="*/ 53 w 77"/>
                  <a:gd name="T11" fmla="*/ 0 h 3"/>
                  <a:gd name="T12" fmla="*/ 49 w 77"/>
                  <a:gd name="T13" fmla="*/ 0 h 3"/>
                  <a:gd name="T14" fmla="*/ 46 w 77"/>
                  <a:gd name="T15" fmla="*/ 0 h 3"/>
                  <a:gd name="T16" fmla="*/ 43 w 77"/>
                  <a:gd name="T17" fmla="*/ 0 h 3"/>
                  <a:gd name="T18" fmla="*/ 41 w 77"/>
                  <a:gd name="T19" fmla="*/ 0 h 3"/>
                  <a:gd name="T20" fmla="*/ 39 w 77"/>
                  <a:gd name="T21" fmla="*/ 0 h 3"/>
                  <a:gd name="T22" fmla="*/ 36 w 77"/>
                  <a:gd name="T23" fmla="*/ 0 h 3"/>
                  <a:gd name="T24" fmla="*/ 35 w 77"/>
                  <a:gd name="T25" fmla="*/ 0 h 3"/>
                  <a:gd name="T26" fmla="*/ 33 w 77"/>
                  <a:gd name="T27" fmla="*/ 0 h 3"/>
                  <a:gd name="T28" fmla="*/ 31 w 77"/>
                  <a:gd name="T29" fmla="*/ 0 h 3"/>
                  <a:gd name="T30" fmla="*/ 30 w 77"/>
                  <a:gd name="T31" fmla="*/ 0 h 3"/>
                  <a:gd name="T32" fmla="*/ 28 w 77"/>
                  <a:gd name="T33" fmla="*/ 0 h 3"/>
                  <a:gd name="T34" fmla="*/ 26 w 77"/>
                  <a:gd name="T35" fmla="*/ 0 h 3"/>
                  <a:gd name="T36" fmla="*/ 25 w 77"/>
                  <a:gd name="T37" fmla="*/ 0 h 3"/>
                  <a:gd name="T38" fmla="*/ 23 w 77"/>
                  <a:gd name="T39" fmla="*/ 0 h 3"/>
                  <a:gd name="T40" fmla="*/ 21 w 77"/>
                  <a:gd name="T41" fmla="*/ 0 h 3"/>
                  <a:gd name="T42" fmla="*/ 20 w 77"/>
                  <a:gd name="T43" fmla="*/ 0 h 3"/>
                  <a:gd name="T44" fmla="*/ 18 w 77"/>
                  <a:gd name="T45" fmla="*/ 0 h 3"/>
                  <a:gd name="T46" fmla="*/ 16 w 77"/>
                  <a:gd name="T47" fmla="*/ 0 h 3"/>
                  <a:gd name="T48" fmla="*/ 15 w 77"/>
                  <a:gd name="T49" fmla="*/ 0 h 3"/>
                  <a:gd name="T50" fmla="*/ 13 w 77"/>
                  <a:gd name="T51" fmla="*/ 2 h 3"/>
                  <a:gd name="T52" fmla="*/ 11 w 77"/>
                  <a:gd name="T53" fmla="*/ 2 h 3"/>
                  <a:gd name="T54" fmla="*/ 10 w 77"/>
                  <a:gd name="T55" fmla="*/ 2 h 3"/>
                  <a:gd name="T56" fmla="*/ 8 w 77"/>
                  <a:gd name="T57" fmla="*/ 2 h 3"/>
                  <a:gd name="T58" fmla="*/ 7 w 77"/>
                  <a:gd name="T59" fmla="*/ 2 h 3"/>
                  <a:gd name="T60" fmla="*/ 5 w 77"/>
                  <a:gd name="T61" fmla="*/ 2 h 3"/>
                  <a:gd name="T62" fmla="*/ 3 w 77"/>
                  <a:gd name="T63" fmla="*/ 2 h 3"/>
                  <a:gd name="T64" fmla="*/ 2 w 77"/>
                  <a:gd name="T65" fmla="*/ 3 h 3"/>
                  <a:gd name="T66" fmla="*/ 0 w 77"/>
                  <a:gd name="T67" fmla="*/ 3 h 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77"/>
                  <a:gd name="T103" fmla="*/ 0 h 3"/>
                  <a:gd name="T104" fmla="*/ 77 w 77"/>
                  <a:gd name="T105" fmla="*/ 3 h 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77" h="3">
                    <a:moveTo>
                      <a:pt x="77" y="2"/>
                    </a:moveTo>
                    <a:lnTo>
                      <a:pt x="71" y="2"/>
                    </a:lnTo>
                    <a:lnTo>
                      <a:pt x="66" y="0"/>
                    </a:lnTo>
                    <a:lnTo>
                      <a:pt x="61" y="0"/>
                    </a:lnTo>
                    <a:lnTo>
                      <a:pt x="56" y="0"/>
                    </a:lnTo>
                    <a:lnTo>
                      <a:pt x="53" y="0"/>
                    </a:lnTo>
                    <a:lnTo>
                      <a:pt x="49" y="0"/>
                    </a:lnTo>
                    <a:lnTo>
                      <a:pt x="46" y="0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6" y="0"/>
                    </a:lnTo>
                    <a:lnTo>
                      <a:pt x="35" y="0"/>
                    </a:lnTo>
                    <a:lnTo>
                      <a:pt x="33" y="0"/>
                    </a:lnTo>
                    <a:lnTo>
                      <a:pt x="31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0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2"/>
                    </a:lnTo>
                    <a:lnTo>
                      <a:pt x="11" y="2"/>
                    </a:lnTo>
                    <a:lnTo>
                      <a:pt x="10" y="2"/>
                    </a:lnTo>
                    <a:lnTo>
                      <a:pt x="8" y="2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3"/>
                    </a:lnTo>
                    <a:lnTo>
                      <a:pt x="0" y="3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77" name="Freeform 716"/>
              <p:cNvSpPr>
                <a:spLocks/>
              </p:cNvSpPr>
              <p:nvPr/>
            </p:nvSpPr>
            <p:spPr bwMode="auto">
              <a:xfrm>
                <a:off x="963" y="1592"/>
                <a:ext cx="75" cy="2"/>
              </a:xfrm>
              <a:custGeom>
                <a:avLst/>
                <a:gdLst>
                  <a:gd name="T0" fmla="*/ 0 w 75"/>
                  <a:gd name="T1" fmla="*/ 2 h 2"/>
                  <a:gd name="T2" fmla="*/ 1 w 75"/>
                  <a:gd name="T3" fmla="*/ 2 h 2"/>
                  <a:gd name="T4" fmla="*/ 3 w 75"/>
                  <a:gd name="T5" fmla="*/ 2 h 2"/>
                  <a:gd name="T6" fmla="*/ 5 w 75"/>
                  <a:gd name="T7" fmla="*/ 2 h 2"/>
                  <a:gd name="T8" fmla="*/ 6 w 75"/>
                  <a:gd name="T9" fmla="*/ 2 h 2"/>
                  <a:gd name="T10" fmla="*/ 8 w 75"/>
                  <a:gd name="T11" fmla="*/ 2 h 2"/>
                  <a:gd name="T12" fmla="*/ 11 w 75"/>
                  <a:gd name="T13" fmla="*/ 2 h 2"/>
                  <a:gd name="T14" fmla="*/ 13 w 75"/>
                  <a:gd name="T15" fmla="*/ 0 h 2"/>
                  <a:gd name="T16" fmla="*/ 14 w 75"/>
                  <a:gd name="T17" fmla="*/ 0 h 2"/>
                  <a:gd name="T18" fmla="*/ 18 w 75"/>
                  <a:gd name="T19" fmla="*/ 0 h 2"/>
                  <a:gd name="T20" fmla="*/ 19 w 75"/>
                  <a:gd name="T21" fmla="*/ 0 h 2"/>
                  <a:gd name="T22" fmla="*/ 23 w 75"/>
                  <a:gd name="T23" fmla="*/ 0 h 2"/>
                  <a:gd name="T24" fmla="*/ 26 w 75"/>
                  <a:gd name="T25" fmla="*/ 0 h 2"/>
                  <a:gd name="T26" fmla="*/ 29 w 75"/>
                  <a:gd name="T27" fmla="*/ 0 h 2"/>
                  <a:gd name="T28" fmla="*/ 34 w 75"/>
                  <a:gd name="T29" fmla="*/ 0 h 2"/>
                  <a:gd name="T30" fmla="*/ 37 w 75"/>
                  <a:gd name="T31" fmla="*/ 0 h 2"/>
                  <a:gd name="T32" fmla="*/ 41 w 75"/>
                  <a:gd name="T33" fmla="*/ 0 h 2"/>
                  <a:gd name="T34" fmla="*/ 44 w 75"/>
                  <a:gd name="T35" fmla="*/ 0 h 2"/>
                  <a:gd name="T36" fmla="*/ 47 w 75"/>
                  <a:gd name="T37" fmla="*/ 0 h 2"/>
                  <a:gd name="T38" fmla="*/ 49 w 75"/>
                  <a:gd name="T39" fmla="*/ 0 h 2"/>
                  <a:gd name="T40" fmla="*/ 52 w 75"/>
                  <a:gd name="T41" fmla="*/ 0 h 2"/>
                  <a:gd name="T42" fmla="*/ 54 w 75"/>
                  <a:gd name="T43" fmla="*/ 0 h 2"/>
                  <a:gd name="T44" fmla="*/ 56 w 75"/>
                  <a:gd name="T45" fmla="*/ 0 h 2"/>
                  <a:gd name="T46" fmla="*/ 57 w 75"/>
                  <a:gd name="T47" fmla="*/ 0 h 2"/>
                  <a:gd name="T48" fmla="*/ 59 w 75"/>
                  <a:gd name="T49" fmla="*/ 0 h 2"/>
                  <a:gd name="T50" fmla="*/ 60 w 75"/>
                  <a:gd name="T51" fmla="*/ 0 h 2"/>
                  <a:gd name="T52" fmla="*/ 62 w 75"/>
                  <a:gd name="T53" fmla="*/ 0 h 2"/>
                  <a:gd name="T54" fmla="*/ 64 w 75"/>
                  <a:gd name="T55" fmla="*/ 0 h 2"/>
                  <a:gd name="T56" fmla="*/ 65 w 75"/>
                  <a:gd name="T57" fmla="*/ 0 h 2"/>
                  <a:gd name="T58" fmla="*/ 65 w 75"/>
                  <a:gd name="T59" fmla="*/ 2 h 2"/>
                  <a:gd name="T60" fmla="*/ 67 w 75"/>
                  <a:gd name="T61" fmla="*/ 2 h 2"/>
                  <a:gd name="T62" fmla="*/ 69 w 75"/>
                  <a:gd name="T63" fmla="*/ 2 h 2"/>
                  <a:gd name="T64" fmla="*/ 70 w 75"/>
                  <a:gd name="T65" fmla="*/ 2 h 2"/>
                  <a:gd name="T66" fmla="*/ 72 w 75"/>
                  <a:gd name="T67" fmla="*/ 2 h 2"/>
                  <a:gd name="T68" fmla="*/ 74 w 75"/>
                  <a:gd name="T69" fmla="*/ 2 h 2"/>
                  <a:gd name="T70" fmla="*/ 75 w 75"/>
                  <a:gd name="T71" fmla="*/ 2 h 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75"/>
                  <a:gd name="T109" fmla="*/ 0 h 2"/>
                  <a:gd name="T110" fmla="*/ 75 w 75"/>
                  <a:gd name="T111" fmla="*/ 2 h 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75" h="2">
                    <a:moveTo>
                      <a:pt x="0" y="2"/>
                    </a:moveTo>
                    <a:lnTo>
                      <a:pt x="1" y="2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11" y="2"/>
                    </a:lnTo>
                    <a:lnTo>
                      <a:pt x="13" y="0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6" y="0"/>
                    </a:lnTo>
                    <a:lnTo>
                      <a:pt x="29" y="0"/>
                    </a:lnTo>
                    <a:lnTo>
                      <a:pt x="34" y="0"/>
                    </a:lnTo>
                    <a:lnTo>
                      <a:pt x="37" y="0"/>
                    </a:lnTo>
                    <a:lnTo>
                      <a:pt x="41" y="0"/>
                    </a:lnTo>
                    <a:lnTo>
                      <a:pt x="44" y="0"/>
                    </a:lnTo>
                    <a:lnTo>
                      <a:pt x="47" y="0"/>
                    </a:lnTo>
                    <a:lnTo>
                      <a:pt x="49" y="0"/>
                    </a:lnTo>
                    <a:lnTo>
                      <a:pt x="52" y="0"/>
                    </a:lnTo>
                    <a:lnTo>
                      <a:pt x="54" y="0"/>
                    </a:lnTo>
                    <a:lnTo>
                      <a:pt x="56" y="0"/>
                    </a:lnTo>
                    <a:lnTo>
                      <a:pt x="57" y="0"/>
                    </a:lnTo>
                    <a:lnTo>
                      <a:pt x="59" y="0"/>
                    </a:lnTo>
                    <a:lnTo>
                      <a:pt x="60" y="0"/>
                    </a:lnTo>
                    <a:lnTo>
                      <a:pt x="62" y="0"/>
                    </a:lnTo>
                    <a:lnTo>
                      <a:pt x="64" y="0"/>
                    </a:lnTo>
                    <a:lnTo>
                      <a:pt x="65" y="0"/>
                    </a:lnTo>
                    <a:lnTo>
                      <a:pt x="65" y="2"/>
                    </a:lnTo>
                    <a:lnTo>
                      <a:pt x="67" y="2"/>
                    </a:lnTo>
                    <a:lnTo>
                      <a:pt x="69" y="2"/>
                    </a:lnTo>
                    <a:lnTo>
                      <a:pt x="70" y="2"/>
                    </a:lnTo>
                    <a:lnTo>
                      <a:pt x="72" y="2"/>
                    </a:lnTo>
                    <a:lnTo>
                      <a:pt x="74" y="2"/>
                    </a:lnTo>
                    <a:lnTo>
                      <a:pt x="75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78" name="Rectangle 717"/>
              <p:cNvSpPr>
                <a:spLocks noChangeArrowheads="1"/>
              </p:cNvSpPr>
              <p:nvPr/>
            </p:nvSpPr>
            <p:spPr bwMode="auto">
              <a:xfrm>
                <a:off x="1028" y="1604"/>
                <a:ext cx="7" cy="6"/>
              </a:xfrm>
              <a:prstGeom prst="rect">
                <a:avLst/>
              </a:prstGeom>
              <a:noFill/>
              <a:ln w="0">
                <a:solidFill>
                  <a:srgbClr val="333399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cs typeface="Calibri" charset="0"/>
                </a:endParaRPr>
              </a:p>
            </p:txBody>
          </p:sp>
          <p:sp>
            <p:nvSpPr>
              <p:cNvPr id="4079" name="Line 718"/>
              <p:cNvSpPr>
                <a:spLocks noChangeShapeType="1"/>
              </p:cNvSpPr>
              <p:nvPr/>
            </p:nvSpPr>
            <p:spPr bwMode="auto">
              <a:xfrm flipH="1">
                <a:off x="1040" y="1581"/>
                <a:ext cx="8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80" name="Line 719"/>
              <p:cNvSpPr>
                <a:spLocks noChangeShapeType="1"/>
              </p:cNvSpPr>
              <p:nvPr/>
            </p:nvSpPr>
            <p:spPr bwMode="auto">
              <a:xfrm flipV="1">
                <a:off x="987" y="1521"/>
                <a:ext cx="10" cy="2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81" name="Line 720"/>
              <p:cNvSpPr>
                <a:spLocks noChangeShapeType="1"/>
              </p:cNvSpPr>
              <p:nvPr/>
            </p:nvSpPr>
            <p:spPr bwMode="auto">
              <a:xfrm flipH="1">
                <a:off x="987" y="1521"/>
                <a:ext cx="10" cy="2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82" name="Line 721"/>
              <p:cNvSpPr>
                <a:spLocks noChangeShapeType="1"/>
              </p:cNvSpPr>
              <p:nvPr/>
            </p:nvSpPr>
            <p:spPr bwMode="auto">
              <a:xfrm flipV="1">
                <a:off x="987" y="1521"/>
                <a:ext cx="12" cy="2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83" name="Line 722"/>
              <p:cNvSpPr>
                <a:spLocks noChangeShapeType="1"/>
              </p:cNvSpPr>
              <p:nvPr/>
            </p:nvSpPr>
            <p:spPr bwMode="auto">
              <a:xfrm flipH="1">
                <a:off x="987" y="1521"/>
                <a:ext cx="12" cy="2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84" name="Line 723"/>
              <p:cNvSpPr>
                <a:spLocks noChangeShapeType="1"/>
              </p:cNvSpPr>
              <p:nvPr/>
            </p:nvSpPr>
            <p:spPr bwMode="auto">
              <a:xfrm flipV="1">
                <a:off x="989" y="1521"/>
                <a:ext cx="10" cy="2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85" name="Line 724"/>
              <p:cNvSpPr>
                <a:spLocks noChangeShapeType="1"/>
              </p:cNvSpPr>
              <p:nvPr/>
            </p:nvSpPr>
            <p:spPr bwMode="auto">
              <a:xfrm flipH="1">
                <a:off x="989" y="1521"/>
                <a:ext cx="10" cy="2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86" name="Line 725"/>
              <p:cNvSpPr>
                <a:spLocks noChangeShapeType="1"/>
              </p:cNvSpPr>
              <p:nvPr/>
            </p:nvSpPr>
            <p:spPr bwMode="auto">
              <a:xfrm flipV="1">
                <a:off x="989" y="1521"/>
                <a:ext cx="11" cy="2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87" name="Line 726"/>
              <p:cNvSpPr>
                <a:spLocks noChangeShapeType="1"/>
              </p:cNvSpPr>
              <p:nvPr/>
            </p:nvSpPr>
            <p:spPr bwMode="auto">
              <a:xfrm flipH="1">
                <a:off x="989" y="1521"/>
                <a:ext cx="11" cy="2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88" name="Line 727"/>
              <p:cNvSpPr>
                <a:spLocks noChangeShapeType="1"/>
              </p:cNvSpPr>
              <p:nvPr/>
            </p:nvSpPr>
            <p:spPr bwMode="auto">
              <a:xfrm flipV="1">
                <a:off x="989" y="1521"/>
                <a:ext cx="11" cy="2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89" name="Freeform 728"/>
              <p:cNvSpPr>
                <a:spLocks/>
              </p:cNvSpPr>
              <p:nvPr/>
            </p:nvSpPr>
            <p:spPr bwMode="auto">
              <a:xfrm>
                <a:off x="987" y="1521"/>
                <a:ext cx="13" cy="25"/>
              </a:xfrm>
              <a:custGeom>
                <a:avLst/>
                <a:gdLst>
                  <a:gd name="T0" fmla="*/ 0 w 13"/>
                  <a:gd name="T1" fmla="*/ 23 h 25"/>
                  <a:gd name="T2" fmla="*/ 10 w 13"/>
                  <a:gd name="T3" fmla="*/ 0 h 25"/>
                  <a:gd name="T4" fmla="*/ 13 w 13"/>
                  <a:gd name="T5" fmla="*/ 2 h 25"/>
                  <a:gd name="T6" fmla="*/ 2 w 13"/>
                  <a:gd name="T7" fmla="*/ 25 h 25"/>
                  <a:gd name="T8" fmla="*/ 0 w 13"/>
                  <a:gd name="T9" fmla="*/ 23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25"/>
                  <a:gd name="T17" fmla="*/ 13 w 13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25">
                    <a:moveTo>
                      <a:pt x="0" y="23"/>
                    </a:moveTo>
                    <a:lnTo>
                      <a:pt x="10" y="0"/>
                    </a:lnTo>
                    <a:lnTo>
                      <a:pt x="13" y="2"/>
                    </a:lnTo>
                    <a:lnTo>
                      <a:pt x="2" y="25"/>
                    </a:lnTo>
                    <a:lnTo>
                      <a:pt x="0" y="23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90" name="Line 729"/>
              <p:cNvSpPr>
                <a:spLocks noChangeShapeType="1"/>
              </p:cNvSpPr>
              <p:nvPr/>
            </p:nvSpPr>
            <p:spPr bwMode="auto">
              <a:xfrm flipH="1">
                <a:off x="1002" y="1513"/>
                <a:ext cx="13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91" name="Line 730"/>
              <p:cNvSpPr>
                <a:spLocks noChangeShapeType="1"/>
              </p:cNvSpPr>
              <p:nvPr/>
            </p:nvSpPr>
            <p:spPr bwMode="auto">
              <a:xfrm flipV="1">
                <a:off x="1002" y="1513"/>
                <a:ext cx="13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92" name="Line 731"/>
              <p:cNvSpPr>
                <a:spLocks noChangeShapeType="1"/>
              </p:cNvSpPr>
              <p:nvPr/>
            </p:nvSpPr>
            <p:spPr bwMode="auto">
              <a:xfrm flipH="1">
                <a:off x="1002" y="1513"/>
                <a:ext cx="15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93" name="Line 732"/>
              <p:cNvSpPr>
                <a:spLocks noChangeShapeType="1"/>
              </p:cNvSpPr>
              <p:nvPr/>
            </p:nvSpPr>
            <p:spPr bwMode="auto">
              <a:xfrm flipV="1">
                <a:off x="1004" y="1513"/>
                <a:ext cx="13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94" name="Line 733"/>
              <p:cNvSpPr>
                <a:spLocks noChangeShapeType="1"/>
              </p:cNvSpPr>
              <p:nvPr/>
            </p:nvSpPr>
            <p:spPr bwMode="auto">
              <a:xfrm flipH="1">
                <a:off x="1004" y="1513"/>
                <a:ext cx="13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95" name="Line 734"/>
              <p:cNvSpPr>
                <a:spLocks noChangeShapeType="1"/>
              </p:cNvSpPr>
              <p:nvPr/>
            </p:nvSpPr>
            <p:spPr bwMode="auto">
              <a:xfrm flipV="1">
                <a:off x="1004" y="1513"/>
                <a:ext cx="13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96" name="Line 735"/>
              <p:cNvSpPr>
                <a:spLocks noChangeShapeType="1"/>
              </p:cNvSpPr>
              <p:nvPr/>
            </p:nvSpPr>
            <p:spPr bwMode="auto">
              <a:xfrm flipH="1">
                <a:off x="1004" y="1513"/>
                <a:ext cx="15" cy="3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97" name="Line 736"/>
              <p:cNvSpPr>
                <a:spLocks noChangeShapeType="1"/>
              </p:cNvSpPr>
              <p:nvPr/>
            </p:nvSpPr>
            <p:spPr bwMode="auto">
              <a:xfrm flipV="1">
                <a:off x="1005" y="1513"/>
                <a:ext cx="14" cy="3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98" name="Freeform 737"/>
              <p:cNvSpPr>
                <a:spLocks/>
              </p:cNvSpPr>
              <p:nvPr/>
            </p:nvSpPr>
            <p:spPr bwMode="auto">
              <a:xfrm>
                <a:off x="1002" y="1511"/>
                <a:ext cx="17" cy="32"/>
              </a:xfrm>
              <a:custGeom>
                <a:avLst/>
                <a:gdLst>
                  <a:gd name="T0" fmla="*/ 0 w 17"/>
                  <a:gd name="T1" fmla="*/ 30 h 32"/>
                  <a:gd name="T2" fmla="*/ 13 w 17"/>
                  <a:gd name="T3" fmla="*/ 0 h 32"/>
                  <a:gd name="T4" fmla="*/ 17 w 17"/>
                  <a:gd name="T5" fmla="*/ 2 h 32"/>
                  <a:gd name="T6" fmla="*/ 3 w 17"/>
                  <a:gd name="T7" fmla="*/ 32 h 32"/>
                  <a:gd name="T8" fmla="*/ 0 w 17"/>
                  <a:gd name="T9" fmla="*/ 3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32"/>
                  <a:gd name="T17" fmla="*/ 17 w 17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32">
                    <a:moveTo>
                      <a:pt x="0" y="30"/>
                    </a:moveTo>
                    <a:lnTo>
                      <a:pt x="13" y="0"/>
                    </a:lnTo>
                    <a:lnTo>
                      <a:pt x="17" y="2"/>
                    </a:lnTo>
                    <a:lnTo>
                      <a:pt x="3" y="32"/>
                    </a:lnTo>
                    <a:lnTo>
                      <a:pt x="0" y="3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99" name="Freeform 738"/>
              <p:cNvSpPr>
                <a:spLocks/>
              </p:cNvSpPr>
              <p:nvPr/>
            </p:nvSpPr>
            <p:spPr bwMode="auto">
              <a:xfrm>
                <a:off x="1032" y="1504"/>
                <a:ext cx="11" cy="9"/>
              </a:xfrm>
              <a:custGeom>
                <a:avLst/>
                <a:gdLst>
                  <a:gd name="T0" fmla="*/ 11 w 11"/>
                  <a:gd name="T1" fmla="*/ 9 h 9"/>
                  <a:gd name="T2" fmla="*/ 11 w 11"/>
                  <a:gd name="T3" fmla="*/ 5 h 9"/>
                  <a:gd name="T4" fmla="*/ 0 w 11"/>
                  <a:gd name="T5" fmla="*/ 0 h 9"/>
                  <a:gd name="T6" fmla="*/ 1 w 11"/>
                  <a:gd name="T7" fmla="*/ 4 h 9"/>
                  <a:gd name="T8" fmla="*/ 11 w 11"/>
                  <a:gd name="T9" fmla="*/ 7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9"/>
                  <a:gd name="T17" fmla="*/ 11 w 11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9">
                    <a:moveTo>
                      <a:pt x="11" y="9"/>
                    </a:moveTo>
                    <a:lnTo>
                      <a:pt x="11" y="5"/>
                    </a:lnTo>
                    <a:lnTo>
                      <a:pt x="0" y="0"/>
                    </a:lnTo>
                    <a:lnTo>
                      <a:pt x="1" y="4"/>
                    </a:lnTo>
                    <a:lnTo>
                      <a:pt x="11" y="7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00" name="Line 739"/>
              <p:cNvSpPr>
                <a:spLocks noChangeShapeType="1"/>
              </p:cNvSpPr>
              <p:nvPr/>
            </p:nvSpPr>
            <p:spPr bwMode="auto">
              <a:xfrm>
                <a:off x="1038" y="1508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01" name="Freeform 740"/>
              <p:cNvSpPr>
                <a:spLocks/>
              </p:cNvSpPr>
              <p:nvPr/>
            </p:nvSpPr>
            <p:spPr bwMode="auto">
              <a:xfrm>
                <a:off x="961" y="1562"/>
                <a:ext cx="21" cy="2"/>
              </a:xfrm>
              <a:custGeom>
                <a:avLst/>
                <a:gdLst>
                  <a:gd name="T0" fmla="*/ 0 w 21"/>
                  <a:gd name="T1" fmla="*/ 2 h 2"/>
                  <a:gd name="T2" fmla="*/ 10 w 21"/>
                  <a:gd name="T3" fmla="*/ 0 h 2"/>
                  <a:gd name="T4" fmla="*/ 21 w 21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21"/>
                  <a:gd name="T10" fmla="*/ 0 h 2"/>
                  <a:gd name="T11" fmla="*/ 21 w 21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" h="2">
                    <a:moveTo>
                      <a:pt x="0" y="2"/>
                    </a:moveTo>
                    <a:lnTo>
                      <a:pt x="10" y="0"/>
                    </a:lnTo>
                    <a:lnTo>
                      <a:pt x="21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3981" name="Rectangle 741"/>
            <p:cNvSpPr>
              <a:spLocks noChangeArrowheads="1"/>
            </p:cNvSpPr>
            <p:nvPr/>
          </p:nvSpPr>
          <p:spPr bwMode="auto">
            <a:xfrm>
              <a:off x="1091" y="1622"/>
              <a:ext cx="268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800" dirty="0">
                  <a:solidFill>
                    <a:srgbClr val="333399"/>
                  </a:solidFill>
                  <a:cs typeface="Calibri" charset="0"/>
                </a:rPr>
                <a:t>DSS-14</a:t>
              </a:r>
            </a:p>
            <a:p>
              <a:r>
                <a:rPr lang="en-US" sz="800" dirty="0">
                  <a:solidFill>
                    <a:srgbClr val="333399"/>
                  </a:solidFill>
                  <a:cs typeface="Calibri" charset="0"/>
                </a:rPr>
                <a:t>70m</a:t>
              </a:r>
            </a:p>
          </p:txBody>
        </p:sp>
        <p:grpSp>
          <p:nvGrpSpPr>
            <p:cNvPr id="3982" name="Group 742"/>
            <p:cNvGrpSpPr>
              <a:grpSpLocks/>
            </p:cNvGrpSpPr>
            <p:nvPr/>
          </p:nvGrpSpPr>
          <p:grpSpPr bwMode="auto">
            <a:xfrm>
              <a:off x="1321" y="1594"/>
              <a:ext cx="181" cy="20"/>
              <a:chOff x="1081" y="1594"/>
              <a:chExt cx="181" cy="20"/>
            </a:xfrm>
          </p:grpSpPr>
          <p:sp>
            <p:nvSpPr>
              <p:cNvPr id="3983" name="Freeform 743"/>
              <p:cNvSpPr>
                <a:spLocks/>
              </p:cNvSpPr>
              <p:nvPr/>
            </p:nvSpPr>
            <p:spPr bwMode="auto">
              <a:xfrm>
                <a:off x="1196" y="1594"/>
                <a:ext cx="66" cy="20"/>
              </a:xfrm>
              <a:custGeom>
                <a:avLst/>
                <a:gdLst>
                  <a:gd name="T0" fmla="*/ 66 w 66"/>
                  <a:gd name="T1" fmla="*/ 10 h 20"/>
                  <a:gd name="T2" fmla="*/ 0 w 66"/>
                  <a:gd name="T3" fmla="*/ 0 h 20"/>
                  <a:gd name="T4" fmla="*/ 3 w 66"/>
                  <a:gd name="T5" fmla="*/ 10 h 20"/>
                  <a:gd name="T6" fmla="*/ 0 w 66"/>
                  <a:gd name="T7" fmla="*/ 20 h 20"/>
                  <a:gd name="T8" fmla="*/ 66 w 66"/>
                  <a:gd name="T9" fmla="*/ 1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6"/>
                  <a:gd name="T16" fmla="*/ 0 h 20"/>
                  <a:gd name="T17" fmla="*/ 66 w 66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6" h="20">
                    <a:moveTo>
                      <a:pt x="66" y="10"/>
                    </a:moveTo>
                    <a:lnTo>
                      <a:pt x="0" y="0"/>
                    </a:lnTo>
                    <a:lnTo>
                      <a:pt x="3" y="10"/>
                    </a:lnTo>
                    <a:lnTo>
                      <a:pt x="0" y="20"/>
                    </a:lnTo>
                    <a:lnTo>
                      <a:pt x="66" y="10"/>
                    </a:lnTo>
                    <a:close/>
                  </a:path>
                </a:pathLst>
              </a:custGeom>
              <a:solidFill>
                <a:srgbClr val="333399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84" name="Line 744"/>
              <p:cNvSpPr>
                <a:spLocks noChangeShapeType="1"/>
              </p:cNvSpPr>
              <p:nvPr/>
            </p:nvSpPr>
            <p:spPr bwMode="auto">
              <a:xfrm>
                <a:off x="1125" y="1604"/>
                <a:ext cx="94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85" name="Freeform 745"/>
              <p:cNvSpPr>
                <a:spLocks/>
              </p:cNvSpPr>
              <p:nvPr/>
            </p:nvSpPr>
            <p:spPr bwMode="auto">
              <a:xfrm>
                <a:off x="1081" y="1594"/>
                <a:ext cx="66" cy="20"/>
              </a:xfrm>
              <a:custGeom>
                <a:avLst/>
                <a:gdLst>
                  <a:gd name="T0" fmla="*/ 0 w 66"/>
                  <a:gd name="T1" fmla="*/ 10 h 20"/>
                  <a:gd name="T2" fmla="*/ 66 w 66"/>
                  <a:gd name="T3" fmla="*/ 0 h 20"/>
                  <a:gd name="T4" fmla="*/ 62 w 66"/>
                  <a:gd name="T5" fmla="*/ 10 h 20"/>
                  <a:gd name="T6" fmla="*/ 66 w 66"/>
                  <a:gd name="T7" fmla="*/ 20 h 20"/>
                  <a:gd name="T8" fmla="*/ 0 w 66"/>
                  <a:gd name="T9" fmla="*/ 1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6"/>
                  <a:gd name="T16" fmla="*/ 0 h 20"/>
                  <a:gd name="T17" fmla="*/ 66 w 66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6" h="20">
                    <a:moveTo>
                      <a:pt x="0" y="10"/>
                    </a:moveTo>
                    <a:lnTo>
                      <a:pt x="66" y="0"/>
                    </a:lnTo>
                    <a:lnTo>
                      <a:pt x="62" y="10"/>
                    </a:lnTo>
                    <a:lnTo>
                      <a:pt x="66" y="2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333399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grpSp>
        <p:nvGrpSpPr>
          <p:cNvPr id="38" name="Group 746"/>
          <p:cNvGrpSpPr>
            <a:grpSpLocks/>
          </p:cNvGrpSpPr>
          <p:nvPr/>
        </p:nvGrpSpPr>
        <p:grpSpPr bwMode="auto">
          <a:xfrm>
            <a:off x="5415513" y="1997820"/>
            <a:ext cx="595829" cy="537310"/>
            <a:chOff x="1107" y="1400"/>
            <a:chExt cx="395" cy="401"/>
          </a:xfrm>
        </p:grpSpPr>
        <p:grpSp>
          <p:nvGrpSpPr>
            <p:cNvPr id="2858" name="Group 747"/>
            <p:cNvGrpSpPr>
              <a:grpSpLocks/>
            </p:cNvGrpSpPr>
            <p:nvPr/>
          </p:nvGrpSpPr>
          <p:grpSpPr bwMode="auto">
            <a:xfrm>
              <a:off x="1125" y="1400"/>
              <a:ext cx="198" cy="210"/>
              <a:chOff x="885" y="1400"/>
              <a:chExt cx="198" cy="210"/>
            </a:xfrm>
          </p:grpSpPr>
          <p:grpSp>
            <p:nvGrpSpPr>
              <p:cNvPr id="2864" name="Group 748"/>
              <p:cNvGrpSpPr>
                <a:grpSpLocks/>
              </p:cNvGrpSpPr>
              <p:nvPr/>
            </p:nvGrpSpPr>
            <p:grpSpPr bwMode="auto">
              <a:xfrm>
                <a:off x="885" y="1400"/>
                <a:ext cx="198" cy="131"/>
                <a:chOff x="885" y="1400"/>
                <a:chExt cx="198" cy="131"/>
              </a:xfrm>
            </p:grpSpPr>
            <p:sp>
              <p:nvSpPr>
                <p:cNvPr id="3780" name="Freeform 749"/>
                <p:cNvSpPr>
                  <a:spLocks/>
                </p:cNvSpPr>
                <p:nvPr/>
              </p:nvSpPr>
              <p:spPr bwMode="auto">
                <a:xfrm>
                  <a:off x="931" y="1400"/>
                  <a:ext cx="25" cy="99"/>
                </a:xfrm>
                <a:custGeom>
                  <a:avLst/>
                  <a:gdLst>
                    <a:gd name="T0" fmla="*/ 0 w 25"/>
                    <a:gd name="T1" fmla="*/ 15 h 99"/>
                    <a:gd name="T2" fmla="*/ 14 w 25"/>
                    <a:gd name="T3" fmla="*/ 5 h 99"/>
                    <a:gd name="T4" fmla="*/ 25 w 25"/>
                    <a:gd name="T5" fmla="*/ 0 h 99"/>
                    <a:gd name="T6" fmla="*/ 12 w 25"/>
                    <a:gd name="T7" fmla="*/ 10 h 99"/>
                    <a:gd name="T8" fmla="*/ 0 w 25"/>
                    <a:gd name="T9" fmla="*/ 15 h 99"/>
                    <a:gd name="T10" fmla="*/ 25 w 25"/>
                    <a:gd name="T11" fmla="*/ 0 h 99"/>
                    <a:gd name="T12" fmla="*/ 14 w 25"/>
                    <a:gd name="T13" fmla="*/ 5 h 99"/>
                    <a:gd name="T14" fmla="*/ 12 w 25"/>
                    <a:gd name="T15" fmla="*/ 10 h 99"/>
                    <a:gd name="T16" fmla="*/ 0 w 25"/>
                    <a:gd name="T17" fmla="*/ 15 h 99"/>
                    <a:gd name="T18" fmla="*/ 7 w 25"/>
                    <a:gd name="T19" fmla="*/ 13 h 99"/>
                    <a:gd name="T20" fmla="*/ 15 w 25"/>
                    <a:gd name="T21" fmla="*/ 99 h 99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5"/>
                    <a:gd name="T34" fmla="*/ 0 h 99"/>
                    <a:gd name="T35" fmla="*/ 25 w 25"/>
                    <a:gd name="T36" fmla="*/ 99 h 99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5" h="99">
                      <a:moveTo>
                        <a:pt x="0" y="15"/>
                      </a:moveTo>
                      <a:lnTo>
                        <a:pt x="14" y="5"/>
                      </a:lnTo>
                      <a:lnTo>
                        <a:pt x="25" y="0"/>
                      </a:lnTo>
                      <a:lnTo>
                        <a:pt x="12" y="10"/>
                      </a:lnTo>
                      <a:lnTo>
                        <a:pt x="0" y="15"/>
                      </a:lnTo>
                      <a:lnTo>
                        <a:pt x="25" y="0"/>
                      </a:lnTo>
                      <a:lnTo>
                        <a:pt x="14" y="5"/>
                      </a:lnTo>
                      <a:lnTo>
                        <a:pt x="12" y="10"/>
                      </a:lnTo>
                      <a:lnTo>
                        <a:pt x="0" y="15"/>
                      </a:lnTo>
                      <a:lnTo>
                        <a:pt x="7" y="13"/>
                      </a:lnTo>
                      <a:lnTo>
                        <a:pt x="15" y="99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81" name="Freeform 750"/>
                <p:cNvSpPr>
                  <a:spLocks/>
                </p:cNvSpPr>
                <p:nvPr/>
              </p:nvSpPr>
              <p:spPr bwMode="auto">
                <a:xfrm>
                  <a:off x="931" y="1413"/>
                  <a:ext cx="15" cy="100"/>
                </a:xfrm>
                <a:custGeom>
                  <a:avLst/>
                  <a:gdLst>
                    <a:gd name="T0" fmla="*/ 7 w 15"/>
                    <a:gd name="T1" fmla="*/ 0 h 100"/>
                    <a:gd name="T2" fmla="*/ 0 w 15"/>
                    <a:gd name="T3" fmla="*/ 2 h 100"/>
                    <a:gd name="T4" fmla="*/ 10 w 15"/>
                    <a:gd name="T5" fmla="*/ 88 h 100"/>
                    <a:gd name="T6" fmla="*/ 15 w 15"/>
                    <a:gd name="T7" fmla="*/ 86 h 100"/>
                    <a:gd name="T8" fmla="*/ 15 w 15"/>
                    <a:gd name="T9" fmla="*/ 100 h 100"/>
                    <a:gd name="T10" fmla="*/ 10 w 15"/>
                    <a:gd name="T11" fmla="*/ 88 h 100"/>
                    <a:gd name="T12" fmla="*/ 0 w 15"/>
                    <a:gd name="T13" fmla="*/ 2 h 10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"/>
                    <a:gd name="T22" fmla="*/ 0 h 100"/>
                    <a:gd name="T23" fmla="*/ 15 w 15"/>
                    <a:gd name="T24" fmla="*/ 100 h 10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" h="100">
                      <a:moveTo>
                        <a:pt x="7" y="0"/>
                      </a:moveTo>
                      <a:lnTo>
                        <a:pt x="0" y="2"/>
                      </a:lnTo>
                      <a:lnTo>
                        <a:pt x="10" y="88"/>
                      </a:lnTo>
                      <a:lnTo>
                        <a:pt x="15" y="86"/>
                      </a:lnTo>
                      <a:lnTo>
                        <a:pt x="15" y="100"/>
                      </a:lnTo>
                      <a:lnTo>
                        <a:pt x="10" y="88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82" name="Freeform 751"/>
                <p:cNvSpPr>
                  <a:spLocks/>
                </p:cNvSpPr>
                <p:nvPr/>
              </p:nvSpPr>
              <p:spPr bwMode="auto">
                <a:xfrm>
                  <a:off x="931" y="1415"/>
                  <a:ext cx="15" cy="86"/>
                </a:xfrm>
                <a:custGeom>
                  <a:avLst/>
                  <a:gdLst>
                    <a:gd name="T0" fmla="*/ 2 w 15"/>
                    <a:gd name="T1" fmla="*/ 10 h 86"/>
                    <a:gd name="T2" fmla="*/ 7 w 15"/>
                    <a:gd name="T3" fmla="*/ 8 h 86"/>
                    <a:gd name="T4" fmla="*/ 9 w 15"/>
                    <a:gd name="T5" fmla="*/ 18 h 86"/>
                    <a:gd name="T6" fmla="*/ 2 w 15"/>
                    <a:gd name="T7" fmla="*/ 20 h 86"/>
                    <a:gd name="T8" fmla="*/ 4 w 15"/>
                    <a:gd name="T9" fmla="*/ 28 h 86"/>
                    <a:gd name="T10" fmla="*/ 10 w 15"/>
                    <a:gd name="T11" fmla="*/ 27 h 86"/>
                    <a:gd name="T12" fmla="*/ 10 w 15"/>
                    <a:gd name="T13" fmla="*/ 36 h 86"/>
                    <a:gd name="T14" fmla="*/ 5 w 15"/>
                    <a:gd name="T15" fmla="*/ 38 h 86"/>
                    <a:gd name="T16" fmla="*/ 5 w 15"/>
                    <a:gd name="T17" fmla="*/ 48 h 86"/>
                    <a:gd name="T18" fmla="*/ 12 w 15"/>
                    <a:gd name="T19" fmla="*/ 46 h 86"/>
                    <a:gd name="T20" fmla="*/ 14 w 15"/>
                    <a:gd name="T21" fmla="*/ 55 h 86"/>
                    <a:gd name="T22" fmla="*/ 7 w 15"/>
                    <a:gd name="T23" fmla="*/ 58 h 86"/>
                    <a:gd name="T24" fmla="*/ 9 w 15"/>
                    <a:gd name="T25" fmla="*/ 66 h 86"/>
                    <a:gd name="T26" fmla="*/ 14 w 15"/>
                    <a:gd name="T27" fmla="*/ 65 h 86"/>
                    <a:gd name="T28" fmla="*/ 15 w 15"/>
                    <a:gd name="T29" fmla="*/ 75 h 86"/>
                    <a:gd name="T30" fmla="*/ 9 w 15"/>
                    <a:gd name="T31" fmla="*/ 76 h 86"/>
                    <a:gd name="T32" fmla="*/ 10 w 15"/>
                    <a:gd name="T33" fmla="*/ 86 h 86"/>
                    <a:gd name="T34" fmla="*/ 15 w 15"/>
                    <a:gd name="T35" fmla="*/ 84 h 86"/>
                    <a:gd name="T36" fmla="*/ 9 w 15"/>
                    <a:gd name="T37" fmla="*/ 76 h 86"/>
                    <a:gd name="T38" fmla="*/ 14 w 15"/>
                    <a:gd name="T39" fmla="*/ 65 h 86"/>
                    <a:gd name="T40" fmla="*/ 7 w 15"/>
                    <a:gd name="T41" fmla="*/ 58 h 86"/>
                    <a:gd name="T42" fmla="*/ 12 w 15"/>
                    <a:gd name="T43" fmla="*/ 46 h 86"/>
                    <a:gd name="T44" fmla="*/ 5 w 15"/>
                    <a:gd name="T45" fmla="*/ 38 h 86"/>
                    <a:gd name="T46" fmla="*/ 10 w 15"/>
                    <a:gd name="T47" fmla="*/ 27 h 86"/>
                    <a:gd name="T48" fmla="*/ 2 w 15"/>
                    <a:gd name="T49" fmla="*/ 20 h 86"/>
                    <a:gd name="T50" fmla="*/ 7 w 15"/>
                    <a:gd name="T51" fmla="*/ 8 h 86"/>
                    <a:gd name="T52" fmla="*/ 0 w 15"/>
                    <a:gd name="T53" fmla="*/ 0 h 8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15"/>
                    <a:gd name="T82" fmla="*/ 0 h 86"/>
                    <a:gd name="T83" fmla="*/ 15 w 15"/>
                    <a:gd name="T84" fmla="*/ 86 h 8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15" h="86">
                      <a:moveTo>
                        <a:pt x="2" y="10"/>
                      </a:moveTo>
                      <a:lnTo>
                        <a:pt x="7" y="8"/>
                      </a:lnTo>
                      <a:lnTo>
                        <a:pt x="9" y="18"/>
                      </a:lnTo>
                      <a:lnTo>
                        <a:pt x="2" y="20"/>
                      </a:lnTo>
                      <a:lnTo>
                        <a:pt x="4" y="28"/>
                      </a:lnTo>
                      <a:lnTo>
                        <a:pt x="10" y="27"/>
                      </a:lnTo>
                      <a:lnTo>
                        <a:pt x="10" y="36"/>
                      </a:lnTo>
                      <a:lnTo>
                        <a:pt x="5" y="38"/>
                      </a:lnTo>
                      <a:lnTo>
                        <a:pt x="5" y="48"/>
                      </a:lnTo>
                      <a:lnTo>
                        <a:pt x="12" y="46"/>
                      </a:lnTo>
                      <a:lnTo>
                        <a:pt x="14" y="55"/>
                      </a:lnTo>
                      <a:lnTo>
                        <a:pt x="7" y="58"/>
                      </a:lnTo>
                      <a:lnTo>
                        <a:pt x="9" y="66"/>
                      </a:lnTo>
                      <a:lnTo>
                        <a:pt x="14" y="65"/>
                      </a:lnTo>
                      <a:lnTo>
                        <a:pt x="15" y="75"/>
                      </a:lnTo>
                      <a:lnTo>
                        <a:pt x="9" y="76"/>
                      </a:lnTo>
                      <a:lnTo>
                        <a:pt x="10" y="86"/>
                      </a:lnTo>
                      <a:lnTo>
                        <a:pt x="15" y="84"/>
                      </a:lnTo>
                      <a:lnTo>
                        <a:pt x="9" y="76"/>
                      </a:lnTo>
                      <a:lnTo>
                        <a:pt x="14" y="65"/>
                      </a:lnTo>
                      <a:lnTo>
                        <a:pt x="7" y="58"/>
                      </a:lnTo>
                      <a:lnTo>
                        <a:pt x="12" y="46"/>
                      </a:lnTo>
                      <a:lnTo>
                        <a:pt x="5" y="38"/>
                      </a:lnTo>
                      <a:lnTo>
                        <a:pt x="10" y="27"/>
                      </a:lnTo>
                      <a:lnTo>
                        <a:pt x="2" y="20"/>
                      </a:lnTo>
                      <a:lnTo>
                        <a:pt x="7" y="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83" name="Freeform 752"/>
                <p:cNvSpPr>
                  <a:spLocks/>
                </p:cNvSpPr>
                <p:nvPr/>
              </p:nvSpPr>
              <p:spPr bwMode="auto">
                <a:xfrm>
                  <a:off x="941" y="1405"/>
                  <a:ext cx="107" cy="46"/>
                </a:xfrm>
                <a:custGeom>
                  <a:avLst/>
                  <a:gdLst>
                    <a:gd name="T0" fmla="*/ 2 w 107"/>
                    <a:gd name="T1" fmla="*/ 46 h 46"/>
                    <a:gd name="T2" fmla="*/ 7 w 107"/>
                    <a:gd name="T3" fmla="*/ 43 h 46"/>
                    <a:gd name="T4" fmla="*/ 10 w 107"/>
                    <a:gd name="T5" fmla="*/ 41 h 46"/>
                    <a:gd name="T6" fmla="*/ 13 w 107"/>
                    <a:gd name="T7" fmla="*/ 38 h 46"/>
                    <a:gd name="T8" fmla="*/ 17 w 107"/>
                    <a:gd name="T9" fmla="*/ 37 h 46"/>
                    <a:gd name="T10" fmla="*/ 20 w 107"/>
                    <a:gd name="T11" fmla="*/ 35 h 46"/>
                    <a:gd name="T12" fmla="*/ 22 w 107"/>
                    <a:gd name="T13" fmla="*/ 33 h 46"/>
                    <a:gd name="T14" fmla="*/ 25 w 107"/>
                    <a:gd name="T15" fmla="*/ 32 h 46"/>
                    <a:gd name="T16" fmla="*/ 28 w 107"/>
                    <a:gd name="T17" fmla="*/ 30 h 46"/>
                    <a:gd name="T18" fmla="*/ 30 w 107"/>
                    <a:gd name="T19" fmla="*/ 28 h 46"/>
                    <a:gd name="T20" fmla="*/ 33 w 107"/>
                    <a:gd name="T21" fmla="*/ 28 h 46"/>
                    <a:gd name="T22" fmla="*/ 35 w 107"/>
                    <a:gd name="T23" fmla="*/ 27 h 46"/>
                    <a:gd name="T24" fmla="*/ 38 w 107"/>
                    <a:gd name="T25" fmla="*/ 25 h 46"/>
                    <a:gd name="T26" fmla="*/ 41 w 107"/>
                    <a:gd name="T27" fmla="*/ 23 h 46"/>
                    <a:gd name="T28" fmla="*/ 45 w 107"/>
                    <a:gd name="T29" fmla="*/ 22 h 46"/>
                    <a:gd name="T30" fmla="*/ 46 w 107"/>
                    <a:gd name="T31" fmla="*/ 20 h 46"/>
                    <a:gd name="T32" fmla="*/ 50 w 107"/>
                    <a:gd name="T33" fmla="*/ 18 h 46"/>
                    <a:gd name="T34" fmla="*/ 53 w 107"/>
                    <a:gd name="T35" fmla="*/ 17 h 46"/>
                    <a:gd name="T36" fmla="*/ 56 w 107"/>
                    <a:gd name="T37" fmla="*/ 17 h 46"/>
                    <a:gd name="T38" fmla="*/ 58 w 107"/>
                    <a:gd name="T39" fmla="*/ 15 h 46"/>
                    <a:gd name="T40" fmla="*/ 61 w 107"/>
                    <a:gd name="T41" fmla="*/ 13 h 46"/>
                    <a:gd name="T42" fmla="*/ 64 w 107"/>
                    <a:gd name="T43" fmla="*/ 13 h 46"/>
                    <a:gd name="T44" fmla="*/ 66 w 107"/>
                    <a:gd name="T45" fmla="*/ 12 h 46"/>
                    <a:gd name="T46" fmla="*/ 69 w 107"/>
                    <a:gd name="T47" fmla="*/ 10 h 46"/>
                    <a:gd name="T48" fmla="*/ 73 w 107"/>
                    <a:gd name="T49" fmla="*/ 10 h 46"/>
                    <a:gd name="T50" fmla="*/ 74 w 107"/>
                    <a:gd name="T51" fmla="*/ 8 h 46"/>
                    <a:gd name="T52" fmla="*/ 78 w 107"/>
                    <a:gd name="T53" fmla="*/ 7 h 46"/>
                    <a:gd name="T54" fmla="*/ 81 w 107"/>
                    <a:gd name="T55" fmla="*/ 7 h 46"/>
                    <a:gd name="T56" fmla="*/ 82 w 107"/>
                    <a:gd name="T57" fmla="*/ 5 h 46"/>
                    <a:gd name="T58" fmla="*/ 86 w 107"/>
                    <a:gd name="T59" fmla="*/ 5 h 46"/>
                    <a:gd name="T60" fmla="*/ 87 w 107"/>
                    <a:gd name="T61" fmla="*/ 3 h 46"/>
                    <a:gd name="T62" fmla="*/ 91 w 107"/>
                    <a:gd name="T63" fmla="*/ 3 h 46"/>
                    <a:gd name="T64" fmla="*/ 94 w 107"/>
                    <a:gd name="T65" fmla="*/ 3 h 46"/>
                    <a:gd name="T66" fmla="*/ 96 w 107"/>
                    <a:gd name="T67" fmla="*/ 2 h 46"/>
                    <a:gd name="T68" fmla="*/ 99 w 107"/>
                    <a:gd name="T69" fmla="*/ 2 h 46"/>
                    <a:gd name="T70" fmla="*/ 102 w 107"/>
                    <a:gd name="T71" fmla="*/ 0 h 46"/>
                    <a:gd name="T72" fmla="*/ 105 w 107"/>
                    <a:gd name="T73" fmla="*/ 0 h 4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107"/>
                    <a:gd name="T112" fmla="*/ 0 h 46"/>
                    <a:gd name="T113" fmla="*/ 107 w 107"/>
                    <a:gd name="T114" fmla="*/ 46 h 4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107" h="46">
                      <a:moveTo>
                        <a:pt x="0" y="46"/>
                      </a:moveTo>
                      <a:lnTo>
                        <a:pt x="2" y="46"/>
                      </a:lnTo>
                      <a:lnTo>
                        <a:pt x="5" y="45"/>
                      </a:lnTo>
                      <a:lnTo>
                        <a:pt x="7" y="43"/>
                      </a:lnTo>
                      <a:lnTo>
                        <a:pt x="8" y="41"/>
                      </a:lnTo>
                      <a:lnTo>
                        <a:pt x="10" y="41"/>
                      </a:lnTo>
                      <a:lnTo>
                        <a:pt x="12" y="40"/>
                      </a:lnTo>
                      <a:lnTo>
                        <a:pt x="13" y="38"/>
                      </a:lnTo>
                      <a:lnTo>
                        <a:pt x="15" y="38"/>
                      </a:lnTo>
                      <a:lnTo>
                        <a:pt x="17" y="37"/>
                      </a:lnTo>
                      <a:lnTo>
                        <a:pt x="18" y="35"/>
                      </a:lnTo>
                      <a:lnTo>
                        <a:pt x="20" y="35"/>
                      </a:lnTo>
                      <a:lnTo>
                        <a:pt x="22" y="35"/>
                      </a:lnTo>
                      <a:lnTo>
                        <a:pt x="22" y="33"/>
                      </a:lnTo>
                      <a:lnTo>
                        <a:pt x="23" y="33"/>
                      </a:lnTo>
                      <a:lnTo>
                        <a:pt x="25" y="32"/>
                      </a:lnTo>
                      <a:lnTo>
                        <a:pt x="27" y="32"/>
                      </a:lnTo>
                      <a:lnTo>
                        <a:pt x="28" y="30"/>
                      </a:lnTo>
                      <a:lnTo>
                        <a:pt x="30" y="30"/>
                      </a:lnTo>
                      <a:lnTo>
                        <a:pt x="30" y="28"/>
                      </a:lnTo>
                      <a:lnTo>
                        <a:pt x="31" y="28"/>
                      </a:lnTo>
                      <a:lnTo>
                        <a:pt x="33" y="28"/>
                      </a:lnTo>
                      <a:lnTo>
                        <a:pt x="33" y="27"/>
                      </a:lnTo>
                      <a:lnTo>
                        <a:pt x="35" y="27"/>
                      </a:lnTo>
                      <a:lnTo>
                        <a:pt x="36" y="25"/>
                      </a:lnTo>
                      <a:lnTo>
                        <a:pt x="38" y="25"/>
                      </a:lnTo>
                      <a:lnTo>
                        <a:pt x="40" y="23"/>
                      </a:lnTo>
                      <a:lnTo>
                        <a:pt x="41" y="23"/>
                      </a:lnTo>
                      <a:lnTo>
                        <a:pt x="43" y="22"/>
                      </a:lnTo>
                      <a:lnTo>
                        <a:pt x="45" y="22"/>
                      </a:lnTo>
                      <a:lnTo>
                        <a:pt x="46" y="22"/>
                      </a:lnTo>
                      <a:lnTo>
                        <a:pt x="46" y="20"/>
                      </a:lnTo>
                      <a:lnTo>
                        <a:pt x="48" y="20"/>
                      </a:lnTo>
                      <a:lnTo>
                        <a:pt x="50" y="18"/>
                      </a:lnTo>
                      <a:lnTo>
                        <a:pt x="51" y="18"/>
                      </a:lnTo>
                      <a:lnTo>
                        <a:pt x="53" y="17"/>
                      </a:lnTo>
                      <a:lnTo>
                        <a:pt x="55" y="17"/>
                      </a:lnTo>
                      <a:lnTo>
                        <a:pt x="56" y="17"/>
                      </a:lnTo>
                      <a:lnTo>
                        <a:pt x="56" y="15"/>
                      </a:lnTo>
                      <a:lnTo>
                        <a:pt x="58" y="15"/>
                      </a:lnTo>
                      <a:lnTo>
                        <a:pt x="59" y="15"/>
                      </a:lnTo>
                      <a:lnTo>
                        <a:pt x="61" y="13"/>
                      </a:lnTo>
                      <a:lnTo>
                        <a:pt x="63" y="13"/>
                      </a:lnTo>
                      <a:lnTo>
                        <a:pt x="64" y="13"/>
                      </a:lnTo>
                      <a:lnTo>
                        <a:pt x="64" y="12"/>
                      </a:lnTo>
                      <a:lnTo>
                        <a:pt x="66" y="12"/>
                      </a:lnTo>
                      <a:lnTo>
                        <a:pt x="68" y="12"/>
                      </a:lnTo>
                      <a:lnTo>
                        <a:pt x="69" y="10"/>
                      </a:lnTo>
                      <a:lnTo>
                        <a:pt x="71" y="10"/>
                      </a:lnTo>
                      <a:lnTo>
                        <a:pt x="73" y="10"/>
                      </a:lnTo>
                      <a:lnTo>
                        <a:pt x="73" y="8"/>
                      </a:lnTo>
                      <a:lnTo>
                        <a:pt x="74" y="8"/>
                      </a:lnTo>
                      <a:lnTo>
                        <a:pt x="76" y="8"/>
                      </a:lnTo>
                      <a:lnTo>
                        <a:pt x="78" y="7"/>
                      </a:lnTo>
                      <a:lnTo>
                        <a:pt x="79" y="7"/>
                      </a:lnTo>
                      <a:lnTo>
                        <a:pt x="81" y="7"/>
                      </a:lnTo>
                      <a:lnTo>
                        <a:pt x="82" y="7"/>
                      </a:lnTo>
                      <a:lnTo>
                        <a:pt x="82" y="5"/>
                      </a:lnTo>
                      <a:lnTo>
                        <a:pt x="84" y="5"/>
                      </a:lnTo>
                      <a:lnTo>
                        <a:pt x="86" y="5"/>
                      </a:lnTo>
                      <a:lnTo>
                        <a:pt x="87" y="5"/>
                      </a:lnTo>
                      <a:lnTo>
                        <a:pt x="87" y="3"/>
                      </a:lnTo>
                      <a:lnTo>
                        <a:pt x="89" y="3"/>
                      </a:lnTo>
                      <a:lnTo>
                        <a:pt x="91" y="3"/>
                      </a:lnTo>
                      <a:lnTo>
                        <a:pt x="92" y="3"/>
                      </a:lnTo>
                      <a:lnTo>
                        <a:pt x="94" y="3"/>
                      </a:lnTo>
                      <a:lnTo>
                        <a:pt x="94" y="2"/>
                      </a:lnTo>
                      <a:lnTo>
                        <a:pt x="96" y="2"/>
                      </a:lnTo>
                      <a:lnTo>
                        <a:pt x="97" y="2"/>
                      </a:lnTo>
                      <a:lnTo>
                        <a:pt x="99" y="2"/>
                      </a:lnTo>
                      <a:lnTo>
                        <a:pt x="101" y="0"/>
                      </a:lnTo>
                      <a:lnTo>
                        <a:pt x="102" y="0"/>
                      </a:lnTo>
                      <a:lnTo>
                        <a:pt x="104" y="0"/>
                      </a:lnTo>
                      <a:lnTo>
                        <a:pt x="105" y="0"/>
                      </a:lnTo>
                      <a:lnTo>
                        <a:pt x="107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84" name="Freeform 753"/>
                <p:cNvSpPr>
                  <a:spLocks/>
                </p:cNvSpPr>
                <p:nvPr/>
              </p:nvSpPr>
              <p:spPr bwMode="auto">
                <a:xfrm>
                  <a:off x="1048" y="1403"/>
                  <a:ext cx="35" cy="34"/>
                </a:xfrm>
                <a:custGeom>
                  <a:avLst/>
                  <a:gdLst>
                    <a:gd name="T0" fmla="*/ 0 w 35"/>
                    <a:gd name="T1" fmla="*/ 2 h 34"/>
                    <a:gd name="T2" fmla="*/ 2 w 35"/>
                    <a:gd name="T3" fmla="*/ 2 h 34"/>
                    <a:gd name="T4" fmla="*/ 3 w 35"/>
                    <a:gd name="T5" fmla="*/ 2 h 34"/>
                    <a:gd name="T6" fmla="*/ 3 w 35"/>
                    <a:gd name="T7" fmla="*/ 0 h 34"/>
                    <a:gd name="T8" fmla="*/ 5 w 35"/>
                    <a:gd name="T9" fmla="*/ 0 h 34"/>
                    <a:gd name="T10" fmla="*/ 7 w 35"/>
                    <a:gd name="T11" fmla="*/ 0 h 34"/>
                    <a:gd name="T12" fmla="*/ 8 w 35"/>
                    <a:gd name="T13" fmla="*/ 0 h 34"/>
                    <a:gd name="T14" fmla="*/ 10 w 35"/>
                    <a:gd name="T15" fmla="*/ 0 h 34"/>
                    <a:gd name="T16" fmla="*/ 12 w 35"/>
                    <a:gd name="T17" fmla="*/ 0 h 34"/>
                    <a:gd name="T18" fmla="*/ 13 w 35"/>
                    <a:gd name="T19" fmla="*/ 0 h 34"/>
                    <a:gd name="T20" fmla="*/ 15 w 35"/>
                    <a:gd name="T21" fmla="*/ 0 h 34"/>
                    <a:gd name="T22" fmla="*/ 17 w 35"/>
                    <a:gd name="T23" fmla="*/ 0 h 34"/>
                    <a:gd name="T24" fmla="*/ 18 w 35"/>
                    <a:gd name="T25" fmla="*/ 0 h 34"/>
                    <a:gd name="T26" fmla="*/ 20 w 35"/>
                    <a:gd name="T27" fmla="*/ 0 h 34"/>
                    <a:gd name="T28" fmla="*/ 20 w 35"/>
                    <a:gd name="T29" fmla="*/ 2 h 34"/>
                    <a:gd name="T30" fmla="*/ 21 w 35"/>
                    <a:gd name="T31" fmla="*/ 2 h 34"/>
                    <a:gd name="T32" fmla="*/ 23 w 35"/>
                    <a:gd name="T33" fmla="*/ 2 h 34"/>
                    <a:gd name="T34" fmla="*/ 25 w 35"/>
                    <a:gd name="T35" fmla="*/ 2 h 34"/>
                    <a:gd name="T36" fmla="*/ 26 w 35"/>
                    <a:gd name="T37" fmla="*/ 2 h 34"/>
                    <a:gd name="T38" fmla="*/ 28 w 35"/>
                    <a:gd name="T39" fmla="*/ 4 h 34"/>
                    <a:gd name="T40" fmla="*/ 30 w 35"/>
                    <a:gd name="T41" fmla="*/ 4 h 34"/>
                    <a:gd name="T42" fmla="*/ 31 w 35"/>
                    <a:gd name="T43" fmla="*/ 4 h 34"/>
                    <a:gd name="T44" fmla="*/ 31 w 35"/>
                    <a:gd name="T45" fmla="*/ 5 h 34"/>
                    <a:gd name="T46" fmla="*/ 33 w 35"/>
                    <a:gd name="T47" fmla="*/ 5 h 34"/>
                    <a:gd name="T48" fmla="*/ 33 w 35"/>
                    <a:gd name="T49" fmla="*/ 7 h 34"/>
                    <a:gd name="T50" fmla="*/ 35 w 35"/>
                    <a:gd name="T51" fmla="*/ 7 h 34"/>
                    <a:gd name="T52" fmla="*/ 35 w 35"/>
                    <a:gd name="T53" fmla="*/ 9 h 34"/>
                    <a:gd name="T54" fmla="*/ 35 w 35"/>
                    <a:gd name="T55" fmla="*/ 10 h 34"/>
                    <a:gd name="T56" fmla="*/ 35 w 35"/>
                    <a:gd name="T57" fmla="*/ 12 h 34"/>
                    <a:gd name="T58" fmla="*/ 35 w 35"/>
                    <a:gd name="T59" fmla="*/ 14 h 34"/>
                    <a:gd name="T60" fmla="*/ 35 w 35"/>
                    <a:gd name="T61" fmla="*/ 15 h 34"/>
                    <a:gd name="T62" fmla="*/ 35 w 35"/>
                    <a:gd name="T63" fmla="*/ 17 h 34"/>
                    <a:gd name="T64" fmla="*/ 35 w 35"/>
                    <a:gd name="T65" fmla="*/ 19 h 34"/>
                    <a:gd name="T66" fmla="*/ 35 w 35"/>
                    <a:gd name="T67" fmla="*/ 20 h 34"/>
                    <a:gd name="T68" fmla="*/ 35 w 35"/>
                    <a:gd name="T69" fmla="*/ 22 h 34"/>
                    <a:gd name="T70" fmla="*/ 33 w 35"/>
                    <a:gd name="T71" fmla="*/ 24 h 34"/>
                    <a:gd name="T72" fmla="*/ 33 w 35"/>
                    <a:gd name="T73" fmla="*/ 25 h 34"/>
                    <a:gd name="T74" fmla="*/ 31 w 35"/>
                    <a:gd name="T75" fmla="*/ 25 h 34"/>
                    <a:gd name="T76" fmla="*/ 31 w 35"/>
                    <a:gd name="T77" fmla="*/ 27 h 34"/>
                    <a:gd name="T78" fmla="*/ 31 w 35"/>
                    <a:gd name="T79" fmla="*/ 29 h 34"/>
                    <a:gd name="T80" fmla="*/ 30 w 35"/>
                    <a:gd name="T81" fmla="*/ 30 h 34"/>
                    <a:gd name="T82" fmla="*/ 30 w 35"/>
                    <a:gd name="T83" fmla="*/ 32 h 34"/>
                    <a:gd name="T84" fmla="*/ 28 w 35"/>
                    <a:gd name="T85" fmla="*/ 32 h 34"/>
                    <a:gd name="T86" fmla="*/ 28 w 35"/>
                    <a:gd name="T87" fmla="*/ 34 h 34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35"/>
                    <a:gd name="T133" fmla="*/ 0 h 34"/>
                    <a:gd name="T134" fmla="*/ 35 w 35"/>
                    <a:gd name="T135" fmla="*/ 34 h 34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35" h="34">
                      <a:moveTo>
                        <a:pt x="0" y="2"/>
                      </a:move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0"/>
                      </a:lnTo>
                      <a:lnTo>
                        <a:pt x="5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10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5" y="0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20" y="0"/>
                      </a:lnTo>
                      <a:lnTo>
                        <a:pt x="20" y="2"/>
                      </a:lnTo>
                      <a:lnTo>
                        <a:pt x="21" y="2"/>
                      </a:lnTo>
                      <a:lnTo>
                        <a:pt x="23" y="2"/>
                      </a:lnTo>
                      <a:lnTo>
                        <a:pt x="25" y="2"/>
                      </a:lnTo>
                      <a:lnTo>
                        <a:pt x="26" y="2"/>
                      </a:lnTo>
                      <a:lnTo>
                        <a:pt x="28" y="4"/>
                      </a:lnTo>
                      <a:lnTo>
                        <a:pt x="30" y="4"/>
                      </a:lnTo>
                      <a:lnTo>
                        <a:pt x="31" y="4"/>
                      </a:lnTo>
                      <a:lnTo>
                        <a:pt x="31" y="5"/>
                      </a:lnTo>
                      <a:lnTo>
                        <a:pt x="33" y="5"/>
                      </a:lnTo>
                      <a:lnTo>
                        <a:pt x="33" y="7"/>
                      </a:lnTo>
                      <a:lnTo>
                        <a:pt x="35" y="7"/>
                      </a:lnTo>
                      <a:lnTo>
                        <a:pt x="35" y="9"/>
                      </a:lnTo>
                      <a:lnTo>
                        <a:pt x="35" y="10"/>
                      </a:lnTo>
                      <a:lnTo>
                        <a:pt x="35" y="12"/>
                      </a:lnTo>
                      <a:lnTo>
                        <a:pt x="35" y="14"/>
                      </a:lnTo>
                      <a:lnTo>
                        <a:pt x="35" y="15"/>
                      </a:lnTo>
                      <a:lnTo>
                        <a:pt x="35" y="17"/>
                      </a:lnTo>
                      <a:lnTo>
                        <a:pt x="35" y="19"/>
                      </a:lnTo>
                      <a:lnTo>
                        <a:pt x="35" y="20"/>
                      </a:lnTo>
                      <a:lnTo>
                        <a:pt x="35" y="22"/>
                      </a:lnTo>
                      <a:lnTo>
                        <a:pt x="33" y="24"/>
                      </a:lnTo>
                      <a:lnTo>
                        <a:pt x="33" y="25"/>
                      </a:lnTo>
                      <a:lnTo>
                        <a:pt x="31" y="25"/>
                      </a:lnTo>
                      <a:lnTo>
                        <a:pt x="31" y="27"/>
                      </a:lnTo>
                      <a:lnTo>
                        <a:pt x="31" y="29"/>
                      </a:lnTo>
                      <a:lnTo>
                        <a:pt x="30" y="30"/>
                      </a:lnTo>
                      <a:lnTo>
                        <a:pt x="30" y="32"/>
                      </a:lnTo>
                      <a:lnTo>
                        <a:pt x="28" y="32"/>
                      </a:lnTo>
                      <a:lnTo>
                        <a:pt x="28" y="34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85" name="Freeform 754"/>
                <p:cNvSpPr>
                  <a:spLocks/>
                </p:cNvSpPr>
                <p:nvPr/>
              </p:nvSpPr>
              <p:spPr bwMode="auto">
                <a:xfrm>
                  <a:off x="984" y="1437"/>
                  <a:ext cx="92" cy="67"/>
                </a:xfrm>
                <a:custGeom>
                  <a:avLst/>
                  <a:gdLst>
                    <a:gd name="T0" fmla="*/ 90 w 92"/>
                    <a:gd name="T1" fmla="*/ 0 h 67"/>
                    <a:gd name="T2" fmla="*/ 89 w 92"/>
                    <a:gd name="T3" fmla="*/ 3 h 67"/>
                    <a:gd name="T4" fmla="*/ 87 w 92"/>
                    <a:gd name="T5" fmla="*/ 6 h 67"/>
                    <a:gd name="T6" fmla="*/ 84 w 92"/>
                    <a:gd name="T7" fmla="*/ 8 h 67"/>
                    <a:gd name="T8" fmla="*/ 82 w 92"/>
                    <a:gd name="T9" fmla="*/ 9 h 67"/>
                    <a:gd name="T10" fmla="*/ 81 w 92"/>
                    <a:gd name="T11" fmla="*/ 11 h 67"/>
                    <a:gd name="T12" fmla="*/ 79 w 92"/>
                    <a:gd name="T13" fmla="*/ 13 h 67"/>
                    <a:gd name="T14" fmla="*/ 77 w 92"/>
                    <a:gd name="T15" fmla="*/ 14 h 67"/>
                    <a:gd name="T16" fmla="*/ 76 w 92"/>
                    <a:gd name="T17" fmla="*/ 16 h 67"/>
                    <a:gd name="T18" fmla="*/ 74 w 92"/>
                    <a:gd name="T19" fmla="*/ 18 h 67"/>
                    <a:gd name="T20" fmla="*/ 72 w 92"/>
                    <a:gd name="T21" fmla="*/ 19 h 67"/>
                    <a:gd name="T22" fmla="*/ 69 w 92"/>
                    <a:gd name="T23" fmla="*/ 23 h 67"/>
                    <a:gd name="T24" fmla="*/ 67 w 92"/>
                    <a:gd name="T25" fmla="*/ 24 h 67"/>
                    <a:gd name="T26" fmla="*/ 64 w 92"/>
                    <a:gd name="T27" fmla="*/ 26 h 67"/>
                    <a:gd name="T28" fmla="*/ 62 w 92"/>
                    <a:gd name="T29" fmla="*/ 28 h 67"/>
                    <a:gd name="T30" fmla="*/ 61 w 92"/>
                    <a:gd name="T31" fmla="*/ 29 h 67"/>
                    <a:gd name="T32" fmla="*/ 58 w 92"/>
                    <a:gd name="T33" fmla="*/ 31 h 67"/>
                    <a:gd name="T34" fmla="*/ 56 w 92"/>
                    <a:gd name="T35" fmla="*/ 33 h 67"/>
                    <a:gd name="T36" fmla="*/ 53 w 92"/>
                    <a:gd name="T37" fmla="*/ 34 h 67"/>
                    <a:gd name="T38" fmla="*/ 51 w 92"/>
                    <a:gd name="T39" fmla="*/ 36 h 67"/>
                    <a:gd name="T40" fmla="*/ 48 w 92"/>
                    <a:gd name="T41" fmla="*/ 38 h 67"/>
                    <a:gd name="T42" fmla="*/ 46 w 92"/>
                    <a:gd name="T43" fmla="*/ 41 h 67"/>
                    <a:gd name="T44" fmla="*/ 44 w 92"/>
                    <a:gd name="T45" fmla="*/ 43 h 67"/>
                    <a:gd name="T46" fmla="*/ 41 w 92"/>
                    <a:gd name="T47" fmla="*/ 44 h 67"/>
                    <a:gd name="T48" fmla="*/ 39 w 92"/>
                    <a:gd name="T49" fmla="*/ 46 h 67"/>
                    <a:gd name="T50" fmla="*/ 36 w 92"/>
                    <a:gd name="T51" fmla="*/ 48 h 67"/>
                    <a:gd name="T52" fmla="*/ 33 w 92"/>
                    <a:gd name="T53" fmla="*/ 49 h 67"/>
                    <a:gd name="T54" fmla="*/ 30 w 92"/>
                    <a:gd name="T55" fmla="*/ 51 h 67"/>
                    <a:gd name="T56" fmla="*/ 26 w 92"/>
                    <a:gd name="T57" fmla="*/ 53 h 67"/>
                    <a:gd name="T58" fmla="*/ 23 w 92"/>
                    <a:gd name="T59" fmla="*/ 54 h 67"/>
                    <a:gd name="T60" fmla="*/ 21 w 92"/>
                    <a:gd name="T61" fmla="*/ 56 h 67"/>
                    <a:gd name="T62" fmla="*/ 18 w 92"/>
                    <a:gd name="T63" fmla="*/ 58 h 67"/>
                    <a:gd name="T64" fmla="*/ 15 w 92"/>
                    <a:gd name="T65" fmla="*/ 61 h 67"/>
                    <a:gd name="T66" fmla="*/ 12 w 92"/>
                    <a:gd name="T67" fmla="*/ 61 h 67"/>
                    <a:gd name="T68" fmla="*/ 8 w 92"/>
                    <a:gd name="T69" fmla="*/ 62 h 67"/>
                    <a:gd name="T70" fmla="*/ 5 w 92"/>
                    <a:gd name="T71" fmla="*/ 66 h 67"/>
                    <a:gd name="T72" fmla="*/ 2 w 92"/>
                    <a:gd name="T73" fmla="*/ 66 h 67"/>
                    <a:gd name="T74" fmla="*/ 0 w 92"/>
                    <a:gd name="T75" fmla="*/ 67 h 67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92"/>
                    <a:gd name="T115" fmla="*/ 0 h 67"/>
                    <a:gd name="T116" fmla="*/ 92 w 92"/>
                    <a:gd name="T117" fmla="*/ 67 h 67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92" h="67">
                      <a:moveTo>
                        <a:pt x="92" y="0"/>
                      </a:moveTo>
                      <a:lnTo>
                        <a:pt x="90" y="0"/>
                      </a:lnTo>
                      <a:lnTo>
                        <a:pt x="90" y="1"/>
                      </a:lnTo>
                      <a:lnTo>
                        <a:pt x="89" y="3"/>
                      </a:lnTo>
                      <a:lnTo>
                        <a:pt x="87" y="5"/>
                      </a:lnTo>
                      <a:lnTo>
                        <a:pt x="87" y="6"/>
                      </a:lnTo>
                      <a:lnTo>
                        <a:pt x="85" y="6"/>
                      </a:lnTo>
                      <a:lnTo>
                        <a:pt x="84" y="8"/>
                      </a:lnTo>
                      <a:lnTo>
                        <a:pt x="84" y="9"/>
                      </a:lnTo>
                      <a:lnTo>
                        <a:pt x="82" y="9"/>
                      </a:lnTo>
                      <a:lnTo>
                        <a:pt x="82" y="11"/>
                      </a:lnTo>
                      <a:lnTo>
                        <a:pt x="81" y="11"/>
                      </a:lnTo>
                      <a:lnTo>
                        <a:pt x="81" y="13"/>
                      </a:lnTo>
                      <a:lnTo>
                        <a:pt x="79" y="13"/>
                      </a:lnTo>
                      <a:lnTo>
                        <a:pt x="79" y="14"/>
                      </a:lnTo>
                      <a:lnTo>
                        <a:pt x="77" y="14"/>
                      </a:lnTo>
                      <a:lnTo>
                        <a:pt x="77" y="16"/>
                      </a:lnTo>
                      <a:lnTo>
                        <a:pt x="76" y="16"/>
                      </a:lnTo>
                      <a:lnTo>
                        <a:pt x="76" y="18"/>
                      </a:lnTo>
                      <a:lnTo>
                        <a:pt x="74" y="18"/>
                      </a:lnTo>
                      <a:lnTo>
                        <a:pt x="74" y="19"/>
                      </a:lnTo>
                      <a:lnTo>
                        <a:pt x="72" y="19"/>
                      </a:lnTo>
                      <a:lnTo>
                        <a:pt x="71" y="21"/>
                      </a:lnTo>
                      <a:lnTo>
                        <a:pt x="69" y="23"/>
                      </a:lnTo>
                      <a:lnTo>
                        <a:pt x="67" y="23"/>
                      </a:lnTo>
                      <a:lnTo>
                        <a:pt x="67" y="24"/>
                      </a:lnTo>
                      <a:lnTo>
                        <a:pt x="66" y="26"/>
                      </a:lnTo>
                      <a:lnTo>
                        <a:pt x="64" y="26"/>
                      </a:lnTo>
                      <a:lnTo>
                        <a:pt x="64" y="28"/>
                      </a:lnTo>
                      <a:lnTo>
                        <a:pt x="62" y="28"/>
                      </a:lnTo>
                      <a:lnTo>
                        <a:pt x="62" y="29"/>
                      </a:lnTo>
                      <a:lnTo>
                        <a:pt x="61" y="29"/>
                      </a:lnTo>
                      <a:lnTo>
                        <a:pt x="59" y="31"/>
                      </a:lnTo>
                      <a:lnTo>
                        <a:pt x="58" y="31"/>
                      </a:lnTo>
                      <a:lnTo>
                        <a:pt x="58" y="33"/>
                      </a:lnTo>
                      <a:lnTo>
                        <a:pt x="56" y="33"/>
                      </a:lnTo>
                      <a:lnTo>
                        <a:pt x="54" y="34"/>
                      </a:lnTo>
                      <a:lnTo>
                        <a:pt x="53" y="34"/>
                      </a:lnTo>
                      <a:lnTo>
                        <a:pt x="53" y="36"/>
                      </a:lnTo>
                      <a:lnTo>
                        <a:pt x="51" y="36"/>
                      </a:lnTo>
                      <a:lnTo>
                        <a:pt x="49" y="38"/>
                      </a:lnTo>
                      <a:lnTo>
                        <a:pt x="48" y="38"/>
                      </a:lnTo>
                      <a:lnTo>
                        <a:pt x="48" y="39"/>
                      </a:lnTo>
                      <a:lnTo>
                        <a:pt x="46" y="41"/>
                      </a:lnTo>
                      <a:lnTo>
                        <a:pt x="44" y="41"/>
                      </a:lnTo>
                      <a:lnTo>
                        <a:pt x="44" y="43"/>
                      </a:lnTo>
                      <a:lnTo>
                        <a:pt x="43" y="43"/>
                      </a:lnTo>
                      <a:lnTo>
                        <a:pt x="41" y="44"/>
                      </a:lnTo>
                      <a:lnTo>
                        <a:pt x="39" y="44"/>
                      </a:lnTo>
                      <a:lnTo>
                        <a:pt x="39" y="46"/>
                      </a:lnTo>
                      <a:lnTo>
                        <a:pt x="38" y="46"/>
                      </a:lnTo>
                      <a:lnTo>
                        <a:pt x="36" y="48"/>
                      </a:lnTo>
                      <a:lnTo>
                        <a:pt x="35" y="48"/>
                      </a:lnTo>
                      <a:lnTo>
                        <a:pt x="33" y="49"/>
                      </a:lnTo>
                      <a:lnTo>
                        <a:pt x="31" y="49"/>
                      </a:lnTo>
                      <a:lnTo>
                        <a:pt x="30" y="51"/>
                      </a:lnTo>
                      <a:lnTo>
                        <a:pt x="28" y="51"/>
                      </a:lnTo>
                      <a:lnTo>
                        <a:pt x="26" y="53"/>
                      </a:lnTo>
                      <a:lnTo>
                        <a:pt x="26" y="54"/>
                      </a:lnTo>
                      <a:lnTo>
                        <a:pt x="23" y="54"/>
                      </a:lnTo>
                      <a:lnTo>
                        <a:pt x="23" y="56"/>
                      </a:lnTo>
                      <a:lnTo>
                        <a:pt x="21" y="56"/>
                      </a:lnTo>
                      <a:lnTo>
                        <a:pt x="20" y="58"/>
                      </a:lnTo>
                      <a:lnTo>
                        <a:pt x="18" y="58"/>
                      </a:lnTo>
                      <a:lnTo>
                        <a:pt x="16" y="59"/>
                      </a:lnTo>
                      <a:lnTo>
                        <a:pt x="15" y="61"/>
                      </a:lnTo>
                      <a:lnTo>
                        <a:pt x="13" y="61"/>
                      </a:lnTo>
                      <a:lnTo>
                        <a:pt x="12" y="61"/>
                      </a:lnTo>
                      <a:lnTo>
                        <a:pt x="10" y="62"/>
                      </a:lnTo>
                      <a:lnTo>
                        <a:pt x="8" y="62"/>
                      </a:lnTo>
                      <a:lnTo>
                        <a:pt x="7" y="64"/>
                      </a:lnTo>
                      <a:lnTo>
                        <a:pt x="5" y="66"/>
                      </a:lnTo>
                      <a:lnTo>
                        <a:pt x="3" y="66"/>
                      </a:lnTo>
                      <a:lnTo>
                        <a:pt x="2" y="66"/>
                      </a:lnTo>
                      <a:lnTo>
                        <a:pt x="2" y="67"/>
                      </a:lnTo>
                      <a:lnTo>
                        <a:pt x="0" y="67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86" name="Freeform 755"/>
                <p:cNvSpPr>
                  <a:spLocks/>
                </p:cNvSpPr>
                <p:nvPr/>
              </p:nvSpPr>
              <p:spPr bwMode="auto">
                <a:xfrm>
                  <a:off x="885" y="1504"/>
                  <a:ext cx="99" cy="27"/>
                </a:xfrm>
                <a:custGeom>
                  <a:avLst/>
                  <a:gdLst>
                    <a:gd name="T0" fmla="*/ 97 w 99"/>
                    <a:gd name="T1" fmla="*/ 2 h 27"/>
                    <a:gd name="T2" fmla="*/ 94 w 99"/>
                    <a:gd name="T3" fmla="*/ 4 h 27"/>
                    <a:gd name="T4" fmla="*/ 91 w 99"/>
                    <a:gd name="T5" fmla="*/ 5 h 27"/>
                    <a:gd name="T6" fmla="*/ 89 w 99"/>
                    <a:gd name="T7" fmla="*/ 7 h 27"/>
                    <a:gd name="T8" fmla="*/ 86 w 99"/>
                    <a:gd name="T9" fmla="*/ 7 h 27"/>
                    <a:gd name="T10" fmla="*/ 83 w 99"/>
                    <a:gd name="T11" fmla="*/ 9 h 27"/>
                    <a:gd name="T12" fmla="*/ 79 w 99"/>
                    <a:gd name="T13" fmla="*/ 10 h 27"/>
                    <a:gd name="T14" fmla="*/ 78 w 99"/>
                    <a:gd name="T15" fmla="*/ 12 h 27"/>
                    <a:gd name="T16" fmla="*/ 73 w 99"/>
                    <a:gd name="T17" fmla="*/ 12 h 27"/>
                    <a:gd name="T18" fmla="*/ 69 w 99"/>
                    <a:gd name="T19" fmla="*/ 14 h 27"/>
                    <a:gd name="T20" fmla="*/ 68 w 99"/>
                    <a:gd name="T21" fmla="*/ 15 h 27"/>
                    <a:gd name="T22" fmla="*/ 64 w 99"/>
                    <a:gd name="T23" fmla="*/ 17 h 27"/>
                    <a:gd name="T24" fmla="*/ 60 w 99"/>
                    <a:gd name="T25" fmla="*/ 19 h 27"/>
                    <a:gd name="T26" fmla="*/ 56 w 99"/>
                    <a:gd name="T27" fmla="*/ 20 h 27"/>
                    <a:gd name="T28" fmla="*/ 53 w 99"/>
                    <a:gd name="T29" fmla="*/ 20 h 27"/>
                    <a:gd name="T30" fmla="*/ 50 w 99"/>
                    <a:gd name="T31" fmla="*/ 22 h 27"/>
                    <a:gd name="T32" fmla="*/ 46 w 99"/>
                    <a:gd name="T33" fmla="*/ 22 h 27"/>
                    <a:gd name="T34" fmla="*/ 43 w 99"/>
                    <a:gd name="T35" fmla="*/ 24 h 27"/>
                    <a:gd name="T36" fmla="*/ 40 w 99"/>
                    <a:gd name="T37" fmla="*/ 24 h 27"/>
                    <a:gd name="T38" fmla="*/ 37 w 99"/>
                    <a:gd name="T39" fmla="*/ 24 h 27"/>
                    <a:gd name="T40" fmla="*/ 35 w 99"/>
                    <a:gd name="T41" fmla="*/ 25 h 27"/>
                    <a:gd name="T42" fmla="*/ 32 w 99"/>
                    <a:gd name="T43" fmla="*/ 25 h 27"/>
                    <a:gd name="T44" fmla="*/ 28 w 99"/>
                    <a:gd name="T45" fmla="*/ 25 h 27"/>
                    <a:gd name="T46" fmla="*/ 25 w 99"/>
                    <a:gd name="T47" fmla="*/ 27 h 27"/>
                    <a:gd name="T48" fmla="*/ 22 w 99"/>
                    <a:gd name="T49" fmla="*/ 27 h 27"/>
                    <a:gd name="T50" fmla="*/ 18 w 99"/>
                    <a:gd name="T51" fmla="*/ 27 h 27"/>
                    <a:gd name="T52" fmla="*/ 15 w 99"/>
                    <a:gd name="T53" fmla="*/ 27 h 27"/>
                    <a:gd name="T54" fmla="*/ 12 w 99"/>
                    <a:gd name="T55" fmla="*/ 25 h 27"/>
                    <a:gd name="T56" fmla="*/ 9 w 99"/>
                    <a:gd name="T57" fmla="*/ 25 h 27"/>
                    <a:gd name="T58" fmla="*/ 5 w 99"/>
                    <a:gd name="T59" fmla="*/ 24 h 27"/>
                    <a:gd name="T60" fmla="*/ 4 w 99"/>
                    <a:gd name="T61" fmla="*/ 22 h 27"/>
                    <a:gd name="T62" fmla="*/ 2 w 99"/>
                    <a:gd name="T63" fmla="*/ 20 h 27"/>
                    <a:gd name="T64" fmla="*/ 0 w 99"/>
                    <a:gd name="T65" fmla="*/ 19 h 27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99"/>
                    <a:gd name="T100" fmla="*/ 0 h 27"/>
                    <a:gd name="T101" fmla="*/ 99 w 99"/>
                    <a:gd name="T102" fmla="*/ 27 h 27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99" h="27">
                      <a:moveTo>
                        <a:pt x="99" y="0"/>
                      </a:moveTo>
                      <a:lnTo>
                        <a:pt x="97" y="2"/>
                      </a:lnTo>
                      <a:lnTo>
                        <a:pt x="96" y="2"/>
                      </a:lnTo>
                      <a:lnTo>
                        <a:pt x="94" y="4"/>
                      </a:lnTo>
                      <a:lnTo>
                        <a:pt x="92" y="4"/>
                      </a:lnTo>
                      <a:lnTo>
                        <a:pt x="91" y="5"/>
                      </a:lnTo>
                      <a:lnTo>
                        <a:pt x="89" y="5"/>
                      </a:lnTo>
                      <a:lnTo>
                        <a:pt x="89" y="7"/>
                      </a:lnTo>
                      <a:lnTo>
                        <a:pt x="87" y="7"/>
                      </a:lnTo>
                      <a:lnTo>
                        <a:pt x="86" y="7"/>
                      </a:lnTo>
                      <a:lnTo>
                        <a:pt x="84" y="9"/>
                      </a:lnTo>
                      <a:lnTo>
                        <a:pt x="83" y="9"/>
                      </a:lnTo>
                      <a:lnTo>
                        <a:pt x="81" y="9"/>
                      </a:lnTo>
                      <a:lnTo>
                        <a:pt x="79" y="10"/>
                      </a:lnTo>
                      <a:lnTo>
                        <a:pt x="78" y="10"/>
                      </a:lnTo>
                      <a:lnTo>
                        <a:pt x="78" y="12"/>
                      </a:lnTo>
                      <a:lnTo>
                        <a:pt x="76" y="12"/>
                      </a:lnTo>
                      <a:lnTo>
                        <a:pt x="73" y="12"/>
                      </a:lnTo>
                      <a:lnTo>
                        <a:pt x="71" y="14"/>
                      </a:lnTo>
                      <a:lnTo>
                        <a:pt x="69" y="14"/>
                      </a:lnTo>
                      <a:lnTo>
                        <a:pt x="69" y="15"/>
                      </a:lnTo>
                      <a:lnTo>
                        <a:pt x="68" y="15"/>
                      </a:lnTo>
                      <a:lnTo>
                        <a:pt x="66" y="17"/>
                      </a:lnTo>
                      <a:lnTo>
                        <a:pt x="64" y="17"/>
                      </a:lnTo>
                      <a:lnTo>
                        <a:pt x="61" y="17"/>
                      </a:lnTo>
                      <a:lnTo>
                        <a:pt x="60" y="19"/>
                      </a:lnTo>
                      <a:lnTo>
                        <a:pt x="58" y="19"/>
                      </a:lnTo>
                      <a:lnTo>
                        <a:pt x="56" y="20"/>
                      </a:lnTo>
                      <a:lnTo>
                        <a:pt x="55" y="20"/>
                      </a:lnTo>
                      <a:lnTo>
                        <a:pt x="53" y="20"/>
                      </a:lnTo>
                      <a:lnTo>
                        <a:pt x="51" y="20"/>
                      </a:lnTo>
                      <a:lnTo>
                        <a:pt x="50" y="22"/>
                      </a:lnTo>
                      <a:lnTo>
                        <a:pt x="48" y="22"/>
                      </a:lnTo>
                      <a:lnTo>
                        <a:pt x="46" y="22"/>
                      </a:lnTo>
                      <a:lnTo>
                        <a:pt x="45" y="22"/>
                      </a:lnTo>
                      <a:lnTo>
                        <a:pt x="43" y="24"/>
                      </a:lnTo>
                      <a:lnTo>
                        <a:pt x="41" y="24"/>
                      </a:lnTo>
                      <a:lnTo>
                        <a:pt x="40" y="24"/>
                      </a:lnTo>
                      <a:lnTo>
                        <a:pt x="38" y="24"/>
                      </a:lnTo>
                      <a:lnTo>
                        <a:pt x="37" y="24"/>
                      </a:lnTo>
                      <a:lnTo>
                        <a:pt x="37" y="25"/>
                      </a:lnTo>
                      <a:lnTo>
                        <a:pt x="35" y="25"/>
                      </a:lnTo>
                      <a:lnTo>
                        <a:pt x="33" y="25"/>
                      </a:lnTo>
                      <a:lnTo>
                        <a:pt x="32" y="25"/>
                      </a:lnTo>
                      <a:lnTo>
                        <a:pt x="30" y="25"/>
                      </a:lnTo>
                      <a:lnTo>
                        <a:pt x="28" y="25"/>
                      </a:lnTo>
                      <a:lnTo>
                        <a:pt x="27" y="25"/>
                      </a:lnTo>
                      <a:lnTo>
                        <a:pt x="25" y="27"/>
                      </a:lnTo>
                      <a:lnTo>
                        <a:pt x="23" y="27"/>
                      </a:lnTo>
                      <a:lnTo>
                        <a:pt x="22" y="27"/>
                      </a:lnTo>
                      <a:lnTo>
                        <a:pt x="20" y="27"/>
                      </a:lnTo>
                      <a:lnTo>
                        <a:pt x="18" y="27"/>
                      </a:lnTo>
                      <a:lnTo>
                        <a:pt x="17" y="27"/>
                      </a:lnTo>
                      <a:lnTo>
                        <a:pt x="15" y="27"/>
                      </a:lnTo>
                      <a:lnTo>
                        <a:pt x="14" y="25"/>
                      </a:lnTo>
                      <a:lnTo>
                        <a:pt x="12" y="25"/>
                      </a:lnTo>
                      <a:lnTo>
                        <a:pt x="10" y="25"/>
                      </a:lnTo>
                      <a:lnTo>
                        <a:pt x="9" y="25"/>
                      </a:lnTo>
                      <a:lnTo>
                        <a:pt x="7" y="24"/>
                      </a:lnTo>
                      <a:lnTo>
                        <a:pt x="5" y="24"/>
                      </a:lnTo>
                      <a:lnTo>
                        <a:pt x="4" y="24"/>
                      </a:lnTo>
                      <a:lnTo>
                        <a:pt x="4" y="22"/>
                      </a:lnTo>
                      <a:lnTo>
                        <a:pt x="2" y="22"/>
                      </a:lnTo>
                      <a:lnTo>
                        <a:pt x="2" y="20"/>
                      </a:lnTo>
                      <a:lnTo>
                        <a:pt x="0" y="20"/>
                      </a:lnTo>
                      <a:lnTo>
                        <a:pt x="0" y="19"/>
                      </a:lnTo>
                      <a:lnTo>
                        <a:pt x="0" y="17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87" name="Freeform 756"/>
                <p:cNvSpPr>
                  <a:spLocks/>
                </p:cNvSpPr>
                <p:nvPr/>
              </p:nvSpPr>
              <p:spPr bwMode="auto">
                <a:xfrm>
                  <a:off x="885" y="1456"/>
                  <a:ext cx="51" cy="65"/>
                </a:xfrm>
                <a:custGeom>
                  <a:avLst/>
                  <a:gdLst>
                    <a:gd name="T0" fmla="*/ 0 w 51"/>
                    <a:gd name="T1" fmla="*/ 65 h 65"/>
                    <a:gd name="T2" fmla="*/ 0 w 51"/>
                    <a:gd name="T3" fmla="*/ 63 h 65"/>
                    <a:gd name="T4" fmla="*/ 0 w 51"/>
                    <a:gd name="T5" fmla="*/ 62 h 65"/>
                    <a:gd name="T6" fmla="*/ 0 w 51"/>
                    <a:gd name="T7" fmla="*/ 60 h 65"/>
                    <a:gd name="T8" fmla="*/ 0 w 51"/>
                    <a:gd name="T9" fmla="*/ 58 h 65"/>
                    <a:gd name="T10" fmla="*/ 0 w 51"/>
                    <a:gd name="T11" fmla="*/ 57 h 65"/>
                    <a:gd name="T12" fmla="*/ 0 w 51"/>
                    <a:gd name="T13" fmla="*/ 55 h 65"/>
                    <a:gd name="T14" fmla="*/ 0 w 51"/>
                    <a:gd name="T15" fmla="*/ 53 h 65"/>
                    <a:gd name="T16" fmla="*/ 2 w 51"/>
                    <a:gd name="T17" fmla="*/ 53 h 65"/>
                    <a:gd name="T18" fmla="*/ 2 w 51"/>
                    <a:gd name="T19" fmla="*/ 52 h 65"/>
                    <a:gd name="T20" fmla="*/ 2 w 51"/>
                    <a:gd name="T21" fmla="*/ 50 h 65"/>
                    <a:gd name="T22" fmla="*/ 4 w 51"/>
                    <a:gd name="T23" fmla="*/ 50 h 65"/>
                    <a:gd name="T24" fmla="*/ 4 w 51"/>
                    <a:gd name="T25" fmla="*/ 48 h 65"/>
                    <a:gd name="T26" fmla="*/ 4 w 51"/>
                    <a:gd name="T27" fmla="*/ 47 h 65"/>
                    <a:gd name="T28" fmla="*/ 5 w 51"/>
                    <a:gd name="T29" fmla="*/ 45 h 65"/>
                    <a:gd name="T30" fmla="*/ 5 w 51"/>
                    <a:gd name="T31" fmla="*/ 43 h 65"/>
                    <a:gd name="T32" fmla="*/ 7 w 51"/>
                    <a:gd name="T33" fmla="*/ 42 h 65"/>
                    <a:gd name="T34" fmla="*/ 9 w 51"/>
                    <a:gd name="T35" fmla="*/ 40 h 65"/>
                    <a:gd name="T36" fmla="*/ 9 w 51"/>
                    <a:gd name="T37" fmla="*/ 39 h 65"/>
                    <a:gd name="T38" fmla="*/ 10 w 51"/>
                    <a:gd name="T39" fmla="*/ 39 h 65"/>
                    <a:gd name="T40" fmla="*/ 10 w 51"/>
                    <a:gd name="T41" fmla="*/ 37 h 65"/>
                    <a:gd name="T42" fmla="*/ 12 w 51"/>
                    <a:gd name="T43" fmla="*/ 37 h 65"/>
                    <a:gd name="T44" fmla="*/ 12 w 51"/>
                    <a:gd name="T45" fmla="*/ 35 h 65"/>
                    <a:gd name="T46" fmla="*/ 12 w 51"/>
                    <a:gd name="T47" fmla="*/ 34 h 65"/>
                    <a:gd name="T48" fmla="*/ 14 w 51"/>
                    <a:gd name="T49" fmla="*/ 34 h 65"/>
                    <a:gd name="T50" fmla="*/ 15 w 51"/>
                    <a:gd name="T51" fmla="*/ 32 h 65"/>
                    <a:gd name="T52" fmla="*/ 15 w 51"/>
                    <a:gd name="T53" fmla="*/ 30 h 65"/>
                    <a:gd name="T54" fmla="*/ 17 w 51"/>
                    <a:gd name="T55" fmla="*/ 30 h 65"/>
                    <a:gd name="T56" fmla="*/ 17 w 51"/>
                    <a:gd name="T57" fmla="*/ 29 h 65"/>
                    <a:gd name="T58" fmla="*/ 18 w 51"/>
                    <a:gd name="T59" fmla="*/ 29 h 65"/>
                    <a:gd name="T60" fmla="*/ 18 w 51"/>
                    <a:gd name="T61" fmla="*/ 27 h 65"/>
                    <a:gd name="T62" fmla="*/ 20 w 51"/>
                    <a:gd name="T63" fmla="*/ 27 h 65"/>
                    <a:gd name="T64" fmla="*/ 20 w 51"/>
                    <a:gd name="T65" fmla="*/ 25 h 65"/>
                    <a:gd name="T66" fmla="*/ 22 w 51"/>
                    <a:gd name="T67" fmla="*/ 25 h 65"/>
                    <a:gd name="T68" fmla="*/ 23 w 51"/>
                    <a:gd name="T69" fmla="*/ 24 h 65"/>
                    <a:gd name="T70" fmla="*/ 25 w 51"/>
                    <a:gd name="T71" fmla="*/ 22 h 65"/>
                    <a:gd name="T72" fmla="*/ 25 w 51"/>
                    <a:gd name="T73" fmla="*/ 20 h 65"/>
                    <a:gd name="T74" fmla="*/ 27 w 51"/>
                    <a:gd name="T75" fmla="*/ 20 h 65"/>
                    <a:gd name="T76" fmla="*/ 28 w 51"/>
                    <a:gd name="T77" fmla="*/ 19 h 65"/>
                    <a:gd name="T78" fmla="*/ 30 w 51"/>
                    <a:gd name="T79" fmla="*/ 17 h 65"/>
                    <a:gd name="T80" fmla="*/ 32 w 51"/>
                    <a:gd name="T81" fmla="*/ 15 h 65"/>
                    <a:gd name="T82" fmla="*/ 33 w 51"/>
                    <a:gd name="T83" fmla="*/ 15 h 65"/>
                    <a:gd name="T84" fmla="*/ 33 w 51"/>
                    <a:gd name="T85" fmla="*/ 14 h 65"/>
                    <a:gd name="T86" fmla="*/ 35 w 51"/>
                    <a:gd name="T87" fmla="*/ 14 h 65"/>
                    <a:gd name="T88" fmla="*/ 35 w 51"/>
                    <a:gd name="T89" fmla="*/ 12 h 65"/>
                    <a:gd name="T90" fmla="*/ 37 w 51"/>
                    <a:gd name="T91" fmla="*/ 12 h 65"/>
                    <a:gd name="T92" fmla="*/ 37 w 51"/>
                    <a:gd name="T93" fmla="*/ 10 h 65"/>
                    <a:gd name="T94" fmla="*/ 38 w 51"/>
                    <a:gd name="T95" fmla="*/ 10 h 65"/>
                    <a:gd name="T96" fmla="*/ 40 w 51"/>
                    <a:gd name="T97" fmla="*/ 9 h 65"/>
                    <a:gd name="T98" fmla="*/ 41 w 51"/>
                    <a:gd name="T99" fmla="*/ 9 h 65"/>
                    <a:gd name="T100" fmla="*/ 41 w 51"/>
                    <a:gd name="T101" fmla="*/ 7 h 65"/>
                    <a:gd name="T102" fmla="*/ 43 w 51"/>
                    <a:gd name="T103" fmla="*/ 7 h 65"/>
                    <a:gd name="T104" fmla="*/ 43 w 51"/>
                    <a:gd name="T105" fmla="*/ 5 h 65"/>
                    <a:gd name="T106" fmla="*/ 45 w 51"/>
                    <a:gd name="T107" fmla="*/ 5 h 65"/>
                    <a:gd name="T108" fmla="*/ 45 w 51"/>
                    <a:gd name="T109" fmla="*/ 4 h 65"/>
                    <a:gd name="T110" fmla="*/ 46 w 51"/>
                    <a:gd name="T111" fmla="*/ 4 h 65"/>
                    <a:gd name="T112" fmla="*/ 46 w 51"/>
                    <a:gd name="T113" fmla="*/ 2 h 65"/>
                    <a:gd name="T114" fmla="*/ 48 w 51"/>
                    <a:gd name="T115" fmla="*/ 2 h 65"/>
                    <a:gd name="T116" fmla="*/ 48 w 51"/>
                    <a:gd name="T117" fmla="*/ 0 h 65"/>
                    <a:gd name="T118" fmla="*/ 50 w 51"/>
                    <a:gd name="T119" fmla="*/ 0 h 65"/>
                    <a:gd name="T120" fmla="*/ 51 w 51"/>
                    <a:gd name="T121" fmla="*/ 0 h 65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51"/>
                    <a:gd name="T184" fmla="*/ 0 h 65"/>
                    <a:gd name="T185" fmla="*/ 51 w 51"/>
                    <a:gd name="T186" fmla="*/ 65 h 65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51" h="65">
                      <a:moveTo>
                        <a:pt x="0" y="65"/>
                      </a:moveTo>
                      <a:lnTo>
                        <a:pt x="0" y="63"/>
                      </a:lnTo>
                      <a:lnTo>
                        <a:pt x="0" y="62"/>
                      </a:lnTo>
                      <a:lnTo>
                        <a:pt x="0" y="60"/>
                      </a:lnTo>
                      <a:lnTo>
                        <a:pt x="0" y="58"/>
                      </a:lnTo>
                      <a:lnTo>
                        <a:pt x="0" y="57"/>
                      </a:lnTo>
                      <a:lnTo>
                        <a:pt x="0" y="55"/>
                      </a:lnTo>
                      <a:lnTo>
                        <a:pt x="0" y="53"/>
                      </a:lnTo>
                      <a:lnTo>
                        <a:pt x="2" y="53"/>
                      </a:lnTo>
                      <a:lnTo>
                        <a:pt x="2" y="52"/>
                      </a:lnTo>
                      <a:lnTo>
                        <a:pt x="2" y="50"/>
                      </a:lnTo>
                      <a:lnTo>
                        <a:pt x="4" y="50"/>
                      </a:lnTo>
                      <a:lnTo>
                        <a:pt x="4" y="48"/>
                      </a:lnTo>
                      <a:lnTo>
                        <a:pt x="4" y="47"/>
                      </a:lnTo>
                      <a:lnTo>
                        <a:pt x="5" y="45"/>
                      </a:lnTo>
                      <a:lnTo>
                        <a:pt x="5" y="43"/>
                      </a:lnTo>
                      <a:lnTo>
                        <a:pt x="7" y="42"/>
                      </a:lnTo>
                      <a:lnTo>
                        <a:pt x="9" y="40"/>
                      </a:lnTo>
                      <a:lnTo>
                        <a:pt x="9" y="39"/>
                      </a:lnTo>
                      <a:lnTo>
                        <a:pt x="10" y="39"/>
                      </a:lnTo>
                      <a:lnTo>
                        <a:pt x="10" y="37"/>
                      </a:lnTo>
                      <a:lnTo>
                        <a:pt x="12" y="37"/>
                      </a:lnTo>
                      <a:lnTo>
                        <a:pt x="12" y="35"/>
                      </a:lnTo>
                      <a:lnTo>
                        <a:pt x="12" y="34"/>
                      </a:lnTo>
                      <a:lnTo>
                        <a:pt x="14" y="34"/>
                      </a:lnTo>
                      <a:lnTo>
                        <a:pt x="15" y="32"/>
                      </a:lnTo>
                      <a:lnTo>
                        <a:pt x="15" y="30"/>
                      </a:lnTo>
                      <a:lnTo>
                        <a:pt x="17" y="30"/>
                      </a:lnTo>
                      <a:lnTo>
                        <a:pt x="17" y="29"/>
                      </a:lnTo>
                      <a:lnTo>
                        <a:pt x="18" y="29"/>
                      </a:lnTo>
                      <a:lnTo>
                        <a:pt x="18" y="27"/>
                      </a:lnTo>
                      <a:lnTo>
                        <a:pt x="20" y="27"/>
                      </a:lnTo>
                      <a:lnTo>
                        <a:pt x="20" y="25"/>
                      </a:lnTo>
                      <a:lnTo>
                        <a:pt x="22" y="25"/>
                      </a:lnTo>
                      <a:lnTo>
                        <a:pt x="23" y="24"/>
                      </a:lnTo>
                      <a:lnTo>
                        <a:pt x="25" y="22"/>
                      </a:lnTo>
                      <a:lnTo>
                        <a:pt x="25" y="20"/>
                      </a:lnTo>
                      <a:lnTo>
                        <a:pt x="27" y="20"/>
                      </a:lnTo>
                      <a:lnTo>
                        <a:pt x="28" y="19"/>
                      </a:lnTo>
                      <a:lnTo>
                        <a:pt x="30" y="17"/>
                      </a:lnTo>
                      <a:lnTo>
                        <a:pt x="32" y="15"/>
                      </a:lnTo>
                      <a:lnTo>
                        <a:pt x="33" y="15"/>
                      </a:lnTo>
                      <a:lnTo>
                        <a:pt x="33" y="14"/>
                      </a:lnTo>
                      <a:lnTo>
                        <a:pt x="35" y="14"/>
                      </a:lnTo>
                      <a:lnTo>
                        <a:pt x="35" y="12"/>
                      </a:lnTo>
                      <a:lnTo>
                        <a:pt x="37" y="12"/>
                      </a:lnTo>
                      <a:lnTo>
                        <a:pt x="37" y="10"/>
                      </a:lnTo>
                      <a:lnTo>
                        <a:pt x="38" y="10"/>
                      </a:lnTo>
                      <a:lnTo>
                        <a:pt x="40" y="9"/>
                      </a:lnTo>
                      <a:lnTo>
                        <a:pt x="41" y="9"/>
                      </a:lnTo>
                      <a:lnTo>
                        <a:pt x="41" y="7"/>
                      </a:lnTo>
                      <a:lnTo>
                        <a:pt x="43" y="7"/>
                      </a:lnTo>
                      <a:lnTo>
                        <a:pt x="43" y="5"/>
                      </a:lnTo>
                      <a:lnTo>
                        <a:pt x="45" y="5"/>
                      </a:lnTo>
                      <a:lnTo>
                        <a:pt x="45" y="4"/>
                      </a:lnTo>
                      <a:lnTo>
                        <a:pt x="46" y="4"/>
                      </a:lnTo>
                      <a:lnTo>
                        <a:pt x="46" y="2"/>
                      </a:lnTo>
                      <a:lnTo>
                        <a:pt x="48" y="2"/>
                      </a:lnTo>
                      <a:lnTo>
                        <a:pt x="48" y="0"/>
                      </a:lnTo>
                      <a:lnTo>
                        <a:pt x="50" y="0"/>
                      </a:lnTo>
                      <a:lnTo>
                        <a:pt x="51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88" name="Freeform 757"/>
                <p:cNvSpPr>
                  <a:spLocks/>
                </p:cNvSpPr>
                <p:nvPr/>
              </p:nvSpPr>
              <p:spPr bwMode="auto">
                <a:xfrm>
                  <a:off x="936" y="1451"/>
                  <a:ext cx="5" cy="5"/>
                </a:xfrm>
                <a:custGeom>
                  <a:avLst/>
                  <a:gdLst>
                    <a:gd name="T0" fmla="*/ 0 w 5"/>
                    <a:gd name="T1" fmla="*/ 5 h 5"/>
                    <a:gd name="T2" fmla="*/ 0 w 5"/>
                    <a:gd name="T3" fmla="*/ 4 h 5"/>
                    <a:gd name="T4" fmla="*/ 2 w 5"/>
                    <a:gd name="T5" fmla="*/ 4 h 5"/>
                    <a:gd name="T6" fmla="*/ 4 w 5"/>
                    <a:gd name="T7" fmla="*/ 2 h 5"/>
                    <a:gd name="T8" fmla="*/ 5 w 5"/>
                    <a:gd name="T9" fmla="*/ 0 h 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"/>
                    <a:gd name="T16" fmla="*/ 0 h 5"/>
                    <a:gd name="T17" fmla="*/ 5 w 5"/>
                    <a:gd name="T18" fmla="*/ 5 h 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" h="5">
                      <a:moveTo>
                        <a:pt x="0" y="5"/>
                      </a:moveTo>
                      <a:lnTo>
                        <a:pt x="0" y="4"/>
                      </a:lnTo>
                      <a:lnTo>
                        <a:pt x="2" y="4"/>
                      </a:lnTo>
                      <a:lnTo>
                        <a:pt x="4" y="2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89" name="Freeform 758"/>
                <p:cNvSpPr>
                  <a:spLocks/>
                </p:cNvSpPr>
                <p:nvPr/>
              </p:nvSpPr>
              <p:spPr bwMode="auto">
                <a:xfrm>
                  <a:off x="949" y="1415"/>
                  <a:ext cx="93" cy="43"/>
                </a:xfrm>
                <a:custGeom>
                  <a:avLst/>
                  <a:gdLst>
                    <a:gd name="T0" fmla="*/ 2 w 93"/>
                    <a:gd name="T1" fmla="*/ 41 h 43"/>
                    <a:gd name="T2" fmla="*/ 5 w 93"/>
                    <a:gd name="T3" fmla="*/ 40 h 43"/>
                    <a:gd name="T4" fmla="*/ 7 w 93"/>
                    <a:gd name="T5" fmla="*/ 36 h 43"/>
                    <a:gd name="T6" fmla="*/ 10 w 93"/>
                    <a:gd name="T7" fmla="*/ 36 h 43"/>
                    <a:gd name="T8" fmla="*/ 14 w 93"/>
                    <a:gd name="T9" fmla="*/ 33 h 43"/>
                    <a:gd name="T10" fmla="*/ 17 w 93"/>
                    <a:gd name="T11" fmla="*/ 31 h 43"/>
                    <a:gd name="T12" fmla="*/ 20 w 93"/>
                    <a:gd name="T13" fmla="*/ 30 h 43"/>
                    <a:gd name="T14" fmla="*/ 22 w 93"/>
                    <a:gd name="T15" fmla="*/ 28 h 43"/>
                    <a:gd name="T16" fmla="*/ 25 w 93"/>
                    <a:gd name="T17" fmla="*/ 27 h 43"/>
                    <a:gd name="T18" fmla="*/ 27 w 93"/>
                    <a:gd name="T19" fmla="*/ 25 h 43"/>
                    <a:gd name="T20" fmla="*/ 30 w 93"/>
                    <a:gd name="T21" fmla="*/ 25 h 43"/>
                    <a:gd name="T22" fmla="*/ 32 w 93"/>
                    <a:gd name="T23" fmla="*/ 23 h 43"/>
                    <a:gd name="T24" fmla="*/ 33 w 93"/>
                    <a:gd name="T25" fmla="*/ 22 h 43"/>
                    <a:gd name="T26" fmla="*/ 37 w 93"/>
                    <a:gd name="T27" fmla="*/ 22 h 43"/>
                    <a:gd name="T28" fmla="*/ 38 w 93"/>
                    <a:gd name="T29" fmla="*/ 20 h 43"/>
                    <a:gd name="T30" fmla="*/ 42 w 93"/>
                    <a:gd name="T31" fmla="*/ 18 h 43"/>
                    <a:gd name="T32" fmla="*/ 43 w 93"/>
                    <a:gd name="T33" fmla="*/ 17 h 43"/>
                    <a:gd name="T34" fmla="*/ 47 w 93"/>
                    <a:gd name="T35" fmla="*/ 15 h 43"/>
                    <a:gd name="T36" fmla="*/ 50 w 93"/>
                    <a:gd name="T37" fmla="*/ 13 h 43"/>
                    <a:gd name="T38" fmla="*/ 53 w 93"/>
                    <a:gd name="T39" fmla="*/ 13 h 43"/>
                    <a:gd name="T40" fmla="*/ 56 w 93"/>
                    <a:gd name="T41" fmla="*/ 12 h 43"/>
                    <a:gd name="T42" fmla="*/ 58 w 93"/>
                    <a:gd name="T43" fmla="*/ 10 h 43"/>
                    <a:gd name="T44" fmla="*/ 61 w 93"/>
                    <a:gd name="T45" fmla="*/ 10 h 43"/>
                    <a:gd name="T46" fmla="*/ 65 w 93"/>
                    <a:gd name="T47" fmla="*/ 8 h 43"/>
                    <a:gd name="T48" fmla="*/ 68 w 93"/>
                    <a:gd name="T49" fmla="*/ 8 h 43"/>
                    <a:gd name="T50" fmla="*/ 71 w 93"/>
                    <a:gd name="T51" fmla="*/ 7 h 43"/>
                    <a:gd name="T52" fmla="*/ 74 w 93"/>
                    <a:gd name="T53" fmla="*/ 5 h 43"/>
                    <a:gd name="T54" fmla="*/ 78 w 93"/>
                    <a:gd name="T55" fmla="*/ 5 h 43"/>
                    <a:gd name="T56" fmla="*/ 81 w 93"/>
                    <a:gd name="T57" fmla="*/ 3 h 43"/>
                    <a:gd name="T58" fmla="*/ 84 w 93"/>
                    <a:gd name="T59" fmla="*/ 3 h 43"/>
                    <a:gd name="T60" fmla="*/ 88 w 93"/>
                    <a:gd name="T61" fmla="*/ 2 h 43"/>
                    <a:gd name="T62" fmla="*/ 89 w 93"/>
                    <a:gd name="T63" fmla="*/ 0 h 43"/>
                    <a:gd name="T64" fmla="*/ 93 w 93"/>
                    <a:gd name="T65" fmla="*/ 0 h 43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93"/>
                    <a:gd name="T100" fmla="*/ 0 h 43"/>
                    <a:gd name="T101" fmla="*/ 93 w 93"/>
                    <a:gd name="T102" fmla="*/ 43 h 43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93" h="43">
                      <a:moveTo>
                        <a:pt x="0" y="43"/>
                      </a:moveTo>
                      <a:lnTo>
                        <a:pt x="2" y="41"/>
                      </a:lnTo>
                      <a:lnTo>
                        <a:pt x="4" y="40"/>
                      </a:lnTo>
                      <a:lnTo>
                        <a:pt x="5" y="40"/>
                      </a:lnTo>
                      <a:lnTo>
                        <a:pt x="7" y="38"/>
                      </a:lnTo>
                      <a:lnTo>
                        <a:pt x="7" y="36"/>
                      </a:lnTo>
                      <a:lnTo>
                        <a:pt x="9" y="36"/>
                      </a:lnTo>
                      <a:lnTo>
                        <a:pt x="10" y="36"/>
                      </a:lnTo>
                      <a:lnTo>
                        <a:pt x="12" y="35"/>
                      </a:lnTo>
                      <a:lnTo>
                        <a:pt x="14" y="33"/>
                      </a:lnTo>
                      <a:lnTo>
                        <a:pt x="15" y="33"/>
                      </a:lnTo>
                      <a:lnTo>
                        <a:pt x="17" y="31"/>
                      </a:lnTo>
                      <a:lnTo>
                        <a:pt x="19" y="30"/>
                      </a:lnTo>
                      <a:lnTo>
                        <a:pt x="20" y="30"/>
                      </a:lnTo>
                      <a:lnTo>
                        <a:pt x="20" y="28"/>
                      </a:lnTo>
                      <a:lnTo>
                        <a:pt x="22" y="28"/>
                      </a:lnTo>
                      <a:lnTo>
                        <a:pt x="23" y="28"/>
                      </a:lnTo>
                      <a:lnTo>
                        <a:pt x="25" y="27"/>
                      </a:lnTo>
                      <a:lnTo>
                        <a:pt x="27" y="27"/>
                      </a:lnTo>
                      <a:lnTo>
                        <a:pt x="27" y="25"/>
                      </a:lnTo>
                      <a:lnTo>
                        <a:pt x="28" y="25"/>
                      </a:lnTo>
                      <a:lnTo>
                        <a:pt x="30" y="25"/>
                      </a:lnTo>
                      <a:lnTo>
                        <a:pt x="30" y="23"/>
                      </a:lnTo>
                      <a:lnTo>
                        <a:pt x="32" y="23"/>
                      </a:lnTo>
                      <a:lnTo>
                        <a:pt x="33" y="23"/>
                      </a:lnTo>
                      <a:lnTo>
                        <a:pt x="33" y="22"/>
                      </a:lnTo>
                      <a:lnTo>
                        <a:pt x="35" y="22"/>
                      </a:lnTo>
                      <a:lnTo>
                        <a:pt x="37" y="22"/>
                      </a:lnTo>
                      <a:lnTo>
                        <a:pt x="37" y="20"/>
                      </a:lnTo>
                      <a:lnTo>
                        <a:pt x="38" y="20"/>
                      </a:lnTo>
                      <a:lnTo>
                        <a:pt x="40" y="20"/>
                      </a:lnTo>
                      <a:lnTo>
                        <a:pt x="42" y="18"/>
                      </a:lnTo>
                      <a:lnTo>
                        <a:pt x="43" y="18"/>
                      </a:lnTo>
                      <a:lnTo>
                        <a:pt x="43" y="17"/>
                      </a:lnTo>
                      <a:lnTo>
                        <a:pt x="45" y="17"/>
                      </a:lnTo>
                      <a:lnTo>
                        <a:pt x="47" y="15"/>
                      </a:lnTo>
                      <a:lnTo>
                        <a:pt x="48" y="15"/>
                      </a:lnTo>
                      <a:lnTo>
                        <a:pt x="50" y="13"/>
                      </a:lnTo>
                      <a:lnTo>
                        <a:pt x="51" y="13"/>
                      </a:lnTo>
                      <a:lnTo>
                        <a:pt x="53" y="13"/>
                      </a:lnTo>
                      <a:lnTo>
                        <a:pt x="55" y="12"/>
                      </a:lnTo>
                      <a:lnTo>
                        <a:pt x="56" y="12"/>
                      </a:lnTo>
                      <a:lnTo>
                        <a:pt x="58" y="12"/>
                      </a:lnTo>
                      <a:lnTo>
                        <a:pt x="58" y="10"/>
                      </a:lnTo>
                      <a:lnTo>
                        <a:pt x="60" y="10"/>
                      </a:lnTo>
                      <a:lnTo>
                        <a:pt x="61" y="10"/>
                      </a:lnTo>
                      <a:lnTo>
                        <a:pt x="63" y="10"/>
                      </a:lnTo>
                      <a:lnTo>
                        <a:pt x="65" y="8"/>
                      </a:lnTo>
                      <a:lnTo>
                        <a:pt x="66" y="8"/>
                      </a:lnTo>
                      <a:lnTo>
                        <a:pt x="68" y="8"/>
                      </a:lnTo>
                      <a:lnTo>
                        <a:pt x="70" y="7"/>
                      </a:lnTo>
                      <a:lnTo>
                        <a:pt x="71" y="7"/>
                      </a:lnTo>
                      <a:lnTo>
                        <a:pt x="73" y="7"/>
                      </a:lnTo>
                      <a:lnTo>
                        <a:pt x="74" y="5"/>
                      </a:lnTo>
                      <a:lnTo>
                        <a:pt x="76" y="5"/>
                      </a:lnTo>
                      <a:lnTo>
                        <a:pt x="78" y="5"/>
                      </a:lnTo>
                      <a:lnTo>
                        <a:pt x="79" y="3"/>
                      </a:lnTo>
                      <a:lnTo>
                        <a:pt x="81" y="3"/>
                      </a:lnTo>
                      <a:lnTo>
                        <a:pt x="83" y="3"/>
                      </a:lnTo>
                      <a:lnTo>
                        <a:pt x="84" y="3"/>
                      </a:lnTo>
                      <a:lnTo>
                        <a:pt x="86" y="2"/>
                      </a:lnTo>
                      <a:lnTo>
                        <a:pt x="88" y="2"/>
                      </a:lnTo>
                      <a:lnTo>
                        <a:pt x="89" y="2"/>
                      </a:lnTo>
                      <a:lnTo>
                        <a:pt x="89" y="0"/>
                      </a:lnTo>
                      <a:lnTo>
                        <a:pt x="91" y="0"/>
                      </a:lnTo>
                      <a:lnTo>
                        <a:pt x="93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90" name="Freeform 759"/>
                <p:cNvSpPr>
                  <a:spLocks/>
                </p:cNvSpPr>
                <p:nvPr/>
              </p:nvSpPr>
              <p:spPr bwMode="auto">
                <a:xfrm>
                  <a:off x="1042" y="1415"/>
                  <a:ext cx="31" cy="28"/>
                </a:xfrm>
                <a:custGeom>
                  <a:avLst/>
                  <a:gdLst>
                    <a:gd name="T0" fmla="*/ 0 w 31"/>
                    <a:gd name="T1" fmla="*/ 0 h 28"/>
                    <a:gd name="T2" fmla="*/ 1 w 31"/>
                    <a:gd name="T3" fmla="*/ 0 h 28"/>
                    <a:gd name="T4" fmla="*/ 3 w 31"/>
                    <a:gd name="T5" fmla="*/ 0 h 28"/>
                    <a:gd name="T6" fmla="*/ 4 w 31"/>
                    <a:gd name="T7" fmla="*/ 0 h 28"/>
                    <a:gd name="T8" fmla="*/ 6 w 31"/>
                    <a:gd name="T9" fmla="*/ 0 h 28"/>
                    <a:gd name="T10" fmla="*/ 8 w 31"/>
                    <a:gd name="T11" fmla="*/ 0 h 28"/>
                    <a:gd name="T12" fmla="*/ 9 w 31"/>
                    <a:gd name="T13" fmla="*/ 0 h 28"/>
                    <a:gd name="T14" fmla="*/ 11 w 31"/>
                    <a:gd name="T15" fmla="*/ 0 h 28"/>
                    <a:gd name="T16" fmla="*/ 13 w 31"/>
                    <a:gd name="T17" fmla="*/ 0 h 28"/>
                    <a:gd name="T18" fmla="*/ 14 w 31"/>
                    <a:gd name="T19" fmla="*/ 0 h 28"/>
                    <a:gd name="T20" fmla="*/ 16 w 31"/>
                    <a:gd name="T21" fmla="*/ 0 h 28"/>
                    <a:gd name="T22" fmla="*/ 18 w 31"/>
                    <a:gd name="T23" fmla="*/ 0 h 28"/>
                    <a:gd name="T24" fmla="*/ 19 w 31"/>
                    <a:gd name="T25" fmla="*/ 0 h 28"/>
                    <a:gd name="T26" fmla="*/ 21 w 31"/>
                    <a:gd name="T27" fmla="*/ 0 h 28"/>
                    <a:gd name="T28" fmla="*/ 23 w 31"/>
                    <a:gd name="T29" fmla="*/ 2 h 28"/>
                    <a:gd name="T30" fmla="*/ 24 w 31"/>
                    <a:gd name="T31" fmla="*/ 2 h 28"/>
                    <a:gd name="T32" fmla="*/ 26 w 31"/>
                    <a:gd name="T33" fmla="*/ 3 h 28"/>
                    <a:gd name="T34" fmla="*/ 27 w 31"/>
                    <a:gd name="T35" fmla="*/ 3 h 28"/>
                    <a:gd name="T36" fmla="*/ 27 w 31"/>
                    <a:gd name="T37" fmla="*/ 5 h 28"/>
                    <a:gd name="T38" fmla="*/ 29 w 31"/>
                    <a:gd name="T39" fmla="*/ 5 h 28"/>
                    <a:gd name="T40" fmla="*/ 29 w 31"/>
                    <a:gd name="T41" fmla="*/ 7 h 28"/>
                    <a:gd name="T42" fmla="*/ 31 w 31"/>
                    <a:gd name="T43" fmla="*/ 7 h 28"/>
                    <a:gd name="T44" fmla="*/ 31 w 31"/>
                    <a:gd name="T45" fmla="*/ 8 h 28"/>
                    <a:gd name="T46" fmla="*/ 31 w 31"/>
                    <a:gd name="T47" fmla="*/ 10 h 28"/>
                    <a:gd name="T48" fmla="*/ 31 w 31"/>
                    <a:gd name="T49" fmla="*/ 12 h 28"/>
                    <a:gd name="T50" fmla="*/ 31 w 31"/>
                    <a:gd name="T51" fmla="*/ 13 h 28"/>
                    <a:gd name="T52" fmla="*/ 31 w 31"/>
                    <a:gd name="T53" fmla="*/ 15 h 28"/>
                    <a:gd name="T54" fmla="*/ 29 w 31"/>
                    <a:gd name="T55" fmla="*/ 17 h 28"/>
                    <a:gd name="T56" fmla="*/ 29 w 31"/>
                    <a:gd name="T57" fmla="*/ 18 h 28"/>
                    <a:gd name="T58" fmla="*/ 29 w 31"/>
                    <a:gd name="T59" fmla="*/ 20 h 28"/>
                    <a:gd name="T60" fmla="*/ 29 w 31"/>
                    <a:gd name="T61" fmla="*/ 22 h 28"/>
                    <a:gd name="T62" fmla="*/ 27 w 31"/>
                    <a:gd name="T63" fmla="*/ 22 h 28"/>
                    <a:gd name="T64" fmla="*/ 27 w 31"/>
                    <a:gd name="T65" fmla="*/ 23 h 28"/>
                    <a:gd name="T66" fmla="*/ 26 w 31"/>
                    <a:gd name="T67" fmla="*/ 23 h 28"/>
                    <a:gd name="T68" fmla="*/ 26 w 31"/>
                    <a:gd name="T69" fmla="*/ 25 h 28"/>
                    <a:gd name="T70" fmla="*/ 26 w 31"/>
                    <a:gd name="T71" fmla="*/ 27 h 28"/>
                    <a:gd name="T72" fmla="*/ 24 w 31"/>
                    <a:gd name="T73" fmla="*/ 27 h 28"/>
                    <a:gd name="T74" fmla="*/ 24 w 31"/>
                    <a:gd name="T75" fmla="*/ 28 h 28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31"/>
                    <a:gd name="T115" fmla="*/ 0 h 28"/>
                    <a:gd name="T116" fmla="*/ 31 w 31"/>
                    <a:gd name="T117" fmla="*/ 28 h 28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31" h="28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1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6" y="0"/>
                      </a:lnTo>
                      <a:lnTo>
                        <a:pt x="18" y="0"/>
                      </a:lnTo>
                      <a:lnTo>
                        <a:pt x="19" y="0"/>
                      </a:lnTo>
                      <a:lnTo>
                        <a:pt x="21" y="0"/>
                      </a:lnTo>
                      <a:lnTo>
                        <a:pt x="23" y="2"/>
                      </a:lnTo>
                      <a:lnTo>
                        <a:pt x="24" y="2"/>
                      </a:lnTo>
                      <a:lnTo>
                        <a:pt x="26" y="3"/>
                      </a:lnTo>
                      <a:lnTo>
                        <a:pt x="27" y="3"/>
                      </a:lnTo>
                      <a:lnTo>
                        <a:pt x="27" y="5"/>
                      </a:lnTo>
                      <a:lnTo>
                        <a:pt x="29" y="5"/>
                      </a:lnTo>
                      <a:lnTo>
                        <a:pt x="29" y="7"/>
                      </a:lnTo>
                      <a:lnTo>
                        <a:pt x="31" y="7"/>
                      </a:lnTo>
                      <a:lnTo>
                        <a:pt x="31" y="8"/>
                      </a:lnTo>
                      <a:lnTo>
                        <a:pt x="31" y="10"/>
                      </a:lnTo>
                      <a:lnTo>
                        <a:pt x="31" y="12"/>
                      </a:lnTo>
                      <a:lnTo>
                        <a:pt x="31" y="13"/>
                      </a:lnTo>
                      <a:lnTo>
                        <a:pt x="31" y="15"/>
                      </a:lnTo>
                      <a:lnTo>
                        <a:pt x="29" y="17"/>
                      </a:lnTo>
                      <a:lnTo>
                        <a:pt x="29" y="18"/>
                      </a:lnTo>
                      <a:lnTo>
                        <a:pt x="29" y="20"/>
                      </a:lnTo>
                      <a:lnTo>
                        <a:pt x="29" y="22"/>
                      </a:lnTo>
                      <a:lnTo>
                        <a:pt x="27" y="22"/>
                      </a:lnTo>
                      <a:lnTo>
                        <a:pt x="27" y="23"/>
                      </a:lnTo>
                      <a:lnTo>
                        <a:pt x="26" y="23"/>
                      </a:lnTo>
                      <a:lnTo>
                        <a:pt x="26" y="25"/>
                      </a:lnTo>
                      <a:lnTo>
                        <a:pt x="26" y="27"/>
                      </a:lnTo>
                      <a:lnTo>
                        <a:pt x="24" y="27"/>
                      </a:lnTo>
                      <a:lnTo>
                        <a:pt x="24" y="28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91" name="Freeform 760"/>
                <p:cNvSpPr>
                  <a:spLocks/>
                </p:cNvSpPr>
                <p:nvPr/>
              </p:nvSpPr>
              <p:spPr bwMode="auto">
                <a:xfrm>
                  <a:off x="986" y="1443"/>
                  <a:ext cx="80" cy="61"/>
                </a:xfrm>
                <a:custGeom>
                  <a:avLst/>
                  <a:gdLst>
                    <a:gd name="T0" fmla="*/ 79 w 80"/>
                    <a:gd name="T1" fmla="*/ 0 h 61"/>
                    <a:gd name="T2" fmla="*/ 77 w 80"/>
                    <a:gd name="T3" fmla="*/ 3 h 61"/>
                    <a:gd name="T4" fmla="*/ 75 w 80"/>
                    <a:gd name="T5" fmla="*/ 5 h 61"/>
                    <a:gd name="T6" fmla="*/ 74 w 80"/>
                    <a:gd name="T7" fmla="*/ 7 h 61"/>
                    <a:gd name="T8" fmla="*/ 72 w 80"/>
                    <a:gd name="T9" fmla="*/ 10 h 61"/>
                    <a:gd name="T10" fmla="*/ 69 w 80"/>
                    <a:gd name="T11" fmla="*/ 12 h 61"/>
                    <a:gd name="T12" fmla="*/ 67 w 80"/>
                    <a:gd name="T13" fmla="*/ 13 h 61"/>
                    <a:gd name="T14" fmla="*/ 65 w 80"/>
                    <a:gd name="T15" fmla="*/ 15 h 61"/>
                    <a:gd name="T16" fmla="*/ 64 w 80"/>
                    <a:gd name="T17" fmla="*/ 17 h 61"/>
                    <a:gd name="T18" fmla="*/ 62 w 80"/>
                    <a:gd name="T19" fmla="*/ 18 h 61"/>
                    <a:gd name="T20" fmla="*/ 60 w 80"/>
                    <a:gd name="T21" fmla="*/ 22 h 61"/>
                    <a:gd name="T22" fmla="*/ 59 w 80"/>
                    <a:gd name="T23" fmla="*/ 23 h 61"/>
                    <a:gd name="T24" fmla="*/ 56 w 80"/>
                    <a:gd name="T25" fmla="*/ 25 h 61"/>
                    <a:gd name="T26" fmla="*/ 52 w 80"/>
                    <a:gd name="T27" fmla="*/ 27 h 61"/>
                    <a:gd name="T28" fmla="*/ 51 w 80"/>
                    <a:gd name="T29" fmla="*/ 28 h 61"/>
                    <a:gd name="T30" fmla="*/ 47 w 80"/>
                    <a:gd name="T31" fmla="*/ 30 h 61"/>
                    <a:gd name="T32" fmla="*/ 46 w 80"/>
                    <a:gd name="T33" fmla="*/ 32 h 61"/>
                    <a:gd name="T34" fmla="*/ 44 w 80"/>
                    <a:gd name="T35" fmla="*/ 33 h 61"/>
                    <a:gd name="T36" fmla="*/ 41 w 80"/>
                    <a:gd name="T37" fmla="*/ 37 h 61"/>
                    <a:gd name="T38" fmla="*/ 37 w 80"/>
                    <a:gd name="T39" fmla="*/ 38 h 61"/>
                    <a:gd name="T40" fmla="*/ 34 w 80"/>
                    <a:gd name="T41" fmla="*/ 40 h 61"/>
                    <a:gd name="T42" fmla="*/ 31 w 80"/>
                    <a:gd name="T43" fmla="*/ 43 h 61"/>
                    <a:gd name="T44" fmla="*/ 29 w 80"/>
                    <a:gd name="T45" fmla="*/ 45 h 61"/>
                    <a:gd name="T46" fmla="*/ 26 w 80"/>
                    <a:gd name="T47" fmla="*/ 47 h 61"/>
                    <a:gd name="T48" fmla="*/ 24 w 80"/>
                    <a:gd name="T49" fmla="*/ 48 h 61"/>
                    <a:gd name="T50" fmla="*/ 21 w 80"/>
                    <a:gd name="T51" fmla="*/ 50 h 61"/>
                    <a:gd name="T52" fmla="*/ 18 w 80"/>
                    <a:gd name="T53" fmla="*/ 52 h 61"/>
                    <a:gd name="T54" fmla="*/ 14 w 80"/>
                    <a:gd name="T55" fmla="*/ 53 h 61"/>
                    <a:gd name="T56" fmla="*/ 13 w 80"/>
                    <a:gd name="T57" fmla="*/ 55 h 61"/>
                    <a:gd name="T58" fmla="*/ 10 w 80"/>
                    <a:gd name="T59" fmla="*/ 56 h 61"/>
                    <a:gd name="T60" fmla="*/ 6 w 80"/>
                    <a:gd name="T61" fmla="*/ 56 h 61"/>
                    <a:gd name="T62" fmla="*/ 5 w 80"/>
                    <a:gd name="T63" fmla="*/ 58 h 61"/>
                    <a:gd name="T64" fmla="*/ 1 w 80"/>
                    <a:gd name="T65" fmla="*/ 60 h 61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80"/>
                    <a:gd name="T100" fmla="*/ 0 h 61"/>
                    <a:gd name="T101" fmla="*/ 80 w 80"/>
                    <a:gd name="T102" fmla="*/ 61 h 61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80" h="61">
                      <a:moveTo>
                        <a:pt x="80" y="0"/>
                      </a:moveTo>
                      <a:lnTo>
                        <a:pt x="79" y="0"/>
                      </a:lnTo>
                      <a:lnTo>
                        <a:pt x="79" y="2"/>
                      </a:lnTo>
                      <a:lnTo>
                        <a:pt x="77" y="3"/>
                      </a:lnTo>
                      <a:lnTo>
                        <a:pt x="77" y="5"/>
                      </a:lnTo>
                      <a:lnTo>
                        <a:pt x="75" y="5"/>
                      </a:lnTo>
                      <a:lnTo>
                        <a:pt x="75" y="7"/>
                      </a:lnTo>
                      <a:lnTo>
                        <a:pt x="74" y="7"/>
                      </a:lnTo>
                      <a:lnTo>
                        <a:pt x="74" y="8"/>
                      </a:lnTo>
                      <a:lnTo>
                        <a:pt x="72" y="10"/>
                      </a:lnTo>
                      <a:lnTo>
                        <a:pt x="70" y="12"/>
                      </a:lnTo>
                      <a:lnTo>
                        <a:pt x="69" y="12"/>
                      </a:lnTo>
                      <a:lnTo>
                        <a:pt x="69" y="13"/>
                      </a:lnTo>
                      <a:lnTo>
                        <a:pt x="67" y="13"/>
                      </a:lnTo>
                      <a:lnTo>
                        <a:pt x="67" y="15"/>
                      </a:lnTo>
                      <a:lnTo>
                        <a:pt x="65" y="15"/>
                      </a:lnTo>
                      <a:lnTo>
                        <a:pt x="65" y="17"/>
                      </a:lnTo>
                      <a:lnTo>
                        <a:pt x="64" y="17"/>
                      </a:lnTo>
                      <a:lnTo>
                        <a:pt x="64" y="18"/>
                      </a:lnTo>
                      <a:lnTo>
                        <a:pt x="62" y="18"/>
                      </a:lnTo>
                      <a:lnTo>
                        <a:pt x="62" y="20"/>
                      </a:lnTo>
                      <a:lnTo>
                        <a:pt x="60" y="22"/>
                      </a:lnTo>
                      <a:lnTo>
                        <a:pt x="59" y="22"/>
                      </a:lnTo>
                      <a:lnTo>
                        <a:pt x="59" y="23"/>
                      </a:lnTo>
                      <a:lnTo>
                        <a:pt x="57" y="23"/>
                      </a:lnTo>
                      <a:lnTo>
                        <a:pt x="56" y="25"/>
                      </a:lnTo>
                      <a:lnTo>
                        <a:pt x="54" y="27"/>
                      </a:lnTo>
                      <a:lnTo>
                        <a:pt x="52" y="27"/>
                      </a:lnTo>
                      <a:lnTo>
                        <a:pt x="52" y="28"/>
                      </a:lnTo>
                      <a:lnTo>
                        <a:pt x="51" y="28"/>
                      </a:lnTo>
                      <a:lnTo>
                        <a:pt x="49" y="30"/>
                      </a:lnTo>
                      <a:lnTo>
                        <a:pt x="47" y="30"/>
                      </a:lnTo>
                      <a:lnTo>
                        <a:pt x="47" y="32"/>
                      </a:lnTo>
                      <a:lnTo>
                        <a:pt x="46" y="32"/>
                      </a:lnTo>
                      <a:lnTo>
                        <a:pt x="46" y="33"/>
                      </a:lnTo>
                      <a:lnTo>
                        <a:pt x="44" y="33"/>
                      </a:lnTo>
                      <a:lnTo>
                        <a:pt x="42" y="35"/>
                      </a:lnTo>
                      <a:lnTo>
                        <a:pt x="41" y="37"/>
                      </a:lnTo>
                      <a:lnTo>
                        <a:pt x="39" y="37"/>
                      </a:lnTo>
                      <a:lnTo>
                        <a:pt x="37" y="38"/>
                      </a:lnTo>
                      <a:lnTo>
                        <a:pt x="36" y="40"/>
                      </a:lnTo>
                      <a:lnTo>
                        <a:pt x="34" y="40"/>
                      </a:lnTo>
                      <a:lnTo>
                        <a:pt x="33" y="42"/>
                      </a:lnTo>
                      <a:lnTo>
                        <a:pt x="31" y="43"/>
                      </a:lnTo>
                      <a:lnTo>
                        <a:pt x="29" y="43"/>
                      </a:lnTo>
                      <a:lnTo>
                        <a:pt x="29" y="45"/>
                      </a:lnTo>
                      <a:lnTo>
                        <a:pt x="28" y="45"/>
                      </a:lnTo>
                      <a:lnTo>
                        <a:pt x="26" y="47"/>
                      </a:lnTo>
                      <a:lnTo>
                        <a:pt x="24" y="47"/>
                      </a:lnTo>
                      <a:lnTo>
                        <a:pt x="24" y="48"/>
                      </a:lnTo>
                      <a:lnTo>
                        <a:pt x="21" y="48"/>
                      </a:lnTo>
                      <a:lnTo>
                        <a:pt x="21" y="50"/>
                      </a:lnTo>
                      <a:lnTo>
                        <a:pt x="19" y="50"/>
                      </a:lnTo>
                      <a:lnTo>
                        <a:pt x="18" y="52"/>
                      </a:lnTo>
                      <a:lnTo>
                        <a:pt x="16" y="52"/>
                      </a:lnTo>
                      <a:lnTo>
                        <a:pt x="14" y="53"/>
                      </a:lnTo>
                      <a:lnTo>
                        <a:pt x="13" y="53"/>
                      </a:lnTo>
                      <a:lnTo>
                        <a:pt x="13" y="55"/>
                      </a:lnTo>
                      <a:lnTo>
                        <a:pt x="11" y="55"/>
                      </a:lnTo>
                      <a:lnTo>
                        <a:pt x="10" y="56"/>
                      </a:lnTo>
                      <a:lnTo>
                        <a:pt x="8" y="56"/>
                      </a:lnTo>
                      <a:lnTo>
                        <a:pt x="6" y="56"/>
                      </a:lnTo>
                      <a:lnTo>
                        <a:pt x="6" y="58"/>
                      </a:lnTo>
                      <a:lnTo>
                        <a:pt x="5" y="58"/>
                      </a:lnTo>
                      <a:lnTo>
                        <a:pt x="3" y="60"/>
                      </a:lnTo>
                      <a:lnTo>
                        <a:pt x="1" y="60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92" name="Freeform 761"/>
                <p:cNvSpPr>
                  <a:spLocks/>
                </p:cNvSpPr>
                <p:nvPr/>
              </p:nvSpPr>
              <p:spPr bwMode="auto">
                <a:xfrm>
                  <a:off x="900" y="1504"/>
                  <a:ext cx="86" cy="22"/>
                </a:xfrm>
                <a:custGeom>
                  <a:avLst/>
                  <a:gdLst>
                    <a:gd name="T0" fmla="*/ 86 w 86"/>
                    <a:gd name="T1" fmla="*/ 0 h 22"/>
                    <a:gd name="T2" fmla="*/ 84 w 86"/>
                    <a:gd name="T3" fmla="*/ 0 h 22"/>
                    <a:gd name="T4" fmla="*/ 82 w 86"/>
                    <a:gd name="T5" fmla="*/ 2 h 22"/>
                    <a:gd name="T6" fmla="*/ 81 w 86"/>
                    <a:gd name="T7" fmla="*/ 2 h 22"/>
                    <a:gd name="T8" fmla="*/ 81 w 86"/>
                    <a:gd name="T9" fmla="*/ 4 h 22"/>
                    <a:gd name="T10" fmla="*/ 79 w 86"/>
                    <a:gd name="T11" fmla="*/ 4 h 22"/>
                    <a:gd name="T12" fmla="*/ 77 w 86"/>
                    <a:gd name="T13" fmla="*/ 4 h 22"/>
                    <a:gd name="T14" fmla="*/ 77 w 86"/>
                    <a:gd name="T15" fmla="*/ 5 h 22"/>
                    <a:gd name="T16" fmla="*/ 76 w 86"/>
                    <a:gd name="T17" fmla="*/ 5 h 22"/>
                    <a:gd name="T18" fmla="*/ 74 w 86"/>
                    <a:gd name="T19" fmla="*/ 5 h 22"/>
                    <a:gd name="T20" fmla="*/ 72 w 86"/>
                    <a:gd name="T21" fmla="*/ 7 h 22"/>
                    <a:gd name="T22" fmla="*/ 71 w 86"/>
                    <a:gd name="T23" fmla="*/ 7 h 22"/>
                    <a:gd name="T24" fmla="*/ 69 w 86"/>
                    <a:gd name="T25" fmla="*/ 9 h 22"/>
                    <a:gd name="T26" fmla="*/ 68 w 86"/>
                    <a:gd name="T27" fmla="*/ 9 h 22"/>
                    <a:gd name="T28" fmla="*/ 66 w 86"/>
                    <a:gd name="T29" fmla="*/ 9 h 22"/>
                    <a:gd name="T30" fmla="*/ 64 w 86"/>
                    <a:gd name="T31" fmla="*/ 10 h 22"/>
                    <a:gd name="T32" fmla="*/ 63 w 86"/>
                    <a:gd name="T33" fmla="*/ 10 h 22"/>
                    <a:gd name="T34" fmla="*/ 61 w 86"/>
                    <a:gd name="T35" fmla="*/ 12 h 22"/>
                    <a:gd name="T36" fmla="*/ 59 w 86"/>
                    <a:gd name="T37" fmla="*/ 12 h 22"/>
                    <a:gd name="T38" fmla="*/ 58 w 86"/>
                    <a:gd name="T39" fmla="*/ 12 h 22"/>
                    <a:gd name="T40" fmla="*/ 56 w 86"/>
                    <a:gd name="T41" fmla="*/ 14 h 22"/>
                    <a:gd name="T42" fmla="*/ 54 w 86"/>
                    <a:gd name="T43" fmla="*/ 14 h 22"/>
                    <a:gd name="T44" fmla="*/ 53 w 86"/>
                    <a:gd name="T45" fmla="*/ 15 h 22"/>
                    <a:gd name="T46" fmla="*/ 51 w 86"/>
                    <a:gd name="T47" fmla="*/ 15 h 22"/>
                    <a:gd name="T48" fmla="*/ 49 w 86"/>
                    <a:gd name="T49" fmla="*/ 15 h 22"/>
                    <a:gd name="T50" fmla="*/ 48 w 86"/>
                    <a:gd name="T51" fmla="*/ 17 h 22"/>
                    <a:gd name="T52" fmla="*/ 46 w 86"/>
                    <a:gd name="T53" fmla="*/ 17 h 22"/>
                    <a:gd name="T54" fmla="*/ 45 w 86"/>
                    <a:gd name="T55" fmla="*/ 17 h 22"/>
                    <a:gd name="T56" fmla="*/ 45 w 86"/>
                    <a:gd name="T57" fmla="*/ 19 h 22"/>
                    <a:gd name="T58" fmla="*/ 43 w 86"/>
                    <a:gd name="T59" fmla="*/ 19 h 22"/>
                    <a:gd name="T60" fmla="*/ 41 w 86"/>
                    <a:gd name="T61" fmla="*/ 19 h 22"/>
                    <a:gd name="T62" fmla="*/ 40 w 86"/>
                    <a:gd name="T63" fmla="*/ 19 h 22"/>
                    <a:gd name="T64" fmla="*/ 38 w 86"/>
                    <a:gd name="T65" fmla="*/ 19 h 22"/>
                    <a:gd name="T66" fmla="*/ 36 w 86"/>
                    <a:gd name="T67" fmla="*/ 20 h 22"/>
                    <a:gd name="T68" fmla="*/ 35 w 86"/>
                    <a:gd name="T69" fmla="*/ 20 h 22"/>
                    <a:gd name="T70" fmla="*/ 33 w 86"/>
                    <a:gd name="T71" fmla="*/ 20 h 22"/>
                    <a:gd name="T72" fmla="*/ 31 w 86"/>
                    <a:gd name="T73" fmla="*/ 20 h 22"/>
                    <a:gd name="T74" fmla="*/ 30 w 86"/>
                    <a:gd name="T75" fmla="*/ 20 h 22"/>
                    <a:gd name="T76" fmla="*/ 30 w 86"/>
                    <a:gd name="T77" fmla="*/ 22 h 22"/>
                    <a:gd name="T78" fmla="*/ 28 w 86"/>
                    <a:gd name="T79" fmla="*/ 22 h 22"/>
                    <a:gd name="T80" fmla="*/ 26 w 86"/>
                    <a:gd name="T81" fmla="*/ 22 h 22"/>
                    <a:gd name="T82" fmla="*/ 25 w 86"/>
                    <a:gd name="T83" fmla="*/ 22 h 22"/>
                    <a:gd name="T84" fmla="*/ 23 w 86"/>
                    <a:gd name="T85" fmla="*/ 22 h 22"/>
                    <a:gd name="T86" fmla="*/ 22 w 86"/>
                    <a:gd name="T87" fmla="*/ 22 h 22"/>
                    <a:gd name="T88" fmla="*/ 20 w 86"/>
                    <a:gd name="T89" fmla="*/ 22 h 22"/>
                    <a:gd name="T90" fmla="*/ 18 w 86"/>
                    <a:gd name="T91" fmla="*/ 22 h 22"/>
                    <a:gd name="T92" fmla="*/ 17 w 86"/>
                    <a:gd name="T93" fmla="*/ 22 h 22"/>
                    <a:gd name="T94" fmla="*/ 15 w 86"/>
                    <a:gd name="T95" fmla="*/ 22 h 22"/>
                    <a:gd name="T96" fmla="*/ 13 w 86"/>
                    <a:gd name="T97" fmla="*/ 22 h 22"/>
                    <a:gd name="T98" fmla="*/ 12 w 86"/>
                    <a:gd name="T99" fmla="*/ 22 h 22"/>
                    <a:gd name="T100" fmla="*/ 10 w 86"/>
                    <a:gd name="T101" fmla="*/ 22 h 22"/>
                    <a:gd name="T102" fmla="*/ 8 w 86"/>
                    <a:gd name="T103" fmla="*/ 22 h 22"/>
                    <a:gd name="T104" fmla="*/ 7 w 86"/>
                    <a:gd name="T105" fmla="*/ 22 h 22"/>
                    <a:gd name="T106" fmla="*/ 7 w 86"/>
                    <a:gd name="T107" fmla="*/ 20 h 22"/>
                    <a:gd name="T108" fmla="*/ 5 w 86"/>
                    <a:gd name="T109" fmla="*/ 20 h 22"/>
                    <a:gd name="T110" fmla="*/ 3 w 86"/>
                    <a:gd name="T111" fmla="*/ 20 h 22"/>
                    <a:gd name="T112" fmla="*/ 3 w 86"/>
                    <a:gd name="T113" fmla="*/ 19 h 22"/>
                    <a:gd name="T114" fmla="*/ 2 w 86"/>
                    <a:gd name="T115" fmla="*/ 19 h 22"/>
                    <a:gd name="T116" fmla="*/ 2 w 86"/>
                    <a:gd name="T117" fmla="*/ 17 h 22"/>
                    <a:gd name="T118" fmla="*/ 0 w 86"/>
                    <a:gd name="T119" fmla="*/ 17 h 22"/>
                    <a:gd name="T120" fmla="*/ 0 w 86"/>
                    <a:gd name="T121" fmla="*/ 15 h 22"/>
                    <a:gd name="T122" fmla="*/ 0 w 86"/>
                    <a:gd name="T123" fmla="*/ 14 h 22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86"/>
                    <a:gd name="T187" fmla="*/ 0 h 22"/>
                    <a:gd name="T188" fmla="*/ 86 w 86"/>
                    <a:gd name="T189" fmla="*/ 22 h 22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86" h="22">
                      <a:moveTo>
                        <a:pt x="86" y="0"/>
                      </a:moveTo>
                      <a:lnTo>
                        <a:pt x="84" y="0"/>
                      </a:lnTo>
                      <a:lnTo>
                        <a:pt x="82" y="2"/>
                      </a:lnTo>
                      <a:lnTo>
                        <a:pt x="81" y="2"/>
                      </a:lnTo>
                      <a:lnTo>
                        <a:pt x="81" y="4"/>
                      </a:lnTo>
                      <a:lnTo>
                        <a:pt x="79" y="4"/>
                      </a:lnTo>
                      <a:lnTo>
                        <a:pt x="77" y="4"/>
                      </a:lnTo>
                      <a:lnTo>
                        <a:pt x="77" y="5"/>
                      </a:lnTo>
                      <a:lnTo>
                        <a:pt x="76" y="5"/>
                      </a:lnTo>
                      <a:lnTo>
                        <a:pt x="74" y="5"/>
                      </a:lnTo>
                      <a:lnTo>
                        <a:pt x="72" y="7"/>
                      </a:lnTo>
                      <a:lnTo>
                        <a:pt x="71" y="7"/>
                      </a:lnTo>
                      <a:lnTo>
                        <a:pt x="69" y="9"/>
                      </a:lnTo>
                      <a:lnTo>
                        <a:pt x="68" y="9"/>
                      </a:lnTo>
                      <a:lnTo>
                        <a:pt x="66" y="9"/>
                      </a:lnTo>
                      <a:lnTo>
                        <a:pt x="64" y="10"/>
                      </a:lnTo>
                      <a:lnTo>
                        <a:pt x="63" y="10"/>
                      </a:lnTo>
                      <a:lnTo>
                        <a:pt x="61" y="12"/>
                      </a:lnTo>
                      <a:lnTo>
                        <a:pt x="59" y="12"/>
                      </a:lnTo>
                      <a:lnTo>
                        <a:pt x="58" y="12"/>
                      </a:lnTo>
                      <a:lnTo>
                        <a:pt x="56" y="14"/>
                      </a:lnTo>
                      <a:lnTo>
                        <a:pt x="54" y="14"/>
                      </a:lnTo>
                      <a:lnTo>
                        <a:pt x="53" y="15"/>
                      </a:lnTo>
                      <a:lnTo>
                        <a:pt x="51" y="15"/>
                      </a:lnTo>
                      <a:lnTo>
                        <a:pt x="49" y="15"/>
                      </a:lnTo>
                      <a:lnTo>
                        <a:pt x="48" y="17"/>
                      </a:lnTo>
                      <a:lnTo>
                        <a:pt x="46" y="17"/>
                      </a:lnTo>
                      <a:lnTo>
                        <a:pt x="45" y="17"/>
                      </a:lnTo>
                      <a:lnTo>
                        <a:pt x="45" y="19"/>
                      </a:lnTo>
                      <a:lnTo>
                        <a:pt x="43" y="19"/>
                      </a:lnTo>
                      <a:lnTo>
                        <a:pt x="41" y="19"/>
                      </a:lnTo>
                      <a:lnTo>
                        <a:pt x="40" y="19"/>
                      </a:lnTo>
                      <a:lnTo>
                        <a:pt x="38" y="19"/>
                      </a:lnTo>
                      <a:lnTo>
                        <a:pt x="36" y="20"/>
                      </a:lnTo>
                      <a:lnTo>
                        <a:pt x="35" y="20"/>
                      </a:lnTo>
                      <a:lnTo>
                        <a:pt x="33" y="20"/>
                      </a:lnTo>
                      <a:lnTo>
                        <a:pt x="31" y="20"/>
                      </a:lnTo>
                      <a:lnTo>
                        <a:pt x="30" y="20"/>
                      </a:lnTo>
                      <a:lnTo>
                        <a:pt x="30" y="22"/>
                      </a:lnTo>
                      <a:lnTo>
                        <a:pt x="28" y="22"/>
                      </a:lnTo>
                      <a:lnTo>
                        <a:pt x="26" y="22"/>
                      </a:lnTo>
                      <a:lnTo>
                        <a:pt x="25" y="22"/>
                      </a:lnTo>
                      <a:lnTo>
                        <a:pt x="23" y="22"/>
                      </a:lnTo>
                      <a:lnTo>
                        <a:pt x="22" y="22"/>
                      </a:lnTo>
                      <a:lnTo>
                        <a:pt x="20" y="22"/>
                      </a:lnTo>
                      <a:lnTo>
                        <a:pt x="18" y="22"/>
                      </a:lnTo>
                      <a:lnTo>
                        <a:pt x="17" y="22"/>
                      </a:lnTo>
                      <a:lnTo>
                        <a:pt x="15" y="22"/>
                      </a:lnTo>
                      <a:lnTo>
                        <a:pt x="13" y="22"/>
                      </a:lnTo>
                      <a:lnTo>
                        <a:pt x="12" y="22"/>
                      </a:lnTo>
                      <a:lnTo>
                        <a:pt x="10" y="22"/>
                      </a:lnTo>
                      <a:lnTo>
                        <a:pt x="8" y="22"/>
                      </a:lnTo>
                      <a:lnTo>
                        <a:pt x="7" y="22"/>
                      </a:lnTo>
                      <a:lnTo>
                        <a:pt x="7" y="20"/>
                      </a:lnTo>
                      <a:lnTo>
                        <a:pt x="5" y="20"/>
                      </a:lnTo>
                      <a:lnTo>
                        <a:pt x="3" y="20"/>
                      </a:lnTo>
                      <a:lnTo>
                        <a:pt x="3" y="19"/>
                      </a:lnTo>
                      <a:lnTo>
                        <a:pt x="2" y="19"/>
                      </a:lnTo>
                      <a:lnTo>
                        <a:pt x="2" y="17"/>
                      </a:lnTo>
                      <a:lnTo>
                        <a:pt x="0" y="17"/>
                      </a:lnTo>
                      <a:lnTo>
                        <a:pt x="0" y="15"/>
                      </a:lnTo>
                      <a:lnTo>
                        <a:pt x="0" y="14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93" name="Freeform 762"/>
                <p:cNvSpPr>
                  <a:spLocks/>
                </p:cNvSpPr>
                <p:nvPr/>
              </p:nvSpPr>
              <p:spPr bwMode="auto">
                <a:xfrm>
                  <a:off x="900" y="1460"/>
                  <a:ext cx="43" cy="58"/>
                </a:xfrm>
                <a:custGeom>
                  <a:avLst/>
                  <a:gdLst>
                    <a:gd name="T0" fmla="*/ 0 w 43"/>
                    <a:gd name="T1" fmla="*/ 58 h 58"/>
                    <a:gd name="T2" fmla="*/ 0 w 43"/>
                    <a:gd name="T3" fmla="*/ 56 h 58"/>
                    <a:gd name="T4" fmla="*/ 0 w 43"/>
                    <a:gd name="T5" fmla="*/ 54 h 58"/>
                    <a:gd name="T6" fmla="*/ 0 w 43"/>
                    <a:gd name="T7" fmla="*/ 53 h 58"/>
                    <a:gd name="T8" fmla="*/ 0 w 43"/>
                    <a:gd name="T9" fmla="*/ 51 h 58"/>
                    <a:gd name="T10" fmla="*/ 0 w 43"/>
                    <a:gd name="T11" fmla="*/ 49 h 58"/>
                    <a:gd name="T12" fmla="*/ 0 w 43"/>
                    <a:gd name="T13" fmla="*/ 48 h 58"/>
                    <a:gd name="T14" fmla="*/ 2 w 43"/>
                    <a:gd name="T15" fmla="*/ 48 h 58"/>
                    <a:gd name="T16" fmla="*/ 2 w 43"/>
                    <a:gd name="T17" fmla="*/ 46 h 58"/>
                    <a:gd name="T18" fmla="*/ 2 w 43"/>
                    <a:gd name="T19" fmla="*/ 44 h 58"/>
                    <a:gd name="T20" fmla="*/ 3 w 43"/>
                    <a:gd name="T21" fmla="*/ 43 h 58"/>
                    <a:gd name="T22" fmla="*/ 3 w 43"/>
                    <a:gd name="T23" fmla="*/ 41 h 58"/>
                    <a:gd name="T24" fmla="*/ 5 w 43"/>
                    <a:gd name="T25" fmla="*/ 39 h 58"/>
                    <a:gd name="T26" fmla="*/ 5 w 43"/>
                    <a:gd name="T27" fmla="*/ 38 h 58"/>
                    <a:gd name="T28" fmla="*/ 7 w 43"/>
                    <a:gd name="T29" fmla="*/ 38 h 58"/>
                    <a:gd name="T30" fmla="*/ 7 w 43"/>
                    <a:gd name="T31" fmla="*/ 36 h 58"/>
                    <a:gd name="T32" fmla="*/ 8 w 43"/>
                    <a:gd name="T33" fmla="*/ 35 h 58"/>
                    <a:gd name="T34" fmla="*/ 8 w 43"/>
                    <a:gd name="T35" fmla="*/ 33 h 58"/>
                    <a:gd name="T36" fmla="*/ 10 w 43"/>
                    <a:gd name="T37" fmla="*/ 33 h 58"/>
                    <a:gd name="T38" fmla="*/ 10 w 43"/>
                    <a:gd name="T39" fmla="*/ 31 h 58"/>
                    <a:gd name="T40" fmla="*/ 12 w 43"/>
                    <a:gd name="T41" fmla="*/ 30 h 58"/>
                    <a:gd name="T42" fmla="*/ 13 w 43"/>
                    <a:gd name="T43" fmla="*/ 28 h 58"/>
                    <a:gd name="T44" fmla="*/ 15 w 43"/>
                    <a:gd name="T45" fmla="*/ 26 h 58"/>
                    <a:gd name="T46" fmla="*/ 17 w 43"/>
                    <a:gd name="T47" fmla="*/ 25 h 58"/>
                    <a:gd name="T48" fmla="*/ 18 w 43"/>
                    <a:gd name="T49" fmla="*/ 23 h 58"/>
                    <a:gd name="T50" fmla="*/ 20 w 43"/>
                    <a:gd name="T51" fmla="*/ 21 h 58"/>
                    <a:gd name="T52" fmla="*/ 22 w 43"/>
                    <a:gd name="T53" fmla="*/ 20 h 58"/>
                    <a:gd name="T54" fmla="*/ 23 w 43"/>
                    <a:gd name="T55" fmla="*/ 20 h 58"/>
                    <a:gd name="T56" fmla="*/ 23 w 43"/>
                    <a:gd name="T57" fmla="*/ 18 h 58"/>
                    <a:gd name="T58" fmla="*/ 25 w 43"/>
                    <a:gd name="T59" fmla="*/ 18 h 58"/>
                    <a:gd name="T60" fmla="*/ 25 w 43"/>
                    <a:gd name="T61" fmla="*/ 16 h 58"/>
                    <a:gd name="T62" fmla="*/ 26 w 43"/>
                    <a:gd name="T63" fmla="*/ 15 h 58"/>
                    <a:gd name="T64" fmla="*/ 28 w 43"/>
                    <a:gd name="T65" fmla="*/ 15 h 58"/>
                    <a:gd name="T66" fmla="*/ 28 w 43"/>
                    <a:gd name="T67" fmla="*/ 13 h 58"/>
                    <a:gd name="T68" fmla="*/ 30 w 43"/>
                    <a:gd name="T69" fmla="*/ 13 h 58"/>
                    <a:gd name="T70" fmla="*/ 30 w 43"/>
                    <a:gd name="T71" fmla="*/ 11 h 58"/>
                    <a:gd name="T72" fmla="*/ 31 w 43"/>
                    <a:gd name="T73" fmla="*/ 11 h 58"/>
                    <a:gd name="T74" fmla="*/ 31 w 43"/>
                    <a:gd name="T75" fmla="*/ 10 h 58"/>
                    <a:gd name="T76" fmla="*/ 33 w 43"/>
                    <a:gd name="T77" fmla="*/ 10 h 58"/>
                    <a:gd name="T78" fmla="*/ 35 w 43"/>
                    <a:gd name="T79" fmla="*/ 8 h 58"/>
                    <a:gd name="T80" fmla="*/ 36 w 43"/>
                    <a:gd name="T81" fmla="*/ 8 h 58"/>
                    <a:gd name="T82" fmla="*/ 36 w 43"/>
                    <a:gd name="T83" fmla="*/ 6 h 58"/>
                    <a:gd name="T84" fmla="*/ 38 w 43"/>
                    <a:gd name="T85" fmla="*/ 6 h 58"/>
                    <a:gd name="T86" fmla="*/ 38 w 43"/>
                    <a:gd name="T87" fmla="*/ 5 h 58"/>
                    <a:gd name="T88" fmla="*/ 40 w 43"/>
                    <a:gd name="T89" fmla="*/ 5 h 58"/>
                    <a:gd name="T90" fmla="*/ 40 w 43"/>
                    <a:gd name="T91" fmla="*/ 3 h 58"/>
                    <a:gd name="T92" fmla="*/ 41 w 43"/>
                    <a:gd name="T93" fmla="*/ 3 h 58"/>
                    <a:gd name="T94" fmla="*/ 43 w 43"/>
                    <a:gd name="T95" fmla="*/ 1 h 58"/>
                    <a:gd name="T96" fmla="*/ 43 w 43"/>
                    <a:gd name="T97" fmla="*/ 0 h 58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43"/>
                    <a:gd name="T148" fmla="*/ 0 h 58"/>
                    <a:gd name="T149" fmla="*/ 43 w 43"/>
                    <a:gd name="T150" fmla="*/ 58 h 58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43" h="58">
                      <a:moveTo>
                        <a:pt x="0" y="58"/>
                      </a:moveTo>
                      <a:lnTo>
                        <a:pt x="0" y="56"/>
                      </a:lnTo>
                      <a:lnTo>
                        <a:pt x="0" y="54"/>
                      </a:lnTo>
                      <a:lnTo>
                        <a:pt x="0" y="53"/>
                      </a:lnTo>
                      <a:lnTo>
                        <a:pt x="0" y="51"/>
                      </a:lnTo>
                      <a:lnTo>
                        <a:pt x="0" y="49"/>
                      </a:lnTo>
                      <a:lnTo>
                        <a:pt x="0" y="48"/>
                      </a:lnTo>
                      <a:lnTo>
                        <a:pt x="2" y="48"/>
                      </a:lnTo>
                      <a:lnTo>
                        <a:pt x="2" y="46"/>
                      </a:lnTo>
                      <a:lnTo>
                        <a:pt x="2" y="44"/>
                      </a:lnTo>
                      <a:lnTo>
                        <a:pt x="3" y="43"/>
                      </a:lnTo>
                      <a:lnTo>
                        <a:pt x="3" y="41"/>
                      </a:lnTo>
                      <a:lnTo>
                        <a:pt x="5" y="39"/>
                      </a:lnTo>
                      <a:lnTo>
                        <a:pt x="5" y="38"/>
                      </a:lnTo>
                      <a:lnTo>
                        <a:pt x="7" y="38"/>
                      </a:lnTo>
                      <a:lnTo>
                        <a:pt x="7" y="36"/>
                      </a:lnTo>
                      <a:lnTo>
                        <a:pt x="8" y="35"/>
                      </a:lnTo>
                      <a:lnTo>
                        <a:pt x="8" y="33"/>
                      </a:lnTo>
                      <a:lnTo>
                        <a:pt x="10" y="33"/>
                      </a:lnTo>
                      <a:lnTo>
                        <a:pt x="10" y="31"/>
                      </a:lnTo>
                      <a:lnTo>
                        <a:pt x="12" y="30"/>
                      </a:lnTo>
                      <a:lnTo>
                        <a:pt x="13" y="28"/>
                      </a:lnTo>
                      <a:lnTo>
                        <a:pt x="15" y="26"/>
                      </a:lnTo>
                      <a:lnTo>
                        <a:pt x="17" y="25"/>
                      </a:lnTo>
                      <a:lnTo>
                        <a:pt x="18" y="23"/>
                      </a:lnTo>
                      <a:lnTo>
                        <a:pt x="20" y="21"/>
                      </a:lnTo>
                      <a:lnTo>
                        <a:pt x="22" y="20"/>
                      </a:lnTo>
                      <a:lnTo>
                        <a:pt x="23" y="20"/>
                      </a:lnTo>
                      <a:lnTo>
                        <a:pt x="23" y="18"/>
                      </a:lnTo>
                      <a:lnTo>
                        <a:pt x="25" y="18"/>
                      </a:lnTo>
                      <a:lnTo>
                        <a:pt x="25" y="16"/>
                      </a:lnTo>
                      <a:lnTo>
                        <a:pt x="26" y="15"/>
                      </a:lnTo>
                      <a:lnTo>
                        <a:pt x="28" y="15"/>
                      </a:lnTo>
                      <a:lnTo>
                        <a:pt x="28" y="13"/>
                      </a:lnTo>
                      <a:lnTo>
                        <a:pt x="30" y="13"/>
                      </a:lnTo>
                      <a:lnTo>
                        <a:pt x="30" y="11"/>
                      </a:lnTo>
                      <a:lnTo>
                        <a:pt x="31" y="11"/>
                      </a:lnTo>
                      <a:lnTo>
                        <a:pt x="31" y="10"/>
                      </a:lnTo>
                      <a:lnTo>
                        <a:pt x="33" y="10"/>
                      </a:lnTo>
                      <a:lnTo>
                        <a:pt x="35" y="8"/>
                      </a:lnTo>
                      <a:lnTo>
                        <a:pt x="36" y="8"/>
                      </a:lnTo>
                      <a:lnTo>
                        <a:pt x="36" y="6"/>
                      </a:lnTo>
                      <a:lnTo>
                        <a:pt x="38" y="6"/>
                      </a:lnTo>
                      <a:lnTo>
                        <a:pt x="38" y="5"/>
                      </a:lnTo>
                      <a:lnTo>
                        <a:pt x="40" y="5"/>
                      </a:lnTo>
                      <a:lnTo>
                        <a:pt x="40" y="3"/>
                      </a:lnTo>
                      <a:lnTo>
                        <a:pt x="41" y="3"/>
                      </a:lnTo>
                      <a:lnTo>
                        <a:pt x="43" y="1"/>
                      </a:lnTo>
                      <a:lnTo>
                        <a:pt x="43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94" name="Freeform 763"/>
                <p:cNvSpPr>
                  <a:spLocks/>
                </p:cNvSpPr>
                <p:nvPr/>
              </p:nvSpPr>
              <p:spPr bwMode="auto">
                <a:xfrm>
                  <a:off x="943" y="1458"/>
                  <a:ext cx="6" cy="2"/>
                </a:xfrm>
                <a:custGeom>
                  <a:avLst/>
                  <a:gdLst>
                    <a:gd name="T0" fmla="*/ 0 w 6"/>
                    <a:gd name="T1" fmla="*/ 2 h 2"/>
                    <a:gd name="T2" fmla="*/ 2 w 6"/>
                    <a:gd name="T3" fmla="*/ 2 h 2"/>
                    <a:gd name="T4" fmla="*/ 3 w 6"/>
                    <a:gd name="T5" fmla="*/ 2 h 2"/>
                    <a:gd name="T6" fmla="*/ 3 w 6"/>
                    <a:gd name="T7" fmla="*/ 0 h 2"/>
                    <a:gd name="T8" fmla="*/ 5 w 6"/>
                    <a:gd name="T9" fmla="*/ 0 h 2"/>
                    <a:gd name="T10" fmla="*/ 6 w 6"/>
                    <a:gd name="T11" fmla="*/ 0 h 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2"/>
                    <a:gd name="T20" fmla="*/ 6 w 6"/>
                    <a:gd name="T21" fmla="*/ 2 h 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2">
                      <a:moveTo>
                        <a:pt x="0" y="2"/>
                      </a:move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0"/>
                      </a:lnTo>
                      <a:lnTo>
                        <a:pt x="5" y="0"/>
                      </a:lnTo>
                      <a:lnTo>
                        <a:pt x="6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95" name="Freeform 764"/>
                <p:cNvSpPr>
                  <a:spLocks/>
                </p:cNvSpPr>
                <p:nvPr/>
              </p:nvSpPr>
              <p:spPr bwMode="auto">
                <a:xfrm>
                  <a:off x="956" y="1427"/>
                  <a:ext cx="82" cy="36"/>
                </a:xfrm>
                <a:custGeom>
                  <a:avLst/>
                  <a:gdLst>
                    <a:gd name="T0" fmla="*/ 0 w 82"/>
                    <a:gd name="T1" fmla="*/ 36 h 36"/>
                    <a:gd name="T2" fmla="*/ 2 w 82"/>
                    <a:gd name="T3" fmla="*/ 34 h 36"/>
                    <a:gd name="T4" fmla="*/ 3 w 82"/>
                    <a:gd name="T5" fmla="*/ 33 h 36"/>
                    <a:gd name="T6" fmla="*/ 5 w 82"/>
                    <a:gd name="T7" fmla="*/ 33 h 36"/>
                    <a:gd name="T8" fmla="*/ 7 w 82"/>
                    <a:gd name="T9" fmla="*/ 31 h 36"/>
                    <a:gd name="T10" fmla="*/ 8 w 82"/>
                    <a:gd name="T11" fmla="*/ 29 h 36"/>
                    <a:gd name="T12" fmla="*/ 10 w 82"/>
                    <a:gd name="T13" fmla="*/ 29 h 36"/>
                    <a:gd name="T14" fmla="*/ 12 w 82"/>
                    <a:gd name="T15" fmla="*/ 28 h 36"/>
                    <a:gd name="T16" fmla="*/ 13 w 82"/>
                    <a:gd name="T17" fmla="*/ 28 h 36"/>
                    <a:gd name="T18" fmla="*/ 13 w 82"/>
                    <a:gd name="T19" fmla="*/ 26 h 36"/>
                    <a:gd name="T20" fmla="*/ 15 w 82"/>
                    <a:gd name="T21" fmla="*/ 26 h 36"/>
                    <a:gd name="T22" fmla="*/ 16 w 82"/>
                    <a:gd name="T23" fmla="*/ 24 h 36"/>
                    <a:gd name="T24" fmla="*/ 18 w 82"/>
                    <a:gd name="T25" fmla="*/ 24 h 36"/>
                    <a:gd name="T26" fmla="*/ 20 w 82"/>
                    <a:gd name="T27" fmla="*/ 23 h 36"/>
                    <a:gd name="T28" fmla="*/ 21 w 82"/>
                    <a:gd name="T29" fmla="*/ 23 h 36"/>
                    <a:gd name="T30" fmla="*/ 21 w 82"/>
                    <a:gd name="T31" fmla="*/ 21 h 36"/>
                    <a:gd name="T32" fmla="*/ 23 w 82"/>
                    <a:gd name="T33" fmla="*/ 21 h 36"/>
                    <a:gd name="T34" fmla="*/ 25 w 82"/>
                    <a:gd name="T35" fmla="*/ 21 h 36"/>
                    <a:gd name="T36" fmla="*/ 25 w 82"/>
                    <a:gd name="T37" fmla="*/ 19 h 36"/>
                    <a:gd name="T38" fmla="*/ 26 w 82"/>
                    <a:gd name="T39" fmla="*/ 19 h 36"/>
                    <a:gd name="T40" fmla="*/ 28 w 82"/>
                    <a:gd name="T41" fmla="*/ 18 h 36"/>
                    <a:gd name="T42" fmla="*/ 30 w 82"/>
                    <a:gd name="T43" fmla="*/ 18 h 36"/>
                    <a:gd name="T44" fmla="*/ 31 w 82"/>
                    <a:gd name="T45" fmla="*/ 18 h 36"/>
                    <a:gd name="T46" fmla="*/ 31 w 82"/>
                    <a:gd name="T47" fmla="*/ 16 h 36"/>
                    <a:gd name="T48" fmla="*/ 33 w 82"/>
                    <a:gd name="T49" fmla="*/ 16 h 36"/>
                    <a:gd name="T50" fmla="*/ 35 w 82"/>
                    <a:gd name="T51" fmla="*/ 15 h 36"/>
                    <a:gd name="T52" fmla="*/ 36 w 82"/>
                    <a:gd name="T53" fmla="*/ 15 h 36"/>
                    <a:gd name="T54" fmla="*/ 38 w 82"/>
                    <a:gd name="T55" fmla="*/ 13 h 36"/>
                    <a:gd name="T56" fmla="*/ 40 w 82"/>
                    <a:gd name="T57" fmla="*/ 13 h 36"/>
                    <a:gd name="T58" fmla="*/ 41 w 82"/>
                    <a:gd name="T59" fmla="*/ 13 h 36"/>
                    <a:gd name="T60" fmla="*/ 41 w 82"/>
                    <a:gd name="T61" fmla="*/ 11 h 36"/>
                    <a:gd name="T62" fmla="*/ 43 w 82"/>
                    <a:gd name="T63" fmla="*/ 11 h 36"/>
                    <a:gd name="T64" fmla="*/ 44 w 82"/>
                    <a:gd name="T65" fmla="*/ 11 h 36"/>
                    <a:gd name="T66" fmla="*/ 46 w 82"/>
                    <a:gd name="T67" fmla="*/ 10 h 36"/>
                    <a:gd name="T68" fmla="*/ 48 w 82"/>
                    <a:gd name="T69" fmla="*/ 10 h 36"/>
                    <a:gd name="T70" fmla="*/ 49 w 82"/>
                    <a:gd name="T71" fmla="*/ 10 h 36"/>
                    <a:gd name="T72" fmla="*/ 49 w 82"/>
                    <a:gd name="T73" fmla="*/ 8 h 36"/>
                    <a:gd name="T74" fmla="*/ 51 w 82"/>
                    <a:gd name="T75" fmla="*/ 8 h 36"/>
                    <a:gd name="T76" fmla="*/ 53 w 82"/>
                    <a:gd name="T77" fmla="*/ 8 h 36"/>
                    <a:gd name="T78" fmla="*/ 54 w 82"/>
                    <a:gd name="T79" fmla="*/ 8 h 36"/>
                    <a:gd name="T80" fmla="*/ 54 w 82"/>
                    <a:gd name="T81" fmla="*/ 6 h 36"/>
                    <a:gd name="T82" fmla="*/ 56 w 82"/>
                    <a:gd name="T83" fmla="*/ 6 h 36"/>
                    <a:gd name="T84" fmla="*/ 58 w 82"/>
                    <a:gd name="T85" fmla="*/ 6 h 36"/>
                    <a:gd name="T86" fmla="*/ 59 w 82"/>
                    <a:gd name="T87" fmla="*/ 6 h 36"/>
                    <a:gd name="T88" fmla="*/ 59 w 82"/>
                    <a:gd name="T89" fmla="*/ 5 h 36"/>
                    <a:gd name="T90" fmla="*/ 61 w 82"/>
                    <a:gd name="T91" fmla="*/ 5 h 36"/>
                    <a:gd name="T92" fmla="*/ 63 w 82"/>
                    <a:gd name="T93" fmla="*/ 5 h 36"/>
                    <a:gd name="T94" fmla="*/ 63 w 82"/>
                    <a:gd name="T95" fmla="*/ 3 h 36"/>
                    <a:gd name="T96" fmla="*/ 64 w 82"/>
                    <a:gd name="T97" fmla="*/ 3 h 36"/>
                    <a:gd name="T98" fmla="*/ 66 w 82"/>
                    <a:gd name="T99" fmla="*/ 3 h 36"/>
                    <a:gd name="T100" fmla="*/ 67 w 82"/>
                    <a:gd name="T101" fmla="*/ 3 h 36"/>
                    <a:gd name="T102" fmla="*/ 69 w 82"/>
                    <a:gd name="T103" fmla="*/ 1 h 36"/>
                    <a:gd name="T104" fmla="*/ 71 w 82"/>
                    <a:gd name="T105" fmla="*/ 1 h 36"/>
                    <a:gd name="T106" fmla="*/ 72 w 82"/>
                    <a:gd name="T107" fmla="*/ 1 h 36"/>
                    <a:gd name="T108" fmla="*/ 74 w 82"/>
                    <a:gd name="T109" fmla="*/ 0 h 36"/>
                    <a:gd name="T110" fmla="*/ 76 w 82"/>
                    <a:gd name="T111" fmla="*/ 0 h 36"/>
                    <a:gd name="T112" fmla="*/ 77 w 82"/>
                    <a:gd name="T113" fmla="*/ 0 h 36"/>
                    <a:gd name="T114" fmla="*/ 79 w 82"/>
                    <a:gd name="T115" fmla="*/ 0 h 36"/>
                    <a:gd name="T116" fmla="*/ 81 w 82"/>
                    <a:gd name="T117" fmla="*/ 0 h 36"/>
                    <a:gd name="T118" fmla="*/ 82 w 82"/>
                    <a:gd name="T119" fmla="*/ 0 h 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82"/>
                    <a:gd name="T181" fmla="*/ 0 h 36"/>
                    <a:gd name="T182" fmla="*/ 82 w 82"/>
                    <a:gd name="T183" fmla="*/ 36 h 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82" h="36">
                      <a:moveTo>
                        <a:pt x="0" y="36"/>
                      </a:moveTo>
                      <a:lnTo>
                        <a:pt x="2" y="34"/>
                      </a:lnTo>
                      <a:lnTo>
                        <a:pt x="3" y="33"/>
                      </a:lnTo>
                      <a:lnTo>
                        <a:pt x="5" y="33"/>
                      </a:lnTo>
                      <a:lnTo>
                        <a:pt x="7" y="31"/>
                      </a:lnTo>
                      <a:lnTo>
                        <a:pt x="8" y="29"/>
                      </a:lnTo>
                      <a:lnTo>
                        <a:pt x="10" y="29"/>
                      </a:lnTo>
                      <a:lnTo>
                        <a:pt x="12" y="28"/>
                      </a:lnTo>
                      <a:lnTo>
                        <a:pt x="13" y="28"/>
                      </a:lnTo>
                      <a:lnTo>
                        <a:pt x="13" y="26"/>
                      </a:lnTo>
                      <a:lnTo>
                        <a:pt x="15" y="26"/>
                      </a:lnTo>
                      <a:lnTo>
                        <a:pt x="16" y="24"/>
                      </a:lnTo>
                      <a:lnTo>
                        <a:pt x="18" y="24"/>
                      </a:lnTo>
                      <a:lnTo>
                        <a:pt x="20" y="23"/>
                      </a:lnTo>
                      <a:lnTo>
                        <a:pt x="21" y="23"/>
                      </a:lnTo>
                      <a:lnTo>
                        <a:pt x="21" y="21"/>
                      </a:lnTo>
                      <a:lnTo>
                        <a:pt x="23" y="21"/>
                      </a:lnTo>
                      <a:lnTo>
                        <a:pt x="25" y="21"/>
                      </a:lnTo>
                      <a:lnTo>
                        <a:pt x="25" y="19"/>
                      </a:lnTo>
                      <a:lnTo>
                        <a:pt x="26" y="19"/>
                      </a:lnTo>
                      <a:lnTo>
                        <a:pt x="28" y="18"/>
                      </a:lnTo>
                      <a:lnTo>
                        <a:pt x="30" y="18"/>
                      </a:lnTo>
                      <a:lnTo>
                        <a:pt x="31" y="18"/>
                      </a:lnTo>
                      <a:lnTo>
                        <a:pt x="31" y="16"/>
                      </a:lnTo>
                      <a:lnTo>
                        <a:pt x="33" y="16"/>
                      </a:lnTo>
                      <a:lnTo>
                        <a:pt x="35" y="15"/>
                      </a:lnTo>
                      <a:lnTo>
                        <a:pt x="36" y="15"/>
                      </a:lnTo>
                      <a:lnTo>
                        <a:pt x="38" y="13"/>
                      </a:lnTo>
                      <a:lnTo>
                        <a:pt x="40" y="13"/>
                      </a:lnTo>
                      <a:lnTo>
                        <a:pt x="41" y="13"/>
                      </a:lnTo>
                      <a:lnTo>
                        <a:pt x="41" y="11"/>
                      </a:lnTo>
                      <a:lnTo>
                        <a:pt x="43" y="11"/>
                      </a:lnTo>
                      <a:lnTo>
                        <a:pt x="44" y="11"/>
                      </a:lnTo>
                      <a:lnTo>
                        <a:pt x="46" y="10"/>
                      </a:lnTo>
                      <a:lnTo>
                        <a:pt x="48" y="10"/>
                      </a:lnTo>
                      <a:lnTo>
                        <a:pt x="49" y="10"/>
                      </a:lnTo>
                      <a:lnTo>
                        <a:pt x="49" y="8"/>
                      </a:lnTo>
                      <a:lnTo>
                        <a:pt x="51" y="8"/>
                      </a:lnTo>
                      <a:lnTo>
                        <a:pt x="53" y="8"/>
                      </a:lnTo>
                      <a:lnTo>
                        <a:pt x="54" y="8"/>
                      </a:lnTo>
                      <a:lnTo>
                        <a:pt x="54" y="6"/>
                      </a:lnTo>
                      <a:lnTo>
                        <a:pt x="56" y="6"/>
                      </a:lnTo>
                      <a:lnTo>
                        <a:pt x="58" y="6"/>
                      </a:lnTo>
                      <a:lnTo>
                        <a:pt x="59" y="6"/>
                      </a:lnTo>
                      <a:lnTo>
                        <a:pt x="59" y="5"/>
                      </a:lnTo>
                      <a:lnTo>
                        <a:pt x="61" y="5"/>
                      </a:lnTo>
                      <a:lnTo>
                        <a:pt x="63" y="5"/>
                      </a:lnTo>
                      <a:lnTo>
                        <a:pt x="63" y="3"/>
                      </a:lnTo>
                      <a:lnTo>
                        <a:pt x="64" y="3"/>
                      </a:lnTo>
                      <a:lnTo>
                        <a:pt x="66" y="3"/>
                      </a:lnTo>
                      <a:lnTo>
                        <a:pt x="67" y="3"/>
                      </a:lnTo>
                      <a:lnTo>
                        <a:pt x="69" y="1"/>
                      </a:lnTo>
                      <a:lnTo>
                        <a:pt x="71" y="1"/>
                      </a:lnTo>
                      <a:lnTo>
                        <a:pt x="72" y="1"/>
                      </a:lnTo>
                      <a:lnTo>
                        <a:pt x="74" y="0"/>
                      </a:lnTo>
                      <a:lnTo>
                        <a:pt x="76" y="0"/>
                      </a:lnTo>
                      <a:lnTo>
                        <a:pt x="77" y="0"/>
                      </a:lnTo>
                      <a:lnTo>
                        <a:pt x="79" y="0"/>
                      </a:lnTo>
                      <a:lnTo>
                        <a:pt x="81" y="0"/>
                      </a:lnTo>
                      <a:lnTo>
                        <a:pt x="82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96" name="Freeform 765"/>
                <p:cNvSpPr>
                  <a:spLocks/>
                </p:cNvSpPr>
                <p:nvPr/>
              </p:nvSpPr>
              <p:spPr bwMode="auto">
                <a:xfrm>
                  <a:off x="1038" y="1425"/>
                  <a:ext cx="27" cy="25"/>
                </a:xfrm>
                <a:custGeom>
                  <a:avLst/>
                  <a:gdLst>
                    <a:gd name="T0" fmla="*/ 0 w 27"/>
                    <a:gd name="T1" fmla="*/ 2 h 25"/>
                    <a:gd name="T2" fmla="*/ 2 w 27"/>
                    <a:gd name="T3" fmla="*/ 0 h 25"/>
                    <a:gd name="T4" fmla="*/ 4 w 27"/>
                    <a:gd name="T5" fmla="*/ 0 h 25"/>
                    <a:gd name="T6" fmla="*/ 5 w 27"/>
                    <a:gd name="T7" fmla="*/ 0 h 25"/>
                    <a:gd name="T8" fmla="*/ 7 w 27"/>
                    <a:gd name="T9" fmla="*/ 0 h 25"/>
                    <a:gd name="T10" fmla="*/ 8 w 27"/>
                    <a:gd name="T11" fmla="*/ 0 h 25"/>
                    <a:gd name="T12" fmla="*/ 10 w 27"/>
                    <a:gd name="T13" fmla="*/ 0 h 25"/>
                    <a:gd name="T14" fmla="*/ 12 w 27"/>
                    <a:gd name="T15" fmla="*/ 0 h 25"/>
                    <a:gd name="T16" fmla="*/ 13 w 27"/>
                    <a:gd name="T17" fmla="*/ 0 h 25"/>
                    <a:gd name="T18" fmla="*/ 15 w 27"/>
                    <a:gd name="T19" fmla="*/ 0 h 25"/>
                    <a:gd name="T20" fmla="*/ 15 w 27"/>
                    <a:gd name="T21" fmla="*/ 2 h 25"/>
                    <a:gd name="T22" fmla="*/ 17 w 27"/>
                    <a:gd name="T23" fmla="*/ 2 h 25"/>
                    <a:gd name="T24" fmla="*/ 18 w 27"/>
                    <a:gd name="T25" fmla="*/ 2 h 25"/>
                    <a:gd name="T26" fmla="*/ 20 w 27"/>
                    <a:gd name="T27" fmla="*/ 2 h 25"/>
                    <a:gd name="T28" fmla="*/ 22 w 27"/>
                    <a:gd name="T29" fmla="*/ 2 h 25"/>
                    <a:gd name="T30" fmla="*/ 23 w 27"/>
                    <a:gd name="T31" fmla="*/ 3 h 25"/>
                    <a:gd name="T32" fmla="*/ 25 w 27"/>
                    <a:gd name="T33" fmla="*/ 3 h 25"/>
                    <a:gd name="T34" fmla="*/ 25 w 27"/>
                    <a:gd name="T35" fmla="*/ 5 h 25"/>
                    <a:gd name="T36" fmla="*/ 25 w 27"/>
                    <a:gd name="T37" fmla="*/ 7 h 25"/>
                    <a:gd name="T38" fmla="*/ 27 w 27"/>
                    <a:gd name="T39" fmla="*/ 7 h 25"/>
                    <a:gd name="T40" fmla="*/ 27 w 27"/>
                    <a:gd name="T41" fmla="*/ 8 h 25"/>
                    <a:gd name="T42" fmla="*/ 27 w 27"/>
                    <a:gd name="T43" fmla="*/ 10 h 25"/>
                    <a:gd name="T44" fmla="*/ 27 w 27"/>
                    <a:gd name="T45" fmla="*/ 12 h 25"/>
                    <a:gd name="T46" fmla="*/ 27 w 27"/>
                    <a:gd name="T47" fmla="*/ 13 h 25"/>
                    <a:gd name="T48" fmla="*/ 27 w 27"/>
                    <a:gd name="T49" fmla="*/ 15 h 25"/>
                    <a:gd name="T50" fmla="*/ 25 w 27"/>
                    <a:gd name="T51" fmla="*/ 15 h 25"/>
                    <a:gd name="T52" fmla="*/ 25 w 27"/>
                    <a:gd name="T53" fmla="*/ 17 h 25"/>
                    <a:gd name="T54" fmla="*/ 25 w 27"/>
                    <a:gd name="T55" fmla="*/ 18 h 25"/>
                    <a:gd name="T56" fmla="*/ 25 w 27"/>
                    <a:gd name="T57" fmla="*/ 20 h 25"/>
                    <a:gd name="T58" fmla="*/ 23 w 27"/>
                    <a:gd name="T59" fmla="*/ 20 h 25"/>
                    <a:gd name="T60" fmla="*/ 23 w 27"/>
                    <a:gd name="T61" fmla="*/ 21 h 25"/>
                    <a:gd name="T62" fmla="*/ 23 w 27"/>
                    <a:gd name="T63" fmla="*/ 23 h 25"/>
                    <a:gd name="T64" fmla="*/ 22 w 27"/>
                    <a:gd name="T65" fmla="*/ 23 h 25"/>
                    <a:gd name="T66" fmla="*/ 22 w 27"/>
                    <a:gd name="T67" fmla="*/ 25 h 25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27"/>
                    <a:gd name="T103" fmla="*/ 0 h 25"/>
                    <a:gd name="T104" fmla="*/ 27 w 27"/>
                    <a:gd name="T105" fmla="*/ 25 h 25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27" h="25">
                      <a:moveTo>
                        <a:pt x="0" y="2"/>
                      </a:moveTo>
                      <a:lnTo>
                        <a:pt x="2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10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5" y="0"/>
                      </a:lnTo>
                      <a:lnTo>
                        <a:pt x="15" y="2"/>
                      </a:lnTo>
                      <a:lnTo>
                        <a:pt x="17" y="2"/>
                      </a:lnTo>
                      <a:lnTo>
                        <a:pt x="18" y="2"/>
                      </a:lnTo>
                      <a:lnTo>
                        <a:pt x="20" y="2"/>
                      </a:lnTo>
                      <a:lnTo>
                        <a:pt x="22" y="2"/>
                      </a:lnTo>
                      <a:lnTo>
                        <a:pt x="23" y="3"/>
                      </a:lnTo>
                      <a:lnTo>
                        <a:pt x="25" y="3"/>
                      </a:lnTo>
                      <a:lnTo>
                        <a:pt x="25" y="5"/>
                      </a:lnTo>
                      <a:lnTo>
                        <a:pt x="25" y="7"/>
                      </a:lnTo>
                      <a:lnTo>
                        <a:pt x="27" y="7"/>
                      </a:lnTo>
                      <a:lnTo>
                        <a:pt x="27" y="8"/>
                      </a:lnTo>
                      <a:lnTo>
                        <a:pt x="27" y="10"/>
                      </a:lnTo>
                      <a:lnTo>
                        <a:pt x="27" y="12"/>
                      </a:lnTo>
                      <a:lnTo>
                        <a:pt x="27" y="13"/>
                      </a:lnTo>
                      <a:lnTo>
                        <a:pt x="27" y="15"/>
                      </a:lnTo>
                      <a:lnTo>
                        <a:pt x="25" y="15"/>
                      </a:lnTo>
                      <a:lnTo>
                        <a:pt x="25" y="17"/>
                      </a:lnTo>
                      <a:lnTo>
                        <a:pt x="25" y="18"/>
                      </a:lnTo>
                      <a:lnTo>
                        <a:pt x="25" y="20"/>
                      </a:lnTo>
                      <a:lnTo>
                        <a:pt x="23" y="20"/>
                      </a:lnTo>
                      <a:lnTo>
                        <a:pt x="23" y="21"/>
                      </a:lnTo>
                      <a:lnTo>
                        <a:pt x="23" y="23"/>
                      </a:lnTo>
                      <a:lnTo>
                        <a:pt x="22" y="23"/>
                      </a:lnTo>
                      <a:lnTo>
                        <a:pt x="22" y="25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97" name="Freeform 766"/>
                <p:cNvSpPr>
                  <a:spLocks/>
                </p:cNvSpPr>
                <p:nvPr/>
              </p:nvSpPr>
              <p:spPr bwMode="auto">
                <a:xfrm>
                  <a:off x="989" y="1450"/>
                  <a:ext cx="71" cy="53"/>
                </a:xfrm>
                <a:custGeom>
                  <a:avLst/>
                  <a:gdLst>
                    <a:gd name="T0" fmla="*/ 71 w 71"/>
                    <a:gd name="T1" fmla="*/ 0 h 53"/>
                    <a:gd name="T2" fmla="*/ 69 w 71"/>
                    <a:gd name="T3" fmla="*/ 1 h 53"/>
                    <a:gd name="T4" fmla="*/ 69 w 71"/>
                    <a:gd name="T5" fmla="*/ 3 h 53"/>
                    <a:gd name="T6" fmla="*/ 67 w 71"/>
                    <a:gd name="T7" fmla="*/ 3 h 53"/>
                    <a:gd name="T8" fmla="*/ 66 w 71"/>
                    <a:gd name="T9" fmla="*/ 5 h 53"/>
                    <a:gd name="T10" fmla="*/ 64 w 71"/>
                    <a:gd name="T11" fmla="*/ 6 h 53"/>
                    <a:gd name="T12" fmla="*/ 64 w 71"/>
                    <a:gd name="T13" fmla="*/ 8 h 53"/>
                    <a:gd name="T14" fmla="*/ 62 w 71"/>
                    <a:gd name="T15" fmla="*/ 8 h 53"/>
                    <a:gd name="T16" fmla="*/ 62 w 71"/>
                    <a:gd name="T17" fmla="*/ 10 h 53"/>
                    <a:gd name="T18" fmla="*/ 61 w 71"/>
                    <a:gd name="T19" fmla="*/ 10 h 53"/>
                    <a:gd name="T20" fmla="*/ 61 w 71"/>
                    <a:gd name="T21" fmla="*/ 11 h 53"/>
                    <a:gd name="T22" fmla="*/ 59 w 71"/>
                    <a:gd name="T23" fmla="*/ 11 h 53"/>
                    <a:gd name="T24" fmla="*/ 59 w 71"/>
                    <a:gd name="T25" fmla="*/ 13 h 53"/>
                    <a:gd name="T26" fmla="*/ 57 w 71"/>
                    <a:gd name="T27" fmla="*/ 13 h 53"/>
                    <a:gd name="T28" fmla="*/ 57 w 71"/>
                    <a:gd name="T29" fmla="*/ 15 h 53"/>
                    <a:gd name="T30" fmla="*/ 56 w 71"/>
                    <a:gd name="T31" fmla="*/ 15 h 53"/>
                    <a:gd name="T32" fmla="*/ 54 w 71"/>
                    <a:gd name="T33" fmla="*/ 16 h 53"/>
                    <a:gd name="T34" fmla="*/ 53 w 71"/>
                    <a:gd name="T35" fmla="*/ 18 h 53"/>
                    <a:gd name="T36" fmla="*/ 51 w 71"/>
                    <a:gd name="T37" fmla="*/ 18 h 53"/>
                    <a:gd name="T38" fmla="*/ 51 w 71"/>
                    <a:gd name="T39" fmla="*/ 20 h 53"/>
                    <a:gd name="T40" fmla="*/ 49 w 71"/>
                    <a:gd name="T41" fmla="*/ 20 h 53"/>
                    <a:gd name="T42" fmla="*/ 49 w 71"/>
                    <a:gd name="T43" fmla="*/ 21 h 53"/>
                    <a:gd name="T44" fmla="*/ 48 w 71"/>
                    <a:gd name="T45" fmla="*/ 21 h 53"/>
                    <a:gd name="T46" fmla="*/ 48 w 71"/>
                    <a:gd name="T47" fmla="*/ 23 h 53"/>
                    <a:gd name="T48" fmla="*/ 46 w 71"/>
                    <a:gd name="T49" fmla="*/ 23 h 53"/>
                    <a:gd name="T50" fmla="*/ 44 w 71"/>
                    <a:gd name="T51" fmla="*/ 25 h 53"/>
                    <a:gd name="T52" fmla="*/ 43 w 71"/>
                    <a:gd name="T53" fmla="*/ 25 h 53"/>
                    <a:gd name="T54" fmla="*/ 43 w 71"/>
                    <a:gd name="T55" fmla="*/ 26 h 53"/>
                    <a:gd name="T56" fmla="*/ 41 w 71"/>
                    <a:gd name="T57" fmla="*/ 26 h 53"/>
                    <a:gd name="T58" fmla="*/ 41 w 71"/>
                    <a:gd name="T59" fmla="*/ 28 h 53"/>
                    <a:gd name="T60" fmla="*/ 39 w 71"/>
                    <a:gd name="T61" fmla="*/ 28 h 53"/>
                    <a:gd name="T62" fmla="*/ 38 w 71"/>
                    <a:gd name="T63" fmla="*/ 30 h 53"/>
                    <a:gd name="T64" fmla="*/ 36 w 71"/>
                    <a:gd name="T65" fmla="*/ 30 h 53"/>
                    <a:gd name="T66" fmla="*/ 36 w 71"/>
                    <a:gd name="T67" fmla="*/ 31 h 53"/>
                    <a:gd name="T68" fmla="*/ 34 w 71"/>
                    <a:gd name="T69" fmla="*/ 31 h 53"/>
                    <a:gd name="T70" fmla="*/ 33 w 71"/>
                    <a:gd name="T71" fmla="*/ 33 h 53"/>
                    <a:gd name="T72" fmla="*/ 31 w 71"/>
                    <a:gd name="T73" fmla="*/ 35 h 53"/>
                    <a:gd name="T74" fmla="*/ 30 w 71"/>
                    <a:gd name="T75" fmla="*/ 35 h 53"/>
                    <a:gd name="T76" fmla="*/ 28 w 71"/>
                    <a:gd name="T77" fmla="*/ 36 h 53"/>
                    <a:gd name="T78" fmla="*/ 26 w 71"/>
                    <a:gd name="T79" fmla="*/ 36 h 53"/>
                    <a:gd name="T80" fmla="*/ 26 w 71"/>
                    <a:gd name="T81" fmla="*/ 38 h 53"/>
                    <a:gd name="T82" fmla="*/ 25 w 71"/>
                    <a:gd name="T83" fmla="*/ 38 h 53"/>
                    <a:gd name="T84" fmla="*/ 23 w 71"/>
                    <a:gd name="T85" fmla="*/ 40 h 53"/>
                    <a:gd name="T86" fmla="*/ 21 w 71"/>
                    <a:gd name="T87" fmla="*/ 40 h 53"/>
                    <a:gd name="T88" fmla="*/ 20 w 71"/>
                    <a:gd name="T89" fmla="*/ 41 h 53"/>
                    <a:gd name="T90" fmla="*/ 18 w 71"/>
                    <a:gd name="T91" fmla="*/ 43 h 53"/>
                    <a:gd name="T92" fmla="*/ 16 w 71"/>
                    <a:gd name="T93" fmla="*/ 43 h 53"/>
                    <a:gd name="T94" fmla="*/ 15 w 71"/>
                    <a:gd name="T95" fmla="*/ 45 h 53"/>
                    <a:gd name="T96" fmla="*/ 13 w 71"/>
                    <a:gd name="T97" fmla="*/ 45 h 53"/>
                    <a:gd name="T98" fmla="*/ 13 w 71"/>
                    <a:gd name="T99" fmla="*/ 46 h 53"/>
                    <a:gd name="T100" fmla="*/ 11 w 71"/>
                    <a:gd name="T101" fmla="*/ 46 h 53"/>
                    <a:gd name="T102" fmla="*/ 10 w 71"/>
                    <a:gd name="T103" fmla="*/ 46 h 53"/>
                    <a:gd name="T104" fmla="*/ 10 w 71"/>
                    <a:gd name="T105" fmla="*/ 48 h 53"/>
                    <a:gd name="T106" fmla="*/ 8 w 71"/>
                    <a:gd name="T107" fmla="*/ 48 h 53"/>
                    <a:gd name="T108" fmla="*/ 7 w 71"/>
                    <a:gd name="T109" fmla="*/ 49 h 53"/>
                    <a:gd name="T110" fmla="*/ 5 w 71"/>
                    <a:gd name="T111" fmla="*/ 49 h 53"/>
                    <a:gd name="T112" fmla="*/ 3 w 71"/>
                    <a:gd name="T113" fmla="*/ 49 h 53"/>
                    <a:gd name="T114" fmla="*/ 3 w 71"/>
                    <a:gd name="T115" fmla="*/ 51 h 53"/>
                    <a:gd name="T116" fmla="*/ 2 w 71"/>
                    <a:gd name="T117" fmla="*/ 51 h 53"/>
                    <a:gd name="T118" fmla="*/ 0 w 71"/>
                    <a:gd name="T119" fmla="*/ 53 h 53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71"/>
                    <a:gd name="T181" fmla="*/ 0 h 53"/>
                    <a:gd name="T182" fmla="*/ 71 w 71"/>
                    <a:gd name="T183" fmla="*/ 53 h 53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71" h="53">
                      <a:moveTo>
                        <a:pt x="71" y="0"/>
                      </a:moveTo>
                      <a:lnTo>
                        <a:pt x="69" y="1"/>
                      </a:lnTo>
                      <a:lnTo>
                        <a:pt x="69" y="3"/>
                      </a:lnTo>
                      <a:lnTo>
                        <a:pt x="67" y="3"/>
                      </a:lnTo>
                      <a:lnTo>
                        <a:pt x="66" y="5"/>
                      </a:lnTo>
                      <a:lnTo>
                        <a:pt x="64" y="6"/>
                      </a:lnTo>
                      <a:lnTo>
                        <a:pt x="64" y="8"/>
                      </a:lnTo>
                      <a:lnTo>
                        <a:pt x="62" y="8"/>
                      </a:lnTo>
                      <a:lnTo>
                        <a:pt x="62" y="10"/>
                      </a:lnTo>
                      <a:lnTo>
                        <a:pt x="61" y="10"/>
                      </a:lnTo>
                      <a:lnTo>
                        <a:pt x="61" y="11"/>
                      </a:lnTo>
                      <a:lnTo>
                        <a:pt x="59" y="11"/>
                      </a:lnTo>
                      <a:lnTo>
                        <a:pt x="59" y="13"/>
                      </a:lnTo>
                      <a:lnTo>
                        <a:pt x="57" y="13"/>
                      </a:lnTo>
                      <a:lnTo>
                        <a:pt x="57" y="15"/>
                      </a:lnTo>
                      <a:lnTo>
                        <a:pt x="56" y="15"/>
                      </a:lnTo>
                      <a:lnTo>
                        <a:pt x="54" y="16"/>
                      </a:lnTo>
                      <a:lnTo>
                        <a:pt x="53" y="18"/>
                      </a:lnTo>
                      <a:lnTo>
                        <a:pt x="51" y="18"/>
                      </a:lnTo>
                      <a:lnTo>
                        <a:pt x="51" y="20"/>
                      </a:lnTo>
                      <a:lnTo>
                        <a:pt x="49" y="20"/>
                      </a:lnTo>
                      <a:lnTo>
                        <a:pt x="49" y="21"/>
                      </a:lnTo>
                      <a:lnTo>
                        <a:pt x="48" y="21"/>
                      </a:lnTo>
                      <a:lnTo>
                        <a:pt x="48" y="23"/>
                      </a:lnTo>
                      <a:lnTo>
                        <a:pt x="46" y="23"/>
                      </a:lnTo>
                      <a:lnTo>
                        <a:pt x="44" y="25"/>
                      </a:lnTo>
                      <a:lnTo>
                        <a:pt x="43" y="25"/>
                      </a:lnTo>
                      <a:lnTo>
                        <a:pt x="43" y="26"/>
                      </a:lnTo>
                      <a:lnTo>
                        <a:pt x="41" y="26"/>
                      </a:lnTo>
                      <a:lnTo>
                        <a:pt x="41" y="28"/>
                      </a:lnTo>
                      <a:lnTo>
                        <a:pt x="39" y="28"/>
                      </a:lnTo>
                      <a:lnTo>
                        <a:pt x="38" y="30"/>
                      </a:lnTo>
                      <a:lnTo>
                        <a:pt x="36" y="30"/>
                      </a:lnTo>
                      <a:lnTo>
                        <a:pt x="36" y="31"/>
                      </a:lnTo>
                      <a:lnTo>
                        <a:pt x="34" y="31"/>
                      </a:lnTo>
                      <a:lnTo>
                        <a:pt x="33" y="33"/>
                      </a:lnTo>
                      <a:lnTo>
                        <a:pt x="31" y="35"/>
                      </a:lnTo>
                      <a:lnTo>
                        <a:pt x="30" y="35"/>
                      </a:lnTo>
                      <a:lnTo>
                        <a:pt x="28" y="36"/>
                      </a:lnTo>
                      <a:lnTo>
                        <a:pt x="26" y="36"/>
                      </a:lnTo>
                      <a:lnTo>
                        <a:pt x="26" y="38"/>
                      </a:lnTo>
                      <a:lnTo>
                        <a:pt x="25" y="38"/>
                      </a:lnTo>
                      <a:lnTo>
                        <a:pt x="23" y="40"/>
                      </a:lnTo>
                      <a:lnTo>
                        <a:pt x="21" y="40"/>
                      </a:lnTo>
                      <a:lnTo>
                        <a:pt x="20" y="41"/>
                      </a:lnTo>
                      <a:lnTo>
                        <a:pt x="18" y="43"/>
                      </a:lnTo>
                      <a:lnTo>
                        <a:pt x="16" y="43"/>
                      </a:lnTo>
                      <a:lnTo>
                        <a:pt x="15" y="45"/>
                      </a:lnTo>
                      <a:lnTo>
                        <a:pt x="13" y="45"/>
                      </a:lnTo>
                      <a:lnTo>
                        <a:pt x="13" y="46"/>
                      </a:lnTo>
                      <a:lnTo>
                        <a:pt x="11" y="46"/>
                      </a:lnTo>
                      <a:lnTo>
                        <a:pt x="10" y="46"/>
                      </a:lnTo>
                      <a:lnTo>
                        <a:pt x="10" y="48"/>
                      </a:lnTo>
                      <a:lnTo>
                        <a:pt x="8" y="48"/>
                      </a:lnTo>
                      <a:lnTo>
                        <a:pt x="7" y="49"/>
                      </a:lnTo>
                      <a:lnTo>
                        <a:pt x="5" y="49"/>
                      </a:lnTo>
                      <a:lnTo>
                        <a:pt x="3" y="49"/>
                      </a:lnTo>
                      <a:lnTo>
                        <a:pt x="3" y="51"/>
                      </a:lnTo>
                      <a:lnTo>
                        <a:pt x="2" y="51"/>
                      </a:lnTo>
                      <a:lnTo>
                        <a:pt x="0" y="53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98" name="Freeform 767"/>
                <p:cNvSpPr>
                  <a:spLocks/>
                </p:cNvSpPr>
                <p:nvPr/>
              </p:nvSpPr>
              <p:spPr bwMode="auto">
                <a:xfrm>
                  <a:off x="913" y="1503"/>
                  <a:ext cx="76" cy="20"/>
                </a:xfrm>
                <a:custGeom>
                  <a:avLst/>
                  <a:gdLst>
                    <a:gd name="T0" fmla="*/ 76 w 76"/>
                    <a:gd name="T1" fmla="*/ 0 h 20"/>
                    <a:gd name="T2" fmla="*/ 74 w 76"/>
                    <a:gd name="T3" fmla="*/ 0 h 20"/>
                    <a:gd name="T4" fmla="*/ 73 w 76"/>
                    <a:gd name="T5" fmla="*/ 0 h 20"/>
                    <a:gd name="T6" fmla="*/ 73 w 76"/>
                    <a:gd name="T7" fmla="*/ 1 h 20"/>
                    <a:gd name="T8" fmla="*/ 71 w 76"/>
                    <a:gd name="T9" fmla="*/ 1 h 20"/>
                    <a:gd name="T10" fmla="*/ 69 w 76"/>
                    <a:gd name="T11" fmla="*/ 3 h 20"/>
                    <a:gd name="T12" fmla="*/ 68 w 76"/>
                    <a:gd name="T13" fmla="*/ 3 h 20"/>
                    <a:gd name="T14" fmla="*/ 66 w 76"/>
                    <a:gd name="T15" fmla="*/ 5 h 20"/>
                    <a:gd name="T16" fmla="*/ 64 w 76"/>
                    <a:gd name="T17" fmla="*/ 5 h 20"/>
                    <a:gd name="T18" fmla="*/ 63 w 76"/>
                    <a:gd name="T19" fmla="*/ 6 h 20"/>
                    <a:gd name="T20" fmla="*/ 61 w 76"/>
                    <a:gd name="T21" fmla="*/ 6 h 20"/>
                    <a:gd name="T22" fmla="*/ 59 w 76"/>
                    <a:gd name="T23" fmla="*/ 8 h 20"/>
                    <a:gd name="T24" fmla="*/ 58 w 76"/>
                    <a:gd name="T25" fmla="*/ 8 h 20"/>
                    <a:gd name="T26" fmla="*/ 56 w 76"/>
                    <a:gd name="T27" fmla="*/ 8 h 20"/>
                    <a:gd name="T28" fmla="*/ 55 w 76"/>
                    <a:gd name="T29" fmla="*/ 10 h 20"/>
                    <a:gd name="T30" fmla="*/ 53 w 76"/>
                    <a:gd name="T31" fmla="*/ 10 h 20"/>
                    <a:gd name="T32" fmla="*/ 51 w 76"/>
                    <a:gd name="T33" fmla="*/ 11 h 20"/>
                    <a:gd name="T34" fmla="*/ 50 w 76"/>
                    <a:gd name="T35" fmla="*/ 11 h 20"/>
                    <a:gd name="T36" fmla="*/ 48 w 76"/>
                    <a:gd name="T37" fmla="*/ 11 h 20"/>
                    <a:gd name="T38" fmla="*/ 46 w 76"/>
                    <a:gd name="T39" fmla="*/ 13 h 20"/>
                    <a:gd name="T40" fmla="*/ 45 w 76"/>
                    <a:gd name="T41" fmla="*/ 13 h 20"/>
                    <a:gd name="T42" fmla="*/ 43 w 76"/>
                    <a:gd name="T43" fmla="*/ 13 h 20"/>
                    <a:gd name="T44" fmla="*/ 41 w 76"/>
                    <a:gd name="T45" fmla="*/ 13 h 20"/>
                    <a:gd name="T46" fmla="*/ 41 w 76"/>
                    <a:gd name="T47" fmla="*/ 15 h 20"/>
                    <a:gd name="T48" fmla="*/ 40 w 76"/>
                    <a:gd name="T49" fmla="*/ 15 h 20"/>
                    <a:gd name="T50" fmla="*/ 38 w 76"/>
                    <a:gd name="T51" fmla="*/ 15 h 20"/>
                    <a:gd name="T52" fmla="*/ 36 w 76"/>
                    <a:gd name="T53" fmla="*/ 15 h 20"/>
                    <a:gd name="T54" fmla="*/ 35 w 76"/>
                    <a:gd name="T55" fmla="*/ 16 h 20"/>
                    <a:gd name="T56" fmla="*/ 33 w 76"/>
                    <a:gd name="T57" fmla="*/ 16 h 20"/>
                    <a:gd name="T58" fmla="*/ 32 w 76"/>
                    <a:gd name="T59" fmla="*/ 16 h 20"/>
                    <a:gd name="T60" fmla="*/ 30 w 76"/>
                    <a:gd name="T61" fmla="*/ 18 h 20"/>
                    <a:gd name="T62" fmla="*/ 28 w 76"/>
                    <a:gd name="T63" fmla="*/ 18 h 20"/>
                    <a:gd name="T64" fmla="*/ 27 w 76"/>
                    <a:gd name="T65" fmla="*/ 18 h 20"/>
                    <a:gd name="T66" fmla="*/ 25 w 76"/>
                    <a:gd name="T67" fmla="*/ 18 h 20"/>
                    <a:gd name="T68" fmla="*/ 23 w 76"/>
                    <a:gd name="T69" fmla="*/ 18 h 20"/>
                    <a:gd name="T70" fmla="*/ 22 w 76"/>
                    <a:gd name="T71" fmla="*/ 20 h 20"/>
                    <a:gd name="T72" fmla="*/ 20 w 76"/>
                    <a:gd name="T73" fmla="*/ 20 h 20"/>
                    <a:gd name="T74" fmla="*/ 18 w 76"/>
                    <a:gd name="T75" fmla="*/ 20 h 20"/>
                    <a:gd name="T76" fmla="*/ 17 w 76"/>
                    <a:gd name="T77" fmla="*/ 20 h 20"/>
                    <a:gd name="T78" fmla="*/ 15 w 76"/>
                    <a:gd name="T79" fmla="*/ 20 h 20"/>
                    <a:gd name="T80" fmla="*/ 13 w 76"/>
                    <a:gd name="T81" fmla="*/ 20 h 20"/>
                    <a:gd name="T82" fmla="*/ 12 w 76"/>
                    <a:gd name="T83" fmla="*/ 20 h 20"/>
                    <a:gd name="T84" fmla="*/ 10 w 76"/>
                    <a:gd name="T85" fmla="*/ 20 h 20"/>
                    <a:gd name="T86" fmla="*/ 9 w 76"/>
                    <a:gd name="T87" fmla="*/ 20 h 20"/>
                    <a:gd name="T88" fmla="*/ 9 w 76"/>
                    <a:gd name="T89" fmla="*/ 18 h 20"/>
                    <a:gd name="T90" fmla="*/ 7 w 76"/>
                    <a:gd name="T91" fmla="*/ 18 h 20"/>
                    <a:gd name="T92" fmla="*/ 5 w 76"/>
                    <a:gd name="T93" fmla="*/ 18 h 20"/>
                    <a:gd name="T94" fmla="*/ 4 w 76"/>
                    <a:gd name="T95" fmla="*/ 18 h 20"/>
                    <a:gd name="T96" fmla="*/ 4 w 76"/>
                    <a:gd name="T97" fmla="*/ 16 h 20"/>
                    <a:gd name="T98" fmla="*/ 2 w 76"/>
                    <a:gd name="T99" fmla="*/ 16 h 20"/>
                    <a:gd name="T100" fmla="*/ 2 w 76"/>
                    <a:gd name="T101" fmla="*/ 15 h 20"/>
                    <a:gd name="T102" fmla="*/ 0 w 76"/>
                    <a:gd name="T103" fmla="*/ 15 h 20"/>
                    <a:gd name="T104" fmla="*/ 0 w 76"/>
                    <a:gd name="T105" fmla="*/ 13 h 20"/>
                    <a:gd name="T106" fmla="*/ 0 w 76"/>
                    <a:gd name="T107" fmla="*/ 11 h 20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76"/>
                    <a:gd name="T163" fmla="*/ 0 h 20"/>
                    <a:gd name="T164" fmla="*/ 76 w 76"/>
                    <a:gd name="T165" fmla="*/ 20 h 20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76" h="20">
                      <a:moveTo>
                        <a:pt x="76" y="0"/>
                      </a:moveTo>
                      <a:lnTo>
                        <a:pt x="74" y="0"/>
                      </a:lnTo>
                      <a:lnTo>
                        <a:pt x="73" y="0"/>
                      </a:lnTo>
                      <a:lnTo>
                        <a:pt x="73" y="1"/>
                      </a:lnTo>
                      <a:lnTo>
                        <a:pt x="71" y="1"/>
                      </a:lnTo>
                      <a:lnTo>
                        <a:pt x="69" y="3"/>
                      </a:lnTo>
                      <a:lnTo>
                        <a:pt x="68" y="3"/>
                      </a:lnTo>
                      <a:lnTo>
                        <a:pt x="66" y="5"/>
                      </a:lnTo>
                      <a:lnTo>
                        <a:pt x="64" y="5"/>
                      </a:lnTo>
                      <a:lnTo>
                        <a:pt x="63" y="6"/>
                      </a:lnTo>
                      <a:lnTo>
                        <a:pt x="61" y="6"/>
                      </a:lnTo>
                      <a:lnTo>
                        <a:pt x="59" y="8"/>
                      </a:lnTo>
                      <a:lnTo>
                        <a:pt x="58" y="8"/>
                      </a:lnTo>
                      <a:lnTo>
                        <a:pt x="56" y="8"/>
                      </a:lnTo>
                      <a:lnTo>
                        <a:pt x="55" y="10"/>
                      </a:lnTo>
                      <a:lnTo>
                        <a:pt x="53" y="10"/>
                      </a:lnTo>
                      <a:lnTo>
                        <a:pt x="51" y="11"/>
                      </a:lnTo>
                      <a:lnTo>
                        <a:pt x="50" y="11"/>
                      </a:lnTo>
                      <a:lnTo>
                        <a:pt x="48" y="11"/>
                      </a:lnTo>
                      <a:lnTo>
                        <a:pt x="46" y="13"/>
                      </a:lnTo>
                      <a:lnTo>
                        <a:pt x="45" y="13"/>
                      </a:lnTo>
                      <a:lnTo>
                        <a:pt x="43" y="13"/>
                      </a:lnTo>
                      <a:lnTo>
                        <a:pt x="41" y="13"/>
                      </a:lnTo>
                      <a:lnTo>
                        <a:pt x="41" y="15"/>
                      </a:lnTo>
                      <a:lnTo>
                        <a:pt x="40" y="15"/>
                      </a:lnTo>
                      <a:lnTo>
                        <a:pt x="38" y="15"/>
                      </a:lnTo>
                      <a:lnTo>
                        <a:pt x="36" y="15"/>
                      </a:lnTo>
                      <a:lnTo>
                        <a:pt x="35" y="16"/>
                      </a:lnTo>
                      <a:lnTo>
                        <a:pt x="33" y="16"/>
                      </a:lnTo>
                      <a:lnTo>
                        <a:pt x="32" y="16"/>
                      </a:lnTo>
                      <a:lnTo>
                        <a:pt x="30" y="18"/>
                      </a:lnTo>
                      <a:lnTo>
                        <a:pt x="28" y="18"/>
                      </a:lnTo>
                      <a:lnTo>
                        <a:pt x="27" y="18"/>
                      </a:lnTo>
                      <a:lnTo>
                        <a:pt x="25" y="18"/>
                      </a:lnTo>
                      <a:lnTo>
                        <a:pt x="23" y="18"/>
                      </a:lnTo>
                      <a:lnTo>
                        <a:pt x="22" y="20"/>
                      </a:lnTo>
                      <a:lnTo>
                        <a:pt x="20" y="20"/>
                      </a:lnTo>
                      <a:lnTo>
                        <a:pt x="18" y="20"/>
                      </a:lnTo>
                      <a:lnTo>
                        <a:pt x="17" y="20"/>
                      </a:lnTo>
                      <a:lnTo>
                        <a:pt x="15" y="20"/>
                      </a:lnTo>
                      <a:lnTo>
                        <a:pt x="13" y="20"/>
                      </a:lnTo>
                      <a:lnTo>
                        <a:pt x="12" y="20"/>
                      </a:lnTo>
                      <a:lnTo>
                        <a:pt x="10" y="20"/>
                      </a:lnTo>
                      <a:lnTo>
                        <a:pt x="9" y="20"/>
                      </a:lnTo>
                      <a:lnTo>
                        <a:pt x="9" y="18"/>
                      </a:lnTo>
                      <a:lnTo>
                        <a:pt x="7" y="18"/>
                      </a:lnTo>
                      <a:lnTo>
                        <a:pt x="5" y="18"/>
                      </a:lnTo>
                      <a:lnTo>
                        <a:pt x="4" y="18"/>
                      </a:lnTo>
                      <a:lnTo>
                        <a:pt x="4" y="16"/>
                      </a:lnTo>
                      <a:lnTo>
                        <a:pt x="2" y="16"/>
                      </a:lnTo>
                      <a:lnTo>
                        <a:pt x="2" y="15"/>
                      </a:lnTo>
                      <a:lnTo>
                        <a:pt x="0" y="15"/>
                      </a:lnTo>
                      <a:lnTo>
                        <a:pt x="0" y="13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99" name="Freeform 768"/>
                <p:cNvSpPr>
                  <a:spLocks/>
                </p:cNvSpPr>
                <p:nvPr/>
              </p:nvSpPr>
              <p:spPr bwMode="auto">
                <a:xfrm>
                  <a:off x="912" y="1465"/>
                  <a:ext cx="39" cy="49"/>
                </a:xfrm>
                <a:custGeom>
                  <a:avLst/>
                  <a:gdLst>
                    <a:gd name="T0" fmla="*/ 1 w 39"/>
                    <a:gd name="T1" fmla="*/ 49 h 49"/>
                    <a:gd name="T2" fmla="*/ 1 w 39"/>
                    <a:gd name="T3" fmla="*/ 48 h 49"/>
                    <a:gd name="T4" fmla="*/ 0 w 39"/>
                    <a:gd name="T5" fmla="*/ 48 h 49"/>
                    <a:gd name="T6" fmla="*/ 0 w 39"/>
                    <a:gd name="T7" fmla="*/ 46 h 49"/>
                    <a:gd name="T8" fmla="*/ 1 w 39"/>
                    <a:gd name="T9" fmla="*/ 46 h 49"/>
                    <a:gd name="T10" fmla="*/ 1 w 39"/>
                    <a:gd name="T11" fmla="*/ 44 h 49"/>
                    <a:gd name="T12" fmla="*/ 1 w 39"/>
                    <a:gd name="T13" fmla="*/ 43 h 49"/>
                    <a:gd name="T14" fmla="*/ 1 w 39"/>
                    <a:gd name="T15" fmla="*/ 41 h 49"/>
                    <a:gd name="T16" fmla="*/ 1 w 39"/>
                    <a:gd name="T17" fmla="*/ 39 h 49"/>
                    <a:gd name="T18" fmla="*/ 3 w 39"/>
                    <a:gd name="T19" fmla="*/ 39 h 49"/>
                    <a:gd name="T20" fmla="*/ 3 w 39"/>
                    <a:gd name="T21" fmla="*/ 38 h 49"/>
                    <a:gd name="T22" fmla="*/ 3 w 39"/>
                    <a:gd name="T23" fmla="*/ 36 h 49"/>
                    <a:gd name="T24" fmla="*/ 5 w 39"/>
                    <a:gd name="T25" fmla="*/ 34 h 49"/>
                    <a:gd name="T26" fmla="*/ 5 w 39"/>
                    <a:gd name="T27" fmla="*/ 33 h 49"/>
                    <a:gd name="T28" fmla="*/ 6 w 39"/>
                    <a:gd name="T29" fmla="*/ 33 h 49"/>
                    <a:gd name="T30" fmla="*/ 6 w 39"/>
                    <a:gd name="T31" fmla="*/ 31 h 49"/>
                    <a:gd name="T32" fmla="*/ 8 w 39"/>
                    <a:gd name="T33" fmla="*/ 30 h 49"/>
                    <a:gd name="T34" fmla="*/ 10 w 39"/>
                    <a:gd name="T35" fmla="*/ 28 h 49"/>
                    <a:gd name="T36" fmla="*/ 10 w 39"/>
                    <a:gd name="T37" fmla="*/ 26 h 49"/>
                    <a:gd name="T38" fmla="*/ 11 w 39"/>
                    <a:gd name="T39" fmla="*/ 26 h 49"/>
                    <a:gd name="T40" fmla="*/ 11 w 39"/>
                    <a:gd name="T41" fmla="*/ 25 h 49"/>
                    <a:gd name="T42" fmla="*/ 13 w 39"/>
                    <a:gd name="T43" fmla="*/ 25 h 49"/>
                    <a:gd name="T44" fmla="*/ 13 w 39"/>
                    <a:gd name="T45" fmla="*/ 23 h 49"/>
                    <a:gd name="T46" fmla="*/ 14 w 39"/>
                    <a:gd name="T47" fmla="*/ 23 h 49"/>
                    <a:gd name="T48" fmla="*/ 14 w 39"/>
                    <a:gd name="T49" fmla="*/ 21 h 49"/>
                    <a:gd name="T50" fmla="*/ 16 w 39"/>
                    <a:gd name="T51" fmla="*/ 21 h 49"/>
                    <a:gd name="T52" fmla="*/ 16 w 39"/>
                    <a:gd name="T53" fmla="*/ 20 h 49"/>
                    <a:gd name="T54" fmla="*/ 18 w 39"/>
                    <a:gd name="T55" fmla="*/ 20 h 49"/>
                    <a:gd name="T56" fmla="*/ 18 w 39"/>
                    <a:gd name="T57" fmla="*/ 18 h 49"/>
                    <a:gd name="T58" fmla="*/ 19 w 39"/>
                    <a:gd name="T59" fmla="*/ 18 h 49"/>
                    <a:gd name="T60" fmla="*/ 19 w 39"/>
                    <a:gd name="T61" fmla="*/ 16 h 49"/>
                    <a:gd name="T62" fmla="*/ 21 w 39"/>
                    <a:gd name="T63" fmla="*/ 16 h 49"/>
                    <a:gd name="T64" fmla="*/ 21 w 39"/>
                    <a:gd name="T65" fmla="*/ 15 h 49"/>
                    <a:gd name="T66" fmla="*/ 23 w 39"/>
                    <a:gd name="T67" fmla="*/ 15 h 49"/>
                    <a:gd name="T68" fmla="*/ 23 w 39"/>
                    <a:gd name="T69" fmla="*/ 13 h 49"/>
                    <a:gd name="T70" fmla="*/ 24 w 39"/>
                    <a:gd name="T71" fmla="*/ 13 h 49"/>
                    <a:gd name="T72" fmla="*/ 26 w 39"/>
                    <a:gd name="T73" fmla="*/ 13 h 49"/>
                    <a:gd name="T74" fmla="*/ 26 w 39"/>
                    <a:gd name="T75" fmla="*/ 11 h 49"/>
                    <a:gd name="T76" fmla="*/ 28 w 39"/>
                    <a:gd name="T77" fmla="*/ 10 h 49"/>
                    <a:gd name="T78" fmla="*/ 29 w 39"/>
                    <a:gd name="T79" fmla="*/ 8 h 49"/>
                    <a:gd name="T80" fmla="*/ 31 w 39"/>
                    <a:gd name="T81" fmla="*/ 8 h 49"/>
                    <a:gd name="T82" fmla="*/ 31 w 39"/>
                    <a:gd name="T83" fmla="*/ 6 h 49"/>
                    <a:gd name="T84" fmla="*/ 33 w 39"/>
                    <a:gd name="T85" fmla="*/ 6 h 49"/>
                    <a:gd name="T86" fmla="*/ 33 w 39"/>
                    <a:gd name="T87" fmla="*/ 5 h 49"/>
                    <a:gd name="T88" fmla="*/ 34 w 39"/>
                    <a:gd name="T89" fmla="*/ 5 h 49"/>
                    <a:gd name="T90" fmla="*/ 34 w 39"/>
                    <a:gd name="T91" fmla="*/ 3 h 49"/>
                    <a:gd name="T92" fmla="*/ 36 w 39"/>
                    <a:gd name="T93" fmla="*/ 3 h 49"/>
                    <a:gd name="T94" fmla="*/ 37 w 39"/>
                    <a:gd name="T95" fmla="*/ 1 h 49"/>
                    <a:gd name="T96" fmla="*/ 39 w 39"/>
                    <a:gd name="T97" fmla="*/ 1 h 49"/>
                    <a:gd name="T98" fmla="*/ 39 w 39"/>
                    <a:gd name="T99" fmla="*/ 0 h 49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39"/>
                    <a:gd name="T151" fmla="*/ 0 h 49"/>
                    <a:gd name="T152" fmla="*/ 39 w 39"/>
                    <a:gd name="T153" fmla="*/ 49 h 49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39" h="49">
                      <a:moveTo>
                        <a:pt x="1" y="49"/>
                      </a:moveTo>
                      <a:lnTo>
                        <a:pt x="1" y="48"/>
                      </a:lnTo>
                      <a:lnTo>
                        <a:pt x="0" y="48"/>
                      </a:lnTo>
                      <a:lnTo>
                        <a:pt x="0" y="46"/>
                      </a:lnTo>
                      <a:lnTo>
                        <a:pt x="1" y="46"/>
                      </a:lnTo>
                      <a:lnTo>
                        <a:pt x="1" y="44"/>
                      </a:lnTo>
                      <a:lnTo>
                        <a:pt x="1" y="43"/>
                      </a:lnTo>
                      <a:lnTo>
                        <a:pt x="1" y="41"/>
                      </a:lnTo>
                      <a:lnTo>
                        <a:pt x="1" y="39"/>
                      </a:lnTo>
                      <a:lnTo>
                        <a:pt x="3" y="39"/>
                      </a:lnTo>
                      <a:lnTo>
                        <a:pt x="3" y="38"/>
                      </a:lnTo>
                      <a:lnTo>
                        <a:pt x="3" y="36"/>
                      </a:lnTo>
                      <a:lnTo>
                        <a:pt x="5" y="34"/>
                      </a:lnTo>
                      <a:lnTo>
                        <a:pt x="5" y="33"/>
                      </a:lnTo>
                      <a:lnTo>
                        <a:pt x="6" y="33"/>
                      </a:lnTo>
                      <a:lnTo>
                        <a:pt x="6" y="31"/>
                      </a:lnTo>
                      <a:lnTo>
                        <a:pt x="8" y="30"/>
                      </a:lnTo>
                      <a:lnTo>
                        <a:pt x="10" y="28"/>
                      </a:lnTo>
                      <a:lnTo>
                        <a:pt x="10" y="26"/>
                      </a:lnTo>
                      <a:lnTo>
                        <a:pt x="11" y="26"/>
                      </a:lnTo>
                      <a:lnTo>
                        <a:pt x="11" y="25"/>
                      </a:lnTo>
                      <a:lnTo>
                        <a:pt x="13" y="25"/>
                      </a:lnTo>
                      <a:lnTo>
                        <a:pt x="13" y="23"/>
                      </a:lnTo>
                      <a:lnTo>
                        <a:pt x="14" y="23"/>
                      </a:lnTo>
                      <a:lnTo>
                        <a:pt x="14" y="21"/>
                      </a:lnTo>
                      <a:lnTo>
                        <a:pt x="16" y="21"/>
                      </a:lnTo>
                      <a:lnTo>
                        <a:pt x="16" y="20"/>
                      </a:lnTo>
                      <a:lnTo>
                        <a:pt x="18" y="20"/>
                      </a:lnTo>
                      <a:lnTo>
                        <a:pt x="18" y="18"/>
                      </a:lnTo>
                      <a:lnTo>
                        <a:pt x="19" y="18"/>
                      </a:lnTo>
                      <a:lnTo>
                        <a:pt x="19" y="16"/>
                      </a:lnTo>
                      <a:lnTo>
                        <a:pt x="21" y="16"/>
                      </a:lnTo>
                      <a:lnTo>
                        <a:pt x="21" y="15"/>
                      </a:lnTo>
                      <a:lnTo>
                        <a:pt x="23" y="15"/>
                      </a:lnTo>
                      <a:lnTo>
                        <a:pt x="23" y="13"/>
                      </a:lnTo>
                      <a:lnTo>
                        <a:pt x="24" y="13"/>
                      </a:lnTo>
                      <a:lnTo>
                        <a:pt x="26" y="13"/>
                      </a:lnTo>
                      <a:lnTo>
                        <a:pt x="26" y="11"/>
                      </a:lnTo>
                      <a:lnTo>
                        <a:pt x="28" y="10"/>
                      </a:lnTo>
                      <a:lnTo>
                        <a:pt x="29" y="8"/>
                      </a:lnTo>
                      <a:lnTo>
                        <a:pt x="31" y="8"/>
                      </a:lnTo>
                      <a:lnTo>
                        <a:pt x="31" y="6"/>
                      </a:lnTo>
                      <a:lnTo>
                        <a:pt x="33" y="6"/>
                      </a:lnTo>
                      <a:lnTo>
                        <a:pt x="33" y="5"/>
                      </a:lnTo>
                      <a:lnTo>
                        <a:pt x="34" y="5"/>
                      </a:lnTo>
                      <a:lnTo>
                        <a:pt x="34" y="3"/>
                      </a:lnTo>
                      <a:lnTo>
                        <a:pt x="36" y="3"/>
                      </a:lnTo>
                      <a:lnTo>
                        <a:pt x="37" y="1"/>
                      </a:lnTo>
                      <a:lnTo>
                        <a:pt x="39" y="1"/>
                      </a:lnTo>
                      <a:lnTo>
                        <a:pt x="39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00" name="Freeform 769"/>
                <p:cNvSpPr>
                  <a:spLocks/>
                </p:cNvSpPr>
                <p:nvPr/>
              </p:nvSpPr>
              <p:spPr bwMode="auto">
                <a:xfrm>
                  <a:off x="951" y="1463"/>
                  <a:ext cx="5" cy="2"/>
                </a:xfrm>
                <a:custGeom>
                  <a:avLst/>
                  <a:gdLst>
                    <a:gd name="T0" fmla="*/ 0 w 5"/>
                    <a:gd name="T1" fmla="*/ 2 h 2"/>
                    <a:gd name="T2" fmla="*/ 2 w 5"/>
                    <a:gd name="T3" fmla="*/ 2 h 2"/>
                    <a:gd name="T4" fmla="*/ 3 w 5"/>
                    <a:gd name="T5" fmla="*/ 0 h 2"/>
                    <a:gd name="T6" fmla="*/ 5 w 5"/>
                    <a:gd name="T7" fmla="*/ 0 h 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"/>
                    <a:gd name="T13" fmla="*/ 0 h 2"/>
                    <a:gd name="T14" fmla="*/ 5 w 5"/>
                    <a:gd name="T15" fmla="*/ 2 h 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" h="2">
                      <a:moveTo>
                        <a:pt x="0" y="2"/>
                      </a:moveTo>
                      <a:lnTo>
                        <a:pt x="2" y="2"/>
                      </a:lnTo>
                      <a:lnTo>
                        <a:pt x="3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01" name="Freeform 770"/>
                <p:cNvSpPr>
                  <a:spLocks/>
                </p:cNvSpPr>
                <p:nvPr/>
              </p:nvSpPr>
              <p:spPr bwMode="auto">
                <a:xfrm>
                  <a:off x="963" y="1437"/>
                  <a:ext cx="69" cy="29"/>
                </a:xfrm>
                <a:custGeom>
                  <a:avLst/>
                  <a:gdLst>
                    <a:gd name="T0" fmla="*/ 0 w 69"/>
                    <a:gd name="T1" fmla="*/ 29 h 29"/>
                    <a:gd name="T2" fmla="*/ 1 w 69"/>
                    <a:gd name="T3" fmla="*/ 28 h 29"/>
                    <a:gd name="T4" fmla="*/ 3 w 69"/>
                    <a:gd name="T5" fmla="*/ 28 h 29"/>
                    <a:gd name="T6" fmla="*/ 5 w 69"/>
                    <a:gd name="T7" fmla="*/ 26 h 29"/>
                    <a:gd name="T8" fmla="*/ 6 w 69"/>
                    <a:gd name="T9" fmla="*/ 26 h 29"/>
                    <a:gd name="T10" fmla="*/ 8 w 69"/>
                    <a:gd name="T11" fmla="*/ 24 h 29"/>
                    <a:gd name="T12" fmla="*/ 9 w 69"/>
                    <a:gd name="T13" fmla="*/ 23 h 29"/>
                    <a:gd name="T14" fmla="*/ 11 w 69"/>
                    <a:gd name="T15" fmla="*/ 23 h 29"/>
                    <a:gd name="T16" fmla="*/ 13 w 69"/>
                    <a:gd name="T17" fmla="*/ 21 h 29"/>
                    <a:gd name="T18" fmla="*/ 14 w 69"/>
                    <a:gd name="T19" fmla="*/ 21 h 29"/>
                    <a:gd name="T20" fmla="*/ 14 w 69"/>
                    <a:gd name="T21" fmla="*/ 19 h 29"/>
                    <a:gd name="T22" fmla="*/ 16 w 69"/>
                    <a:gd name="T23" fmla="*/ 19 h 29"/>
                    <a:gd name="T24" fmla="*/ 18 w 69"/>
                    <a:gd name="T25" fmla="*/ 19 h 29"/>
                    <a:gd name="T26" fmla="*/ 18 w 69"/>
                    <a:gd name="T27" fmla="*/ 18 h 29"/>
                    <a:gd name="T28" fmla="*/ 19 w 69"/>
                    <a:gd name="T29" fmla="*/ 18 h 29"/>
                    <a:gd name="T30" fmla="*/ 21 w 69"/>
                    <a:gd name="T31" fmla="*/ 18 h 29"/>
                    <a:gd name="T32" fmla="*/ 21 w 69"/>
                    <a:gd name="T33" fmla="*/ 16 h 29"/>
                    <a:gd name="T34" fmla="*/ 23 w 69"/>
                    <a:gd name="T35" fmla="*/ 16 h 29"/>
                    <a:gd name="T36" fmla="*/ 24 w 69"/>
                    <a:gd name="T37" fmla="*/ 16 h 29"/>
                    <a:gd name="T38" fmla="*/ 24 w 69"/>
                    <a:gd name="T39" fmla="*/ 14 h 29"/>
                    <a:gd name="T40" fmla="*/ 26 w 69"/>
                    <a:gd name="T41" fmla="*/ 14 h 29"/>
                    <a:gd name="T42" fmla="*/ 28 w 69"/>
                    <a:gd name="T43" fmla="*/ 14 h 29"/>
                    <a:gd name="T44" fmla="*/ 28 w 69"/>
                    <a:gd name="T45" fmla="*/ 13 h 29"/>
                    <a:gd name="T46" fmla="*/ 29 w 69"/>
                    <a:gd name="T47" fmla="*/ 13 h 29"/>
                    <a:gd name="T48" fmla="*/ 31 w 69"/>
                    <a:gd name="T49" fmla="*/ 13 h 29"/>
                    <a:gd name="T50" fmla="*/ 31 w 69"/>
                    <a:gd name="T51" fmla="*/ 11 h 29"/>
                    <a:gd name="T52" fmla="*/ 33 w 69"/>
                    <a:gd name="T53" fmla="*/ 11 h 29"/>
                    <a:gd name="T54" fmla="*/ 34 w 69"/>
                    <a:gd name="T55" fmla="*/ 11 h 29"/>
                    <a:gd name="T56" fmla="*/ 36 w 69"/>
                    <a:gd name="T57" fmla="*/ 9 h 29"/>
                    <a:gd name="T58" fmla="*/ 37 w 69"/>
                    <a:gd name="T59" fmla="*/ 9 h 29"/>
                    <a:gd name="T60" fmla="*/ 37 w 69"/>
                    <a:gd name="T61" fmla="*/ 8 h 29"/>
                    <a:gd name="T62" fmla="*/ 39 w 69"/>
                    <a:gd name="T63" fmla="*/ 8 h 29"/>
                    <a:gd name="T64" fmla="*/ 41 w 69"/>
                    <a:gd name="T65" fmla="*/ 8 h 29"/>
                    <a:gd name="T66" fmla="*/ 42 w 69"/>
                    <a:gd name="T67" fmla="*/ 8 h 29"/>
                    <a:gd name="T68" fmla="*/ 42 w 69"/>
                    <a:gd name="T69" fmla="*/ 6 h 29"/>
                    <a:gd name="T70" fmla="*/ 44 w 69"/>
                    <a:gd name="T71" fmla="*/ 6 h 29"/>
                    <a:gd name="T72" fmla="*/ 46 w 69"/>
                    <a:gd name="T73" fmla="*/ 6 h 29"/>
                    <a:gd name="T74" fmla="*/ 47 w 69"/>
                    <a:gd name="T75" fmla="*/ 6 h 29"/>
                    <a:gd name="T76" fmla="*/ 47 w 69"/>
                    <a:gd name="T77" fmla="*/ 5 h 29"/>
                    <a:gd name="T78" fmla="*/ 49 w 69"/>
                    <a:gd name="T79" fmla="*/ 5 h 29"/>
                    <a:gd name="T80" fmla="*/ 51 w 69"/>
                    <a:gd name="T81" fmla="*/ 5 h 29"/>
                    <a:gd name="T82" fmla="*/ 52 w 69"/>
                    <a:gd name="T83" fmla="*/ 5 h 29"/>
                    <a:gd name="T84" fmla="*/ 52 w 69"/>
                    <a:gd name="T85" fmla="*/ 3 h 29"/>
                    <a:gd name="T86" fmla="*/ 54 w 69"/>
                    <a:gd name="T87" fmla="*/ 3 h 29"/>
                    <a:gd name="T88" fmla="*/ 56 w 69"/>
                    <a:gd name="T89" fmla="*/ 3 h 29"/>
                    <a:gd name="T90" fmla="*/ 57 w 69"/>
                    <a:gd name="T91" fmla="*/ 3 h 29"/>
                    <a:gd name="T92" fmla="*/ 59 w 69"/>
                    <a:gd name="T93" fmla="*/ 1 h 29"/>
                    <a:gd name="T94" fmla="*/ 60 w 69"/>
                    <a:gd name="T95" fmla="*/ 1 h 29"/>
                    <a:gd name="T96" fmla="*/ 62 w 69"/>
                    <a:gd name="T97" fmla="*/ 1 h 29"/>
                    <a:gd name="T98" fmla="*/ 64 w 69"/>
                    <a:gd name="T99" fmla="*/ 1 h 29"/>
                    <a:gd name="T100" fmla="*/ 64 w 69"/>
                    <a:gd name="T101" fmla="*/ 0 h 29"/>
                    <a:gd name="T102" fmla="*/ 65 w 69"/>
                    <a:gd name="T103" fmla="*/ 0 h 29"/>
                    <a:gd name="T104" fmla="*/ 67 w 69"/>
                    <a:gd name="T105" fmla="*/ 0 h 29"/>
                    <a:gd name="T106" fmla="*/ 69 w 69"/>
                    <a:gd name="T107" fmla="*/ 0 h 29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69"/>
                    <a:gd name="T163" fmla="*/ 0 h 29"/>
                    <a:gd name="T164" fmla="*/ 69 w 69"/>
                    <a:gd name="T165" fmla="*/ 29 h 29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69" h="29">
                      <a:moveTo>
                        <a:pt x="0" y="29"/>
                      </a:moveTo>
                      <a:lnTo>
                        <a:pt x="1" y="28"/>
                      </a:lnTo>
                      <a:lnTo>
                        <a:pt x="3" y="28"/>
                      </a:lnTo>
                      <a:lnTo>
                        <a:pt x="5" y="26"/>
                      </a:lnTo>
                      <a:lnTo>
                        <a:pt x="6" y="26"/>
                      </a:lnTo>
                      <a:lnTo>
                        <a:pt x="8" y="24"/>
                      </a:lnTo>
                      <a:lnTo>
                        <a:pt x="9" y="23"/>
                      </a:lnTo>
                      <a:lnTo>
                        <a:pt x="11" y="23"/>
                      </a:lnTo>
                      <a:lnTo>
                        <a:pt x="13" y="21"/>
                      </a:lnTo>
                      <a:lnTo>
                        <a:pt x="14" y="21"/>
                      </a:lnTo>
                      <a:lnTo>
                        <a:pt x="14" y="19"/>
                      </a:lnTo>
                      <a:lnTo>
                        <a:pt x="16" y="19"/>
                      </a:lnTo>
                      <a:lnTo>
                        <a:pt x="18" y="19"/>
                      </a:lnTo>
                      <a:lnTo>
                        <a:pt x="18" y="18"/>
                      </a:lnTo>
                      <a:lnTo>
                        <a:pt x="19" y="18"/>
                      </a:lnTo>
                      <a:lnTo>
                        <a:pt x="21" y="18"/>
                      </a:lnTo>
                      <a:lnTo>
                        <a:pt x="21" y="16"/>
                      </a:lnTo>
                      <a:lnTo>
                        <a:pt x="23" y="16"/>
                      </a:lnTo>
                      <a:lnTo>
                        <a:pt x="24" y="16"/>
                      </a:lnTo>
                      <a:lnTo>
                        <a:pt x="24" y="14"/>
                      </a:lnTo>
                      <a:lnTo>
                        <a:pt x="26" y="14"/>
                      </a:lnTo>
                      <a:lnTo>
                        <a:pt x="28" y="14"/>
                      </a:lnTo>
                      <a:lnTo>
                        <a:pt x="28" y="13"/>
                      </a:lnTo>
                      <a:lnTo>
                        <a:pt x="29" y="13"/>
                      </a:lnTo>
                      <a:lnTo>
                        <a:pt x="31" y="13"/>
                      </a:lnTo>
                      <a:lnTo>
                        <a:pt x="31" y="11"/>
                      </a:lnTo>
                      <a:lnTo>
                        <a:pt x="33" y="11"/>
                      </a:lnTo>
                      <a:lnTo>
                        <a:pt x="34" y="11"/>
                      </a:lnTo>
                      <a:lnTo>
                        <a:pt x="36" y="9"/>
                      </a:lnTo>
                      <a:lnTo>
                        <a:pt x="37" y="9"/>
                      </a:lnTo>
                      <a:lnTo>
                        <a:pt x="37" y="8"/>
                      </a:lnTo>
                      <a:lnTo>
                        <a:pt x="39" y="8"/>
                      </a:lnTo>
                      <a:lnTo>
                        <a:pt x="41" y="8"/>
                      </a:lnTo>
                      <a:lnTo>
                        <a:pt x="42" y="8"/>
                      </a:lnTo>
                      <a:lnTo>
                        <a:pt x="42" y="6"/>
                      </a:lnTo>
                      <a:lnTo>
                        <a:pt x="44" y="6"/>
                      </a:lnTo>
                      <a:lnTo>
                        <a:pt x="46" y="6"/>
                      </a:lnTo>
                      <a:lnTo>
                        <a:pt x="47" y="6"/>
                      </a:lnTo>
                      <a:lnTo>
                        <a:pt x="47" y="5"/>
                      </a:lnTo>
                      <a:lnTo>
                        <a:pt x="49" y="5"/>
                      </a:lnTo>
                      <a:lnTo>
                        <a:pt x="51" y="5"/>
                      </a:lnTo>
                      <a:lnTo>
                        <a:pt x="52" y="5"/>
                      </a:lnTo>
                      <a:lnTo>
                        <a:pt x="52" y="3"/>
                      </a:lnTo>
                      <a:lnTo>
                        <a:pt x="54" y="3"/>
                      </a:lnTo>
                      <a:lnTo>
                        <a:pt x="56" y="3"/>
                      </a:lnTo>
                      <a:lnTo>
                        <a:pt x="57" y="3"/>
                      </a:lnTo>
                      <a:lnTo>
                        <a:pt x="59" y="1"/>
                      </a:lnTo>
                      <a:lnTo>
                        <a:pt x="60" y="1"/>
                      </a:lnTo>
                      <a:lnTo>
                        <a:pt x="62" y="1"/>
                      </a:lnTo>
                      <a:lnTo>
                        <a:pt x="64" y="1"/>
                      </a:lnTo>
                      <a:lnTo>
                        <a:pt x="64" y="0"/>
                      </a:lnTo>
                      <a:lnTo>
                        <a:pt x="65" y="0"/>
                      </a:lnTo>
                      <a:lnTo>
                        <a:pt x="67" y="0"/>
                      </a:lnTo>
                      <a:lnTo>
                        <a:pt x="69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02" name="Freeform 771"/>
                <p:cNvSpPr>
                  <a:spLocks/>
                </p:cNvSpPr>
                <p:nvPr/>
              </p:nvSpPr>
              <p:spPr bwMode="auto">
                <a:xfrm>
                  <a:off x="1032" y="1437"/>
                  <a:ext cx="23" cy="19"/>
                </a:xfrm>
                <a:custGeom>
                  <a:avLst/>
                  <a:gdLst>
                    <a:gd name="T0" fmla="*/ 0 w 23"/>
                    <a:gd name="T1" fmla="*/ 0 h 19"/>
                    <a:gd name="T2" fmla="*/ 1 w 23"/>
                    <a:gd name="T3" fmla="*/ 0 h 19"/>
                    <a:gd name="T4" fmla="*/ 3 w 23"/>
                    <a:gd name="T5" fmla="*/ 0 h 19"/>
                    <a:gd name="T6" fmla="*/ 5 w 23"/>
                    <a:gd name="T7" fmla="*/ 0 h 19"/>
                    <a:gd name="T8" fmla="*/ 6 w 23"/>
                    <a:gd name="T9" fmla="*/ 0 h 19"/>
                    <a:gd name="T10" fmla="*/ 8 w 23"/>
                    <a:gd name="T11" fmla="*/ 0 h 19"/>
                    <a:gd name="T12" fmla="*/ 10 w 23"/>
                    <a:gd name="T13" fmla="*/ 0 h 19"/>
                    <a:gd name="T14" fmla="*/ 11 w 23"/>
                    <a:gd name="T15" fmla="*/ 0 h 19"/>
                    <a:gd name="T16" fmla="*/ 13 w 23"/>
                    <a:gd name="T17" fmla="*/ 0 h 19"/>
                    <a:gd name="T18" fmla="*/ 14 w 23"/>
                    <a:gd name="T19" fmla="*/ 0 h 19"/>
                    <a:gd name="T20" fmla="*/ 16 w 23"/>
                    <a:gd name="T21" fmla="*/ 0 h 19"/>
                    <a:gd name="T22" fmla="*/ 18 w 23"/>
                    <a:gd name="T23" fmla="*/ 0 h 19"/>
                    <a:gd name="T24" fmla="*/ 18 w 23"/>
                    <a:gd name="T25" fmla="*/ 1 h 19"/>
                    <a:gd name="T26" fmla="*/ 19 w 23"/>
                    <a:gd name="T27" fmla="*/ 1 h 19"/>
                    <a:gd name="T28" fmla="*/ 21 w 23"/>
                    <a:gd name="T29" fmla="*/ 1 h 19"/>
                    <a:gd name="T30" fmla="*/ 21 w 23"/>
                    <a:gd name="T31" fmla="*/ 3 h 19"/>
                    <a:gd name="T32" fmla="*/ 23 w 23"/>
                    <a:gd name="T33" fmla="*/ 3 h 19"/>
                    <a:gd name="T34" fmla="*/ 23 w 23"/>
                    <a:gd name="T35" fmla="*/ 5 h 19"/>
                    <a:gd name="T36" fmla="*/ 23 w 23"/>
                    <a:gd name="T37" fmla="*/ 6 h 19"/>
                    <a:gd name="T38" fmla="*/ 23 w 23"/>
                    <a:gd name="T39" fmla="*/ 8 h 19"/>
                    <a:gd name="T40" fmla="*/ 23 w 23"/>
                    <a:gd name="T41" fmla="*/ 9 h 19"/>
                    <a:gd name="T42" fmla="*/ 23 w 23"/>
                    <a:gd name="T43" fmla="*/ 11 h 19"/>
                    <a:gd name="T44" fmla="*/ 23 w 23"/>
                    <a:gd name="T45" fmla="*/ 13 h 19"/>
                    <a:gd name="T46" fmla="*/ 21 w 23"/>
                    <a:gd name="T47" fmla="*/ 13 h 19"/>
                    <a:gd name="T48" fmla="*/ 21 w 23"/>
                    <a:gd name="T49" fmla="*/ 14 h 19"/>
                    <a:gd name="T50" fmla="*/ 21 w 23"/>
                    <a:gd name="T51" fmla="*/ 16 h 19"/>
                    <a:gd name="T52" fmla="*/ 19 w 23"/>
                    <a:gd name="T53" fmla="*/ 16 h 19"/>
                    <a:gd name="T54" fmla="*/ 19 w 23"/>
                    <a:gd name="T55" fmla="*/ 18 h 19"/>
                    <a:gd name="T56" fmla="*/ 19 w 23"/>
                    <a:gd name="T57" fmla="*/ 19 h 19"/>
                    <a:gd name="T58" fmla="*/ 18 w 23"/>
                    <a:gd name="T59" fmla="*/ 19 h 19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23"/>
                    <a:gd name="T91" fmla="*/ 0 h 19"/>
                    <a:gd name="T92" fmla="*/ 23 w 23"/>
                    <a:gd name="T93" fmla="*/ 19 h 19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23" h="19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8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6" y="0"/>
                      </a:lnTo>
                      <a:lnTo>
                        <a:pt x="18" y="0"/>
                      </a:lnTo>
                      <a:lnTo>
                        <a:pt x="18" y="1"/>
                      </a:lnTo>
                      <a:lnTo>
                        <a:pt x="19" y="1"/>
                      </a:lnTo>
                      <a:lnTo>
                        <a:pt x="21" y="1"/>
                      </a:lnTo>
                      <a:lnTo>
                        <a:pt x="21" y="3"/>
                      </a:lnTo>
                      <a:lnTo>
                        <a:pt x="23" y="3"/>
                      </a:lnTo>
                      <a:lnTo>
                        <a:pt x="23" y="5"/>
                      </a:lnTo>
                      <a:lnTo>
                        <a:pt x="23" y="6"/>
                      </a:lnTo>
                      <a:lnTo>
                        <a:pt x="23" y="8"/>
                      </a:lnTo>
                      <a:lnTo>
                        <a:pt x="23" y="9"/>
                      </a:lnTo>
                      <a:lnTo>
                        <a:pt x="23" y="11"/>
                      </a:lnTo>
                      <a:lnTo>
                        <a:pt x="23" y="13"/>
                      </a:lnTo>
                      <a:lnTo>
                        <a:pt x="21" y="13"/>
                      </a:lnTo>
                      <a:lnTo>
                        <a:pt x="21" y="14"/>
                      </a:lnTo>
                      <a:lnTo>
                        <a:pt x="21" y="16"/>
                      </a:lnTo>
                      <a:lnTo>
                        <a:pt x="19" y="16"/>
                      </a:lnTo>
                      <a:lnTo>
                        <a:pt x="19" y="18"/>
                      </a:lnTo>
                      <a:lnTo>
                        <a:pt x="19" y="19"/>
                      </a:lnTo>
                      <a:lnTo>
                        <a:pt x="18" y="19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03" name="Freeform 772"/>
                <p:cNvSpPr>
                  <a:spLocks/>
                </p:cNvSpPr>
                <p:nvPr/>
              </p:nvSpPr>
              <p:spPr bwMode="auto">
                <a:xfrm>
                  <a:off x="989" y="1456"/>
                  <a:ext cx="61" cy="45"/>
                </a:xfrm>
                <a:custGeom>
                  <a:avLst/>
                  <a:gdLst>
                    <a:gd name="T0" fmla="*/ 61 w 61"/>
                    <a:gd name="T1" fmla="*/ 0 h 45"/>
                    <a:gd name="T2" fmla="*/ 61 w 61"/>
                    <a:gd name="T3" fmla="*/ 2 h 45"/>
                    <a:gd name="T4" fmla="*/ 59 w 61"/>
                    <a:gd name="T5" fmla="*/ 2 h 45"/>
                    <a:gd name="T6" fmla="*/ 59 w 61"/>
                    <a:gd name="T7" fmla="*/ 4 h 45"/>
                    <a:gd name="T8" fmla="*/ 57 w 61"/>
                    <a:gd name="T9" fmla="*/ 4 h 45"/>
                    <a:gd name="T10" fmla="*/ 57 w 61"/>
                    <a:gd name="T11" fmla="*/ 5 h 45"/>
                    <a:gd name="T12" fmla="*/ 57 w 61"/>
                    <a:gd name="T13" fmla="*/ 7 h 45"/>
                    <a:gd name="T14" fmla="*/ 56 w 61"/>
                    <a:gd name="T15" fmla="*/ 7 h 45"/>
                    <a:gd name="T16" fmla="*/ 54 w 61"/>
                    <a:gd name="T17" fmla="*/ 7 h 45"/>
                    <a:gd name="T18" fmla="*/ 54 w 61"/>
                    <a:gd name="T19" fmla="*/ 9 h 45"/>
                    <a:gd name="T20" fmla="*/ 53 w 61"/>
                    <a:gd name="T21" fmla="*/ 9 h 45"/>
                    <a:gd name="T22" fmla="*/ 53 w 61"/>
                    <a:gd name="T23" fmla="*/ 10 h 45"/>
                    <a:gd name="T24" fmla="*/ 51 w 61"/>
                    <a:gd name="T25" fmla="*/ 10 h 45"/>
                    <a:gd name="T26" fmla="*/ 51 w 61"/>
                    <a:gd name="T27" fmla="*/ 12 h 45"/>
                    <a:gd name="T28" fmla="*/ 49 w 61"/>
                    <a:gd name="T29" fmla="*/ 12 h 45"/>
                    <a:gd name="T30" fmla="*/ 49 w 61"/>
                    <a:gd name="T31" fmla="*/ 14 h 45"/>
                    <a:gd name="T32" fmla="*/ 48 w 61"/>
                    <a:gd name="T33" fmla="*/ 14 h 45"/>
                    <a:gd name="T34" fmla="*/ 48 w 61"/>
                    <a:gd name="T35" fmla="*/ 15 h 45"/>
                    <a:gd name="T36" fmla="*/ 46 w 61"/>
                    <a:gd name="T37" fmla="*/ 15 h 45"/>
                    <a:gd name="T38" fmla="*/ 46 w 61"/>
                    <a:gd name="T39" fmla="*/ 17 h 45"/>
                    <a:gd name="T40" fmla="*/ 44 w 61"/>
                    <a:gd name="T41" fmla="*/ 17 h 45"/>
                    <a:gd name="T42" fmla="*/ 43 w 61"/>
                    <a:gd name="T43" fmla="*/ 19 h 45"/>
                    <a:gd name="T44" fmla="*/ 41 w 61"/>
                    <a:gd name="T45" fmla="*/ 19 h 45"/>
                    <a:gd name="T46" fmla="*/ 41 w 61"/>
                    <a:gd name="T47" fmla="*/ 20 h 45"/>
                    <a:gd name="T48" fmla="*/ 39 w 61"/>
                    <a:gd name="T49" fmla="*/ 20 h 45"/>
                    <a:gd name="T50" fmla="*/ 39 w 61"/>
                    <a:gd name="T51" fmla="*/ 22 h 45"/>
                    <a:gd name="T52" fmla="*/ 38 w 61"/>
                    <a:gd name="T53" fmla="*/ 22 h 45"/>
                    <a:gd name="T54" fmla="*/ 36 w 61"/>
                    <a:gd name="T55" fmla="*/ 24 h 45"/>
                    <a:gd name="T56" fmla="*/ 34 w 61"/>
                    <a:gd name="T57" fmla="*/ 25 h 45"/>
                    <a:gd name="T58" fmla="*/ 33 w 61"/>
                    <a:gd name="T59" fmla="*/ 25 h 45"/>
                    <a:gd name="T60" fmla="*/ 33 w 61"/>
                    <a:gd name="T61" fmla="*/ 27 h 45"/>
                    <a:gd name="T62" fmla="*/ 31 w 61"/>
                    <a:gd name="T63" fmla="*/ 27 h 45"/>
                    <a:gd name="T64" fmla="*/ 30 w 61"/>
                    <a:gd name="T65" fmla="*/ 27 h 45"/>
                    <a:gd name="T66" fmla="*/ 30 w 61"/>
                    <a:gd name="T67" fmla="*/ 29 h 45"/>
                    <a:gd name="T68" fmla="*/ 28 w 61"/>
                    <a:gd name="T69" fmla="*/ 29 h 45"/>
                    <a:gd name="T70" fmla="*/ 26 w 61"/>
                    <a:gd name="T71" fmla="*/ 30 h 45"/>
                    <a:gd name="T72" fmla="*/ 25 w 61"/>
                    <a:gd name="T73" fmla="*/ 30 h 45"/>
                    <a:gd name="T74" fmla="*/ 25 w 61"/>
                    <a:gd name="T75" fmla="*/ 32 h 45"/>
                    <a:gd name="T76" fmla="*/ 23 w 61"/>
                    <a:gd name="T77" fmla="*/ 32 h 45"/>
                    <a:gd name="T78" fmla="*/ 21 w 61"/>
                    <a:gd name="T79" fmla="*/ 34 h 45"/>
                    <a:gd name="T80" fmla="*/ 20 w 61"/>
                    <a:gd name="T81" fmla="*/ 35 h 45"/>
                    <a:gd name="T82" fmla="*/ 18 w 61"/>
                    <a:gd name="T83" fmla="*/ 35 h 45"/>
                    <a:gd name="T84" fmla="*/ 16 w 61"/>
                    <a:gd name="T85" fmla="*/ 37 h 45"/>
                    <a:gd name="T86" fmla="*/ 15 w 61"/>
                    <a:gd name="T87" fmla="*/ 37 h 45"/>
                    <a:gd name="T88" fmla="*/ 15 w 61"/>
                    <a:gd name="T89" fmla="*/ 39 h 45"/>
                    <a:gd name="T90" fmla="*/ 13 w 61"/>
                    <a:gd name="T91" fmla="*/ 39 h 45"/>
                    <a:gd name="T92" fmla="*/ 11 w 61"/>
                    <a:gd name="T93" fmla="*/ 39 h 45"/>
                    <a:gd name="T94" fmla="*/ 11 w 61"/>
                    <a:gd name="T95" fmla="*/ 40 h 45"/>
                    <a:gd name="T96" fmla="*/ 10 w 61"/>
                    <a:gd name="T97" fmla="*/ 40 h 45"/>
                    <a:gd name="T98" fmla="*/ 8 w 61"/>
                    <a:gd name="T99" fmla="*/ 40 h 45"/>
                    <a:gd name="T100" fmla="*/ 8 w 61"/>
                    <a:gd name="T101" fmla="*/ 42 h 45"/>
                    <a:gd name="T102" fmla="*/ 7 w 61"/>
                    <a:gd name="T103" fmla="*/ 42 h 45"/>
                    <a:gd name="T104" fmla="*/ 5 w 61"/>
                    <a:gd name="T105" fmla="*/ 42 h 45"/>
                    <a:gd name="T106" fmla="*/ 5 w 61"/>
                    <a:gd name="T107" fmla="*/ 43 h 45"/>
                    <a:gd name="T108" fmla="*/ 3 w 61"/>
                    <a:gd name="T109" fmla="*/ 43 h 45"/>
                    <a:gd name="T110" fmla="*/ 2 w 61"/>
                    <a:gd name="T111" fmla="*/ 43 h 45"/>
                    <a:gd name="T112" fmla="*/ 2 w 61"/>
                    <a:gd name="T113" fmla="*/ 45 h 45"/>
                    <a:gd name="T114" fmla="*/ 0 w 61"/>
                    <a:gd name="T115" fmla="*/ 45 h 45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w 61"/>
                    <a:gd name="T175" fmla="*/ 0 h 45"/>
                    <a:gd name="T176" fmla="*/ 61 w 61"/>
                    <a:gd name="T177" fmla="*/ 45 h 45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T174" t="T175" r="T176" b="T177"/>
                  <a:pathLst>
                    <a:path w="61" h="45">
                      <a:moveTo>
                        <a:pt x="61" y="0"/>
                      </a:moveTo>
                      <a:lnTo>
                        <a:pt x="61" y="2"/>
                      </a:lnTo>
                      <a:lnTo>
                        <a:pt x="59" y="2"/>
                      </a:lnTo>
                      <a:lnTo>
                        <a:pt x="59" y="4"/>
                      </a:lnTo>
                      <a:lnTo>
                        <a:pt x="57" y="4"/>
                      </a:lnTo>
                      <a:lnTo>
                        <a:pt x="57" y="5"/>
                      </a:lnTo>
                      <a:lnTo>
                        <a:pt x="57" y="7"/>
                      </a:lnTo>
                      <a:lnTo>
                        <a:pt x="56" y="7"/>
                      </a:lnTo>
                      <a:lnTo>
                        <a:pt x="54" y="7"/>
                      </a:lnTo>
                      <a:lnTo>
                        <a:pt x="54" y="9"/>
                      </a:lnTo>
                      <a:lnTo>
                        <a:pt x="53" y="9"/>
                      </a:lnTo>
                      <a:lnTo>
                        <a:pt x="53" y="10"/>
                      </a:lnTo>
                      <a:lnTo>
                        <a:pt x="51" y="10"/>
                      </a:lnTo>
                      <a:lnTo>
                        <a:pt x="51" y="12"/>
                      </a:lnTo>
                      <a:lnTo>
                        <a:pt x="49" y="12"/>
                      </a:lnTo>
                      <a:lnTo>
                        <a:pt x="49" y="14"/>
                      </a:lnTo>
                      <a:lnTo>
                        <a:pt x="48" y="14"/>
                      </a:lnTo>
                      <a:lnTo>
                        <a:pt x="48" y="15"/>
                      </a:lnTo>
                      <a:lnTo>
                        <a:pt x="46" y="15"/>
                      </a:lnTo>
                      <a:lnTo>
                        <a:pt x="46" y="17"/>
                      </a:lnTo>
                      <a:lnTo>
                        <a:pt x="44" y="17"/>
                      </a:lnTo>
                      <a:lnTo>
                        <a:pt x="43" y="19"/>
                      </a:lnTo>
                      <a:lnTo>
                        <a:pt x="41" y="19"/>
                      </a:lnTo>
                      <a:lnTo>
                        <a:pt x="41" y="20"/>
                      </a:lnTo>
                      <a:lnTo>
                        <a:pt x="39" y="20"/>
                      </a:lnTo>
                      <a:lnTo>
                        <a:pt x="39" y="22"/>
                      </a:lnTo>
                      <a:lnTo>
                        <a:pt x="38" y="22"/>
                      </a:lnTo>
                      <a:lnTo>
                        <a:pt x="36" y="24"/>
                      </a:lnTo>
                      <a:lnTo>
                        <a:pt x="34" y="25"/>
                      </a:lnTo>
                      <a:lnTo>
                        <a:pt x="33" y="25"/>
                      </a:lnTo>
                      <a:lnTo>
                        <a:pt x="33" y="27"/>
                      </a:lnTo>
                      <a:lnTo>
                        <a:pt x="31" y="27"/>
                      </a:lnTo>
                      <a:lnTo>
                        <a:pt x="30" y="27"/>
                      </a:lnTo>
                      <a:lnTo>
                        <a:pt x="30" y="29"/>
                      </a:lnTo>
                      <a:lnTo>
                        <a:pt x="28" y="29"/>
                      </a:lnTo>
                      <a:lnTo>
                        <a:pt x="26" y="30"/>
                      </a:lnTo>
                      <a:lnTo>
                        <a:pt x="25" y="30"/>
                      </a:lnTo>
                      <a:lnTo>
                        <a:pt x="25" y="32"/>
                      </a:lnTo>
                      <a:lnTo>
                        <a:pt x="23" y="32"/>
                      </a:lnTo>
                      <a:lnTo>
                        <a:pt x="21" y="34"/>
                      </a:lnTo>
                      <a:lnTo>
                        <a:pt x="20" y="35"/>
                      </a:lnTo>
                      <a:lnTo>
                        <a:pt x="18" y="35"/>
                      </a:lnTo>
                      <a:lnTo>
                        <a:pt x="16" y="37"/>
                      </a:lnTo>
                      <a:lnTo>
                        <a:pt x="15" y="37"/>
                      </a:lnTo>
                      <a:lnTo>
                        <a:pt x="15" y="39"/>
                      </a:lnTo>
                      <a:lnTo>
                        <a:pt x="13" y="39"/>
                      </a:lnTo>
                      <a:lnTo>
                        <a:pt x="11" y="39"/>
                      </a:lnTo>
                      <a:lnTo>
                        <a:pt x="11" y="40"/>
                      </a:lnTo>
                      <a:lnTo>
                        <a:pt x="10" y="40"/>
                      </a:lnTo>
                      <a:lnTo>
                        <a:pt x="8" y="40"/>
                      </a:lnTo>
                      <a:lnTo>
                        <a:pt x="8" y="42"/>
                      </a:lnTo>
                      <a:lnTo>
                        <a:pt x="7" y="42"/>
                      </a:lnTo>
                      <a:lnTo>
                        <a:pt x="5" y="42"/>
                      </a:lnTo>
                      <a:lnTo>
                        <a:pt x="5" y="43"/>
                      </a:lnTo>
                      <a:lnTo>
                        <a:pt x="3" y="43"/>
                      </a:lnTo>
                      <a:lnTo>
                        <a:pt x="2" y="43"/>
                      </a:lnTo>
                      <a:lnTo>
                        <a:pt x="2" y="45"/>
                      </a:lnTo>
                      <a:lnTo>
                        <a:pt x="0" y="45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04" name="Freeform 773"/>
                <p:cNvSpPr>
                  <a:spLocks/>
                </p:cNvSpPr>
                <p:nvPr/>
              </p:nvSpPr>
              <p:spPr bwMode="auto">
                <a:xfrm>
                  <a:off x="925" y="1501"/>
                  <a:ext cx="64" cy="17"/>
                </a:xfrm>
                <a:custGeom>
                  <a:avLst/>
                  <a:gdLst>
                    <a:gd name="T0" fmla="*/ 64 w 64"/>
                    <a:gd name="T1" fmla="*/ 0 h 17"/>
                    <a:gd name="T2" fmla="*/ 62 w 64"/>
                    <a:gd name="T3" fmla="*/ 0 h 17"/>
                    <a:gd name="T4" fmla="*/ 62 w 64"/>
                    <a:gd name="T5" fmla="*/ 2 h 17"/>
                    <a:gd name="T6" fmla="*/ 61 w 64"/>
                    <a:gd name="T7" fmla="*/ 2 h 17"/>
                    <a:gd name="T8" fmla="*/ 59 w 64"/>
                    <a:gd name="T9" fmla="*/ 2 h 17"/>
                    <a:gd name="T10" fmla="*/ 59 w 64"/>
                    <a:gd name="T11" fmla="*/ 3 h 17"/>
                    <a:gd name="T12" fmla="*/ 57 w 64"/>
                    <a:gd name="T13" fmla="*/ 3 h 17"/>
                    <a:gd name="T14" fmla="*/ 56 w 64"/>
                    <a:gd name="T15" fmla="*/ 5 h 17"/>
                    <a:gd name="T16" fmla="*/ 54 w 64"/>
                    <a:gd name="T17" fmla="*/ 5 h 17"/>
                    <a:gd name="T18" fmla="*/ 52 w 64"/>
                    <a:gd name="T19" fmla="*/ 5 h 17"/>
                    <a:gd name="T20" fmla="*/ 52 w 64"/>
                    <a:gd name="T21" fmla="*/ 7 h 17"/>
                    <a:gd name="T22" fmla="*/ 51 w 64"/>
                    <a:gd name="T23" fmla="*/ 7 h 17"/>
                    <a:gd name="T24" fmla="*/ 49 w 64"/>
                    <a:gd name="T25" fmla="*/ 7 h 17"/>
                    <a:gd name="T26" fmla="*/ 47 w 64"/>
                    <a:gd name="T27" fmla="*/ 8 h 17"/>
                    <a:gd name="T28" fmla="*/ 46 w 64"/>
                    <a:gd name="T29" fmla="*/ 8 h 17"/>
                    <a:gd name="T30" fmla="*/ 44 w 64"/>
                    <a:gd name="T31" fmla="*/ 8 h 17"/>
                    <a:gd name="T32" fmla="*/ 44 w 64"/>
                    <a:gd name="T33" fmla="*/ 10 h 17"/>
                    <a:gd name="T34" fmla="*/ 43 w 64"/>
                    <a:gd name="T35" fmla="*/ 10 h 17"/>
                    <a:gd name="T36" fmla="*/ 41 w 64"/>
                    <a:gd name="T37" fmla="*/ 10 h 17"/>
                    <a:gd name="T38" fmla="*/ 39 w 64"/>
                    <a:gd name="T39" fmla="*/ 12 h 17"/>
                    <a:gd name="T40" fmla="*/ 38 w 64"/>
                    <a:gd name="T41" fmla="*/ 12 h 17"/>
                    <a:gd name="T42" fmla="*/ 36 w 64"/>
                    <a:gd name="T43" fmla="*/ 12 h 17"/>
                    <a:gd name="T44" fmla="*/ 34 w 64"/>
                    <a:gd name="T45" fmla="*/ 12 h 17"/>
                    <a:gd name="T46" fmla="*/ 33 w 64"/>
                    <a:gd name="T47" fmla="*/ 13 h 17"/>
                    <a:gd name="T48" fmla="*/ 31 w 64"/>
                    <a:gd name="T49" fmla="*/ 13 h 17"/>
                    <a:gd name="T50" fmla="*/ 29 w 64"/>
                    <a:gd name="T51" fmla="*/ 13 h 17"/>
                    <a:gd name="T52" fmla="*/ 28 w 64"/>
                    <a:gd name="T53" fmla="*/ 13 h 17"/>
                    <a:gd name="T54" fmla="*/ 26 w 64"/>
                    <a:gd name="T55" fmla="*/ 15 h 17"/>
                    <a:gd name="T56" fmla="*/ 24 w 64"/>
                    <a:gd name="T57" fmla="*/ 15 h 17"/>
                    <a:gd name="T58" fmla="*/ 23 w 64"/>
                    <a:gd name="T59" fmla="*/ 15 h 17"/>
                    <a:gd name="T60" fmla="*/ 21 w 64"/>
                    <a:gd name="T61" fmla="*/ 15 h 17"/>
                    <a:gd name="T62" fmla="*/ 20 w 64"/>
                    <a:gd name="T63" fmla="*/ 15 h 17"/>
                    <a:gd name="T64" fmla="*/ 18 w 64"/>
                    <a:gd name="T65" fmla="*/ 15 h 17"/>
                    <a:gd name="T66" fmla="*/ 18 w 64"/>
                    <a:gd name="T67" fmla="*/ 17 h 17"/>
                    <a:gd name="T68" fmla="*/ 16 w 64"/>
                    <a:gd name="T69" fmla="*/ 17 h 17"/>
                    <a:gd name="T70" fmla="*/ 15 w 64"/>
                    <a:gd name="T71" fmla="*/ 17 h 17"/>
                    <a:gd name="T72" fmla="*/ 13 w 64"/>
                    <a:gd name="T73" fmla="*/ 17 h 17"/>
                    <a:gd name="T74" fmla="*/ 11 w 64"/>
                    <a:gd name="T75" fmla="*/ 17 h 17"/>
                    <a:gd name="T76" fmla="*/ 10 w 64"/>
                    <a:gd name="T77" fmla="*/ 17 h 17"/>
                    <a:gd name="T78" fmla="*/ 8 w 64"/>
                    <a:gd name="T79" fmla="*/ 17 h 17"/>
                    <a:gd name="T80" fmla="*/ 6 w 64"/>
                    <a:gd name="T81" fmla="*/ 15 h 17"/>
                    <a:gd name="T82" fmla="*/ 5 w 64"/>
                    <a:gd name="T83" fmla="*/ 15 h 17"/>
                    <a:gd name="T84" fmla="*/ 3 w 64"/>
                    <a:gd name="T85" fmla="*/ 15 h 17"/>
                    <a:gd name="T86" fmla="*/ 3 w 64"/>
                    <a:gd name="T87" fmla="*/ 13 h 17"/>
                    <a:gd name="T88" fmla="*/ 1 w 64"/>
                    <a:gd name="T89" fmla="*/ 13 h 17"/>
                    <a:gd name="T90" fmla="*/ 1 w 64"/>
                    <a:gd name="T91" fmla="*/ 12 h 17"/>
                    <a:gd name="T92" fmla="*/ 0 w 64"/>
                    <a:gd name="T93" fmla="*/ 12 h 17"/>
                    <a:gd name="T94" fmla="*/ 0 w 64"/>
                    <a:gd name="T95" fmla="*/ 10 h 17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64"/>
                    <a:gd name="T145" fmla="*/ 0 h 17"/>
                    <a:gd name="T146" fmla="*/ 64 w 64"/>
                    <a:gd name="T147" fmla="*/ 17 h 17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64" h="17">
                      <a:moveTo>
                        <a:pt x="64" y="0"/>
                      </a:moveTo>
                      <a:lnTo>
                        <a:pt x="62" y="0"/>
                      </a:lnTo>
                      <a:lnTo>
                        <a:pt x="62" y="2"/>
                      </a:lnTo>
                      <a:lnTo>
                        <a:pt x="61" y="2"/>
                      </a:lnTo>
                      <a:lnTo>
                        <a:pt x="59" y="2"/>
                      </a:lnTo>
                      <a:lnTo>
                        <a:pt x="59" y="3"/>
                      </a:lnTo>
                      <a:lnTo>
                        <a:pt x="57" y="3"/>
                      </a:lnTo>
                      <a:lnTo>
                        <a:pt x="56" y="5"/>
                      </a:lnTo>
                      <a:lnTo>
                        <a:pt x="54" y="5"/>
                      </a:lnTo>
                      <a:lnTo>
                        <a:pt x="52" y="5"/>
                      </a:lnTo>
                      <a:lnTo>
                        <a:pt x="52" y="7"/>
                      </a:lnTo>
                      <a:lnTo>
                        <a:pt x="51" y="7"/>
                      </a:lnTo>
                      <a:lnTo>
                        <a:pt x="49" y="7"/>
                      </a:lnTo>
                      <a:lnTo>
                        <a:pt x="47" y="8"/>
                      </a:lnTo>
                      <a:lnTo>
                        <a:pt x="46" y="8"/>
                      </a:lnTo>
                      <a:lnTo>
                        <a:pt x="44" y="8"/>
                      </a:lnTo>
                      <a:lnTo>
                        <a:pt x="44" y="10"/>
                      </a:lnTo>
                      <a:lnTo>
                        <a:pt x="43" y="10"/>
                      </a:lnTo>
                      <a:lnTo>
                        <a:pt x="41" y="10"/>
                      </a:lnTo>
                      <a:lnTo>
                        <a:pt x="39" y="12"/>
                      </a:lnTo>
                      <a:lnTo>
                        <a:pt x="38" y="12"/>
                      </a:lnTo>
                      <a:lnTo>
                        <a:pt x="36" y="12"/>
                      </a:lnTo>
                      <a:lnTo>
                        <a:pt x="34" y="12"/>
                      </a:lnTo>
                      <a:lnTo>
                        <a:pt x="33" y="13"/>
                      </a:lnTo>
                      <a:lnTo>
                        <a:pt x="31" y="13"/>
                      </a:lnTo>
                      <a:lnTo>
                        <a:pt x="29" y="13"/>
                      </a:lnTo>
                      <a:lnTo>
                        <a:pt x="28" y="13"/>
                      </a:lnTo>
                      <a:lnTo>
                        <a:pt x="26" y="15"/>
                      </a:lnTo>
                      <a:lnTo>
                        <a:pt x="24" y="15"/>
                      </a:lnTo>
                      <a:lnTo>
                        <a:pt x="23" y="15"/>
                      </a:lnTo>
                      <a:lnTo>
                        <a:pt x="21" y="15"/>
                      </a:lnTo>
                      <a:lnTo>
                        <a:pt x="20" y="15"/>
                      </a:lnTo>
                      <a:lnTo>
                        <a:pt x="18" y="15"/>
                      </a:lnTo>
                      <a:lnTo>
                        <a:pt x="18" y="17"/>
                      </a:lnTo>
                      <a:lnTo>
                        <a:pt x="16" y="17"/>
                      </a:lnTo>
                      <a:lnTo>
                        <a:pt x="15" y="17"/>
                      </a:lnTo>
                      <a:lnTo>
                        <a:pt x="13" y="17"/>
                      </a:lnTo>
                      <a:lnTo>
                        <a:pt x="11" y="17"/>
                      </a:lnTo>
                      <a:lnTo>
                        <a:pt x="10" y="17"/>
                      </a:lnTo>
                      <a:lnTo>
                        <a:pt x="8" y="17"/>
                      </a:lnTo>
                      <a:lnTo>
                        <a:pt x="6" y="15"/>
                      </a:lnTo>
                      <a:lnTo>
                        <a:pt x="5" y="15"/>
                      </a:lnTo>
                      <a:lnTo>
                        <a:pt x="3" y="15"/>
                      </a:lnTo>
                      <a:lnTo>
                        <a:pt x="3" y="13"/>
                      </a:lnTo>
                      <a:lnTo>
                        <a:pt x="1" y="13"/>
                      </a:lnTo>
                      <a:lnTo>
                        <a:pt x="1" y="12"/>
                      </a:lnTo>
                      <a:lnTo>
                        <a:pt x="0" y="12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05" name="Freeform 774"/>
                <p:cNvSpPr>
                  <a:spLocks/>
                </p:cNvSpPr>
                <p:nvPr/>
              </p:nvSpPr>
              <p:spPr bwMode="auto">
                <a:xfrm>
                  <a:off x="925" y="1470"/>
                  <a:ext cx="33" cy="41"/>
                </a:xfrm>
                <a:custGeom>
                  <a:avLst/>
                  <a:gdLst>
                    <a:gd name="T0" fmla="*/ 0 w 33"/>
                    <a:gd name="T1" fmla="*/ 41 h 41"/>
                    <a:gd name="T2" fmla="*/ 0 w 33"/>
                    <a:gd name="T3" fmla="*/ 39 h 41"/>
                    <a:gd name="T4" fmla="*/ 0 w 33"/>
                    <a:gd name="T5" fmla="*/ 38 h 41"/>
                    <a:gd name="T6" fmla="*/ 0 w 33"/>
                    <a:gd name="T7" fmla="*/ 36 h 41"/>
                    <a:gd name="T8" fmla="*/ 0 w 33"/>
                    <a:gd name="T9" fmla="*/ 34 h 41"/>
                    <a:gd name="T10" fmla="*/ 1 w 33"/>
                    <a:gd name="T11" fmla="*/ 33 h 41"/>
                    <a:gd name="T12" fmla="*/ 1 w 33"/>
                    <a:gd name="T13" fmla="*/ 31 h 41"/>
                    <a:gd name="T14" fmla="*/ 1 w 33"/>
                    <a:gd name="T15" fmla="*/ 29 h 41"/>
                    <a:gd name="T16" fmla="*/ 3 w 33"/>
                    <a:gd name="T17" fmla="*/ 29 h 41"/>
                    <a:gd name="T18" fmla="*/ 3 w 33"/>
                    <a:gd name="T19" fmla="*/ 28 h 41"/>
                    <a:gd name="T20" fmla="*/ 3 w 33"/>
                    <a:gd name="T21" fmla="*/ 26 h 41"/>
                    <a:gd name="T22" fmla="*/ 5 w 33"/>
                    <a:gd name="T23" fmla="*/ 26 h 41"/>
                    <a:gd name="T24" fmla="*/ 5 w 33"/>
                    <a:gd name="T25" fmla="*/ 25 h 41"/>
                    <a:gd name="T26" fmla="*/ 6 w 33"/>
                    <a:gd name="T27" fmla="*/ 25 h 41"/>
                    <a:gd name="T28" fmla="*/ 6 w 33"/>
                    <a:gd name="T29" fmla="*/ 23 h 41"/>
                    <a:gd name="T30" fmla="*/ 8 w 33"/>
                    <a:gd name="T31" fmla="*/ 23 h 41"/>
                    <a:gd name="T32" fmla="*/ 8 w 33"/>
                    <a:gd name="T33" fmla="*/ 21 h 41"/>
                    <a:gd name="T34" fmla="*/ 8 w 33"/>
                    <a:gd name="T35" fmla="*/ 20 h 41"/>
                    <a:gd name="T36" fmla="*/ 10 w 33"/>
                    <a:gd name="T37" fmla="*/ 20 h 41"/>
                    <a:gd name="T38" fmla="*/ 11 w 33"/>
                    <a:gd name="T39" fmla="*/ 18 h 41"/>
                    <a:gd name="T40" fmla="*/ 13 w 33"/>
                    <a:gd name="T41" fmla="*/ 16 h 41"/>
                    <a:gd name="T42" fmla="*/ 15 w 33"/>
                    <a:gd name="T43" fmla="*/ 15 h 41"/>
                    <a:gd name="T44" fmla="*/ 16 w 33"/>
                    <a:gd name="T45" fmla="*/ 13 h 41"/>
                    <a:gd name="T46" fmla="*/ 18 w 33"/>
                    <a:gd name="T47" fmla="*/ 11 h 41"/>
                    <a:gd name="T48" fmla="*/ 20 w 33"/>
                    <a:gd name="T49" fmla="*/ 11 h 41"/>
                    <a:gd name="T50" fmla="*/ 20 w 33"/>
                    <a:gd name="T51" fmla="*/ 10 h 41"/>
                    <a:gd name="T52" fmla="*/ 21 w 33"/>
                    <a:gd name="T53" fmla="*/ 10 h 41"/>
                    <a:gd name="T54" fmla="*/ 21 w 33"/>
                    <a:gd name="T55" fmla="*/ 8 h 41"/>
                    <a:gd name="T56" fmla="*/ 23 w 33"/>
                    <a:gd name="T57" fmla="*/ 8 h 41"/>
                    <a:gd name="T58" fmla="*/ 24 w 33"/>
                    <a:gd name="T59" fmla="*/ 6 h 41"/>
                    <a:gd name="T60" fmla="*/ 26 w 33"/>
                    <a:gd name="T61" fmla="*/ 5 h 41"/>
                    <a:gd name="T62" fmla="*/ 28 w 33"/>
                    <a:gd name="T63" fmla="*/ 3 h 41"/>
                    <a:gd name="T64" fmla="*/ 29 w 33"/>
                    <a:gd name="T65" fmla="*/ 3 h 41"/>
                    <a:gd name="T66" fmla="*/ 29 w 33"/>
                    <a:gd name="T67" fmla="*/ 1 h 41"/>
                    <a:gd name="T68" fmla="*/ 31 w 33"/>
                    <a:gd name="T69" fmla="*/ 1 h 41"/>
                    <a:gd name="T70" fmla="*/ 31 w 33"/>
                    <a:gd name="T71" fmla="*/ 0 h 41"/>
                    <a:gd name="T72" fmla="*/ 33 w 33"/>
                    <a:gd name="T73" fmla="*/ 0 h 41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33"/>
                    <a:gd name="T112" fmla="*/ 0 h 41"/>
                    <a:gd name="T113" fmla="*/ 33 w 33"/>
                    <a:gd name="T114" fmla="*/ 41 h 41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33" h="41">
                      <a:moveTo>
                        <a:pt x="0" y="41"/>
                      </a:moveTo>
                      <a:lnTo>
                        <a:pt x="0" y="39"/>
                      </a:lnTo>
                      <a:lnTo>
                        <a:pt x="0" y="38"/>
                      </a:lnTo>
                      <a:lnTo>
                        <a:pt x="0" y="36"/>
                      </a:lnTo>
                      <a:lnTo>
                        <a:pt x="0" y="34"/>
                      </a:lnTo>
                      <a:lnTo>
                        <a:pt x="1" y="33"/>
                      </a:lnTo>
                      <a:lnTo>
                        <a:pt x="1" y="31"/>
                      </a:lnTo>
                      <a:lnTo>
                        <a:pt x="1" y="29"/>
                      </a:lnTo>
                      <a:lnTo>
                        <a:pt x="3" y="29"/>
                      </a:lnTo>
                      <a:lnTo>
                        <a:pt x="3" y="28"/>
                      </a:lnTo>
                      <a:lnTo>
                        <a:pt x="3" y="26"/>
                      </a:lnTo>
                      <a:lnTo>
                        <a:pt x="5" y="26"/>
                      </a:lnTo>
                      <a:lnTo>
                        <a:pt x="5" y="25"/>
                      </a:lnTo>
                      <a:lnTo>
                        <a:pt x="6" y="25"/>
                      </a:lnTo>
                      <a:lnTo>
                        <a:pt x="6" y="23"/>
                      </a:lnTo>
                      <a:lnTo>
                        <a:pt x="8" y="23"/>
                      </a:lnTo>
                      <a:lnTo>
                        <a:pt x="8" y="21"/>
                      </a:lnTo>
                      <a:lnTo>
                        <a:pt x="8" y="20"/>
                      </a:lnTo>
                      <a:lnTo>
                        <a:pt x="10" y="20"/>
                      </a:lnTo>
                      <a:lnTo>
                        <a:pt x="11" y="18"/>
                      </a:lnTo>
                      <a:lnTo>
                        <a:pt x="13" y="16"/>
                      </a:lnTo>
                      <a:lnTo>
                        <a:pt x="15" y="15"/>
                      </a:lnTo>
                      <a:lnTo>
                        <a:pt x="16" y="13"/>
                      </a:lnTo>
                      <a:lnTo>
                        <a:pt x="18" y="11"/>
                      </a:lnTo>
                      <a:lnTo>
                        <a:pt x="20" y="11"/>
                      </a:lnTo>
                      <a:lnTo>
                        <a:pt x="20" y="10"/>
                      </a:lnTo>
                      <a:lnTo>
                        <a:pt x="21" y="10"/>
                      </a:lnTo>
                      <a:lnTo>
                        <a:pt x="21" y="8"/>
                      </a:lnTo>
                      <a:lnTo>
                        <a:pt x="23" y="8"/>
                      </a:lnTo>
                      <a:lnTo>
                        <a:pt x="24" y="6"/>
                      </a:lnTo>
                      <a:lnTo>
                        <a:pt x="26" y="5"/>
                      </a:lnTo>
                      <a:lnTo>
                        <a:pt x="28" y="3"/>
                      </a:lnTo>
                      <a:lnTo>
                        <a:pt x="29" y="3"/>
                      </a:lnTo>
                      <a:lnTo>
                        <a:pt x="29" y="1"/>
                      </a:lnTo>
                      <a:lnTo>
                        <a:pt x="31" y="1"/>
                      </a:lnTo>
                      <a:lnTo>
                        <a:pt x="31" y="0"/>
                      </a:lnTo>
                      <a:lnTo>
                        <a:pt x="33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06" name="Freeform 775"/>
                <p:cNvSpPr>
                  <a:spLocks/>
                </p:cNvSpPr>
                <p:nvPr/>
              </p:nvSpPr>
              <p:spPr bwMode="auto">
                <a:xfrm>
                  <a:off x="958" y="1466"/>
                  <a:ext cx="5" cy="4"/>
                </a:xfrm>
                <a:custGeom>
                  <a:avLst/>
                  <a:gdLst>
                    <a:gd name="T0" fmla="*/ 0 w 5"/>
                    <a:gd name="T1" fmla="*/ 4 h 4"/>
                    <a:gd name="T2" fmla="*/ 1 w 5"/>
                    <a:gd name="T3" fmla="*/ 2 h 4"/>
                    <a:gd name="T4" fmla="*/ 3 w 5"/>
                    <a:gd name="T5" fmla="*/ 2 h 4"/>
                    <a:gd name="T6" fmla="*/ 5 w 5"/>
                    <a:gd name="T7" fmla="*/ 0 h 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"/>
                    <a:gd name="T13" fmla="*/ 0 h 4"/>
                    <a:gd name="T14" fmla="*/ 5 w 5"/>
                    <a:gd name="T15" fmla="*/ 4 h 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" h="4">
                      <a:moveTo>
                        <a:pt x="0" y="4"/>
                      </a:moveTo>
                      <a:lnTo>
                        <a:pt x="1" y="2"/>
                      </a:lnTo>
                      <a:lnTo>
                        <a:pt x="3" y="2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07" name="Freeform 776"/>
                <p:cNvSpPr>
                  <a:spLocks/>
                </p:cNvSpPr>
                <p:nvPr/>
              </p:nvSpPr>
              <p:spPr bwMode="auto">
                <a:xfrm>
                  <a:off x="956" y="1400"/>
                  <a:ext cx="76" cy="55"/>
                </a:xfrm>
                <a:custGeom>
                  <a:avLst/>
                  <a:gdLst>
                    <a:gd name="T0" fmla="*/ 76 w 76"/>
                    <a:gd name="T1" fmla="*/ 55 h 55"/>
                    <a:gd name="T2" fmla="*/ 61 w 76"/>
                    <a:gd name="T3" fmla="*/ 48 h 55"/>
                    <a:gd name="T4" fmla="*/ 66 w 76"/>
                    <a:gd name="T5" fmla="*/ 43 h 55"/>
                    <a:gd name="T6" fmla="*/ 76 w 76"/>
                    <a:gd name="T7" fmla="*/ 55 h 55"/>
                    <a:gd name="T8" fmla="*/ 66 w 76"/>
                    <a:gd name="T9" fmla="*/ 43 h 55"/>
                    <a:gd name="T10" fmla="*/ 76 w 76"/>
                    <a:gd name="T11" fmla="*/ 55 h 55"/>
                    <a:gd name="T12" fmla="*/ 61 w 76"/>
                    <a:gd name="T13" fmla="*/ 48 h 55"/>
                    <a:gd name="T14" fmla="*/ 58 w 76"/>
                    <a:gd name="T15" fmla="*/ 38 h 55"/>
                    <a:gd name="T16" fmla="*/ 46 w 76"/>
                    <a:gd name="T17" fmla="*/ 38 h 55"/>
                    <a:gd name="T18" fmla="*/ 43 w 76"/>
                    <a:gd name="T19" fmla="*/ 28 h 55"/>
                    <a:gd name="T20" fmla="*/ 31 w 76"/>
                    <a:gd name="T21" fmla="*/ 28 h 55"/>
                    <a:gd name="T22" fmla="*/ 28 w 76"/>
                    <a:gd name="T23" fmla="*/ 18 h 55"/>
                    <a:gd name="T24" fmla="*/ 16 w 76"/>
                    <a:gd name="T25" fmla="*/ 18 h 55"/>
                    <a:gd name="T26" fmla="*/ 13 w 76"/>
                    <a:gd name="T27" fmla="*/ 8 h 55"/>
                    <a:gd name="T28" fmla="*/ 0 w 76"/>
                    <a:gd name="T29" fmla="*/ 8 h 55"/>
                    <a:gd name="T30" fmla="*/ 5 w 76"/>
                    <a:gd name="T31" fmla="*/ 3 h 55"/>
                    <a:gd name="T32" fmla="*/ 13 w 76"/>
                    <a:gd name="T33" fmla="*/ 8 h 55"/>
                    <a:gd name="T34" fmla="*/ 8 w 76"/>
                    <a:gd name="T35" fmla="*/ 13 h 55"/>
                    <a:gd name="T36" fmla="*/ 16 w 76"/>
                    <a:gd name="T37" fmla="*/ 18 h 55"/>
                    <a:gd name="T38" fmla="*/ 20 w 76"/>
                    <a:gd name="T39" fmla="*/ 13 h 55"/>
                    <a:gd name="T40" fmla="*/ 28 w 76"/>
                    <a:gd name="T41" fmla="*/ 18 h 55"/>
                    <a:gd name="T42" fmla="*/ 23 w 76"/>
                    <a:gd name="T43" fmla="*/ 23 h 55"/>
                    <a:gd name="T44" fmla="*/ 31 w 76"/>
                    <a:gd name="T45" fmla="*/ 28 h 55"/>
                    <a:gd name="T46" fmla="*/ 35 w 76"/>
                    <a:gd name="T47" fmla="*/ 23 h 55"/>
                    <a:gd name="T48" fmla="*/ 43 w 76"/>
                    <a:gd name="T49" fmla="*/ 28 h 55"/>
                    <a:gd name="T50" fmla="*/ 38 w 76"/>
                    <a:gd name="T51" fmla="*/ 33 h 55"/>
                    <a:gd name="T52" fmla="*/ 46 w 76"/>
                    <a:gd name="T53" fmla="*/ 38 h 55"/>
                    <a:gd name="T54" fmla="*/ 51 w 76"/>
                    <a:gd name="T55" fmla="*/ 33 h 55"/>
                    <a:gd name="T56" fmla="*/ 58 w 76"/>
                    <a:gd name="T57" fmla="*/ 38 h 55"/>
                    <a:gd name="T58" fmla="*/ 54 w 76"/>
                    <a:gd name="T59" fmla="*/ 43 h 55"/>
                    <a:gd name="T60" fmla="*/ 61 w 76"/>
                    <a:gd name="T61" fmla="*/ 48 h 55"/>
                    <a:gd name="T62" fmla="*/ 0 w 76"/>
                    <a:gd name="T63" fmla="*/ 8 h 55"/>
                    <a:gd name="T64" fmla="*/ 0 w 76"/>
                    <a:gd name="T65" fmla="*/ 0 h 55"/>
                    <a:gd name="T66" fmla="*/ 5 w 76"/>
                    <a:gd name="T67" fmla="*/ 3 h 55"/>
                    <a:gd name="T68" fmla="*/ 66 w 76"/>
                    <a:gd name="T69" fmla="*/ 43 h 55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76"/>
                    <a:gd name="T106" fmla="*/ 0 h 55"/>
                    <a:gd name="T107" fmla="*/ 76 w 76"/>
                    <a:gd name="T108" fmla="*/ 55 h 55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76" h="55">
                      <a:moveTo>
                        <a:pt x="76" y="55"/>
                      </a:moveTo>
                      <a:lnTo>
                        <a:pt x="61" y="48"/>
                      </a:lnTo>
                      <a:lnTo>
                        <a:pt x="66" y="43"/>
                      </a:lnTo>
                      <a:lnTo>
                        <a:pt x="76" y="55"/>
                      </a:lnTo>
                      <a:lnTo>
                        <a:pt x="66" y="43"/>
                      </a:lnTo>
                      <a:lnTo>
                        <a:pt x="76" y="55"/>
                      </a:lnTo>
                      <a:lnTo>
                        <a:pt x="61" y="48"/>
                      </a:lnTo>
                      <a:lnTo>
                        <a:pt x="58" y="38"/>
                      </a:lnTo>
                      <a:lnTo>
                        <a:pt x="46" y="38"/>
                      </a:lnTo>
                      <a:lnTo>
                        <a:pt x="43" y="28"/>
                      </a:lnTo>
                      <a:lnTo>
                        <a:pt x="31" y="28"/>
                      </a:lnTo>
                      <a:lnTo>
                        <a:pt x="28" y="18"/>
                      </a:lnTo>
                      <a:lnTo>
                        <a:pt x="16" y="18"/>
                      </a:lnTo>
                      <a:lnTo>
                        <a:pt x="13" y="8"/>
                      </a:lnTo>
                      <a:lnTo>
                        <a:pt x="0" y="8"/>
                      </a:lnTo>
                      <a:lnTo>
                        <a:pt x="5" y="3"/>
                      </a:lnTo>
                      <a:lnTo>
                        <a:pt x="13" y="8"/>
                      </a:lnTo>
                      <a:lnTo>
                        <a:pt x="8" y="13"/>
                      </a:lnTo>
                      <a:lnTo>
                        <a:pt x="16" y="18"/>
                      </a:lnTo>
                      <a:lnTo>
                        <a:pt x="20" y="13"/>
                      </a:lnTo>
                      <a:lnTo>
                        <a:pt x="28" y="18"/>
                      </a:lnTo>
                      <a:lnTo>
                        <a:pt x="23" y="23"/>
                      </a:lnTo>
                      <a:lnTo>
                        <a:pt x="31" y="28"/>
                      </a:lnTo>
                      <a:lnTo>
                        <a:pt x="35" y="23"/>
                      </a:lnTo>
                      <a:lnTo>
                        <a:pt x="43" y="28"/>
                      </a:lnTo>
                      <a:lnTo>
                        <a:pt x="38" y="33"/>
                      </a:lnTo>
                      <a:lnTo>
                        <a:pt x="46" y="38"/>
                      </a:lnTo>
                      <a:lnTo>
                        <a:pt x="51" y="33"/>
                      </a:lnTo>
                      <a:lnTo>
                        <a:pt x="58" y="38"/>
                      </a:lnTo>
                      <a:lnTo>
                        <a:pt x="54" y="43"/>
                      </a:lnTo>
                      <a:lnTo>
                        <a:pt x="61" y="48"/>
                      </a:lnTo>
                      <a:lnTo>
                        <a:pt x="0" y="8"/>
                      </a:lnTo>
                      <a:lnTo>
                        <a:pt x="0" y="0"/>
                      </a:lnTo>
                      <a:lnTo>
                        <a:pt x="5" y="3"/>
                      </a:lnTo>
                      <a:lnTo>
                        <a:pt x="66" y="43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08" name="Freeform 777"/>
                <p:cNvSpPr>
                  <a:spLocks/>
                </p:cNvSpPr>
                <p:nvPr/>
              </p:nvSpPr>
              <p:spPr bwMode="auto">
                <a:xfrm>
                  <a:off x="940" y="1410"/>
                  <a:ext cx="39" cy="80"/>
                </a:xfrm>
                <a:custGeom>
                  <a:avLst/>
                  <a:gdLst>
                    <a:gd name="T0" fmla="*/ 0 w 39"/>
                    <a:gd name="T1" fmla="*/ 2 h 80"/>
                    <a:gd name="T2" fmla="*/ 36 w 39"/>
                    <a:gd name="T3" fmla="*/ 80 h 80"/>
                    <a:gd name="T4" fmla="*/ 39 w 39"/>
                    <a:gd name="T5" fmla="*/ 78 h 80"/>
                    <a:gd name="T6" fmla="*/ 3 w 39"/>
                    <a:gd name="T7" fmla="*/ 0 h 8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9"/>
                    <a:gd name="T13" fmla="*/ 0 h 80"/>
                    <a:gd name="T14" fmla="*/ 39 w 39"/>
                    <a:gd name="T15" fmla="*/ 80 h 8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9" h="80">
                      <a:moveTo>
                        <a:pt x="0" y="2"/>
                      </a:moveTo>
                      <a:lnTo>
                        <a:pt x="36" y="80"/>
                      </a:lnTo>
                      <a:lnTo>
                        <a:pt x="39" y="78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09" name="Freeform 778"/>
                <p:cNvSpPr>
                  <a:spLocks/>
                </p:cNvSpPr>
                <p:nvPr/>
              </p:nvSpPr>
              <p:spPr bwMode="auto">
                <a:xfrm>
                  <a:off x="943" y="1410"/>
                  <a:ext cx="39" cy="89"/>
                </a:xfrm>
                <a:custGeom>
                  <a:avLst/>
                  <a:gdLst>
                    <a:gd name="T0" fmla="*/ 36 w 39"/>
                    <a:gd name="T1" fmla="*/ 78 h 89"/>
                    <a:gd name="T2" fmla="*/ 0 w 39"/>
                    <a:gd name="T3" fmla="*/ 0 h 89"/>
                    <a:gd name="T4" fmla="*/ 36 w 39"/>
                    <a:gd name="T5" fmla="*/ 78 h 89"/>
                    <a:gd name="T6" fmla="*/ 39 w 39"/>
                    <a:gd name="T7" fmla="*/ 89 h 89"/>
                    <a:gd name="T8" fmla="*/ 33 w 39"/>
                    <a:gd name="T9" fmla="*/ 80 h 8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9"/>
                    <a:gd name="T16" fmla="*/ 0 h 89"/>
                    <a:gd name="T17" fmla="*/ 39 w 39"/>
                    <a:gd name="T18" fmla="*/ 89 h 8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9" h="89">
                      <a:moveTo>
                        <a:pt x="36" y="78"/>
                      </a:moveTo>
                      <a:lnTo>
                        <a:pt x="0" y="0"/>
                      </a:lnTo>
                      <a:lnTo>
                        <a:pt x="36" y="78"/>
                      </a:lnTo>
                      <a:lnTo>
                        <a:pt x="39" y="89"/>
                      </a:lnTo>
                      <a:lnTo>
                        <a:pt x="33" y="8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10" name="Freeform 779"/>
                <p:cNvSpPr>
                  <a:spLocks/>
                </p:cNvSpPr>
                <p:nvPr/>
              </p:nvSpPr>
              <p:spPr bwMode="auto">
                <a:xfrm>
                  <a:off x="940" y="1412"/>
                  <a:ext cx="39" cy="76"/>
                </a:xfrm>
                <a:custGeom>
                  <a:avLst/>
                  <a:gdLst>
                    <a:gd name="T0" fmla="*/ 0 w 39"/>
                    <a:gd name="T1" fmla="*/ 0 h 76"/>
                    <a:gd name="T2" fmla="*/ 6 w 39"/>
                    <a:gd name="T3" fmla="*/ 8 h 76"/>
                    <a:gd name="T4" fmla="*/ 8 w 39"/>
                    <a:gd name="T5" fmla="*/ 16 h 76"/>
                    <a:gd name="T6" fmla="*/ 14 w 39"/>
                    <a:gd name="T7" fmla="*/ 25 h 76"/>
                    <a:gd name="T8" fmla="*/ 16 w 39"/>
                    <a:gd name="T9" fmla="*/ 34 h 76"/>
                    <a:gd name="T10" fmla="*/ 23 w 39"/>
                    <a:gd name="T11" fmla="*/ 43 h 76"/>
                    <a:gd name="T12" fmla="*/ 24 w 39"/>
                    <a:gd name="T13" fmla="*/ 51 h 76"/>
                    <a:gd name="T14" fmla="*/ 31 w 39"/>
                    <a:gd name="T15" fmla="*/ 59 h 76"/>
                    <a:gd name="T16" fmla="*/ 32 w 39"/>
                    <a:gd name="T17" fmla="*/ 69 h 76"/>
                    <a:gd name="T18" fmla="*/ 39 w 39"/>
                    <a:gd name="T19" fmla="*/ 76 h 7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9"/>
                    <a:gd name="T31" fmla="*/ 0 h 76"/>
                    <a:gd name="T32" fmla="*/ 39 w 39"/>
                    <a:gd name="T33" fmla="*/ 76 h 7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9" h="76">
                      <a:moveTo>
                        <a:pt x="0" y="0"/>
                      </a:moveTo>
                      <a:lnTo>
                        <a:pt x="6" y="8"/>
                      </a:lnTo>
                      <a:lnTo>
                        <a:pt x="8" y="16"/>
                      </a:lnTo>
                      <a:lnTo>
                        <a:pt x="14" y="25"/>
                      </a:lnTo>
                      <a:lnTo>
                        <a:pt x="16" y="34"/>
                      </a:lnTo>
                      <a:lnTo>
                        <a:pt x="23" y="43"/>
                      </a:lnTo>
                      <a:lnTo>
                        <a:pt x="24" y="51"/>
                      </a:lnTo>
                      <a:lnTo>
                        <a:pt x="31" y="59"/>
                      </a:lnTo>
                      <a:lnTo>
                        <a:pt x="32" y="69"/>
                      </a:lnTo>
                      <a:lnTo>
                        <a:pt x="39" y="76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11" name="Freeform 780"/>
                <p:cNvSpPr>
                  <a:spLocks/>
                </p:cNvSpPr>
                <p:nvPr/>
              </p:nvSpPr>
              <p:spPr bwMode="auto">
                <a:xfrm>
                  <a:off x="945" y="1420"/>
                  <a:ext cx="34" cy="70"/>
                </a:xfrm>
                <a:custGeom>
                  <a:avLst/>
                  <a:gdLst>
                    <a:gd name="T0" fmla="*/ 0 w 34"/>
                    <a:gd name="T1" fmla="*/ 0 h 70"/>
                    <a:gd name="T2" fmla="*/ 1 w 34"/>
                    <a:gd name="T3" fmla="*/ 0 h 70"/>
                    <a:gd name="T4" fmla="*/ 6 w 34"/>
                    <a:gd name="T5" fmla="*/ 8 h 70"/>
                    <a:gd name="T6" fmla="*/ 3 w 34"/>
                    <a:gd name="T7" fmla="*/ 8 h 70"/>
                    <a:gd name="T8" fmla="*/ 8 w 34"/>
                    <a:gd name="T9" fmla="*/ 18 h 70"/>
                    <a:gd name="T10" fmla="*/ 9 w 34"/>
                    <a:gd name="T11" fmla="*/ 17 h 70"/>
                    <a:gd name="T12" fmla="*/ 14 w 34"/>
                    <a:gd name="T13" fmla="*/ 25 h 70"/>
                    <a:gd name="T14" fmla="*/ 11 w 34"/>
                    <a:gd name="T15" fmla="*/ 26 h 70"/>
                    <a:gd name="T16" fmla="*/ 16 w 34"/>
                    <a:gd name="T17" fmla="*/ 35 h 70"/>
                    <a:gd name="T18" fmla="*/ 18 w 34"/>
                    <a:gd name="T19" fmla="*/ 35 h 70"/>
                    <a:gd name="T20" fmla="*/ 23 w 34"/>
                    <a:gd name="T21" fmla="*/ 43 h 70"/>
                    <a:gd name="T22" fmla="*/ 19 w 34"/>
                    <a:gd name="T23" fmla="*/ 43 h 70"/>
                    <a:gd name="T24" fmla="*/ 23 w 34"/>
                    <a:gd name="T25" fmla="*/ 43 h 70"/>
                    <a:gd name="T26" fmla="*/ 26 w 34"/>
                    <a:gd name="T27" fmla="*/ 51 h 70"/>
                    <a:gd name="T28" fmla="*/ 23 w 34"/>
                    <a:gd name="T29" fmla="*/ 51 h 70"/>
                    <a:gd name="T30" fmla="*/ 27 w 34"/>
                    <a:gd name="T31" fmla="*/ 61 h 70"/>
                    <a:gd name="T32" fmla="*/ 31 w 34"/>
                    <a:gd name="T33" fmla="*/ 60 h 70"/>
                    <a:gd name="T34" fmla="*/ 34 w 34"/>
                    <a:gd name="T35" fmla="*/ 68 h 70"/>
                    <a:gd name="T36" fmla="*/ 31 w 34"/>
                    <a:gd name="T37" fmla="*/ 70 h 70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34"/>
                    <a:gd name="T58" fmla="*/ 0 h 70"/>
                    <a:gd name="T59" fmla="*/ 34 w 34"/>
                    <a:gd name="T60" fmla="*/ 70 h 70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34" h="70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6" y="8"/>
                      </a:lnTo>
                      <a:lnTo>
                        <a:pt x="3" y="8"/>
                      </a:lnTo>
                      <a:lnTo>
                        <a:pt x="8" y="18"/>
                      </a:lnTo>
                      <a:lnTo>
                        <a:pt x="9" y="17"/>
                      </a:lnTo>
                      <a:lnTo>
                        <a:pt x="14" y="25"/>
                      </a:lnTo>
                      <a:lnTo>
                        <a:pt x="11" y="26"/>
                      </a:lnTo>
                      <a:lnTo>
                        <a:pt x="16" y="35"/>
                      </a:lnTo>
                      <a:lnTo>
                        <a:pt x="18" y="35"/>
                      </a:lnTo>
                      <a:lnTo>
                        <a:pt x="23" y="43"/>
                      </a:lnTo>
                      <a:lnTo>
                        <a:pt x="19" y="43"/>
                      </a:lnTo>
                      <a:lnTo>
                        <a:pt x="23" y="43"/>
                      </a:lnTo>
                      <a:lnTo>
                        <a:pt x="26" y="51"/>
                      </a:lnTo>
                      <a:lnTo>
                        <a:pt x="23" y="51"/>
                      </a:lnTo>
                      <a:lnTo>
                        <a:pt x="27" y="61"/>
                      </a:lnTo>
                      <a:lnTo>
                        <a:pt x="31" y="60"/>
                      </a:lnTo>
                      <a:lnTo>
                        <a:pt x="34" y="68"/>
                      </a:lnTo>
                      <a:lnTo>
                        <a:pt x="31" y="7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12" name="Line 781"/>
                <p:cNvSpPr>
                  <a:spLocks noChangeShapeType="1"/>
                </p:cNvSpPr>
                <p:nvPr/>
              </p:nvSpPr>
              <p:spPr bwMode="auto">
                <a:xfrm flipH="1">
                  <a:off x="946" y="1407"/>
                  <a:ext cx="10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13" name="Freeform 782"/>
                <p:cNvSpPr>
                  <a:spLocks/>
                </p:cNvSpPr>
                <p:nvPr/>
              </p:nvSpPr>
              <p:spPr bwMode="auto">
                <a:xfrm>
                  <a:off x="946" y="1405"/>
                  <a:ext cx="10" cy="10"/>
                </a:xfrm>
                <a:custGeom>
                  <a:avLst/>
                  <a:gdLst>
                    <a:gd name="T0" fmla="*/ 0 w 10"/>
                    <a:gd name="T1" fmla="*/ 10 h 10"/>
                    <a:gd name="T2" fmla="*/ 3 w 10"/>
                    <a:gd name="T3" fmla="*/ 0 h 10"/>
                    <a:gd name="T4" fmla="*/ 10 w 10"/>
                    <a:gd name="T5" fmla="*/ 2 h 10"/>
                    <a:gd name="T6" fmla="*/ 0 60000 65536"/>
                    <a:gd name="T7" fmla="*/ 0 60000 65536"/>
                    <a:gd name="T8" fmla="*/ 0 60000 65536"/>
                    <a:gd name="T9" fmla="*/ 0 w 10"/>
                    <a:gd name="T10" fmla="*/ 0 h 10"/>
                    <a:gd name="T11" fmla="*/ 10 w 10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0" h="10">
                      <a:moveTo>
                        <a:pt x="0" y="10"/>
                      </a:moveTo>
                      <a:lnTo>
                        <a:pt x="3" y="0"/>
                      </a:lnTo>
                      <a:lnTo>
                        <a:pt x="10" y="2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14" name="Line 783"/>
                <p:cNvSpPr>
                  <a:spLocks noChangeShapeType="1"/>
                </p:cNvSpPr>
                <p:nvPr/>
              </p:nvSpPr>
              <p:spPr bwMode="auto">
                <a:xfrm>
                  <a:off x="949" y="1405"/>
                  <a:ext cx="4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15" name="Line 784"/>
                <p:cNvSpPr>
                  <a:spLocks noChangeShapeType="1"/>
                </p:cNvSpPr>
                <p:nvPr/>
              </p:nvSpPr>
              <p:spPr bwMode="auto">
                <a:xfrm flipV="1">
                  <a:off x="938" y="1415"/>
                  <a:ext cx="5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16" name="Freeform 785"/>
                <p:cNvSpPr>
                  <a:spLocks/>
                </p:cNvSpPr>
                <p:nvPr/>
              </p:nvSpPr>
              <p:spPr bwMode="auto">
                <a:xfrm>
                  <a:off x="945" y="1410"/>
                  <a:ext cx="11" cy="7"/>
                </a:xfrm>
                <a:custGeom>
                  <a:avLst/>
                  <a:gdLst>
                    <a:gd name="T0" fmla="*/ 0 w 11"/>
                    <a:gd name="T1" fmla="*/ 7 h 7"/>
                    <a:gd name="T2" fmla="*/ 0 w 11"/>
                    <a:gd name="T3" fmla="*/ 5 h 7"/>
                    <a:gd name="T4" fmla="*/ 1 w 11"/>
                    <a:gd name="T5" fmla="*/ 5 h 7"/>
                    <a:gd name="T6" fmla="*/ 3 w 11"/>
                    <a:gd name="T7" fmla="*/ 5 h 7"/>
                    <a:gd name="T8" fmla="*/ 3 w 11"/>
                    <a:gd name="T9" fmla="*/ 3 h 7"/>
                    <a:gd name="T10" fmla="*/ 4 w 11"/>
                    <a:gd name="T11" fmla="*/ 3 h 7"/>
                    <a:gd name="T12" fmla="*/ 6 w 11"/>
                    <a:gd name="T13" fmla="*/ 3 h 7"/>
                    <a:gd name="T14" fmla="*/ 6 w 11"/>
                    <a:gd name="T15" fmla="*/ 2 h 7"/>
                    <a:gd name="T16" fmla="*/ 8 w 11"/>
                    <a:gd name="T17" fmla="*/ 2 h 7"/>
                    <a:gd name="T18" fmla="*/ 9 w 11"/>
                    <a:gd name="T19" fmla="*/ 2 h 7"/>
                    <a:gd name="T20" fmla="*/ 11 w 11"/>
                    <a:gd name="T21" fmla="*/ 2 h 7"/>
                    <a:gd name="T22" fmla="*/ 11 w 11"/>
                    <a:gd name="T23" fmla="*/ 0 h 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1"/>
                    <a:gd name="T37" fmla="*/ 0 h 7"/>
                    <a:gd name="T38" fmla="*/ 11 w 11"/>
                    <a:gd name="T39" fmla="*/ 7 h 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1" h="7">
                      <a:moveTo>
                        <a:pt x="0" y="7"/>
                      </a:moveTo>
                      <a:lnTo>
                        <a:pt x="0" y="5"/>
                      </a:lnTo>
                      <a:lnTo>
                        <a:pt x="1" y="5"/>
                      </a:lnTo>
                      <a:lnTo>
                        <a:pt x="3" y="5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6" y="3"/>
                      </a:lnTo>
                      <a:lnTo>
                        <a:pt x="6" y="2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11" y="2"/>
                      </a:lnTo>
                      <a:lnTo>
                        <a:pt x="11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17" name="Freeform 786"/>
                <p:cNvSpPr>
                  <a:spLocks/>
                </p:cNvSpPr>
                <p:nvPr/>
              </p:nvSpPr>
              <p:spPr bwMode="auto">
                <a:xfrm>
                  <a:off x="956" y="1410"/>
                  <a:ext cx="5" cy="5"/>
                </a:xfrm>
                <a:custGeom>
                  <a:avLst/>
                  <a:gdLst>
                    <a:gd name="T0" fmla="*/ 0 w 5"/>
                    <a:gd name="T1" fmla="*/ 0 h 5"/>
                    <a:gd name="T2" fmla="*/ 2 w 5"/>
                    <a:gd name="T3" fmla="*/ 0 h 5"/>
                    <a:gd name="T4" fmla="*/ 3 w 5"/>
                    <a:gd name="T5" fmla="*/ 0 h 5"/>
                    <a:gd name="T6" fmla="*/ 3 w 5"/>
                    <a:gd name="T7" fmla="*/ 2 h 5"/>
                    <a:gd name="T8" fmla="*/ 5 w 5"/>
                    <a:gd name="T9" fmla="*/ 2 h 5"/>
                    <a:gd name="T10" fmla="*/ 5 w 5"/>
                    <a:gd name="T11" fmla="*/ 3 h 5"/>
                    <a:gd name="T12" fmla="*/ 3 w 5"/>
                    <a:gd name="T13" fmla="*/ 3 h 5"/>
                    <a:gd name="T14" fmla="*/ 3 w 5"/>
                    <a:gd name="T15" fmla="*/ 5 h 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5"/>
                    <a:gd name="T25" fmla="*/ 0 h 5"/>
                    <a:gd name="T26" fmla="*/ 5 w 5"/>
                    <a:gd name="T27" fmla="*/ 5 h 5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5" h="5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2"/>
                      </a:lnTo>
                      <a:lnTo>
                        <a:pt x="5" y="2"/>
                      </a:lnTo>
                      <a:lnTo>
                        <a:pt x="5" y="3"/>
                      </a:lnTo>
                      <a:lnTo>
                        <a:pt x="3" y="3"/>
                      </a:lnTo>
                      <a:lnTo>
                        <a:pt x="3" y="5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18" name="Freeform 787"/>
                <p:cNvSpPr>
                  <a:spLocks/>
                </p:cNvSpPr>
                <p:nvPr/>
              </p:nvSpPr>
              <p:spPr bwMode="auto">
                <a:xfrm>
                  <a:off x="949" y="1415"/>
                  <a:ext cx="10" cy="8"/>
                </a:xfrm>
                <a:custGeom>
                  <a:avLst/>
                  <a:gdLst>
                    <a:gd name="T0" fmla="*/ 10 w 10"/>
                    <a:gd name="T1" fmla="*/ 0 h 8"/>
                    <a:gd name="T2" fmla="*/ 9 w 10"/>
                    <a:gd name="T3" fmla="*/ 0 h 8"/>
                    <a:gd name="T4" fmla="*/ 9 w 10"/>
                    <a:gd name="T5" fmla="*/ 2 h 8"/>
                    <a:gd name="T6" fmla="*/ 7 w 10"/>
                    <a:gd name="T7" fmla="*/ 3 h 8"/>
                    <a:gd name="T8" fmla="*/ 5 w 10"/>
                    <a:gd name="T9" fmla="*/ 3 h 8"/>
                    <a:gd name="T10" fmla="*/ 5 w 10"/>
                    <a:gd name="T11" fmla="*/ 5 h 8"/>
                    <a:gd name="T12" fmla="*/ 4 w 10"/>
                    <a:gd name="T13" fmla="*/ 5 h 8"/>
                    <a:gd name="T14" fmla="*/ 4 w 10"/>
                    <a:gd name="T15" fmla="*/ 7 h 8"/>
                    <a:gd name="T16" fmla="*/ 2 w 10"/>
                    <a:gd name="T17" fmla="*/ 7 h 8"/>
                    <a:gd name="T18" fmla="*/ 0 w 10"/>
                    <a:gd name="T19" fmla="*/ 8 h 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"/>
                    <a:gd name="T31" fmla="*/ 0 h 8"/>
                    <a:gd name="T32" fmla="*/ 10 w 10"/>
                    <a:gd name="T33" fmla="*/ 8 h 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" h="8">
                      <a:moveTo>
                        <a:pt x="10" y="0"/>
                      </a:moveTo>
                      <a:lnTo>
                        <a:pt x="9" y="0"/>
                      </a:lnTo>
                      <a:lnTo>
                        <a:pt x="9" y="2"/>
                      </a:lnTo>
                      <a:lnTo>
                        <a:pt x="7" y="3"/>
                      </a:lnTo>
                      <a:lnTo>
                        <a:pt x="5" y="3"/>
                      </a:lnTo>
                      <a:lnTo>
                        <a:pt x="5" y="5"/>
                      </a:lnTo>
                      <a:lnTo>
                        <a:pt x="4" y="5"/>
                      </a:lnTo>
                      <a:lnTo>
                        <a:pt x="4" y="7"/>
                      </a:lnTo>
                      <a:lnTo>
                        <a:pt x="2" y="7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19" name="Freeform 788"/>
                <p:cNvSpPr>
                  <a:spLocks/>
                </p:cNvSpPr>
                <p:nvPr/>
              </p:nvSpPr>
              <p:spPr bwMode="auto">
                <a:xfrm>
                  <a:off x="938" y="1423"/>
                  <a:ext cx="11" cy="4"/>
                </a:xfrm>
                <a:custGeom>
                  <a:avLst/>
                  <a:gdLst>
                    <a:gd name="T0" fmla="*/ 11 w 11"/>
                    <a:gd name="T1" fmla="*/ 0 h 4"/>
                    <a:gd name="T2" fmla="*/ 10 w 11"/>
                    <a:gd name="T3" fmla="*/ 0 h 4"/>
                    <a:gd name="T4" fmla="*/ 8 w 11"/>
                    <a:gd name="T5" fmla="*/ 0 h 4"/>
                    <a:gd name="T6" fmla="*/ 8 w 11"/>
                    <a:gd name="T7" fmla="*/ 2 h 4"/>
                    <a:gd name="T8" fmla="*/ 7 w 11"/>
                    <a:gd name="T9" fmla="*/ 2 h 4"/>
                    <a:gd name="T10" fmla="*/ 5 w 11"/>
                    <a:gd name="T11" fmla="*/ 2 h 4"/>
                    <a:gd name="T12" fmla="*/ 3 w 11"/>
                    <a:gd name="T13" fmla="*/ 2 h 4"/>
                    <a:gd name="T14" fmla="*/ 3 w 11"/>
                    <a:gd name="T15" fmla="*/ 4 h 4"/>
                    <a:gd name="T16" fmla="*/ 2 w 11"/>
                    <a:gd name="T17" fmla="*/ 4 h 4"/>
                    <a:gd name="T18" fmla="*/ 2 w 11"/>
                    <a:gd name="T19" fmla="*/ 2 h 4"/>
                    <a:gd name="T20" fmla="*/ 0 w 11"/>
                    <a:gd name="T21" fmla="*/ 2 h 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1"/>
                    <a:gd name="T34" fmla="*/ 0 h 4"/>
                    <a:gd name="T35" fmla="*/ 11 w 11"/>
                    <a:gd name="T36" fmla="*/ 4 h 4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1" h="4">
                      <a:moveTo>
                        <a:pt x="11" y="0"/>
                      </a:move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8" y="2"/>
                      </a:lnTo>
                      <a:lnTo>
                        <a:pt x="7" y="2"/>
                      </a:lnTo>
                      <a:lnTo>
                        <a:pt x="5" y="2"/>
                      </a:lnTo>
                      <a:lnTo>
                        <a:pt x="3" y="2"/>
                      </a:lnTo>
                      <a:lnTo>
                        <a:pt x="3" y="4"/>
                      </a:lnTo>
                      <a:lnTo>
                        <a:pt x="2" y="4"/>
                      </a:lnTo>
                      <a:lnTo>
                        <a:pt x="2" y="2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20" name="Freeform 789"/>
                <p:cNvSpPr>
                  <a:spLocks/>
                </p:cNvSpPr>
                <p:nvPr/>
              </p:nvSpPr>
              <p:spPr bwMode="auto">
                <a:xfrm>
                  <a:off x="938" y="1417"/>
                  <a:ext cx="7" cy="8"/>
                </a:xfrm>
                <a:custGeom>
                  <a:avLst/>
                  <a:gdLst>
                    <a:gd name="T0" fmla="*/ 0 w 7"/>
                    <a:gd name="T1" fmla="*/ 8 h 8"/>
                    <a:gd name="T2" fmla="*/ 0 w 7"/>
                    <a:gd name="T3" fmla="*/ 6 h 8"/>
                    <a:gd name="T4" fmla="*/ 2 w 7"/>
                    <a:gd name="T5" fmla="*/ 6 h 8"/>
                    <a:gd name="T6" fmla="*/ 2 w 7"/>
                    <a:gd name="T7" fmla="*/ 5 h 8"/>
                    <a:gd name="T8" fmla="*/ 2 w 7"/>
                    <a:gd name="T9" fmla="*/ 3 h 8"/>
                    <a:gd name="T10" fmla="*/ 3 w 7"/>
                    <a:gd name="T11" fmla="*/ 3 h 8"/>
                    <a:gd name="T12" fmla="*/ 3 w 7"/>
                    <a:gd name="T13" fmla="*/ 1 h 8"/>
                    <a:gd name="T14" fmla="*/ 5 w 7"/>
                    <a:gd name="T15" fmla="*/ 1 h 8"/>
                    <a:gd name="T16" fmla="*/ 5 w 7"/>
                    <a:gd name="T17" fmla="*/ 0 h 8"/>
                    <a:gd name="T18" fmla="*/ 7 w 7"/>
                    <a:gd name="T19" fmla="*/ 0 h 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7"/>
                    <a:gd name="T31" fmla="*/ 0 h 8"/>
                    <a:gd name="T32" fmla="*/ 7 w 7"/>
                    <a:gd name="T33" fmla="*/ 8 h 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7" h="8">
                      <a:moveTo>
                        <a:pt x="0" y="8"/>
                      </a:move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2" y="5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1"/>
                      </a:lnTo>
                      <a:lnTo>
                        <a:pt x="5" y="1"/>
                      </a:lnTo>
                      <a:lnTo>
                        <a:pt x="5" y="0"/>
                      </a:lnTo>
                      <a:lnTo>
                        <a:pt x="7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21" name="Freeform 790"/>
                <p:cNvSpPr>
                  <a:spLocks/>
                </p:cNvSpPr>
                <p:nvPr/>
              </p:nvSpPr>
              <p:spPr bwMode="auto">
                <a:xfrm>
                  <a:off x="940" y="1412"/>
                  <a:ext cx="21" cy="15"/>
                </a:xfrm>
                <a:custGeom>
                  <a:avLst/>
                  <a:gdLst>
                    <a:gd name="T0" fmla="*/ 0 w 21"/>
                    <a:gd name="T1" fmla="*/ 15 h 15"/>
                    <a:gd name="T2" fmla="*/ 1 w 21"/>
                    <a:gd name="T3" fmla="*/ 15 h 15"/>
                    <a:gd name="T4" fmla="*/ 3 w 21"/>
                    <a:gd name="T5" fmla="*/ 15 h 15"/>
                    <a:gd name="T6" fmla="*/ 5 w 21"/>
                    <a:gd name="T7" fmla="*/ 15 h 15"/>
                    <a:gd name="T8" fmla="*/ 6 w 21"/>
                    <a:gd name="T9" fmla="*/ 13 h 15"/>
                    <a:gd name="T10" fmla="*/ 8 w 21"/>
                    <a:gd name="T11" fmla="*/ 13 h 15"/>
                    <a:gd name="T12" fmla="*/ 9 w 21"/>
                    <a:gd name="T13" fmla="*/ 13 h 15"/>
                    <a:gd name="T14" fmla="*/ 11 w 21"/>
                    <a:gd name="T15" fmla="*/ 13 h 15"/>
                    <a:gd name="T16" fmla="*/ 13 w 21"/>
                    <a:gd name="T17" fmla="*/ 13 h 15"/>
                    <a:gd name="T18" fmla="*/ 14 w 21"/>
                    <a:gd name="T19" fmla="*/ 13 h 15"/>
                    <a:gd name="T20" fmla="*/ 14 w 21"/>
                    <a:gd name="T21" fmla="*/ 11 h 15"/>
                    <a:gd name="T22" fmla="*/ 16 w 21"/>
                    <a:gd name="T23" fmla="*/ 11 h 15"/>
                    <a:gd name="T24" fmla="*/ 16 w 21"/>
                    <a:gd name="T25" fmla="*/ 10 h 15"/>
                    <a:gd name="T26" fmla="*/ 18 w 21"/>
                    <a:gd name="T27" fmla="*/ 10 h 15"/>
                    <a:gd name="T28" fmla="*/ 18 w 21"/>
                    <a:gd name="T29" fmla="*/ 8 h 15"/>
                    <a:gd name="T30" fmla="*/ 19 w 21"/>
                    <a:gd name="T31" fmla="*/ 8 h 15"/>
                    <a:gd name="T32" fmla="*/ 19 w 21"/>
                    <a:gd name="T33" fmla="*/ 6 h 15"/>
                    <a:gd name="T34" fmla="*/ 19 w 21"/>
                    <a:gd name="T35" fmla="*/ 5 h 15"/>
                    <a:gd name="T36" fmla="*/ 21 w 21"/>
                    <a:gd name="T37" fmla="*/ 3 h 15"/>
                    <a:gd name="T38" fmla="*/ 21 w 21"/>
                    <a:gd name="T39" fmla="*/ 1 h 15"/>
                    <a:gd name="T40" fmla="*/ 21 w 21"/>
                    <a:gd name="T41" fmla="*/ 0 h 1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21"/>
                    <a:gd name="T64" fmla="*/ 0 h 15"/>
                    <a:gd name="T65" fmla="*/ 21 w 21"/>
                    <a:gd name="T66" fmla="*/ 15 h 15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21" h="15">
                      <a:moveTo>
                        <a:pt x="0" y="15"/>
                      </a:moveTo>
                      <a:lnTo>
                        <a:pt x="1" y="15"/>
                      </a:lnTo>
                      <a:lnTo>
                        <a:pt x="3" y="15"/>
                      </a:lnTo>
                      <a:lnTo>
                        <a:pt x="5" y="15"/>
                      </a:lnTo>
                      <a:lnTo>
                        <a:pt x="6" y="13"/>
                      </a:lnTo>
                      <a:lnTo>
                        <a:pt x="8" y="13"/>
                      </a:lnTo>
                      <a:lnTo>
                        <a:pt x="9" y="13"/>
                      </a:lnTo>
                      <a:lnTo>
                        <a:pt x="11" y="13"/>
                      </a:lnTo>
                      <a:lnTo>
                        <a:pt x="13" y="13"/>
                      </a:lnTo>
                      <a:lnTo>
                        <a:pt x="14" y="13"/>
                      </a:lnTo>
                      <a:lnTo>
                        <a:pt x="14" y="11"/>
                      </a:lnTo>
                      <a:lnTo>
                        <a:pt x="16" y="11"/>
                      </a:lnTo>
                      <a:lnTo>
                        <a:pt x="16" y="10"/>
                      </a:lnTo>
                      <a:lnTo>
                        <a:pt x="18" y="10"/>
                      </a:lnTo>
                      <a:lnTo>
                        <a:pt x="18" y="8"/>
                      </a:lnTo>
                      <a:lnTo>
                        <a:pt x="19" y="8"/>
                      </a:lnTo>
                      <a:lnTo>
                        <a:pt x="19" y="6"/>
                      </a:lnTo>
                      <a:lnTo>
                        <a:pt x="19" y="5"/>
                      </a:lnTo>
                      <a:lnTo>
                        <a:pt x="21" y="3"/>
                      </a:lnTo>
                      <a:lnTo>
                        <a:pt x="21" y="1"/>
                      </a:lnTo>
                      <a:lnTo>
                        <a:pt x="21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22" name="Freeform 791"/>
                <p:cNvSpPr>
                  <a:spLocks/>
                </p:cNvSpPr>
                <p:nvPr/>
              </p:nvSpPr>
              <p:spPr bwMode="auto">
                <a:xfrm>
                  <a:off x="956" y="1422"/>
                  <a:ext cx="36" cy="44"/>
                </a:xfrm>
                <a:custGeom>
                  <a:avLst/>
                  <a:gdLst>
                    <a:gd name="T0" fmla="*/ 0 w 36"/>
                    <a:gd name="T1" fmla="*/ 1 h 44"/>
                    <a:gd name="T2" fmla="*/ 31 w 36"/>
                    <a:gd name="T3" fmla="*/ 39 h 44"/>
                    <a:gd name="T4" fmla="*/ 36 w 36"/>
                    <a:gd name="T5" fmla="*/ 44 h 44"/>
                    <a:gd name="T6" fmla="*/ 33 w 36"/>
                    <a:gd name="T7" fmla="*/ 34 h 44"/>
                    <a:gd name="T8" fmla="*/ 31 w 36"/>
                    <a:gd name="T9" fmla="*/ 39 h 44"/>
                    <a:gd name="T10" fmla="*/ 33 w 36"/>
                    <a:gd name="T11" fmla="*/ 34 h 44"/>
                    <a:gd name="T12" fmla="*/ 3 w 36"/>
                    <a:gd name="T13" fmla="*/ 0 h 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6"/>
                    <a:gd name="T22" fmla="*/ 0 h 44"/>
                    <a:gd name="T23" fmla="*/ 36 w 36"/>
                    <a:gd name="T24" fmla="*/ 44 h 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6" h="44">
                      <a:moveTo>
                        <a:pt x="0" y="1"/>
                      </a:moveTo>
                      <a:lnTo>
                        <a:pt x="31" y="39"/>
                      </a:lnTo>
                      <a:lnTo>
                        <a:pt x="36" y="44"/>
                      </a:lnTo>
                      <a:lnTo>
                        <a:pt x="33" y="34"/>
                      </a:lnTo>
                      <a:lnTo>
                        <a:pt x="31" y="39"/>
                      </a:lnTo>
                      <a:lnTo>
                        <a:pt x="33" y="34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23" name="Freeform 792"/>
                <p:cNvSpPr>
                  <a:spLocks/>
                </p:cNvSpPr>
                <p:nvPr/>
              </p:nvSpPr>
              <p:spPr bwMode="auto">
                <a:xfrm>
                  <a:off x="958" y="1422"/>
                  <a:ext cx="29" cy="39"/>
                </a:xfrm>
                <a:custGeom>
                  <a:avLst/>
                  <a:gdLst>
                    <a:gd name="T0" fmla="*/ 29 w 29"/>
                    <a:gd name="T1" fmla="*/ 39 h 39"/>
                    <a:gd name="T2" fmla="*/ 24 w 29"/>
                    <a:gd name="T3" fmla="*/ 29 h 39"/>
                    <a:gd name="T4" fmla="*/ 19 w 29"/>
                    <a:gd name="T5" fmla="*/ 28 h 39"/>
                    <a:gd name="T6" fmla="*/ 16 w 29"/>
                    <a:gd name="T7" fmla="*/ 18 h 39"/>
                    <a:gd name="T8" fmla="*/ 10 w 29"/>
                    <a:gd name="T9" fmla="*/ 15 h 39"/>
                    <a:gd name="T10" fmla="*/ 6 w 29"/>
                    <a:gd name="T11" fmla="*/ 5 h 39"/>
                    <a:gd name="T12" fmla="*/ 0 w 29"/>
                    <a:gd name="T13" fmla="*/ 3 h 39"/>
                    <a:gd name="T14" fmla="*/ 1 w 29"/>
                    <a:gd name="T15" fmla="*/ 0 h 39"/>
                    <a:gd name="T16" fmla="*/ 6 w 29"/>
                    <a:gd name="T17" fmla="*/ 5 h 39"/>
                    <a:gd name="T18" fmla="*/ 5 w 29"/>
                    <a:gd name="T19" fmla="*/ 10 h 39"/>
                    <a:gd name="T20" fmla="*/ 10 w 29"/>
                    <a:gd name="T21" fmla="*/ 15 h 39"/>
                    <a:gd name="T22" fmla="*/ 11 w 29"/>
                    <a:gd name="T23" fmla="*/ 11 h 39"/>
                    <a:gd name="T24" fmla="*/ 16 w 29"/>
                    <a:gd name="T25" fmla="*/ 18 h 39"/>
                    <a:gd name="T26" fmla="*/ 13 w 29"/>
                    <a:gd name="T27" fmla="*/ 21 h 39"/>
                    <a:gd name="T28" fmla="*/ 10 w 29"/>
                    <a:gd name="T29" fmla="*/ 15 h 39"/>
                    <a:gd name="T30" fmla="*/ 13 w 29"/>
                    <a:gd name="T31" fmla="*/ 21 h 39"/>
                    <a:gd name="T32" fmla="*/ 16 w 29"/>
                    <a:gd name="T33" fmla="*/ 18 h 39"/>
                    <a:gd name="T34" fmla="*/ 21 w 29"/>
                    <a:gd name="T35" fmla="*/ 23 h 39"/>
                    <a:gd name="T36" fmla="*/ 19 w 29"/>
                    <a:gd name="T37" fmla="*/ 28 h 39"/>
                    <a:gd name="T38" fmla="*/ 21 w 29"/>
                    <a:gd name="T39" fmla="*/ 23 h 39"/>
                    <a:gd name="T40" fmla="*/ 24 w 29"/>
                    <a:gd name="T41" fmla="*/ 29 h 39"/>
                    <a:gd name="T42" fmla="*/ 23 w 29"/>
                    <a:gd name="T43" fmla="*/ 33 h 39"/>
                    <a:gd name="T44" fmla="*/ 29 w 29"/>
                    <a:gd name="T45" fmla="*/ 39 h 39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29"/>
                    <a:gd name="T70" fmla="*/ 0 h 39"/>
                    <a:gd name="T71" fmla="*/ 29 w 29"/>
                    <a:gd name="T72" fmla="*/ 39 h 39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29" h="39">
                      <a:moveTo>
                        <a:pt x="29" y="39"/>
                      </a:moveTo>
                      <a:lnTo>
                        <a:pt x="24" y="29"/>
                      </a:lnTo>
                      <a:lnTo>
                        <a:pt x="19" y="28"/>
                      </a:lnTo>
                      <a:lnTo>
                        <a:pt x="16" y="18"/>
                      </a:lnTo>
                      <a:lnTo>
                        <a:pt x="10" y="15"/>
                      </a:lnTo>
                      <a:lnTo>
                        <a:pt x="6" y="5"/>
                      </a:lnTo>
                      <a:lnTo>
                        <a:pt x="0" y="3"/>
                      </a:lnTo>
                      <a:lnTo>
                        <a:pt x="1" y="0"/>
                      </a:lnTo>
                      <a:lnTo>
                        <a:pt x="6" y="5"/>
                      </a:lnTo>
                      <a:lnTo>
                        <a:pt x="5" y="10"/>
                      </a:lnTo>
                      <a:lnTo>
                        <a:pt x="10" y="15"/>
                      </a:lnTo>
                      <a:lnTo>
                        <a:pt x="11" y="11"/>
                      </a:lnTo>
                      <a:lnTo>
                        <a:pt x="16" y="18"/>
                      </a:lnTo>
                      <a:lnTo>
                        <a:pt x="13" y="21"/>
                      </a:lnTo>
                      <a:lnTo>
                        <a:pt x="10" y="15"/>
                      </a:lnTo>
                      <a:lnTo>
                        <a:pt x="13" y="21"/>
                      </a:lnTo>
                      <a:lnTo>
                        <a:pt x="16" y="18"/>
                      </a:lnTo>
                      <a:lnTo>
                        <a:pt x="21" y="23"/>
                      </a:lnTo>
                      <a:lnTo>
                        <a:pt x="19" y="28"/>
                      </a:lnTo>
                      <a:lnTo>
                        <a:pt x="21" y="23"/>
                      </a:lnTo>
                      <a:lnTo>
                        <a:pt x="24" y="29"/>
                      </a:lnTo>
                      <a:lnTo>
                        <a:pt x="23" y="33"/>
                      </a:lnTo>
                      <a:lnTo>
                        <a:pt x="29" y="39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24" name="Line 793"/>
                <p:cNvSpPr>
                  <a:spLocks noChangeShapeType="1"/>
                </p:cNvSpPr>
                <p:nvPr/>
              </p:nvSpPr>
              <p:spPr bwMode="auto">
                <a:xfrm flipH="1" flipV="1">
                  <a:off x="956" y="1423"/>
                  <a:ext cx="30" cy="3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25" name="Freeform 794"/>
                <p:cNvSpPr>
                  <a:spLocks/>
                </p:cNvSpPr>
                <p:nvPr/>
              </p:nvSpPr>
              <p:spPr bwMode="auto">
                <a:xfrm>
                  <a:off x="956" y="1423"/>
                  <a:ext cx="31" cy="38"/>
                </a:xfrm>
                <a:custGeom>
                  <a:avLst/>
                  <a:gdLst>
                    <a:gd name="T0" fmla="*/ 30 w 31"/>
                    <a:gd name="T1" fmla="*/ 38 h 38"/>
                    <a:gd name="T2" fmla="*/ 0 w 31"/>
                    <a:gd name="T3" fmla="*/ 0 h 38"/>
                    <a:gd name="T4" fmla="*/ 31 w 31"/>
                    <a:gd name="T5" fmla="*/ 38 h 38"/>
                    <a:gd name="T6" fmla="*/ 30 w 31"/>
                    <a:gd name="T7" fmla="*/ 38 h 3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"/>
                    <a:gd name="T13" fmla="*/ 0 h 38"/>
                    <a:gd name="T14" fmla="*/ 31 w 31"/>
                    <a:gd name="T15" fmla="*/ 38 h 3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" h="38">
                      <a:moveTo>
                        <a:pt x="30" y="38"/>
                      </a:moveTo>
                      <a:lnTo>
                        <a:pt x="0" y="0"/>
                      </a:lnTo>
                      <a:lnTo>
                        <a:pt x="31" y="38"/>
                      </a:lnTo>
                      <a:lnTo>
                        <a:pt x="30" y="38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26" name="Freeform 795"/>
                <p:cNvSpPr>
                  <a:spLocks/>
                </p:cNvSpPr>
                <p:nvPr/>
              </p:nvSpPr>
              <p:spPr bwMode="auto">
                <a:xfrm>
                  <a:off x="943" y="1412"/>
                  <a:ext cx="13" cy="13"/>
                </a:xfrm>
                <a:custGeom>
                  <a:avLst/>
                  <a:gdLst>
                    <a:gd name="T0" fmla="*/ 6 w 13"/>
                    <a:gd name="T1" fmla="*/ 6 h 13"/>
                    <a:gd name="T2" fmla="*/ 11 w 13"/>
                    <a:gd name="T3" fmla="*/ 0 h 13"/>
                    <a:gd name="T4" fmla="*/ 6 w 13"/>
                    <a:gd name="T5" fmla="*/ 6 h 13"/>
                    <a:gd name="T6" fmla="*/ 13 w 13"/>
                    <a:gd name="T7" fmla="*/ 5 h 13"/>
                    <a:gd name="T8" fmla="*/ 6 w 13"/>
                    <a:gd name="T9" fmla="*/ 6 h 13"/>
                    <a:gd name="T10" fmla="*/ 6 w 13"/>
                    <a:gd name="T11" fmla="*/ 10 h 13"/>
                    <a:gd name="T12" fmla="*/ 6 w 13"/>
                    <a:gd name="T13" fmla="*/ 6 h 13"/>
                    <a:gd name="T14" fmla="*/ 0 w 13"/>
                    <a:gd name="T15" fmla="*/ 13 h 13"/>
                    <a:gd name="T16" fmla="*/ 6 w 13"/>
                    <a:gd name="T17" fmla="*/ 6 h 13"/>
                    <a:gd name="T18" fmla="*/ 0 w 13"/>
                    <a:gd name="T19" fmla="*/ 8 h 1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3"/>
                    <a:gd name="T31" fmla="*/ 0 h 13"/>
                    <a:gd name="T32" fmla="*/ 13 w 13"/>
                    <a:gd name="T33" fmla="*/ 13 h 1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3" h="13">
                      <a:moveTo>
                        <a:pt x="6" y="6"/>
                      </a:moveTo>
                      <a:lnTo>
                        <a:pt x="11" y="0"/>
                      </a:lnTo>
                      <a:lnTo>
                        <a:pt x="6" y="6"/>
                      </a:lnTo>
                      <a:lnTo>
                        <a:pt x="13" y="5"/>
                      </a:lnTo>
                      <a:lnTo>
                        <a:pt x="6" y="6"/>
                      </a:lnTo>
                      <a:lnTo>
                        <a:pt x="6" y="10"/>
                      </a:lnTo>
                      <a:lnTo>
                        <a:pt x="6" y="6"/>
                      </a:lnTo>
                      <a:lnTo>
                        <a:pt x="0" y="13"/>
                      </a:lnTo>
                      <a:lnTo>
                        <a:pt x="6" y="6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27" name="Freeform 796"/>
                <p:cNvSpPr>
                  <a:spLocks/>
                </p:cNvSpPr>
                <p:nvPr/>
              </p:nvSpPr>
              <p:spPr bwMode="auto">
                <a:xfrm>
                  <a:off x="991" y="1491"/>
                  <a:ext cx="11" cy="5"/>
                </a:xfrm>
                <a:custGeom>
                  <a:avLst/>
                  <a:gdLst>
                    <a:gd name="T0" fmla="*/ 0 w 11"/>
                    <a:gd name="T1" fmla="*/ 5 h 5"/>
                    <a:gd name="T2" fmla="*/ 1 w 11"/>
                    <a:gd name="T3" fmla="*/ 5 h 5"/>
                    <a:gd name="T4" fmla="*/ 3 w 11"/>
                    <a:gd name="T5" fmla="*/ 5 h 5"/>
                    <a:gd name="T6" fmla="*/ 5 w 11"/>
                    <a:gd name="T7" fmla="*/ 5 h 5"/>
                    <a:gd name="T8" fmla="*/ 6 w 11"/>
                    <a:gd name="T9" fmla="*/ 5 h 5"/>
                    <a:gd name="T10" fmla="*/ 6 w 11"/>
                    <a:gd name="T11" fmla="*/ 4 h 5"/>
                    <a:gd name="T12" fmla="*/ 8 w 11"/>
                    <a:gd name="T13" fmla="*/ 4 h 5"/>
                    <a:gd name="T14" fmla="*/ 8 w 11"/>
                    <a:gd name="T15" fmla="*/ 2 h 5"/>
                    <a:gd name="T16" fmla="*/ 9 w 11"/>
                    <a:gd name="T17" fmla="*/ 2 h 5"/>
                    <a:gd name="T18" fmla="*/ 9 w 11"/>
                    <a:gd name="T19" fmla="*/ 0 h 5"/>
                    <a:gd name="T20" fmla="*/ 11 w 11"/>
                    <a:gd name="T21" fmla="*/ 0 h 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1"/>
                    <a:gd name="T34" fmla="*/ 0 h 5"/>
                    <a:gd name="T35" fmla="*/ 11 w 11"/>
                    <a:gd name="T36" fmla="*/ 5 h 5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1" h="5">
                      <a:moveTo>
                        <a:pt x="0" y="5"/>
                      </a:moveTo>
                      <a:lnTo>
                        <a:pt x="1" y="5"/>
                      </a:lnTo>
                      <a:lnTo>
                        <a:pt x="3" y="5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4"/>
                      </a:lnTo>
                      <a:lnTo>
                        <a:pt x="8" y="4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9" y="0"/>
                      </a:lnTo>
                      <a:lnTo>
                        <a:pt x="11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28" name="Freeform 797"/>
                <p:cNvSpPr>
                  <a:spLocks/>
                </p:cNvSpPr>
                <p:nvPr/>
              </p:nvSpPr>
              <p:spPr bwMode="auto">
                <a:xfrm>
                  <a:off x="1002" y="1488"/>
                  <a:ext cx="1" cy="3"/>
                </a:xfrm>
                <a:custGeom>
                  <a:avLst/>
                  <a:gdLst>
                    <a:gd name="T0" fmla="*/ 0 w 1"/>
                    <a:gd name="T1" fmla="*/ 3 h 3"/>
                    <a:gd name="T2" fmla="*/ 0 w 1"/>
                    <a:gd name="T3" fmla="*/ 2 h 3"/>
                    <a:gd name="T4" fmla="*/ 0 w 1"/>
                    <a:gd name="T5" fmla="*/ 0 h 3"/>
                    <a:gd name="T6" fmla="*/ 0 60000 65536"/>
                    <a:gd name="T7" fmla="*/ 0 60000 65536"/>
                    <a:gd name="T8" fmla="*/ 0 60000 65536"/>
                    <a:gd name="T9" fmla="*/ 0 w 1"/>
                    <a:gd name="T10" fmla="*/ 0 h 3"/>
                    <a:gd name="T11" fmla="*/ 1 w 1"/>
                    <a:gd name="T12" fmla="*/ 3 h 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"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29" name="Freeform 798"/>
                <p:cNvSpPr>
                  <a:spLocks/>
                </p:cNvSpPr>
                <p:nvPr/>
              </p:nvSpPr>
              <p:spPr bwMode="auto">
                <a:xfrm>
                  <a:off x="984" y="1483"/>
                  <a:ext cx="13" cy="5"/>
                </a:xfrm>
                <a:custGeom>
                  <a:avLst/>
                  <a:gdLst>
                    <a:gd name="T0" fmla="*/ 0 w 13"/>
                    <a:gd name="T1" fmla="*/ 5 h 5"/>
                    <a:gd name="T2" fmla="*/ 2 w 13"/>
                    <a:gd name="T3" fmla="*/ 5 h 5"/>
                    <a:gd name="T4" fmla="*/ 3 w 13"/>
                    <a:gd name="T5" fmla="*/ 5 h 5"/>
                    <a:gd name="T6" fmla="*/ 5 w 13"/>
                    <a:gd name="T7" fmla="*/ 5 h 5"/>
                    <a:gd name="T8" fmla="*/ 7 w 13"/>
                    <a:gd name="T9" fmla="*/ 5 h 5"/>
                    <a:gd name="T10" fmla="*/ 7 w 13"/>
                    <a:gd name="T11" fmla="*/ 3 h 5"/>
                    <a:gd name="T12" fmla="*/ 8 w 13"/>
                    <a:gd name="T13" fmla="*/ 3 h 5"/>
                    <a:gd name="T14" fmla="*/ 8 w 13"/>
                    <a:gd name="T15" fmla="*/ 2 h 5"/>
                    <a:gd name="T16" fmla="*/ 10 w 13"/>
                    <a:gd name="T17" fmla="*/ 2 h 5"/>
                    <a:gd name="T18" fmla="*/ 12 w 13"/>
                    <a:gd name="T19" fmla="*/ 0 h 5"/>
                    <a:gd name="T20" fmla="*/ 13 w 13"/>
                    <a:gd name="T21" fmla="*/ 0 h 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3"/>
                    <a:gd name="T34" fmla="*/ 0 h 5"/>
                    <a:gd name="T35" fmla="*/ 13 w 13"/>
                    <a:gd name="T36" fmla="*/ 5 h 5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3" h="5">
                      <a:moveTo>
                        <a:pt x="0" y="5"/>
                      </a:moveTo>
                      <a:lnTo>
                        <a:pt x="2" y="5"/>
                      </a:lnTo>
                      <a:lnTo>
                        <a:pt x="3" y="5"/>
                      </a:lnTo>
                      <a:lnTo>
                        <a:pt x="5" y="5"/>
                      </a:lnTo>
                      <a:lnTo>
                        <a:pt x="7" y="5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8" y="2"/>
                      </a:lnTo>
                      <a:lnTo>
                        <a:pt x="10" y="2"/>
                      </a:lnTo>
                      <a:lnTo>
                        <a:pt x="12" y="0"/>
                      </a:lnTo>
                      <a:lnTo>
                        <a:pt x="13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30" name="Freeform 799"/>
                <p:cNvSpPr>
                  <a:spLocks/>
                </p:cNvSpPr>
                <p:nvPr/>
              </p:nvSpPr>
              <p:spPr bwMode="auto">
                <a:xfrm>
                  <a:off x="997" y="1480"/>
                  <a:ext cx="2" cy="3"/>
                </a:xfrm>
                <a:custGeom>
                  <a:avLst/>
                  <a:gdLst>
                    <a:gd name="T0" fmla="*/ 0 w 2"/>
                    <a:gd name="T1" fmla="*/ 3 h 3"/>
                    <a:gd name="T2" fmla="*/ 0 w 2"/>
                    <a:gd name="T3" fmla="*/ 1 h 3"/>
                    <a:gd name="T4" fmla="*/ 2 w 2"/>
                    <a:gd name="T5" fmla="*/ 1 h 3"/>
                    <a:gd name="T6" fmla="*/ 2 w 2"/>
                    <a:gd name="T7" fmla="*/ 0 h 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"/>
                    <a:gd name="T13" fmla="*/ 0 h 3"/>
                    <a:gd name="T14" fmla="*/ 2 w 2"/>
                    <a:gd name="T15" fmla="*/ 3 h 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"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31" name="Freeform 800"/>
                <p:cNvSpPr>
                  <a:spLocks/>
                </p:cNvSpPr>
                <p:nvPr/>
              </p:nvSpPr>
              <p:spPr bwMode="auto">
                <a:xfrm>
                  <a:off x="979" y="1476"/>
                  <a:ext cx="12" cy="5"/>
                </a:xfrm>
                <a:custGeom>
                  <a:avLst/>
                  <a:gdLst>
                    <a:gd name="T0" fmla="*/ 0 w 12"/>
                    <a:gd name="T1" fmla="*/ 5 h 5"/>
                    <a:gd name="T2" fmla="*/ 2 w 12"/>
                    <a:gd name="T3" fmla="*/ 5 h 5"/>
                    <a:gd name="T4" fmla="*/ 3 w 12"/>
                    <a:gd name="T5" fmla="*/ 5 h 5"/>
                    <a:gd name="T6" fmla="*/ 5 w 12"/>
                    <a:gd name="T7" fmla="*/ 5 h 5"/>
                    <a:gd name="T8" fmla="*/ 7 w 12"/>
                    <a:gd name="T9" fmla="*/ 5 h 5"/>
                    <a:gd name="T10" fmla="*/ 7 w 12"/>
                    <a:gd name="T11" fmla="*/ 4 h 5"/>
                    <a:gd name="T12" fmla="*/ 8 w 12"/>
                    <a:gd name="T13" fmla="*/ 4 h 5"/>
                    <a:gd name="T14" fmla="*/ 8 w 12"/>
                    <a:gd name="T15" fmla="*/ 2 h 5"/>
                    <a:gd name="T16" fmla="*/ 10 w 12"/>
                    <a:gd name="T17" fmla="*/ 2 h 5"/>
                    <a:gd name="T18" fmla="*/ 12 w 12"/>
                    <a:gd name="T19" fmla="*/ 2 h 5"/>
                    <a:gd name="T20" fmla="*/ 12 w 12"/>
                    <a:gd name="T21" fmla="*/ 0 h 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"/>
                    <a:gd name="T34" fmla="*/ 0 h 5"/>
                    <a:gd name="T35" fmla="*/ 12 w 12"/>
                    <a:gd name="T36" fmla="*/ 5 h 5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" h="5">
                      <a:moveTo>
                        <a:pt x="0" y="5"/>
                      </a:moveTo>
                      <a:lnTo>
                        <a:pt x="2" y="5"/>
                      </a:lnTo>
                      <a:lnTo>
                        <a:pt x="3" y="5"/>
                      </a:lnTo>
                      <a:lnTo>
                        <a:pt x="5" y="5"/>
                      </a:lnTo>
                      <a:lnTo>
                        <a:pt x="7" y="5"/>
                      </a:lnTo>
                      <a:lnTo>
                        <a:pt x="7" y="4"/>
                      </a:lnTo>
                      <a:lnTo>
                        <a:pt x="8" y="4"/>
                      </a:lnTo>
                      <a:lnTo>
                        <a:pt x="8" y="2"/>
                      </a:lnTo>
                      <a:lnTo>
                        <a:pt x="10" y="2"/>
                      </a:lnTo>
                      <a:lnTo>
                        <a:pt x="12" y="2"/>
                      </a:lnTo>
                      <a:lnTo>
                        <a:pt x="12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32" name="Freeform 801"/>
                <p:cNvSpPr>
                  <a:spLocks/>
                </p:cNvSpPr>
                <p:nvPr/>
              </p:nvSpPr>
              <p:spPr bwMode="auto">
                <a:xfrm>
                  <a:off x="991" y="1473"/>
                  <a:ext cx="1" cy="3"/>
                </a:xfrm>
                <a:custGeom>
                  <a:avLst/>
                  <a:gdLst>
                    <a:gd name="T0" fmla="*/ 0 w 1"/>
                    <a:gd name="T1" fmla="*/ 3 h 3"/>
                    <a:gd name="T2" fmla="*/ 1 w 1"/>
                    <a:gd name="T3" fmla="*/ 3 h 3"/>
                    <a:gd name="T4" fmla="*/ 1 w 1"/>
                    <a:gd name="T5" fmla="*/ 2 h 3"/>
                    <a:gd name="T6" fmla="*/ 1 w 1"/>
                    <a:gd name="T7" fmla="*/ 0 h 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"/>
                    <a:gd name="T13" fmla="*/ 0 h 3"/>
                    <a:gd name="T14" fmla="*/ 1 w 1"/>
                    <a:gd name="T15" fmla="*/ 3 h 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" h="3">
                      <a:moveTo>
                        <a:pt x="0" y="3"/>
                      </a:move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33" name="Freeform 802"/>
                <p:cNvSpPr>
                  <a:spLocks/>
                </p:cNvSpPr>
                <p:nvPr/>
              </p:nvSpPr>
              <p:spPr bwMode="auto">
                <a:xfrm>
                  <a:off x="976" y="1468"/>
                  <a:ext cx="10" cy="5"/>
                </a:xfrm>
                <a:custGeom>
                  <a:avLst/>
                  <a:gdLst>
                    <a:gd name="T0" fmla="*/ 0 w 10"/>
                    <a:gd name="T1" fmla="*/ 5 h 5"/>
                    <a:gd name="T2" fmla="*/ 1 w 10"/>
                    <a:gd name="T3" fmla="*/ 5 h 5"/>
                    <a:gd name="T4" fmla="*/ 3 w 10"/>
                    <a:gd name="T5" fmla="*/ 5 h 5"/>
                    <a:gd name="T6" fmla="*/ 5 w 10"/>
                    <a:gd name="T7" fmla="*/ 5 h 5"/>
                    <a:gd name="T8" fmla="*/ 5 w 10"/>
                    <a:gd name="T9" fmla="*/ 3 h 5"/>
                    <a:gd name="T10" fmla="*/ 6 w 10"/>
                    <a:gd name="T11" fmla="*/ 3 h 5"/>
                    <a:gd name="T12" fmla="*/ 6 w 10"/>
                    <a:gd name="T13" fmla="*/ 2 h 5"/>
                    <a:gd name="T14" fmla="*/ 8 w 10"/>
                    <a:gd name="T15" fmla="*/ 2 h 5"/>
                    <a:gd name="T16" fmla="*/ 10 w 10"/>
                    <a:gd name="T17" fmla="*/ 2 h 5"/>
                    <a:gd name="T18" fmla="*/ 10 w 10"/>
                    <a:gd name="T19" fmla="*/ 0 h 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"/>
                    <a:gd name="T31" fmla="*/ 0 h 5"/>
                    <a:gd name="T32" fmla="*/ 10 w 10"/>
                    <a:gd name="T33" fmla="*/ 5 h 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" h="5">
                      <a:moveTo>
                        <a:pt x="0" y="5"/>
                      </a:moveTo>
                      <a:lnTo>
                        <a:pt x="1" y="5"/>
                      </a:lnTo>
                      <a:lnTo>
                        <a:pt x="3" y="5"/>
                      </a:lnTo>
                      <a:lnTo>
                        <a:pt x="5" y="5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6" y="2"/>
                      </a:lnTo>
                      <a:lnTo>
                        <a:pt x="8" y="2"/>
                      </a:lnTo>
                      <a:lnTo>
                        <a:pt x="10" y="2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34" name="Freeform 803"/>
                <p:cNvSpPr>
                  <a:spLocks/>
                </p:cNvSpPr>
                <p:nvPr/>
              </p:nvSpPr>
              <p:spPr bwMode="auto">
                <a:xfrm>
                  <a:off x="986" y="1466"/>
                  <a:ext cx="1" cy="2"/>
                </a:xfrm>
                <a:custGeom>
                  <a:avLst/>
                  <a:gdLst>
                    <a:gd name="T0" fmla="*/ 0 w 1"/>
                    <a:gd name="T1" fmla="*/ 2 h 2"/>
                    <a:gd name="T2" fmla="*/ 1 w 1"/>
                    <a:gd name="T3" fmla="*/ 2 h 2"/>
                    <a:gd name="T4" fmla="*/ 1 w 1"/>
                    <a:gd name="T5" fmla="*/ 0 h 2"/>
                    <a:gd name="T6" fmla="*/ 0 60000 65536"/>
                    <a:gd name="T7" fmla="*/ 0 60000 65536"/>
                    <a:gd name="T8" fmla="*/ 0 60000 65536"/>
                    <a:gd name="T9" fmla="*/ 0 w 1"/>
                    <a:gd name="T10" fmla="*/ 0 h 2"/>
                    <a:gd name="T11" fmla="*/ 1 w 1"/>
                    <a:gd name="T12" fmla="*/ 2 h 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" h="2">
                      <a:moveTo>
                        <a:pt x="0" y="2"/>
                      </a:moveTo>
                      <a:lnTo>
                        <a:pt x="1" y="2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35" name="Line 804"/>
                <p:cNvSpPr>
                  <a:spLocks noChangeShapeType="1"/>
                </p:cNvSpPr>
                <p:nvPr/>
              </p:nvSpPr>
              <p:spPr bwMode="auto">
                <a:xfrm flipH="1" flipV="1">
                  <a:off x="987" y="1466"/>
                  <a:ext cx="5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36" name="Line 805"/>
                <p:cNvSpPr>
                  <a:spLocks noChangeShapeType="1"/>
                </p:cNvSpPr>
                <p:nvPr/>
              </p:nvSpPr>
              <p:spPr bwMode="auto">
                <a:xfrm>
                  <a:off x="987" y="1466"/>
                  <a:ext cx="5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37" name="Freeform 806"/>
                <p:cNvSpPr>
                  <a:spLocks/>
                </p:cNvSpPr>
                <p:nvPr/>
              </p:nvSpPr>
              <p:spPr bwMode="auto">
                <a:xfrm>
                  <a:off x="987" y="1466"/>
                  <a:ext cx="5" cy="7"/>
                </a:xfrm>
                <a:custGeom>
                  <a:avLst/>
                  <a:gdLst>
                    <a:gd name="T0" fmla="*/ 0 w 5"/>
                    <a:gd name="T1" fmla="*/ 0 h 7"/>
                    <a:gd name="T2" fmla="*/ 5 w 5"/>
                    <a:gd name="T3" fmla="*/ 7 h 7"/>
                    <a:gd name="T4" fmla="*/ 0 w 5"/>
                    <a:gd name="T5" fmla="*/ 0 h 7"/>
                    <a:gd name="T6" fmla="*/ 0 60000 65536"/>
                    <a:gd name="T7" fmla="*/ 0 60000 65536"/>
                    <a:gd name="T8" fmla="*/ 0 60000 65536"/>
                    <a:gd name="T9" fmla="*/ 0 w 5"/>
                    <a:gd name="T10" fmla="*/ 0 h 7"/>
                    <a:gd name="T11" fmla="*/ 5 w 5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" h="7">
                      <a:moveTo>
                        <a:pt x="0" y="0"/>
                      </a:moveTo>
                      <a:lnTo>
                        <a:pt x="5" y="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38" name="Line 807"/>
                <p:cNvSpPr>
                  <a:spLocks noChangeShapeType="1"/>
                </p:cNvSpPr>
                <p:nvPr/>
              </p:nvSpPr>
              <p:spPr bwMode="auto">
                <a:xfrm flipH="1" flipV="1">
                  <a:off x="992" y="1473"/>
                  <a:ext cx="7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39" name="Line 808"/>
                <p:cNvSpPr>
                  <a:spLocks noChangeShapeType="1"/>
                </p:cNvSpPr>
                <p:nvPr/>
              </p:nvSpPr>
              <p:spPr bwMode="auto">
                <a:xfrm>
                  <a:off x="992" y="1473"/>
                  <a:ext cx="7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40" name="Freeform 809"/>
                <p:cNvSpPr>
                  <a:spLocks/>
                </p:cNvSpPr>
                <p:nvPr/>
              </p:nvSpPr>
              <p:spPr bwMode="auto">
                <a:xfrm>
                  <a:off x="992" y="1473"/>
                  <a:ext cx="7" cy="7"/>
                </a:xfrm>
                <a:custGeom>
                  <a:avLst/>
                  <a:gdLst>
                    <a:gd name="T0" fmla="*/ 0 w 7"/>
                    <a:gd name="T1" fmla="*/ 0 h 7"/>
                    <a:gd name="T2" fmla="*/ 7 w 7"/>
                    <a:gd name="T3" fmla="*/ 7 h 7"/>
                    <a:gd name="T4" fmla="*/ 0 w 7"/>
                    <a:gd name="T5" fmla="*/ 0 h 7"/>
                    <a:gd name="T6" fmla="*/ 0 60000 65536"/>
                    <a:gd name="T7" fmla="*/ 0 60000 65536"/>
                    <a:gd name="T8" fmla="*/ 0 60000 65536"/>
                    <a:gd name="T9" fmla="*/ 0 w 7"/>
                    <a:gd name="T10" fmla="*/ 0 h 7"/>
                    <a:gd name="T11" fmla="*/ 7 w 7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7" h="7">
                      <a:moveTo>
                        <a:pt x="0" y="0"/>
                      </a:moveTo>
                      <a:lnTo>
                        <a:pt x="7" y="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41" name="Line 810"/>
                <p:cNvSpPr>
                  <a:spLocks noChangeShapeType="1"/>
                </p:cNvSpPr>
                <p:nvPr/>
              </p:nvSpPr>
              <p:spPr bwMode="auto">
                <a:xfrm>
                  <a:off x="999" y="1480"/>
                  <a:ext cx="5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42" name="Line 811"/>
                <p:cNvSpPr>
                  <a:spLocks noChangeShapeType="1"/>
                </p:cNvSpPr>
                <p:nvPr/>
              </p:nvSpPr>
              <p:spPr bwMode="auto">
                <a:xfrm flipH="1" flipV="1">
                  <a:off x="999" y="1480"/>
                  <a:ext cx="3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43" name="Line 812"/>
                <p:cNvSpPr>
                  <a:spLocks noChangeShapeType="1"/>
                </p:cNvSpPr>
                <p:nvPr/>
              </p:nvSpPr>
              <p:spPr bwMode="auto">
                <a:xfrm>
                  <a:off x="999" y="1480"/>
                  <a:ext cx="3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44" name="Freeform 813"/>
                <p:cNvSpPr>
                  <a:spLocks/>
                </p:cNvSpPr>
                <p:nvPr/>
              </p:nvSpPr>
              <p:spPr bwMode="auto">
                <a:xfrm>
                  <a:off x="999" y="1480"/>
                  <a:ext cx="5" cy="10"/>
                </a:xfrm>
                <a:custGeom>
                  <a:avLst/>
                  <a:gdLst>
                    <a:gd name="T0" fmla="*/ 0 w 5"/>
                    <a:gd name="T1" fmla="*/ 0 h 10"/>
                    <a:gd name="T2" fmla="*/ 3 w 5"/>
                    <a:gd name="T3" fmla="*/ 10 h 10"/>
                    <a:gd name="T4" fmla="*/ 5 w 5"/>
                    <a:gd name="T5" fmla="*/ 10 h 10"/>
                    <a:gd name="T6" fmla="*/ 0 w 5"/>
                    <a:gd name="T7" fmla="*/ 0 h 1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"/>
                    <a:gd name="T13" fmla="*/ 0 h 10"/>
                    <a:gd name="T14" fmla="*/ 5 w 5"/>
                    <a:gd name="T15" fmla="*/ 10 h 1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" h="10">
                      <a:moveTo>
                        <a:pt x="0" y="0"/>
                      </a:moveTo>
                      <a:lnTo>
                        <a:pt x="3" y="10"/>
                      </a:lnTo>
                      <a:lnTo>
                        <a:pt x="5" y="1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45" name="Line 814"/>
                <p:cNvSpPr>
                  <a:spLocks noChangeShapeType="1"/>
                </p:cNvSpPr>
                <p:nvPr/>
              </p:nvSpPr>
              <p:spPr bwMode="auto">
                <a:xfrm>
                  <a:off x="984" y="1488"/>
                  <a:ext cx="7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46" name="Line 815"/>
                <p:cNvSpPr>
                  <a:spLocks noChangeShapeType="1"/>
                </p:cNvSpPr>
                <p:nvPr/>
              </p:nvSpPr>
              <p:spPr bwMode="auto">
                <a:xfrm flipH="1" flipV="1">
                  <a:off x="982" y="1488"/>
                  <a:ext cx="9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47" name="Line 816"/>
                <p:cNvSpPr>
                  <a:spLocks noChangeShapeType="1"/>
                </p:cNvSpPr>
                <p:nvPr/>
              </p:nvSpPr>
              <p:spPr bwMode="auto">
                <a:xfrm>
                  <a:off x="982" y="1490"/>
                  <a:ext cx="9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48" name="Freeform 817"/>
                <p:cNvSpPr>
                  <a:spLocks/>
                </p:cNvSpPr>
                <p:nvPr/>
              </p:nvSpPr>
              <p:spPr bwMode="auto">
                <a:xfrm>
                  <a:off x="982" y="1488"/>
                  <a:ext cx="9" cy="10"/>
                </a:xfrm>
                <a:custGeom>
                  <a:avLst/>
                  <a:gdLst>
                    <a:gd name="T0" fmla="*/ 7 w 9"/>
                    <a:gd name="T1" fmla="*/ 10 h 10"/>
                    <a:gd name="T2" fmla="*/ 0 w 9"/>
                    <a:gd name="T3" fmla="*/ 2 h 10"/>
                    <a:gd name="T4" fmla="*/ 0 w 9"/>
                    <a:gd name="T5" fmla="*/ 0 h 10"/>
                    <a:gd name="T6" fmla="*/ 9 w 9"/>
                    <a:gd name="T7" fmla="*/ 8 h 10"/>
                    <a:gd name="T8" fmla="*/ 7 w 9"/>
                    <a:gd name="T9" fmla="*/ 10 h 1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"/>
                    <a:gd name="T16" fmla="*/ 0 h 10"/>
                    <a:gd name="T17" fmla="*/ 9 w 9"/>
                    <a:gd name="T18" fmla="*/ 10 h 1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" h="10">
                      <a:moveTo>
                        <a:pt x="7" y="10"/>
                      </a:move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9" y="8"/>
                      </a:lnTo>
                      <a:lnTo>
                        <a:pt x="7" y="1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49" name="Line 818"/>
                <p:cNvSpPr>
                  <a:spLocks noChangeShapeType="1"/>
                </p:cNvSpPr>
                <p:nvPr/>
              </p:nvSpPr>
              <p:spPr bwMode="auto">
                <a:xfrm>
                  <a:off x="979" y="1481"/>
                  <a:ext cx="5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50" name="Line 819"/>
                <p:cNvSpPr>
                  <a:spLocks noChangeShapeType="1"/>
                </p:cNvSpPr>
                <p:nvPr/>
              </p:nvSpPr>
              <p:spPr bwMode="auto">
                <a:xfrm flipH="1" flipV="1">
                  <a:off x="979" y="1481"/>
                  <a:ext cx="3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51" name="Line 820"/>
                <p:cNvSpPr>
                  <a:spLocks noChangeShapeType="1"/>
                </p:cNvSpPr>
                <p:nvPr/>
              </p:nvSpPr>
              <p:spPr bwMode="auto">
                <a:xfrm>
                  <a:off x="979" y="1481"/>
                  <a:ext cx="3" cy="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52" name="Freeform 821"/>
                <p:cNvSpPr>
                  <a:spLocks/>
                </p:cNvSpPr>
                <p:nvPr/>
              </p:nvSpPr>
              <p:spPr bwMode="auto">
                <a:xfrm>
                  <a:off x="979" y="1481"/>
                  <a:ext cx="5" cy="9"/>
                </a:xfrm>
                <a:custGeom>
                  <a:avLst/>
                  <a:gdLst>
                    <a:gd name="T0" fmla="*/ 3 w 5"/>
                    <a:gd name="T1" fmla="*/ 9 h 9"/>
                    <a:gd name="T2" fmla="*/ 0 w 5"/>
                    <a:gd name="T3" fmla="*/ 0 h 9"/>
                    <a:gd name="T4" fmla="*/ 5 w 5"/>
                    <a:gd name="T5" fmla="*/ 7 h 9"/>
                    <a:gd name="T6" fmla="*/ 3 w 5"/>
                    <a:gd name="T7" fmla="*/ 9 h 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"/>
                    <a:gd name="T13" fmla="*/ 0 h 9"/>
                    <a:gd name="T14" fmla="*/ 5 w 5"/>
                    <a:gd name="T15" fmla="*/ 9 h 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" h="9">
                      <a:moveTo>
                        <a:pt x="3" y="9"/>
                      </a:moveTo>
                      <a:lnTo>
                        <a:pt x="0" y="0"/>
                      </a:lnTo>
                      <a:lnTo>
                        <a:pt x="5" y="7"/>
                      </a:lnTo>
                      <a:lnTo>
                        <a:pt x="3" y="9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53" name="Line 822"/>
                <p:cNvSpPr>
                  <a:spLocks noChangeShapeType="1"/>
                </p:cNvSpPr>
                <p:nvPr/>
              </p:nvSpPr>
              <p:spPr bwMode="auto">
                <a:xfrm>
                  <a:off x="976" y="1473"/>
                  <a:ext cx="3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54" name="Line 823"/>
                <p:cNvSpPr>
                  <a:spLocks noChangeShapeType="1"/>
                </p:cNvSpPr>
                <p:nvPr/>
              </p:nvSpPr>
              <p:spPr bwMode="auto">
                <a:xfrm flipH="1" flipV="1">
                  <a:off x="976" y="1473"/>
                  <a:ext cx="3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55" name="Line 824"/>
                <p:cNvSpPr>
                  <a:spLocks noChangeShapeType="1"/>
                </p:cNvSpPr>
                <p:nvPr/>
              </p:nvSpPr>
              <p:spPr bwMode="auto">
                <a:xfrm>
                  <a:off x="976" y="1473"/>
                  <a:ext cx="3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56" name="Freeform 825"/>
                <p:cNvSpPr>
                  <a:spLocks/>
                </p:cNvSpPr>
                <p:nvPr/>
              </p:nvSpPr>
              <p:spPr bwMode="auto">
                <a:xfrm>
                  <a:off x="976" y="1473"/>
                  <a:ext cx="3" cy="8"/>
                </a:xfrm>
                <a:custGeom>
                  <a:avLst/>
                  <a:gdLst>
                    <a:gd name="T0" fmla="*/ 3 w 3"/>
                    <a:gd name="T1" fmla="*/ 8 h 8"/>
                    <a:gd name="T2" fmla="*/ 0 w 3"/>
                    <a:gd name="T3" fmla="*/ 2 h 8"/>
                    <a:gd name="T4" fmla="*/ 0 w 3"/>
                    <a:gd name="T5" fmla="*/ 0 h 8"/>
                    <a:gd name="T6" fmla="*/ 3 w 3"/>
                    <a:gd name="T7" fmla="*/ 8 h 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"/>
                    <a:gd name="T13" fmla="*/ 0 h 8"/>
                    <a:gd name="T14" fmla="*/ 3 w 3"/>
                    <a:gd name="T15" fmla="*/ 8 h 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" h="8">
                      <a:moveTo>
                        <a:pt x="3" y="8"/>
                      </a:move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3" y="8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57" name="Line 826"/>
                <p:cNvSpPr>
                  <a:spLocks noChangeShapeType="1"/>
                </p:cNvSpPr>
                <p:nvPr/>
              </p:nvSpPr>
              <p:spPr bwMode="auto">
                <a:xfrm>
                  <a:off x="972" y="1463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58" name="Line 827"/>
                <p:cNvSpPr>
                  <a:spLocks noChangeShapeType="1"/>
                </p:cNvSpPr>
                <p:nvPr/>
              </p:nvSpPr>
              <p:spPr bwMode="auto">
                <a:xfrm flipV="1">
                  <a:off x="972" y="146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59" name="Line 828"/>
                <p:cNvSpPr>
                  <a:spLocks noChangeShapeType="1"/>
                </p:cNvSpPr>
                <p:nvPr/>
              </p:nvSpPr>
              <p:spPr bwMode="auto">
                <a:xfrm>
                  <a:off x="974" y="1460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60" name="Line 829"/>
                <p:cNvSpPr>
                  <a:spLocks noChangeShapeType="1"/>
                </p:cNvSpPr>
                <p:nvPr/>
              </p:nvSpPr>
              <p:spPr bwMode="auto">
                <a:xfrm flipV="1">
                  <a:off x="974" y="1460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61" name="Line 830"/>
                <p:cNvSpPr>
                  <a:spLocks noChangeShapeType="1"/>
                </p:cNvSpPr>
                <p:nvPr/>
              </p:nvSpPr>
              <p:spPr bwMode="auto">
                <a:xfrm>
                  <a:off x="974" y="1460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62" name="Line 831"/>
                <p:cNvSpPr>
                  <a:spLocks noChangeShapeType="1"/>
                </p:cNvSpPr>
                <p:nvPr/>
              </p:nvSpPr>
              <p:spPr bwMode="auto">
                <a:xfrm flipV="1">
                  <a:off x="974" y="146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63" name="Line 832"/>
                <p:cNvSpPr>
                  <a:spLocks noChangeShapeType="1"/>
                </p:cNvSpPr>
                <p:nvPr/>
              </p:nvSpPr>
              <p:spPr bwMode="auto">
                <a:xfrm>
                  <a:off x="976" y="1460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64" name="Line 833"/>
                <p:cNvSpPr>
                  <a:spLocks noChangeShapeType="1"/>
                </p:cNvSpPr>
                <p:nvPr/>
              </p:nvSpPr>
              <p:spPr bwMode="auto">
                <a:xfrm flipV="1">
                  <a:off x="976" y="1460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65" name="Line 834"/>
                <p:cNvSpPr>
                  <a:spLocks noChangeShapeType="1"/>
                </p:cNvSpPr>
                <p:nvPr/>
              </p:nvSpPr>
              <p:spPr bwMode="auto">
                <a:xfrm>
                  <a:off x="976" y="1460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66" name="Line 835"/>
                <p:cNvSpPr>
                  <a:spLocks noChangeShapeType="1"/>
                </p:cNvSpPr>
                <p:nvPr/>
              </p:nvSpPr>
              <p:spPr bwMode="auto">
                <a:xfrm flipV="1">
                  <a:off x="976" y="1460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67" name="Line 836"/>
                <p:cNvSpPr>
                  <a:spLocks noChangeShapeType="1"/>
                </p:cNvSpPr>
                <p:nvPr/>
              </p:nvSpPr>
              <p:spPr bwMode="auto">
                <a:xfrm>
                  <a:off x="977" y="1460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68" name="Line 837"/>
                <p:cNvSpPr>
                  <a:spLocks noChangeShapeType="1"/>
                </p:cNvSpPr>
                <p:nvPr/>
              </p:nvSpPr>
              <p:spPr bwMode="auto">
                <a:xfrm flipV="1">
                  <a:off x="977" y="1460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69" name="Line 838"/>
                <p:cNvSpPr>
                  <a:spLocks noChangeShapeType="1"/>
                </p:cNvSpPr>
                <p:nvPr/>
              </p:nvSpPr>
              <p:spPr bwMode="auto">
                <a:xfrm>
                  <a:off x="977" y="146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70" name="Line 839"/>
                <p:cNvSpPr>
                  <a:spLocks noChangeShapeType="1"/>
                </p:cNvSpPr>
                <p:nvPr/>
              </p:nvSpPr>
              <p:spPr bwMode="auto">
                <a:xfrm flipV="1">
                  <a:off x="977" y="146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71" name="Line 840"/>
                <p:cNvSpPr>
                  <a:spLocks noChangeShapeType="1"/>
                </p:cNvSpPr>
                <p:nvPr/>
              </p:nvSpPr>
              <p:spPr bwMode="auto">
                <a:xfrm>
                  <a:off x="979" y="146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72" name="Line 841"/>
                <p:cNvSpPr>
                  <a:spLocks noChangeShapeType="1"/>
                </p:cNvSpPr>
                <p:nvPr/>
              </p:nvSpPr>
              <p:spPr bwMode="auto">
                <a:xfrm flipV="1">
                  <a:off x="979" y="146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73" name="Line 842"/>
                <p:cNvSpPr>
                  <a:spLocks noChangeShapeType="1"/>
                </p:cNvSpPr>
                <p:nvPr/>
              </p:nvSpPr>
              <p:spPr bwMode="auto">
                <a:xfrm>
                  <a:off x="979" y="146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74" name="Line 843"/>
                <p:cNvSpPr>
                  <a:spLocks noChangeShapeType="1"/>
                </p:cNvSpPr>
                <p:nvPr/>
              </p:nvSpPr>
              <p:spPr bwMode="auto">
                <a:xfrm flipV="1">
                  <a:off x="979" y="146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75" name="Line 844"/>
                <p:cNvSpPr>
                  <a:spLocks noChangeShapeType="1"/>
                </p:cNvSpPr>
                <p:nvPr/>
              </p:nvSpPr>
              <p:spPr bwMode="auto">
                <a:xfrm>
                  <a:off x="981" y="146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76" name="Line 845"/>
                <p:cNvSpPr>
                  <a:spLocks noChangeShapeType="1"/>
                </p:cNvSpPr>
                <p:nvPr/>
              </p:nvSpPr>
              <p:spPr bwMode="auto">
                <a:xfrm flipV="1">
                  <a:off x="981" y="146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77" name="Line 846"/>
                <p:cNvSpPr>
                  <a:spLocks noChangeShapeType="1"/>
                </p:cNvSpPr>
                <p:nvPr/>
              </p:nvSpPr>
              <p:spPr bwMode="auto">
                <a:xfrm>
                  <a:off x="981" y="146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78" name="Line 847"/>
                <p:cNvSpPr>
                  <a:spLocks noChangeShapeType="1"/>
                </p:cNvSpPr>
                <p:nvPr/>
              </p:nvSpPr>
              <p:spPr bwMode="auto">
                <a:xfrm flipV="1">
                  <a:off x="981" y="146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79" name="Line 848"/>
                <p:cNvSpPr>
                  <a:spLocks noChangeShapeType="1"/>
                </p:cNvSpPr>
                <p:nvPr/>
              </p:nvSpPr>
              <p:spPr bwMode="auto">
                <a:xfrm>
                  <a:off x="982" y="1463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80" name="Line 849"/>
                <p:cNvSpPr>
                  <a:spLocks noChangeShapeType="1"/>
                </p:cNvSpPr>
                <p:nvPr/>
              </p:nvSpPr>
              <p:spPr bwMode="auto">
                <a:xfrm flipV="1">
                  <a:off x="982" y="1463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81" name="Line 850"/>
                <p:cNvSpPr>
                  <a:spLocks noChangeShapeType="1"/>
                </p:cNvSpPr>
                <p:nvPr/>
              </p:nvSpPr>
              <p:spPr bwMode="auto">
                <a:xfrm>
                  <a:off x="982" y="1463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82" name="Line 851"/>
                <p:cNvSpPr>
                  <a:spLocks noChangeShapeType="1"/>
                </p:cNvSpPr>
                <p:nvPr/>
              </p:nvSpPr>
              <p:spPr bwMode="auto">
                <a:xfrm flipV="1">
                  <a:off x="984" y="1465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83" name="Line 852"/>
                <p:cNvSpPr>
                  <a:spLocks noChangeShapeType="1"/>
                </p:cNvSpPr>
                <p:nvPr/>
              </p:nvSpPr>
              <p:spPr bwMode="auto">
                <a:xfrm>
                  <a:off x="984" y="1465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84" name="Line 853"/>
                <p:cNvSpPr>
                  <a:spLocks noChangeShapeType="1"/>
                </p:cNvSpPr>
                <p:nvPr/>
              </p:nvSpPr>
              <p:spPr bwMode="auto">
                <a:xfrm flipV="1">
                  <a:off x="984" y="1465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85" name="Line 854"/>
                <p:cNvSpPr>
                  <a:spLocks noChangeShapeType="1"/>
                </p:cNvSpPr>
                <p:nvPr/>
              </p:nvSpPr>
              <p:spPr bwMode="auto">
                <a:xfrm>
                  <a:off x="986" y="1465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86" name="Line 855"/>
                <p:cNvSpPr>
                  <a:spLocks noChangeShapeType="1"/>
                </p:cNvSpPr>
                <p:nvPr/>
              </p:nvSpPr>
              <p:spPr bwMode="auto">
                <a:xfrm flipV="1">
                  <a:off x="986" y="1465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87" name="Freeform 856"/>
                <p:cNvSpPr>
                  <a:spLocks/>
                </p:cNvSpPr>
                <p:nvPr/>
              </p:nvSpPr>
              <p:spPr bwMode="auto">
                <a:xfrm>
                  <a:off x="971" y="1460"/>
                  <a:ext cx="16" cy="13"/>
                </a:xfrm>
                <a:custGeom>
                  <a:avLst/>
                  <a:gdLst>
                    <a:gd name="T0" fmla="*/ 5 w 16"/>
                    <a:gd name="T1" fmla="*/ 13 h 13"/>
                    <a:gd name="T2" fmla="*/ 10 w 16"/>
                    <a:gd name="T3" fmla="*/ 11 h 13"/>
                    <a:gd name="T4" fmla="*/ 16 w 16"/>
                    <a:gd name="T5" fmla="*/ 6 h 13"/>
                    <a:gd name="T6" fmla="*/ 8 w 16"/>
                    <a:gd name="T7" fmla="*/ 0 h 13"/>
                    <a:gd name="T8" fmla="*/ 3 w 16"/>
                    <a:gd name="T9" fmla="*/ 0 h 13"/>
                    <a:gd name="T10" fmla="*/ 0 w 16"/>
                    <a:gd name="T11" fmla="*/ 3 h 13"/>
                    <a:gd name="T12" fmla="*/ 5 w 16"/>
                    <a:gd name="T13" fmla="*/ 13 h 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6"/>
                    <a:gd name="T22" fmla="*/ 0 h 13"/>
                    <a:gd name="T23" fmla="*/ 16 w 16"/>
                    <a:gd name="T24" fmla="*/ 13 h 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6" h="13">
                      <a:moveTo>
                        <a:pt x="5" y="13"/>
                      </a:moveTo>
                      <a:lnTo>
                        <a:pt x="10" y="11"/>
                      </a:lnTo>
                      <a:lnTo>
                        <a:pt x="16" y="6"/>
                      </a:lnTo>
                      <a:lnTo>
                        <a:pt x="8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5" y="13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88" name="Line 857"/>
                <p:cNvSpPr>
                  <a:spLocks noChangeShapeType="1"/>
                </p:cNvSpPr>
                <p:nvPr/>
              </p:nvSpPr>
              <p:spPr bwMode="auto">
                <a:xfrm>
                  <a:off x="910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89" name="Line 858"/>
                <p:cNvSpPr>
                  <a:spLocks noChangeShapeType="1"/>
                </p:cNvSpPr>
                <p:nvPr/>
              </p:nvSpPr>
              <p:spPr bwMode="auto">
                <a:xfrm flipV="1">
                  <a:off x="910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90" name="Line 859"/>
                <p:cNvSpPr>
                  <a:spLocks noChangeShapeType="1"/>
                </p:cNvSpPr>
                <p:nvPr/>
              </p:nvSpPr>
              <p:spPr bwMode="auto">
                <a:xfrm>
                  <a:off x="910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91" name="Line 860"/>
                <p:cNvSpPr>
                  <a:spLocks noChangeShapeType="1"/>
                </p:cNvSpPr>
                <p:nvPr/>
              </p:nvSpPr>
              <p:spPr bwMode="auto">
                <a:xfrm flipV="1">
                  <a:off x="912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92" name="Line 861"/>
                <p:cNvSpPr>
                  <a:spLocks noChangeShapeType="1"/>
                </p:cNvSpPr>
                <p:nvPr/>
              </p:nvSpPr>
              <p:spPr bwMode="auto">
                <a:xfrm>
                  <a:off x="912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93" name="Line 862"/>
                <p:cNvSpPr>
                  <a:spLocks noChangeShapeType="1"/>
                </p:cNvSpPr>
                <p:nvPr/>
              </p:nvSpPr>
              <p:spPr bwMode="auto">
                <a:xfrm flipV="1">
                  <a:off x="913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94" name="Line 863"/>
                <p:cNvSpPr>
                  <a:spLocks noChangeShapeType="1"/>
                </p:cNvSpPr>
                <p:nvPr/>
              </p:nvSpPr>
              <p:spPr bwMode="auto">
                <a:xfrm>
                  <a:off x="913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95" name="Line 864"/>
                <p:cNvSpPr>
                  <a:spLocks noChangeShapeType="1"/>
                </p:cNvSpPr>
                <p:nvPr/>
              </p:nvSpPr>
              <p:spPr bwMode="auto">
                <a:xfrm flipV="1">
                  <a:off x="913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96" name="Line 865"/>
                <p:cNvSpPr>
                  <a:spLocks noChangeShapeType="1"/>
                </p:cNvSpPr>
                <p:nvPr/>
              </p:nvSpPr>
              <p:spPr bwMode="auto">
                <a:xfrm>
                  <a:off x="913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97" name="Line 866"/>
                <p:cNvSpPr>
                  <a:spLocks noChangeShapeType="1"/>
                </p:cNvSpPr>
                <p:nvPr/>
              </p:nvSpPr>
              <p:spPr bwMode="auto">
                <a:xfrm flipV="1">
                  <a:off x="915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98" name="Line 867"/>
                <p:cNvSpPr>
                  <a:spLocks noChangeShapeType="1"/>
                </p:cNvSpPr>
                <p:nvPr/>
              </p:nvSpPr>
              <p:spPr bwMode="auto">
                <a:xfrm>
                  <a:off x="915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99" name="Line 868"/>
                <p:cNvSpPr>
                  <a:spLocks noChangeShapeType="1"/>
                </p:cNvSpPr>
                <p:nvPr/>
              </p:nvSpPr>
              <p:spPr bwMode="auto">
                <a:xfrm flipV="1">
                  <a:off x="915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00" name="Line 869"/>
                <p:cNvSpPr>
                  <a:spLocks noChangeShapeType="1"/>
                </p:cNvSpPr>
                <p:nvPr/>
              </p:nvSpPr>
              <p:spPr bwMode="auto">
                <a:xfrm>
                  <a:off x="915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01" name="Line 870"/>
                <p:cNvSpPr>
                  <a:spLocks noChangeShapeType="1"/>
                </p:cNvSpPr>
                <p:nvPr/>
              </p:nvSpPr>
              <p:spPr bwMode="auto">
                <a:xfrm flipV="1">
                  <a:off x="917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02" name="Line 871"/>
                <p:cNvSpPr>
                  <a:spLocks noChangeShapeType="1"/>
                </p:cNvSpPr>
                <p:nvPr/>
              </p:nvSpPr>
              <p:spPr bwMode="auto">
                <a:xfrm>
                  <a:off x="917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03" name="Line 872"/>
                <p:cNvSpPr>
                  <a:spLocks noChangeShapeType="1"/>
                </p:cNvSpPr>
                <p:nvPr/>
              </p:nvSpPr>
              <p:spPr bwMode="auto">
                <a:xfrm flipV="1">
                  <a:off x="917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04" name="Line 873"/>
                <p:cNvSpPr>
                  <a:spLocks noChangeShapeType="1"/>
                </p:cNvSpPr>
                <p:nvPr/>
              </p:nvSpPr>
              <p:spPr bwMode="auto">
                <a:xfrm>
                  <a:off x="917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05" name="Line 874"/>
                <p:cNvSpPr>
                  <a:spLocks noChangeShapeType="1"/>
                </p:cNvSpPr>
                <p:nvPr/>
              </p:nvSpPr>
              <p:spPr bwMode="auto">
                <a:xfrm flipV="1">
                  <a:off x="918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06" name="Line 875"/>
                <p:cNvSpPr>
                  <a:spLocks noChangeShapeType="1"/>
                </p:cNvSpPr>
                <p:nvPr/>
              </p:nvSpPr>
              <p:spPr bwMode="auto">
                <a:xfrm>
                  <a:off x="918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07" name="Line 876"/>
                <p:cNvSpPr>
                  <a:spLocks noChangeShapeType="1"/>
                </p:cNvSpPr>
                <p:nvPr/>
              </p:nvSpPr>
              <p:spPr bwMode="auto">
                <a:xfrm flipV="1">
                  <a:off x="918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08" name="Line 877"/>
                <p:cNvSpPr>
                  <a:spLocks noChangeShapeType="1"/>
                </p:cNvSpPr>
                <p:nvPr/>
              </p:nvSpPr>
              <p:spPr bwMode="auto">
                <a:xfrm>
                  <a:off x="918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09" name="Line 878"/>
                <p:cNvSpPr>
                  <a:spLocks noChangeShapeType="1"/>
                </p:cNvSpPr>
                <p:nvPr/>
              </p:nvSpPr>
              <p:spPr bwMode="auto">
                <a:xfrm flipV="1">
                  <a:off x="920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10" name="Line 879"/>
                <p:cNvSpPr>
                  <a:spLocks noChangeShapeType="1"/>
                </p:cNvSpPr>
                <p:nvPr/>
              </p:nvSpPr>
              <p:spPr bwMode="auto">
                <a:xfrm>
                  <a:off x="920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11" name="Line 880"/>
                <p:cNvSpPr>
                  <a:spLocks noChangeShapeType="1"/>
                </p:cNvSpPr>
                <p:nvPr/>
              </p:nvSpPr>
              <p:spPr bwMode="auto">
                <a:xfrm flipV="1">
                  <a:off x="920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12" name="Line 881"/>
                <p:cNvSpPr>
                  <a:spLocks noChangeShapeType="1"/>
                </p:cNvSpPr>
                <p:nvPr/>
              </p:nvSpPr>
              <p:spPr bwMode="auto">
                <a:xfrm>
                  <a:off x="922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13" name="Line 882"/>
                <p:cNvSpPr>
                  <a:spLocks noChangeShapeType="1"/>
                </p:cNvSpPr>
                <p:nvPr/>
              </p:nvSpPr>
              <p:spPr bwMode="auto">
                <a:xfrm flipV="1">
                  <a:off x="922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14" name="Line 883"/>
                <p:cNvSpPr>
                  <a:spLocks noChangeShapeType="1"/>
                </p:cNvSpPr>
                <p:nvPr/>
              </p:nvSpPr>
              <p:spPr bwMode="auto">
                <a:xfrm>
                  <a:off x="922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15" name="Line 884"/>
                <p:cNvSpPr>
                  <a:spLocks noChangeShapeType="1"/>
                </p:cNvSpPr>
                <p:nvPr/>
              </p:nvSpPr>
              <p:spPr bwMode="auto">
                <a:xfrm flipV="1">
                  <a:off x="922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16" name="Line 885"/>
                <p:cNvSpPr>
                  <a:spLocks noChangeShapeType="1"/>
                </p:cNvSpPr>
                <p:nvPr/>
              </p:nvSpPr>
              <p:spPr bwMode="auto">
                <a:xfrm>
                  <a:off x="923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17" name="Line 886"/>
                <p:cNvSpPr>
                  <a:spLocks noChangeShapeType="1"/>
                </p:cNvSpPr>
                <p:nvPr/>
              </p:nvSpPr>
              <p:spPr bwMode="auto">
                <a:xfrm flipV="1">
                  <a:off x="923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18" name="Line 887"/>
                <p:cNvSpPr>
                  <a:spLocks noChangeShapeType="1"/>
                </p:cNvSpPr>
                <p:nvPr/>
              </p:nvSpPr>
              <p:spPr bwMode="auto">
                <a:xfrm>
                  <a:off x="923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19" name="Line 888"/>
                <p:cNvSpPr>
                  <a:spLocks noChangeShapeType="1"/>
                </p:cNvSpPr>
                <p:nvPr/>
              </p:nvSpPr>
              <p:spPr bwMode="auto">
                <a:xfrm flipV="1">
                  <a:off x="925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20" name="Line 889"/>
                <p:cNvSpPr>
                  <a:spLocks noChangeShapeType="1"/>
                </p:cNvSpPr>
                <p:nvPr/>
              </p:nvSpPr>
              <p:spPr bwMode="auto">
                <a:xfrm>
                  <a:off x="925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21" name="Line 890"/>
                <p:cNvSpPr>
                  <a:spLocks noChangeShapeType="1"/>
                </p:cNvSpPr>
                <p:nvPr/>
              </p:nvSpPr>
              <p:spPr bwMode="auto">
                <a:xfrm flipV="1">
                  <a:off x="925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22" name="Line 891"/>
                <p:cNvSpPr>
                  <a:spLocks noChangeShapeType="1"/>
                </p:cNvSpPr>
                <p:nvPr/>
              </p:nvSpPr>
              <p:spPr bwMode="auto">
                <a:xfrm>
                  <a:off x="925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23" name="Line 892"/>
                <p:cNvSpPr>
                  <a:spLocks noChangeShapeType="1"/>
                </p:cNvSpPr>
                <p:nvPr/>
              </p:nvSpPr>
              <p:spPr bwMode="auto">
                <a:xfrm flipV="1">
                  <a:off x="926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24" name="Line 893"/>
                <p:cNvSpPr>
                  <a:spLocks noChangeShapeType="1"/>
                </p:cNvSpPr>
                <p:nvPr/>
              </p:nvSpPr>
              <p:spPr bwMode="auto">
                <a:xfrm>
                  <a:off x="926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25" name="Line 894"/>
                <p:cNvSpPr>
                  <a:spLocks noChangeShapeType="1"/>
                </p:cNvSpPr>
                <p:nvPr/>
              </p:nvSpPr>
              <p:spPr bwMode="auto">
                <a:xfrm flipV="1">
                  <a:off x="926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26" name="Line 895"/>
                <p:cNvSpPr>
                  <a:spLocks noChangeShapeType="1"/>
                </p:cNvSpPr>
                <p:nvPr/>
              </p:nvSpPr>
              <p:spPr bwMode="auto">
                <a:xfrm>
                  <a:off x="926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27" name="Line 896"/>
                <p:cNvSpPr>
                  <a:spLocks noChangeShapeType="1"/>
                </p:cNvSpPr>
                <p:nvPr/>
              </p:nvSpPr>
              <p:spPr bwMode="auto">
                <a:xfrm flipV="1">
                  <a:off x="928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28" name="Line 897"/>
                <p:cNvSpPr>
                  <a:spLocks noChangeShapeType="1"/>
                </p:cNvSpPr>
                <p:nvPr/>
              </p:nvSpPr>
              <p:spPr bwMode="auto">
                <a:xfrm>
                  <a:off x="928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29" name="Line 898"/>
                <p:cNvSpPr>
                  <a:spLocks noChangeShapeType="1"/>
                </p:cNvSpPr>
                <p:nvPr/>
              </p:nvSpPr>
              <p:spPr bwMode="auto">
                <a:xfrm flipV="1">
                  <a:off x="928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30" name="Line 899"/>
                <p:cNvSpPr>
                  <a:spLocks noChangeShapeType="1"/>
                </p:cNvSpPr>
                <p:nvPr/>
              </p:nvSpPr>
              <p:spPr bwMode="auto">
                <a:xfrm>
                  <a:off x="930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31" name="Line 900"/>
                <p:cNvSpPr>
                  <a:spLocks noChangeShapeType="1"/>
                </p:cNvSpPr>
                <p:nvPr/>
              </p:nvSpPr>
              <p:spPr bwMode="auto">
                <a:xfrm flipV="1">
                  <a:off x="930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32" name="Line 901"/>
                <p:cNvSpPr>
                  <a:spLocks noChangeShapeType="1"/>
                </p:cNvSpPr>
                <p:nvPr/>
              </p:nvSpPr>
              <p:spPr bwMode="auto">
                <a:xfrm>
                  <a:off x="930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33" name="Line 902"/>
                <p:cNvSpPr>
                  <a:spLocks noChangeShapeType="1"/>
                </p:cNvSpPr>
                <p:nvPr/>
              </p:nvSpPr>
              <p:spPr bwMode="auto">
                <a:xfrm flipV="1">
                  <a:off x="930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34" name="Line 903"/>
                <p:cNvSpPr>
                  <a:spLocks noChangeShapeType="1"/>
                </p:cNvSpPr>
                <p:nvPr/>
              </p:nvSpPr>
              <p:spPr bwMode="auto">
                <a:xfrm>
                  <a:off x="931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35" name="Line 904"/>
                <p:cNvSpPr>
                  <a:spLocks noChangeShapeType="1"/>
                </p:cNvSpPr>
                <p:nvPr/>
              </p:nvSpPr>
              <p:spPr bwMode="auto">
                <a:xfrm flipV="1">
                  <a:off x="931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36" name="Line 905"/>
                <p:cNvSpPr>
                  <a:spLocks noChangeShapeType="1"/>
                </p:cNvSpPr>
                <p:nvPr/>
              </p:nvSpPr>
              <p:spPr bwMode="auto">
                <a:xfrm>
                  <a:off x="931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37" name="Line 906"/>
                <p:cNvSpPr>
                  <a:spLocks noChangeShapeType="1"/>
                </p:cNvSpPr>
                <p:nvPr/>
              </p:nvSpPr>
              <p:spPr bwMode="auto">
                <a:xfrm flipV="1">
                  <a:off x="931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38" name="Line 907"/>
                <p:cNvSpPr>
                  <a:spLocks noChangeShapeType="1"/>
                </p:cNvSpPr>
                <p:nvPr/>
              </p:nvSpPr>
              <p:spPr bwMode="auto">
                <a:xfrm>
                  <a:off x="933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39" name="Line 908"/>
                <p:cNvSpPr>
                  <a:spLocks noChangeShapeType="1"/>
                </p:cNvSpPr>
                <p:nvPr/>
              </p:nvSpPr>
              <p:spPr bwMode="auto">
                <a:xfrm flipV="1">
                  <a:off x="933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40" name="Line 909"/>
                <p:cNvSpPr>
                  <a:spLocks noChangeShapeType="1"/>
                </p:cNvSpPr>
                <p:nvPr/>
              </p:nvSpPr>
              <p:spPr bwMode="auto">
                <a:xfrm>
                  <a:off x="933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41" name="Line 910"/>
                <p:cNvSpPr>
                  <a:spLocks noChangeShapeType="1"/>
                </p:cNvSpPr>
                <p:nvPr/>
              </p:nvSpPr>
              <p:spPr bwMode="auto">
                <a:xfrm flipV="1">
                  <a:off x="933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42" name="Line 911"/>
                <p:cNvSpPr>
                  <a:spLocks noChangeShapeType="1"/>
                </p:cNvSpPr>
                <p:nvPr/>
              </p:nvSpPr>
              <p:spPr bwMode="auto">
                <a:xfrm>
                  <a:off x="935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43" name="Line 912"/>
                <p:cNvSpPr>
                  <a:spLocks noChangeShapeType="1"/>
                </p:cNvSpPr>
                <p:nvPr/>
              </p:nvSpPr>
              <p:spPr bwMode="auto">
                <a:xfrm flipV="1">
                  <a:off x="935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44" name="Line 913"/>
                <p:cNvSpPr>
                  <a:spLocks noChangeShapeType="1"/>
                </p:cNvSpPr>
                <p:nvPr/>
              </p:nvSpPr>
              <p:spPr bwMode="auto">
                <a:xfrm>
                  <a:off x="936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45" name="Line 914"/>
                <p:cNvSpPr>
                  <a:spLocks noChangeShapeType="1"/>
                </p:cNvSpPr>
                <p:nvPr/>
              </p:nvSpPr>
              <p:spPr bwMode="auto">
                <a:xfrm flipV="1">
                  <a:off x="936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46" name="Line 915"/>
                <p:cNvSpPr>
                  <a:spLocks noChangeShapeType="1"/>
                </p:cNvSpPr>
                <p:nvPr/>
              </p:nvSpPr>
              <p:spPr bwMode="auto">
                <a:xfrm>
                  <a:off x="936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47" name="Line 916"/>
                <p:cNvSpPr>
                  <a:spLocks noChangeShapeType="1"/>
                </p:cNvSpPr>
                <p:nvPr/>
              </p:nvSpPr>
              <p:spPr bwMode="auto">
                <a:xfrm flipV="1">
                  <a:off x="936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48" name="Line 917"/>
                <p:cNvSpPr>
                  <a:spLocks noChangeShapeType="1"/>
                </p:cNvSpPr>
                <p:nvPr/>
              </p:nvSpPr>
              <p:spPr bwMode="auto">
                <a:xfrm>
                  <a:off x="938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49" name="Line 918"/>
                <p:cNvSpPr>
                  <a:spLocks noChangeShapeType="1"/>
                </p:cNvSpPr>
                <p:nvPr/>
              </p:nvSpPr>
              <p:spPr bwMode="auto">
                <a:xfrm flipV="1">
                  <a:off x="938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50" name="Line 919"/>
                <p:cNvSpPr>
                  <a:spLocks noChangeShapeType="1"/>
                </p:cNvSpPr>
                <p:nvPr/>
              </p:nvSpPr>
              <p:spPr bwMode="auto">
                <a:xfrm>
                  <a:off x="938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51" name="Line 920"/>
                <p:cNvSpPr>
                  <a:spLocks noChangeShapeType="1"/>
                </p:cNvSpPr>
                <p:nvPr/>
              </p:nvSpPr>
              <p:spPr bwMode="auto">
                <a:xfrm flipV="1">
                  <a:off x="938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52" name="Line 921"/>
                <p:cNvSpPr>
                  <a:spLocks noChangeShapeType="1"/>
                </p:cNvSpPr>
                <p:nvPr/>
              </p:nvSpPr>
              <p:spPr bwMode="auto">
                <a:xfrm>
                  <a:off x="940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53" name="Line 922"/>
                <p:cNvSpPr>
                  <a:spLocks noChangeShapeType="1"/>
                </p:cNvSpPr>
                <p:nvPr/>
              </p:nvSpPr>
              <p:spPr bwMode="auto">
                <a:xfrm flipV="1">
                  <a:off x="940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54" name="Line 923"/>
                <p:cNvSpPr>
                  <a:spLocks noChangeShapeType="1"/>
                </p:cNvSpPr>
                <p:nvPr/>
              </p:nvSpPr>
              <p:spPr bwMode="auto">
                <a:xfrm>
                  <a:off x="940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55" name="Line 924"/>
                <p:cNvSpPr>
                  <a:spLocks noChangeShapeType="1"/>
                </p:cNvSpPr>
                <p:nvPr/>
              </p:nvSpPr>
              <p:spPr bwMode="auto">
                <a:xfrm flipV="1">
                  <a:off x="940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56" name="Line 925"/>
                <p:cNvSpPr>
                  <a:spLocks noChangeShapeType="1"/>
                </p:cNvSpPr>
                <p:nvPr/>
              </p:nvSpPr>
              <p:spPr bwMode="auto">
                <a:xfrm>
                  <a:off x="941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57" name="Line 926"/>
                <p:cNvSpPr>
                  <a:spLocks noChangeShapeType="1"/>
                </p:cNvSpPr>
                <p:nvPr/>
              </p:nvSpPr>
              <p:spPr bwMode="auto">
                <a:xfrm flipV="1">
                  <a:off x="941" y="152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58" name="Line 927"/>
                <p:cNvSpPr>
                  <a:spLocks noChangeShapeType="1"/>
                </p:cNvSpPr>
                <p:nvPr/>
              </p:nvSpPr>
              <p:spPr bwMode="auto">
                <a:xfrm>
                  <a:off x="941" y="152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59" name="Line 928"/>
                <p:cNvSpPr>
                  <a:spLocks noChangeShapeType="1"/>
                </p:cNvSpPr>
                <p:nvPr/>
              </p:nvSpPr>
              <p:spPr bwMode="auto">
                <a:xfrm flipV="1">
                  <a:off x="941" y="152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60" name="Line 929"/>
                <p:cNvSpPr>
                  <a:spLocks noChangeShapeType="1"/>
                </p:cNvSpPr>
                <p:nvPr/>
              </p:nvSpPr>
              <p:spPr bwMode="auto">
                <a:xfrm>
                  <a:off x="943" y="152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61" name="Line 930"/>
                <p:cNvSpPr>
                  <a:spLocks noChangeShapeType="1"/>
                </p:cNvSpPr>
                <p:nvPr/>
              </p:nvSpPr>
              <p:spPr bwMode="auto">
                <a:xfrm flipV="1">
                  <a:off x="943" y="152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62" name="Line 931"/>
                <p:cNvSpPr>
                  <a:spLocks noChangeShapeType="1"/>
                </p:cNvSpPr>
                <p:nvPr/>
              </p:nvSpPr>
              <p:spPr bwMode="auto">
                <a:xfrm>
                  <a:off x="943" y="152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63" name="Line 932"/>
                <p:cNvSpPr>
                  <a:spLocks noChangeShapeType="1"/>
                </p:cNvSpPr>
                <p:nvPr/>
              </p:nvSpPr>
              <p:spPr bwMode="auto">
                <a:xfrm flipV="1">
                  <a:off x="943" y="152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64" name="Line 933"/>
                <p:cNvSpPr>
                  <a:spLocks noChangeShapeType="1"/>
                </p:cNvSpPr>
                <p:nvPr/>
              </p:nvSpPr>
              <p:spPr bwMode="auto">
                <a:xfrm>
                  <a:off x="945" y="152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65" name="Line 934"/>
                <p:cNvSpPr>
                  <a:spLocks noChangeShapeType="1"/>
                </p:cNvSpPr>
                <p:nvPr/>
              </p:nvSpPr>
              <p:spPr bwMode="auto">
                <a:xfrm flipV="1">
                  <a:off x="945" y="152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66" name="Line 935"/>
                <p:cNvSpPr>
                  <a:spLocks noChangeShapeType="1"/>
                </p:cNvSpPr>
                <p:nvPr/>
              </p:nvSpPr>
              <p:spPr bwMode="auto">
                <a:xfrm>
                  <a:off x="945" y="152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67" name="Line 936"/>
                <p:cNvSpPr>
                  <a:spLocks noChangeShapeType="1"/>
                </p:cNvSpPr>
                <p:nvPr/>
              </p:nvSpPr>
              <p:spPr bwMode="auto">
                <a:xfrm flipV="1">
                  <a:off x="946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68" name="Line 937"/>
                <p:cNvSpPr>
                  <a:spLocks noChangeShapeType="1"/>
                </p:cNvSpPr>
                <p:nvPr/>
              </p:nvSpPr>
              <p:spPr bwMode="auto">
                <a:xfrm>
                  <a:off x="946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69" name="Line 938"/>
                <p:cNvSpPr>
                  <a:spLocks noChangeShapeType="1"/>
                </p:cNvSpPr>
                <p:nvPr/>
              </p:nvSpPr>
              <p:spPr bwMode="auto">
                <a:xfrm flipV="1">
                  <a:off x="946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70" name="Line 939"/>
                <p:cNvSpPr>
                  <a:spLocks noChangeShapeType="1"/>
                </p:cNvSpPr>
                <p:nvPr/>
              </p:nvSpPr>
              <p:spPr bwMode="auto">
                <a:xfrm>
                  <a:off x="946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71" name="Line 940"/>
                <p:cNvSpPr>
                  <a:spLocks noChangeShapeType="1"/>
                </p:cNvSpPr>
                <p:nvPr/>
              </p:nvSpPr>
              <p:spPr bwMode="auto">
                <a:xfrm flipV="1">
                  <a:off x="948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72" name="Line 941"/>
                <p:cNvSpPr>
                  <a:spLocks noChangeShapeType="1"/>
                </p:cNvSpPr>
                <p:nvPr/>
              </p:nvSpPr>
              <p:spPr bwMode="auto">
                <a:xfrm>
                  <a:off x="948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73" name="Line 942"/>
                <p:cNvSpPr>
                  <a:spLocks noChangeShapeType="1"/>
                </p:cNvSpPr>
                <p:nvPr/>
              </p:nvSpPr>
              <p:spPr bwMode="auto">
                <a:xfrm flipV="1">
                  <a:off x="948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74" name="Line 943"/>
                <p:cNvSpPr>
                  <a:spLocks noChangeShapeType="1"/>
                </p:cNvSpPr>
                <p:nvPr/>
              </p:nvSpPr>
              <p:spPr bwMode="auto">
                <a:xfrm>
                  <a:off x="949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75" name="Line 944"/>
                <p:cNvSpPr>
                  <a:spLocks noChangeShapeType="1"/>
                </p:cNvSpPr>
                <p:nvPr/>
              </p:nvSpPr>
              <p:spPr bwMode="auto">
                <a:xfrm flipV="1">
                  <a:off x="949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76" name="Line 945"/>
                <p:cNvSpPr>
                  <a:spLocks noChangeShapeType="1"/>
                </p:cNvSpPr>
                <p:nvPr/>
              </p:nvSpPr>
              <p:spPr bwMode="auto">
                <a:xfrm>
                  <a:off x="949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77" name="Line 946"/>
                <p:cNvSpPr>
                  <a:spLocks noChangeShapeType="1"/>
                </p:cNvSpPr>
                <p:nvPr/>
              </p:nvSpPr>
              <p:spPr bwMode="auto">
                <a:xfrm flipV="1">
                  <a:off x="949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78" name="Line 947"/>
                <p:cNvSpPr>
                  <a:spLocks noChangeShapeType="1"/>
                </p:cNvSpPr>
                <p:nvPr/>
              </p:nvSpPr>
              <p:spPr bwMode="auto">
                <a:xfrm>
                  <a:off x="951" y="1519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79" name="Line 948"/>
                <p:cNvSpPr>
                  <a:spLocks noChangeShapeType="1"/>
                </p:cNvSpPr>
                <p:nvPr/>
              </p:nvSpPr>
              <p:spPr bwMode="auto">
                <a:xfrm flipV="1">
                  <a:off x="951" y="1519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2865" name="Group 949"/>
              <p:cNvGrpSpPr>
                <a:grpSpLocks/>
              </p:cNvGrpSpPr>
              <p:nvPr/>
            </p:nvGrpSpPr>
            <p:grpSpPr bwMode="auto">
              <a:xfrm>
                <a:off x="951" y="1468"/>
                <a:ext cx="92" cy="63"/>
                <a:chOff x="951" y="1468"/>
                <a:chExt cx="92" cy="63"/>
              </a:xfrm>
            </p:grpSpPr>
            <p:sp>
              <p:nvSpPr>
                <p:cNvPr id="3580" name="Line 950"/>
                <p:cNvSpPr>
                  <a:spLocks noChangeShapeType="1"/>
                </p:cNvSpPr>
                <p:nvPr/>
              </p:nvSpPr>
              <p:spPr bwMode="auto">
                <a:xfrm>
                  <a:off x="951" y="1519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81" name="Line 951"/>
                <p:cNvSpPr>
                  <a:spLocks noChangeShapeType="1"/>
                </p:cNvSpPr>
                <p:nvPr/>
              </p:nvSpPr>
              <p:spPr bwMode="auto">
                <a:xfrm flipV="1">
                  <a:off x="953" y="1519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82" name="Line 952"/>
                <p:cNvSpPr>
                  <a:spLocks noChangeShapeType="1"/>
                </p:cNvSpPr>
                <p:nvPr/>
              </p:nvSpPr>
              <p:spPr bwMode="auto">
                <a:xfrm>
                  <a:off x="953" y="1519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83" name="Line 953"/>
                <p:cNvSpPr>
                  <a:spLocks noChangeShapeType="1"/>
                </p:cNvSpPr>
                <p:nvPr/>
              </p:nvSpPr>
              <p:spPr bwMode="auto">
                <a:xfrm flipV="1">
                  <a:off x="953" y="1519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84" name="Line 954"/>
                <p:cNvSpPr>
                  <a:spLocks noChangeShapeType="1"/>
                </p:cNvSpPr>
                <p:nvPr/>
              </p:nvSpPr>
              <p:spPr bwMode="auto">
                <a:xfrm>
                  <a:off x="953" y="1519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85" name="Line 955"/>
                <p:cNvSpPr>
                  <a:spLocks noChangeShapeType="1"/>
                </p:cNvSpPr>
                <p:nvPr/>
              </p:nvSpPr>
              <p:spPr bwMode="auto">
                <a:xfrm flipV="1">
                  <a:off x="954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86" name="Line 956"/>
                <p:cNvSpPr>
                  <a:spLocks noChangeShapeType="1"/>
                </p:cNvSpPr>
                <p:nvPr/>
              </p:nvSpPr>
              <p:spPr bwMode="auto">
                <a:xfrm>
                  <a:off x="954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87" name="Line 957"/>
                <p:cNvSpPr>
                  <a:spLocks noChangeShapeType="1"/>
                </p:cNvSpPr>
                <p:nvPr/>
              </p:nvSpPr>
              <p:spPr bwMode="auto">
                <a:xfrm flipV="1">
                  <a:off x="954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88" name="Line 958"/>
                <p:cNvSpPr>
                  <a:spLocks noChangeShapeType="1"/>
                </p:cNvSpPr>
                <p:nvPr/>
              </p:nvSpPr>
              <p:spPr bwMode="auto">
                <a:xfrm>
                  <a:off x="954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89" name="Line 959"/>
                <p:cNvSpPr>
                  <a:spLocks noChangeShapeType="1"/>
                </p:cNvSpPr>
                <p:nvPr/>
              </p:nvSpPr>
              <p:spPr bwMode="auto">
                <a:xfrm flipV="1">
                  <a:off x="956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90" name="Line 960"/>
                <p:cNvSpPr>
                  <a:spLocks noChangeShapeType="1"/>
                </p:cNvSpPr>
                <p:nvPr/>
              </p:nvSpPr>
              <p:spPr bwMode="auto">
                <a:xfrm>
                  <a:off x="956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91" name="Line 961"/>
                <p:cNvSpPr>
                  <a:spLocks noChangeShapeType="1"/>
                </p:cNvSpPr>
                <p:nvPr/>
              </p:nvSpPr>
              <p:spPr bwMode="auto">
                <a:xfrm flipV="1">
                  <a:off x="956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92" name="Line 962"/>
                <p:cNvSpPr>
                  <a:spLocks noChangeShapeType="1"/>
                </p:cNvSpPr>
                <p:nvPr/>
              </p:nvSpPr>
              <p:spPr bwMode="auto">
                <a:xfrm>
                  <a:off x="956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93" name="Line 963"/>
                <p:cNvSpPr>
                  <a:spLocks noChangeShapeType="1"/>
                </p:cNvSpPr>
                <p:nvPr/>
              </p:nvSpPr>
              <p:spPr bwMode="auto">
                <a:xfrm flipV="1">
                  <a:off x="958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94" name="Line 964"/>
                <p:cNvSpPr>
                  <a:spLocks noChangeShapeType="1"/>
                </p:cNvSpPr>
                <p:nvPr/>
              </p:nvSpPr>
              <p:spPr bwMode="auto">
                <a:xfrm>
                  <a:off x="958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95" name="Line 965"/>
                <p:cNvSpPr>
                  <a:spLocks noChangeShapeType="1"/>
                </p:cNvSpPr>
                <p:nvPr/>
              </p:nvSpPr>
              <p:spPr bwMode="auto">
                <a:xfrm flipV="1">
                  <a:off x="958" y="1516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96" name="Line 966"/>
                <p:cNvSpPr>
                  <a:spLocks noChangeShapeType="1"/>
                </p:cNvSpPr>
                <p:nvPr/>
              </p:nvSpPr>
              <p:spPr bwMode="auto">
                <a:xfrm>
                  <a:off x="958" y="1516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97" name="Line 967"/>
                <p:cNvSpPr>
                  <a:spLocks noChangeShapeType="1"/>
                </p:cNvSpPr>
                <p:nvPr/>
              </p:nvSpPr>
              <p:spPr bwMode="auto">
                <a:xfrm flipV="1">
                  <a:off x="959" y="1516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98" name="Line 968"/>
                <p:cNvSpPr>
                  <a:spLocks noChangeShapeType="1"/>
                </p:cNvSpPr>
                <p:nvPr/>
              </p:nvSpPr>
              <p:spPr bwMode="auto">
                <a:xfrm>
                  <a:off x="959" y="1516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99" name="Line 969"/>
                <p:cNvSpPr>
                  <a:spLocks noChangeShapeType="1"/>
                </p:cNvSpPr>
                <p:nvPr/>
              </p:nvSpPr>
              <p:spPr bwMode="auto">
                <a:xfrm flipV="1">
                  <a:off x="961" y="1516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00" name="Line 970"/>
                <p:cNvSpPr>
                  <a:spLocks noChangeShapeType="1"/>
                </p:cNvSpPr>
                <p:nvPr/>
              </p:nvSpPr>
              <p:spPr bwMode="auto">
                <a:xfrm>
                  <a:off x="961" y="1516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01" name="Line 971"/>
                <p:cNvSpPr>
                  <a:spLocks noChangeShapeType="1"/>
                </p:cNvSpPr>
                <p:nvPr/>
              </p:nvSpPr>
              <p:spPr bwMode="auto">
                <a:xfrm flipV="1">
                  <a:off x="961" y="1516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02" name="Line 972"/>
                <p:cNvSpPr>
                  <a:spLocks noChangeShapeType="1"/>
                </p:cNvSpPr>
                <p:nvPr/>
              </p:nvSpPr>
              <p:spPr bwMode="auto">
                <a:xfrm>
                  <a:off x="961" y="1516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03" name="Line 973"/>
                <p:cNvSpPr>
                  <a:spLocks noChangeShapeType="1"/>
                </p:cNvSpPr>
                <p:nvPr/>
              </p:nvSpPr>
              <p:spPr bwMode="auto">
                <a:xfrm flipV="1">
                  <a:off x="963" y="1514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04" name="Line 974"/>
                <p:cNvSpPr>
                  <a:spLocks noChangeShapeType="1"/>
                </p:cNvSpPr>
                <p:nvPr/>
              </p:nvSpPr>
              <p:spPr bwMode="auto">
                <a:xfrm>
                  <a:off x="963" y="1514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05" name="Line 975"/>
                <p:cNvSpPr>
                  <a:spLocks noChangeShapeType="1"/>
                </p:cNvSpPr>
                <p:nvPr/>
              </p:nvSpPr>
              <p:spPr bwMode="auto">
                <a:xfrm flipV="1">
                  <a:off x="963" y="1514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06" name="Line 976"/>
                <p:cNvSpPr>
                  <a:spLocks noChangeShapeType="1"/>
                </p:cNvSpPr>
                <p:nvPr/>
              </p:nvSpPr>
              <p:spPr bwMode="auto">
                <a:xfrm>
                  <a:off x="963" y="1514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07" name="Line 977"/>
                <p:cNvSpPr>
                  <a:spLocks noChangeShapeType="1"/>
                </p:cNvSpPr>
                <p:nvPr/>
              </p:nvSpPr>
              <p:spPr bwMode="auto">
                <a:xfrm flipV="1">
                  <a:off x="964" y="1514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08" name="Line 978"/>
                <p:cNvSpPr>
                  <a:spLocks noChangeShapeType="1"/>
                </p:cNvSpPr>
                <p:nvPr/>
              </p:nvSpPr>
              <p:spPr bwMode="auto">
                <a:xfrm>
                  <a:off x="964" y="1514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09" name="Line 979"/>
                <p:cNvSpPr>
                  <a:spLocks noChangeShapeType="1"/>
                </p:cNvSpPr>
                <p:nvPr/>
              </p:nvSpPr>
              <p:spPr bwMode="auto">
                <a:xfrm flipV="1">
                  <a:off x="964" y="1514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10" name="Line 980"/>
                <p:cNvSpPr>
                  <a:spLocks noChangeShapeType="1"/>
                </p:cNvSpPr>
                <p:nvPr/>
              </p:nvSpPr>
              <p:spPr bwMode="auto">
                <a:xfrm>
                  <a:off x="964" y="1513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11" name="Line 981"/>
                <p:cNvSpPr>
                  <a:spLocks noChangeShapeType="1"/>
                </p:cNvSpPr>
                <p:nvPr/>
              </p:nvSpPr>
              <p:spPr bwMode="auto">
                <a:xfrm flipV="1">
                  <a:off x="966" y="1513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12" name="Line 982"/>
                <p:cNvSpPr>
                  <a:spLocks noChangeShapeType="1"/>
                </p:cNvSpPr>
                <p:nvPr/>
              </p:nvSpPr>
              <p:spPr bwMode="auto">
                <a:xfrm>
                  <a:off x="966" y="1513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13" name="Line 983"/>
                <p:cNvSpPr>
                  <a:spLocks noChangeShapeType="1"/>
                </p:cNvSpPr>
                <p:nvPr/>
              </p:nvSpPr>
              <p:spPr bwMode="auto">
                <a:xfrm flipV="1">
                  <a:off x="966" y="1513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14" name="Line 984"/>
                <p:cNvSpPr>
                  <a:spLocks noChangeShapeType="1"/>
                </p:cNvSpPr>
                <p:nvPr/>
              </p:nvSpPr>
              <p:spPr bwMode="auto">
                <a:xfrm>
                  <a:off x="966" y="1513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15" name="Line 985"/>
                <p:cNvSpPr>
                  <a:spLocks noChangeShapeType="1"/>
                </p:cNvSpPr>
                <p:nvPr/>
              </p:nvSpPr>
              <p:spPr bwMode="auto">
                <a:xfrm flipV="1">
                  <a:off x="968" y="1513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16" name="Line 986"/>
                <p:cNvSpPr>
                  <a:spLocks noChangeShapeType="1"/>
                </p:cNvSpPr>
                <p:nvPr/>
              </p:nvSpPr>
              <p:spPr bwMode="auto">
                <a:xfrm>
                  <a:off x="968" y="1513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17" name="Line 987"/>
                <p:cNvSpPr>
                  <a:spLocks noChangeShapeType="1"/>
                </p:cNvSpPr>
                <p:nvPr/>
              </p:nvSpPr>
              <p:spPr bwMode="auto">
                <a:xfrm flipV="1">
                  <a:off x="968" y="1513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18" name="Line 988"/>
                <p:cNvSpPr>
                  <a:spLocks noChangeShapeType="1"/>
                </p:cNvSpPr>
                <p:nvPr/>
              </p:nvSpPr>
              <p:spPr bwMode="auto">
                <a:xfrm>
                  <a:off x="969" y="1511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19" name="Line 989"/>
                <p:cNvSpPr>
                  <a:spLocks noChangeShapeType="1"/>
                </p:cNvSpPr>
                <p:nvPr/>
              </p:nvSpPr>
              <p:spPr bwMode="auto">
                <a:xfrm flipV="1">
                  <a:off x="969" y="1511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20" name="Line 990"/>
                <p:cNvSpPr>
                  <a:spLocks noChangeShapeType="1"/>
                </p:cNvSpPr>
                <p:nvPr/>
              </p:nvSpPr>
              <p:spPr bwMode="auto">
                <a:xfrm>
                  <a:off x="969" y="1511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21" name="Line 991"/>
                <p:cNvSpPr>
                  <a:spLocks noChangeShapeType="1"/>
                </p:cNvSpPr>
                <p:nvPr/>
              </p:nvSpPr>
              <p:spPr bwMode="auto">
                <a:xfrm flipV="1">
                  <a:off x="969" y="1511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22" name="Line 992"/>
                <p:cNvSpPr>
                  <a:spLocks noChangeShapeType="1"/>
                </p:cNvSpPr>
                <p:nvPr/>
              </p:nvSpPr>
              <p:spPr bwMode="auto">
                <a:xfrm>
                  <a:off x="971" y="1511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23" name="Line 993"/>
                <p:cNvSpPr>
                  <a:spLocks noChangeShapeType="1"/>
                </p:cNvSpPr>
                <p:nvPr/>
              </p:nvSpPr>
              <p:spPr bwMode="auto">
                <a:xfrm flipV="1">
                  <a:off x="971" y="1511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24" name="Line 994"/>
                <p:cNvSpPr>
                  <a:spLocks noChangeShapeType="1"/>
                </p:cNvSpPr>
                <p:nvPr/>
              </p:nvSpPr>
              <p:spPr bwMode="auto">
                <a:xfrm>
                  <a:off x="971" y="1511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25" name="Line 995"/>
                <p:cNvSpPr>
                  <a:spLocks noChangeShapeType="1"/>
                </p:cNvSpPr>
                <p:nvPr/>
              </p:nvSpPr>
              <p:spPr bwMode="auto">
                <a:xfrm flipV="1">
                  <a:off x="971" y="1509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26" name="Line 996"/>
                <p:cNvSpPr>
                  <a:spLocks noChangeShapeType="1"/>
                </p:cNvSpPr>
                <p:nvPr/>
              </p:nvSpPr>
              <p:spPr bwMode="auto">
                <a:xfrm>
                  <a:off x="972" y="1509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27" name="Line 997"/>
                <p:cNvSpPr>
                  <a:spLocks noChangeShapeType="1"/>
                </p:cNvSpPr>
                <p:nvPr/>
              </p:nvSpPr>
              <p:spPr bwMode="auto">
                <a:xfrm flipV="1">
                  <a:off x="972" y="1509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28" name="Line 998"/>
                <p:cNvSpPr>
                  <a:spLocks noChangeShapeType="1"/>
                </p:cNvSpPr>
                <p:nvPr/>
              </p:nvSpPr>
              <p:spPr bwMode="auto">
                <a:xfrm>
                  <a:off x="972" y="1509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29" name="Line 999"/>
                <p:cNvSpPr>
                  <a:spLocks noChangeShapeType="1"/>
                </p:cNvSpPr>
                <p:nvPr/>
              </p:nvSpPr>
              <p:spPr bwMode="auto">
                <a:xfrm flipV="1">
                  <a:off x="974" y="1509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30" name="Line 1000"/>
                <p:cNvSpPr>
                  <a:spLocks noChangeShapeType="1"/>
                </p:cNvSpPr>
                <p:nvPr/>
              </p:nvSpPr>
              <p:spPr bwMode="auto">
                <a:xfrm>
                  <a:off x="974" y="1509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31" name="Line 1001"/>
                <p:cNvSpPr>
                  <a:spLocks noChangeShapeType="1"/>
                </p:cNvSpPr>
                <p:nvPr/>
              </p:nvSpPr>
              <p:spPr bwMode="auto">
                <a:xfrm flipV="1">
                  <a:off x="974" y="1509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32" name="Line 1002"/>
                <p:cNvSpPr>
                  <a:spLocks noChangeShapeType="1"/>
                </p:cNvSpPr>
                <p:nvPr/>
              </p:nvSpPr>
              <p:spPr bwMode="auto">
                <a:xfrm>
                  <a:off x="974" y="1508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33" name="Line 1003"/>
                <p:cNvSpPr>
                  <a:spLocks noChangeShapeType="1"/>
                </p:cNvSpPr>
                <p:nvPr/>
              </p:nvSpPr>
              <p:spPr bwMode="auto">
                <a:xfrm flipV="1">
                  <a:off x="976" y="1508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34" name="Line 1004"/>
                <p:cNvSpPr>
                  <a:spLocks noChangeShapeType="1"/>
                </p:cNvSpPr>
                <p:nvPr/>
              </p:nvSpPr>
              <p:spPr bwMode="auto">
                <a:xfrm>
                  <a:off x="976" y="1508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35" name="Line 1005"/>
                <p:cNvSpPr>
                  <a:spLocks noChangeShapeType="1"/>
                </p:cNvSpPr>
                <p:nvPr/>
              </p:nvSpPr>
              <p:spPr bwMode="auto">
                <a:xfrm flipV="1">
                  <a:off x="976" y="1508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36" name="Line 1006"/>
                <p:cNvSpPr>
                  <a:spLocks noChangeShapeType="1"/>
                </p:cNvSpPr>
                <p:nvPr/>
              </p:nvSpPr>
              <p:spPr bwMode="auto">
                <a:xfrm>
                  <a:off x="977" y="1508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37" name="Line 1007"/>
                <p:cNvSpPr>
                  <a:spLocks noChangeShapeType="1"/>
                </p:cNvSpPr>
                <p:nvPr/>
              </p:nvSpPr>
              <p:spPr bwMode="auto">
                <a:xfrm flipV="1">
                  <a:off x="977" y="1508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38" name="Line 1008"/>
                <p:cNvSpPr>
                  <a:spLocks noChangeShapeType="1"/>
                </p:cNvSpPr>
                <p:nvPr/>
              </p:nvSpPr>
              <p:spPr bwMode="auto">
                <a:xfrm>
                  <a:off x="977" y="1508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39" name="Line 1009"/>
                <p:cNvSpPr>
                  <a:spLocks noChangeShapeType="1"/>
                </p:cNvSpPr>
                <p:nvPr/>
              </p:nvSpPr>
              <p:spPr bwMode="auto">
                <a:xfrm flipV="1">
                  <a:off x="977" y="1506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40" name="Line 1010"/>
                <p:cNvSpPr>
                  <a:spLocks noChangeShapeType="1"/>
                </p:cNvSpPr>
                <p:nvPr/>
              </p:nvSpPr>
              <p:spPr bwMode="auto">
                <a:xfrm>
                  <a:off x="979" y="1506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41" name="Line 1011"/>
                <p:cNvSpPr>
                  <a:spLocks noChangeShapeType="1"/>
                </p:cNvSpPr>
                <p:nvPr/>
              </p:nvSpPr>
              <p:spPr bwMode="auto">
                <a:xfrm flipV="1">
                  <a:off x="979" y="1506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42" name="Line 1012"/>
                <p:cNvSpPr>
                  <a:spLocks noChangeShapeType="1"/>
                </p:cNvSpPr>
                <p:nvPr/>
              </p:nvSpPr>
              <p:spPr bwMode="auto">
                <a:xfrm>
                  <a:off x="979" y="1506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43" name="Line 1013"/>
                <p:cNvSpPr>
                  <a:spLocks noChangeShapeType="1"/>
                </p:cNvSpPr>
                <p:nvPr/>
              </p:nvSpPr>
              <p:spPr bwMode="auto">
                <a:xfrm flipV="1">
                  <a:off x="979" y="1506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44" name="Line 1014"/>
                <p:cNvSpPr>
                  <a:spLocks noChangeShapeType="1"/>
                </p:cNvSpPr>
                <p:nvPr/>
              </p:nvSpPr>
              <p:spPr bwMode="auto">
                <a:xfrm>
                  <a:off x="981" y="1506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45" name="Line 1015"/>
                <p:cNvSpPr>
                  <a:spLocks noChangeShapeType="1"/>
                </p:cNvSpPr>
                <p:nvPr/>
              </p:nvSpPr>
              <p:spPr bwMode="auto">
                <a:xfrm flipV="1">
                  <a:off x="981" y="1506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46" name="Line 1016"/>
                <p:cNvSpPr>
                  <a:spLocks noChangeShapeType="1"/>
                </p:cNvSpPr>
                <p:nvPr/>
              </p:nvSpPr>
              <p:spPr bwMode="auto">
                <a:xfrm>
                  <a:off x="981" y="1504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47" name="Line 1017"/>
                <p:cNvSpPr>
                  <a:spLocks noChangeShapeType="1"/>
                </p:cNvSpPr>
                <p:nvPr/>
              </p:nvSpPr>
              <p:spPr bwMode="auto">
                <a:xfrm flipV="1">
                  <a:off x="981" y="1504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48" name="Line 1018"/>
                <p:cNvSpPr>
                  <a:spLocks noChangeShapeType="1"/>
                </p:cNvSpPr>
                <p:nvPr/>
              </p:nvSpPr>
              <p:spPr bwMode="auto">
                <a:xfrm>
                  <a:off x="982" y="1504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49" name="Line 1019"/>
                <p:cNvSpPr>
                  <a:spLocks noChangeShapeType="1"/>
                </p:cNvSpPr>
                <p:nvPr/>
              </p:nvSpPr>
              <p:spPr bwMode="auto">
                <a:xfrm flipV="1">
                  <a:off x="982" y="1504"/>
                  <a:ext cx="1" cy="2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50" name="Line 1020"/>
                <p:cNvSpPr>
                  <a:spLocks noChangeShapeType="1"/>
                </p:cNvSpPr>
                <p:nvPr/>
              </p:nvSpPr>
              <p:spPr bwMode="auto">
                <a:xfrm>
                  <a:off x="982" y="1504"/>
                  <a:ext cx="1" cy="2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51" name="Line 1021"/>
                <p:cNvSpPr>
                  <a:spLocks noChangeShapeType="1"/>
                </p:cNvSpPr>
                <p:nvPr/>
              </p:nvSpPr>
              <p:spPr bwMode="auto">
                <a:xfrm flipV="1">
                  <a:off x="982" y="150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52" name="Line 1022"/>
                <p:cNvSpPr>
                  <a:spLocks noChangeShapeType="1"/>
                </p:cNvSpPr>
                <p:nvPr/>
              </p:nvSpPr>
              <p:spPr bwMode="auto">
                <a:xfrm>
                  <a:off x="984" y="150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53" name="Line 1023"/>
                <p:cNvSpPr>
                  <a:spLocks noChangeShapeType="1"/>
                </p:cNvSpPr>
                <p:nvPr/>
              </p:nvSpPr>
              <p:spPr bwMode="auto">
                <a:xfrm flipV="1">
                  <a:off x="984" y="150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54" name="Line 0"/>
                <p:cNvSpPr>
                  <a:spLocks noChangeShapeType="1"/>
                </p:cNvSpPr>
                <p:nvPr/>
              </p:nvSpPr>
              <p:spPr bwMode="auto">
                <a:xfrm>
                  <a:off x="986" y="150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55" name="Line 1"/>
                <p:cNvSpPr>
                  <a:spLocks noChangeShapeType="1"/>
                </p:cNvSpPr>
                <p:nvPr/>
              </p:nvSpPr>
              <p:spPr bwMode="auto">
                <a:xfrm flipV="1">
                  <a:off x="986" y="150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56" name="Line 2"/>
                <p:cNvSpPr>
                  <a:spLocks noChangeShapeType="1"/>
                </p:cNvSpPr>
                <p:nvPr/>
              </p:nvSpPr>
              <p:spPr bwMode="auto">
                <a:xfrm>
                  <a:off x="986" y="150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57" name="Line 3"/>
                <p:cNvSpPr>
                  <a:spLocks noChangeShapeType="1"/>
                </p:cNvSpPr>
                <p:nvPr/>
              </p:nvSpPr>
              <p:spPr bwMode="auto">
                <a:xfrm flipV="1">
                  <a:off x="986" y="150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58" name="Line 4"/>
                <p:cNvSpPr>
                  <a:spLocks noChangeShapeType="1"/>
                </p:cNvSpPr>
                <p:nvPr/>
              </p:nvSpPr>
              <p:spPr bwMode="auto">
                <a:xfrm>
                  <a:off x="987" y="150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59" name="Line 5"/>
                <p:cNvSpPr>
                  <a:spLocks noChangeShapeType="1"/>
                </p:cNvSpPr>
                <p:nvPr/>
              </p:nvSpPr>
              <p:spPr bwMode="auto">
                <a:xfrm flipV="1">
                  <a:off x="987" y="150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60" name="Line 6"/>
                <p:cNvSpPr>
                  <a:spLocks noChangeShapeType="1"/>
                </p:cNvSpPr>
                <p:nvPr/>
              </p:nvSpPr>
              <p:spPr bwMode="auto">
                <a:xfrm>
                  <a:off x="987" y="1501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61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987" y="1501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62" name="Line 8"/>
                <p:cNvSpPr>
                  <a:spLocks noChangeShapeType="1"/>
                </p:cNvSpPr>
                <p:nvPr/>
              </p:nvSpPr>
              <p:spPr bwMode="auto">
                <a:xfrm>
                  <a:off x="989" y="1501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63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989" y="1501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64" name="Line 10"/>
                <p:cNvSpPr>
                  <a:spLocks noChangeShapeType="1"/>
                </p:cNvSpPr>
                <p:nvPr/>
              </p:nvSpPr>
              <p:spPr bwMode="auto">
                <a:xfrm>
                  <a:off x="989" y="1501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65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989" y="1501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66" name="Line 12"/>
                <p:cNvSpPr>
                  <a:spLocks noChangeShapeType="1"/>
                </p:cNvSpPr>
                <p:nvPr/>
              </p:nvSpPr>
              <p:spPr bwMode="auto">
                <a:xfrm>
                  <a:off x="991" y="1499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67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991" y="1499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68" name="Line 14"/>
                <p:cNvSpPr>
                  <a:spLocks noChangeShapeType="1"/>
                </p:cNvSpPr>
                <p:nvPr/>
              </p:nvSpPr>
              <p:spPr bwMode="auto">
                <a:xfrm>
                  <a:off x="991" y="1499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69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991" y="1499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70" name="Line 16"/>
                <p:cNvSpPr>
                  <a:spLocks noChangeShapeType="1"/>
                </p:cNvSpPr>
                <p:nvPr/>
              </p:nvSpPr>
              <p:spPr bwMode="auto">
                <a:xfrm>
                  <a:off x="992" y="1499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71" name="Line 17"/>
                <p:cNvSpPr>
                  <a:spLocks noChangeShapeType="1"/>
                </p:cNvSpPr>
                <p:nvPr/>
              </p:nvSpPr>
              <p:spPr bwMode="auto">
                <a:xfrm flipV="1">
                  <a:off x="992" y="1499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72" name="Line 18"/>
                <p:cNvSpPr>
                  <a:spLocks noChangeShapeType="1"/>
                </p:cNvSpPr>
                <p:nvPr/>
              </p:nvSpPr>
              <p:spPr bwMode="auto">
                <a:xfrm>
                  <a:off x="992" y="1499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73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994" y="1499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74" name="Line 20"/>
                <p:cNvSpPr>
                  <a:spLocks noChangeShapeType="1"/>
                </p:cNvSpPr>
                <p:nvPr/>
              </p:nvSpPr>
              <p:spPr bwMode="auto">
                <a:xfrm>
                  <a:off x="994" y="1499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75" name="Line 21"/>
                <p:cNvSpPr>
                  <a:spLocks noChangeShapeType="1"/>
                </p:cNvSpPr>
                <p:nvPr/>
              </p:nvSpPr>
              <p:spPr bwMode="auto">
                <a:xfrm flipV="1">
                  <a:off x="994" y="1499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76" name="Line 22"/>
                <p:cNvSpPr>
                  <a:spLocks noChangeShapeType="1"/>
                </p:cNvSpPr>
                <p:nvPr/>
              </p:nvSpPr>
              <p:spPr bwMode="auto">
                <a:xfrm>
                  <a:off x="994" y="1498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77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996" y="1498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78" name="Line 24"/>
                <p:cNvSpPr>
                  <a:spLocks noChangeShapeType="1"/>
                </p:cNvSpPr>
                <p:nvPr/>
              </p:nvSpPr>
              <p:spPr bwMode="auto">
                <a:xfrm>
                  <a:off x="996" y="1498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79" name="Line 25"/>
                <p:cNvSpPr>
                  <a:spLocks noChangeShapeType="1"/>
                </p:cNvSpPr>
                <p:nvPr/>
              </p:nvSpPr>
              <p:spPr bwMode="auto">
                <a:xfrm flipV="1">
                  <a:off x="996" y="1498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80" name="Line 26"/>
                <p:cNvSpPr>
                  <a:spLocks noChangeShapeType="1"/>
                </p:cNvSpPr>
                <p:nvPr/>
              </p:nvSpPr>
              <p:spPr bwMode="auto">
                <a:xfrm>
                  <a:off x="997" y="1498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81" name="Line 27"/>
                <p:cNvSpPr>
                  <a:spLocks noChangeShapeType="1"/>
                </p:cNvSpPr>
                <p:nvPr/>
              </p:nvSpPr>
              <p:spPr bwMode="auto">
                <a:xfrm flipV="1">
                  <a:off x="997" y="1498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82" name="Line 28"/>
                <p:cNvSpPr>
                  <a:spLocks noChangeShapeType="1"/>
                </p:cNvSpPr>
                <p:nvPr/>
              </p:nvSpPr>
              <p:spPr bwMode="auto">
                <a:xfrm>
                  <a:off x="997" y="1498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83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999" y="1498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84" name="Line 30"/>
                <p:cNvSpPr>
                  <a:spLocks noChangeShapeType="1"/>
                </p:cNvSpPr>
                <p:nvPr/>
              </p:nvSpPr>
              <p:spPr bwMode="auto">
                <a:xfrm>
                  <a:off x="999" y="149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85" name="Line 31"/>
                <p:cNvSpPr>
                  <a:spLocks noChangeShapeType="1"/>
                </p:cNvSpPr>
                <p:nvPr/>
              </p:nvSpPr>
              <p:spPr bwMode="auto">
                <a:xfrm flipV="1">
                  <a:off x="999" y="149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86" name="Line 32"/>
                <p:cNvSpPr>
                  <a:spLocks noChangeShapeType="1"/>
                </p:cNvSpPr>
                <p:nvPr/>
              </p:nvSpPr>
              <p:spPr bwMode="auto">
                <a:xfrm>
                  <a:off x="999" y="149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87" name="Line 33"/>
                <p:cNvSpPr>
                  <a:spLocks noChangeShapeType="1"/>
                </p:cNvSpPr>
                <p:nvPr/>
              </p:nvSpPr>
              <p:spPr bwMode="auto">
                <a:xfrm flipV="1">
                  <a:off x="1000" y="149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88" name="Line 34"/>
                <p:cNvSpPr>
                  <a:spLocks noChangeShapeType="1"/>
                </p:cNvSpPr>
                <p:nvPr/>
              </p:nvSpPr>
              <p:spPr bwMode="auto">
                <a:xfrm>
                  <a:off x="1000" y="149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89" name="Line 35"/>
                <p:cNvSpPr>
                  <a:spLocks noChangeShapeType="1"/>
                </p:cNvSpPr>
                <p:nvPr/>
              </p:nvSpPr>
              <p:spPr bwMode="auto">
                <a:xfrm flipV="1">
                  <a:off x="1000" y="1496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90" name="Line 36"/>
                <p:cNvSpPr>
                  <a:spLocks noChangeShapeType="1"/>
                </p:cNvSpPr>
                <p:nvPr/>
              </p:nvSpPr>
              <p:spPr bwMode="auto">
                <a:xfrm>
                  <a:off x="1000" y="149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91" name="Line 37"/>
                <p:cNvSpPr>
                  <a:spLocks noChangeShapeType="1"/>
                </p:cNvSpPr>
                <p:nvPr/>
              </p:nvSpPr>
              <p:spPr bwMode="auto">
                <a:xfrm flipV="1">
                  <a:off x="1002" y="149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92" name="Line 38"/>
                <p:cNvSpPr>
                  <a:spLocks noChangeShapeType="1"/>
                </p:cNvSpPr>
                <p:nvPr/>
              </p:nvSpPr>
              <p:spPr bwMode="auto">
                <a:xfrm>
                  <a:off x="1002" y="149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93" name="Line 39"/>
                <p:cNvSpPr>
                  <a:spLocks noChangeShapeType="1"/>
                </p:cNvSpPr>
                <p:nvPr/>
              </p:nvSpPr>
              <p:spPr bwMode="auto">
                <a:xfrm flipV="1">
                  <a:off x="1002" y="149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94" name="Line 40"/>
                <p:cNvSpPr>
                  <a:spLocks noChangeShapeType="1"/>
                </p:cNvSpPr>
                <p:nvPr/>
              </p:nvSpPr>
              <p:spPr bwMode="auto">
                <a:xfrm>
                  <a:off x="1002" y="149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95" name="Line 41"/>
                <p:cNvSpPr>
                  <a:spLocks noChangeShapeType="1"/>
                </p:cNvSpPr>
                <p:nvPr/>
              </p:nvSpPr>
              <p:spPr bwMode="auto">
                <a:xfrm flipV="1">
                  <a:off x="1004" y="149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96" name="Line 42"/>
                <p:cNvSpPr>
                  <a:spLocks noChangeShapeType="1"/>
                </p:cNvSpPr>
                <p:nvPr/>
              </p:nvSpPr>
              <p:spPr bwMode="auto">
                <a:xfrm>
                  <a:off x="1004" y="149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97" name="Line 43"/>
                <p:cNvSpPr>
                  <a:spLocks noChangeShapeType="1"/>
                </p:cNvSpPr>
                <p:nvPr/>
              </p:nvSpPr>
              <p:spPr bwMode="auto">
                <a:xfrm flipV="1">
                  <a:off x="1004" y="149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98" name="Line 44"/>
                <p:cNvSpPr>
                  <a:spLocks noChangeShapeType="1"/>
                </p:cNvSpPr>
                <p:nvPr/>
              </p:nvSpPr>
              <p:spPr bwMode="auto">
                <a:xfrm>
                  <a:off x="1004" y="149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99" name="Line 45"/>
                <p:cNvSpPr>
                  <a:spLocks noChangeShapeType="1"/>
                </p:cNvSpPr>
                <p:nvPr/>
              </p:nvSpPr>
              <p:spPr bwMode="auto">
                <a:xfrm flipV="1">
                  <a:off x="1005" y="149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00" name="Line 46"/>
                <p:cNvSpPr>
                  <a:spLocks noChangeShapeType="1"/>
                </p:cNvSpPr>
                <p:nvPr/>
              </p:nvSpPr>
              <p:spPr bwMode="auto">
                <a:xfrm>
                  <a:off x="1005" y="149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01" name="Line 47"/>
                <p:cNvSpPr>
                  <a:spLocks noChangeShapeType="1"/>
                </p:cNvSpPr>
                <p:nvPr/>
              </p:nvSpPr>
              <p:spPr bwMode="auto">
                <a:xfrm flipV="1">
                  <a:off x="1005" y="149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02" name="Line 48"/>
                <p:cNvSpPr>
                  <a:spLocks noChangeShapeType="1"/>
                </p:cNvSpPr>
                <p:nvPr/>
              </p:nvSpPr>
              <p:spPr bwMode="auto">
                <a:xfrm>
                  <a:off x="1005" y="149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03" name="Line 49"/>
                <p:cNvSpPr>
                  <a:spLocks noChangeShapeType="1"/>
                </p:cNvSpPr>
                <p:nvPr/>
              </p:nvSpPr>
              <p:spPr bwMode="auto">
                <a:xfrm flipV="1">
                  <a:off x="1007" y="149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04" name="Line 50"/>
                <p:cNvSpPr>
                  <a:spLocks noChangeShapeType="1"/>
                </p:cNvSpPr>
                <p:nvPr/>
              </p:nvSpPr>
              <p:spPr bwMode="auto">
                <a:xfrm>
                  <a:off x="1007" y="149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05" name="Line 51"/>
                <p:cNvSpPr>
                  <a:spLocks noChangeShapeType="1"/>
                </p:cNvSpPr>
                <p:nvPr/>
              </p:nvSpPr>
              <p:spPr bwMode="auto">
                <a:xfrm flipV="1">
                  <a:off x="1007" y="149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06" name="Line 52"/>
                <p:cNvSpPr>
                  <a:spLocks noChangeShapeType="1"/>
                </p:cNvSpPr>
                <p:nvPr/>
              </p:nvSpPr>
              <p:spPr bwMode="auto">
                <a:xfrm>
                  <a:off x="1009" y="149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07" name="Line 53"/>
                <p:cNvSpPr>
                  <a:spLocks noChangeShapeType="1"/>
                </p:cNvSpPr>
                <p:nvPr/>
              </p:nvSpPr>
              <p:spPr bwMode="auto">
                <a:xfrm flipV="1">
                  <a:off x="1009" y="1490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08" name="Line 54"/>
                <p:cNvSpPr>
                  <a:spLocks noChangeShapeType="1"/>
                </p:cNvSpPr>
                <p:nvPr/>
              </p:nvSpPr>
              <p:spPr bwMode="auto">
                <a:xfrm>
                  <a:off x="1009" y="149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09" name="Line 55"/>
                <p:cNvSpPr>
                  <a:spLocks noChangeShapeType="1"/>
                </p:cNvSpPr>
                <p:nvPr/>
              </p:nvSpPr>
              <p:spPr bwMode="auto">
                <a:xfrm flipV="1">
                  <a:off x="1010" y="149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10" name="Line 56"/>
                <p:cNvSpPr>
                  <a:spLocks noChangeShapeType="1"/>
                </p:cNvSpPr>
                <p:nvPr/>
              </p:nvSpPr>
              <p:spPr bwMode="auto">
                <a:xfrm>
                  <a:off x="1010" y="149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11" name="Line 57"/>
                <p:cNvSpPr>
                  <a:spLocks noChangeShapeType="1"/>
                </p:cNvSpPr>
                <p:nvPr/>
              </p:nvSpPr>
              <p:spPr bwMode="auto">
                <a:xfrm flipV="1">
                  <a:off x="1010" y="149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12" name="Line 58"/>
                <p:cNvSpPr>
                  <a:spLocks noChangeShapeType="1"/>
                </p:cNvSpPr>
                <p:nvPr/>
              </p:nvSpPr>
              <p:spPr bwMode="auto">
                <a:xfrm>
                  <a:off x="1010" y="149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13" name="Line 59"/>
                <p:cNvSpPr>
                  <a:spLocks noChangeShapeType="1"/>
                </p:cNvSpPr>
                <p:nvPr/>
              </p:nvSpPr>
              <p:spPr bwMode="auto">
                <a:xfrm flipV="1">
                  <a:off x="1012" y="149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14" name="Line 60"/>
                <p:cNvSpPr>
                  <a:spLocks noChangeShapeType="1"/>
                </p:cNvSpPr>
                <p:nvPr/>
              </p:nvSpPr>
              <p:spPr bwMode="auto">
                <a:xfrm>
                  <a:off x="1012" y="149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15" name="Line 61"/>
                <p:cNvSpPr>
                  <a:spLocks noChangeShapeType="1"/>
                </p:cNvSpPr>
                <p:nvPr/>
              </p:nvSpPr>
              <p:spPr bwMode="auto">
                <a:xfrm flipV="1">
                  <a:off x="1012" y="1490"/>
                  <a:ext cx="1" cy="2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16" name="Line 62"/>
                <p:cNvSpPr>
                  <a:spLocks noChangeShapeType="1"/>
                </p:cNvSpPr>
                <p:nvPr/>
              </p:nvSpPr>
              <p:spPr bwMode="auto">
                <a:xfrm>
                  <a:off x="1012" y="1488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17" name="Line 63"/>
                <p:cNvSpPr>
                  <a:spLocks noChangeShapeType="1"/>
                </p:cNvSpPr>
                <p:nvPr/>
              </p:nvSpPr>
              <p:spPr bwMode="auto">
                <a:xfrm flipV="1">
                  <a:off x="1014" y="1488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18" name="Line 64"/>
                <p:cNvSpPr>
                  <a:spLocks noChangeShapeType="1"/>
                </p:cNvSpPr>
                <p:nvPr/>
              </p:nvSpPr>
              <p:spPr bwMode="auto">
                <a:xfrm>
                  <a:off x="1014" y="1488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19" name="Line 65"/>
                <p:cNvSpPr>
                  <a:spLocks noChangeShapeType="1"/>
                </p:cNvSpPr>
                <p:nvPr/>
              </p:nvSpPr>
              <p:spPr bwMode="auto">
                <a:xfrm flipV="1">
                  <a:off x="1014" y="1488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20" name="Line 66"/>
                <p:cNvSpPr>
                  <a:spLocks noChangeShapeType="1"/>
                </p:cNvSpPr>
                <p:nvPr/>
              </p:nvSpPr>
              <p:spPr bwMode="auto">
                <a:xfrm>
                  <a:off x="1015" y="1488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21" name="Line 67"/>
                <p:cNvSpPr>
                  <a:spLocks noChangeShapeType="1"/>
                </p:cNvSpPr>
                <p:nvPr/>
              </p:nvSpPr>
              <p:spPr bwMode="auto">
                <a:xfrm flipV="1">
                  <a:off x="1015" y="1488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22" name="Line 68"/>
                <p:cNvSpPr>
                  <a:spLocks noChangeShapeType="1"/>
                </p:cNvSpPr>
                <p:nvPr/>
              </p:nvSpPr>
              <p:spPr bwMode="auto">
                <a:xfrm>
                  <a:off x="1015" y="1488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23" name="Line 69"/>
                <p:cNvSpPr>
                  <a:spLocks noChangeShapeType="1"/>
                </p:cNvSpPr>
                <p:nvPr/>
              </p:nvSpPr>
              <p:spPr bwMode="auto">
                <a:xfrm flipV="1">
                  <a:off x="1015" y="148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24" name="Line 70"/>
                <p:cNvSpPr>
                  <a:spLocks noChangeShapeType="1"/>
                </p:cNvSpPr>
                <p:nvPr/>
              </p:nvSpPr>
              <p:spPr bwMode="auto">
                <a:xfrm>
                  <a:off x="1017" y="148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25" name="Line 71"/>
                <p:cNvSpPr>
                  <a:spLocks noChangeShapeType="1"/>
                </p:cNvSpPr>
                <p:nvPr/>
              </p:nvSpPr>
              <p:spPr bwMode="auto">
                <a:xfrm flipV="1">
                  <a:off x="1017" y="148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26" name="Line 72"/>
                <p:cNvSpPr>
                  <a:spLocks noChangeShapeType="1"/>
                </p:cNvSpPr>
                <p:nvPr/>
              </p:nvSpPr>
              <p:spPr bwMode="auto">
                <a:xfrm>
                  <a:off x="1017" y="148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27" name="Line 73"/>
                <p:cNvSpPr>
                  <a:spLocks noChangeShapeType="1"/>
                </p:cNvSpPr>
                <p:nvPr/>
              </p:nvSpPr>
              <p:spPr bwMode="auto">
                <a:xfrm flipV="1">
                  <a:off x="1017" y="148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28" name="Line 74"/>
                <p:cNvSpPr>
                  <a:spLocks noChangeShapeType="1"/>
                </p:cNvSpPr>
                <p:nvPr/>
              </p:nvSpPr>
              <p:spPr bwMode="auto">
                <a:xfrm>
                  <a:off x="1019" y="1486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29" name="Line 75"/>
                <p:cNvSpPr>
                  <a:spLocks noChangeShapeType="1"/>
                </p:cNvSpPr>
                <p:nvPr/>
              </p:nvSpPr>
              <p:spPr bwMode="auto">
                <a:xfrm flipV="1">
                  <a:off x="1019" y="148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30" name="Line 76"/>
                <p:cNvSpPr>
                  <a:spLocks noChangeShapeType="1"/>
                </p:cNvSpPr>
                <p:nvPr/>
              </p:nvSpPr>
              <p:spPr bwMode="auto">
                <a:xfrm>
                  <a:off x="1019" y="148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31" name="Line 77"/>
                <p:cNvSpPr>
                  <a:spLocks noChangeShapeType="1"/>
                </p:cNvSpPr>
                <p:nvPr/>
              </p:nvSpPr>
              <p:spPr bwMode="auto">
                <a:xfrm flipV="1">
                  <a:off x="1019" y="148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32" name="Line 78"/>
                <p:cNvSpPr>
                  <a:spLocks noChangeShapeType="1"/>
                </p:cNvSpPr>
                <p:nvPr/>
              </p:nvSpPr>
              <p:spPr bwMode="auto">
                <a:xfrm>
                  <a:off x="1020" y="148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33" name="Line 79"/>
                <p:cNvSpPr>
                  <a:spLocks noChangeShapeType="1"/>
                </p:cNvSpPr>
                <p:nvPr/>
              </p:nvSpPr>
              <p:spPr bwMode="auto">
                <a:xfrm flipV="1">
                  <a:off x="1020" y="148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34" name="Line 80"/>
                <p:cNvSpPr>
                  <a:spLocks noChangeShapeType="1"/>
                </p:cNvSpPr>
                <p:nvPr/>
              </p:nvSpPr>
              <p:spPr bwMode="auto">
                <a:xfrm>
                  <a:off x="1020" y="148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35" name="Line 81"/>
                <p:cNvSpPr>
                  <a:spLocks noChangeShapeType="1"/>
                </p:cNvSpPr>
                <p:nvPr/>
              </p:nvSpPr>
              <p:spPr bwMode="auto">
                <a:xfrm flipV="1">
                  <a:off x="1022" y="148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36" name="Line 82"/>
                <p:cNvSpPr>
                  <a:spLocks noChangeShapeType="1"/>
                </p:cNvSpPr>
                <p:nvPr/>
              </p:nvSpPr>
              <p:spPr bwMode="auto">
                <a:xfrm>
                  <a:off x="1022" y="148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37" name="Line 83"/>
                <p:cNvSpPr>
                  <a:spLocks noChangeShapeType="1"/>
                </p:cNvSpPr>
                <p:nvPr/>
              </p:nvSpPr>
              <p:spPr bwMode="auto">
                <a:xfrm flipV="1">
                  <a:off x="1022" y="148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38" name="Line 84"/>
                <p:cNvSpPr>
                  <a:spLocks noChangeShapeType="1"/>
                </p:cNvSpPr>
                <p:nvPr/>
              </p:nvSpPr>
              <p:spPr bwMode="auto">
                <a:xfrm>
                  <a:off x="1023" y="148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39" name="Line 85"/>
                <p:cNvSpPr>
                  <a:spLocks noChangeShapeType="1"/>
                </p:cNvSpPr>
                <p:nvPr/>
              </p:nvSpPr>
              <p:spPr bwMode="auto">
                <a:xfrm flipV="1">
                  <a:off x="1023" y="1481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40" name="Line 86"/>
                <p:cNvSpPr>
                  <a:spLocks noChangeShapeType="1"/>
                </p:cNvSpPr>
                <p:nvPr/>
              </p:nvSpPr>
              <p:spPr bwMode="auto">
                <a:xfrm>
                  <a:off x="1023" y="148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41" name="Line 87"/>
                <p:cNvSpPr>
                  <a:spLocks noChangeShapeType="1"/>
                </p:cNvSpPr>
                <p:nvPr/>
              </p:nvSpPr>
              <p:spPr bwMode="auto">
                <a:xfrm flipV="1">
                  <a:off x="1023" y="148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42" name="Line 88"/>
                <p:cNvSpPr>
                  <a:spLocks noChangeShapeType="1"/>
                </p:cNvSpPr>
                <p:nvPr/>
              </p:nvSpPr>
              <p:spPr bwMode="auto">
                <a:xfrm>
                  <a:off x="1025" y="148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43" name="Line 89"/>
                <p:cNvSpPr>
                  <a:spLocks noChangeShapeType="1"/>
                </p:cNvSpPr>
                <p:nvPr/>
              </p:nvSpPr>
              <p:spPr bwMode="auto">
                <a:xfrm flipV="1">
                  <a:off x="1025" y="148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44" name="Line 90"/>
                <p:cNvSpPr>
                  <a:spLocks noChangeShapeType="1"/>
                </p:cNvSpPr>
                <p:nvPr/>
              </p:nvSpPr>
              <p:spPr bwMode="auto">
                <a:xfrm>
                  <a:off x="1025" y="1480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45" name="Line 91"/>
                <p:cNvSpPr>
                  <a:spLocks noChangeShapeType="1"/>
                </p:cNvSpPr>
                <p:nvPr/>
              </p:nvSpPr>
              <p:spPr bwMode="auto">
                <a:xfrm flipV="1">
                  <a:off x="1025" y="1480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46" name="Line 92"/>
                <p:cNvSpPr>
                  <a:spLocks noChangeShapeType="1"/>
                </p:cNvSpPr>
                <p:nvPr/>
              </p:nvSpPr>
              <p:spPr bwMode="auto">
                <a:xfrm>
                  <a:off x="1027" y="1480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47" name="Line 93"/>
                <p:cNvSpPr>
                  <a:spLocks noChangeShapeType="1"/>
                </p:cNvSpPr>
                <p:nvPr/>
              </p:nvSpPr>
              <p:spPr bwMode="auto">
                <a:xfrm flipV="1">
                  <a:off x="1027" y="148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48" name="Line 94"/>
                <p:cNvSpPr>
                  <a:spLocks noChangeShapeType="1"/>
                </p:cNvSpPr>
                <p:nvPr/>
              </p:nvSpPr>
              <p:spPr bwMode="auto">
                <a:xfrm>
                  <a:off x="1027" y="148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49" name="Line 95"/>
                <p:cNvSpPr>
                  <a:spLocks noChangeShapeType="1"/>
                </p:cNvSpPr>
                <p:nvPr/>
              </p:nvSpPr>
              <p:spPr bwMode="auto">
                <a:xfrm flipV="1">
                  <a:off x="1027" y="1478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50" name="Line 96"/>
                <p:cNvSpPr>
                  <a:spLocks noChangeShapeType="1"/>
                </p:cNvSpPr>
                <p:nvPr/>
              </p:nvSpPr>
              <p:spPr bwMode="auto">
                <a:xfrm>
                  <a:off x="1028" y="1478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51" name="Line 97"/>
                <p:cNvSpPr>
                  <a:spLocks noChangeShapeType="1"/>
                </p:cNvSpPr>
                <p:nvPr/>
              </p:nvSpPr>
              <p:spPr bwMode="auto">
                <a:xfrm flipV="1">
                  <a:off x="1028" y="1478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52" name="Line 98"/>
                <p:cNvSpPr>
                  <a:spLocks noChangeShapeType="1"/>
                </p:cNvSpPr>
                <p:nvPr/>
              </p:nvSpPr>
              <p:spPr bwMode="auto">
                <a:xfrm>
                  <a:off x="1028" y="1478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53" name="Line 99"/>
                <p:cNvSpPr>
                  <a:spLocks noChangeShapeType="1"/>
                </p:cNvSpPr>
                <p:nvPr/>
              </p:nvSpPr>
              <p:spPr bwMode="auto">
                <a:xfrm flipV="1">
                  <a:off x="1028" y="1476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54" name="Line 100"/>
                <p:cNvSpPr>
                  <a:spLocks noChangeShapeType="1"/>
                </p:cNvSpPr>
                <p:nvPr/>
              </p:nvSpPr>
              <p:spPr bwMode="auto">
                <a:xfrm>
                  <a:off x="1030" y="1476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55" name="Line 101"/>
                <p:cNvSpPr>
                  <a:spLocks noChangeShapeType="1"/>
                </p:cNvSpPr>
                <p:nvPr/>
              </p:nvSpPr>
              <p:spPr bwMode="auto">
                <a:xfrm flipV="1">
                  <a:off x="1030" y="1476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56" name="Line 102"/>
                <p:cNvSpPr>
                  <a:spLocks noChangeShapeType="1"/>
                </p:cNvSpPr>
                <p:nvPr/>
              </p:nvSpPr>
              <p:spPr bwMode="auto">
                <a:xfrm>
                  <a:off x="1030" y="1475"/>
                  <a:ext cx="1" cy="2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57" name="Line 103"/>
                <p:cNvSpPr>
                  <a:spLocks noChangeShapeType="1"/>
                </p:cNvSpPr>
                <p:nvPr/>
              </p:nvSpPr>
              <p:spPr bwMode="auto">
                <a:xfrm flipV="1">
                  <a:off x="1030" y="1475"/>
                  <a:ext cx="1" cy="2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58" name="Line 104"/>
                <p:cNvSpPr>
                  <a:spLocks noChangeShapeType="1"/>
                </p:cNvSpPr>
                <p:nvPr/>
              </p:nvSpPr>
              <p:spPr bwMode="auto">
                <a:xfrm>
                  <a:off x="1032" y="1475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59" name="Line 105"/>
                <p:cNvSpPr>
                  <a:spLocks noChangeShapeType="1"/>
                </p:cNvSpPr>
                <p:nvPr/>
              </p:nvSpPr>
              <p:spPr bwMode="auto">
                <a:xfrm flipV="1">
                  <a:off x="1032" y="1475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60" name="Line 106"/>
                <p:cNvSpPr>
                  <a:spLocks noChangeShapeType="1"/>
                </p:cNvSpPr>
                <p:nvPr/>
              </p:nvSpPr>
              <p:spPr bwMode="auto">
                <a:xfrm>
                  <a:off x="1032" y="1475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61" name="Line 107"/>
                <p:cNvSpPr>
                  <a:spLocks noChangeShapeType="1"/>
                </p:cNvSpPr>
                <p:nvPr/>
              </p:nvSpPr>
              <p:spPr bwMode="auto">
                <a:xfrm flipV="1">
                  <a:off x="1033" y="1473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62" name="Line 108"/>
                <p:cNvSpPr>
                  <a:spLocks noChangeShapeType="1"/>
                </p:cNvSpPr>
                <p:nvPr/>
              </p:nvSpPr>
              <p:spPr bwMode="auto">
                <a:xfrm>
                  <a:off x="1033" y="1473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63" name="Line 109"/>
                <p:cNvSpPr>
                  <a:spLocks noChangeShapeType="1"/>
                </p:cNvSpPr>
                <p:nvPr/>
              </p:nvSpPr>
              <p:spPr bwMode="auto">
                <a:xfrm flipV="1">
                  <a:off x="1033" y="1473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64" name="Line 110"/>
                <p:cNvSpPr>
                  <a:spLocks noChangeShapeType="1"/>
                </p:cNvSpPr>
                <p:nvPr/>
              </p:nvSpPr>
              <p:spPr bwMode="auto">
                <a:xfrm>
                  <a:off x="1035" y="1473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65" name="Line 111"/>
                <p:cNvSpPr>
                  <a:spLocks noChangeShapeType="1"/>
                </p:cNvSpPr>
                <p:nvPr/>
              </p:nvSpPr>
              <p:spPr bwMode="auto">
                <a:xfrm flipV="1">
                  <a:off x="1035" y="1473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66" name="Line 112"/>
                <p:cNvSpPr>
                  <a:spLocks noChangeShapeType="1"/>
                </p:cNvSpPr>
                <p:nvPr/>
              </p:nvSpPr>
              <p:spPr bwMode="auto">
                <a:xfrm>
                  <a:off x="1035" y="1473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67" name="Line 113"/>
                <p:cNvSpPr>
                  <a:spLocks noChangeShapeType="1"/>
                </p:cNvSpPr>
                <p:nvPr/>
              </p:nvSpPr>
              <p:spPr bwMode="auto">
                <a:xfrm flipV="1">
                  <a:off x="1035" y="1471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68" name="Line 114"/>
                <p:cNvSpPr>
                  <a:spLocks noChangeShapeType="1"/>
                </p:cNvSpPr>
                <p:nvPr/>
              </p:nvSpPr>
              <p:spPr bwMode="auto">
                <a:xfrm>
                  <a:off x="1037" y="1471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69" name="Line 115"/>
                <p:cNvSpPr>
                  <a:spLocks noChangeShapeType="1"/>
                </p:cNvSpPr>
                <p:nvPr/>
              </p:nvSpPr>
              <p:spPr bwMode="auto">
                <a:xfrm flipV="1">
                  <a:off x="1037" y="1471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70" name="Line 116"/>
                <p:cNvSpPr>
                  <a:spLocks noChangeShapeType="1"/>
                </p:cNvSpPr>
                <p:nvPr/>
              </p:nvSpPr>
              <p:spPr bwMode="auto">
                <a:xfrm>
                  <a:off x="1037" y="1471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71" name="Line 117"/>
                <p:cNvSpPr>
                  <a:spLocks noChangeShapeType="1"/>
                </p:cNvSpPr>
                <p:nvPr/>
              </p:nvSpPr>
              <p:spPr bwMode="auto">
                <a:xfrm flipV="1">
                  <a:off x="1037" y="147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72" name="Line 118"/>
                <p:cNvSpPr>
                  <a:spLocks noChangeShapeType="1"/>
                </p:cNvSpPr>
                <p:nvPr/>
              </p:nvSpPr>
              <p:spPr bwMode="auto">
                <a:xfrm>
                  <a:off x="1038" y="147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73" name="Line 119"/>
                <p:cNvSpPr>
                  <a:spLocks noChangeShapeType="1"/>
                </p:cNvSpPr>
                <p:nvPr/>
              </p:nvSpPr>
              <p:spPr bwMode="auto">
                <a:xfrm flipV="1">
                  <a:off x="1038" y="1470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74" name="Line 120"/>
                <p:cNvSpPr>
                  <a:spLocks noChangeShapeType="1"/>
                </p:cNvSpPr>
                <p:nvPr/>
              </p:nvSpPr>
              <p:spPr bwMode="auto">
                <a:xfrm>
                  <a:off x="1038" y="1470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75" name="Line 121"/>
                <p:cNvSpPr>
                  <a:spLocks noChangeShapeType="1"/>
                </p:cNvSpPr>
                <p:nvPr/>
              </p:nvSpPr>
              <p:spPr bwMode="auto">
                <a:xfrm flipV="1">
                  <a:off x="1040" y="1470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76" name="Line 122"/>
                <p:cNvSpPr>
                  <a:spLocks noChangeShapeType="1"/>
                </p:cNvSpPr>
                <p:nvPr/>
              </p:nvSpPr>
              <p:spPr bwMode="auto">
                <a:xfrm>
                  <a:off x="1040" y="147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77" name="Line 123"/>
                <p:cNvSpPr>
                  <a:spLocks noChangeShapeType="1"/>
                </p:cNvSpPr>
                <p:nvPr/>
              </p:nvSpPr>
              <p:spPr bwMode="auto">
                <a:xfrm flipV="1">
                  <a:off x="1040" y="147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78" name="Line 124"/>
                <p:cNvSpPr>
                  <a:spLocks noChangeShapeType="1"/>
                </p:cNvSpPr>
                <p:nvPr/>
              </p:nvSpPr>
              <p:spPr bwMode="auto">
                <a:xfrm>
                  <a:off x="1040" y="147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79" name="Line 125"/>
                <p:cNvSpPr>
                  <a:spLocks noChangeShapeType="1"/>
                </p:cNvSpPr>
                <p:nvPr/>
              </p:nvSpPr>
              <p:spPr bwMode="auto">
                <a:xfrm flipV="1">
                  <a:off x="1042" y="1468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2866" name="Group 126"/>
              <p:cNvGrpSpPr>
                <a:grpSpLocks/>
              </p:cNvGrpSpPr>
              <p:nvPr/>
            </p:nvGrpSpPr>
            <p:grpSpPr bwMode="auto">
              <a:xfrm>
                <a:off x="910" y="1433"/>
                <a:ext cx="168" cy="111"/>
                <a:chOff x="910" y="1433"/>
                <a:chExt cx="168" cy="111"/>
              </a:xfrm>
            </p:grpSpPr>
            <p:sp>
              <p:nvSpPr>
                <p:cNvPr id="3380" name="Line 127"/>
                <p:cNvSpPr>
                  <a:spLocks noChangeShapeType="1"/>
                </p:cNvSpPr>
                <p:nvPr/>
              </p:nvSpPr>
              <p:spPr bwMode="auto">
                <a:xfrm>
                  <a:off x="1042" y="1468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81" name="Line 128"/>
                <p:cNvSpPr>
                  <a:spLocks noChangeShapeType="1"/>
                </p:cNvSpPr>
                <p:nvPr/>
              </p:nvSpPr>
              <p:spPr bwMode="auto">
                <a:xfrm flipV="1">
                  <a:off x="1042" y="1468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82" name="Line 129"/>
                <p:cNvSpPr>
                  <a:spLocks noChangeShapeType="1"/>
                </p:cNvSpPr>
                <p:nvPr/>
              </p:nvSpPr>
              <p:spPr bwMode="auto">
                <a:xfrm>
                  <a:off x="1042" y="1468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83" name="Line 130"/>
                <p:cNvSpPr>
                  <a:spLocks noChangeShapeType="1"/>
                </p:cNvSpPr>
                <p:nvPr/>
              </p:nvSpPr>
              <p:spPr bwMode="auto">
                <a:xfrm flipV="1">
                  <a:off x="1043" y="1466"/>
                  <a:ext cx="1" cy="2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84" name="Line 131"/>
                <p:cNvSpPr>
                  <a:spLocks noChangeShapeType="1"/>
                </p:cNvSpPr>
                <p:nvPr/>
              </p:nvSpPr>
              <p:spPr bwMode="auto">
                <a:xfrm>
                  <a:off x="1043" y="1466"/>
                  <a:ext cx="1" cy="2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85" name="Line 132"/>
                <p:cNvSpPr>
                  <a:spLocks noChangeShapeType="1"/>
                </p:cNvSpPr>
                <p:nvPr/>
              </p:nvSpPr>
              <p:spPr bwMode="auto">
                <a:xfrm flipV="1">
                  <a:off x="1043" y="146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86" name="Line 133"/>
                <p:cNvSpPr>
                  <a:spLocks noChangeShapeType="1"/>
                </p:cNvSpPr>
                <p:nvPr/>
              </p:nvSpPr>
              <p:spPr bwMode="auto">
                <a:xfrm>
                  <a:off x="1043" y="146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87" name="Line 134"/>
                <p:cNvSpPr>
                  <a:spLocks noChangeShapeType="1"/>
                </p:cNvSpPr>
                <p:nvPr/>
              </p:nvSpPr>
              <p:spPr bwMode="auto">
                <a:xfrm flipV="1">
                  <a:off x="1045" y="146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88" name="Line 135"/>
                <p:cNvSpPr>
                  <a:spLocks noChangeShapeType="1"/>
                </p:cNvSpPr>
                <p:nvPr/>
              </p:nvSpPr>
              <p:spPr bwMode="auto">
                <a:xfrm>
                  <a:off x="1045" y="146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89" name="Line 136"/>
                <p:cNvSpPr>
                  <a:spLocks noChangeShapeType="1"/>
                </p:cNvSpPr>
                <p:nvPr/>
              </p:nvSpPr>
              <p:spPr bwMode="auto">
                <a:xfrm flipV="1">
                  <a:off x="1046" y="146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90" name="Line 137"/>
                <p:cNvSpPr>
                  <a:spLocks noChangeShapeType="1"/>
                </p:cNvSpPr>
                <p:nvPr/>
              </p:nvSpPr>
              <p:spPr bwMode="auto">
                <a:xfrm>
                  <a:off x="1046" y="1465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91" name="Line 138"/>
                <p:cNvSpPr>
                  <a:spLocks noChangeShapeType="1"/>
                </p:cNvSpPr>
                <p:nvPr/>
              </p:nvSpPr>
              <p:spPr bwMode="auto">
                <a:xfrm flipV="1">
                  <a:off x="1046" y="1465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92" name="Line 139"/>
                <p:cNvSpPr>
                  <a:spLocks noChangeShapeType="1"/>
                </p:cNvSpPr>
                <p:nvPr/>
              </p:nvSpPr>
              <p:spPr bwMode="auto">
                <a:xfrm>
                  <a:off x="1046" y="1465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93" name="Line 140"/>
                <p:cNvSpPr>
                  <a:spLocks noChangeShapeType="1"/>
                </p:cNvSpPr>
                <p:nvPr/>
              </p:nvSpPr>
              <p:spPr bwMode="auto">
                <a:xfrm flipV="1">
                  <a:off x="1048" y="146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94" name="Line 141"/>
                <p:cNvSpPr>
                  <a:spLocks noChangeShapeType="1"/>
                </p:cNvSpPr>
                <p:nvPr/>
              </p:nvSpPr>
              <p:spPr bwMode="auto">
                <a:xfrm>
                  <a:off x="1048" y="146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95" name="Line 142"/>
                <p:cNvSpPr>
                  <a:spLocks noChangeShapeType="1"/>
                </p:cNvSpPr>
                <p:nvPr/>
              </p:nvSpPr>
              <p:spPr bwMode="auto">
                <a:xfrm flipV="1">
                  <a:off x="1048" y="1463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96" name="Line 143"/>
                <p:cNvSpPr>
                  <a:spLocks noChangeShapeType="1"/>
                </p:cNvSpPr>
                <p:nvPr/>
              </p:nvSpPr>
              <p:spPr bwMode="auto">
                <a:xfrm>
                  <a:off x="1048" y="1463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97" name="Line 144"/>
                <p:cNvSpPr>
                  <a:spLocks noChangeShapeType="1"/>
                </p:cNvSpPr>
                <p:nvPr/>
              </p:nvSpPr>
              <p:spPr bwMode="auto">
                <a:xfrm flipV="1">
                  <a:off x="1050" y="1463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98" name="Line 145"/>
                <p:cNvSpPr>
                  <a:spLocks noChangeShapeType="1"/>
                </p:cNvSpPr>
                <p:nvPr/>
              </p:nvSpPr>
              <p:spPr bwMode="auto">
                <a:xfrm>
                  <a:off x="1050" y="1461"/>
                  <a:ext cx="1" cy="2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99" name="Line 146"/>
                <p:cNvSpPr>
                  <a:spLocks noChangeShapeType="1"/>
                </p:cNvSpPr>
                <p:nvPr/>
              </p:nvSpPr>
              <p:spPr bwMode="auto">
                <a:xfrm flipV="1">
                  <a:off x="1050" y="1461"/>
                  <a:ext cx="1" cy="2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00" name="Line 147"/>
                <p:cNvSpPr>
                  <a:spLocks noChangeShapeType="1"/>
                </p:cNvSpPr>
                <p:nvPr/>
              </p:nvSpPr>
              <p:spPr bwMode="auto">
                <a:xfrm>
                  <a:off x="1050" y="1461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01" name="Line 148"/>
                <p:cNvSpPr>
                  <a:spLocks noChangeShapeType="1"/>
                </p:cNvSpPr>
                <p:nvPr/>
              </p:nvSpPr>
              <p:spPr bwMode="auto">
                <a:xfrm flipV="1">
                  <a:off x="1051" y="1460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02" name="Line 149"/>
                <p:cNvSpPr>
                  <a:spLocks noChangeShapeType="1"/>
                </p:cNvSpPr>
                <p:nvPr/>
              </p:nvSpPr>
              <p:spPr bwMode="auto">
                <a:xfrm>
                  <a:off x="1051" y="1460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03" name="Line 150"/>
                <p:cNvSpPr>
                  <a:spLocks noChangeShapeType="1"/>
                </p:cNvSpPr>
                <p:nvPr/>
              </p:nvSpPr>
              <p:spPr bwMode="auto">
                <a:xfrm flipV="1">
                  <a:off x="1051" y="1460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04" name="Line 151"/>
                <p:cNvSpPr>
                  <a:spLocks noChangeShapeType="1"/>
                </p:cNvSpPr>
                <p:nvPr/>
              </p:nvSpPr>
              <p:spPr bwMode="auto">
                <a:xfrm>
                  <a:off x="1051" y="1460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05" name="Line 152"/>
                <p:cNvSpPr>
                  <a:spLocks noChangeShapeType="1"/>
                </p:cNvSpPr>
                <p:nvPr/>
              </p:nvSpPr>
              <p:spPr bwMode="auto">
                <a:xfrm flipV="1">
                  <a:off x="1053" y="1460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06" name="Line 153"/>
                <p:cNvSpPr>
                  <a:spLocks noChangeShapeType="1"/>
                </p:cNvSpPr>
                <p:nvPr/>
              </p:nvSpPr>
              <p:spPr bwMode="auto">
                <a:xfrm>
                  <a:off x="1053" y="1458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07" name="Line 154"/>
                <p:cNvSpPr>
                  <a:spLocks noChangeShapeType="1"/>
                </p:cNvSpPr>
                <p:nvPr/>
              </p:nvSpPr>
              <p:spPr bwMode="auto">
                <a:xfrm flipV="1">
                  <a:off x="1053" y="1458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08" name="Line 155"/>
                <p:cNvSpPr>
                  <a:spLocks noChangeShapeType="1"/>
                </p:cNvSpPr>
                <p:nvPr/>
              </p:nvSpPr>
              <p:spPr bwMode="auto">
                <a:xfrm>
                  <a:off x="1055" y="1458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09" name="Line 156"/>
                <p:cNvSpPr>
                  <a:spLocks noChangeShapeType="1"/>
                </p:cNvSpPr>
                <p:nvPr/>
              </p:nvSpPr>
              <p:spPr bwMode="auto">
                <a:xfrm flipV="1">
                  <a:off x="1055" y="1458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10" name="Line 157"/>
                <p:cNvSpPr>
                  <a:spLocks noChangeShapeType="1"/>
                </p:cNvSpPr>
                <p:nvPr/>
              </p:nvSpPr>
              <p:spPr bwMode="auto">
                <a:xfrm>
                  <a:off x="1055" y="1456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11" name="Line 158"/>
                <p:cNvSpPr>
                  <a:spLocks noChangeShapeType="1"/>
                </p:cNvSpPr>
                <p:nvPr/>
              </p:nvSpPr>
              <p:spPr bwMode="auto">
                <a:xfrm flipV="1">
                  <a:off x="1055" y="1456"/>
                  <a:ext cx="1" cy="1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12" name="Line 159"/>
                <p:cNvSpPr>
                  <a:spLocks noChangeShapeType="1"/>
                </p:cNvSpPr>
                <p:nvPr/>
              </p:nvSpPr>
              <p:spPr bwMode="auto">
                <a:xfrm>
                  <a:off x="1056" y="1456"/>
                  <a:ext cx="1" cy="1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13" name="Line 160"/>
                <p:cNvSpPr>
                  <a:spLocks noChangeShapeType="1"/>
                </p:cNvSpPr>
                <p:nvPr/>
              </p:nvSpPr>
              <p:spPr bwMode="auto">
                <a:xfrm flipV="1">
                  <a:off x="1056" y="1456"/>
                  <a:ext cx="1" cy="1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14" name="Line 161"/>
                <p:cNvSpPr>
                  <a:spLocks noChangeShapeType="1"/>
                </p:cNvSpPr>
                <p:nvPr/>
              </p:nvSpPr>
              <p:spPr bwMode="auto">
                <a:xfrm>
                  <a:off x="1056" y="1456"/>
                  <a:ext cx="1" cy="1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15" name="Line 162"/>
                <p:cNvSpPr>
                  <a:spLocks noChangeShapeType="1"/>
                </p:cNvSpPr>
                <p:nvPr/>
              </p:nvSpPr>
              <p:spPr bwMode="auto">
                <a:xfrm flipV="1">
                  <a:off x="1058" y="1455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16" name="Line 163"/>
                <p:cNvSpPr>
                  <a:spLocks noChangeShapeType="1"/>
                </p:cNvSpPr>
                <p:nvPr/>
              </p:nvSpPr>
              <p:spPr bwMode="auto">
                <a:xfrm>
                  <a:off x="1058" y="1455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17" name="Line 164"/>
                <p:cNvSpPr>
                  <a:spLocks noChangeShapeType="1"/>
                </p:cNvSpPr>
                <p:nvPr/>
              </p:nvSpPr>
              <p:spPr bwMode="auto">
                <a:xfrm flipV="1">
                  <a:off x="1058" y="1455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18" name="Line 165"/>
                <p:cNvSpPr>
                  <a:spLocks noChangeShapeType="1"/>
                </p:cNvSpPr>
                <p:nvPr/>
              </p:nvSpPr>
              <p:spPr bwMode="auto">
                <a:xfrm>
                  <a:off x="1058" y="1455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19" name="Line 166"/>
                <p:cNvSpPr>
                  <a:spLocks noChangeShapeType="1"/>
                </p:cNvSpPr>
                <p:nvPr/>
              </p:nvSpPr>
              <p:spPr bwMode="auto">
                <a:xfrm flipV="1">
                  <a:off x="1060" y="1453"/>
                  <a:ext cx="1" cy="1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20" name="Line 167"/>
                <p:cNvSpPr>
                  <a:spLocks noChangeShapeType="1"/>
                </p:cNvSpPr>
                <p:nvPr/>
              </p:nvSpPr>
              <p:spPr bwMode="auto">
                <a:xfrm>
                  <a:off x="1060" y="1453"/>
                  <a:ext cx="1" cy="1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21" name="Line 168"/>
                <p:cNvSpPr>
                  <a:spLocks noChangeShapeType="1"/>
                </p:cNvSpPr>
                <p:nvPr/>
              </p:nvSpPr>
              <p:spPr bwMode="auto">
                <a:xfrm flipV="1">
                  <a:off x="1060" y="1453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22" name="Line 169"/>
                <p:cNvSpPr>
                  <a:spLocks noChangeShapeType="1"/>
                </p:cNvSpPr>
                <p:nvPr/>
              </p:nvSpPr>
              <p:spPr bwMode="auto">
                <a:xfrm>
                  <a:off x="1060" y="1453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23" name="Line 170"/>
                <p:cNvSpPr>
                  <a:spLocks noChangeShapeType="1"/>
                </p:cNvSpPr>
                <p:nvPr/>
              </p:nvSpPr>
              <p:spPr bwMode="auto">
                <a:xfrm flipV="1">
                  <a:off x="1061" y="1453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24" name="Line 171"/>
                <p:cNvSpPr>
                  <a:spLocks noChangeShapeType="1"/>
                </p:cNvSpPr>
                <p:nvPr/>
              </p:nvSpPr>
              <p:spPr bwMode="auto">
                <a:xfrm>
                  <a:off x="1061" y="1451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25" name="Line 172"/>
                <p:cNvSpPr>
                  <a:spLocks noChangeShapeType="1"/>
                </p:cNvSpPr>
                <p:nvPr/>
              </p:nvSpPr>
              <p:spPr bwMode="auto">
                <a:xfrm flipV="1">
                  <a:off x="1061" y="1451"/>
                  <a:ext cx="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26" name="Line 173"/>
                <p:cNvSpPr>
                  <a:spLocks noChangeShapeType="1"/>
                </p:cNvSpPr>
                <p:nvPr/>
              </p:nvSpPr>
              <p:spPr bwMode="auto">
                <a:xfrm>
                  <a:off x="1063" y="1451"/>
                  <a:ext cx="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27" name="Line 174"/>
                <p:cNvSpPr>
                  <a:spLocks noChangeShapeType="1"/>
                </p:cNvSpPr>
                <p:nvPr/>
              </p:nvSpPr>
              <p:spPr bwMode="auto">
                <a:xfrm flipV="1">
                  <a:off x="1063" y="1451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28" name="Line 175"/>
                <p:cNvSpPr>
                  <a:spLocks noChangeShapeType="1"/>
                </p:cNvSpPr>
                <p:nvPr/>
              </p:nvSpPr>
              <p:spPr bwMode="auto">
                <a:xfrm>
                  <a:off x="1063" y="1450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29" name="Line 176"/>
                <p:cNvSpPr>
                  <a:spLocks noChangeShapeType="1"/>
                </p:cNvSpPr>
                <p:nvPr/>
              </p:nvSpPr>
              <p:spPr bwMode="auto">
                <a:xfrm flipV="1">
                  <a:off x="1063" y="145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30" name="Line 177"/>
                <p:cNvSpPr>
                  <a:spLocks noChangeShapeType="1"/>
                </p:cNvSpPr>
                <p:nvPr/>
              </p:nvSpPr>
              <p:spPr bwMode="auto">
                <a:xfrm>
                  <a:off x="1065" y="1450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31" name="Line 178"/>
                <p:cNvSpPr>
                  <a:spLocks noChangeShapeType="1"/>
                </p:cNvSpPr>
                <p:nvPr/>
              </p:nvSpPr>
              <p:spPr bwMode="auto">
                <a:xfrm flipV="1">
                  <a:off x="1065" y="1450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32" name="Line 179"/>
                <p:cNvSpPr>
                  <a:spLocks noChangeShapeType="1"/>
                </p:cNvSpPr>
                <p:nvPr/>
              </p:nvSpPr>
              <p:spPr bwMode="auto">
                <a:xfrm>
                  <a:off x="1065" y="1448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33" name="Line 180"/>
                <p:cNvSpPr>
                  <a:spLocks noChangeShapeType="1"/>
                </p:cNvSpPr>
                <p:nvPr/>
              </p:nvSpPr>
              <p:spPr bwMode="auto">
                <a:xfrm flipV="1">
                  <a:off x="1065" y="1448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34" name="Line 181"/>
                <p:cNvSpPr>
                  <a:spLocks noChangeShapeType="1"/>
                </p:cNvSpPr>
                <p:nvPr/>
              </p:nvSpPr>
              <p:spPr bwMode="auto">
                <a:xfrm>
                  <a:off x="1066" y="1448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35" name="Line 182"/>
                <p:cNvSpPr>
                  <a:spLocks noChangeShapeType="1"/>
                </p:cNvSpPr>
                <p:nvPr/>
              </p:nvSpPr>
              <p:spPr bwMode="auto">
                <a:xfrm flipV="1">
                  <a:off x="1066" y="1448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36" name="Line 183"/>
                <p:cNvSpPr>
                  <a:spLocks noChangeShapeType="1"/>
                </p:cNvSpPr>
                <p:nvPr/>
              </p:nvSpPr>
              <p:spPr bwMode="auto">
                <a:xfrm>
                  <a:off x="1066" y="1446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37" name="Line 184"/>
                <p:cNvSpPr>
                  <a:spLocks noChangeShapeType="1"/>
                </p:cNvSpPr>
                <p:nvPr/>
              </p:nvSpPr>
              <p:spPr bwMode="auto">
                <a:xfrm flipV="1">
                  <a:off x="1066" y="1446"/>
                  <a:ext cx="1" cy="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38" name="Line 185"/>
                <p:cNvSpPr>
                  <a:spLocks noChangeShapeType="1"/>
                </p:cNvSpPr>
                <p:nvPr/>
              </p:nvSpPr>
              <p:spPr bwMode="auto">
                <a:xfrm>
                  <a:off x="1068" y="1446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39" name="Line 186"/>
                <p:cNvSpPr>
                  <a:spLocks noChangeShapeType="1"/>
                </p:cNvSpPr>
                <p:nvPr/>
              </p:nvSpPr>
              <p:spPr bwMode="auto">
                <a:xfrm flipV="1">
                  <a:off x="1068" y="1445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40" name="Line 187"/>
                <p:cNvSpPr>
                  <a:spLocks noChangeShapeType="1"/>
                </p:cNvSpPr>
                <p:nvPr/>
              </p:nvSpPr>
              <p:spPr bwMode="auto">
                <a:xfrm>
                  <a:off x="1068" y="1445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41" name="Line 188"/>
                <p:cNvSpPr>
                  <a:spLocks noChangeShapeType="1"/>
                </p:cNvSpPr>
                <p:nvPr/>
              </p:nvSpPr>
              <p:spPr bwMode="auto">
                <a:xfrm flipV="1">
                  <a:off x="1068" y="1445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42" name="Line 189"/>
                <p:cNvSpPr>
                  <a:spLocks noChangeShapeType="1"/>
                </p:cNvSpPr>
                <p:nvPr/>
              </p:nvSpPr>
              <p:spPr bwMode="auto">
                <a:xfrm>
                  <a:off x="1069" y="1445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43" name="Line 190"/>
                <p:cNvSpPr>
                  <a:spLocks noChangeShapeType="1"/>
                </p:cNvSpPr>
                <p:nvPr/>
              </p:nvSpPr>
              <p:spPr bwMode="auto">
                <a:xfrm flipV="1">
                  <a:off x="1069" y="1443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44" name="Line 191"/>
                <p:cNvSpPr>
                  <a:spLocks noChangeShapeType="1"/>
                </p:cNvSpPr>
                <p:nvPr/>
              </p:nvSpPr>
              <p:spPr bwMode="auto">
                <a:xfrm>
                  <a:off x="1071" y="1443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45" name="Line 192"/>
                <p:cNvSpPr>
                  <a:spLocks noChangeShapeType="1"/>
                </p:cNvSpPr>
                <p:nvPr/>
              </p:nvSpPr>
              <p:spPr bwMode="auto">
                <a:xfrm flipV="1">
                  <a:off x="1071" y="1443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46" name="Line 193"/>
                <p:cNvSpPr>
                  <a:spLocks noChangeShapeType="1"/>
                </p:cNvSpPr>
                <p:nvPr/>
              </p:nvSpPr>
              <p:spPr bwMode="auto">
                <a:xfrm>
                  <a:off x="1071" y="1442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47" name="Line 194"/>
                <p:cNvSpPr>
                  <a:spLocks noChangeShapeType="1"/>
                </p:cNvSpPr>
                <p:nvPr/>
              </p:nvSpPr>
              <p:spPr bwMode="auto">
                <a:xfrm flipV="1">
                  <a:off x="1071" y="1442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48" name="Line 195"/>
                <p:cNvSpPr>
                  <a:spLocks noChangeShapeType="1"/>
                </p:cNvSpPr>
                <p:nvPr/>
              </p:nvSpPr>
              <p:spPr bwMode="auto">
                <a:xfrm>
                  <a:off x="1073" y="1442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49" name="Line 196"/>
                <p:cNvSpPr>
                  <a:spLocks noChangeShapeType="1"/>
                </p:cNvSpPr>
                <p:nvPr/>
              </p:nvSpPr>
              <p:spPr bwMode="auto">
                <a:xfrm flipV="1">
                  <a:off x="1073" y="1442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50" name="Line 197"/>
                <p:cNvSpPr>
                  <a:spLocks noChangeShapeType="1"/>
                </p:cNvSpPr>
                <p:nvPr/>
              </p:nvSpPr>
              <p:spPr bwMode="auto">
                <a:xfrm>
                  <a:off x="1073" y="1440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51" name="Line 198"/>
                <p:cNvSpPr>
                  <a:spLocks noChangeShapeType="1"/>
                </p:cNvSpPr>
                <p:nvPr/>
              </p:nvSpPr>
              <p:spPr bwMode="auto">
                <a:xfrm flipV="1">
                  <a:off x="1073" y="1440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52" name="Line 199"/>
                <p:cNvSpPr>
                  <a:spLocks noChangeShapeType="1"/>
                </p:cNvSpPr>
                <p:nvPr/>
              </p:nvSpPr>
              <p:spPr bwMode="auto">
                <a:xfrm>
                  <a:off x="1074" y="1440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53" name="Line 200"/>
                <p:cNvSpPr>
                  <a:spLocks noChangeShapeType="1"/>
                </p:cNvSpPr>
                <p:nvPr/>
              </p:nvSpPr>
              <p:spPr bwMode="auto">
                <a:xfrm flipV="1">
                  <a:off x="1074" y="1438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54" name="Line 201"/>
                <p:cNvSpPr>
                  <a:spLocks noChangeShapeType="1"/>
                </p:cNvSpPr>
                <p:nvPr/>
              </p:nvSpPr>
              <p:spPr bwMode="auto">
                <a:xfrm>
                  <a:off x="1074" y="1438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55" name="Line 202"/>
                <p:cNvSpPr>
                  <a:spLocks noChangeShapeType="1"/>
                </p:cNvSpPr>
                <p:nvPr/>
              </p:nvSpPr>
              <p:spPr bwMode="auto">
                <a:xfrm flipV="1">
                  <a:off x="1074" y="1438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56" name="Line 203"/>
                <p:cNvSpPr>
                  <a:spLocks noChangeShapeType="1"/>
                </p:cNvSpPr>
                <p:nvPr/>
              </p:nvSpPr>
              <p:spPr bwMode="auto">
                <a:xfrm>
                  <a:off x="1076" y="1437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57" name="Line 204"/>
                <p:cNvSpPr>
                  <a:spLocks noChangeShapeType="1"/>
                </p:cNvSpPr>
                <p:nvPr/>
              </p:nvSpPr>
              <p:spPr bwMode="auto">
                <a:xfrm flipV="1">
                  <a:off x="1076" y="1437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58" name="Line 205"/>
                <p:cNvSpPr>
                  <a:spLocks noChangeShapeType="1"/>
                </p:cNvSpPr>
                <p:nvPr/>
              </p:nvSpPr>
              <p:spPr bwMode="auto">
                <a:xfrm flipV="1">
                  <a:off x="1076" y="1435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59" name="Freeform 206"/>
                <p:cNvSpPr>
                  <a:spLocks/>
                </p:cNvSpPr>
                <p:nvPr/>
              </p:nvSpPr>
              <p:spPr bwMode="auto">
                <a:xfrm>
                  <a:off x="910" y="1433"/>
                  <a:ext cx="168" cy="98"/>
                </a:xfrm>
                <a:custGeom>
                  <a:avLst/>
                  <a:gdLst>
                    <a:gd name="T0" fmla="*/ 0 w 168"/>
                    <a:gd name="T1" fmla="*/ 96 h 98"/>
                    <a:gd name="T2" fmla="*/ 8 w 168"/>
                    <a:gd name="T3" fmla="*/ 95 h 98"/>
                    <a:gd name="T4" fmla="*/ 20 w 168"/>
                    <a:gd name="T5" fmla="*/ 93 h 98"/>
                    <a:gd name="T6" fmla="*/ 30 w 168"/>
                    <a:gd name="T7" fmla="*/ 91 h 98"/>
                    <a:gd name="T8" fmla="*/ 36 w 168"/>
                    <a:gd name="T9" fmla="*/ 88 h 98"/>
                    <a:gd name="T10" fmla="*/ 48 w 168"/>
                    <a:gd name="T11" fmla="*/ 85 h 98"/>
                    <a:gd name="T12" fmla="*/ 58 w 168"/>
                    <a:gd name="T13" fmla="*/ 80 h 98"/>
                    <a:gd name="T14" fmla="*/ 67 w 168"/>
                    <a:gd name="T15" fmla="*/ 75 h 98"/>
                    <a:gd name="T16" fmla="*/ 77 w 168"/>
                    <a:gd name="T17" fmla="*/ 68 h 98"/>
                    <a:gd name="T18" fmla="*/ 87 w 168"/>
                    <a:gd name="T19" fmla="*/ 65 h 98"/>
                    <a:gd name="T20" fmla="*/ 97 w 168"/>
                    <a:gd name="T21" fmla="*/ 58 h 98"/>
                    <a:gd name="T22" fmla="*/ 105 w 168"/>
                    <a:gd name="T23" fmla="*/ 55 h 98"/>
                    <a:gd name="T24" fmla="*/ 115 w 168"/>
                    <a:gd name="T25" fmla="*/ 48 h 98"/>
                    <a:gd name="T26" fmla="*/ 122 w 168"/>
                    <a:gd name="T27" fmla="*/ 42 h 98"/>
                    <a:gd name="T28" fmla="*/ 130 w 168"/>
                    <a:gd name="T29" fmla="*/ 37 h 98"/>
                    <a:gd name="T30" fmla="*/ 136 w 168"/>
                    <a:gd name="T31" fmla="*/ 32 h 98"/>
                    <a:gd name="T32" fmla="*/ 143 w 168"/>
                    <a:gd name="T33" fmla="*/ 27 h 98"/>
                    <a:gd name="T34" fmla="*/ 146 w 168"/>
                    <a:gd name="T35" fmla="*/ 23 h 98"/>
                    <a:gd name="T36" fmla="*/ 150 w 168"/>
                    <a:gd name="T37" fmla="*/ 20 h 98"/>
                    <a:gd name="T38" fmla="*/ 153 w 168"/>
                    <a:gd name="T39" fmla="*/ 17 h 98"/>
                    <a:gd name="T40" fmla="*/ 156 w 168"/>
                    <a:gd name="T41" fmla="*/ 13 h 98"/>
                    <a:gd name="T42" fmla="*/ 161 w 168"/>
                    <a:gd name="T43" fmla="*/ 10 h 98"/>
                    <a:gd name="T44" fmla="*/ 168 w 168"/>
                    <a:gd name="T45" fmla="*/ 0 h 98"/>
                    <a:gd name="T46" fmla="*/ 150 w 168"/>
                    <a:gd name="T47" fmla="*/ 35 h 98"/>
                    <a:gd name="T48" fmla="*/ 135 w 168"/>
                    <a:gd name="T49" fmla="*/ 60 h 98"/>
                    <a:gd name="T50" fmla="*/ 122 w 168"/>
                    <a:gd name="T51" fmla="*/ 70 h 98"/>
                    <a:gd name="T52" fmla="*/ 102 w 168"/>
                    <a:gd name="T53" fmla="*/ 83 h 98"/>
                    <a:gd name="T54" fmla="*/ 87 w 168"/>
                    <a:gd name="T55" fmla="*/ 91 h 98"/>
                    <a:gd name="T56" fmla="*/ 72 w 168"/>
                    <a:gd name="T57" fmla="*/ 96 h 98"/>
                    <a:gd name="T58" fmla="*/ 30 w 168"/>
                    <a:gd name="T59" fmla="*/ 98 h 98"/>
                    <a:gd name="T60" fmla="*/ 0 w 168"/>
                    <a:gd name="T61" fmla="*/ 98 h 98"/>
                    <a:gd name="T62" fmla="*/ 0 w 168"/>
                    <a:gd name="T63" fmla="*/ 96 h 9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68"/>
                    <a:gd name="T97" fmla="*/ 0 h 98"/>
                    <a:gd name="T98" fmla="*/ 168 w 168"/>
                    <a:gd name="T99" fmla="*/ 98 h 9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68" h="98">
                      <a:moveTo>
                        <a:pt x="0" y="96"/>
                      </a:moveTo>
                      <a:lnTo>
                        <a:pt x="8" y="95"/>
                      </a:lnTo>
                      <a:lnTo>
                        <a:pt x="20" y="93"/>
                      </a:lnTo>
                      <a:lnTo>
                        <a:pt x="30" y="91"/>
                      </a:lnTo>
                      <a:lnTo>
                        <a:pt x="36" y="88"/>
                      </a:lnTo>
                      <a:lnTo>
                        <a:pt x="48" y="85"/>
                      </a:lnTo>
                      <a:lnTo>
                        <a:pt x="58" y="80"/>
                      </a:lnTo>
                      <a:lnTo>
                        <a:pt x="67" y="75"/>
                      </a:lnTo>
                      <a:lnTo>
                        <a:pt x="77" y="68"/>
                      </a:lnTo>
                      <a:lnTo>
                        <a:pt x="87" y="65"/>
                      </a:lnTo>
                      <a:lnTo>
                        <a:pt x="97" y="58"/>
                      </a:lnTo>
                      <a:lnTo>
                        <a:pt x="105" y="55"/>
                      </a:lnTo>
                      <a:lnTo>
                        <a:pt x="115" y="48"/>
                      </a:lnTo>
                      <a:lnTo>
                        <a:pt x="122" y="42"/>
                      </a:lnTo>
                      <a:lnTo>
                        <a:pt x="130" y="37"/>
                      </a:lnTo>
                      <a:lnTo>
                        <a:pt x="136" y="32"/>
                      </a:lnTo>
                      <a:lnTo>
                        <a:pt x="143" y="27"/>
                      </a:lnTo>
                      <a:lnTo>
                        <a:pt x="146" y="23"/>
                      </a:lnTo>
                      <a:lnTo>
                        <a:pt x="150" y="20"/>
                      </a:lnTo>
                      <a:lnTo>
                        <a:pt x="153" y="17"/>
                      </a:lnTo>
                      <a:lnTo>
                        <a:pt x="156" y="13"/>
                      </a:lnTo>
                      <a:lnTo>
                        <a:pt x="161" y="10"/>
                      </a:lnTo>
                      <a:lnTo>
                        <a:pt x="168" y="0"/>
                      </a:lnTo>
                      <a:lnTo>
                        <a:pt x="150" y="35"/>
                      </a:lnTo>
                      <a:lnTo>
                        <a:pt x="135" y="60"/>
                      </a:lnTo>
                      <a:lnTo>
                        <a:pt x="122" y="70"/>
                      </a:lnTo>
                      <a:lnTo>
                        <a:pt x="102" y="83"/>
                      </a:lnTo>
                      <a:lnTo>
                        <a:pt x="87" y="91"/>
                      </a:lnTo>
                      <a:lnTo>
                        <a:pt x="72" y="96"/>
                      </a:lnTo>
                      <a:lnTo>
                        <a:pt x="30" y="98"/>
                      </a:lnTo>
                      <a:lnTo>
                        <a:pt x="0" y="98"/>
                      </a:lnTo>
                      <a:lnTo>
                        <a:pt x="0" y="96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60" name="Line 207"/>
                <p:cNvSpPr>
                  <a:spLocks noChangeShapeType="1"/>
                </p:cNvSpPr>
                <p:nvPr/>
              </p:nvSpPr>
              <p:spPr bwMode="auto">
                <a:xfrm flipV="1">
                  <a:off x="976" y="1514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61" name="Line 208"/>
                <p:cNvSpPr>
                  <a:spLocks noChangeShapeType="1"/>
                </p:cNvSpPr>
                <p:nvPr/>
              </p:nvSpPr>
              <p:spPr bwMode="auto">
                <a:xfrm>
                  <a:off x="977" y="1514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62" name="Line 209"/>
                <p:cNvSpPr>
                  <a:spLocks noChangeShapeType="1"/>
                </p:cNvSpPr>
                <p:nvPr/>
              </p:nvSpPr>
              <p:spPr bwMode="auto">
                <a:xfrm flipV="1">
                  <a:off x="977" y="1514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63" name="Line 210"/>
                <p:cNvSpPr>
                  <a:spLocks noChangeShapeType="1"/>
                </p:cNvSpPr>
                <p:nvPr/>
              </p:nvSpPr>
              <p:spPr bwMode="auto">
                <a:xfrm>
                  <a:off x="977" y="1514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64" name="Line 211"/>
                <p:cNvSpPr>
                  <a:spLocks noChangeShapeType="1"/>
                </p:cNvSpPr>
                <p:nvPr/>
              </p:nvSpPr>
              <p:spPr bwMode="auto">
                <a:xfrm flipV="1">
                  <a:off x="977" y="1514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65" name="Line 212"/>
                <p:cNvSpPr>
                  <a:spLocks noChangeShapeType="1"/>
                </p:cNvSpPr>
                <p:nvPr/>
              </p:nvSpPr>
              <p:spPr bwMode="auto">
                <a:xfrm>
                  <a:off x="979" y="151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66" name="Line 213"/>
                <p:cNvSpPr>
                  <a:spLocks noChangeShapeType="1"/>
                </p:cNvSpPr>
                <p:nvPr/>
              </p:nvSpPr>
              <p:spPr bwMode="auto">
                <a:xfrm flipV="1">
                  <a:off x="979" y="151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67" name="Line 214"/>
                <p:cNvSpPr>
                  <a:spLocks noChangeShapeType="1"/>
                </p:cNvSpPr>
                <p:nvPr/>
              </p:nvSpPr>
              <p:spPr bwMode="auto">
                <a:xfrm>
                  <a:off x="979" y="151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68" name="Line 215"/>
                <p:cNvSpPr>
                  <a:spLocks noChangeShapeType="1"/>
                </p:cNvSpPr>
                <p:nvPr/>
              </p:nvSpPr>
              <p:spPr bwMode="auto">
                <a:xfrm flipV="1">
                  <a:off x="981" y="151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69" name="Line 216"/>
                <p:cNvSpPr>
                  <a:spLocks noChangeShapeType="1"/>
                </p:cNvSpPr>
                <p:nvPr/>
              </p:nvSpPr>
              <p:spPr bwMode="auto">
                <a:xfrm>
                  <a:off x="981" y="1513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70" name="Line 217"/>
                <p:cNvSpPr>
                  <a:spLocks noChangeShapeType="1"/>
                </p:cNvSpPr>
                <p:nvPr/>
              </p:nvSpPr>
              <p:spPr bwMode="auto">
                <a:xfrm flipV="1">
                  <a:off x="981" y="1513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71" name="Line 218"/>
                <p:cNvSpPr>
                  <a:spLocks noChangeShapeType="1"/>
                </p:cNvSpPr>
                <p:nvPr/>
              </p:nvSpPr>
              <p:spPr bwMode="auto">
                <a:xfrm>
                  <a:off x="981" y="1513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72" name="Line 219"/>
                <p:cNvSpPr>
                  <a:spLocks noChangeShapeType="1"/>
                </p:cNvSpPr>
                <p:nvPr/>
              </p:nvSpPr>
              <p:spPr bwMode="auto">
                <a:xfrm flipV="1">
                  <a:off x="982" y="1514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73" name="Line 220"/>
                <p:cNvSpPr>
                  <a:spLocks noChangeShapeType="1"/>
                </p:cNvSpPr>
                <p:nvPr/>
              </p:nvSpPr>
              <p:spPr bwMode="auto">
                <a:xfrm>
                  <a:off x="982" y="1514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74" name="Line 221"/>
                <p:cNvSpPr>
                  <a:spLocks noChangeShapeType="1"/>
                </p:cNvSpPr>
                <p:nvPr/>
              </p:nvSpPr>
              <p:spPr bwMode="auto">
                <a:xfrm flipV="1">
                  <a:off x="982" y="1514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75" name="Line 222"/>
                <p:cNvSpPr>
                  <a:spLocks noChangeShapeType="1"/>
                </p:cNvSpPr>
                <p:nvPr/>
              </p:nvSpPr>
              <p:spPr bwMode="auto">
                <a:xfrm>
                  <a:off x="982" y="1516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76" name="Line 223"/>
                <p:cNvSpPr>
                  <a:spLocks noChangeShapeType="1"/>
                </p:cNvSpPr>
                <p:nvPr/>
              </p:nvSpPr>
              <p:spPr bwMode="auto">
                <a:xfrm flipV="1">
                  <a:off x="984" y="1516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77" name="Line 224"/>
                <p:cNvSpPr>
                  <a:spLocks noChangeShapeType="1"/>
                </p:cNvSpPr>
                <p:nvPr/>
              </p:nvSpPr>
              <p:spPr bwMode="auto">
                <a:xfrm>
                  <a:off x="984" y="1516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78" name="Line 225"/>
                <p:cNvSpPr>
                  <a:spLocks noChangeShapeType="1"/>
                </p:cNvSpPr>
                <p:nvPr/>
              </p:nvSpPr>
              <p:spPr bwMode="auto">
                <a:xfrm flipV="1">
                  <a:off x="984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79" name="Line 226"/>
                <p:cNvSpPr>
                  <a:spLocks noChangeShapeType="1"/>
                </p:cNvSpPr>
                <p:nvPr/>
              </p:nvSpPr>
              <p:spPr bwMode="auto">
                <a:xfrm>
                  <a:off x="986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80" name="Line 227"/>
                <p:cNvSpPr>
                  <a:spLocks noChangeShapeType="1"/>
                </p:cNvSpPr>
                <p:nvPr/>
              </p:nvSpPr>
              <p:spPr bwMode="auto">
                <a:xfrm flipV="1">
                  <a:off x="986" y="1518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81" name="Line 228"/>
                <p:cNvSpPr>
                  <a:spLocks noChangeShapeType="1"/>
                </p:cNvSpPr>
                <p:nvPr/>
              </p:nvSpPr>
              <p:spPr bwMode="auto">
                <a:xfrm>
                  <a:off x="986" y="1519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82" name="Line 229"/>
                <p:cNvSpPr>
                  <a:spLocks noChangeShapeType="1"/>
                </p:cNvSpPr>
                <p:nvPr/>
              </p:nvSpPr>
              <p:spPr bwMode="auto">
                <a:xfrm flipV="1">
                  <a:off x="986" y="1519"/>
                  <a:ext cx="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83" name="Line 230"/>
                <p:cNvSpPr>
                  <a:spLocks noChangeShapeType="1"/>
                </p:cNvSpPr>
                <p:nvPr/>
              </p:nvSpPr>
              <p:spPr bwMode="auto">
                <a:xfrm>
                  <a:off x="987" y="1521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84" name="Line 231"/>
                <p:cNvSpPr>
                  <a:spLocks noChangeShapeType="1"/>
                </p:cNvSpPr>
                <p:nvPr/>
              </p:nvSpPr>
              <p:spPr bwMode="auto">
                <a:xfrm flipV="1">
                  <a:off x="987" y="1521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85" name="Line 232"/>
                <p:cNvSpPr>
                  <a:spLocks noChangeShapeType="1"/>
                </p:cNvSpPr>
                <p:nvPr/>
              </p:nvSpPr>
              <p:spPr bwMode="auto">
                <a:xfrm>
                  <a:off x="987" y="1521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86" name="Line 233"/>
                <p:cNvSpPr>
                  <a:spLocks noChangeShapeType="1"/>
                </p:cNvSpPr>
                <p:nvPr/>
              </p:nvSpPr>
              <p:spPr bwMode="auto">
                <a:xfrm flipV="1">
                  <a:off x="989" y="1523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87" name="Line 234"/>
                <p:cNvSpPr>
                  <a:spLocks noChangeShapeType="1"/>
                </p:cNvSpPr>
                <p:nvPr/>
              </p:nvSpPr>
              <p:spPr bwMode="auto">
                <a:xfrm>
                  <a:off x="989" y="1524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88" name="Line 235"/>
                <p:cNvSpPr>
                  <a:spLocks noChangeShapeType="1"/>
                </p:cNvSpPr>
                <p:nvPr/>
              </p:nvSpPr>
              <p:spPr bwMode="auto">
                <a:xfrm flipV="1">
                  <a:off x="989" y="1526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89" name="Line 236"/>
                <p:cNvSpPr>
                  <a:spLocks noChangeShapeType="1"/>
                </p:cNvSpPr>
                <p:nvPr/>
              </p:nvSpPr>
              <p:spPr bwMode="auto">
                <a:xfrm>
                  <a:off x="989" y="1526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90" name="Line 237"/>
                <p:cNvSpPr>
                  <a:spLocks noChangeShapeType="1"/>
                </p:cNvSpPr>
                <p:nvPr/>
              </p:nvSpPr>
              <p:spPr bwMode="auto">
                <a:xfrm flipV="1">
                  <a:off x="991" y="1528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91" name="Line 238"/>
                <p:cNvSpPr>
                  <a:spLocks noChangeShapeType="1"/>
                </p:cNvSpPr>
                <p:nvPr/>
              </p:nvSpPr>
              <p:spPr bwMode="auto">
                <a:xfrm>
                  <a:off x="991" y="1529"/>
                  <a:ext cx="1" cy="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92" name="Line 239"/>
                <p:cNvSpPr>
                  <a:spLocks noChangeShapeType="1"/>
                </p:cNvSpPr>
                <p:nvPr/>
              </p:nvSpPr>
              <p:spPr bwMode="auto">
                <a:xfrm flipV="1">
                  <a:off x="991" y="1529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93" name="Line 240"/>
                <p:cNvSpPr>
                  <a:spLocks noChangeShapeType="1"/>
                </p:cNvSpPr>
                <p:nvPr/>
              </p:nvSpPr>
              <p:spPr bwMode="auto">
                <a:xfrm>
                  <a:off x="991" y="1529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94" name="Line 241"/>
                <p:cNvSpPr>
                  <a:spLocks noChangeShapeType="1"/>
                </p:cNvSpPr>
                <p:nvPr/>
              </p:nvSpPr>
              <p:spPr bwMode="auto">
                <a:xfrm flipV="1">
                  <a:off x="992" y="1531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95" name="Line 242"/>
                <p:cNvSpPr>
                  <a:spLocks noChangeShapeType="1"/>
                </p:cNvSpPr>
                <p:nvPr/>
              </p:nvSpPr>
              <p:spPr bwMode="auto">
                <a:xfrm>
                  <a:off x="992" y="1531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96" name="Line 243"/>
                <p:cNvSpPr>
                  <a:spLocks noChangeShapeType="1"/>
                </p:cNvSpPr>
                <p:nvPr/>
              </p:nvSpPr>
              <p:spPr bwMode="auto">
                <a:xfrm flipV="1">
                  <a:off x="992" y="1531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97" name="Line 244"/>
                <p:cNvSpPr>
                  <a:spLocks noChangeShapeType="1"/>
                </p:cNvSpPr>
                <p:nvPr/>
              </p:nvSpPr>
              <p:spPr bwMode="auto">
                <a:xfrm>
                  <a:off x="992" y="1533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98" name="Line 245"/>
                <p:cNvSpPr>
                  <a:spLocks noChangeShapeType="1"/>
                </p:cNvSpPr>
                <p:nvPr/>
              </p:nvSpPr>
              <p:spPr bwMode="auto">
                <a:xfrm flipV="1">
                  <a:off x="994" y="153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99" name="Line 246"/>
                <p:cNvSpPr>
                  <a:spLocks noChangeShapeType="1"/>
                </p:cNvSpPr>
                <p:nvPr/>
              </p:nvSpPr>
              <p:spPr bwMode="auto">
                <a:xfrm>
                  <a:off x="994" y="153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00" name="Line 247"/>
                <p:cNvSpPr>
                  <a:spLocks noChangeShapeType="1"/>
                </p:cNvSpPr>
                <p:nvPr/>
              </p:nvSpPr>
              <p:spPr bwMode="auto">
                <a:xfrm flipV="1">
                  <a:off x="994" y="153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01" name="Line 248"/>
                <p:cNvSpPr>
                  <a:spLocks noChangeShapeType="1"/>
                </p:cNvSpPr>
                <p:nvPr/>
              </p:nvSpPr>
              <p:spPr bwMode="auto">
                <a:xfrm>
                  <a:off x="994" y="153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02" name="Line 249"/>
                <p:cNvSpPr>
                  <a:spLocks noChangeShapeType="1"/>
                </p:cNvSpPr>
                <p:nvPr/>
              </p:nvSpPr>
              <p:spPr bwMode="auto">
                <a:xfrm flipV="1">
                  <a:off x="996" y="153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03" name="Line 250"/>
                <p:cNvSpPr>
                  <a:spLocks noChangeShapeType="1"/>
                </p:cNvSpPr>
                <p:nvPr/>
              </p:nvSpPr>
              <p:spPr bwMode="auto">
                <a:xfrm>
                  <a:off x="996" y="153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04" name="Line 251"/>
                <p:cNvSpPr>
                  <a:spLocks noChangeShapeType="1"/>
                </p:cNvSpPr>
                <p:nvPr/>
              </p:nvSpPr>
              <p:spPr bwMode="auto">
                <a:xfrm flipV="1">
                  <a:off x="997" y="1536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05" name="Line 252"/>
                <p:cNvSpPr>
                  <a:spLocks noChangeShapeType="1"/>
                </p:cNvSpPr>
                <p:nvPr/>
              </p:nvSpPr>
              <p:spPr bwMode="auto">
                <a:xfrm>
                  <a:off x="997" y="1536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06" name="Line 253"/>
                <p:cNvSpPr>
                  <a:spLocks noChangeShapeType="1"/>
                </p:cNvSpPr>
                <p:nvPr/>
              </p:nvSpPr>
              <p:spPr bwMode="auto">
                <a:xfrm flipV="1">
                  <a:off x="997" y="1536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07" name="Line 254"/>
                <p:cNvSpPr>
                  <a:spLocks noChangeShapeType="1"/>
                </p:cNvSpPr>
                <p:nvPr/>
              </p:nvSpPr>
              <p:spPr bwMode="auto">
                <a:xfrm>
                  <a:off x="997" y="1538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08" name="Line 255"/>
                <p:cNvSpPr>
                  <a:spLocks noChangeShapeType="1"/>
                </p:cNvSpPr>
                <p:nvPr/>
              </p:nvSpPr>
              <p:spPr bwMode="auto">
                <a:xfrm flipV="1">
                  <a:off x="999" y="1538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09" name="Line 256"/>
                <p:cNvSpPr>
                  <a:spLocks noChangeShapeType="1"/>
                </p:cNvSpPr>
                <p:nvPr/>
              </p:nvSpPr>
              <p:spPr bwMode="auto">
                <a:xfrm>
                  <a:off x="999" y="1538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10" name="Line 257"/>
                <p:cNvSpPr>
                  <a:spLocks noChangeShapeType="1"/>
                </p:cNvSpPr>
                <p:nvPr/>
              </p:nvSpPr>
              <p:spPr bwMode="auto">
                <a:xfrm flipV="1">
                  <a:off x="999" y="1538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11" name="Line 258"/>
                <p:cNvSpPr>
                  <a:spLocks noChangeShapeType="1"/>
                </p:cNvSpPr>
                <p:nvPr/>
              </p:nvSpPr>
              <p:spPr bwMode="auto">
                <a:xfrm>
                  <a:off x="999" y="1538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12" name="Line 259"/>
                <p:cNvSpPr>
                  <a:spLocks noChangeShapeType="1"/>
                </p:cNvSpPr>
                <p:nvPr/>
              </p:nvSpPr>
              <p:spPr bwMode="auto">
                <a:xfrm flipV="1">
                  <a:off x="1000" y="1538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13" name="Line 260"/>
                <p:cNvSpPr>
                  <a:spLocks noChangeShapeType="1"/>
                </p:cNvSpPr>
                <p:nvPr/>
              </p:nvSpPr>
              <p:spPr bwMode="auto">
                <a:xfrm>
                  <a:off x="1000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14" name="Line 261"/>
                <p:cNvSpPr>
                  <a:spLocks noChangeShapeType="1"/>
                </p:cNvSpPr>
                <p:nvPr/>
              </p:nvSpPr>
              <p:spPr bwMode="auto">
                <a:xfrm flipV="1">
                  <a:off x="1000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15" name="Line 262"/>
                <p:cNvSpPr>
                  <a:spLocks noChangeShapeType="1"/>
                </p:cNvSpPr>
                <p:nvPr/>
              </p:nvSpPr>
              <p:spPr bwMode="auto">
                <a:xfrm>
                  <a:off x="1000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16" name="Line 263"/>
                <p:cNvSpPr>
                  <a:spLocks noChangeShapeType="1"/>
                </p:cNvSpPr>
                <p:nvPr/>
              </p:nvSpPr>
              <p:spPr bwMode="auto">
                <a:xfrm flipV="1">
                  <a:off x="1002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17" name="Line 264"/>
                <p:cNvSpPr>
                  <a:spLocks noChangeShapeType="1"/>
                </p:cNvSpPr>
                <p:nvPr/>
              </p:nvSpPr>
              <p:spPr bwMode="auto">
                <a:xfrm>
                  <a:off x="1002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18" name="Line 265"/>
                <p:cNvSpPr>
                  <a:spLocks noChangeShapeType="1"/>
                </p:cNvSpPr>
                <p:nvPr/>
              </p:nvSpPr>
              <p:spPr bwMode="auto">
                <a:xfrm flipV="1">
                  <a:off x="1002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19" name="Line 266"/>
                <p:cNvSpPr>
                  <a:spLocks noChangeShapeType="1"/>
                </p:cNvSpPr>
                <p:nvPr/>
              </p:nvSpPr>
              <p:spPr bwMode="auto">
                <a:xfrm>
                  <a:off x="1002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20" name="Line 267"/>
                <p:cNvSpPr>
                  <a:spLocks noChangeShapeType="1"/>
                </p:cNvSpPr>
                <p:nvPr/>
              </p:nvSpPr>
              <p:spPr bwMode="auto">
                <a:xfrm flipV="1">
                  <a:off x="1004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21" name="Line 268"/>
                <p:cNvSpPr>
                  <a:spLocks noChangeShapeType="1"/>
                </p:cNvSpPr>
                <p:nvPr/>
              </p:nvSpPr>
              <p:spPr bwMode="auto">
                <a:xfrm>
                  <a:off x="1004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22" name="Line 269"/>
                <p:cNvSpPr>
                  <a:spLocks noChangeShapeType="1"/>
                </p:cNvSpPr>
                <p:nvPr/>
              </p:nvSpPr>
              <p:spPr bwMode="auto">
                <a:xfrm flipV="1">
                  <a:off x="1004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23" name="Line 270"/>
                <p:cNvSpPr>
                  <a:spLocks noChangeShapeType="1"/>
                </p:cNvSpPr>
                <p:nvPr/>
              </p:nvSpPr>
              <p:spPr bwMode="auto">
                <a:xfrm>
                  <a:off x="1005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24" name="Line 271"/>
                <p:cNvSpPr>
                  <a:spLocks noChangeShapeType="1"/>
                </p:cNvSpPr>
                <p:nvPr/>
              </p:nvSpPr>
              <p:spPr bwMode="auto">
                <a:xfrm flipV="1">
                  <a:off x="1005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25" name="Line 272"/>
                <p:cNvSpPr>
                  <a:spLocks noChangeShapeType="1"/>
                </p:cNvSpPr>
                <p:nvPr/>
              </p:nvSpPr>
              <p:spPr bwMode="auto">
                <a:xfrm>
                  <a:off x="1005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26" name="Line 273"/>
                <p:cNvSpPr>
                  <a:spLocks noChangeShapeType="1"/>
                </p:cNvSpPr>
                <p:nvPr/>
              </p:nvSpPr>
              <p:spPr bwMode="auto">
                <a:xfrm flipV="1">
                  <a:off x="1005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27" name="Line 274"/>
                <p:cNvSpPr>
                  <a:spLocks noChangeShapeType="1"/>
                </p:cNvSpPr>
                <p:nvPr/>
              </p:nvSpPr>
              <p:spPr bwMode="auto">
                <a:xfrm>
                  <a:off x="1007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28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1007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29" name="Line 276"/>
                <p:cNvSpPr>
                  <a:spLocks noChangeShapeType="1"/>
                </p:cNvSpPr>
                <p:nvPr/>
              </p:nvSpPr>
              <p:spPr bwMode="auto">
                <a:xfrm>
                  <a:off x="1007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30" name="Line 277"/>
                <p:cNvSpPr>
                  <a:spLocks noChangeShapeType="1"/>
                </p:cNvSpPr>
                <p:nvPr/>
              </p:nvSpPr>
              <p:spPr bwMode="auto">
                <a:xfrm flipV="1">
                  <a:off x="1007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31" name="Line 278"/>
                <p:cNvSpPr>
                  <a:spLocks noChangeShapeType="1"/>
                </p:cNvSpPr>
                <p:nvPr/>
              </p:nvSpPr>
              <p:spPr bwMode="auto">
                <a:xfrm>
                  <a:off x="1009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32" name="Line 279"/>
                <p:cNvSpPr>
                  <a:spLocks noChangeShapeType="1"/>
                </p:cNvSpPr>
                <p:nvPr/>
              </p:nvSpPr>
              <p:spPr bwMode="auto">
                <a:xfrm flipV="1">
                  <a:off x="1009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33" name="Line 280"/>
                <p:cNvSpPr>
                  <a:spLocks noChangeShapeType="1"/>
                </p:cNvSpPr>
                <p:nvPr/>
              </p:nvSpPr>
              <p:spPr bwMode="auto">
                <a:xfrm>
                  <a:off x="1009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34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1010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35" name="Line 282"/>
                <p:cNvSpPr>
                  <a:spLocks noChangeShapeType="1"/>
                </p:cNvSpPr>
                <p:nvPr/>
              </p:nvSpPr>
              <p:spPr bwMode="auto">
                <a:xfrm>
                  <a:off x="1010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36" name="Line 283"/>
                <p:cNvSpPr>
                  <a:spLocks noChangeShapeType="1"/>
                </p:cNvSpPr>
                <p:nvPr/>
              </p:nvSpPr>
              <p:spPr bwMode="auto">
                <a:xfrm flipV="1">
                  <a:off x="1010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37" name="Line 284"/>
                <p:cNvSpPr>
                  <a:spLocks noChangeShapeType="1"/>
                </p:cNvSpPr>
                <p:nvPr/>
              </p:nvSpPr>
              <p:spPr bwMode="auto">
                <a:xfrm>
                  <a:off x="1012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38" name="Line 285"/>
                <p:cNvSpPr>
                  <a:spLocks noChangeShapeType="1"/>
                </p:cNvSpPr>
                <p:nvPr/>
              </p:nvSpPr>
              <p:spPr bwMode="auto">
                <a:xfrm flipV="1">
                  <a:off x="1012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39" name="Line 286"/>
                <p:cNvSpPr>
                  <a:spLocks noChangeShapeType="1"/>
                </p:cNvSpPr>
                <p:nvPr/>
              </p:nvSpPr>
              <p:spPr bwMode="auto">
                <a:xfrm>
                  <a:off x="1012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40" name="Line 287"/>
                <p:cNvSpPr>
                  <a:spLocks noChangeShapeType="1"/>
                </p:cNvSpPr>
                <p:nvPr/>
              </p:nvSpPr>
              <p:spPr bwMode="auto">
                <a:xfrm flipV="1">
                  <a:off x="1012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41" name="Line 288"/>
                <p:cNvSpPr>
                  <a:spLocks noChangeShapeType="1"/>
                </p:cNvSpPr>
                <p:nvPr/>
              </p:nvSpPr>
              <p:spPr bwMode="auto">
                <a:xfrm>
                  <a:off x="1014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42" name="Line 289"/>
                <p:cNvSpPr>
                  <a:spLocks noChangeShapeType="1"/>
                </p:cNvSpPr>
                <p:nvPr/>
              </p:nvSpPr>
              <p:spPr bwMode="auto">
                <a:xfrm flipV="1">
                  <a:off x="1014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43" name="Line 290"/>
                <p:cNvSpPr>
                  <a:spLocks noChangeShapeType="1"/>
                </p:cNvSpPr>
                <p:nvPr/>
              </p:nvSpPr>
              <p:spPr bwMode="auto">
                <a:xfrm>
                  <a:off x="1014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44" name="Line 291"/>
                <p:cNvSpPr>
                  <a:spLocks noChangeShapeType="1"/>
                </p:cNvSpPr>
                <p:nvPr/>
              </p:nvSpPr>
              <p:spPr bwMode="auto">
                <a:xfrm flipV="1">
                  <a:off x="1014" y="153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45" name="Line 292"/>
                <p:cNvSpPr>
                  <a:spLocks noChangeShapeType="1"/>
                </p:cNvSpPr>
                <p:nvPr/>
              </p:nvSpPr>
              <p:spPr bwMode="auto">
                <a:xfrm>
                  <a:off x="1015" y="153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46" name="Line 293"/>
                <p:cNvSpPr>
                  <a:spLocks noChangeShapeType="1"/>
                </p:cNvSpPr>
                <p:nvPr/>
              </p:nvSpPr>
              <p:spPr bwMode="auto">
                <a:xfrm flipV="1">
                  <a:off x="1015" y="153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47" name="Line 294"/>
                <p:cNvSpPr>
                  <a:spLocks noChangeShapeType="1"/>
                </p:cNvSpPr>
                <p:nvPr/>
              </p:nvSpPr>
              <p:spPr bwMode="auto">
                <a:xfrm>
                  <a:off x="1015" y="153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48" name="Line 295"/>
                <p:cNvSpPr>
                  <a:spLocks noChangeShapeType="1"/>
                </p:cNvSpPr>
                <p:nvPr/>
              </p:nvSpPr>
              <p:spPr bwMode="auto">
                <a:xfrm flipV="1">
                  <a:off x="1015" y="153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49" name="Line 296"/>
                <p:cNvSpPr>
                  <a:spLocks noChangeShapeType="1"/>
                </p:cNvSpPr>
                <p:nvPr/>
              </p:nvSpPr>
              <p:spPr bwMode="auto">
                <a:xfrm>
                  <a:off x="1017" y="153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50" name="Line 297"/>
                <p:cNvSpPr>
                  <a:spLocks noChangeShapeType="1"/>
                </p:cNvSpPr>
                <p:nvPr/>
              </p:nvSpPr>
              <p:spPr bwMode="auto">
                <a:xfrm flipV="1">
                  <a:off x="1017" y="153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51" name="Line 298"/>
                <p:cNvSpPr>
                  <a:spLocks noChangeShapeType="1"/>
                </p:cNvSpPr>
                <p:nvPr/>
              </p:nvSpPr>
              <p:spPr bwMode="auto">
                <a:xfrm>
                  <a:off x="1017" y="153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52" name="Line 299"/>
                <p:cNvSpPr>
                  <a:spLocks noChangeShapeType="1"/>
                </p:cNvSpPr>
                <p:nvPr/>
              </p:nvSpPr>
              <p:spPr bwMode="auto">
                <a:xfrm flipV="1">
                  <a:off x="1017" y="153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53" name="Line 300"/>
                <p:cNvSpPr>
                  <a:spLocks noChangeShapeType="1"/>
                </p:cNvSpPr>
                <p:nvPr/>
              </p:nvSpPr>
              <p:spPr bwMode="auto">
                <a:xfrm>
                  <a:off x="1019" y="153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54" name="Line 301"/>
                <p:cNvSpPr>
                  <a:spLocks noChangeShapeType="1"/>
                </p:cNvSpPr>
                <p:nvPr/>
              </p:nvSpPr>
              <p:spPr bwMode="auto">
                <a:xfrm flipV="1">
                  <a:off x="1019" y="153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55" name="Line 302"/>
                <p:cNvSpPr>
                  <a:spLocks noChangeShapeType="1"/>
                </p:cNvSpPr>
                <p:nvPr/>
              </p:nvSpPr>
              <p:spPr bwMode="auto">
                <a:xfrm>
                  <a:off x="1019" y="153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56" name="Line 303"/>
                <p:cNvSpPr>
                  <a:spLocks noChangeShapeType="1"/>
                </p:cNvSpPr>
                <p:nvPr/>
              </p:nvSpPr>
              <p:spPr bwMode="auto">
                <a:xfrm flipV="1">
                  <a:off x="1019" y="153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57" name="Line 304"/>
                <p:cNvSpPr>
                  <a:spLocks noChangeShapeType="1"/>
                </p:cNvSpPr>
                <p:nvPr/>
              </p:nvSpPr>
              <p:spPr bwMode="auto">
                <a:xfrm>
                  <a:off x="1020" y="153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58" name="Line 305"/>
                <p:cNvSpPr>
                  <a:spLocks noChangeShapeType="1"/>
                </p:cNvSpPr>
                <p:nvPr/>
              </p:nvSpPr>
              <p:spPr bwMode="auto">
                <a:xfrm flipV="1">
                  <a:off x="1020" y="153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59" name="Line 306"/>
                <p:cNvSpPr>
                  <a:spLocks noChangeShapeType="1"/>
                </p:cNvSpPr>
                <p:nvPr/>
              </p:nvSpPr>
              <p:spPr bwMode="auto">
                <a:xfrm>
                  <a:off x="1022" y="153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60" name="Line 307"/>
                <p:cNvSpPr>
                  <a:spLocks noChangeShapeType="1"/>
                </p:cNvSpPr>
                <p:nvPr/>
              </p:nvSpPr>
              <p:spPr bwMode="auto">
                <a:xfrm flipV="1">
                  <a:off x="1022" y="153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61" name="Line 308"/>
                <p:cNvSpPr>
                  <a:spLocks noChangeShapeType="1"/>
                </p:cNvSpPr>
                <p:nvPr/>
              </p:nvSpPr>
              <p:spPr bwMode="auto">
                <a:xfrm>
                  <a:off x="1022" y="153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62" name="Line 309"/>
                <p:cNvSpPr>
                  <a:spLocks noChangeShapeType="1"/>
                </p:cNvSpPr>
                <p:nvPr/>
              </p:nvSpPr>
              <p:spPr bwMode="auto">
                <a:xfrm flipV="1">
                  <a:off x="1022" y="153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63" name="Line 310"/>
                <p:cNvSpPr>
                  <a:spLocks noChangeShapeType="1"/>
                </p:cNvSpPr>
                <p:nvPr/>
              </p:nvSpPr>
              <p:spPr bwMode="auto">
                <a:xfrm>
                  <a:off x="1023" y="1533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64" name="Line 311"/>
                <p:cNvSpPr>
                  <a:spLocks noChangeShapeType="1"/>
                </p:cNvSpPr>
                <p:nvPr/>
              </p:nvSpPr>
              <p:spPr bwMode="auto">
                <a:xfrm flipV="1">
                  <a:off x="1023" y="1533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65" name="Line 312"/>
                <p:cNvSpPr>
                  <a:spLocks noChangeShapeType="1"/>
                </p:cNvSpPr>
                <p:nvPr/>
              </p:nvSpPr>
              <p:spPr bwMode="auto">
                <a:xfrm>
                  <a:off x="1023" y="1531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66" name="Line 313"/>
                <p:cNvSpPr>
                  <a:spLocks noChangeShapeType="1"/>
                </p:cNvSpPr>
                <p:nvPr/>
              </p:nvSpPr>
              <p:spPr bwMode="auto">
                <a:xfrm flipV="1">
                  <a:off x="1023" y="1531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67" name="Line 314"/>
                <p:cNvSpPr>
                  <a:spLocks noChangeShapeType="1"/>
                </p:cNvSpPr>
                <p:nvPr/>
              </p:nvSpPr>
              <p:spPr bwMode="auto">
                <a:xfrm>
                  <a:off x="1025" y="1531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68" name="Line 315"/>
                <p:cNvSpPr>
                  <a:spLocks noChangeShapeType="1"/>
                </p:cNvSpPr>
                <p:nvPr/>
              </p:nvSpPr>
              <p:spPr bwMode="auto">
                <a:xfrm flipV="1">
                  <a:off x="1025" y="1529"/>
                  <a:ext cx="1" cy="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69" name="Line 316"/>
                <p:cNvSpPr>
                  <a:spLocks noChangeShapeType="1"/>
                </p:cNvSpPr>
                <p:nvPr/>
              </p:nvSpPr>
              <p:spPr bwMode="auto">
                <a:xfrm>
                  <a:off x="1025" y="1529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70" name="Line 317"/>
                <p:cNvSpPr>
                  <a:spLocks noChangeShapeType="1"/>
                </p:cNvSpPr>
                <p:nvPr/>
              </p:nvSpPr>
              <p:spPr bwMode="auto">
                <a:xfrm flipV="1">
                  <a:off x="1025" y="1528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71" name="Line 318"/>
                <p:cNvSpPr>
                  <a:spLocks noChangeShapeType="1"/>
                </p:cNvSpPr>
                <p:nvPr/>
              </p:nvSpPr>
              <p:spPr bwMode="auto">
                <a:xfrm>
                  <a:off x="1027" y="1526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72" name="Line 319"/>
                <p:cNvSpPr>
                  <a:spLocks noChangeShapeType="1"/>
                </p:cNvSpPr>
                <p:nvPr/>
              </p:nvSpPr>
              <p:spPr bwMode="auto">
                <a:xfrm flipV="1">
                  <a:off x="1027" y="1526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73" name="Line 320"/>
                <p:cNvSpPr>
                  <a:spLocks noChangeShapeType="1"/>
                </p:cNvSpPr>
                <p:nvPr/>
              </p:nvSpPr>
              <p:spPr bwMode="auto">
                <a:xfrm>
                  <a:off x="1027" y="1523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74" name="Line 321"/>
                <p:cNvSpPr>
                  <a:spLocks noChangeShapeType="1"/>
                </p:cNvSpPr>
                <p:nvPr/>
              </p:nvSpPr>
              <p:spPr bwMode="auto">
                <a:xfrm flipV="1">
                  <a:off x="1028" y="1519"/>
                  <a:ext cx="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75" name="Line 322"/>
                <p:cNvSpPr>
                  <a:spLocks noChangeShapeType="1"/>
                </p:cNvSpPr>
                <p:nvPr/>
              </p:nvSpPr>
              <p:spPr bwMode="auto">
                <a:xfrm>
                  <a:off x="1028" y="1503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76" name="Line 323"/>
                <p:cNvSpPr>
                  <a:spLocks noChangeShapeType="1"/>
                </p:cNvSpPr>
                <p:nvPr/>
              </p:nvSpPr>
              <p:spPr bwMode="auto">
                <a:xfrm>
                  <a:off x="1028" y="1511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77" name="Line 324"/>
                <p:cNvSpPr>
                  <a:spLocks noChangeShapeType="1"/>
                </p:cNvSpPr>
                <p:nvPr/>
              </p:nvSpPr>
              <p:spPr bwMode="auto">
                <a:xfrm flipV="1">
                  <a:off x="1028" y="1503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78" name="Line 325"/>
                <p:cNvSpPr>
                  <a:spLocks noChangeShapeType="1"/>
                </p:cNvSpPr>
                <p:nvPr/>
              </p:nvSpPr>
              <p:spPr bwMode="auto">
                <a:xfrm>
                  <a:off x="1028" y="1501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79" name="Line 326"/>
                <p:cNvSpPr>
                  <a:spLocks noChangeShapeType="1"/>
                </p:cNvSpPr>
                <p:nvPr/>
              </p:nvSpPr>
              <p:spPr bwMode="auto">
                <a:xfrm flipV="1">
                  <a:off x="1030" y="1501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2867" name="Group 327"/>
              <p:cNvGrpSpPr>
                <a:grpSpLocks/>
              </p:cNvGrpSpPr>
              <p:nvPr/>
            </p:nvGrpSpPr>
            <p:grpSpPr bwMode="auto">
              <a:xfrm>
                <a:off x="964" y="1499"/>
                <a:ext cx="79" cy="50"/>
                <a:chOff x="964" y="1499"/>
                <a:chExt cx="79" cy="50"/>
              </a:xfrm>
            </p:grpSpPr>
            <p:sp>
              <p:nvSpPr>
                <p:cNvPr id="3180" name="Line 328"/>
                <p:cNvSpPr>
                  <a:spLocks noChangeShapeType="1"/>
                </p:cNvSpPr>
                <p:nvPr/>
              </p:nvSpPr>
              <p:spPr bwMode="auto">
                <a:xfrm>
                  <a:off x="1030" y="1501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81" name="Line 329"/>
                <p:cNvSpPr>
                  <a:spLocks noChangeShapeType="1"/>
                </p:cNvSpPr>
                <p:nvPr/>
              </p:nvSpPr>
              <p:spPr bwMode="auto">
                <a:xfrm flipV="1">
                  <a:off x="1030" y="1501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82" name="Line 330"/>
                <p:cNvSpPr>
                  <a:spLocks noChangeShapeType="1"/>
                </p:cNvSpPr>
                <p:nvPr/>
              </p:nvSpPr>
              <p:spPr bwMode="auto">
                <a:xfrm>
                  <a:off x="1030" y="1499"/>
                  <a:ext cx="1" cy="2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83" name="Line 331"/>
                <p:cNvSpPr>
                  <a:spLocks noChangeShapeType="1"/>
                </p:cNvSpPr>
                <p:nvPr/>
              </p:nvSpPr>
              <p:spPr bwMode="auto">
                <a:xfrm flipV="1">
                  <a:off x="1032" y="1499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84" name="Line 332"/>
                <p:cNvSpPr>
                  <a:spLocks noChangeShapeType="1"/>
                </p:cNvSpPr>
                <p:nvPr/>
              </p:nvSpPr>
              <p:spPr bwMode="auto">
                <a:xfrm>
                  <a:off x="1032" y="1499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85" name="Line 333"/>
                <p:cNvSpPr>
                  <a:spLocks noChangeShapeType="1"/>
                </p:cNvSpPr>
                <p:nvPr/>
              </p:nvSpPr>
              <p:spPr bwMode="auto">
                <a:xfrm flipV="1">
                  <a:off x="1032" y="1499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86" name="Line 334"/>
                <p:cNvSpPr>
                  <a:spLocks noChangeShapeType="1"/>
                </p:cNvSpPr>
                <p:nvPr/>
              </p:nvSpPr>
              <p:spPr bwMode="auto">
                <a:xfrm>
                  <a:off x="1032" y="1499"/>
                  <a:ext cx="1" cy="2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87" name="Line 335"/>
                <p:cNvSpPr>
                  <a:spLocks noChangeShapeType="1"/>
                </p:cNvSpPr>
                <p:nvPr/>
              </p:nvSpPr>
              <p:spPr bwMode="auto">
                <a:xfrm flipV="1">
                  <a:off x="1033" y="1501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88" name="Line 336"/>
                <p:cNvSpPr>
                  <a:spLocks noChangeShapeType="1"/>
                </p:cNvSpPr>
                <p:nvPr/>
              </p:nvSpPr>
              <p:spPr bwMode="auto">
                <a:xfrm>
                  <a:off x="1033" y="1506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89" name="Freeform 337"/>
                <p:cNvSpPr>
                  <a:spLocks/>
                </p:cNvSpPr>
                <p:nvPr/>
              </p:nvSpPr>
              <p:spPr bwMode="auto">
                <a:xfrm>
                  <a:off x="976" y="1499"/>
                  <a:ext cx="57" cy="45"/>
                </a:xfrm>
                <a:custGeom>
                  <a:avLst/>
                  <a:gdLst>
                    <a:gd name="T0" fmla="*/ 0 w 57"/>
                    <a:gd name="T1" fmla="*/ 17 h 45"/>
                    <a:gd name="T2" fmla="*/ 8 w 57"/>
                    <a:gd name="T3" fmla="*/ 29 h 45"/>
                    <a:gd name="T4" fmla="*/ 10 w 57"/>
                    <a:gd name="T5" fmla="*/ 30 h 45"/>
                    <a:gd name="T6" fmla="*/ 10 w 57"/>
                    <a:gd name="T7" fmla="*/ 32 h 45"/>
                    <a:gd name="T8" fmla="*/ 11 w 57"/>
                    <a:gd name="T9" fmla="*/ 35 h 45"/>
                    <a:gd name="T10" fmla="*/ 13 w 57"/>
                    <a:gd name="T11" fmla="*/ 37 h 45"/>
                    <a:gd name="T12" fmla="*/ 15 w 57"/>
                    <a:gd name="T13" fmla="*/ 39 h 45"/>
                    <a:gd name="T14" fmla="*/ 16 w 57"/>
                    <a:gd name="T15" fmla="*/ 40 h 45"/>
                    <a:gd name="T16" fmla="*/ 20 w 57"/>
                    <a:gd name="T17" fmla="*/ 42 h 45"/>
                    <a:gd name="T18" fmla="*/ 23 w 57"/>
                    <a:gd name="T19" fmla="*/ 44 h 45"/>
                    <a:gd name="T20" fmla="*/ 24 w 57"/>
                    <a:gd name="T21" fmla="*/ 45 h 45"/>
                    <a:gd name="T22" fmla="*/ 29 w 57"/>
                    <a:gd name="T23" fmla="*/ 45 h 45"/>
                    <a:gd name="T24" fmla="*/ 31 w 57"/>
                    <a:gd name="T25" fmla="*/ 45 h 45"/>
                    <a:gd name="T26" fmla="*/ 34 w 57"/>
                    <a:gd name="T27" fmla="*/ 45 h 45"/>
                    <a:gd name="T28" fmla="*/ 36 w 57"/>
                    <a:gd name="T29" fmla="*/ 45 h 45"/>
                    <a:gd name="T30" fmla="*/ 38 w 57"/>
                    <a:gd name="T31" fmla="*/ 45 h 45"/>
                    <a:gd name="T32" fmla="*/ 41 w 57"/>
                    <a:gd name="T33" fmla="*/ 44 h 45"/>
                    <a:gd name="T34" fmla="*/ 44 w 57"/>
                    <a:gd name="T35" fmla="*/ 42 h 45"/>
                    <a:gd name="T36" fmla="*/ 47 w 57"/>
                    <a:gd name="T37" fmla="*/ 40 h 45"/>
                    <a:gd name="T38" fmla="*/ 49 w 57"/>
                    <a:gd name="T39" fmla="*/ 37 h 45"/>
                    <a:gd name="T40" fmla="*/ 52 w 57"/>
                    <a:gd name="T41" fmla="*/ 34 h 45"/>
                    <a:gd name="T42" fmla="*/ 54 w 57"/>
                    <a:gd name="T43" fmla="*/ 30 h 45"/>
                    <a:gd name="T44" fmla="*/ 56 w 57"/>
                    <a:gd name="T45" fmla="*/ 27 h 45"/>
                    <a:gd name="T46" fmla="*/ 56 w 57"/>
                    <a:gd name="T47" fmla="*/ 24 h 45"/>
                    <a:gd name="T48" fmla="*/ 57 w 57"/>
                    <a:gd name="T49" fmla="*/ 19 h 45"/>
                    <a:gd name="T50" fmla="*/ 57 w 57"/>
                    <a:gd name="T51" fmla="*/ 15 h 45"/>
                    <a:gd name="T52" fmla="*/ 57 w 57"/>
                    <a:gd name="T53" fmla="*/ 12 h 45"/>
                    <a:gd name="T54" fmla="*/ 57 w 57"/>
                    <a:gd name="T55" fmla="*/ 7 h 45"/>
                    <a:gd name="T56" fmla="*/ 57 w 57"/>
                    <a:gd name="T57" fmla="*/ 2 h 45"/>
                    <a:gd name="T58" fmla="*/ 56 w 57"/>
                    <a:gd name="T59" fmla="*/ 0 h 45"/>
                    <a:gd name="T60" fmla="*/ 52 w 57"/>
                    <a:gd name="T61" fmla="*/ 4 h 45"/>
                    <a:gd name="T62" fmla="*/ 52 w 57"/>
                    <a:gd name="T63" fmla="*/ 12 h 45"/>
                    <a:gd name="T64" fmla="*/ 52 w 57"/>
                    <a:gd name="T65" fmla="*/ 19 h 45"/>
                    <a:gd name="T66" fmla="*/ 51 w 57"/>
                    <a:gd name="T67" fmla="*/ 27 h 45"/>
                    <a:gd name="T68" fmla="*/ 49 w 57"/>
                    <a:gd name="T69" fmla="*/ 30 h 45"/>
                    <a:gd name="T70" fmla="*/ 47 w 57"/>
                    <a:gd name="T71" fmla="*/ 34 h 45"/>
                    <a:gd name="T72" fmla="*/ 44 w 57"/>
                    <a:gd name="T73" fmla="*/ 37 h 45"/>
                    <a:gd name="T74" fmla="*/ 43 w 57"/>
                    <a:gd name="T75" fmla="*/ 39 h 45"/>
                    <a:gd name="T76" fmla="*/ 39 w 57"/>
                    <a:gd name="T77" fmla="*/ 40 h 45"/>
                    <a:gd name="T78" fmla="*/ 36 w 57"/>
                    <a:gd name="T79" fmla="*/ 40 h 45"/>
                    <a:gd name="T80" fmla="*/ 31 w 57"/>
                    <a:gd name="T81" fmla="*/ 40 h 45"/>
                    <a:gd name="T82" fmla="*/ 28 w 57"/>
                    <a:gd name="T83" fmla="*/ 40 h 45"/>
                    <a:gd name="T84" fmla="*/ 26 w 57"/>
                    <a:gd name="T85" fmla="*/ 40 h 45"/>
                    <a:gd name="T86" fmla="*/ 24 w 57"/>
                    <a:gd name="T87" fmla="*/ 39 h 45"/>
                    <a:gd name="T88" fmla="*/ 23 w 57"/>
                    <a:gd name="T89" fmla="*/ 39 h 45"/>
                    <a:gd name="T90" fmla="*/ 20 w 57"/>
                    <a:gd name="T91" fmla="*/ 37 h 45"/>
                    <a:gd name="T92" fmla="*/ 18 w 57"/>
                    <a:gd name="T93" fmla="*/ 35 h 45"/>
                    <a:gd name="T94" fmla="*/ 16 w 57"/>
                    <a:gd name="T95" fmla="*/ 32 h 45"/>
                    <a:gd name="T96" fmla="*/ 15 w 57"/>
                    <a:gd name="T97" fmla="*/ 30 h 45"/>
                    <a:gd name="T98" fmla="*/ 13 w 57"/>
                    <a:gd name="T99" fmla="*/ 27 h 45"/>
                    <a:gd name="T100" fmla="*/ 13 w 57"/>
                    <a:gd name="T101" fmla="*/ 24 h 45"/>
                    <a:gd name="T102" fmla="*/ 5 w 57"/>
                    <a:gd name="T103" fmla="*/ 14 h 45"/>
                    <a:gd name="T104" fmla="*/ 0 w 57"/>
                    <a:gd name="T105" fmla="*/ 15 h 45"/>
                    <a:gd name="T106" fmla="*/ 0 w 57"/>
                    <a:gd name="T107" fmla="*/ 17 h 45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57"/>
                    <a:gd name="T163" fmla="*/ 0 h 45"/>
                    <a:gd name="T164" fmla="*/ 57 w 57"/>
                    <a:gd name="T165" fmla="*/ 45 h 45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57" h="45">
                      <a:moveTo>
                        <a:pt x="0" y="17"/>
                      </a:moveTo>
                      <a:lnTo>
                        <a:pt x="8" y="29"/>
                      </a:lnTo>
                      <a:lnTo>
                        <a:pt x="10" y="30"/>
                      </a:lnTo>
                      <a:lnTo>
                        <a:pt x="10" y="32"/>
                      </a:lnTo>
                      <a:lnTo>
                        <a:pt x="11" y="35"/>
                      </a:lnTo>
                      <a:lnTo>
                        <a:pt x="13" y="37"/>
                      </a:lnTo>
                      <a:lnTo>
                        <a:pt x="15" y="39"/>
                      </a:lnTo>
                      <a:lnTo>
                        <a:pt x="16" y="40"/>
                      </a:lnTo>
                      <a:lnTo>
                        <a:pt x="20" y="42"/>
                      </a:lnTo>
                      <a:lnTo>
                        <a:pt x="23" y="44"/>
                      </a:lnTo>
                      <a:lnTo>
                        <a:pt x="24" y="45"/>
                      </a:lnTo>
                      <a:lnTo>
                        <a:pt x="29" y="45"/>
                      </a:lnTo>
                      <a:lnTo>
                        <a:pt x="31" y="45"/>
                      </a:lnTo>
                      <a:lnTo>
                        <a:pt x="34" y="45"/>
                      </a:lnTo>
                      <a:lnTo>
                        <a:pt x="36" y="45"/>
                      </a:lnTo>
                      <a:lnTo>
                        <a:pt x="38" y="45"/>
                      </a:lnTo>
                      <a:lnTo>
                        <a:pt x="41" y="44"/>
                      </a:lnTo>
                      <a:lnTo>
                        <a:pt x="44" y="42"/>
                      </a:lnTo>
                      <a:lnTo>
                        <a:pt x="47" y="40"/>
                      </a:lnTo>
                      <a:lnTo>
                        <a:pt x="49" y="37"/>
                      </a:lnTo>
                      <a:lnTo>
                        <a:pt x="52" y="34"/>
                      </a:lnTo>
                      <a:lnTo>
                        <a:pt x="54" y="30"/>
                      </a:lnTo>
                      <a:lnTo>
                        <a:pt x="56" y="27"/>
                      </a:lnTo>
                      <a:lnTo>
                        <a:pt x="56" y="24"/>
                      </a:lnTo>
                      <a:lnTo>
                        <a:pt x="57" y="19"/>
                      </a:lnTo>
                      <a:lnTo>
                        <a:pt x="57" y="15"/>
                      </a:lnTo>
                      <a:lnTo>
                        <a:pt x="57" y="12"/>
                      </a:lnTo>
                      <a:lnTo>
                        <a:pt x="57" y="7"/>
                      </a:lnTo>
                      <a:lnTo>
                        <a:pt x="57" y="2"/>
                      </a:lnTo>
                      <a:lnTo>
                        <a:pt x="56" y="0"/>
                      </a:lnTo>
                      <a:lnTo>
                        <a:pt x="52" y="4"/>
                      </a:lnTo>
                      <a:lnTo>
                        <a:pt x="52" y="12"/>
                      </a:lnTo>
                      <a:lnTo>
                        <a:pt x="52" y="19"/>
                      </a:lnTo>
                      <a:lnTo>
                        <a:pt x="51" y="27"/>
                      </a:lnTo>
                      <a:lnTo>
                        <a:pt x="49" y="30"/>
                      </a:lnTo>
                      <a:lnTo>
                        <a:pt x="47" y="34"/>
                      </a:lnTo>
                      <a:lnTo>
                        <a:pt x="44" y="37"/>
                      </a:lnTo>
                      <a:lnTo>
                        <a:pt x="43" y="39"/>
                      </a:lnTo>
                      <a:lnTo>
                        <a:pt x="39" y="40"/>
                      </a:lnTo>
                      <a:lnTo>
                        <a:pt x="36" y="40"/>
                      </a:lnTo>
                      <a:lnTo>
                        <a:pt x="31" y="40"/>
                      </a:lnTo>
                      <a:lnTo>
                        <a:pt x="28" y="40"/>
                      </a:lnTo>
                      <a:lnTo>
                        <a:pt x="26" y="40"/>
                      </a:lnTo>
                      <a:lnTo>
                        <a:pt x="24" y="39"/>
                      </a:lnTo>
                      <a:lnTo>
                        <a:pt x="23" y="39"/>
                      </a:lnTo>
                      <a:lnTo>
                        <a:pt x="20" y="37"/>
                      </a:lnTo>
                      <a:lnTo>
                        <a:pt x="18" y="35"/>
                      </a:lnTo>
                      <a:lnTo>
                        <a:pt x="16" y="32"/>
                      </a:lnTo>
                      <a:lnTo>
                        <a:pt x="15" y="30"/>
                      </a:lnTo>
                      <a:lnTo>
                        <a:pt x="13" y="27"/>
                      </a:lnTo>
                      <a:lnTo>
                        <a:pt x="13" y="24"/>
                      </a:lnTo>
                      <a:lnTo>
                        <a:pt x="5" y="14"/>
                      </a:lnTo>
                      <a:lnTo>
                        <a:pt x="0" y="15"/>
                      </a:lnTo>
                      <a:lnTo>
                        <a:pt x="0" y="17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90" name="Line 338"/>
                <p:cNvSpPr>
                  <a:spLocks noChangeShapeType="1"/>
                </p:cNvSpPr>
                <p:nvPr/>
              </p:nvSpPr>
              <p:spPr bwMode="auto">
                <a:xfrm>
                  <a:off x="964" y="151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91" name="Line 339"/>
                <p:cNvSpPr>
                  <a:spLocks noChangeShapeType="1"/>
                </p:cNvSpPr>
                <p:nvPr/>
              </p:nvSpPr>
              <p:spPr bwMode="auto">
                <a:xfrm flipV="1">
                  <a:off x="966" y="151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92" name="Line 340"/>
                <p:cNvSpPr>
                  <a:spLocks noChangeShapeType="1"/>
                </p:cNvSpPr>
                <p:nvPr/>
              </p:nvSpPr>
              <p:spPr bwMode="auto">
                <a:xfrm>
                  <a:off x="966" y="151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93" name="Line 341"/>
                <p:cNvSpPr>
                  <a:spLocks noChangeShapeType="1"/>
                </p:cNvSpPr>
                <p:nvPr/>
              </p:nvSpPr>
              <p:spPr bwMode="auto">
                <a:xfrm flipV="1">
                  <a:off x="966" y="151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94" name="Line 342"/>
                <p:cNvSpPr>
                  <a:spLocks noChangeShapeType="1"/>
                </p:cNvSpPr>
                <p:nvPr/>
              </p:nvSpPr>
              <p:spPr bwMode="auto">
                <a:xfrm>
                  <a:off x="966" y="151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95" name="Line 343"/>
                <p:cNvSpPr>
                  <a:spLocks noChangeShapeType="1"/>
                </p:cNvSpPr>
                <p:nvPr/>
              </p:nvSpPr>
              <p:spPr bwMode="auto">
                <a:xfrm flipV="1">
                  <a:off x="968" y="1518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96" name="Line 344"/>
                <p:cNvSpPr>
                  <a:spLocks noChangeShapeType="1"/>
                </p:cNvSpPr>
                <p:nvPr/>
              </p:nvSpPr>
              <p:spPr bwMode="auto">
                <a:xfrm>
                  <a:off x="968" y="1518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97" name="Line 345"/>
                <p:cNvSpPr>
                  <a:spLocks noChangeShapeType="1"/>
                </p:cNvSpPr>
                <p:nvPr/>
              </p:nvSpPr>
              <p:spPr bwMode="auto">
                <a:xfrm flipV="1">
                  <a:off x="968" y="1518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98" name="Line 346"/>
                <p:cNvSpPr>
                  <a:spLocks noChangeShapeType="1"/>
                </p:cNvSpPr>
                <p:nvPr/>
              </p:nvSpPr>
              <p:spPr bwMode="auto">
                <a:xfrm>
                  <a:off x="968" y="1518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99" name="Line 347"/>
                <p:cNvSpPr>
                  <a:spLocks noChangeShapeType="1"/>
                </p:cNvSpPr>
                <p:nvPr/>
              </p:nvSpPr>
              <p:spPr bwMode="auto">
                <a:xfrm flipV="1">
                  <a:off x="969" y="1518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00" name="Line 348"/>
                <p:cNvSpPr>
                  <a:spLocks noChangeShapeType="1"/>
                </p:cNvSpPr>
                <p:nvPr/>
              </p:nvSpPr>
              <p:spPr bwMode="auto">
                <a:xfrm>
                  <a:off x="969" y="1518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01" name="Line 349"/>
                <p:cNvSpPr>
                  <a:spLocks noChangeShapeType="1"/>
                </p:cNvSpPr>
                <p:nvPr/>
              </p:nvSpPr>
              <p:spPr bwMode="auto">
                <a:xfrm flipV="1">
                  <a:off x="969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02" name="Line 350"/>
                <p:cNvSpPr>
                  <a:spLocks noChangeShapeType="1"/>
                </p:cNvSpPr>
                <p:nvPr/>
              </p:nvSpPr>
              <p:spPr bwMode="auto">
                <a:xfrm>
                  <a:off x="969" y="1519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03" name="Line 351"/>
                <p:cNvSpPr>
                  <a:spLocks noChangeShapeType="1"/>
                </p:cNvSpPr>
                <p:nvPr/>
              </p:nvSpPr>
              <p:spPr bwMode="auto">
                <a:xfrm flipV="1">
                  <a:off x="971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04" name="Line 352"/>
                <p:cNvSpPr>
                  <a:spLocks noChangeShapeType="1"/>
                </p:cNvSpPr>
                <p:nvPr/>
              </p:nvSpPr>
              <p:spPr bwMode="auto">
                <a:xfrm>
                  <a:off x="971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05" name="Line 353"/>
                <p:cNvSpPr>
                  <a:spLocks noChangeShapeType="1"/>
                </p:cNvSpPr>
                <p:nvPr/>
              </p:nvSpPr>
              <p:spPr bwMode="auto">
                <a:xfrm flipV="1">
                  <a:off x="971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06" name="Line 354"/>
                <p:cNvSpPr>
                  <a:spLocks noChangeShapeType="1"/>
                </p:cNvSpPr>
                <p:nvPr/>
              </p:nvSpPr>
              <p:spPr bwMode="auto">
                <a:xfrm>
                  <a:off x="971" y="1523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07" name="Line 355"/>
                <p:cNvSpPr>
                  <a:spLocks noChangeShapeType="1"/>
                </p:cNvSpPr>
                <p:nvPr/>
              </p:nvSpPr>
              <p:spPr bwMode="auto">
                <a:xfrm flipV="1">
                  <a:off x="972" y="1523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08" name="Line 356"/>
                <p:cNvSpPr>
                  <a:spLocks noChangeShapeType="1"/>
                </p:cNvSpPr>
                <p:nvPr/>
              </p:nvSpPr>
              <p:spPr bwMode="auto">
                <a:xfrm>
                  <a:off x="972" y="1523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09" name="Line 357"/>
                <p:cNvSpPr>
                  <a:spLocks noChangeShapeType="1"/>
                </p:cNvSpPr>
                <p:nvPr/>
              </p:nvSpPr>
              <p:spPr bwMode="auto">
                <a:xfrm flipV="1">
                  <a:off x="974" y="1523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10" name="Line 358"/>
                <p:cNvSpPr>
                  <a:spLocks noChangeShapeType="1"/>
                </p:cNvSpPr>
                <p:nvPr/>
              </p:nvSpPr>
              <p:spPr bwMode="auto">
                <a:xfrm>
                  <a:off x="974" y="1524"/>
                  <a:ext cx="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11" name="Line 359"/>
                <p:cNvSpPr>
                  <a:spLocks noChangeShapeType="1"/>
                </p:cNvSpPr>
                <p:nvPr/>
              </p:nvSpPr>
              <p:spPr bwMode="auto">
                <a:xfrm flipV="1">
                  <a:off x="974" y="1524"/>
                  <a:ext cx="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12" name="Line 360"/>
                <p:cNvSpPr>
                  <a:spLocks noChangeShapeType="1"/>
                </p:cNvSpPr>
                <p:nvPr/>
              </p:nvSpPr>
              <p:spPr bwMode="auto">
                <a:xfrm>
                  <a:off x="974" y="1526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13" name="Line 361"/>
                <p:cNvSpPr>
                  <a:spLocks noChangeShapeType="1"/>
                </p:cNvSpPr>
                <p:nvPr/>
              </p:nvSpPr>
              <p:spPr bwMode="auto">
                <a:xfrm flipV="1">
                  <a:off x="976" y="1526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14" name="Line 362"/>
                <p:cNvSpPr>
                  <a:spLocks noChangeShapeType="1"/>
                </p:cNvSpPr>
                <p:nvPr/>
              </p:nvSpPr>
              <p:spPr bwMode="auto">
                <a:xfrm>
                  <a:off x="976" y="1526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15" name="Line 363"/>
                <p:cNvSpPr>
                  <a:spLocks noChangeShapeType="1"/>
                </p:cNvSpPr>
                <p:nvPr/>
              </p:nvSpPr>
              <p:spPr bwMode="auto">
                <a:xfrm flipV="1">
                  <a:off x="976" y="1528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16" name="Line 364"/>
                <p:cNvSpPr>
                  <a:spLocks noChangeShapeType="1"/>
                </p:cNvSpPr>
                <p:nvPr/>
              </p:nvSpPr>
              <p:spPr bwMode="auto">
                <a:xfrm>
                  <a:off x="976" y="1528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17" name="Line 365"/>
                <p:cNvSpPr>
                  <a:spLocks noChangeShapeType="1"/>
                </p:cNvSpPr>
                <p:nvPr/>
              </p:nvSpPr>
              <p:spPr bwMode="auto">
                <a:xfrm flipV="1">
                  <a:off x="977" y="1529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18" name="Line 366"/>
                <p:cNvSpPr>
                  <a:spLocks noChangeShapeType="1"/>
                </p:cNvSpPr>
                <p:nvPr/>
              </p:nvSpPr>
              <p:spPr bwMode="auto">
                <a:xfrm>
                  <a:off x="977" y="1531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19" name="Line 367"/>
                <p:cNvSpPr>
                  <a:spLocks noChangeShapeType="1"/>
                </p:cNvSpPr>
                <p:nvPr/>
              </p:nvSpPr>
              <p:spPr bwMode="auto">
                <a:xfrm flipV="1">
                  <a:off x="977" y="1533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20" name="Line 368"/>
                <p:cNvSpPr>
                  <a:spLocks noChangeShapeType="1"/>
                </p:cNvSpPr>
                <p:nvPr/>
              </p:nvSpPr>
              <p:spPr bwMode="auto">
                <a:xfrm>
                  <a:off x="979" y="1533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21" name="Line 369"/>
                <p:cNvSpPr>
                  <a:spLocks noChangeShapeType="1"/>
                </p:cNvSpPr>
                <p:nvPr/>
              </p:nvSpPr>
              <p:spPr bwMode="auto">
                <a:xfrm flipV="1">
                  <a:off x="979" y="1534"/>
                  <a:ext cx="1" cy="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22" name="Line 370"/>
                <p:cNvSpPr>
                  <a:spLocks noChangeShapeType="1"/>
                </p:cNvSpPr>
                <p:nvPr/>
              </p:nvSpPr>
              <p:spPr bwMode="auto">
                <a:xfrm>
                  <a:off x="979" y="1534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23" name="Line 371"/>
                <p:cNvSpPr>
                  <a:spLocks noChangeShapeType="1"/>
                </p:cNvSpPr>
                <p:nvPr/>
              </p:nvSpPr>
              <p:spPr bwMode="auto">
                <a:xfrm flipV="1">
                  <a:off x="979" y="1536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24" name="Line 372"/>
                <p:cNvSpPr>
                  <a:spLocks noChangeShapeType="1"/>
                </p:cNvSpPr>
                <p:nvPr/>
              </p:nvSpPr>
              <p:spPr bwMode="auto">
                <a:xfrm>
                  <a:off x="981" y="1536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25" name="Line 373"/>
                <p:cNvSpPr>
                  <a:spLocks noChangeShapeType="1"/>
                </p:cNvSpPr>
                <p:nvPr/>
              </p:nvSpPr>
              <p:spPr bwMode="auto">
                <a:xfrm flipV="1">
                  <a:off x="981" y="1536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26" name="Line 374"/>
                <p:cNvSpPr>
                  <a:spLocks noChangeShapeType="1"/>
                </p:cNvSpPr>
                <p:nvPr/>
              </p:nvSpPr>
              <p:spPr bwMode="auto">
                <a:xfrm>
                  <a:off x="981" y="1538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27" name="Line 375"/>
                <p:cNvSpPr>
                  <a:spLocks noChangeShapeType="1"/>
                </p:cNvSpPr>
                <p:nvPr/>
              </p:nvSpPr>
              <p:spPr bwMode="auto">
                <a:xfrm flipV="1">
                  <a:off x="981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28" name="Line 376"/>
                <p:cNvSpPr>
                  <a:spLocks noChangeShapeType="1"/>
                </p:cNvSpPr>
                <p:nvPr/>
              </p:nvSpPr>
              <p:spPr bwMode="auto">
                <a:xfrm>
                  <a:off x="982" y="1539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29" name="Line 377"/>
                <p:cNvSpPr>
                  <a:spLocks noChangeShapeType="1"/>
                </p:cNvSpPr>
                <p:nvPr/>
              </p:nvSpPr>
              <p:spPr bwMode="auto">
                <a:xfrm flipV="1">
                  <a:off x="982" y="1539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30" name="Line 378"/>
                <p:cNvSpPr>
                  <a:spLocks noChangeShapeType="1"/>
                </p:cNvSpPr>
                <p:nvPr/>
              </p:nvSpPr>
              <p:spPr bwMode="auto">
                <a:xfrm>
                  <a:off x="982" y="1539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31" name="Line 379"/>
                <p:cNvSpPr>
                  <a:spLocks noChangeShapeType="1"/>
                </p:cNvSpPr>
                <p:nvPr/>
              </p:nvSpPr>
              <p:spPr bwMode="auto">
                <a:xfrm flipV="1">
                  <a:off x="982" y="1539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32" name="Line 380"/>
                <p:cNvSpPr>
                  <a:spLocks noChangeShapeType="1"/>
                </p:cNvSpPr>
                <p:nvPr/>
              </p:nvSpPr>
              <p:spPr bwMode="auto">
                <a:xfrm>
                  <a:off x="984" y="1539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33" name="Line 381"/>
                <p:cNvSpPr>
                  <a:spLocks noChangeShapeType="1"/>
                </p:cNvSpPr>
                <p:nvPr/>
              </p:nvSpPr>
              <p:spPr bwMode="auto">
                <a:xfrm flipV="1">
                  <a:off x="984" y="154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34" name="Line 382"/>
                <p:cNvSpPr>
                  <a:spLocks noChangeShapeType="1"/>
                </p:cNvSpPr>
                <p:nvPr/>
              </p:nvSpPr>
              <p:spPr bwMode="auto">
                <a:xfrm>
                  <a:off x="984" y="1541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35" name="Line 383"/>
                <p:cNvSpPr>
                  <a:spLocks noChangeShapeType="1"/>
                </p:cNvSpPr>
                <p:nvPr/>
              </p:nvSpPr>
              <p:spPr bwMode="auto">
                <a:xfrm flipV="1">
                  <a:off x="986" y="1541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36" name="Line 384"/>
                <p:cNvSpPr>
                  <a:spLocks noChangeShapeType="1"/>
                </p:cNvSpPr>
                <p:nvPr/>
              </p:nvSpPr>
              <p:spPr bwMode="auto">
                <a:xfrm>
                  <a:off x="986" y="1541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37" name="Line 385"/>
                <p:cNvSpPr>
                  <a:spLocks noChangeShapeType="1"/>
                </p:cNvSpPr>
                <p:nvPr/>
              </p:nvSpPr>
              <p:spPr bwMode="auto">
                <a:xfrm flipV="1">
                  <a:off x="986" y="154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38" name="Line 386"/>
                <p:cNvSpPr>
                  <a:spLocks noChangeShapeType="1"/>
                </p:cNvSpPr>
                <p:nvPr/>
              </p:nvSpPr>
              <p:spPr bwMode="auto">
                <a:xfrm>
                  <a:off x="987" y="154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39" name="Line 387"/>
                <p:cNvSpPr>
                  <a:spLocks noChangeShapeType="1"/>
                </p:cNvSpPr>
                <p:nvPr/>
              </p:nvSpPr>
              <p:spPr bwMode="auto">
                <a:xfrm flipV="1">
                  <a:off x="987" y="154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40" name="Line 388"/>
                <p:cNvSpPr>
                  <a:spLocks noChangeShapeType="1"/>
                </p:cNvSpPr>
                <p:nvPr/>
              </p:nvSpPr>
              <p:spPr bwMode="auto">
                <a:xfrm>
                  <a:off x="987" y="154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41" name="Line 389"/>
                <p:cNvSpPr>
                  <a:spLocks noChangeShapeType="1"/>
                </p:cNvSpPr>
                <p:nvPr/>
              </p:nvSpPr>
              <p:spPr bwMode="auto">
                <a:xfrm flipV="1">
                  <a:off x="987" y="154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42" name="Line 390"/>
                <p:cNvSpPr>
                  <a:spLocks noChangeShapeType="1"/>
                </p:cNvSpPr>
                <p:nvPr/>
              </p:nvSpPr>
              <p:spPr bwMode="auto">
                <a:xfrm>
                  <a:off x="989" y="154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43" name="Line 391"/>
                <p:cNvSpPr>
                  <a:spLocks noChangeShapeType="1"/>
                </p:cNvSpPr>
                <p:nvPr/>
              </p:nvSpPr>
              <p:spPr bwMode="auto">
                <a:xfrm flipV="1">
                  <a:off x="989" y="154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44" name="Line 392"/>
                <p:cNvSpPr>
                  <a:spLocks noChangeShapeType="1"/>
                </p:cNvSpPr>
                <p:nvPr/>
              </p:nvSpPr>
              <p:spPr bwMode="auto">
                <a:xfrm>
                  <a:off x="989" y="1543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45" name="Line 393"/>
                <p:cNvSpPr>
                  <a:spLocks noChangeShapeType="1"/>
                </p:cNvSpPr>
                <p:nvPr/>
              </p:nvSpPr>
              <p:spPr bwMode="auto">
                <a:xfrm flipV="1">
                  <a:off x="989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46" name="Line 394"/>
                <p:cNvSpPr>
                  <a:spLocks noChangeShapeType="1"/>
                </p:cNvSpPr>
                <p:nvPr/>
              </p:nvSpPr>
              <p:spPr bwMode="auto">
                <a:xfrm>
                  <a:off x="991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47" name="Line 395"/>
                <p:cNvSpPr>
                  <a:spLocks noChangeShapeType="1"/>
                </p:cNvSpPr>
                <p:nvPr/>
              </p:nvSpPr>
              <p:spPr bwMode="auto">
                <a:xfrm flipV="1">
                  <a:off x="991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48" name="Line 396"/>
                <p:cNvSpPr>
                  <a:spLocks noChangeShapeType="1"/>
                </p:cNvSpPr>
                <p:nvPr/>
              </p:nvSpPr>
              <p:spPr bwMode="auto">
                <a:xfrm>
                  <a:off x="991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49" name="Line 397"/>
                <p:cNvSpPr>
                  <a:spLocks noChangeShapeType="1"/>
                </p:cNvSpPr>
                <p:nvPr/>
              </p:nvSpPr>
              <p:spPr bwMode="auto">
                <a:xfrm flipV="1">
                  <a:off x="991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50" name="Line 398"/>
                <p:cNvSpPr>
                  <a:spLocks noChangeShapeType="1"/>
                </p:cNvSpPr>
                <p:nvPr/>
              </p:nvSpPr>
              <p:spPr bwMode="auto">
                <a:xfrm>
                  <a:off x="992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51" name="Line 399"/>
                <p:cNvSpPr>
                  <a:spLocks noChangeShapeType="1"/>
                </p:cNvSpPr>
                <p:nvPr/>
              </p:nvSpPr>
              <p:spPr bwMode="auto">
                <a:xfrm flipV="1">
                  <a:off x="992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52" name="Line 400"/>
                <p:cNvSpPr>
                  <a:spLocks noChangeShapeType="1"/>
                </p:cNvSpPr>
                <p:nvPr/>
              </p:nvSpPr>
              <p:spPr bwMode="auto">
                <a:xfrm>
                  <a:off x="992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53" name="Line 401"/>
                <p:cNvSpPr>
                  <a:spLocks noChangeShapeType="1"/>
                </p:cNvSpPr>
                <p:nvPr/>
              </p:nvSpPr>
              <p:spPr bwMode="auto">
                <a:xfrm flipV="1">
                  <a:off x="992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54" name="Line 402"/>
                <p:cNvSpPr>
                  <a:spLocks noChangeShapeType="1"/>
                </p:cNvSpPr>
                <p:nvPr/>
              </p:nvSpPr>
              <p:spPr bwMode="auto">
                <a:xfrm>
                  <a:off x="994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55" name="Line 403"/>
                <p:cNvSpPr>
                  <a:spLocks noChangeShapeType="1"/>
                </p:cNvSpPr>
                <p:nvPr/>
              </p:nvSpPr>
              <p:spPr bwMode="auto">
                <a:xfrm flipV="1">
                  <a:off x="994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56" name="Line 404"/>
                <p:cNvSpPr>
                  <a:spLocks noChangeShapeType="1"/>
                </p:cNvSpPr>
                <p:nvPr/>
              </p:nvSpPr>
              <p:spPr bwMode="auto">
                <a:xfrm>
                  <a:off x="994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57" name="Line 405"/>
                <p:cNvSpPr>
                  <a:spLocks noChangeShapeType="1"/>
                </p:cNvSpPr>
                <p:nvPr/>
              </p:nvSpPr>
              <p:spPr bwMode="auto">
                <a:xfrm flipV="1">
                  <a:off x="994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58" name="Line 406"/>
                <p:cNvSpPr>
                  <a:spLocks noChangeShapeType="1"/>
                </p:cNvSpPr>
                <p:nvPr/>
              </p:nvSpPr>
              <p:spPr bwMode="auto">
                <a:xfrm>
                  <a:off x="996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59" name="Line 407"/>
                <p:cNvSpPr>
                  <a:spLocks noChangeShapeType="1"/>
                </p:cNvSpPr>
                <p:nvPr/>
              </p:nvSpPr>
              <p:spPr bwMode="auto">
                <a:xfrm flipV="1">
                  <a:off x="996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60" name="Line 408"/>
                <p:cNvSpPr>
                  <a:spLocks noChangeShapeType="1"/>
                </p:cNvSpPr>
                <p:nvPr/>
              </p:nvSpPr>
              <p:spPr bwMode="auto">
                <a:xfrm>
                  <a:off x="997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61" name="Line 409"/>
                <p:cNvSpPr>
                  <a:spLocks noChangeShapeType="1"/>
                </p:cNvSpPr>
                <p:nvPr/>
              </p:nvSpPr>
              <p:spPr bwMode="auto">
                <a:xfrm flipV="1">
                  <a:off x="997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62" name="Line 410"/>
                <p:cNvSpPr>
                  <a:spLocks noChangeShapeType="1"/>
                </p:cNvSpPr>
                <p:nvPr/>
              </p:nvSpPr>
              <p:spPr bwMode="auto">
                <a:xfrm>
                  <a:off x="997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63" name="Line 411"/>
                <p:cNvSpPr>
                  <a:spLocks noChangeShapeType="1"/>
                </p:cNvSpPr>
                <p:nvPr/>
              </p:nvSpPr>
              <p:spPr bwMode="auto">
                <a:xfrm flipV="1">
                  <a:off x="997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64" name="Line 412"/>
                <p:cNvSpPr>
                  <a:spLocks noChangeShapeType="1"/>
                </p:cNvSpPr>
                <p:nvPr/>
              </p:nvSpPr>
              <p:spPr bwMode="auto">
                <a:xfrm>
                  <a:off x="999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65" name="Line 413"/>
                <p:cNvSpPr>
                  <a:spLocks noChangeShapeType="1"/>
                </p:cNvSpPr>
                <p:nvPr/>
              </p:nvSpPr>
              <p:spPr bwMode="auto">
                <a:xfrm flipV="1">
                  <a:off x="999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66" name="Line 414"/>
                <p:cNvSpPr>
                  <a:spLocks noChangeShapeType="1"/>
                </p:cNvSpPr>
                <p:nvPr/>
              </p:nvSpPr>
              <p:spPr bwMode="auto">
                <a:xfrm>
                  <a:off x="999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67" name="Line 415"/>
                <p:cNvSpPr>
                  <a:spLocks noChangeShapeType="1"/>
                </p:cNvSpPr>
                <p:nvPr/>
              </p:nvSpPr>
              <p:spPr bwMode="auto">
                <a:xfrm flipV="1">
                  <a:off x="999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68" name="Line 416"/>
                <p:cNvSpPr>
                  <a:spLocks noChangeShapeType="1"/>
                </p:cNvSpPr>
                <p:nvPr/>
              </p:nvSpPr>
              <p:spPr bwMode="auto">
                <a:xfrm>
                  <a:off x="1000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69" name="Line 417"/>
                <p:cNvSpPr>
                  <a:spLocks noChangeShapeType="1"/>
                </p:cNvSpPr>
                <p:nvPr/>
              </p:nvSpPr>
              <p:spPr bwMode="auto">
                <a:xfrm flipV="1">
                  <a:off x="1000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70" name="Line 418"/>
                <p:cNvSpPr>
                  <a:spLocks noChangeShapeType="1"/>
                </p:cNvSpPr>
                <p:nvPr/>
              </p:nvSpPr>
              <p:spPr bwMode="auto">
                <a:xfrm>
                  <a:off x="1000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71" name="Line 419"/>
                <p:cNvSpPr>
                  <a:spLocks noChangeShapeType="1"/>
                </p:cNvSpPr>
                <p:nvPr/>
              </p:nvSpPr>
              <p:spPr bwMode="auto">
                <a:xfrm flipV="1">
                  <a:off x="1000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72" name="Line 420"/>
                <p:cNvSpPr>
                  <a:spLocks noChangeShapeType="1"/>
                </p:cNvSpPr>
                <p:nvPr/>
              </p:nvSpPr>
              <p:spPr bwMode="auto">
                <a:xfrm>
                  <a:off x="1002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73" name="Line 421"/>
                <p:cNvSpPr>
                  <a:spLocks noChangeShapeType="1"/>
                </p:cNvSpPr>
                <p:nvPr/>
              </p:nvSpPr>
              <p:spPr bwMode="auto">
                <a:xfrm flipV="1">
                  <a:off x="1002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74" name="Line 422"/>
                <p:cNvSpPr>
                  <a:spLocks noChangeShapeType="1"/>
                </p:cNvSpPr>
                <p:nvPr/>
              </p:nvSpPr>
              <p:spPr bwMode="auto">
                <a:xfrm>
                  <a:off x="1002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75" name="Line 423"/>
                <p:cNvSpPr>
                  <a:spLocks noChangeShapeType="1"/>
                </p:cNvSpPr>
                <p:nvPr/>
              </p:nvSpPr>
              <p:spPr bwMode="auto">
                <a:xfrm flipV="1">
                  <a:off x="1004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76" name="Line 424"/>
                <p:cNvSpPr>
                  <a:spLocks noChangeShapeType="1"/>
                </p:cNvSpPr>
                <p:nvPr/>
              </p:nvSpPr>
              <p:spPr bwMode="auto">
                <a:xfrm>
                  <a:off x="1004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77" name="Line 425"/>
                <p:cNvSpPr>
                  <a:spLocks noChangeShapeType="1"/>
                </p:cNvSpPr>
                <p:nvPr/>
              </p:nvSpPr>
              <p:spPr bwMode="auto">
                <a:xfrm flipV="1">
                  <a:off x="1004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78" name="Line 426"/>
                <p:cNvSpPr>
                  <a:spLocks noChangeShapeType="1"/>
                </p:cNvSpPr>
                <p:nvPr/>
              </p:nvSpPr>
              <p:spPr bwMode="auto">
                <a:xfrm>
                  <a:off x="1004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79" name="Line 427"/>
                <p:cNvSpPr>
                  <a:spLocks noChangeShapeType="1"/>
                </p:cNvSpPr>
                <p:nvPr/>
              </p:nvSpPr>
              <p:spPr bwMode="auto">
                <a:xfrm flipV="1">
                  <a:off x="1005" y="154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80" name="Line 428"/>
                <p:cNvSpPr>
                  <a:spLocks noChangeShapeType="1"/>
                </p:cNvSpPr>
                <p:nvPr/>
              </p:nvSpPr>
              <p:spPr bwMode="auto">
                <a:xfrm>
                  <a:off x="1005" y="1543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81" name="Line 429"/>
                <p:cNvSpPr>
                  <a:spLocks noChangeShapeType="1"/>
                </p:cNvSpPr>
                <p:nvPr/>
              </p:nvSpPr>
              <p:spPr bwMode="auto">
                <a:xfrm flipV="1">
                  <a:off x="1005" y="1543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82" name="Line 430"/>
                <p:cNvSpPr>
                  <a:spLocks noChangeShapeType="1"/>
                </p:cNvSpPr>
                <p:nvPr/>
              </p:nvSpPr>
              <p:spPr bwMode="auto">
                <a:xfrm>
                  <a:off x="1005" y="1543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83" name="Line 431"/>
                <p:cNvSpPr>
                  <a:spLocks noChangeShapeType="1"/>
                </p:cNvSpPr>
                <p:nvPr/>
              </p:nvSpPr>
              <p:spPr bwMode="auto">
                <a:xfrm flipV="1">
                  <a:off x="1007" y="1543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84" name="Line 432"/>
                <p:cNvSpPr>
                  <a:spLocks noChangeShapeType="1"/>
                </p:cNvSpPr>
                <p:nvPr/>
              </p:nvSpPr>
              <p:spPr bwMode="auto">
                <a:xfrm>
                  <a:off x="1007" y="1543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85" name="Line 433"/>
                <p:cNvSpPr>
                  <a:spLocks noChangeShapeType="1"/>
                </p:cNvSpPr>
                <p:nvPr/>
              </p:nvSpPr>
              <p:spPr bwMode="auto">
                <a:xfrm flipV="1">
                  <a:off x="1007" y="154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86" name="Line 434"/>
                <p:cNvSpPr>
                  <a:spLocks noChangeShapeType="1"/>
                </p:cNvSpPr>
                <p:nvPr/>
              </p:nvSpPr>
              <p:spPr bwMode="auto">
                <a:xfrm>
                  <a:off x="1007" y="154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87" name="Line 435"/>
                <p:cNvSpPr>
                  <a:spLocks noChangeShapeType="1"/>
                </p:cNvSpPr>
                <p:nvPr/>
              </p:nvSpPr>
              <p:spPr bwMode="auto">
                <a:xfrm flipV="1">
                  <a:off x="1009" y="154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88" name="Line 436"/>
                <p:cNvSpPr>
                  <a:spLocks noChangeShapeType="1"/>
                </p:cNvSpPr>
                <p:nvPr/>
              </p:nvSpPr>
              <p:spPr bwMode="auto">
                <a:xfrm>
                  <a:off x="1009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89" name="Line 437"/>
                <p:cNvSpPr>
                  <a:spLocks noChangeShapeType="1"/>
                </p:cNvSpPr>
                <p:nvPr/>
              </p:nvSpPr>
              <p:spPr bwMode="auto">
                <a:xfrm flipV="1">
                  <a:off x="1009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90" name="Line 438"/>
                <p:cNvSpPr>
                  <a:spLocks noChangeShapeType="1"/>
                </p:cNvSpPr>
                <p:nvPr/>
              </p:nvSpPr>
              <p:spPr bwMode="auto">
                <a:xfrm>
                  <a:off x="1010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91" name="Line 439"/>
                <p:cNvSpPr>
                  <a:spLocks noChangeShapeType="1"/>
                </p:cNvSpPr>
                <p:nvPr/>
              </p:nvSpPr>
              <p:spPr bwMode="auto">
                <a:xfrm flipV="1">
                  <a:off x="1010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92" name="Line 440"/>
                <p:cNvSpPr>
                  <a:spLocks noChangeShapeType="1"/>
                </p:cNvSpPr>
                <p:nvPr/>
              </p:nvSpPr>
              <p:spPr bwMode="auto">
                <a:xfrm>
                  <a:off x="1010" y="1538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93" name="Line 441"/>
                <p:cNvSpPr>
                  <a:spLocks noChangeShapeType="1"/>
                </p:cNvSpPr>
                <p:nvPr/>
              </p:nvSpPr>
              <p:spPr bwMode="auto">
                <a:xfrm flipV="1">
                  <a:off x="1012" y="1538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94" name="Line 442"/>
                <p:cNvSpPr>
                  <a:spLocks noChangeShapeType="1"/>
                </p:cNvSpPr>
                <p:nvPr/>
              </p:nvSpPr>
              <p:spPr bwMode="auto">
                <a:xfrm>
                  <a:off x="1012" y="1538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95" name="Line 443"/>
                <p:cNvSpPr>
                  <a:spLocks noChangeShapeType="1"/>
                </p:cNvSpPr>
                <p:nvPr/>
              </p:nvSpPr>
              <p:spPr bwMode="auto">
                <a:xfrm flipV="1">
                  <a:off x="1012" y="1536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96" name="Line 444"/>
                <p:cNvSpPr>
                  <a:spLocks noChangeShapeType="1"/>
                </p:cNvSpPr>
                <p:nvPr/>
              </p:nvSpPr>
              <p:spPr bwMode="auto">
                <a:xfrm>
                  <a:off x="1012" y="1536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97" name="Line 445"/>
                <p:cNvSpPr>
                  <a:spLocks noChangeShapeType="1"/>
                </p:cNvSpPr>
                <p:nvPr/>
              </p:nvSpPr>
              <p:spPr bwMode="auto">
                <a:xfrm flipV="1">
                  <a:off x="1014" y="153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98" name="Line 446"/>
                <p:cNvSpPr>
                  <a:spLocks noChangeShapeType="1"/>
                </p:cNvSpPr>
                <p:nvPr/>
              </p:nvSpPr>
              <p:spPr bwMode="auto">
                <a:xfrm>
                  <a:off x="1014" y="153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99" name="Line 447"/>
                <p:cNvSpPr>
                  <a:spLocks noChangeShapeType="1"/>
                </p:cNvSpPr>
                <p:nvPr/>
              </p:nvSpPr>
              <p:spPr bwMode="auto">
                <a:xfrm flipV="1">
                  <a:off x="1014" y="153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00" name="Line 448"/>
                <p:cNvSpPr>
                  <a:spLocks noChangeShapeType="1"/>
                </p:cNvSpPr>
                <p:nvPr/>
              </p:nvSpPr>
              <p:spPr bwMode="auto">
                <a:xfrm>
                  <a:off x="1014" y="1531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01" name="Line 449"/>
                <p:cNvSpPr>
                  <a:spLocks noChangeShapeType="1"/>
                </p:cNvSpPr>
                <p:nvPr/>
              </p:nvSpPr>
              <p:spPr bwMode="auto">
                <a:xfrm flipV="1">
                  <a:off x="1015" y="1529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02" name="Line 450"/>
                <p:cNvSpPr>
                  <a:spLocks noChangeShapeType="1"/>
                </p:cNvSpPr>
                <p:nvPr/>
              </p:nvSpPr>
              <p:spPr bwMode="auto">
                <a:xfrm>
                  <a:off x="1015" y="152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03" name="Line 451"/>
                <p:cNvSpPr>
                  <a:spLocks noChangeShapeType="1"/>
                </p:cNvSpPr>
                <p:nvPr/>
              </p:nvSpPr>
              <p:spPr bwMode="auto">
                <a:xfrm flipV="1">
                  <a:off x="1015" y="1524"/>
                  <a:ext cx="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04" name="Line 452"/>
                <p:cNvSpPr>
                  <a:spLocks noChangeShapeType="1"/>
                </p:cNvSpPr>
                <p:nvPr/>
              </p:nvSpPr>
              <p:spPr bwMode="auto">
                <a:xfrm>
                  <a:off x="1015" y="1508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05" name="Line 453"/>
                <p:cNvSpPr>
                  <a:spLocks noChangeShapeType="1"/>
                </p:cNvSpPr>
                <p:nvPr/>
              </p:nvSpPr>
              <p:spPr bwMode="auto">
                <a:xfrm>
                  <a:off x="1015" y="1516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06" name="Line 454"/>
                <p:cNvSpPr>
                  <a:spLocks noChangeShapeType="1"/>
                </p:cNvSpPr>
                <p:nvPr/>
              </p:nvSpPr>
              <p:spPr bwMode="auto">
                <a:xfrm flipV="1">
                  <a:off x="1017" y="1508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07" name="Line 455"/>
                <p:cNvSpPr>
                  <a:spLocks noChangeShapeType="1"/>
                </p:cNvSpPr>
                <p:nvPr/>
              </p:nvSpPr>
              <p:spPr bwMode="auto">
                <a:xfrm>
                  <a:off x="1017" y="1506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08" name="Line 456"/>
                <p:cNvSpPr>
                  <a:spLocks noChangeShapeType="1"/>
                </p:cNvSpPr>
                <p:nvPr/>
              </p:nvSpPr>
              <p:spPr bwMode="auto">
                <a:xfrm flipV="1">
                  <a:off x="1017" y="1506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09" name="Line 457"/>
                <p:cNvSpPr>
                  <a:spLocks noChangeShapeType="1"/>
                </p:cNvSpPr>
                <p:nvPr/>
              </p:nvSpPr>
              <p:spPr bwMode="auto">
                <a:xfrm>
                  <a:off x="1017" y="1506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10" name="Line 458"/>
                <p:cNvSpPr>
                  <a:spLocks noChangeShapeType="1"/>
                </p:cNvSpPr>
                <p:nvPr/>
              </p:nvSpPr>
              <p:spPr bwMode="auto">
                <a:xfrm flipV="1">
                  <a:off x="1019" y="1506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11" name="Line 459"/>
                <p:cNvSpPr>
                  <a:spLocks noChangeShapeType="1"/>
                </p:cNvSpPr>
                <p:nvPr/>
              </p:nvSpPr>
              <p:spPr bwMode="auto">
                <a:xfrm>
                  <a:off x="1019" y="1504"/>
                  <a:ext cx="1" cy="2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12" name="Line 460"/>
                <p:cNvSpPr>
                  <a:spLocks noChangeShapeType="1"/>
                </p:cNvSpPr>
                <p:nvPr/>
              </p:nvSpPr>
              <p:spPr bwMode="auto">
                <a:xfrm flipV="1">
                  <a:off x="1019" y="1504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13" name="Line 461"/>
                <p:cNvSpPr>
                  <a:spLocks noChangeShapeType="1"/>
                </p:cNvSpPr>
                <p:nvPr/>
              </p:nvSpPr>
              <p:spPr bwMode="auto">
                <a:xfrm>
                  <a:off x="1019" y="1504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14" name="Line 462"/>
                <p:cNvSpPr>
                  <a:spLocks noChangeShapeType="1"/>
                </p:cNvSpPr>
                <p:nvPr/>
              </p:nvSpPr>
              <p:spPr bwMode="auto">
                <a:xfrm flipV="1">
                  <a:off x="1020" y="150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15" name="Line 463"/>
                <p:cNvSpPr>
                  <a:spLocks noChangeShapeType="1"/>
                </p:cNvSpPr>
                <p:nvPr/>
              </p:nvSpPr>
              <p:spPr bwMode="auto">
                <a:xfrm>
                  <a:off x="1020" y="1504"/>
                  <a:ext cx="1" cy="2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16" name="Line 464"/>
                <p:cNvSpPr>
                  <a:spLocks noChangeShapeType="1"/>
                </p:cNvSpPr>
                <p:nvPr/>
              </p:nvSpPr>
              <p:spPr bwMode="auto">
                <a:xfrm flipV="1">
                  <a:off x="1022" y="1506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17" name="Line 465"/>
                <p:cNvSpPr>
                  <a:spLocks noChangeShapeType="1"/>
                </p:cNvSpPr>
                <p:nvPr/>
              </p:nvSpPr>
              <p:spPr bwMode="auto">
                <a:xfrm>
                  <a:off x="1022" y="1509"/>
                  <a:ext cx="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18" name="Line 466"/>
                <p:cNvSpPr>
                  <a:spLocks noChangeShapeType="1"/>
                </p:cNvSpPr>
                <p:nvPr/>
              </p:nvSpPr>
              <p:spPr bwMode="auto">
                <a:xfrm flipV="1">
                  <a:off x="1022" y="1514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19" name="Freeform 467"/>
                <p:cNvSpPr>
                  <a:spLocks/>
                </p:cNvSpPr>
                <p:nvPr/>
              </p:nvSpPr>
              <p:spPr bwMode="auto">
                <a:xfrm>
                  <a:off x="964" y="1503"/>
                  <a:ext cx="58" cy="46"/>
                </a:xfrm>
                <a:custGeom>
                  <a:avLst/>
                  <a:gdLst>
                    <a:gd name="T0" fmla="*/ 0 w 58"/>
                    <a:gd name="T1" fmla="*/ 18 h 46"/>
                    <a:gd name="T2" fmla="*/ 7 w 58"/>
                    <a:gd name="T3" fmla="*/ 28 h 46"/>
                    <a:gd name="T4" fmla="*/ 8 w 58"/>
                    <a:gd name="T5" fmla="*/ 31 h 46"/>
                    <a:gd name="T6" fmla="*/ 10 w 58"/>
                    <a:gd name="T7" fmla="*/ 33 h 46"/>
                    <a:gd name="T8" fmla="*/ 12 w 58"/>
                    <a:gd name="T9" fmla="*/ 36 h 46"/>
                    <a:gd name="T10" fmla="*/ 12 w 58"/>
                    <a:gd name="T11" fmla="*/ 38 h 46"/>
                    <a:gd name="T12" fmla="*/ 13 w 58"/>
                    <a:gd name="T13" fmla="*/ 40 h 46"/>
                    <a:gd name="T14" fmla="*/ 17 w 58"/>
                    <a:gd name="T15" fmla="*/ 41 h 46"/>
                    <a:gd name="T16" fmla="*/ 20 w 58"/>
                    <a:gd name="T17" fmla="*/ 43 h 46"/>
                    <a:gd name="T18" fmla="*/ 22 w 58"/>
                    <a:gd name="T19" fmla="*/ 44 h 46"/>
                    <a:gd name="T20" fmla="*/ 25 w 58"/>
                    <a:gd name="T21" fmla="*/ 46 h 46"/>
                    <a:gd name="T22" fmla="*/ 30 w 58"/>
                    <a:gd name="T23" fmla="*/ 46 h 46"/>
                    <a:gd name="T24" fmla="*/ 32 w 58"/>
                    <a:gd name="T25" fmla="*/ 46 h 46"/>
                    <a:gd name="T26" fmla="*/ 33 w 58"/>
                    <a:gd name="T27" fmla="*/ 46 h 46"/>
                    <a:gd name="T28" fmla="*/ 36 w 58"/>
                    <a:gd name="T29" fmla="*/ 44 h 46"/>
                    <a:gd name="T30" fmla="*/ 38 w 58"/>
                    <a:gd name="T31" fmla="*/ 44 h 46"/>
                    <a:gd name="T32" fmla="*/ 40 w 58"/>
                    <a:gd name="T33" fmla="*/ 44 h 46"/>
                    <a:gd name="T34" fmla="*/ 43 w 58"/>
                    <a:gd name="T35" fmla="*/ 43 h 46"/>
                    <a:gd name="T36" fmla="*/ 46 w 58"/>
                    <a:gd name="T37" fmla="*/ 41 h 46"/>
                    <a:gd name="T38" fmla="*/ 50 w 58"/>
                    <a:gd name="T39" fmla="*/ 38 h 46"/>
                    <a:gd name="T40" fmla="*/ 51 w 58"/>
                    <a:gd name="T41" fmla="*/ 35 h 46"/>
                    <a:gd name="T42" fmla="*/ 55 w 58"/>
                    <a:gd name="T43" fmla="*/ 33 h 46"/>
                    <a:gd name="T44" fmla="*/ 55 w 58"/>
                    <a:gd name="T45" fmla="*/ 28 h 46"/>
                    <a:gd name="T46" fmla="*/ 56 w 58"/>
                    <a:gd name="T47" fmla="*/ 25 h 46"/>
                    <a:gd name="T48" fmla="*/ 58 w 58"/>
                    <a:gd name="T49" fmla="*/ 20 h 46"/>
                    <a:gd name="T50" fmla="*/ 58 w 58"/>
                    <a:gd name="T51" fmla="*/ 16 h 46"/>
                    <a:gd name="T52" fmla="*/ 58 w 58"/>
                    <a:gd name="T53" fmla="*/ 11 h 46"/>
                    <a:gd name="T54" fmla="*/ 58 w 58"/>
                    <a:gd name="T55" fmla="*/ 8 h 46"/>
                    <a:gd name="T56" fmla="*/ 58 w 58"/>
                    <a:gd name="T57" fmla="*/ 3 h 46"/>
                    <a:gd name="T58" fmla="*/ 56 w 58"/>
                    <a:gd name="T59" fmla="*/ 0 h 46"/>
                    <a:gd name="T60" fmla="*/ 51 w 58"/>
                    <a:gd name="T61" fmla="*/ 5 h 46"/>
                    <a:gd name="T62" fmla="*/ 51 w 58"/>
                    <a:gd name="T63" fmla="*/ 11 h 46"/>
                    <a:gd name="T64" fmla="*/ 51 w 58"/>
                    <a:gd name="T65" fmla="*/ 20 h 46"/>
                    <a:gd name="T66" fmla="*/ 51 w 58"/>
                    <a:gd name="T67" fmla="*/ 26 h 46"/>
                    <a:gd name="T68" fmla="*/ 50 w 58"/>
                    <a:gd name="T69" fmla="*/ 31 h 46"/>
                    <a:gd name="T70" fmla="*/ 46 w 58"/>
                    <a:gd name="T71" fmla="*/ 35 h 46"/>
                    <a:gd name="T72" fmla="*/ 45 w 58"/>
                    <a:gd name="T73" fmla="*/ 38 h 46"/>
                    <a:gd name="T74" fmla="*/ 41 w 58"/>
                    <a:gd name="T75" fmla="*/ 40 h 46"/>
                    <a:gd name="T76" fmla="*/ 40 w 58"/>
                    <a:gd name="T77" fmla="*/ 41 h 46"/>
                    <a:gd name="T78" fmla="*/ 36 w 58"/>
                    <a:gd name="T79" fmla="*/ 41 h 46"/>
                    <a:gd name="T80" fmla="*/ 32 w 58"/>
                    <a:gd name="T81" fmla="*/ 41 h 46"/>
                    <a:gd name="T82" fmla="*/ 28 w 58"/>
                    <a:gd name="T83" fmla="*/ 41 h 46"/>
                    <a:gd name="T84" fmla="*/ 25 w 58"/>
                    <a:gd name="T85" fmla="*/ 41 h 46"/>
                    <a:gd name="T86" fmla="*/ 23 w 58"/>
                    <a:gd name="T87" fmla="*/ 40 h 46"/>
                    <a:gd name="T88" fmla="*/ 22 w 58"/>
                    <a:gd name="T89" fmla="*/ 40 h 46"/>
                    <a:gd name="T90" fmla="*/ 20 w 58"/>
                    <a:gd name="T91" fmla="*/ 36 h 46"/>
                    <a:gd name="T92" fmla="*/ 17 w 58"/>
                    <a:gd name="T93" fmla="*/ 36 h 46"/>
                    <a:gd name="T94" fmla="*/ 17 w 58"/>
                    <a:gd name="T95" fmla="*/ 33 h 46"/>
                    <a:gd name="T96" fmla="*/ 15 w 58"/>
                    <a:gd name="T97" fmla="*/ 31 h 46"/>
                    <a:gd name="T98" fmla="*/ 13 w 58"/>
                    <a:gd name="T99" fmla="*/ 28 h 46"/>
                    <a:gd name="T100" fmla="*/ 12 w 58"/>
                    <a:gd name="T101" fmla="*/ 25 h 46"/>
                    <a:gd name="T102" fmla="*/ 5 w 58"/>
                    <a:gd name="T103" fmla="*/ 15 h 46"/>
                    <a:gd name="T104" fmla="*/ 0 w 58"/>
                    <a:gd name="T105" fmla="*/ 18 h 4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58"/>
                    <a:gd name="T160" fmla="*/ 0 h 46"/>
                    <a:gd name="T161" fmla="*/ 58 w 58"/>
                    <a:gd name="T162" fmla="*/ 46 h 4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58" h="46">
                      <a:moveTo>
                        <a:pt x="0" y="18"/>
                      </a:moveTo>
                      <a:lnTo>
                        <a:pt x="7" y="28"/>
                      </a:lnTo>
                      <a:lnTo>
                        <a:pt x="8" y="31"/>
                      </a:lnTo>
                      <a:lnTo>
                        <a:pt x="10" y="33"/>
                      </a:lnTo>
                      <a:lnTo>
                        <a:pt x="12" y="36"/>
                      </a:lnTo>
                      <a:lnTo>
                        <a:pt x="12" y="38"/>
                      </a:lnTo>
                      <a:lnTo>
                        <a:pt x="13" y="40"/>
                      </a:lnTo>
                      <a:lnTo>
                        <a:pt x="17" y="41"/>
                      </a:lnTo>
                      <a:lnTo>
                        <a:pt x="20" y="43"/>
                      </a:lnTo>
                      <a:lnTo>
                        <a:pt x="22" y="44"/>
                      </a:lnTo>
                      <a:lnTo>
                        <a:pt x="25" y="46"/>
                      </a:lnTo>
                      <a:lnTo>
                        <a:pt x="30" y="46"/>
                      </a:lnTo>
                      <a:lnTo>
                        <a:pt x="32" y="46"/>
                      </a:lnTo>
                      <a:lnTo>
                        <a:pt x="33" y="46"/>
                      </a:lnTo>
                      <a:lnTo>
                        <a:pt x="36" y="44"/>
                      </a:lnTo>
                      <a:lnTo>
                        <a:pt x="38" y="44"/>
                      </a:lnTo>
                      <a:lnTo>
                        <a:pt x="40" y="44"/>
                      </a:lnTo>
                      <a:lnTo>
                        <a:pt x="43" y="43"/>
                      </a:lnTo>
                      <a:lnTo>
                        <a:pt x="46" y="41"/>
                      </a:lnTo>
                      <a:lnTo>
                        <a:pt x="50" y="38"/>
                      </a:lnTo>
                      <a:lnTo>
                        <a:pt x="51" y="35"/>
                      </a:lnTo>
                      <a:lnTo>
                        <a:pt x="55" y="33"/>
                      </a:lnTo>
                      <a:lnTo>
                        <a:pt x="55" y="28"/>
                      </a:lnTo>
                      <a:lnTo>
                        <a:pt x="56" y="25"/>
                      </a:lnTo>
                      <a:lnTo>
                        <a:pt x="58" y="20"/>
                      </a:lnTo>
                      <a:lnTo>
                        <a:pt x="58" y="16"/>
                      </a:lnTo>
                      <a:lnTo>
                        <a:pt x="58" y="11"/>
                      </a:lnTo>
                      <a:lnTo>
                        <a:pt x="58" y="8"/>
                      </a:lnTo>
                      <a:lnTo>
                        <a:pt x="58" y="3"/>
                      </a:lnTo>
                      <a:lnTo>
                        <a:pt x="56" y="0"/>
                      </a:lnTo>
                      <a:lnTo>
                        <a:pt x="51" y="5"/>
                      </a:lnTo>
                      <a:lnTo>
                        <a:pt x="51" y="11"/>
                      </a:lnTo>
                      <a:lnTo>
                        <a:pt x="51" y="20"/>
                      </a:lnTo>
                      <a:lnTo>
                        <a:pt x="51" y="26"/>
                      </a:lnTo>
                      <a:lnTo>
                        <a:pt x="50" y="31"/>
                      </a:lnTo>
                      <a:lnTo>
                        <a:pt x="46" y="35"/>
                      </a:lnTo>
                      <a:lnTo>
                        <a:pt x="45" y="38"/>
                      </a:lnTo>
                      <a:lnTo>
                        <a:pt x="41" y="40"/>
                      </a:lnTo>
                      <a:lnTo>
                        <a:pt x="40" y="41"/>
                      </a:lnTo>
                      <a:lnTo>
                        <a:pt x="36" y="41"/>
                      </a:lnTo>
                      <a:lnTo>
                        <a:pt x="32" y="41"/>
                      </a:lnTo>
                      <a:lnTo>
                        <a:pt x="28" y="41"/>
                      </a:lnTo>
                      <a:lnTo>
                        <a:pt x="25" y="41"/>
                      </a:lnTo>
                      <a:lnTo>
                        <a:pt x="23" y="40"/>
                      </a:lnTo>
                      <a:lnTo>
                        <a:pt x="22" y="40"/>
                      </a:lnTo>
                      <a:lnTo>
                        <a:pt x="20" y="36"/>
                      </a:lnTo>
                      <a:lnTo>
                        <a:pt x="17" y="36"/>
                      </a:lnTo>
                      <a:lnTo>
                        <a:pt x="17" y="33"/>
                      </a:lnTo>
                      <a:lnTo>
                        <a:pt x="15" y="31"/>
                      </a:lnTo>
                      <a:lnTo>
                        <a:pt x="13" y="28"/>
                      </a:lnTo>
                      <a:lnTo>
                        <a:pt x="12" y="25"/>
                      </a:lnTo>
                      <a:lnTo>
                        <a:pt x="5" y="15"/>
                      </a:lnTo>
                      <a:lnTo>
                        <a:pt x="0" y="18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20" name="Line 468"/>
                <p:cNvSpPr>
                  <a:spLocks noChangeShapeType="1"/>
                </p:cNvSpPr>
                <p:nvPr/>
              </p:nvSpPr>
              <p:spPr bwMode="auto">
                <a:xfrm>
                  <a:off x="1019" y="1511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21" name="Line 469"/>
                <p:cNvSpPr>
                  <a:spLocks noChangeShapeType="1"/>
                </p:cNvSpPr>
                <p:nvPr/>
              </p:nvSpPr>
              <p:spPr bwMode="auto">
                <a:xfrm flipV="1">
                  <a:off x="1020" y="1511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22" name="Line 470"/>
                <p:cNvSpPr>
                  <a:spLocks noChangeShapeType="1"/>
                </p:cNvSpPr>
                <p:nvPr/>
              </p:nvSpPr>
              <p:spPr bwMode="auto">
                <a:xfrm>
                  <a:off x="1020" y="1511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23" name="Line 471"/>
                <p:cNvSpPr>
                  <a:spLocks noChangeShapeType="1"/>
                </p:cNvSpPr>
                <p:nvPr/>
              </p:nvSpPr>
              <p:spPr bwMode="auto">
                <a:xfrm flipV="1">
                  <a:off x="1022" y="1511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24" name="Line 472"/>
                <p:cNvSpPr>
                  <a:spLocks noChangeShapeType="1"/>
                </p:cNvSpPr>
                <p:nvPr/>
              </p:nvSpPr>
              <p:spPr bwMode="auto">
                <a:xfrm>
                  <a:off x="1022" y="1511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25" name="Line 473"/>
                <p:cNvSpPr>
                  <a:spLocks noChangeShapeType="1"/>
                </p:cNvSpPr>
                <p:nvPr/>
              </p:nvSpPr>
              <p:spPr bwMode="auto">
                <a:xfrm flipV="1">
                  <a:off x="1022" y="1511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26" name="Line 474"/>
                <p:cNvSpPr>
                  <a:spLocks noChangeShapeType="1"/>
                </p:cNvSpPr>
                <p:nvPr/>
              </p:nvSpPr>
              <p:spPr bwMode="auto">
                <a:xfrm>
                  <a:off x="1022" y="1511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27" name="Line 475"/>
                <p:cNvSpPr>
                  <a:spLocks noChangeShapeType="1"/>
                </p:cNvSpPr>
                <p:nvPr/>
              </p:nvSpPr>
              <p:spPr bwMode="auto">
                <a:xfrm flipV="1">
                  <a:off x="1023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28" name="Line 476"/>
                <p:cNvSpPr>
                  <a:spLocks noChangeShapeType="1"/>
                </p:cNvSpPr>
                <p:nvPr/>
              </p:nvSpPr>
              <p:spPr bwMode="auto">
                <a:xfrm>
                  <a:off x="1023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29" name="Line 477"/>
                <p:cNvSpPr>
                  <a:spLocks noChangeShapeType="1"/>
                </p:cNvSpPr>
                <p:nvPr/>
              </p:nvSpPr>
              <p:spPr bwMode="auto">
                <a:xfrm flipV="1">
                  <a:off x="1023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30" name="Line 478"/>
                <p:cNvSpPr>
                  <a:spLocks noChangeShapeType="1"/>
                </p:cNvSpPr>
                <p:nvPr/>
              </p:nvSpPr>
              <p:spPr bwMode="auto">
                <a:xfrm>
                  <a:off x="1023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31" name="Line 479"/>
                <p:cNvSpPr>
                  <a:spLocks noChangeShapeType="1"/>
                </p:cNvSpPr>
                <p:nvPr/>
              </p:nvSpPr>
              <p:spPr bwMode="auto">
                <a:xfrm flipV="1">
                  <a:off x="1025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32" name="Line 480"/>
                <p:cNvSpPr>
                  <a:spLocks noChangeShapeType="1"/>
                </p:cNvSpPr>
                <p:nvPr/>
              </p:nvSpPr>
              <p:spPr bwMode="auto">
                <a:xfrm>
                  <a:off x="1025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33" name="Line 481"/>
                <p:cNvSpPr>
                  <a:spLocks noChangeShapeType="1"/>
                </p:cNvSpPr>
                <p:nvPr/>
              </p:nvSpPr>
              <p:spPr bwMode="auto">
                <a:xfrm flipV="1">
                  <a:off x="1025" y="151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34" name="Line 482"/>
                <p:cNvSpPr>
                  <a:spLocks noChangeShapeType="1"/>
                </p:cNvSpPr>
                <p:nvPr/>
              </p:nvSpPr>
              <p:spPr bwMode="auto">
                <a:xfrm>
                  <a:off x="1025" y="151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35" name="Line 483"/>
                <p:cNvSpPr>
                  <a:spLocks noChangeShapeType="1"/>
                </p:cNvSpPr>
                <p:nvPr/>
              </p:nvSpPr>
              <p:spPr bwMode="auto">
                <a:xfrm flipV="1">
                  <a:off x="1027" y="151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36" name="Line 484"/>
                <p:cNvSpPr>
                  <a:spLocks noChangeShapeType="1"/>
                </p:cNvSpPr>
                <p:nvPr/>
              </p:nvSpPr>
              <p:spPr bwMode="auto">
                <a:xfrm>
                  <a:off x="1027" y="151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37" name="Line 485"/>
                <p:cNvSpPr>
                  <a:spLocks noChangeShapeType="1"/>
                </p:cNvSpPr>
                <p:nvPr/>
              </p:nvSpPr>
              <p:spPr bwMode="auto">
                <a:xfrm flipV="1">
                  <a:off x="1027" y="151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38" name="Line 486"/>
                <p:cNvSpPr>
                  <a:spLocks noChangeShapeType="1"/>
                </p:cNvSpPr>
                <p:nvPr/>
              </p:nvSpPr>
              <p:spPr bwMode="auto">
                <a:xfrm>
                  <a:off x="1027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39" name="Line 487"/>
                <p:cNvSpPr>
                  <a:spLocks noChangeShapeType="1"/>
                </p:cNvSpPr>
                <p:nvPr/>
              </p:nvSpPr>
              <p:spPr bwMode="auto">
                <a:xfrm flipV="1">
                  <a:off x="1028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40" name="Line 488"/>
                <p:cNvSpPr>
                  <a:spLocks noChangeShapeType="1"/>
                </p:cNvSpPr>
                <p:nvPr/>
              </p:nvSpPr>
              <p:spPr bwMode="auto">
                <a:xfrm>
                  <a:off x="1028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41" name="Line 489"/>
                <p:cNvSpPr>
                  <a:spLocks noChangeShapeType="1"/>
                </p:cNvSpPr>
                <p:nvPr/>
              </p:nvSpPr>
              <p:spPr bwMode="auto">
                <a:xfrm flipV="1">
                  <a:off x="1028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42" name="Line 490"/>
                <p:cNvSpPr>
                  <a:spLocks noChangeShapeType="1"/>
                </p:cNvSpPr>
                <p:nvPr/>
              </p:nvSpPr>
              <p:spPr bwMode="auto">
                <a:xfrm>
                  <a:off x="1030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43" name="Line 491"/>
                <p:cNvSpPr>
                  <a:spLocks noChangeShapeType="1"/>
                </p:cNvSpPr>
                <p:nvPr/>
              </p:nvSpPr>
              <p:spPr bwMode="auto">
                <a:xfrm flipV="1">
                  <a:off x="1030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44" name="Line 492"/>
                <p:cNvSpPr>
                  <a:spLocks noChangeShapeType="1"/>
                </p:cNvSpPr>
                <p:nvPr/>
              </p:nvSpPr>
              <p:spPr bwMode="auto">
                <a:xfrm>
                  <a:off x="1030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45" name="Line 493"/>
                <p:cNvSpPr>
                  <a:spLocks noChangeShapeType="1"/>
                </p:cNvSpPr>
                <p:nvPr/>
              </p:nvSpPr>
              <p:spPr bwMode="auto">
                <a:xfrm flipV="1">
                  <a:off x="1030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46" name="Line 494"/>
                <p:cNvSpPr>
                  <a:spLocks noChangeShapeType="1"/>
                </p:cNvSpPr>
                <p:nvPr/>
              </p:nvSpPr>
              <p:spPr bwMode="auto">
                <a:xfrm>
                  <a:off x="1032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47" name="Line 495"/>
                <p:cNvSpPr>
                  <a:spLocks noChangeShapeType="1"/>
                </p:cNvSpPr>
                <p:nvPr/>
              </p:nvSpPr>
              <p:spPr bwMode="auto">
                <a:xfrm flipV="1">
                  <a:off x="1032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48" name="Line 496"/>
                <p:cNvSpPr>
                  <a:spLocks noChangeShapeType="1"/>
                </p:cNvSpPr>
                <p:nvPr/>
              </p:nvSpPr>
              <p:spPr bwMode="auto">
                <a:xfrm>
                  <a:off x="1032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49" name="Line 497"/>
                <p:cNvSpPr>
                  <a:spLocks noChangeShapeType="1"/>
                </p:cNvSpPr>
                <p:nvPr/>
              </p:nvSpPr>
              <p:spPr bwMode="auto">
                <a:xfrm flipV="1">
                  <a:off x="1032" y="150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50" name="Line 498"/>
                <p:cNvSpPr>
                  <a:spLocks noChangeShapeType="1"/>
                </p:cNvSpPr>
                <p:nvPr/>
              </p:nvSpPr>
              <p:spPr bwMode="auto">
                <a:xfrm>
                  <a:off x="1033" y="150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51" name="Line 499"/>
                <p:cNvSpPr>
                  <a:spLocks noChangeShapeType="1"/>
                </p:cNvSpPr>
                <p:nvPr/>
              </p:nvSpPr>
              <p:spPr bwMode="auto">
                <a:xfrm flipV="1">
                  <a:off x="1033" y="150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52" name="Line 500"/>
                <p:cNvSpPr>
                  <a:spLocks noChangeShapeType="1"/>
                </p:cNvSpPr>
                <p:nvPr/>
              </p:nvSpPr>
              <p:spPr bwMode="auto">
                <a:xfrm>
                  <a:off x="1033" y="150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53" name="Line 501"/>
                <p:cNvSpPr>
                  <a:spLocks noChangeShapeType="1"/>
                </p:cNvSpPr>
                <p:nvPr/>
              </p:nvSpPr>
              <p:spPr bwMode="auto">
                <a:xfrm flipV="1">
                  <a:off x="1035" y="150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54" name="Line 502"/>
                <p:cNvSpPr>
                  <a:spLocks noChangeShapeType="1"/>
                </p:cNvSpPr>
                <p:nvPr/>
              </p:nvSpPr>
              <p:spPr bwMode="auto">
                <a:xfrm>
                  <a:off x="1035" y="150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55" name="Line 503"/>
                <p:cNvSpPr>
                  <a:spLocks noChangeShapeType="1"/>
                </p:cNvSpPr>
                <p:nvPr/>
              </p:nvSpPr>
              <p:spPr bwMode="auto">
                <a:xfrm flipV="1">
                  <a:off x="1035" y="150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56" name="Line 504"/>
                <p:cNvSpPr>
                  <a:spLocks noChangeShapeType="1"/>
                </p:cNvSpPr>
                <p:nvPr/>
              </p:nvSpPr>
              <p:spPr bwMode="auto">
                <a:xfrm>
                  <a:off x="1035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57" name="Line 505"/>
                <p:cNvSpPr>
                  <a:spLocks noChangeShapeType="1"/>
                </p:cNvSpPr>
                <p:nvPr/>
              </p:nvSpPr>
              <p:spPr bwMode="auto">
                <a:xfrm flipV="1">
                  <a:off x="1037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58" name="Line 506"/>
                <p:cNvSpPr>
                  <a:spLocks noChangeShapeType="1"/>
                </p:cNvSpPr>
                <p:nvPr/>
              </p:nvSpPr>
              <p:spPr bwMode="auto">
                <a:xfrm>
                  <a:off x="1037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59" name="Line 507"/>
                <p:cNvSpPr>
                  <a:spLocks noChangeShapeType="1"/>
                </p:cNvSpPr>
                <p:nvPr/>
              </p:nvSpPr>
              <p:spPr bwMode="auto">
                <a:xfrm flipV="1">
                  <a:off x="1037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60" name="Line 508"/>
                <p:cNvSpPr>
                  <a:spLocks noChangeShapeType="1"/>
                </p:cNvSpPr>
                <p:nvPr/>
              </p:nvSpPr>
              <p:spPr bwMode="auto">
                <a:xfrm>
                  <a:off x="1038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61" name="Line 509"/>
                <p:cNvSpPr>
                  <a:spLocks noChangeShapeType="1"/>
                </p:cNvSpPr>
                <p:nvPr/>
              </p:nvSpPr>
              <p:spPr bwMode="auto">
                <a:xfrm flipV="1">
                  <a:off x="1038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62" name="Line 510"/>
                <p:cNvSpPr>
                  <a:spLocks noChangeShapeType="1"/>
                </p:cNvSpPr>
                <p:nvPr/>
              </p:nvSpPr>
              <p:spPr bwMode="auto">
                <a:xfrm>
                  <a:off x="1038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63" name="Line 511"/>
                <p:cNvSpPr>
                  <a:spLocks noChangeShapeType="1"/>
                </p:cNvSpPr>
                <p:nvPr/>
              </p:nvSpPr>
              <p:spPr bwMode="auto">
                <a:xfrm flipV="1">
                  <a:off x="1038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64" name="Line 512"/>
                <p:cNvSpPr>
                  <a:spLocks noChangeShapeType="1"/>
                </p:cNvSpPr>
                <p:nvPr/>
              </p:nvSpPr>
              <p:spPr bwMode="auto">
                <a:xfrm>
                  <a:off x="1040" y="1511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65" name="Line 513"/>
                <p:cNvSpPr>
                  <a:spLocks noChangeShapeType="1"/>
                </p:cNvSpPr>
                <p:nvPr/>
              </p:nvSpPr>
              <p:spPr bwMode="auto">
                <a:xfrm flipV="1">
                  <a:off x="1040" y="1511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66" name="Freeform 514"/>
                <p:cNvSpPr>
                  <a:spLocks/>
                </p:cNvSpPr>
                <p:nvPr/>
              </p:nvSpPr>
              <p:spPr bwMode="auto">
                <a:xfrm>
                  <a:off x="1019" y="1509"/>
                  <a:ext cx="24" cy="7"/>
                </a:xfrm>
                <a:custGeom>
                  <a:avLst/>
                  <a:gdLst>
                    <a:gd name="T0" fmla="*/ 0 w 24"/>
                    <a:gd name="T1" fmla="*/ 4 h 7"/>
                    <a:gd name="T2" fmla="*/ 16 w 24"/>
                    <a:gd name="T3" fmla="*/ 0 h 7"/>
                    <a:gd name="T4" fmla="*/ 24 w 24"/>
                    <a:gd name="T5" fmla="*/ 4 h 7"/>
                    <a:gd name="T6" fmla="*/ 6 w 24"/>
                    <a:gd name="T7" fmla="*/ 7 h 7"/>
                    <a:gd name="T8" fmla="*/ 0 w 24"/>
                    <a:gd name="T9" fmla="*/ 2 h 7"/>
                    <a:gd name="T10" fmla="*/ 0 w 24"/>
                    <a:gd name="T11" fmla="*/ 4 h 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4"/>
                    <a:gd name="T19" fmla="*/ 0 h 7"/>
                    <a:gd name="T20" fmla="*/ 24 w 24"/>
                    <a:gd name="T21" fmla="*/ 7 h 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4" h="7">
                      <a:moveTo>
                        <a:pt x="0" y="4"/>
                      </a:moveTo>
                      <a:lnTo>
                        <a:pt x="16" y="0"/>
                      </a:lnTo>
                      <a:lnTo>
                        <a:pt x="24" y="4"/>
                      </a:lnTo>
                      <a:lnTo>
                        <a:pt x="6" y="7"/>
                      </a:lnTo>
                      <a:lnTo>
                        <a:pt x="0" y="2"/>
                      </a:lnTo>
                      <a:lnTo>
                        <a:pt x="0" y="4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67" name="Line 515"/>
                <p:cNvSpPr>
                  <a:spLocks noChangeShapeType="1"/>
                </p:cNvSpPr>
                <p:nvPr/>
              </p:nvSpPr>
              <p:spPr bwMode="auto">
                <a:xfrm>
                  <a:off x="987" y="1524"/>
                  <a:ext cx="35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68" name="Line 516"/>
                <p:cNvSpPr>
                  <a:spLocks noChangeShapeType="1"/>
                </p:cNvSpPr>
                <p:nvPr/>
              </p:nvSpPr>
              <p:spPr bwMode="auto">
                <a:xfrm flipH="1" flipV="1">
                  <a:off x="987" y="1524"/>
                  <a:ext cx="35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69" name="Line 517"/>
                <p:cNvSpPr>
                  <a:spLocks noChangeShapeType="1"/>
                </p:cNvSpPr>
                <p:nvPr/>
              </p:nvSpPr>
              <p:spPr bwMode="auto">
                <a:xfrm>
                  <a:off x="987" y="1524"/>
                  <a:ext cx="35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70" name="Line 518"/>
                <p:cNvSpPr>
                  <a:spLocks noChangeShapeType="1"/>
                </p:cNvSpPr>
                <p:nvPr/>
              </p:nvSpPr>
              <p:spPr bwMode="auto">
                <a:xfrm flipH="1" flipV="1">
                  <a:off x="987" y="1526"/>
                  <a:ext cx="35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71" name="Line 519"/>
                <p:cNvSpPr>
                  <a:spLocks noChangeShapeType="1"/>
                </p:cNvSpPr>
                <p:nvPr/>
              </p:nvSpPr>
              <p:spPr bwMode="auto">
                <a:xfrm>
                  <a:off x="987" y="1526"/>
                  <a:ext cx="35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72" name="Line 520"/>
                <p:cNvSpPr>
                  <a:spLocks noChangeShapeType="1"/>
                </p:cNvSpPr>
                <p:nvPr/>
              </p:nvSpPr>
              <p:spPr bwMode="auto">
                <a:xfrm flipH="1" flipV="1">
                  <a:off x="986" y="1526"/>
                  <a:ext cx="36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73" name="Line 521"/>
                <p:cNvSpPr>
                  <a:spLocks noChangeShapeType="1"/>
                </p:cNvSpPr>
                <p:nvPr/>
              </p:nvSpPr>
              <p:spPr bwMode="auto">
                <a:xfrm>
                  <a:off x="986" y="1526"/>
                  <a:ext cx="34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74" name="Line 522"/>
                <p:cNvSpPr>
                  <a:spLocks noChangeShapeType="1"/>
                </p:cNvSpPr>
                <p:nvPr/>
              </p:nvSpPr>
              <p:spPr bwMode="auto">
                <a:xfrm flipH="1" flipV="1">
                  <a:off x="986" y="1528"/>
                  <a:ext cx="34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75" name="Line 523"/>
                <p:cNvSpPr>
                  <a:spLocks noChangeShapeType="1"/>
                </p:cNvSpPr>
                <p:nvPr/>
              </p:nvSpPr>
              <p:spPr bwMode="auto">
                <a:xfrm>
                  <a:off x="986" y="1528"/>
                  <a:ext cx="34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76" name="Freeform 524"/>
                <p:cNvSpPr>
                  <a:spLocks/>
                </p:cNvSpPr>
                <p:nvPr/>
              </p:nvSpPr>
              <p:spPr bwMode="auto">
                <a:xfrm>
                  <a:off x="986" y="1524"/>
                  <a:ext cx="36" cy="15"/>
                </a:xfrm>
                <a:custGeom>
                  <a:avLst/>
                  <a:gdLst>
                    <a:gd name="T0" fmla="*/ 0 w 36"/>
                    <a:gd name="T1" fmla="*/ 4 h 15"/>
                    <a:gd name="T2" fmla="*/ 34 w 36"/>
                    <a:gd name="T3" fmla="*/ 15 h 15"/>
                    <a:gd name="T4" fmla="*/ 36 w 36"/>
                    <a:gd name="T5" fmla="*/ 12 h 15"/>
                    <a:gd name="T6" fmla="*/ 1 w 36"/>
                    <a:gd name="T7" fmla="*/ 0 h 15"/>
                    <a:gd name="T8" fmla="*/ 0 w 36"/>
                    <a:gd name="T9" fmla="*/ 4 h 1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"/>
                    <a:gd name="T16" fmla="*/ 0 h 15"/>
                    <a:gd name="T17" fmla="*/ 36 w 36"/>
                    <a:gd name="T18" fmla="*/ 15 h 1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" h="15">
                      <a:moveTo>
                        <a:pt x="0" y="4"/>
                      </a:moveTo>
                      <a:lnTo>
                        <a:pt x="34" y="15"/>
                      </a:lnTo>
                      <a:lnTo>
                        <a:pt x="36" y="12"/>
                      </a:lnTo>
                      <a:lnTo>
                        <a:pt x="1" y="0"/>
                      </a:lnTo>
                      <a:lnTo>
                        <a:pt x="0" y="4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77" name="Line 525"/>
                <p:cNvSpPr>
                  <a:spLocks noChangeShapeType="1"/>
                </p:cNvSpPr>
                <p:nvPr/>
              </p:nvSpPr>
              <p:spPr bwMode="auto">
                <a:xfrm>
                  <a:off x="974" y="1529"/>
                  <a:ext cx="33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78" name="Line 526"/>
                <p:cNvSpPr>
                  <a:spLocks noChangeShapeType="1"/>
                </p:cNvSpPr>
                <p:nvPr/>
              </p:nvSpPr>
              <p:spPr bwMode="auto">
                <a:xfrm flipH="1" flipV="1">
                  <a:off x="974" y="1529"/>
                  <a:ext cx="3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79" name="Line 527"/>
                <p:cNvSpPr>
                  <a:spLocks noChangeShapeType="1"/>
                </p:cNvSpPr>
                <p:nvPr/>
              </p:nvSpPr>
              <p:spPr bwMode="auto">
                <a:xfrm>
                  <a:off x="974" y="1529"/>
                  <a:ext cx="3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2868" name="Group 528"/>
              <p:cNvGrpSpPr>
                <a:grpSpLocks/>
              </p:cNvGrpSpPr>
              <p:nvPr/>
            </p:nvGrpSpPr>
            <p:grpSpPr bwMode="auto">
              <a:xfrm>
                <a:off x="968" y="1511"/>
                <a:ext cx="65" cy="53"/>
                <a:chOff x="968" y="1511"/>
                <a:chExt cx="65" cy="53"/>
              </a:xfrm>
            </p:grpSpPr>
            <p:sp>
              <p:nvSpPr>
                <p:cNvPr id="2980" name="Line 529"/>
                <p:cNvSpPr>
                  <a:spLocks noChangeShapeType="1"/>
                </p:cNvSpPr>
                <p:nvPr/>
              </p:nvSpPr>
              <p:spPr bwMode="auto">
                <a:xfrm flipH="1" flipV="1">
                  <a:off x="974" y="1529"/>
                  <a:ext cx="3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981" name="Line 530"/>
                <p:cNvSpPr>
                  <a:spLocks noChangeShapeType="1"/>
                </p:cNvSpPr>
                <p:nvPr/>
              </p:nvSpPr>
              <p:spPr bwMode="auto">
                <a:xfrm>
                  <a:off x="974" y="1529"/>
                  <a:ext cx="3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982" name="Line 531"/>
                <p:cNvSpPr>
                  <a:spLocks noChangeShapeType="1"/>
                </p:cNvSpPr>
                <p:nvPr/>
              </p:nvSpPr>
              <p:spPr bwMode="auto">
                <a:xfrm flipH="1" flipV="1">
                  <a:off x="974" y="1531"/>
                  <a:ext cx="3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983" name="Line 532"/>
                <p:cNvSpPr>
                  <a:spLocks noChangeShapeType="1"/>
                </p:cNvSpPr>
                <p:nvPr/>
              </p:nvSpPr>
              <p:spPr bwMode="auto">
                <a:xfrm>
                  <a:off x="974" y="1531"/>
                  <a:ext cx="3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984" name="Line 533"/>
                <p:cNvSpPr>
                  <a:spLocks noChangeShapeType="1"/>
                </p:cNvSpPr>
                <p:nvPr/>
              </p:nvSpPr>
              <p:spPr bwMode="auto">
                <a:xfrm flipH="1" flipV="1">
                  <a:off x="974" y="1531"/>
                  <a:ext cx="3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985" name="Line 534"/>
                <p:cNvSpPr>
                  <a:spLocks noChangeShapeType="1"/>
                </p:cNvSpPr>
                <p:nvPr/>
              </p:nvSpPr>
              <p:spPr bwMode="auto">
                <a:xfrm>
                  <a:off x="972" y="1531"/>
                  <a:ext cx="33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986" name="Freeform 535"/>
                <p:cNvSpPr>
                  <a:spLocks/>
                </p:cNvSpPr>
                <p:nvPr/>
              </p:nvSpPr>
              <p:spPr bwMode="auto">
                <a:xfrm>
                  <a:off x="972" y="1529"/>
                  <a:ext cx="33" cy="15"/>
                </a:xfrm>
                <a:custGeom>
                  <a:avLst/>
                  <a:gdLst>
                    <a:gd name="T0" fmla="*/ 0 w 33"/>
                    <a:gd name="T1" fmla="*/ 2 h 15"/>
                    <a:gd name="T2" fmla="*/ 33 w 33"/>
                    <a:gd name="T3" fmla="*/ 15 h 15"/>
                    <a:gd name="T4" fmla="*/ 33 w 33"/>
                    <a:gd name="T5" fmla="*/ 14 h 15"/>
                    <a:gd name="T6" fmla="*/ 2 w 33"/>
                    <a:gd name="T7" fmla="*/ 0 h 15"/>
                    <a:gd name="T8" fmla="*/ 0 w 33"/>
                    <a:gd name="T9" fmla="*/ 2 h 1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5"/>
                    <a:gd name="T17" fmla="*/ 33 w 33"/>
                    <a:gd name="T18" fmla="*/ 15 h 1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5">
                      <a:moveTo>
                        <a:pt x="0" y="2"/>
                      </a:moveTo>
                      <a:lnTo>
                        <a:pt x="33" y="15"/>
                      </a:lnTo>
                      <a:lnTo>
                        <a:pt x="33" y="14"/>
                      </a:lnTo>
                      <a:lnTo>
                        <a:pt x="2" y="0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987" name="Line 536"/>
                <p:cNvSpPr>
                  <a:spLocks noChangeShapeType="1"/>
                </p:cNvSpPr>
                <p:nvPr/>
              </p:nvSpPr>
              <p:spPr bwMode="auto">
                <a:xfrm flipV="1">
                  <a:off x="968" y="1526"/>
                  <a:ext cx="9" cy="3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988" name="Line 537"/>
                <p:cNvSpPr>
                  <a:spLocks noChangeShapeType="1"/>
                </p:cNvSpPr>
                <p:nvPr/>
              </p:nvSpPr>
              <p:spPr bwMode="auto">
                <a:xfrm flipH="1">
                  <a:off x="969" y="1526"/>
                  <a:ext cx="8" cy="3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989" name="Line 538"/>
                <p:cNvSpPr>
                  <a:spLocks noChangeShapeType="1"/>
                </p:cNvSpPr>
                <p:nvPr/>
              </p:nvSpPr>
              <p:spPr bwMode="auto">
                <a:xfrm flipV="1">
                  <a:off x="969" y="1526"/>
                  <a:ext cx="8" cy="3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990" name="Line 539"/>
                <p:cNvSpPr>
                  <a:spLocks noChangeShapeType="1"/>
                </p:cNvSpPr>
                <p:nvPr/>
              </p:nvSpPr>
              <p:spPr bwMode="auto">
                <a:xfrm flipH="1">
                  <a:off x="969" y="1528"/>
                  <a:ext cx="8" cy="3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991" name="Line 540"/>
                <p:cNvSpPr>
                  <a:spLocks noChangeShapeType="1"/>
                </p:cNvSpPr>
                <p:nvPr/>
              </p:nvSpPr>
              <p:spPr bwMode="auto">
                <a:xfrm flipV="1">
                  <a:off x="969" y="1528"/>
                  <a:ext cx="10" cy="3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992" name="Line 541"/>
                <p:cNvSpPr>
                  <a:spLocks noChangeShapeType="1"/>
                </p:cNvSpPr>
                <p:nvPr/>
              </p:nvSpPr>
              <p:spPr bwMode="auto">
                <a:xfrm flipH="1">
                  <a:off x="971" y="1528"/>
                  <a:ext cx="8" cy="3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993" name="Line 542"/>
                <p:cNvSpPr>
                  <a:spLocks noChangeShapeType="1"/>
                </p:cNvSpPr>
                <p:nvPr/>
              </p:nvSpPr>
              <p:spPr bwMode="auto">
                <a:xfrm flipV="1">
                  <a:off x="971" y="1528"/>
                  <a:ext cx="8" cy="3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994" name="Line 543"/>
                <p:cNvSpPr>
                  <a:spLocks noChangeShapeType="1"/>
                </p:cNvSpPr>
                <p:nvPr/>
              </p:nvSpPr>
              <p:spPr bwMode="auto">
                <a:xfrm flipH="1">
                  <a:off x="971" y="1528"/>
                  <a:ext cx="8" cy="3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995" name="Line 544"/>
                <p:cNvSpPr>
                  <a:spLocks noChangeShapeType="1"/>
                </p:cNvSpPr>
                <p:nvPr/>
              </p:nvSpPr>
              <p:spPr bwMode="auto">
                <a:xfrm flipV="1">
                  <a:off x="971" y="1528"/>
                  <a:ext cx="10" cy="3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996" name="Freeform 545"/>
                <p:cNvSpPr>
                  <a:spLocks/>
                </p:cNvSpPr>
                <p:nvPr/>
              </p:nvSpPr>
              <p:spPr bwMode="auto">
                <a:xfrm>
                  <a:off x="968" y="1526"/>
                  <a:ext cx="13" cy="36"/>
                </a:xfrm>
                <a:custGeom>
                  <a:avLst/>
                  <a:gdLst>
                    <a:gd name="T0" fmla="*/ 0 w 13"/>
                    <a:gd name="T1" fmla="*/ 35 h 36"/>
                    <a:gd name="T2" fmla="*/ 9 w 13"/>
                    <a:gd name="T3" fmla="*/ 0 h 36"/>
                    <a:gd name="T4" fmla="*/ 13 w 13"/>
                    <a:gd name="T5" fmla="*/ 2 h 36"/>
                    <a:gd name="T6" fmla="*/ 3 w 13"/>
                    <a:gd name="T7" fmla="*/ 36 h 36"/>
                    <a:gd name="T8" fmla="*/ 0 w 13"/>
                    <a:gd name="T9" fmla="*/ 35 h 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3"/>
                    <a:gd name="T16" fmla="*/ 0 h 36"/>
                    <a:gd name="T17" fmla="*/ 13 w 13"/>
                    <a:gd name="T18" fmla="*/ 36 h 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3" h="36">
                      <a:moveTo>
                        <a:pt x="0" y="35"/>
                      </a:moveTo>
                      <a:lnTo>
                        <a:pt x="9" y="0"/>
                      </a:lnTo>
                      <a:lnTo>
                        <a:pt x="13" y="2"/>
                      </a:lnTo>
                      <a:lnTo>
                        <a:pt x="3" y="36"/>
                      </a:lnTo>
                      <a:lnTo>
                        <a:pt x="0" y="35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997" name="Line 546"/>
                <p:cNvSpPr>
                  <a:spLocks noChangeShapeType="1"/>
                </p:cNvSpPr>
                <p:nvPr/>
              </p:nvSpPr>
              <p:spPr bwMode="auto">
                <a:xfrm flipH="1" flipV="1">
                  <a:off x="982" y="1526"/>
                  <a:ext cx="4" cy="3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998" name="Line 547"/>
                <p:cNvSpPr>
                  <a:spLocks noChangeShapeType="1"/>
                </p:cNvSpPr>
                <p:nvPr/>
              </p:nvSpPr>
              <p:spPr bwMode="auto">
                <a:xfrm>
                  <a:off x="982" y="1526"/>
                  <a:ext cx="4" cy="3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999" name="Line 548"/>
                <p:cNvSpPr>
                  <a:spLocks noChangeShapeType="1"/>
                </p:cNvSpPr>
                <p:nvPr/>
              </p:nvSpPr>
              <p:spPr bwMode="auto">
                <a:xfrm flipH="1" flipV="1">
                  <a:off x="982" y="1526"/>
                  <a:ext cx="4" cy="3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00" name="Line 549"/>
                <p:cNvSpPr>
                  <a:spLocks noChangeShapeType="1"/>
                </p:cNvSpPr>
                <p:nvPr/>
              </p:nvSpPr>
              <p:spPr bwMode="auto">
                <a:xfrm>
                  <a:off x="981" y="1526"/>
                  <a:ext cx="5" cy="3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01" name="Line 550"/>
                <p:cNvSpPr>
                  <a:spLocks noChangeShapeType="1"/>
                </p:cNvSpPr>
                <p:nvPr/>
              </p:nvSpPr>
              <p:spPr bwMode="auto">
                <a:xfrm flipH="1" flipV="1">
                  <a:off x="981" y="1526"/>
                  <a:ext cx="3" cy="3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02" name="Line 551"/>
                <p:cNvSpPr>
                  <a:spLocks noChangeShapeType="1"/>
                </p:cNvSpPr>
                <p:nvPr/>
              </p:nvSpPr>
              <p:spPr bwMode="auto">
                <a:xfrm>
                  <a:off x="981" y="1526"/>
                  <a:ext cx="3" cy="3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03" name="Line 552"/>
                <p:cNvSpPr>
                  <a:spLocks noChangeShapeType="1"/>
                </p:cNvSpPr>
                <p:nvPr/>
              </p:nvSpPr>
              <p:spPr bwMode="auto">
                <a:xfrm flipH="1" flipV="1">
                  <a:off x="981" y="1526"/>
                  <a:ext cx="3" cy="3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04" name="Line 553"/>
                <p:cNvSpPr>
                  <a:spLocks noChangeShapeType="1"/>
                </p:cNvSpPr>
                <p:nvPr/>
              </p:nvSpPr>
              <p:spPr bwMode="auto">
                <a:xfrm>
                  <a:off x="979" y="1526"/>
                  <a:ext cx="3" cy="3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05" name="Freeform 554"/>
                <p:cNvSpPr>
                  <a:spLocks/>
                </p:cNvSpPr>
                <p:nvPr/>
              </p:nvSpPr>
              <p:spPr bwMode="auto">
                <a:xfrm>
                  <a:off x="979" y="1526"/>
                  <a:ext cx="8" cy="31"/>
                </a:xfrm>
                <a:custGeom>
                  <a:avLst/>
                  <a:gdLst>
                    <a:gd name="T0" fmla="*/ 0 w 8"/>
                    <a:gd name="T1" fmla="*/ 0 h 31"/>
                    <a:gd name="T2" fmla="*/ 3 w 8"/>
                    <a:gd name="T3" fmla="*/ 31 h 31"/>
                    <a:gd name="T4" fmla="*/ 8 w 8"/>
                    <a:gd name="T5" fmla="*/ 31 h 31"/>
                    <a:gd name="T6" fmla="*/ 3 w 8"/>
                    <a:gd name="T7" fmla="*/ 0 h 31"/>
                    <a:gd name="T8" fmla="*/ 0 w 8"/>
                    <a:gd name="T9" fmla="*/ 0 h 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"/>
                    <a:gd name="T16" fmla="*/ 0 h 31"/>
                    <a:gd name="T17" fmla="*/ 8 w 8"/>
                    <a:gd name="T18" fmla="*/ 31 h 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" h="31">
                      <a:moveTo>
                        <a:pt x="0" y="0"/>
                      </a:moveTo>
                      <a:lnTo>
                        <a:pt x="3" y="31"/>
                      </a:lnTo>
                      <a:lnTo>
                        <a:pt x="8" y="31"/>
                      </a:lnTo>
                      <a:lnTo>
                        <a:pt x="3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06" name="Line 555"/>
                <p:cNvSpPr>
                  <a:spLocks noChangeShapeType="1"/>
                </p:cNvSpPr>
                <p:nvPr/>
              </p:nvSpPr>
              <p:spPr bwMode="auto">
                <a:xfrm flipV="1">
                  <a:off x="979" y="1556"/>
                  <a:ext cx="3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07" name="Line 556"/>
                <p:cNvSpPr>
                  <a:spLocks noChangeShapeType="1"/>
                </p:cNvSpPr>
                <p:nvPr/>
              </p:nvSpPr>
              <p:spPr bwMode="auto">
                <a:xfrm flipH="1">
                  <a:off x="981" y="1556"/>
                  <a:ext cx="3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08" name="Line 557"/>
                <p:cNvSpPr>
                  <a:spLocks noChangeShapeType="1"/>
                </p:cNvSpPr>
                <p:nvPr/>
              </p:nvSpPr>
              <p:spPr bwMode="auto">
                <a:xfrm flipV="1">
                  <a:off x="981" y="1557"/>
                  <a:ext cx="3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09" name="Line 558"/>
                <p:cNvSpPr>
                  <a:spLocks noChangeShapeType="1"/>
                </p:cNvSpPr>
                <p:nvPr/>
              </p:nvSpPr>
              <p:spPr bwMode="auto">
                <a:xfrm flipH="1">
                  <a:off x="981" y="1557"/>
                  <a:ext cx="3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10" name="Line 559"/>
                <p:cNvSpPr>
                  <a:spLocks noChangeShapeType="1"/>
                </p:cNvSpPr>
                <p:nvPr/>
              </p:nvSpPr>
              <p:spPr bwMode="auto">
                <a:xfrm flipV="1">
                  <a:off x="981" y="1557"/>
                  <a:ext cx="5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11" name="Line 560"/>
                <p:cNvSpPr>
                  <a:spLocks noChangeShapeType="1"/>
                </p:cNvSpPr>
                <p:nvPr/>
              </p:nvSpPr>
              <p:spPr bwMode="auto">
                <a:xfrm flipH="1">
                  <a:off x="981" y="1557"/>
                  <a:ext cx="5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12" name="Line 561"/>
                <p:cNvSpPr>
                  <a:spLocks noChangeShapeType="1"/>
                </p:cNvSpPr>
                <p:nvPr/>
              </p:nvSpPr>
              <p:spPr bwMode="auto">
                <a:xfrm flipV="1">
                  <a:off x="981" y="1557"/>
                  <a:ext cx="5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13" name="Line 562"/>
                <p:cNvSpPr>
                  <a:spLocks noChangeShapeType="1"/>
                </p:cNvSpPr>
                <p:nvPr/>
              </p:nvSpPr>
              <p:spPr bwMode="auto">
                <a:xfrm flipH="1">
                  <a:off x="982" y="1557"/>
                  <a:ext cx="4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14" name="Line 563"/>
                <p:cNvSpPr>
                  <a:spLocks noChangeShapeType="1"/>
                </p:cNvSpPr>
                <p:nvPr/>
              </p:nvSpPr>
              <p:spPr bwMode="auto">
                <a:xfrm flipV="1">
                  <a:off x="982" y="1559"/>
                  <a:ext cx="4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15" name="Freeform 564"/>
                <p:cNvSpPr>
                  <a:spLocks/>
                </p:cNvSpPr>
                <p:nvPr/>
              </p:nvSpPr>
              <p:spPr bwMode="auto">
                <a:xfrm>
                  <a:off x="979" y="1556"/>
                  <a:ext cx="7" cy="6"/>
                </a:xfrm>
                <a:custGeom>
                  <a:avLst/>
                  <a:gdLst>
                    <a:gd name="T0" fmla="*/ 3 w 7"/>
                    <a:gd name="T1" fmla="*/ 0 h 6"/>
                    <a:gd name="T2" fmla="*/ 0 w 7"/>
                    <a:gd name="T3" fmla="*/ 3 h 6"/>
                    <a:gd name="T4" fmla="*/ 3 w 7"/>
                    <a:gd name="T5" fmla="*/ 6 h 6"/>
                    <a:gd name="T6" fmla="*/ 7 w 7"/>
                    <a:gd name="T7" fmla="*/ 3 h 6"/>
                    <a:gd name="T8" fmla="*/ 3 w 7"/>
                    <a:gd name="T9" fmla="*/ 0 h 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"/>
                    <a:gd name="T16" fmla="*/ 0 h 6"/>
                    <a:gd name="T17" fmla="*/ 7 w 7"/>
                    <a:gd name="T18" fmla="*/ 6 h 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" h="6">
                      <a:moveTo>
                        <a:pt x="3" y="0"/>
                      </a:moveTo>
                      <a:lnTo>
                        <a:pt x="0" y="3"/>
                      </a:lnTo>
                      <a:lnTo>
                        <a:pt x="3" y="6"/>
                      </a:lnTo>
                      <a:lnTo>
                        <a:pt x="7" y="3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16" name="Line 565"/>
                <p:cNvSpPr>
                  <a:spLocks noChangeShapeType="1"/>
                </p:cNvSpPr>
                <p:nvPr/>
              </p:nvSpPr>
              <p:spPr bwMode="auto">
                <a:xfrm flipV="1">
                  <a:off x="984" y="1554"/>
                  <a:ext cx="18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17" name="Line 566"/>
                <p:cNvSpPr>
                  <a:spLocks noChangeShapeType="1"/>
                </p:cNvSpPr>
                <p:nvPr/>
              </p:nvSpPr>
              <p:spPr bwMode="auto">
                <a:xfrm flipH="1">
                  <a:off x="984" y="1554"/>
                  <a:ext cx="18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18" name="Line 567"/>
                <p:cNvSpPr>
                  <a:spLocks noChangeShapeType="1"/>
                </p:cNvSpPr>
                <p:nvPr/>
              </p:nvSpPr>
              <p:spPr bwMode="auto">
                <a:xfrm flipV="1">
                  <a:off x="984" y="1554"/>
                  <a:ext cx="18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19" name="Line 568"/>
                <p:cNvSpPr>
                  <a:spLocks noChangeShapeType="1"/>
                </p:cNvSpPr>
                <p:nvPr/>
              </p:nvSpPr>
              <p:spPr bwMode="auto">
                <a:xfrm flipH="1">
                  <a:off x="984" y="1556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20" name="Line 569"/>
                <p:cNvSpPr>
                  <a:spLocks noChangeShapeType="1"/>
                </p:cNvSpPr>
                <p:nvPr/>
              </p:nvSpPr>
              <p:spPr bwMode="auto">
                <a:xfrm flipV="1">
                  <a:off x="984" y="1556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21" name="Line 570"/>
                <p:cNvSpPr>
                  <a:spLocks noChangeShapeType="1"/>
                </p:cNvSpPr>
                <p:nvPr/>
              </p:nvSpPr>
              <p:spPr bwMode="auto">
                <a:xfrm flipH="1">
                  <a:off x="984" y="1556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22" name="Line 571"/>
                <p:cNvSpPr>
                  <a:spLocks noChangeShapeType="1"/>
                </p:cNvSpPr>
                <p:nvPr/>
              </p:nvSpPr>
              <p:spPr bwMode="auto">
                <a:xfrm flipV="1">
                  <a:off x="984" y="1556"/>
                  <a:ext cx="18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23" name="Line 572"/>
                <p:cNvSpPr>
                  <a:spLocks noChangeShapeType="1"/>
                </p:cNvSpPr>
                <p:nvPr/>
              </p:nvSpPr>
              <p:spPr bwMode="auto">
                <a:xfrm flipH="1">
                  <a:off x="984" y="1557"/>
                  <a:ext cx="18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24" name="Line 573"/>
                <p:cNvSpPr>
                  <a:spLocks noChangeShapeType="1"/>
                </p:cNvSpPr>
                <p:nvPr/>
              </p:nvSpPr>
              <p:spPr bwMode="auto">
                <a:xfrm flipV="1">
                  <a:off x="986" y="1557"/>
                  <a:ext cx="16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25" name="Freeform 574"/>
                <p:cNvSpPr>
                  <a:spLocks/>
                </p:cNvSpPr>
                <p:nvPr/>
              </p:nvSpPr>
              <p:spPr bwMode="auto">
                <a:xfrm>
                  <a:off x="984" y="1554"/>
                  <a:ext cx="18" cy="5"/>
                </a:xfrm>
                <a:custGeom>
                  <a:avLst/>
                  <a:gdLst>
                    <a:gd name="T0" fmla="*/ 0 w 18"/>
                    <a:gd name="T1" fmla="*/ 2 h 5"/>
                    <a:gd name="T2" fmla="*/ 18 w 18"/>
                    <a:gd name="T3" fmla="*/ 0 h 5"/>
                    <a:gd name="T4" fmla="*/ 18 w 18"/>
                    <a:gd name="T5" fmla="*/ 3 h 5"/>
                    <a:gd name="T6" fmla="*/ 0 w 18"/>
                    <a:gd name="T7" fmla="*/ 5 h 5"/>
                    <a:gd name="T8" fmla="*/ 0 w 18"/>
                    <a:gd name="T9" fmla="*/ 2 h 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"/>
                    <a:gd name="T16" fmla="*/ 0 h 5"/>
                    <a:gd name="T17" fmla="*/ 18 w 18"/>
                    <a:gd name="T18" fmla="*/ 5 h 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" h="5">
                      <a:moveTo>
                        <a:pt x="0" y="2"/>
                      </a:moveTo>
                      <a:lnTo>
                        <a:pt x="18" y="0"/>
                      </a:lnTo>
                      <a:lnTo>
                        <a:pt x="18" y="3"/>
                      </a:lnTo>
                      <a:lnTo>
                        <a:pt x="0" y="5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26" name="Line 575"/>
                <p:cNvSpPr>
                  <a:spLocks noChangeShapeType="1"/>
                </p:cNvSpPr>
                <p:nvPr/>
              </p:nvSpPr>
              <p:spPr bwMode="auto">
                <a:xfrm>
                  <a:off x="1004" y="1554"/>
                  <a:ext cx="3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27" name="Line 576"/>
                <p:cNvSpPr>
                  <a:spLocks noChangeShapeType="1"/>
                </p:cNvSpPr>
                <p:nvPr/>
              </p:nvSpPr>
              <p:spPr bwMode="auto">
                <a:xfrm flipH="1" flipV="1">
                  <a:off x="1004" y="1554"/>
                  <a:ext cx="3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28" name="Line 577"/>
                <p:cNvSpPr>
                  <a:spLocks noChangeShapeType="1"/>
                </p:cNvSpPr>
                <p:nvPr/>
              </p:nvSpPr>
              <p:spPr bwMode="auto">
                <a:xfrm>
                  <a:off x="1004" y="1556"/>
                  <a:ext cx="3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29" name="Line 578"/>
                <p:cNvSpPr>
                  <a:spLocks noChangeShapeType="1"/>
                </p:cNvSpPr>
                <p:nvPr/>
              </p:nvSpPr>
              <p:spPr bwMode="auto">
                <a:xfrm flipH="1" flipV="1">
                  <a:off x="1004" y="1556"/>
                  <a:ext cx="3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30" name="Line 579"/>
                <p:cNvSpPr>
                  <a:spLocks noChangeShapeType="1"/>
                </p:cNvSpPr>
                <p:nvPr/>
              </p:nvSpPr>
              <p:spPr bwMode="auto">
                <a:xfrm>
                  <a:off x="1002" y="1556"/>
                  <a:ext cx="3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31" name="Line 580"/>
                <p:cNvSpPr>
                  <a:spLocks noChangeShapeType="1"/>
                </p:cNvSpPr>
                <p:nvPr/>
              </p:nvSpPr>
              <p:spPr bwMode="auto">
                <a:xfrm flipH="1" flipV="1">
                  <a:off x="1002" y="1556"/>
                  <a:ext cx="3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32" name="Line 581"/>
                <p:cNvSpPr>
                  <a:spLocks noChangeShapeType="1"/>
                </p:cNvSpPr>
                <p:nvPr/>
              </p:nvSpPr>
              <p:spPr bwMode="auto">
                <a:xfrm>
                  <a:off x="1002" y="1556"/>
                  <a:ext cx="3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33" name="Line 582"/>
                <p:cNvSpPr>
                  <a:spLocks noChangeShapeType="1"/>
                </p:cNvSpPr>
                <p:nvPr/>
              </p:nvSpPr>
              <p:spPr bwMode="auto">
                <a:xfrm flipH="1" flipV="1">
                  <a:off x="1002" y="1556"/>
                  <a:ext cx="3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34" name="Line 583"/>
                <p:cNvSpPr>
                  <a:spLocks noChangeShapeType="1"/>
                </p:cNvSpPr>
                <p:nvPr/>
              </p:nvSpPr>
              <p:spPr bwMode="auto">
                <a:xfrm>
                  <a:off x="1002" y="1556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35" name="Freeform 584"/>
                <p:cNvSpPr>
                  <a:spLocks/>
                </p:cNvSpPr>
                <p:nvPr/>
              </p:nvSpPr>
              <p:spPr bwMode="auto">
                <a:xfrm>
                  <a:off x="1002" y="1554"/>
                  <a:ext cx="5" cy="7"/>
                </a:xfrm>
                <a:custGeom>
                  <a:avLst/>
                  <a:gdLst>
                    <a:gd name="T0" fmla="*/ 0 w 5"/>
                    <a:gd name="T1" fmla="*/ 2 h 7"/>
                    <a:gd name="T2" fmla="*/ 2 w 5"/>
                    <a:gd name="T3" fmla="*/ 7 h 7"/>
                    <a:gd name="T4" fmla="*/ 5 w 5"/>
                    <a:gd name="T5" fmla="*/ 3 h 7"/>
                    <a:gd name="T6" fmla="*/ 2 w 5"/>
                    <a:gd name="T7" fmla="*/ 0 h 7"/>
                    <a:gd name="T8" fmla="*/ 0 w 5"/>
                    <a:gd name="T9" fmla="*/ 2 h 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"/>
                    <a:gd name="T16" fmla="*/ 0 h 7"/>
                    <a:gd name="T17" fmla="*/ 5 w 5"/>
                    <a:gd name="T18" fmla="*/ 7 h 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" h="7">
                      <a:moveTo>
                        <a:pt x="0" y="2"/>
                      </a:moveTo>
                      <a:lnTo>
                        <a:pt x="2" y="7"/>
                      </a:lnTo>
                      <a:lnTo>
                        <a:pt x="5" y="3"/>
                      </a:lnTo>
                      <a:lnTo>
                        <a:pt x="2" y="0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36" name="Line 585"/>
                <p:cNvSpPr>
                  <a:spLocks noChangeShapeType="1"/>
                </p:cNvSpPr>
                <p:nvPr/>
              </p:nvSpPr>
              <p:spPr bwMode="auto">
                <a:xfrm flipH="1">
                  <a:off x="1002" y="1521"/>
                  <a:ext cx="21" cy="3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37" name="Line 586"/>
                <p:cNvSpPr>
                  <a:spLocks noChangeShapeType="1"/>
                </p:cNvSpPr>
                <p:nvPr/>
              </p:nvSpPr>
              <p:spPr bwMode="auto">
                <a:xfrm flipV="1">
                  <a:off x="1002" y="1511"/>
                  <a:ext cx="28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38" name="Line 587"/>
                <p:cNvSpPr>
                  <a:spLocks noChangeShapeType="1"/>
                </p:cNvSpPr>
                <p:nvPr/>
              </p:nvSpPr>
              <p:spPr bwMode="auto">
                <a:xfrm flipH="1">
                  <a:off x="1002" y="1511"/>
                  <a:ext cx="28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39" name="Line 588"/>
                <p:cNvSpPr>
                  <a:spLocks noChangeShapeType="1"/>
                </p:cNvSpPr>
                <p:nvPr/>
              </p:nvSpPr>
              <p:spPr bwMode="auto">
                <a:xfrm flipV="1">
                  <a:off x="1002" y="1511"/>
                  <a:ext cx="28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40" name="Line 589"/>
                <p:cNvSpPr>
                  <a:spLocks noChangeShapeType="1"/>
                </p:cNvSpPr>
                <p:nvPr/>
              </p:nvSpPr>
              <p:spPr bwMode="auto">
                <a:xfrm flipH="1">
                  <a:off x="1004" y="1511"/>
                  <a:ext cx="26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41" name="Line 590"/>
                <p:cNvSpPr>
                  <a:spLocks noChangeShapeType="1"/>
                </p:cNvSpPr>
                <p:nvPr/>
              </p:nvSpPr>
              <p:spPr bwMode="auto">
                <a:xfrm flipV="1">
                  <a:off x="1004" y="1511"/>
                  <a:ext cx="26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42" name="Line 591"/>
                <p:cNvSpPr>
                  <a:spLocks noChangeShapeType="1"/>
                </p:cNvSpPr>
                <p:nvPr/>
              </p:nvSpPr>
              <p:spPr bwMode="auto">
                <a:xfrm flipH="1">
                  <a:off x="1004" y="1513"/>
                  <a:ext cx="28" cy="4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43" name="Line 592"/>
                <p:cNvSpPr>
                  <a:spLocks noChangeShapeType="1"/>
                </p:cNvSpPr>
                <p:nvPr/>
              </p:nvSpPr>
              <p:spPr bwMode="auto">
                <a:xfrm flipV="1">
                  <a:off x="1004" y="1513"/>
                  <a:ext cx="28" cy="4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44" name="Line 593"/>
                <p:cNvSpPr>
                  <a:spLocks noChangeShapeType="1"/>
                </p:cNvSpPr>
                <p:nvPr/>
              </p:nvSpPr>
              <p:spPr bwMode="auto">
                <a:xfrm flipH="1">
                  <a:off x="1027" y="1513"/>
                  <a:ext cx="5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45" name="Freeform 594"/>
                <p:cNvSpPr>
                  <a:spLocks/>
                </p:cNvSpPr>
                <p:nvPr/>
              </p:nvSpPr>
              <p:spPr bwMode="auto">
                <a:xfrm>
                  <a:off x="1000" y="1511"/>
                  <a:ext cx="32" cy="46"/>
                </a:xfrm>
                <a:custGeom>
                  <a:avLst/>
                  <a:gdLst>
                    <a:gd name="T0" fmla="*/ 0 w 32"/>
                    <a:gd name="T1" fmla="*/ 45 h 46"/>
                    <a:gd name="T2" fmla="*/ 28 w 32"/>
                    <a:gd name="T3" fmla="*/ 0 h 46"/>
                    <a:gd name="T4" fmla="*/ 32 w 32"/>
                    <a:gd name="T5" fmla="*/ 2 h 46"/>
                    <a:gd name="T6" fmla="*/ 4 w 32"/>
                    <a:gd name="T7" fmla="*/ 46 h 46"/>
                    <a:gd name="T8" fmla="*/ 0 w 32"/>
                    <a:gd name="T9" fmla="*/ 45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"/>
                    <a:gd name="T16" fmla="*/ 0 h 46"/>
                    <a:gd name="T17" fmla="*/ 32 w 32"/>
                    <a:gd name="T18" fmla="*/ 46 h 4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" h="46">
                      <a:moveTo>
                        <a:pt x="0" y="45"/>
                      </a:moveTo>
                      <a:lnTo>
                        <a:pt x="28" y="0"/>
                      </a:lnTo>
                      <a:lnTo>
                        <a:pt x="32" y="2"/>
                      </a:lnTo>
                      <a:lnTo>
                        <a:pt x="4" y="46"/>
                      </a:lnTo>
                      <a:lnTo>
                        <a:pt x="0" y="45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46" name="Line 595"/>
                <p:cNvSpPr>
                  <a:spLocks noChangeShapeType="1"/>
                </p:cNvSpPr>
                <p:nvPr/>
              </p:nvSpPr>
              <p:spPr bwMode="auto">
                <a:xfrm flipV="1">
                  <a:off x="1014" y="1511"/>
                  <a:ext cx="14" cy="4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47" name="Line 596"/>
                <p:cNvSpPr>
                  <a:spLocks noChangeShapeType="1"/>
                </p:cNvSpPr>
                <p:nvPr/>
              </p:nvSpPr>
              <p:spPr bwMode="auto">
                <a:xfrm flipH="1">
                  <a:off x="1015" y="1511"/>
                  <a:ext cx="15" cy="4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48" name="Line 597"/>
                <p:cNvSpPr>
                  <a:spLocks noChangeShapeType="1"/>
                </p:cNvSpPr>
                <p:nvPr/>
              </p:nvSpPr>
              <p:spPr bwMode="auto">
                <a:xfrm flipV="1">
                  <a:off x="1015" y="1511"/>
                  <a:ext cx="15" cy="4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49" name="Line 598"/>
                <p:cNvSpPr>
                  <a:spLocks noChangeShapeType="1"/>
                </p:cNvSpPr>
                <p:nvPr/>
              </p:nvSpPr>
              <p:spPr bwMode="auto">
                <a:xfrm flipH="1">
                  <a:off x="1015" y="1511"/>
                  <a:ext cx="15" cy="4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50" name="Line 599"/>
                <p:cNvSpPr>
                  <a:spLocks noChangeShapeType="1"/>
                </p:cNvSpPr>
                <p:nvPr/>
              </p:nvSpPr>
              <p:spPr bwMode="auto">
                <a:xfrm flipV="1">
                  <a:off x="1015" y="1511"/>
                  <a:ext cx="15" cy="4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51" name="Line 600"/>
                <p:cNvSpPr>
                  <a:spLocks noChangeShapeType="1"/>
                </p:cNvSpPr>
                <p:nvPr/>
              </p:nvSpPr>
              <p:spPr bwMode="auto">
                <a:xfrm flipH="1">
                  <a:off x="1017" y="1511"/>
                  <a:ext cx="15" cy="4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52" name="Line 601"/>
                <p:cNvSpPr>
                  <a:spLocks noChangeShapeType="1"/>
                </p:cNvSpPr>
                <p:nvPr/>
              </p:nvSpPr>
              <p:spPr bwMode="auto">
                <a:xfrm flipV="1">
                  <a:off x="1017" y="1511"/>
                  <a:ext cx="15" cy="4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53" name="Line 602"/>
                <p:cNvSpPr>
                  <a:spLocks noChangeShapeType="1"/>
                </p:cNvSpPr>
                <p:nvPr/>
              </p:nvSpPr>
              <p:spPr bwMode="auto">
                <a:xfrm flipH="1">
                  <a:off x="1017" y="1513"/>
                  <a:ext cx="15" cy="4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54" name="Freeform 603"/>
                <p:cNvSpPr>
                  <a:spLocks/>
                </p:cNvSpPr>
                <p:nvPr/>
              </p:nvSpPr>
              <p:spPr bwMode="auto">
                <a:xfrm>
                  <a:off x="1014" y="1511"/>
                  <a:ext cx="18" cy="48"/>
                </a:xfrm>
                <a:custGeom>
                  <a:avLst/>
                  <a:gdLst>
                    <a:gd name="T0" fmla="*/ 14 w 18"/>
                    <a:gd name="T1" fmla="*/ 0 h 48"/>
                    <a:gd name="T2" fmla="*/ 0 w 18"/>
                    <a:gd name="T3" fmla="*/ 48 h 48"/>
                    <a:gd name="T4" fmla="*/ 3 w 18"/>
                    <a:gd name="T5" fmla="*/ 48 h 48"/>
                    <a:gd name="T6" fmla="*/ 18 w 18"/>
                    <a:gd name="T7" fmla="*/ 2 h 48"/>
                    <a:gd name="T8" fmla="*/ 14 w 18"/>
                    <a:gd name="T9" fmla="*/ 0 h 4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"/>
                    <a:gd name="T16" fmla="*/ 0 h 48"/>
                    <a:gd name="T17" fmla="*/ 18 w 18"/>
                    <a:gd name="T18" fmla="*/ 48 h 4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" h="48">
                      <a:moveTo>
                        <a:pt x="14" y="0"/>
                      </a:moveTo>
                      <a:lnTo>
                        <a:pt x="0" y="48"/>
                      </a:lnTo>
                      <a:lnTo>
                        <a:pt x="3" y="48"/>
                      </a:lnTo>
                      <a:lnTo>
                        <a:pt x="18" y="2"/>
                      </a:lnTo>
                      <a:lnTo>
                        <a:pt x="14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55" name="Line 604"/>
                <p:cNvSpPr>
                  <a:spLocks noChangeShapeType="1"/>
                </p:cNvSpPr>
                <p:nvPr/>
              </p:nvSpPr>
              <p:spPr bwMode="auto">
                <a:xfrm flipH="1">
                  <a:off x="1015" y="1543"/>
                  <a:ext cx="15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56" name="Line 605"/>
                <p:cNvSpPr>
                  <a:spLocks noChangeShapeType="1"/>
                </p:cNvSpPr>
                <p:nvPr/>
              </p:nvSpPr>
              <p:spPr bwMode="auto">
                <a:xfrm flipV="1">
                  <a:off x="1015" y="1543"/>
                  <a:ext cx="15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57" name="Line 606"/>
                <p:cNvSpPr>
                  <a:spLocks noChangeShapeType="1"/>
                </p:cNvSpPr>
                <p:nvPr/>
              </p:nvSpPr>
              <p:spPr bwMode="auto">
                <a:xfrm flipH="1">
                  <a:off x="1015" y="1543"/>
                  <a:ext cx="15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58" name="Line 607"/>
                <p:cNvSpPr>
                  <a:spLocks noChangeShapeType="1"/>
                </p:cNvSpPr>
                <p:nvPr/>
              </p:nvSpPr>
              <p:spPr bwMode="auto">
                <a:xfrm flipV="1">
                  <a:off x="1015" y="1543"/>
                  <a:ext cx="15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59" name="Line 608"/>
                <p:cNvSpPr>
                  <a:spLocks noChangeShapeType="1"/>
                </p:cNvSpPr>
                <p:nvPr/>
              </p:nvSpPr>
              <p:spPr bwMode="auto">
                <a:xfrm flipH="1">
                  <a:off x="1017" y="1543"/>
                  <a:ext cx="13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60" name="Line 609"/>
                <p:cNvSpPr>
                  <a:spLocks noChangeShapeType="1"/>
                </p:cNvSpPr>
                <p:nvPr/>
              </p:nvSpPr>
              <p:spPr bwMode="auto">
                <a:xfrm flipV="1">
                  <a:off x="1017" y="1543"/>
                  <a:ext cx="15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61" name="Line 610"/>
                <p:cNvSpPr>
                  <a:spLocks noChangeShapeType="1"/>
                </p:cNvSpPr>
                <p:nvPr/>
              </p:nvSpPr>
              <p:spPr bwMode="auto">
                <a:xfrm flipH="1">
                  <a:off x="1017" y="1544"/>
                  <a:ext cx="15" cy="1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62" name="Line 611"/>
                <p:cNvSpPr>
                  <a:spLocks noChangeShapeType="1"/>
                </p:cNvSpPr>
                <p:nvPr/>
              </p:nvSpPr>
              <p:spPr bwMode="auto">
                <a:xfrm flipV="1">
                  <a:off x="1017" y="1544"/>
                  <a:ext cx="15" cy="1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63" name="Freeform 612"/>
                <p:cNvSpPr>
                  <a:spLocks/>
                </p:cNvSpPr>
                <p:nvPr/>
              </p:nvSpPr>
              <p:spPr bwMode="auto">
                <a:xfrm>
                  <a:off x="1015" y="1543"/>
                  <a:ext cx="17" cy="18"/>
                </a:xfrm>
                <a:custGeom>
                  <a:avLst/>
                  <a:gdLst>
                    <a:gd name="T0" fmla="*/ 0 w 17"/>
                    <a:gd name="T1" fmla="*/ 16 h 18"/>
                    <a:gd name="T2" fmla="*/ 13 w 17"/>
                    <a:gd name="T3" fmla="*/ 0 h 18"/>
                    <a:gd name="T4" fmla="*/ 17 w 17"/>
                    <a:gd name="T5" fmla="*/ 1 h 18"/>
                    <a:gd name="T6" fmla="*/ 2 w 17"/>
                    <a:gd name="T7" fmla="*/ 18 h 18"/>
                    <a:gd name="T8" fmla="*/ 0 w 17"/>
                    <a:gd name="T9" fmla="*/ 16 h 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"/>
                    <a:gd name="T16" fmla="*/ 0 h 18"/>
                    <a:gd name="T17" fmla="*/ 17 w 17"/>
                    <a:gd name="T18" fmla="*/ 18 h 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" h="18">
                      <a:moveTo>
                        <a:pt x="0" y="16"/>
                      </a:moveTo>
                      <a:lnTo>
                        <a:pt x="13" y="0"/>
                      </a:lnTo>
                      <a:lnTo>
                        <a:pt x="17" y="1"/>
                      </a:lnTo>
                      <a:lnTo>
                        <a:pt x="2" y="18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64" name="Line 613"/>
                <p:cNvSpPr>
                  <a:spLocks noChangeShapeType="1"/>
                </p:cNvSpPr>
                <p:nvPr/>
              </p:nvSpPr>
              <p:spPr bwMode="auto">
                <a:xfrm>
                  <a:off x="1032" y="1513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65" name="Line 614"/>
                <p:cNvSpPr>
                  <a:spLocks noChangeShapeType="1"/>
                </p:cNvSpPr>
                <p:nvPr/>
              </p:nvSpPr>
              <p:spPr bwMode="auto">
                <a:xfrm flipV="1">
                  <a:off x="1032" y="1513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66" name="Line 615"/>
                <p:cNvSpPr>
                  <a:spLocks noChangeShapeType="1"/>
                </p:cNvSpPr>
                <p:nvPr/>
              </p:nvSpPr>
              <p:spPr bwMode="auto">
                <a:xfrm>
                  <a:off x="1030" y="1513"/>
                  <a:ext cx="2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67" name="Line 616"/>
                <p:cNvSpPr>
                  <a:spLocks noChangeShapeType="1"/>
                </p:cNvSpPr>
                <p:nvPr/>
              </p:nvSpPr>
              <p:spPr bwMode="auto">
                <a:xfrm flipV="1">
                  <a:off x="1030" y="1513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68" name="Line 617"/>
                <p:cNvSpPr>
                  <a:spLocks noChangeShapeType="1"/>
                </p:cNvSpPr>
                <p:nvPr/>
              </p:nvSpPr>
              <p:spPr bwMode="auto">
                <a:xfrm>
                  <a:off x="1030" y="1513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69" name="Line 618"/>
                <p:cNvSpPr>
                  <a:spLocks noChangeShapeType="1"/>
                </p:cNvSpPr>
                <p:nvPr/>
              </p:nvSpPr>
              <p:spPr bwMode="auto">
                <a:xfrm flipH="1" flipV="1">
                  <a:off x="1028" y="1513"/>
                  <a:ext cx="2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70" name="Line 619"/>
                <p:cNvSpPr>
                  <a:spLocks noChangeShapeType="1"/>
                </p:cNvSpPr>
                <p:nvPr/>
              </p:nvSpPr>
              <p:spPr bwMode="auto">
                <a:xfrm>
                  <a:off x="1028" y="1513"/>
                  <a:ext cx="2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71" name="Line 620"/>
                <p:cNvSpPr>
                  <a:spLocks noChangeShapeType="1"/>
                </p:cNvSpPr>
                <p:nvPr/>
              </p:nvSpPr>
              <p:spPr bwMode="auto">
                <a:xfrm flipV="1">
                  <a:off x="1028" y="1513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72" name="Rectangle 621"/>
                <p:cNvSpPr>
                  <a:spLocks noChangeArrowheads="1"/>
                </p:cNvSpPr>
                <p:nvPr/>
              </p:nvSpPr>
              <p:spPr bwMode="auto">
                <a:xfrm>
                  <a:off x="1028" y="1513"/>
                  <a:ext cx="4" cy="30"/>
                </a:xfrm>
                <a:prstGeom prst="rect">
                  <a:avLst/>
                </a:prstGeom>
                <a:noFill/>
                <a:ln w="0">
                  <a:solidFill>
                    <a:srgbClr val="333399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>
                    <a:cs typeface="Calibri" charset="0"/>
                  </a:endParaRPr>
                </a:p>
              </p:txBody>
            </p:sp>
            <p:sp>
              <p:nvSpPr>
                <p:cNvPr id="3073" name="Line 622"/>
                <p:cNvSpPr>
                  <a:spLocks noChangeShapeType="1"/>
                </p:cNvSpPr>
                <p:nvPr/>
              </p:nvSpPr>
              <p:spPr bwMode="auto">
                <a:xfrm>
                  <a:off x="997" y="155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74" name="Line 623"/>
                <p:cNvSpPr>
                  <a:spLocks noChangeShapeType="1"/>
                </p:cNvSpPr>
                <p:nvPr/>
              </p:nvSpPr>
              <p:spPr bwMode="auto">
                <a:xfrm flipV="1">
                  <a:off x="997" y="155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75" name="Line 624"/>
                <p:cNvSpPr>
                  <a:spLocks noChangeShapeType="1"/>
                </p:cNvSpPr>
                <p:nvPr/>
              </p:nvSpPr>
              <p:spPr bwMode="auto">
                <a:xfrm>
                  <a:off x="999" y="1544"/>
                  <a:ext cx="1" cy="1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76" name="Line 625"/>
                <p:cNvSpPr>
                  <a:spLocks noChangeShapeType="1"/>
                </p:cNvSpPr>
                <p:nvPr/>
              </p:nvSpPr>
              <p:spPr bwMode="auto">
                <a:xfrm flipV="1">
                  <a:off x="999" y="1539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77" name="Line 626"/>
                <p:cNvSpPr>
                  <a:spLocks noChangeShapeType="1"/>
                </p:cNvSpPr>
                <p:nvPr/>
              </p:nvSpPr>
              <p:spPr bwMode="auto">
                <a:xfrm>
                  <a:off x="999" y="1533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78" name="Line 627"/>
                <p:cNvSpPr>
                  <a:spLocks noChangeShapeType="1"/>
                </p:cNvSpPr>
                <p:nvPr/>
              </p:nvSpPr>
              <p:spPr bwMode="auto">
                <a:xfrm flipV="1">
                  <a:off x="999" y="1528"/>
                  <a:ext cx="1" cy="3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79" name="Line 628"/>
                <p:cNvSpPr>
                  <a:spLocks noChangeShapeType="1"/>
                </p:cNvSpPr>
                <p:nvPr/>
              </p:nvSpPr>
              <p:spPr bwMode="auto">
                <a:xfrm>
                  <a:off x="1000" y="1523"/>
                  <a:ext cx="1" cy="3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80" name="Line 629"/>
                <p:cNvSpPr>
                  <a:spLocks noChangeShapeType="1"/>
                </p:cNvSpPr>
                <p:nvPr/>
              </p:nvSpPr>
              <p:spPr bwMode="auto">
                <a:xfrm flipV="1">
                  <a:off x="1000" y="1521"/>
                  <a:ext cx="1" cy="4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81" name="Line 630"/>
                <p:cNvSpPr>
                  <a:spLocks noChangeShapeType="1"/>
                </p:cNvSpPr>
                <p:nvPr/>
              </p:nvSpPr>
              <p:spPr bwMode="auto">
                <a:xfrm>
                  <a:off x="1000" y="1521"/>
                  <a:ext cx="1" cy="4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82" name="Line 631"/>
                <p:cNvSpPr>
                  <a:spLocks noChangeShapeType="1"/>
                </p:cNvSpPr>
                <p:nvPr/>
              </p:nvSpPr>
              <p:spPr bwMode="auto">
                <a:xfrm flipV="1">
                  <a:off x="1000" y="1521"/>
                  <a:ext cx="1" cy="4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83" name="Line 632"/>
                <p:cNvSpPr>
                  <a:spLocks noChangeShapeType="1"/>
                </p:cNvSpPr>
                <p:nvPr/>
              </p:nvSpPr>
              <p:spPr bwMode="auto">
                <a:xfrm>
                  <a:off x="1002" y="1521"/>
                  <a:ext cx="1" cy="4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84" name="Line 633"/>
                <p:cNvSpPr>
                  <a:spLocks noChangeShapeType="1"/>
                </p:cNvSpPr>
                <p:nvPr/>
              </p:nvSpPr>
              <p:spPr bwMode="auto">
                <a:xfrm flipV="1">
                  <a:off x="1002" y="1519"/>
                  <a:ext cx="1" cy="4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85" name="Line 634"/>
                <p:cNvSpPr>
                  <a:spLocks noChangeShapeType="1"/>
                </p:cNvSpPr>
                <p:nvPr/>
              </p:nvSpPr>
              <p:spPr bwMode="auto">
                <a:xfrm>
                  <a:off x="1002" y="1519"/>
                  <a:ext cx="1" cy="4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86" name="Line 635"/>
                <p:cNvSpPr>
                  <a:spLocks noChangeShapeType="1"/>
                </p:cNvSpPr>
                <p:nvPr/>
              </p:nvSpPr>
              <p:spPr bwMode="auto">
                <a:xfrm flipV="1">
                  <a:off x="1002" y="1519"/>
                  <a:ext cx="1" cy="4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87" name="Line 636"/>
                <p:cNvSpPr>
                  <a:spLocks noChangeShapeType="1"/>
                </p:cNvSpPr>
                <p:nvPr/>
              </p:nvSpPr>
              <p:spPr bwMode="auto">
                <a:xfrm>
                  <a:off x="1004" y="1519"/>
                  <a:ext cx="1" cy="4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88" name="Line 637"/>
                <p:cNvSpPr>
                  <a:spLocks noChangeShapeType="1"/>
                </p:cNvSpPr>
                <p:nvPr/>
              </p:nvSpPr>
              <p:spPr bwMode="auto">
                <a:xfrm flipV="1">
                  <a:off x="1004" y="1518"/>
                  <a:ext cx="1" cy="4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89" name="Line 638"/>
                <p:cNvSpPr>
                  <a:spLocks noChangeShapeType="1"/>
                </p:cNvSpPr>
                <p:nvPr/>
              </p:nvSpPr>
              <p:spPr bwMode="auto">
                <a:xfrm>
                  <a:off x="1004" y="1518"/>
                  <a:ext cx="1" cy="4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90" name="Line 639"/>
                <p:cNvSpPr>
                  <a:spLocks noChangeShapeType="1"/>
                </p:cNvSpPr>
                <p:nvPr/>
              </p:nvSpPr>
              <p:spPr bwMode="auto">
                <a:xfrm flipV="1">
                  <a:off x="1004" y="1518"/>
                  <a:ext cx="1" cy="4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91" name="Line 640"/>
                <p:cNvSpPr>
                  <a:spLocks noChangeShapeType="1"/>
                </p:cNvSpPr>
                <p:nvPr/>
              </p:nvSpPr>
              <p:spPr bwMode="auto">
                <a:xfrm>
                  <a:off x="1005" y="1518"/>
                  <a:ext cx="1" cy="4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92" name="Line 641"/>
                <p:cNvSpPr>
                  <a:spLocks noChangeShapeType="1"/>
                </p:cNvSpPr>
                <p:nvPr/>
              </p:nvSpPr>
              <p:spPr bwMode="auto">
                <a:xfrm flipV="1">
                  <a:off x="1005" y="1518"/>
                  <a:ext cx="1" cy="4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93" name="Line 642"/>
                <p:cNvSpPr>
                  <a:spLocks noChangeShapeType="1"/>
                </p:cNvSpPr>
                <p:nvPr/>
              </p:nvSpPr>
              <p:spPr bwMode="auto">
                <a:xfrm>
                  <a:off x="1005" y="1518"/>
                  <a:ext cx="1" cy="4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94" name="Line 643"/>
                <p:cNvSpPr>
                  <a:spLocks noChangeShapeType="1"/>
                </p:cNvSpPr>
                <p:nvPr/>
              </p:nvSpPr>
              <p:spPr bwMode="auto">
                <a:xfrm flipV="1">
                  <a:off x="1005" y="1516"/>
                  <a:ext cx="1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95" name="Line 644"/>
                <p:cNvSpPr>
                  <a:spLocks noChangeShapeType="1"/>
                </p:cNvSpPr>
                <p:nvPr/>
              </p:nvSpPr>
              <p:spPr bwMode="auto">
                <a:xfrm>
                  <a:off x="1007" y="1516"/>
                  <a:ext cx="1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96" name="Line 645"/>
                <p:cNvSpPr>
                  <a:spLocks noChangeShapeType="1"/>
                </p:cNvSpPr>
                <p:nvPr/>
              </p:nvSpPr>
              <p:spPr bwMode="auto">
                <a:xfrm flipV="1">
                  <a:off x="1007" y="1516"/>
                  <a:ext cx="1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97" name="Line 646"/>
                <p:cNvSpPr>
                  <a:spLocks noChangeShapeType="1"/>
                </p:cNvSpPr>
                <p:nvPr/>
              </p:nvSpPr>
              <p:spPr bwMode="auto">
                <a:xfrm>
                  <a:off x="1007" y="1516"/>
                  <a:ext cx="1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98" name="Line 647"/>
                <p:cNvSpPr>
                  <a:spLocks noChangeShapeType="1"/>
                </p:cNvSpPr>
                <p:nvPr/>
              </p:nvSpPr>
              <p:spPr bwMode="auto">
                <a:xfrm flipV="1">
                  <a:off x="1009" y="1516"/>
                  <a:ext cx="1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99" name="Line 648"/>
                <p:cNvSpPr>
                  <a:spLocks noChangeShapeType="1"/>
                </p:cNvSpPr>
                <p:nvPr/>
              </p:nvSpPr>
              <p:spPr bwMode="auto">
                <a:xfrm>
                  <a:off x="1009" y="1516"/>
                  <a:ext cx="1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00" name="Line 649"/>
                <p:cNvSpPr>
                  <a:spLocks noChangeShapeType="1"/>
                </p:cNvSpPr>
                <p:nvPr/>
              </p:nvSpPr>
              <p:spPr bwMode="auto">
                <a:xfrm flipV="1">
                  <a:off x="1009" y="1526"/>
                  <a:ext cx="1" cy="3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01" name="Line 650"/>
                <p:cNvSpPr>
                  <a:spLocks noChangeShapeType="1"/>
                </p:cNvSpPr>
                <p:nvPr/>
              </p:nvSpPr>
              <p:spPr bwMode="auto">
                <a:xfrm>
                  <a:off x="1010" y="1536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02" name="Line 651"/>
                <p:cNvSpPr>
                  <a:spLocks noChangeShapeType="1"/>
                </p:cNvSpPr>
                <p:nvPr/>
              </p:nvSpPr>
              <p:spPr bwMode="auto">
                <a:xfrm flipV="1">
                  <a:off x="1010" y="1544"/>
                  <a:ext cx="1" cy="1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03" name="Line 652"/>
                <p:cNvSpPr>
                  <a:spLocks noChangeShapeType="1"/>
                </p:cNvSpPr>
                <p:nvPr/>
              </p:nvSpPr>
              <p:spPr bwMode="auto">
                <a:xfrm>
                  <a:off x="1010" y="155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04" name="Freeform 653"/>
                <p:cNvSpPr>
                  <a:spLocks/>
                </p:cNvSpPr>
                <p:nvPr/>
              </p:nvSpPr>
              <p:spPr bwMode="auto">
                <a:xfrm>
                  <a:off x="997" y="1516"/>
                  <a:ext cx="13" cy="45"/>
                </a:xfrm>
                <a:custGeom>
                  <a:avLst/>
                  <a:gdLst>
                    <a:gd name="T0" fmla="*/ 3 w 13"/>
                    <a:gd name="T1" fmla="*/ 3 h 45"/>
                    <a:gd name="T2" fmla="*/ 0 w 13"/>
                    <a:gd name="T3" fmla="*/ 45 h 45"/>
                    <a:gd name="T4" fmla="*/ 13 w 13"/>
                    <a:gd name="T5" fmla="*/ 45 h 45"/>
                    <a:gd name="T6" fmla="*/ 12 w 13"/>
                    <a:gd name="T7" fmla="*/ 0 h 45"/>
                    <a:gd name="T8" fmla="*/ 3 w 13"/>
                    <a:gd name="T9" fmla="*/ 5 h 45"/>
                    <a:gd name="T10" fmla="*/ 3 w 13"/>
                    <a:gd name="T11" fmla="*/ 3 h 4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3"/>
                    <a:gd name="T19" fmla="*/ 0 h 45"/>
                    <a:gd name="T20" fmla="*/ 13 w 13"/>
                    <a:gd name="T21" fmla="*/ 45 h 4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3" h="45">
                      <a:moveTo>
                        <a:pt x="3" y="3"/>
                      </a:moveTo>
                      <a:lnTo>
                        <a:pt x="0" y="45"/>
                      </a:lnTo>
                      <a:lnTo>
                        <a:pt x="13" y="45"/>
                      </a:lnTo>
                      <a:lnTo>
                        <a:pt x="12" y="0"/>
                      </a:lnTo>
                      <a:lnTo>
                        <a:pt x="3" y="5"/>
                      </a:lnTo>
                      <a:lnTo>
                        <a:pt x="3" y="3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05" name="Line 654"/>
                <p:cNvSpPr>
                  <a:spLocks noChangeShapeType="1"/>
                </p:cNvSpPr>
                <p:nvPr/>
              </p:nvSpPr>
              <p:spPr bwMode="auto">
                <a:xfrm flipV="1">
                  <a:off x="969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06" name="Line 655"/>
                <p:cNvSpPr>
                  <a:spLocks noChangeShapeType="1"/>
                </p:cNvSpPr>
                <p:nvPr/>
              </p:nvSpPr>
              <p:spPr bwMode="auto">
                <a:xfrm>
                  <a:off x="969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07" name="Line 656"/>
                <p:cNvSpPr>
                  <a:spLocks noChangeShapeType="1"/>
                </p:cNvSpPr>
                <p:nvPr/>
              </p:nvSpPr>
              <p:spPr bwMode="auto">
                <a:xfrm flipV="1">
                  <a:off x="971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08" name="Line 657"/>
                <p:cNvSpPr>
                  <a:spLocks noChangeShapeType="1"/>
                </p:cNvSpPr>
                <p:nvPr/>
              </p:nvSpPr>
              <p:spPr bwMode="auto">
                <a:xfrm>
                  <a:off x="971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09" name="Line 658"/>
                <p:cNvSpPr>
                  <a:spLocks noChangeShapeType="1"/>
                </p:cNvSpPr>
                <p:nvPr/>
              </p:nvSpPr>
              <p:spPr bwMode="auto">
                <a:xfrm flipV="1">
                  <a:off x="971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10" name="Line 659"/>
                <p:cNvSpPr>
                  <a:spLocks noChangeShapeType="1"/>
                </p:cNvSpPr>
                <p:nvPr/>
              </p:nvSpPr>
              <p:spPr bwMode="auto">
                <a:xfrm>
                  <a:off x="971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11" name="Line 660"/>
                <p:cNvSpPr>
                  <a:spLocks noChangeShapeType="1"/>
                </p:cNvSpPr>
                <p:nvPr/>
              </p:nvSpPr>
              <p:spPr bwMode="auto">
                <a:xfrm flipV="1">
                  <a:off x="972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12" name="Line 661"/>
                <p:cNvSpPr>
                  <a:spLocks noChangeShapeType="1"/>
                </p:cNvSpPr>
                <p:nvPr/>
              </p:nvSpPr>
              <p:spPr bwMode="auto">
                <a:xfrm>
                  <a:off x="972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13" name="Line 662"/>
                <p:cNvSpPr>
                  <a:spLocks noChangeShapeType="1"/>
                </p:cNvSpPr>
                <p:nvPr/>
              </p:nvSpPr>
              <p:spPr bwMode="auto">
                <a:xfrm flipV="1">
                  <a:off x="974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14" name="Line 663"/>
                <p:cNvSpPr>
                  <a:spLocks noChangeShapeType="1"/>
                </p:cNvSpPr>
                <p:nvPr/>
              </p:nvSpPr>
              <p:spPr bwMode="auto">
                <a:xfrm>
                  <a:off x="974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15" name="Line 664"/>
                <p:cNvSpPr>
                  <a:spLocks noChangeShapeType="1"/>
                </p:cNvSpPr>
                <p:nvPr/>
              </p:nvSpPr>
              <p:spPr bwMode="auto">
                <a:xfrm flipV="1">
                  <a:off x="974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16" name="Line 665"/>
                <p:cNvSpPr>
                  <a:spLocks noChangeShapeType="1"/>
                </p:cNvSpPr>
                <p:nvPr/>
              </p:nvSpPr>
              <p:spPr bwMode="auto">
                <a:xfrm>
                  <a:off x="974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17" name="Line 666"/>
                <p:cNvSpPr>
                  <a:spLocks noChangeShapeType="1"/>
                </p:cNvSpPr>
                <p:nvPr/>
              </p:nvSpPr>
              <p:spPr bwMode="auto">
                <a:xfrm flipV="1">
                  <a:off x="976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18" name="Line 667"/>
                <p:cNvSpPr>
                  <a:spLocks noChangeShapeType="1"/>
                </p:cNvSpPr>
                <p:nvPr/>
              </p:nvSpPr>
              <p:spPr bwMode="auto">
                <a:xfrm>
                  <a:off x="976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19" name="Line 668"/>
                <p:cNvSpPr>
                  <a:spLocks noChangeShapeType="1"/>
                </p:cNvSpPr>
                <p:nvPr/>
              </p:nvSpPr>
              <p:spPr bwMode="auto">
                <a:xfrm flipV="1">
                  <a:off x="976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20" name="Line 669"/>
                <p:cNvSpPr>
                  <a:spLocks noChangeShapeType="1"/>
                </p:cNvSpPr>
                <p:nvPr/>
              </p:nvSpPr>
              <p:spPr bwMode="auto">
                <a:xfrm>
                  <a:off x="976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21" name="Line 670"/>
                <p:cNvSpPr>
                  <a:spLocks noChangeShapeType="1"/>
                </p:cNvSpPr>
                <p:nvPr/>
              </p:nvSpPr>
              <p:spPr bwMode="auto">
                <a:xfrm flipV="1">
                  <a:off x="977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22" name="Line 671"/>
                <p:cNvSpPr>
                  <a:spLocks noChangeShapeType="1"/>
                </p:cNvSpPr>
                <p:nvPr/>
              </p:nvSpPr>
              <p:spPr bwMode="auto">
                <a:xfrm>
                  <a:off x="977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23" name="Line 672"/>
                <p:cNvSpPr>
                  <a:spLocks noChangeShapeType="1"/>
                </p:cNvSpPr>
                <p:nvPr/>
              </p:nvSpPr>
              <p:spPr bwMode="auto">
                <a:xfrm flipV="1">
                  <a:off x="977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24" name="Line 673"/>
                <p:cNvSpPr>
                  <a:spLocks noChangeShapeType="1"/>
                </p:cNvSpPr>
                <p:nvPr/>
              </p:nvSpPr>
              <p:spPr bwMode="auto">
                <a:xfrm>
                  <a:off x="979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25" name="Line 674"/>
                <p:cNvSpPr>
                  <a:spLocks noChangeShapeType="1"/>
                </p:cNvSpPr>
                <p:nvPr/>
              </p:nvSpPr>
              <p:spPr bwMode="auto">
                <a:xfrm flipV="1">
                  <a:off x="979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26" name="Line 675"/>
                <p:cNvSpPr>
                  <a:spLocks noChangeShapeType="1"/>
                </p:cNvSpPr>
                <p:nvPr/>
              </p:nvSpPr>
              <p:spPr bwMode="auto">
                <a:xfrm>
                  <a:off x="979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27" name="Line 676"/>
                <p:cNvSpPr>
                  <a:spLocks noChangeShapeType="1"/>
                </p:cNvSpPr>
                <p:nvPr/>
              </p:nvSpPr>
              <p:spPr bwMode="auto">
                <a:xfrm flipV="1">
                  <a:off x="979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28" name="Line 677"/>
                <p:cNvSpPr>
                  <a:spLocks noChangeShapeType="1"/>
                </p:cNvSpPr>
                <p:nvPr/>
              </p:nvSpPr>
              <p:spPr bwMode="auto">
                <a:xfrm>
                  <a:off x="986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29" name="Line 678"/>
                <p:cNvSpPr>
                  <a:spLocks noChangeShapeType="1"/>
                </p:cNvSpPr>
                <p:nvPr/>
              </p:nvSpPr>
              <p:spPr bwMode="auto">
                <a:xfrm flipV="1">
                  <a:off x="986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30" name="Line 679"/>
                <p:cNvSpPr>
                  <a:spLocks noChangeShapeType="1"/>
                </p:cNvSpPr>
                <p:nvPr/>
              </p:nvSpPr>
              <p:spPr bwMode="auto">
                <a:xfrm>
                  <a:off x="987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31" name="Line 680"/>
                <p:cNvSpPr>
                  <a:spLocks noChangeShapeType="1"/>
                </p:cNvSpPr>
                <p:nvPr/>
              </p:nvSpPr>
              <p:spPr bwMode="auto">
                <a:xfrm flipV="1">
                  <a:off x="987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32" name="Line 681"/>
                <p:cNvSpPr>
                  <a:spLocks noChangeShapeType="1"/>
                </p:cNvSpPr>
                <p:nvPr/>
              </p:nvSpPr>
              <p:spPr bwMode="auto">
                <a:xfrm>
                  <a:off x="987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33" name="Line 682"/>
                <p:cNvSpPr>
                  <a:spLocks noChangeShapeType="1"/>
                </p:cNvSpPr>
                <p:nvPr/>
              </p:nvSpPr>
              <p:spPr bwMode="auto">
                <a:xfrm flipV="1">
                  <a:off x="987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34" name="Line 683"/>
                <p:cNvSpPr>
                  <a:spLocks noChangeShapeType="1"/>
                </p:cNvSpPr>
                <p:nvPr/>
              </p:nvSpPr>
              <p:spPr bwMode="auto">
                <a:xfrm>
                  <a:off x="989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35" name="Line 684"/>
                <p:cNvSpPr>
                  <a:spLocks noChangeShapeType="1"/>
                </p:cNvSpPr>
                <p:nvPr/>
              </p:nvSpPr>
              <p:spPr bwMode="auto">
                <a:xfrm flipV="1">
                  <a:off x="989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36" name="Line 685"/>
                <p:cNvSpPr>
                  <a:spLocks noChangeShapeType="1"/>
                </p:cNvSpPr>
                <p:nvPr/>
              </p:nvSpPr>
              <p:spPr bwMode="auto">
                <a:xfrm>
                  <a:off x="989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37" name="Line 686"/>
                <p:cNvSpPr>
                  <a:spLocks noChangeShapeType="1"/>
                </p:cNvSpPr>
                <p:nvPr/>
              </p:nvSpPr>
              <p:spPr bwMode="auto">
                <a:xfrm flipV="1">
                  <a:off x="989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38" name="Line 687"/>
                <p:cNvSpPr>
                  <a:spLocks noChangeShapeType="1"/>
                </p:cNvSpPr>
                <p:nvPr/>
              </p:nvSpPr>
              <p:spPr bwMode="auto">
                <a:xfrm>
                  <a:off x="991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39" name="Line 688"/>
                <p:cNvSpPr>
                  <a:spLocks noChangeShapeType="1"/>
                </p:cNvSpPr>
                <p:nvPr/>
              </p:nvSpPr>
              <p:spPr bwMode="auto">
                <a:xfrm flipV="1">
                  <a:off x="991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40" name="Line 689"/>
                <p:cNvSpPr>
                  <a:spLocks noChangeShapeType="1"/>
                </p:cNvSpPr>
                <p:nvPr/>
              </p:nvSpPr>
              <p:spPr bwMode="auto">
                <a:xfrm>
                  <a:off x="991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41" name="Line 690"/>
                <p:cNvSpPr>
                  <a:spLocks noChangeShapeType="1"/>
                </p:cNvSpPr>
                <p:nvPr/>
              </p:nvSpPr>
              <p:spPr bwMode="auto">
                <a:xfrm flipV="1">
                  <a:off x="991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42" name="Line 691"/>
                <p:cNvSpPr>
                  <a:spLocks noChangeShapeType="1"/>
                </p:cNvSpPr>
                <p:nvPr/>
              </p:nvSpPr>
              <p:spPr bwMode="auto">
                <a:xfrm>
                  <a:off x="992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43" name="Line 692"/>
                <p:cNvSpPr>
                  <a:spLocks noChangeShapeType="1"/>
                </p:cNvSpPr>
                <p:nvPr/>
              </p:nvSpPr>
              <p:spPr bwMode="auto">
                <a:xfrm flipV="1">
                  <a:off x="992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44" name="Line 693"/>
                <p:cNvSpPr>
                  <a:spLocks noChangeShapeType="1"/>
                </p:cNvSpPr>
                <p:nvPr/>
              </p:nvSpPr>
              <p:spPr bwMode="auto">
                <a:xfrm>
                  <a:off x="992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45" name="Line 694"/>
                <p:cNvSpPr>
                  <a:spLocks noChangeShapeType="1"/>
                </p:cNvSpPr>
                <p:nvPr/>
              </p:nvSpPr>
              <p:spPr bwMode="auto">
                <a:xfrm flipV="1">
                  <a:off x="992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46" name="Line 695"/>
                <p:cNvSpPr>
                  <a:spLocks noChangeShapeType="1"/>
                </p:cNvSpPr>
                <p:nvPr/>
              </p:nvSpPr>
              <p:spPr bwMode="auto">
                <a:xfrm>
                  <a:off x="994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47" name="Line 696"/>
                <p:cNvSpPr>
                  <a:spLocks noChangeShapeType="1"/>
                </p:cNvSpPr>
                <p:nvPr/>
              </p:nvSpPr>
              <p:spPr bwMode="auto">
                <a:xfrm flipV="1">
                  <a:off x="994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48" name="Line 697"/>
                <p:cNvSpPr>
                  <a:spLocks noChangeShapeType="1"/>
                </p:cNvSpPr>
                <p:nvPr/>
              </p:nvSpPr>
              <p:spPr bwMode="auto">
                <a:xfrm>
                  <a:off x="994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49" name="Line 698"/>
                <p:cNvSpPr>
                  <a:spLocks noChangeShapeType="1"/>
                </p:cNvSpPr>
                <p:nvPr/>
              </p:nvSpPr>
              <p:spPr bwMode="auto">
                <a:xfrm flipV="1">
                  <a:off x="994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50" name="Line 699"/>
                <p:cNvSpPr>
                  <a:spLocks noChangeShapeType="1"/>
                </p:cNvSpPr>
                <p:nvPr/>
              </p:nvSpPr>
              <p:spPr bwMode="auto">
                <a:xfrm>
                  <a:off x="996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51" name="Line 700"/>
                <p:cNvSpPr>
                  <a:spLocks noChangeShapeType="1"/>
                </p:cNvSpPr>
                <p:nvPr/>
              </p:nvSpPr>
              <p:spPr bwMode="auto">
                <a:xfrm flipV="1">
                  <a:off x="996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52" name="Line 701"/>
                <p:cNvSpPr>
                  <a:spLocks noChangeShapeType="1"/>
                </p:cNvSpPr>
                <p:nvPr/>
              </p:nvSpPr>
              <p:spPr bwMode="auto">
                <a:xfrm flipV="1">
                  <a:off x="1005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53" name="Line 702"/>
                <p:cNvSpPr>
                  <a:spLocks noChangeShapeType="1"/>
                </p:cNvSpPr>
                <p:nvPr/>
              </p:nvSpPr>
              <p:spPr bwMode="auto">
                <a:xfrm>
                  <a:off x="1005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54" name="Line 703"/>
                <p:cNvSpPr>
                  <a:spLocks noChangeShapeType="1"/>
                </p:cNvSpPr>
                <p:nvPr/>
              </p:nvSpPr>
              <p:spPr bwMode="auto">
                <a:xfrm flipV="1">
                  <a:off x="1005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55" name="Line 704"/>
                <p:cNvSpPr>
                  <a:spLocks noChangeShapeType="1"/>
                </p:cNvSpPr>
                <p:nvPr/>
              </p:nvSpPr>
              <p:spPr bwMode="auto">
                <a:xfrm>
                  <a:off x="1005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56" name="Line 705"/>
                <p:cNvSpPr>
                  <a:spLocks noChangeShapeType="1"/>
                </p:cNvSpPr>
                <p:nvPr/>
              </p:nvSpPr>
              <p:spPr bwMode="auto">
                <a:xfrm flipV="1">
                  <a:off x="1007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57" name="Line 706"/>
                <p:cNvSpPr>
                  <a:spLocks noChangeShapeType="1"/>
                </p:cNvSpPr>
                <p:nvPr/>
              </p:nvSpPr>
              <p:spPr bwMode="auto">
                <a:xfrm>
                  <a:off x="1007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58" name="Line 707"/>
                <p:cNvSpPr>
                  <a:spLocks noChangeShapeType="1"/>
                </p:cNvSpPr>
                <p:nvPr/>
              </p:nvSpPr>
              <p:spPr bwMode="auto">
                <a:xfrm flipV="1">
                  <a:off x="1007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59" name="Line 708"/>
                <p:cNvSpPr>
                  <a:spLocks noChangeShapeType="1"/>
                </p:cNvSpPr>
                <p:nvPr/>
              </p:nvSpPr>
              <p:spPr bwMode="auto">
                <a:xfrm>
                  <a:off x="1007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60" name="Line 709"/>
                <p:cNvSpPr>
                  <a:spLocks noChangeShapeType="1"/>
                </p:cNvSpPr>
                <p:nvPr/>
              </p:nvSpPr>
              <p:spPr bwMode="auto">
                <a:xfrm flipV="1">
                  <a:off x="1009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61" name="Line 710"/>
                <p:cNvSpPr>
                  <a:spLocks noChangeShapeType="1"/>
                </p:cNvSpPr>
                <p:nvPr/>
              </p:nvSpPr>
              <p:spPr bwMode="auto">
                <a:xfrm>
                  <a:off x="1009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62" name="Line 711"/>
                <p:cNvSpPr>
                  <a:spLocks noChangeShapeType="1"/>
                </p:cNvSpPr>
                <p:nvPr/>
              </p:nvSpPr>
              <p:spPr bwMode="auto">
                <a:xfrm flipV="1">
                  <a:off x="1009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63" name="Line 712"/>
                <p:cNvSpPr>
                  <a:spLocks noChangeShapeType="1"/>
                </p:cNvSpPr>
                <p:nvPr/>
              </p:nvSpPr>
              <p:spPr bwMode="auto">
                <a:xfrm>
                  <a:off x="1010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64" name="Line 713"/>
                <p:cNvSpPr>
                  <a:spLocks noChangeShapeType="1"/>
                </p:cNvSpPr>
                <p:nvPr/>
              </p:nvSpPr>
              <p:spPr bwMode="auto">
                <a:xfrm flipV="1">
                  <a:off x="1010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65" name="Line 714"/>
                <p:cNvSpPr>
                  <a:spLocks noChangeShapeType="1"/>
                </p:cNvSpPr>
                <p:nvPr/>
              </p:nvSpPr>
              <p:spPr bwMode="auto">
                <a:xfrm>
                  <a:off x="1010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66" name="Line 715"/>
                <p:cNvSpPr>
                  <a:spLocks noChangeShapeType="1"/>
                </p:cNvSpPr>
                <p:nvPr/>
              </p:nvSpPr>
              <p:spPr bwMode="auto">
                <a:xfrm flipV="1">
                  <a:off x="1012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67" name="Line 716"/>
                <p:cNvSpPr>
                  <a:spLocks noChangeShapeType="1"/>
                </p:cNvSpPr>
                <p:nvPr/>
              </p:nvSpPr>
              <p:spPr bwMode="auto">
                <a:xfrm>
                  <a:off x="1012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68" name="Line 717"/>
                <p:cNvSpPr>
                  <a:spLocks noChangeShapeType="1"/>
                </p:cNvSpPr>
                <p:nvPr/>
              </p:nvSpPr>
              <p:spPr bwMode="auto">
                <a:xfrm>
                  <a:off x="1019" y="1557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69" name="Line 718"/>
                <p:cNvSpPr>
                  <a:spLocks noChangeShapeType="1"/>
                </p:cNvSpPr>
                <p:nvPr/>
              </p:nvSpPr>
              <p:spPr bwMode="auto">
                <a:xfrm flipV="1">
                  <a:off x="1019" y="1557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70" name="Line 719"/>
                <p:cNvSpPr>
                  <a:spLocks noChangeShapeType="1"/>
                </p:cNvSpPr>
                <p:nvPr/>
              </p:nvSpPr>
              <p:spPr bwMode="auto">
                <a:xfrm>
                  <a:off x="1019" y="1557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71" name="Line 720"/>
                <p:cNvSpPr>
                  <a:spLocks noChangeShapeType="1"/>
                </p:cNvSpPr>
                <p:nvPr/>
              </p:nvSpPr>
              <p:spPr bwMode="auto">
                <a:xfrm flipV="1">
                  <a:off x="1020" y="1556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72" name="Line 721"/>
                <p:cNvSpPr>
                  <a:spLocks noChangeShapeType="1"/>
                </p:cNvSpPr>
                <p:nvPr/>
              </p:nvSpPr>
              <p:spPr bwMode="auto">
                <a:xfrm>
                  <a:off x="1020" y="1556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73" name="Line 722"/>
                <p:cNvSpPr>
                  <a:spLocks noChangeShapeType="1"/>
                </p:cNvSpPr>
                <p:nvPr/>
              </p:nvSpPr>
              <p:spPr bwMode="auto">
                <a:xfrm flipV="1">
                  <a:off x="1022" y="1556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74" name="Line 723"/>
                <p:cNvSpPr>
                  <a:spLocks noChangeShapeType="1"/>
                </p:cNvSpPr>
                <p:nvPr/>
              </p:nvSpPr>
              <p:spPr bwMode="auto">
                <a:xfrm>
                  <a:off x="1022" y="155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75" name="Line 724"/>
                <p:cNvSpPr>
                  <a:spLocks noChangeShapeType="1"/>
                </p:cNvSpPr>
                <p:nvPr/>
              </p:nvSpPr>
              <p:spPr bwMode="auto">
                <a:xfrm flipV="1">
                  <a:off x="1022" y="155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76" name="Line 725"/>
                <p:cNvSpPr>
                  <a:spLocks noChangeShapeType="1"/>
                </p:cNvSpPr>
                <p:nvPr/>
              </p:nvSpPr>
              <p:spPr bwMode="auto">
                <a:xfrm>
                  <a:off x="1022" y="155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77" name="Line 726"/>
                <p:cNvSpPr>
                  <a:spLocks noChangeShapeType="1"/>
                </p:cNvSpPr>
                <p:nvPr/>
              </p:nvSpPr>
              <p:spPr bwMode="auto">
                <a:xfrm flipV="1">
                  <a:off x="1023" y="155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78" name="Line 727"/>
                <p:cNvSpPr>
                  <a:spLocks noChangeShapeType="1"/>
                </p:cNvSpPr>
                <p:nvPr/>
              </p:nvSpPr>
              <p:spPr bwMode="auto">
                <a:xfrm>
                  <a:off x="1023" y="1552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79" name="Line 728"/>
                <p:cNvSpPr>
                  <a:spLocks noChangeShapeType="1"/>
                </p:cNvSpPr>
                <p:nvPr/>
              </p:nvSpPr>
              <p:spPr bwMode="auto">
                <a:xfrm flipV="1">
                  <a:off x="1023" y="1552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2869" name="Line 729"/>
              <p:cNvSpPr>
                <a:spLocks noChangeShapeType="1"/>
              </p:cNvSpPr>
              <p:nvPr/>
            </p:nvSpPr>
            <p:spPr bwMode="auto">
              <a:xfrm>
                <a:off x="1023" y="1552"/>
                <a:ext cx="1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70" name="Line 730"/>
              <p:cNvSpPr>
                <a:spLocks noChangeShapeType="1"/>
              </p:cNvSpPr>
              <p:nvPr/>
            </p:nvSpPr>
            <p:spPr bwMode="auto">
              <a:xfrm flipV="1">
                <a:off x="1025" y="1551"/>
                <a:ext cx="1" cy="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71" name="Line 731"/>
              <p:cNvSpPr>
                <a:spLocks noChangeShapeType="1"/>
              </p:cNvSpPr>
              <p:nvPr/>
            </p:nvSpPr>
            <p:spPr bwMode="auto">
              <a:xfrm>
                <a:off x="1025" y="1551"/>
                <a:ext cx="1" cy="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72" name="Line 732"/>
              <p:cNvSpPr>
                <a:spLocks noChangeShapeType="1"/>
              </p:cNvSpPr>
              <p:nvPr/>
            </p:nvSpPr>
            <p:spPr bwMode="auto">
              <a:xfrm flipV="1">
                <a:off x="1025" y="1551"/>
                <a:ext cx="1" cy="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73" name="Line 733"/>
              <p:cNvSpPr>
                <a:spLocks noChangeShapeType="1"/>
              </p:cNvSpPr>
              <p:nvPr/>
            </p:nvSpPr>
            <p:spPr bwMode="auto">
              <a:xfrm>
                <a:off x="1027" y="1549"/>
                <a:ext cx="1" cy="1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74" name="Line 734"/>
              <p:cNvSpPr>
                <a:spLocks noChangeShapeType="1"/>
              </p:cNvSpPr>
              <p:nvPr/>
            </p:nvSpPr>
            <p:spPr bwMode="auto">
              <a:xfrm flipV="1">
                <a:off x="1027" y="1549"/>
                <a:ext cx="1" cy="1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75" name="Line 735"/>
              <p:cNvSpPr>
                <a:spLocks noChangeShapeType="1"/>
              </p:cNvSpPr>
              <p:nvPr/>
            </p:nvSpPr>
            <p:spPr bwMode="auto">
              <a:xfrm>
                <a:off x="1027" y="1547"/>
                <a:ext cx="1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76" name="Line 736"/>
              <p:cNvSpPr>
                <a:spLocks noChangeShapeType="1"/>
              </p:cNvSpPr>
              <p:nvPr/>
            </p:nvSpPr>
            <p:spPr bwMode="auto">
              <a:xfrm flipV="1">
                <a:off x="1027" y="1547"/>
                <a:ext cx="1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77" name="Line 737"/>
              <p:cNvSpPr>
                <a:spLocks noChangeShapeType="1"/>
              </p:cNvSpPr>
              <p:nvPr/>
            </p:nvSpPr>
            <p:spPr bwMode="auto">
              <a:xfrm>
                <a:off x="1028" y="1547"/>
                <a:ext cx="1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78" name="Line 738"/>
              <p:cNvSpPr>
                <a:spLocks noChangeShapeType="1"/>
              </p:cNvSpPr>
              <p:nvPr/>
            </p:nvSpPr>
            <p:spPr bwMode="auto">
              <a:xfrm flipV="1">
                <a:off x="1028" y="154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79" name="Line 739"/>
              <p:cNvSpPr>
                <a:spLocks noChangeShapeType="1"/>
              </p:cNvSpPr>
              <p:nvPr/>
            </p:nvSpPr>
            <p:spPr bwMode="auto">
              <a:xfrm>
                <a:off x="1028" y="154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80" name="Line 740"/>
              <p:cNvSpPr>
                <a:spLocks noChangeShapeType="1"/>
              </p:cNvSpPr>
              <p:nvPr/>
            </p:nvSpPr>
            <p:spPr bwMode="auto">
              <a:xfrm flipV="1">
                <a:off x="1028" y="154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81" name="Line 741"/>
              <p:cNvSpPr>
                <a:spLocks noChangeShapeType="1"/>
              </p:cNvSpPr>
              <p:nvPr/>
            </p:nvSpPr>
            <p:spPr bwMode="auto">
              <a:xfrm>
                <a:off x="1030" y="154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82" name="Line 742"/>
              <p:cNvSpPr>
                <a:spLocks noChangeShapeType="1"/>
              </p:cNvSpPr>
              <p:nvPr/>
            </p:nvSpPr>
            <p:spPr bwMode="auto">
              <a:xfrm flipV="1">
                <a:off x="1030" y="1547"/>
                <a:ext cx="1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83" name="Line 743"/>
              <p:cNvSpPr>
                <a:spLocks noChangeShapeType="1"/>
              </p:cNvSpPr>
              <p:nvPr/>
            </p:nvSpPr>
            <p:spPr bwMode="auto">
              <a:xfrm flipV="1">
                <a:off x="1030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84" name="Line 744"/>
              <p:cNvSpPr>
                <a:spLocks noChangeShapeType="1"/>
              </p:cNvSpPr>
              <p:nvPr/>
            </p:nvSpPr>
            <p:spPr bwMode="auto">
              <a:xfrm>
                <a:off x="1030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85" name="Line 745"/>
              <p:cNvSpPr>
                <a:spLocks noChangeShapeType="1"/>
              </p:cNvSpPr>
              <p:nvPr/>
            </p:nvSpPr>
            <p:spPr bwMode="auto">
              <a:xfrm>
                <a:off x="1030" y="1549"/>
                <a:ext cx="1" cy="1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86" name="Line 746"/>
              <p:cNvSpPr>
                <a:spLocks noChangeShapeType="1"/>
              </p:cNvSpPr>
              <p:nvPr/>
            </p:nvSpPr>
            <p:spPr bwMode="auto">
              <a:xfrm flipV="1">
                <a:off x="1030" y="1551"/>
                <a:ext cx="1" cy="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87" name="Line 747"/>
              <p:cNvSpPr>
                <a:spLocks noChangeShapeType="1"/>
              </p:cNvSpPr>
              <p:nvPr/>
            </p:nvSpPr>
            <p:spPr bwMode="auto">
              <a:xfrm flipV="1">
                <a:off x="1030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88" name="Line 748"/>
              <p:cNvSpPr>
                <a:spLocks noChangeShapeType="1"/>
              </p:cNvSpPr>
              <p:nvPr/>
            </p:nvSpPr>
            <p:spPr bwMode="auto">
              <a:xfrm>
                <a:off x="1032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89" name="Line 749"/>
              <p:cNvSpPr>
                <a:spLocks noChangeShapeType="1"/>
              </p:cNvSpPr>
              <p:nvPr/>
            </p:nvSpPr>
            <p:spPr bwMode="auto">
              <a:xfrm>
                <a:off x="1032" y="1552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90" name="Line 750"/>
              <p:cNvSpPr>
                <a:spLocks noChangeShapeType="1"/>
              </p:cNvSpPr>
              <p:nvPr/>
            </p:nvSpPr>
            <p:spPr bwMode="auto">
              <a:xfrm flipV="1">
                <a:off x="1032" y="1552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91" name="Line 751"/>
              <p:cNvSpPr>
                <a:spLocks noChangeShapeType="1"/>
              </p:cNvSpPr>
              <p:nvPr/>
            </p:nvSpPr>
            <p:spPr bwMode="auto">
              <a:xfrm flipV="1">
                <a:off x="1032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92" name="Line 752"/>
              <p:cNvSpPr>
                <a:spLocks noChangeShapeType="1"/>
              </p:cNvSpPr>
              <p:nvPr/>
            </p:nvSpPr>
            <p:spPr bwMode="auto">
              <a:xfrm>
                <a:off x="1032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93" name="Line 753"/>
              <p:cNvSpPr>
                <a:spLocks noChangeShapeType="1"/>
              </p:cNvSpPr>
              <p:nvPr/>
            </p:nvSpPr>
            <p:spPr bwMode="auto">
              <a:xfrm>
                <a:off x="1032" y="1552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94" name="Line 754"/>
              <p:cNvSpPr>
                <a:spLocks noChangeShapeType="1"/>
              </p:cNvSpPr>
              <p:nvPr/>
            </p:nvSpPr>
            <p:spPr bwMode="auto">
              <a:xfrm flipV="1">
                <a:off x="1032" y="1552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95" name="Line 755"/>
              <p:cNvSpPr>
                <a:spLocks noChangeShapeType="1"/>
              </p:cNvSpPr>
              <p:nvPr/>
            </p:nvSpPr>
            <p:spPr bwMode="auto">
              <a:xfrm flipV="1">
                <a:off x="1032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96" name="Line 756"/>
              <p:cNvSpPr>
                <a:spLocks noChangeShapeType="1"/>
              </p:cNvSpPr>
              <p:nvPr/>
            </p:nvSpPr>
            <p:spPr bwMode="auto">
              <a:xfrm>
                <a:off x="1033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97" name="Line 757"/>
              <p:cNvSpPr>
                <a:spLocks noChangeShapeType="1"/>
              </p:cNvSpPr>
              <p:nvPr/>
            </p:nvSpPr>
            <p:spPr bwMode="auto">
              <a:xfrm>
                <a:off x="1033" y="1552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98" name="Line 758"/>
              <p:cNvSpPr>
                <a:spLocks noChangeShapeType="1"/>
              </p:cNvSpPr>
              <p:nvPr/>
            </p:nvSpPr>
            <p:spPr bwMode="auto">
              <a:xfrm flipV="1">
                <a:off x="1033" y="1552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99" name="Line 759"/>
              <p:cNvSpPr>
                <a:spLocks noChangeShapeType="1"/>
              </p:cNvSpPr>
              <p:nvPr/>
            </p:nvSpPr>
            <p:spPr bwMode="auto">
              <a:xfrm flipV="1">
                <a:off x="1033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00" name="Line 760"/>
              <p:cNvSpPr>
                <a:spLocks noChangeShapeType="1"/>
              </p:cNvSpPr>
              <p:nvPr/>
            </p:nvSpPr>
            <p:spPr bwMode="auto">
              <a:xfrm>
                <a:off x="1035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01" name="Line 761"/>
              <p:cNvSpPr>
                <a:spLocks noChangeShapeType="1"/>
              </p:cNvSpPr>
              <p:nvPr/>
            </p:nvSpPr>
            <p:spPr bwMode="auto">
              <a:xfrm>
                <a:off x="1035" y="1552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02" name="Line 762"/>
              <p:cNvSpPr>
                <a:spLocks noChangeShapeType="1"/>
              </p:cNvSpPr>
              <p:nvPr/>
            </p:nvSpPr>
            <p:spPr bwMode="auto">
              <a:xfrm flipV="1">
                <a:off x="1035" y="1552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03" name="Line 763"/>
              <p:cNvSpPr>
                <a:spLocks noChangeShapeType="1"/>
              </p:cNvSpPr>
              <p:nvPr/>
            </p:nvSpPr>
            <p:spPr bwMode="auto">
              <a:xfrm flipV="1">
                <a:off x="1035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04" name="Line 764"/>
              <p:cNvSpPr>
                <a:spLocks noChangeShapeType="1"/>
              </p:cNvSpPr>
              <p:nvPr/>
            </p:nvSpPr>
            <p:spPr bwMode="auto">
              <a:xfrm>
                <a:off x="1035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05" name="Line 765"/>
              <p:cNvSpPr>
                <a:spLocks noChangeShapeType="1"/>
              </p:cNvSpPr>
              <p:nvPr/>
            </p:nvSpPr>
            <p:spPr bwMode="auto">
              <a:xfrm flipV="1">
                <a:off x="1035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06" name="Line 766"/>
              <p:cNvSpPr>
                <a:spLocks noChangeShapeType="1"/>
              </p:cNvSpPr>
              <p:nvPr/>
            </p:nvSpPr>
            <p:spPr bwMode="auto">
              <a:xfrm>
                <a:off x="1037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07" name="Line 767"/>
              <p:cNvSpPr>
                <a:spLocks noChangeShapeType="1"/>
              </p:cNvSpPr>
              <p:nvPr/>
            </p:nvSpPr>
            <p:spPr bwMode="auto">
              <a:xfrm flipV="1">
                <a:off x="1037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08" name="Line 768"/>
              <p:cNvSpPr>
                <a:spLocks noChangeShapeType="1"/>
              </p:cNvSpPr>
              <p:nvPr/>
            </p:nvSpPr>
            <p:spPr bwMode="auto">
              <a:xfrm>
                <a:off x="1037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09" name="Line 769"/>
              <p:cNvSpPr>
                <a:spLocks noChangeShapeType="1"/>
              </p:cNvSpPr>
              <p:nvPr/>
            </p:nvSpPr>
            <p:spPr bwMode="auto">
              <a:xfrm flipV="1">
                <a:off x="1037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10" name="Line 770"/>
              <p:cNvSpPr>
                <a:spLocks noChangeShapeType="1"/>
              </p:cNvSpPr>
              <p:nvPr/>
            </p:nvSpPr>
            <p:spPr bwMode="auto">
              <a:xfrm>
                <a:off x="1038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11" name="Line 771"/>
              <p:cNvSpPr>
                <a:spLocks noChangeShapeType="1"/>
              </p:cNvSpPr>
              <p:nvPr/>
            </p:nvSpPr>
            <p:spPr bwMode="auto">
              <a:xfrm flipV="1">
                <a:off x="1038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12" name="Line 772"/>
              <p:cNvSpPr>
                <a:spLocks noChangeShapeType="1"/>
              </p:cNvSpPr>
              <p:nvPr/>
            </p:nvSpPr>
            <p:spPr bwMode="auto">
              <a:xfrm>
                <a:off x="1038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13" name="Line 773"/>
              <p:cNvSpPr>
                <a:spLocks noChangeShapeType="1"/>
              </p:cNvSpPr>
              <p:nvPr/>
            </p:nvSpPr>
            <p:spPr bwMode="auto">
              <a:xfrm flipV="1">
                <a:off x="1038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14" name="Line 774"/>
              <p:cNvSpPr>
                <a:spLocks noChangeShapeType="1"/>
              </p:cNvSpPr>
              <p:nvPr/>
            </p:nvSpPr>
            <p:spPr bwMode="auto">
              <a:xfrm>
                <a:off x="1040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15" name="Freeform 775"/>
              <p:cNvSpPr>
                <a:spLocks/>
              </p:cNvSpPr>
              <p:nvPr/>
            </p:nvSpPr>
            <p:spPr bwMode="auto">
              <a:xfrm>
                <a:off x="969" y="1543"/>
                <a:ext cx="71" cy="21"/>
              </a:xfrm>
              <a:custGeom>
                <a:avLst/>
                <a:gdLst>
                  <a:gd name="T0" fmla="*/ 64 w 71"/>
                  <a:gd name="T1" fmla="*/ 0 h 21"/>
                  <a:gd name="T2" fmla="*/ 71 w 71"/>
                  <a:gd name="T3" fmla="*/ 1 h 21"/>
                  <a:gd name="T4" fmla="*/ 71 w 71"/>
                  <a:gd name="T5" fmla="*/ 6 h 21"/>
                  <a:gd name="T6" fmla="*/ 61 w 71"/>
                  <a:gd name="T7" fmla="*/ 4 h 21"/>
                  <a:gd name="T8" fmla="*/ 63 w 71"/>
                  <a:gd name="T9" fmla="*/ 9 h 21"/>
                  <a:gd name="T10" fmla="*/ 66 w 71"/>
                  <a:gd name="T11" fmla="*/ 9 h 21"/>
                  <a:gd name="T12" fmla="*/ 66 w 71"/>
                  <a:gd name="T13" fmla="*/ 16 h 21"/>
                  <a:gd name="T14" fmla="*/ 56 w 71"/>
                  <a:gd name="T15" fmla="*/ 16 h 21"/>
                  <a:gd name="T16" fmla="*/ 54 w 71"/>
                  <a:gd name="T17" fmla="*/ 14 h 21"/>
                  <a:gd name="T18" fmla="*/ 54 w 71"/>
                  <a:gd name="T19" fmla="*/ 16 h 21"/>
                  <a:gd name="T20" fmla="*/ 0 w 71"/>
                  <a:gd name="T21" fmla="*/ 21 h 21"/>
                  <a:gd name="T22" fmla="*/ 0 w 71"/>
                  <a:gd name="T23" fmla="*/ 19 h 21"/>
                  <a:gd name="T24" fmla="*/ 50 w 71"/>
                  <a:gd name="T25" fmla="*/ 16 h 21"/>
                  <a:gd name="T26" fmla="*/ 63 w 71"/>
                  <a:gd name="T27" fmla="*/ 0 h 21"/>
                  <a:gd name="T28" fmla="*/ 64 w 71"/>
                  <a:gd name="T29" fmla="*/ 0 h 2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71"/>
                  <a:gd name="T46" fmla="*/ 0 h 21"/>
                  <a:gd name="T47" fmla="*/ 71 w 71"/>
                  <a:gd name="T48" fmla="*/ 21 h 2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71" h="21">
                    <a:moveTo>
                      <a:pt x="64" y="0"/>
                    </a:moveTo>
                    <a:lnTo>
                      <a:pt x="71" y="1"/>
                    </a:lnTo>
                    <a:lnTo>
                      <a:pt x="71" y="6"/>
                    </a:lnTo>
                    <a:lnTo>
                      <a:pt x="61" y="4"/>
                    </a:lnTo>
                    <a:lnTo>
                      <a:pt x="63" y="9"/>
                    </a:lnTo>
                    <a:lnTo>
                      <a:pt x="66" y="9"/>
                    </a:lnTo>
                    <a:lnTo>
                      <a:pt x="66" y="16"/>
                    </a:lnTo>
                    <a:lnTo>
                      <a:pt x="56" y="16"/>
                    </a:lnTo>
                    <a:lnTo>
                      <a:pt x="54" y="14"/>
                    </a:lnTo>
                    <a:lnTo>
                      <a:pt x="54" y="16"/>
                    </a:lnTo>
                    <a:lnTo>
                      <a:pt x="0" y="21"/>
                    </a:lnTo>
                    <a:lnTo>
                      <a:pt x="0" y="19"/>
                    </a:lnTo>
                    <a:lnTo>
                      <a:pt x="50" y="16"/>
                    </a:lnTo>
                    <a:lnTo>
                      <a:pt x="63" y="0"/>
                    </a:lnTo>
                    <a:lnTo>
                      <a:pt x="64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16" name="Freeform 776"/>
              <p:cNvSpPr>
                <a:spLocks/>
              </p:cNvSpPr>
              <p:nvPr/>
            </p:nvSpPr>
            <p:spPr bwMode="auto">
              <a:xfrm>
                <a:off x="961" y="1572"/>
                <a:ext cx="77" cy="15"/>
              </a:xfrm>
              <a:custGeom>
                <a:avLst/>
                <a:gdLst>
                  <a:gd name="T0" fmla="*/ 2 w 77"/>
                  <a:gd name="T1" fmla="*/ 4 h 15"/>
                  <a:gd name="T2" fmla="*/ 8 w 77"/>
                  <a:gd name="T3" fmla="*/ 4 h 15"/>
                  <a:gd name="T4" fmla="*/ 16 w 77"/>
                  <a:gd name="T5" fmla="*/ 2 h 15"/>
                  <a:gd name="T6" fmla="*/ 20 w 77"/>
                  <a:gd name="T7" fmla="*/ 2 h 15"/>
                  <a:gd name="T8" fmla="*/ 28 w 77"/>
                  <a:gd name="T9" fmla="*/ 2 h 15"/>
                  <a:gd name="T10" fmla="*/ 31 w 77"/>
                  <a:gd name="T11" fmla="*/ 0 h 15"/>
                  <a:gd name="T12" fmla="*/ 35 w 77"/>
                  <a:gd name="T13" fmla="*/ 0 h 15"/>
                  <a:gd name="T14" fmla="*/ 58 w 77"/>
                  <a:gd name="T15" fmla="*/ 0 h 15"/>
                  <a:gd name="T16" fmla="*/ 69 w 77"/>
                  <a:gd name="T17" fmla="*/ 2 h 15"/>
                  <a:gd name="T18" fmla="*/ 77 w 77"/>
                  <a:gd name="T19" fmla="*/ 5 h 15"/>
                  <a:gd name="T20" fmla="*/ 77 w 77"/>
                  <a:gd name="T21" fmla="*/ 12 h 15"/>
                  <a:gd name="T22" fmla="*/ 71 w 77"/>
                  <a:gd name="T23" fmla="*/ 12 h 15"/>
                  <a:gd name="T24" fmla="*/ 66 w 77"/>
                  <a:gd name="T25" fmla="*/ 12 h 15"/>
                  <a:gd name="T26" fmla="*/ 59 w 77"/>
                  <a:gd name="T27" fmla="*/ 12 h 15"/>
                  <a:gd name="T28" fmla="*/ 51 w 77"/>
                  <a:gd name="T29" fmla="*/ 12 h 15"/>
                  <a:gd name="T30" fmla="*/ 43 w 77"/>
                  <a:gd name="T31" fmla="*/ 12 h 15"/>
                  <a:gd name="T32" fmla="*/ 35 w 77"/>
                  <a:gd name="T33" fmla="*/ 12 h 15"/>
                  <a:gd name="T34" fmla="*/ 26 w 77"/>
                  <a:gd name="T35" fmla="*/ 12 h 15"/>
                  <a:gd name="T36" fmla="*/ 21 w 77"/>
                  <a:gd name="T37" fmla="*/ 12 h 15"/>
                  <a:gd name="T38" fmla="*/ 16 w 77"/>
                  <a:gd name="T39" fmla="*/ 12 h 15"/>
                  <a:gd name="T40" fmla="*/ 10 w 77"/>
                  <a:gd name="T41" fmla="*/ 14 h 15"/>
                  <a:gd name="T42" fmla="*/ 5 w 77"/>
                  <a:gd name="T43" fmla="*/ 14 h 15"/>
                  <a:gd name="T44" fmla="*/ 0 w 77"/>
                  <a:gd name="T45" fmla="*/ 15 h 15"/>
                  <a:gd name="T46" fmla="*/ 0 w 77"/>
                  <a:gd name="T47" fmla="*/ 12 h 15"/>
                  <a:gd name="T48" fmla="*/ 2 w 77"/>
                  <a:gd name="T49" fmla="*/ 12 h 15"/>
                  <a:gd name="T50" fmla="*/ 2 w 77"/>
                  <a:gd name="T51" fmla="*/ 4 h 1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77"/>
                  <a:gd name="T79" fmla="*/ 0 h 15"/>
                  <a:gd name="T80" fmla="*/ 77 w 77"/>
                  <a:gd name="T81" fmla="*/ 15 h 1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77" h="15">
                    <a:moveTo>
                      <a:pt x="2" y="4"/>
                    </a:moveTo>
                    <a:lnTo>
                      <a:pt x="8" y="4"/>
                    </a:lnTo>
                    <a:lnTo>
                      <a:pt x="16" y="2"/>
                    </a:lnTo>
                    <a:lnTo>
                      <a:pt x="20" y="2"/>
                    </a:lnTo>
                    <a:lnTo>
                      <a:pt x="28" y="2"/>
                    </a:lnTo>
                    <a:lnTo>
                      <a:pt x="31" y="0"/>
                    </a:lnTo>
                    <a:lnTo>
                      <a:pt x="35" y="0"/>
                    </a:lnTo>
                    <a:lnTo>
                      <a:pt x="58" y="0"/>
                    </a:lnTo>
                    <a:lnTo>
                      <a:pt x="69" y="2"/>
                    </a:lnTo>
                    <a:lnTo>
                      <a:pt x="77" y="5"/>
                    </a:lnTo>
                    <a:lnTo>
                      <a:pt x="77" y="12"/>
                    </a:lnTo>
                    <a:lnTo>
                      <a:pt x="71" y="12"/>
                    </a:lnTo>
                    <a:lnTo>
                      <a:pt x="66" y="12"/>
                    </a:lnTo>
                    <a:lnTo>
                      <a:pt x="59" y="12"/>
                    </a:lnTo>
                    <a:lnTo>
                      <a:pt x="51" y="12"/>
                    </a:lnTo>
                    <a:lnTo>
                      <a:pt x="43" y="12"/>
                    </a:lnTo>
                    <a:lnTo>
                      <a:pt x="35" y="12"/>
                    </a:lnTo>
                    <a:lnTo>
                      <a:pt x="26" y="12"/>
                    </a:lnTo>
                    <a:lnTo>
                      <a:pt x="21" y="12"/>
                    </a:lnTo>
                    <a:lnTo>
                      <a:pt x="16" y="12"/>
                    </a:lnTo>
                    <a:lnTo>
                      <a:pt x="10" y="14"/>
                    </a:lnTo>
                    <a:lnTo>
                      <a:pt x="5" y="14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2" y="12"/>
                    </a:lnTo>
                    <a:lnTo>
                      <a:pt x="2" y="4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17" name="Line 777"/>
              <p:cNvSpPr>
                <a:spLocks noChangeShapeType="1"/>
              </p:cNvSpPr>
              <p:nvPr/>
            </p:nvSpPr>
            <p:spPr bwMode="auto">
              <a:xfrm flipH="1">
                <a:off x="963" y="1576"/>
                <a:ext cx="9" cy="1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18" name="Freeform 778"/>
              <p:cNvSpPr>
                <a:spLocks/>
              </p:cNvSpPr>
              <p:nvPr/>
            </p:nvSpPr>
            <p:spPr bwMode="auto">
              <a:xfrm>
                <a:off x="1032" y="1552"/>
                <a:ext cx="6" cy="22"/>
              </a:xfrm>
              <a:custGeom>
                <a:avLst/>
                <a:gdLst>
                  <a:gd name="T0" fmla="*/ 0 w 6"/>
                  <a:gd name="T1" fmla="*/ 22 h 22"/>
                  <a:gd name="T2" fmla="*/ 0 w 6"/>
                  <a:gd name="T3" fmla="*/ 10 h 22"/>
                  <a:gd name="T4" fmla="*/ 5 w 6"/>
                  <a:gd name="T5" fmla="*/ 12 h 22"/>
                  <a:gd name="T6" fmla="*/ 6 w 6"/>
                  <a:gd name="T7" fmla="*/ 12 h 22"/>
                  <a:gd name="T8" fmla="*/ 6 w 6"/>
                  <a:gd name="T9" fmla="*/ 0 h 22"/>
                  <a:gd name="T10" fmla="*/ 3 w 6"/>
                  <a:gd name="T11" fmla="*/ 0 h 22"/>
                  <a:gd name="T12" fmla="*/ 1 w 6"/>
                  <a:gd name="T13" fmla="*/ 2 h 2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"/>
                  <a:gd name="T22" fmla="*/ 0 h 22"/>
                  <a:gd name="T23" fmla="*/ 6 w 6"/>
                  <a:gd name="T24" fmla="*/ 22 h 2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" h="22">
                    <a:moveTo>
                      <a:pt x="0" y="22"/>
                    </a:moveTo>
                    <a:lnTo>
                      <a:pt x="0" y="10"/>
                    </a:lnTo>
                    <a:lnTo>
                      <a:pt x="5" y="12"/>
                    </a:lnTo>
                    <a:lnTo>
                      <a:pt x="6" y="12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1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19" name="Freeform 779"/>
              <p:cNvSpPr>
                <a:spLocks/>
              </p:cNvSpPr>
              <p:nvPr/>
            </p:nvSpPr>
            <p:spPr bwMode="auto">
              <a:xfrm>
                <a:off x="1017" y="1559"/>
                <a:ext cx="5" cy="15"/>
              </a:xfrm>
              <a:custGeom>
                <a:avLst/>
                <a:gdLst>
                  <a:gd name="T0" fmla="*/ 5 w 5"/>
                  <a:gd name="T1" fmla="*/ 3 h 15"/>
                  <a:gd name="T2" fmla="*/ 5 w 5"/>
                  <a:gd name="T3" fmla="*/ 13 h 15"/>
                  <a:gd name="T4" fmla="*/ 0 w 5"/>
                  <a:gd name="T5" fmla="*/ 13 h 15"/>
                  <a:gd name="T6" fmla="*/ 0 w 5"/>
                  <a:gd name="T7" fmla="*/ 0 h 15"/>
                  <a:gd name="T8" fmla="*/ 0 w 5"/>
                  <a:gd name="T9" fmla="*/ 15 h 15"/>
                  <a:gd name="T10" fmla="*/ 0 w 5"/>
                  <a:gd name="T11" fmla="*/ 0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"/>
                  <a:gd name="T19" fmla="*/ 0 h 15"/>
                  <a:gd name="T20" fmla="*/ 5 w 5"/>
                  <a:gd name="T21" fmla="*/ 15 h 1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" h="15">
                    <a:moveTo>
                      <a:pt x="5" y="3"/>
                    </a:moveTo>
                    <a:lnTo>
                      <a:pt x="5" y="13"/>
                    </a:lnTo>
                    <a:lnTo>
                      <a:pt x="0" y="13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20" name="Freeform 780"/>
              <p:cNvSpPr>
                <a:spLocks/>
              </p:cNvSpPr>
              <p:nvPr/>
            </p:nvSpPr>
            <p:spPr bwMode="auto">
              <a:xfrm>
                <a:off x="974" y="1562"/>
                <a:ext cx="23" cy="5"/>
              </a:xfrm>
              <a:custGeom>
                <a:avLst/>
                <a:gdLst>
                  <a:gd name="T0" fmla="*/ 23 w 23"/>
                  <a:gd name="T1" fmla="*/ 0 h 5"/>
                  <a:gd name="T2" fmla="*/ 20 w 23"/>
                  <a:gd name="T3" fmla="*/ 5 h 5"/>
                  <a:gd name="T4" fmla="*/ 5 w 23"/>
                  <a:gd name="T5" fmla="*/ 5 h 5"/>
                  <a:gd name="T6" fmla="*/ 0 w 23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5"/>
                  <a:gd name="T14" fmla="*/ 23 w 23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5">
                    <a:moveTo>
                      <a:pt x="23" y="0"/>
                    </a:moveTo>
                    <a:lnTo>
                      <a:pt x="20" y="5"/>
                    </a:lnTo>
                    <a:lnTo>
                      <a:pt x="5" y="5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21" name="Line 781"/>
              <p:cNvSpPr>
                <a:spLocks noChangeShapeType="1"/>
              </p:cNvSpPr>
              <p:nvPr/>
            </p:nvSpPr>
            <p:spPr bwMode="auto">
              <a:xfrm flipH="1">
                <a:off x="968" y="1574"/>
                <a:ext cx="8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22" name="Line 782"/>
              <p:cNvSpPr>
                <a:spLocks noChangeShapeType="1"/>
              </p:cNvSpPr>
              <p:nvPr/>
            </p:nvSpPr>
            <p:spPr bwMode="auto">
              <a:xfrm flipH="1">
                <a:off x="976" y="1574"/>
                <a:ext cx="3" cy="1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23" name="Line 783"/>
              <p:cNvSpPr>
                <a:spLocks noChangeShapeType="1"/>
              </p:cNvSpPr>
              <p:nvPr/>
            </p:nvSpPr>
            <p:spPr bwMode="auto">
              <a:xfrm flipH="1">
                <a:off x="984" y="1574"/>
                <a:ext cx="2" cy="1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24" name="Freeform 784"/>
              <p:cNvSpPr>
                <a:spLocks/>
              </p:cNvSpPr>
              <p:nvPr/>
            </p:nvSpPr>
            <p:spPr bwMode="auto">
              <a:xfrm>
                <a:off x="996" y="1574"/>
                <a:ext cx="1" cy="8"/>
              </a:xfrm>
              <a:custGeom>
                <a:avLst/>
                <a:gdLst>
                  <a:gd name="T0" fmla="*/ 0 w 1"/>
                  <a:gd name="T1" fmla="*/ 0 h 8"/>
                  <a:gd name="T2" fmla="*/ 0 w 1"/>
                  <a:gd name="T3" fmla="*/ 8 h 8"/>
                  <a:gd name="T4" fmla="*/ 0 w 1"/>
                  <a:gd name="T5" fmla="*/ 0 h 8"/>
                  <a:gd name="T6" fmla="*/ 0 w 1"/>
                  <a:gd name="T7" fmla="*/ 8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8"/>
                  <a:gd name="T14" fmla="*/ 1 w 1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8">
                    <a:moveTo>
                      <a:pt x="0" y="0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0" y="8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25" name="Line 785"/>
              <p:cNvSpPr>
                <a:spLocks noChangeShapeType="1"/>
              </p:cNvSpPr>
              <p:nvPr/>
            </p:nvSpPr>
            <p:spPr bwMode="auto">
              <a:xfrm>
                <a:off x="1004" y="1574"/>
                <a:ext cx="1" cy="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26" name="Line 786"/>
              <p:cNvSpPr>
                <a:spLocks noChangeShapeType="1"/>
              </p:cNvSpPr>
              <p:nvPr/>
            </p:nvSpPr>
            <p:spPr bwMode="auto">
              <a:xfrm>
                <a:off x="1010" y="1574"/>
                <a:ext cx="2" cy="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27" name="Line 787"/>
              <p:cNvSpPr>
                <a:spLocks noChangeShapeType="1"/>
              </p:cNvSpPr>
              <p:nvPr/>
            </p:nvSpPr>
            <p:spPr bwMode="auto">
              <a:xfrm>
                <a:off x="1020" y="1574"/>
                <a:ext cx="1" cy="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28" name="Line 788"/>
              <p:cNvSpPr>
                <a:spLocks noChangeShapeType="1"/>
              </p:cNvSpPr>
              <p:nvPr/>
            </p:nvSpPr>
            <p:spPr bwMode="auto">
              <a:xfrm flipV="1">
                <a:off x="1025" y="1574"/>
                <a:ext cx="1" cy="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29" name="Line 789"/>
              <p:cNvSpPr>
                <a:spLocks noChangeShapeType="1"/>
              </p:cNvSpPr>
              <p:nvPr/>
            </p:nvSpPr>
            <p:spPr bwMode="auto">
              <a:xfrm>
                <a:off x="1030" y="1574"/>
                <a:ext cx="1" cy="1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30" name="Line 790"/>
              <p:cNvSpPr>
                <a:spLocks noChangeShapeType="1"/>
              </p:cNvSpPr>
              <p:nvPr/>
            </p:nvSpPr>
            <p:spPr bwMode="auto">
              <a:xfrm flipV="1">
                <a:off x="1033" y="1576"/>
                <a:ext cx="1" cy="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31" name="Line 791"/>
              <p:cNvSpPr>
                <a:spLocks noChangeShapeType="1"/>
              </p:cNvSpPr>
              <p:nvPr/>
            </p:nvSpPr>
            <p:spPr bwMode="auto">
              <a:xfrm>
                <a:off x="1037" y="1577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32" name="Line 792"/>
              <p:cNvSpPr>
                <a:spLocks noChangeShapeType="1"/>
              </p:cNvSpPr>
              <p:nvPr/>
            </p:nvSpPr>
            <p:spPr bwMode="auto">
              <a:xfrm flipV="1">
                <a:off x="1012" y="1561"/>
                <a:ext cx="1" cy="1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33" name="Line 793"/>
              <p:cNvSpPr>
                <a:spLocks noChangeShapeType="1"/>
              </p:cNvSpPr>
              <p:nvPr/>
            </p:nvSpPr>
            <p:spPr bwMode="auto">
              <a:xfrm>
                <a:off x="1004" y="1561"/>
                <a:ext cx="1" cy="1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34" name="Line 794"/>
              <p:cNvSpPr>
                <a:spLocks noChangeShapeType="1"/>
              </p:cNvSpPr>
              <p:nvPr/>
            </p:nvSpPr>
            <p:spPr bwMode="auto">
              <a:xfrm flipV="1">
                <a:off x="997" y="1561"/>
                <a:ext cx="1" cy="1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35" name="Line 795"/>
              <p:cNvSpPr>
                <a:spLocks noChangeShapeType="1"/>
              </p:cNvSpPr>
              <p:nvPr/>
            </p:nvSpPr>
            <p:spPr bwMode="auto">
              <a:xfrm>
                <a:off x="991" y="1567"/>
                <a:ext cx="1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36" name="Line 796"/>
              <p:cNvSpPr>
                <a:spLocks noChangeShapeType="1"/>
              </p:cNvSpPr>
              <p:nvPr/>
            </p:nvSpPr>
            <p:spPr bwMode="auto">
              <a:xfrm flipV="1">
                <a:off x="986" y="1567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37" name="Line 797"/>
              <p:cNvSpPr>
                <a:spLocks noChangeShapeType="1"/>
              </p:cNvSpPr>
              <p:nvPr/>
            </p:nvSpPr>
            <p:spPr bwMode="auto">
              <a:xfrm>
                <a:off x="981" y="1567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38" name="Line 798"/>
              <p:cNvSpPr>
                <a:spLocks noChangeShapeType="1"/>
              </p:cNvSpPr>
              <p:nvPr/>
            </p:nvSpPr>
            <p:spPr bwMode="auto">
              <a:xfrm flipV="1">
                <a:off x="969" y="1564"/>
                <a:ext cx="1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39" name="Freeform 799"/>
              <p:cNvSpPr>
                <a:spLocks/>
              </p:cNvSpPr>
              <p:nvPr/>
            </p:nvSpPr>
            <p:spPr bwMode="auto">
              <a:xfrm>
                <a:off x="895" y="1498"/>
                <a:ext cx="45" cy="6"/>
              </a:xfrm>
              <a:custGeom>
                <a:avLst/>
                <a:gdLst>
                  <a:gd name="T0" fmla="*/ 0 w 45"/>
                  <a:gd name="T1" fmla="*/ 0 h 6"/>
                  <a:gd name="T2" fmla="*/ 10 w 45"/>
                  <a:gd name="T3" fmla="*/ 3 h 6"/>
                  <a:gd name="T4" fmla="*/ 12 w 45"/>
                  <a:gd name="T5" fmla="*/ 3 h 6"/>
                  <a:gd name="T6" fmla="*/ 13 w 45"/>
                  <a:gd name="T7" fmla="*/ 3 h 6"/>
                  <a:gd name="T8" fmla="*/ 15 w 45"/>
                  <a:gd name="T9" fmla="*/ 3 h 6"/>
                  <a:gd name="T10" fmla="*/ 15 w 45"/>
                  <a:gd name="T11" fmla="*/ 5 h 6"/>
                  <a:gd name="T12" fmla="*/ 17 w 45"/>
                  <a:gd name="T13" fmla="*/ 5 h 6"/>
                  <a:gd name="T14" fmla="*/ 18 w 45"/>
                  <a:gd name="T15" fmla="*/ 5 h 6"/>
                  <a:gd name="T16" fmla="*/ 20 w 45"/>
                  <a:gd name="T17" fmla="*/ 5 h 6"/>
                  <a:gd name="T18" fmla="*/ 22 w 45"/>
                  <a:gd name="T19" fmla="*/ 5 h 6"/>
                  <a:gd name="T20" fmla="*/ 23 w 45"/>
                  <a:gd name="T21" fmla="*/ 5 h 6"/>
                  <a:gd name="T22" fmla="*/ 25 w 45"/>
                  <a:gd name="T23" fmla="*/ 5 h 6"/>
                  <a:gd name="T24" fmla="*/ 27 w 45"/>
                  <a:gd name="T25" fmla="*/ 6 h 6"/>
                  <a:gd name="T26" fmla="*/ 28 w 45"/>
                  <a:gd name="T27" fmla="*/ 6 h 6"/>
                  <a:gd name="T28" fmla="*/ 31 w 45"/>
                  <a:gd name="T29" fmla="*/ 6 h 6"/>
                  <a:gd name="T30" fmla="*/ 33 w 45"/>
                  <a:gd name="T31" fmla="*/ 6 h 6"/>
                  <a:gd name="T32" fmla="*/ 36 w 45"/>
                  <a:gd name="T33" fmla="*/ 6 h 6"/>
                  <a:gd name="T34" fmla="*/ 41 w 45"/>
                  <a:gd name="T35" fmla="*/ 6 h 6"/>
                  <a:gd name="T36" fmla="*/ 45 w 45"/>
                  <a:gd name="T37" fmla="*/ 6 h 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5"/>
                  <a:gd name="T58" fmla="*/ 0 h 6"/>
                  <a:gd name="T59" fmla="*/ 45 w 45"/>
                  <a:gd name="T60" fmla="*/ 6 h 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5" h="6">
                    <a:moveTo>
                      <a:pt x="0" y="0"/>
                    </a:moveTo>
                    <a:lnTo>
                      <a:pt x="10" y="3"/>
                    </a:lnTo>
                    <a:lnTo>
                      <a:pt x="12" y="3"/>
                    </a:lnTo>
                    <a:lnTo>
                      <a:pt x="13" y="3"/>
                    </a:lnTo>
                    <a:lnTo>
                      <a:pt x="15" y="3"/>
                    </a:lnTo>
                    <a:lnTo>
                      <a:pt x="15" y="5"/>
                    </a:lnTo>
                    <a:lnTo>
                      <a:pt x="17" y="5"/>
                    </a:lnTo>
                    <a:lnTo>
                      <a:pt x="18" y="5"/>
                    </a:lnTo>
                    <a:lnTo>
                      <a:pt x="20" y="5"/>
                    </a:lnTo>
                    <a:lnTo>
                      <a:pt x="22" y="5"/>
                    </a:lnTo>
                    <a:lnTo>
                      <a:pt x="23" y="5"/>
                    </a:lnTo>
                    <a:lnTo>
                      <a:pt x="25" y="5"/>
                    </a:lnTo>
                    <a:lnTo>
                      <a:pt x="27" y="6"/>
                    </a:lnTo>
                    <a:lnTo>
                      <a:pt x="28" y="6"/>
                    </a:lnTo>
                    <a:lnTo>
                      <a:pt x="31" y="6"/>
                    </a:lnTo>
                    <a:lnTo>
                      <a:pt x="33" y="6"/>
                    </a:lnTo>
                    <a:lnTo>
                      <a:pt x="36" y="6"/>
                    </a:lnTo>
                    <a:lnTo>
                      <a:pt x="41" y="6"/>
                    </a:lnTo>
                    <a:lnTo>
                      <a:pt x="45" y="6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40" name="Freeform 800"/>
              <p:cNvSpPr>
                <a:spLocks/>
              </p:cNvSpPr>
              <p:nvPr/>
            </p:nvSpPr>
            <p:spPr bwMode="auto">
              <a:xfrm>
                <a:off x="953" y="1503"/>
                <a:ext cx="21" cy="3"/>
              </a:xfrm>
              <a:custGeom>
                <a:avLst/>
                <a:gdLst>
                  <a:gd name="T0" fmla="*/ 0 w 21"/>
                  <a:gd name="T1" fmla="*/ 3 h 3"/>
                  <a:gd name="T2" fmla="*/ 11 w 21"/>
                  <a:gd name="T3" fmla="*/ 1 h 3"/>
                  <a:gd name="T4" fmla="*/ 13 w 21"/>
                  <a:gd name="T5" fmla="*/ 1 h 3"/>
                  <a:gd name="T6" fmla="*/ 15 w 21"/>
                  <a:gd name="T7" fmla="*/ 0 h 3"/>
                  <a:gd name="T8" fmla="*/ 16 w 21"/>
                  <a:gd name="T9" fmla="*/ 0 h 3"/>
                  <a:gd name="T10" fmla="*/ 18 w 21"/>
                  <a:gd name="T11" fmla="*/ 0 h 3"/>
                  <a:gd name="T12" fmla="*/ 19 w 21"/>
                  <a:gd name="T13" fmla="*/ 0 h 3"/>
                  <a:gd name="T14" fmla="*/ 21 w 21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1"/>
                  <a:gd name="T25" fmla="*/ 0 h 3"/>
                  <a:gd name="T26" fmla="*/ 21 w 2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" h="3">
                    <a:moveTo>
                      <a:pt x="0" y="3"/>
                    </a:moveTo>
                    <a:lnTo>
                      <a:pt x="11" y="1"/>
                    </a:lnTo>
                    <a:lnTo>
                      <a:pt x="13" y="1"/>
                    </a:lnTo>
                    <a:lnTo>
                      <a:pt x="15" y="0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21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41" name="Freeform 801"/>
              <p:cNvSpPr>
                <a:spLocks/>
              </p:cNvSpPr>
              <p:nvPr/>
            </p:nvSpPr>
            <p:spPr bwMode="auto">
              <a:xfrm>
                <a:off x="1007" y="1405"/>
                <a:ext cx="61" cy="80"/>
              </a:xfrm>
              <a:custGeom>
                <a:avLst/>
                <a:gdLst>
                  <a:gd name="T0" fmla="*/ 61 w 61"/>
                  <a:gd name="T1" fmla="*/ 0 h 80"/>
                  <a:gd name="T2" fmla="*/ 61 w 61"/>
                  <a:gd name="T3" fmla="*/ 3 h 80"/>
                  <a:gd name="T4" fmla="*/ 59 w 61"/>
                  <a:gd name="T5" fmla="*/ 5 h 80"/>
                  <a:gd name="T6" fmla="*/ 59 w 61"/>
                  <a:gd name="T7" fmla="*/ 8 h 80"/>
                  <a:gd name="T8" fmla="*/ 59 w 61"/>
                  <a:gd name="T9" fmla="*/ 10 h 80"/>
                  <a:gd name="T10" fmla="*/ 58 w 61"/>
                  <a:gd name="T11" fmla="*/ 13 h 80"/>
                  <a:gd name="T12" fmla="*/ 58 w 61"/>
                  <a:gd name="T13" fmla="*/ 15 h 80"/>
                  <a:gd name="T14" fmla="*/ 56 w 61"/>
                  <a:gd name="T15" fmla="*/ 17 h 80"/>
                  <a:gd name="T16" fmla="*/ 56 w 61"/>
                  <a:gd name="T17" fmla="*/ 18 h 80"/>
                  <a:gd name="T18" fmla="*/ 56 w 61"/>
                  <a:gd name="T19" fmla="*/ 20 h 80"/>
                  <a:gd name="T20" fmla="*/ 54 w 61"/>
                  <a:gd name="T21" fmla="*/ 22 h 80"/>
                  <a:gd name="T22" fmla="*/ 54 w 61"/>
                  <a:gd name="T23" fmla="*/ 23 h 80"/>
                  <a:gd name="T24" fmla="*/ 53 w 61"/>
                  <a:gd name="T25" fmla="*/ 25 h 80"/>
                  <a:gd name="T26" fmla="*/ 53 w 61"/>
                  <a:gd name="T27" fmla="*/ 27 h 80"/>
                  <a:gd name="T28" fmla="*/ 53 w 61"/>
                  <a:gd name="T29" fmla="*/ 28 h 80"/>
                  <a:gd name="T30" fmla="*/ 51 w 61"/>
                  <a:gd name="T31" fmla="*/ 30 h 80"/>
                  <a:gd name="T32" fmla="*/ 49 w 61"/>
                  <a:gd name="T33" fmla="*/ 32 h 80"/>
                  <a:gd name="T34" fmla="*/ 48 w 61"/>
                  <a:gd name="T35" fmla="*/ 33 h 80"/>
                  <a:gd name="T36" fmla="*/ 48 w 61"/>
                  <a:gd name="T37" fmla="*/ 35 h 80"/>
                  <a:gd name="T38" fmla="*/ 46 w 61"/>
                  <a:gd name="T39" fmla="*/ 35 h 80"/>
                  <a:gd name="T40" fmla="*/ 46 w 61"/>
                  <a:gd name="T41" fmla="*/ 37 h 80"/>
                  <a:gd name="T42" fmla="*/ 44 w 61"/>
                  <a:gd name="T43" fmla="*/ 38 h 80"/>
                  <a:gd name="T44" fmla="*/ 44 w 61"/>
                  <a:gd name="T45" fmla="*/ 40 h 80"/>
                  <a:gd name="T46" fmla="*/ 43 w 61"/>
                  <a:gd name="T47" fmla="*/ 41 h 80"/>
                  <a:gd name="T48" fmla="*/ 41 w 61"/>
                  <a:gd name="T49" fmla="*/ 43 h 80"/>
                  <a:gd name="T50" fmla="*/ 41 w 61"/>
                  <a:gd name="T51" fmla="*/ 45 h 80"/>
                  <a:gd name="T52" fmla="*/ 39 w 61"/>
                  <a:gd name="T53" fmla="*/ 46 h 80"/>
                  <a:gd name="T54" fmla="*/ 38 w 61"/>
                  <a:gd name="T55" fmla="*/ 48 h 80"/>
                  <a:gd name="T56" fmla="*/ 36 w 61"/>
                  <a:gd name="T57" fmla="*/ 50 h 80"/>
                  <a:gd name="T58" fmla="*/ 35 w 61"/>
                  <a:gd name="T59" fmla="*/ 51 h 80"/>
                  <a:gd name="T60" fmla="*/ 33 w 61"/>
                  <a:gd name="T61" fmla="*/ 53 h 80"/>
                  <a:gd name="T62" fmla="*/ 31 w 61"/>
                  <a:gd name="T63" fmla="*/ 55 h 80"/>
                  <a:gd name="T64" fmla="*/ 30 w 61"/>
                  <a:gd name="T65" fmla="*/ 58 h 80"/>
                  <a:gd name="T66" fmla="*/ 26 w 61"/>
                  <a:gd name="T67" fmla="*/ 60 h 80"/>
                  <a:gd name="T68" fmla="*/ 23 w 61"/>
                  <a:gd name="T69" fmla="*/ 61 h 80"/>
                  <a:gd name="T70" fmla="*/ 21 w 61"/>
                  <a:gd name="T71" fmla="*/ 65 h 80"/>
                  <a:gd name="T72" fmla="*/ 16 w 61"/>
                  <a:gd name="T73" fmla="*/ 68 h 80"/>
                  <a:gd name="T74" fmla="*/ 12 w 61"/>
                  <a:gd name="T75" fmla="*/ 71 h 80"/>
                  <a:gd name="T76" fmla="*/ 7 w 61"/>
                  <a:gd name="T77" fmla="*/ 75 h 80"/>
                  <a:gd name="T78" fmla="*/ 0 w 61"/>
                  <a:gd name="T79" fmla="*/ 80 h 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1"/>
                  <a:gd name="T121" fmla="*/ 0 h 80"/>
                  <a:gd name="T122" fmla="*/ 61 w 61"/>
                  <a:gd name="T123" fmla="*/ 80 h 80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1" h="80">
                    <a:moveTo>
                      <a:pt x="61" y="0"/>
                    </a:moveTo>
                    <a:lnTo>
                      <a:pt x="61" y="3"/>
                    </a:lnTo>
                    <a:lnTo>
                      <a:pt x="59" y="5"/>
                    </a:lnTo>
                    <a:lnTo>
                      <a:pt x="59" y="8"/>
                    </a:lnTo>
                    <a:lnTo>
                      <a:pt x="59" y="10"/>
                    </a:lnTo>
                    <a:lnTo>
                      <a:pt x="58" y="13"/>
                    </a:lnTo>
                    <a:lnTo>
                      <a:pt x="58" y="15"/>
                    </a:lnTo>
                    <a:lnTo>
                      <a:pt x="56" y="17"/>
                    </a:lnTo>
                    <a:lnTo>
                      <a:pt x="56" y="18"/>
                    </a:lnTo>
                    <a:lnTo>
                      <a:pt x="56" y="20"/>
                    </a:lnTo>
                    <a:lnTo>
                      <a:pt x="54" y="22"/>
                    </a:lnTo>
                    <a:lnTo>
                      <a:pt x="54" y="23"/>
                    </a:lnTo>
                    <a:lnTo>
                      <a:pt x="53" y="25"/>
                    </a:lnTo>
                    <a:lnTo>
                      <a:pt x="53" y="27"/>
                    </a:lnTo>
                    <a:lnTo>
                      <a:pt x="53" y="28"/>
                    </a:lnTo>
                    <a:lnTo>
                      <a:pt x="51" y="30"/>
                    </a:lnTo>
                    <a:lnTo>
                      <a:pt x="49" y="32"/>
                    </a:lnTo>
                    <a:lnTo>
                      <a:pt x="48" y="33"/>
                    </a:lnTo>
                    <a:lnTo>
                      <a:pt x="48" y="35"/>
                    </a:lnTo>
                    <a:lnTo>
                      <a:pt x="46" y="35"/>
                    </a:lnTo>
                    <a:lnTo>
                      <a:pt x="46" y="37"/>
                    </a:lnTo>
                    <a:lnTo>
                      <a:pt x="44" y="38"/>
                    </a:lnTo>
                    <a:lnTo>
                      <a:pt x="44" y="40"/>
                    </a:lnTo>
                    <a:lnTo>
                      <a:pt x="43" y="41"/>
                    </a:lnTo>
                    <a:lnTo>
                      <a:pt x="41" y="43"/>
                    </a:lnTo>
                    <a:lnTo>
                      <a:pt x="41" y="45"/>
                    </a:lnTo>
                    <a:lnTo>
                      <a:pt x="39" y="46"/>
                    </a:lnTo>
                    <a:lnTo>
                      <a:pt x="38" y="48"/>
                    </a:lnTo>
                    <a:lnTo>
                      <a:pt x="36" y="50"/>
                    </a:lnTo>
                    <a:lnTo>
                      <a:pt x="35" y="51"/>
                    </a:lnTo>
                    <a:lnTo>
                      <a:pt x="33" y="53"/>
                    </a:lnTo>
                    <a:lnTo>
                      <a:pt x="31" y="55"/>
                    </a:lnTo>
                    <a:lnTo>
                      <a:pt x="30" y="58"/>
                    </a:lnTo>
                    <a:lnTo>
                      <a:pt x="26" y="60"/>
                    </a:lnTo>
                    <a:lnTo>
                      <a:pt x="23" y="61"/>
                    </a:lnTo>
                    <a:lnTo>
                      <a:pt x="21" y="65"/>
                    </a:lnTo>
                    <a:lnTo>
                      <a:pt x="16" y="68"/>
                    </a:lnTo>
                    <a:lnTo>
                      <a:pt x="12" y="71"/>
                    </a:lnTo>
                    <a:lnTo>
                      <a:pt x="7" y="75"/>
                    </a:lnTo>
                    <a:lnTo>
                      <a:pt x="0" y="8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42" name="Freeform 802"/>
              <p:cNvSpPr>
                <a:spLocks/>
              </p:cNvSpPr>
              <p:nvPr/>
            </p:nvSpPr>
            <p:spPr bwMode="auto">
              <a:xfrm>
                <a:off x="1019" y="1407"/>
                <a:ext cx="29" cy="66"/>
              </a:xfrm>
              <a:custGeom>
                <a:avLst/>
                <a:gdLst>
                  <a:gd name="T0" fmla="*/ 29 w 29"/>
                  <a:gd name="T1" fmla="*/ 0 h 66"/>
                  <a:gd name="T2" fmla="*/ 29 w 29"/>
                  <a:gd name="T3" fmla="*/ 1 h 66"/>
                  <a:gd name="T4" fmla="*/ 29 w 29"/>
                  <a:gd name="T5" fmla="*/ 5 h 66"/>
                  <a:gd name="T6" fmla="*/ 29 w 29"/>
                  <a:gd name="T7" fmla="*/ 6 h 66"/>
                  <a:gd name="T8" fmla="*/ 29 w 29"/>
                  <a:gd name="T9" fmla="*/ 8 h 66"/>
                  <a:gd name="T10" fmla="*/ 29 w 29"/>
                  <a:gd name="T11" fmla="*/ 10 h 66"/>
                  <a:gd name="T12" fmla="*/ 29 w 29"/>
                  <a:gd name="T13" fmla="*/ 11 h 66"/>
                  <a:gd name="T14" fmla="*/ 27 w 29"/>
                  <a:gd name="T15" fmla="*/ 13 h 66"/>
                  <a:gd name="T16" fmla="*/ 27 w 29"/>
                  <a:gd name="T17" fmla="*/ 15 h 66"/>
                  <a:gd name="T18" fmla="*/ 27 w 29"/>
                  <a:gd name="T19" fmla="*/ 16 h 66"/>
                  <a:gd name="T20" fmla="*/ 27 w 29"/>
                  <a:gd name="T21" fmla="*/ 18 h 66"/>
                  <a:gd name="T22" fmla="*/ 27 w 29"/>
                  <a:gd name="T23" fmla="*/ 20 h 66"/>
                  <a:gd name="T24" fmla="*/ 26 w 29"/>
                  <a:gd name="T25" fmla="*/ 21 h 66"/>
                  <a:gd name="T26" fmla="*/ 26 w 29"/>
                  <a:gd name="T27" fmla="*/ 23 h 66"/>
                  <a:gd name="T28" fmla="*/ 26 w 29"/>
                  <a:gd name="T29" fmla="*/ 25 h 66"/>
                  <a:gd name="T30" fmla="*/ 24 w 29"/>
                  <a:gd name="T31" fmla="*/ 26 h 66"/>
                  <a:gd name="T32" fmla="*/ 24 w 29"/>
                  <a:gd name="T33" fmla="*/ 28 h 66"/>
                  <a:gd name="T34" fmla="*/ 24 w 29"/>
                  <a:gd name="T35" fmla="*/ 30 h 66"/>
                  <a:gd name="T36" fmla="*/ 23 w 29"/>
                  <a:gd name="T37" fmla="*/ 31 h 66"/>
                  <a:gd name="T38" fmla="*/ 23 w 29"/>
                  <a:gd name="T39" fmla="*/ 33 h 66"/>
                  <a:gd name="T40" fmla="*/ 23 w 29"/>
                  <a:gd name="T41" fmla="*/ 35 h 66"/>
                  <a:gd name="T42" fmla="*/ 21 w 29"/>
                  <a:gd name="T43" fmla="*/ 36 h 66"/>
                  <a:gd name="T44" fmla="*/ 21 w 29"/>
                  <a:gd name="T45" fmla="*/ 38 h 66"/>
                  <a:gd name="T46" fmla="*/ 19 w 29"/>
                  <a:gd name="T47" fmla="*/ 39 h 66"/>
                  <a:gd name="T48" fmla="*/ 19 w 29"/>
                  <a:gd name="T49" fmla="*/ 41 h 66"/>
                  <a:gd name="T50" fmla="*/ 19 w 29"/>
                  <a:gd name="T51" fmla="*/ 43 h 66"/>
                  <a:gd name="T52" fmla="*/ 18 w 29"/>
                  <a:gd name="T53" fmla="*/ 44 h 66"/>
                  <a:gd name="T54" fmla="*/ 16 w 29"/>
                  <a:gd name="T55" fmla="*/ 46 h 66"/>
                  <a:gd name="T56" fmla="*/ 16 w 29"/>
                  <a:gd name="T57" fmla="*/ 48 h 66"/>
                  <a:gd name="T58" fmla="*/ 14 w 29"/>
                  <a:gd name="T59" fmla="*/ 49 h 66"/>
                  <a:gd name="T60" fmla="*/ 13 w 29"/>
                  <a:gd name="T61" fmla="*/ 51 h 66"/>
                  <a:gd name="T62" fmla="*/ 11 w 29"/>
                  <a:gd name="T63" fmla="*/ 54 h 66"/>
                  <a:gd name="T64" fmla="*/ 9 w 29"/>
                  <a:gd name="T65" fmla="*/ 56 h 66"/>
                  <a:gd name="T66" fmla="*/ 6 w 29"/>
                  <a:gd name="T67" fmla="*/ 59 h 66"/>
                  <a:gd name="T68" fmla="*/ 4 w 29"/>
                  <a:gd name="T69" fmla="*/ 61 h 66"/>
                  <a:gd name="T70" fmla="*/ 3 w 29"/>
                  <a:gd name="T71" fmla="*/ 64 h 66"/>
                  <a:gd name="T72" fmla="*/ 0 w 29"/>
                  <a:gd name="T73" fmla="*/ 66 h 6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9"/>
                  <a:gd name="T112" fmla="*/ 0 h 66"/>
                  <a:gd name="T113" fmla="*/ 29 w 29"/>
                  <a:gd name="T114" fmla="*/ 66 h 6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9" h="66">
                    <a:moveTo>
                      <a:pt x="29" y="0"/>
                    </a:moveTo>
                    <a:lnTo>
                      <a:pt x="29" y="1"/>
                    </a:lnTo>
                    <a:lnTo>
                      <a:pt x="29" y="5"/>
                    </a:lnTo>
                    <a:lnTo>
                      <a:pt x="29" y="6"/>
                    </a:lnTo>
                    <a:lnTo>
                      <a:pt x="29" y="8"/>
                    </a:lnTo>
                    <a:lnTo>
                      <a:pt x="29" y="10"/>
                    </a:lnTo>
                    <a:lnTo>
                      <a:pt x="29" y="11"/>
                    </a:lnTo>
                    <a:lnTo>
                      <a:pt x="27" y="13"/>
                    </a:lnTo>
                    <a:lnTo>
                      <a:pt x="27" y="15"/>
                    </a:lnTo>
                    <a:lnTo>
                      <a:pt x="27" y="16"/>
                    </a:lnTo>
                    <a:lnTo>
                      <a:pt x="27" y="18"/>
                    </a:lnTo>
                    <a:lnTo>
                      <a:pt x="27" y="20"/>
                    </a:lnTo>
                    <a:lnTo>
                      <a:pt x="26" y="21"/>
                    </a:lnTo>
                    <a:lnTo>
                      <a:pt x="26" y="23"/>
                    </a:lnTo>
                    <a:lnTo>
                      <a:pt x="26" y="25"/>
                    </a:lnTo>
                    <a:lnTo>
                      <a:pt x="24" y="26"/>
                    </a:lnTo>
                    <a:lnTo>
                      <a:pt x="24" y="28"/>
                    </a:lnTo>
                    <a:lnTo>
                      <a:pt x="24" y="30"/>
                    </a:lnTo>
                    <a:lnTo>
                      <a:pt x="23" y="31"/>
                    </a:lnTo>
                    <a:lnTo>
                      <a:pt x="23" y="33"/>
                    </a:lnTo>
                    <a:lnTo>
                      <a:pt x="23" y="35"/>
                    </a:lnTo>
                    <a:lnTo>
                      <a:pt x="21" y="36"/>
                    </a:lnTo>
                    <a:lnTo>
                      <a:pt x="21" y="38"/>
                    </a:lnTo>
                    <a:lnTo>
                      <a:pt x="19" y="39"/>
                    </a:lnTo>
                    <a:lnTo>
                      <a:pt x="19" y="41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6"/>
                    </a:lnTo>
                    <a:lnTo>
                      <a:pt x="16" y="48"/>
                    </a:lnTo>
                    <a:lnTo>
                      <a:pt x="14" y="49"/>
                    </a:lnTo>
                    <a:lnTo>
                      <a:pt x="13" y="51"/>
                    </a:lnTo>
                    <a:lnTo>
                      <a:pt x="11" y="54"/>
                    </a:lnTo>
                    <a:lnTo>
                      <a:pt x="9" y="56"/>
                    </a:lnTo>
                    <a:lnTo>
                      <a:pt x="6" y="59"/>
                    </a:lnTo>
                    <a:lnTo>
                      <a:pt x="4" y="61"/>
                    </a:lnTo>
                    <a:lnTo>
                      <a:pt x="3" y="64"/>
                    </a:lnTo>
                    <a:lnTo>
                      <a:pt x="0" y="66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43" name="Freeform 803"/>
              <p:cNvSpPr>
                <a:spLocks/>
              </p:cNvSpPr>
              <p:nvPr/>
            </p:nvSpPr>
            <p:spPr bwMode="auto">
              <a:xfrm>
                <a:off x="885" y="1506"/>
                <a:ext cx="91" cy="17"/>
              </a:xfrm>
              <a:custGeom>
                <a:avLst/>
                <a:gdLst>
                  <a:gd name="T0" fmla="*/ 0 w 91"/>
                  <a:gd name="T1" fmla="*/ 17 h 17"/>
                  <a:gd name="T2" fmla="*/ 5 w 91"/>
                  <a:gd name="T3" fmla="*/ 17 h 17"/>
                  <a:gd name="T4" fmla="*/ 10 w 91"/>
                  <a:gd name="T5" fmla="*/ 17 h 17"/>
                  <a:gd name="T6" fmla="*/ 14 w 91"/>
                  <a:gd name="T7" fmla="*/ 17 h 17"/>
                  <a:gd name="T8" fmla="*/ 17 w 91"/>
                  <a:gd name="T9" fmla="*/ 17 h 17"/>
                  <a:gd name="T10" fmla="*/ 20 w 91"/>
                  <a:gd name="T11" fmla="*/ 17 h 17"/>
                  <a:gd name="T12" fmla="*/ 23 w 91"/>
                  <a:gd name="T13" fmla="*/ 17 h 17"/>
                  <a:gd name="T14" fmla="*/ 25 w 91"/>
                  <a:gd name="T15" fmla="*/ 15 h 17"/>
                  <a:gd name="T16" fmla="*/ 28 w 91"/>
                  <a:gd name="T17" fmla="*/ 15 h 17"/>
                  <a:gd name="T18" fmla="*/ 30 w 91"/>
                  <a:gd name="T19" fmla="*/ 15 h 17"/>
                  <a:gd name="T20" fmla="*/ 33 w 91"/>
                  <a:gd name="T21" fmla="*/ 15 h 17"/>
                  <a:gd name="T22" fmla="*/ 37 w 91"/>
                  <a:gd name="T23" fmla="*/ 15 h 17"/>
                  <a:gd name="T24" fmla="*/ 38 w 91"/>
                  <a:gd name="T25" fmla="*/ 15 h 17"/>
                  <a:gd name="T26" fmla="*/ 40 w 91"/>
                  <a:gd name="T27" fmla="*/ 13 h 17"/>
                  <a:gd name="T28" fmla="*/ 41 w 91"/>
                  <a:gd name="T29" fmla="*/ 13 h 17"/>
                  <a:gd name="T30" fmla="*/ 45 w 91"/>
                  <a:gd name="T31" fmla="*/ 13 h 17"/>
                  <a:gd name="T32" fmla="*/ 46 w 91"/>
                  <a:gd name="T33" fmla="*/ 12 h 17"/>
                  <a:gd name="T34" fmla="*/ 48 w 91"/>
                  <a:gd name="T35" fmla="*/ 12 h 17"/>
                  <a:gd name="T36" fmla="*/ 51 w 91"/>
                  <a:gd name="T37" fmla="*/ 12 h 17"/>
                  <a:gd name="T38" fmla="*/ 53 w 91"/>
                  <a:gd name="T39" fmla="*/ 10 h 17"/>
                  <a:gd name="T40" fmla="*/ 56 w 91"/>
                  <a:gd name="T41" fmla="*/ 10 h 17"/>
                  <a:gd name="T42" fmla="*/ 58 w 91"/>
                  <a:gd name="T43" fmla="*/ 10 h 17"/>
                  <a:gd name="T44" fmla="*/ 61 w 91"/>
                  <a:gd name="T45" fmla="*/ 8 h 17"/>
                  <a:gd name="T46" fmla="*/ 64 w 91"/>
                  <a:gd name="T47" fmla="*/ 8 h 17"/>
                  <a:gd name="T48" fmla="*/ 68 w 91"/>
                  <a:gd name="T49" fmla="*/ 7 h 17"/>
                  <a:gd name="T50" fmla="*/ 71 w 91"/>
                  <a:gd name="T51" fmla="*/ 7 h 17"/>
                  <a:gd name="T52" fmla="*/ 74 w 91"/>
                  <a:gd name="T53" fmla="*/ 5 h 17"/>
                  <a:gd name="T54" fmla="*/ 78 w 91"/>
                  <a:gd name="T55" fmla="*/ 3 h 17"/>
                  <a:gd name="T56" fmla="*/ 83 w 91"/>
                  <a:gd name="T57" fmla="*/ 2 h 17"/>
                  <a:gd name="T58" fmla="*/ 86 w 91"/>
                  <a:gd name="T59" fmla="*/ 2 h 17"/>
                  <a:gd name="T60" fmla="*/ 91 w 91"/>
                  <a:gd name="T61" fmla="*/ 0 h 17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91"/>
                  <a:gd name="T94" fmla="*/ 0 h 17"/>
                  <a:gd name="T95" fmla="*/ 91 w 91"/>
                  <a:gd name="T96" fmla="*/ 17 h 17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91" h="17">
                    <a:moveTo>
                      <a:pt x="0" y="17"/>
                    </a:moveTo>
                    <a:lnTo>
                      <a:pt x="5" y="17"/>
                    </a:lnTo>
                    <a:lnTo>
                      <a:pt x="10" y="17"/>
                    </a:lnTo>
                    <a:lnTo>
                      <a:pt x="14" y="17"/>
                    </a:lnTo>
                    <a:lnTo>
                      <a:pt x="17" y="17"/>
                    </a:lnTo>
                    <a:lnTo>
                      <a:pt x="20" y="17"/>
                    </a:lnTo>
                    <a:lnTo>
                      <a:pt x="23" y="17"/>
                    </a:lnTo>
                    <a:lnTo>
                      <a:pt x="25" y="15"/>
                    </a:lnTo>
                    <a:lnTo>
                      <a:pt x="28" y="15"/>
                    </a:lnTo>
                    <a:lnTo>
                      <a:pt x="30" y="15"/>
                    </a:lnTo>
                    <a:lnTo>
                      <a:pt x="33" y="15"/>
                    </a:lnTo>
                    <a:lnTo>
                      <a:pt x="37" y="15"/>
                    </a:lnTo>
                    <a:lnTo>
                      <a:pt x="38" y="15"/>
                    </a:lnTo>
                    <a:lnTo>
                      <a:pt x="40" y="13"/>
                    </a:lnTo>
                    <a:lnTo>
                      <a:pt x="41" y="13"/>
                    </a:lnTo>
                    <a:lnTo>
                      <a:pt x="45" y="13"/>
                    </a:lnTo>
                    <a:lnTo>
                      <a:pt x="46" y="12"/>
                    </a:lnTo>
                    <a:lnTo>
                      <a:pt x="48" y="12"/>
                    </a:lnTo>
                    <a:lnTo>
                      <a:pt x="51" y="12"/>
                    </a:lnTo>
                    <a:lnTo>
                      <a:pt x="53" y="10"/>
                    </a:lnTo>
                    <a:lnTo>
                      <a:pt x="56" y="10"/>
                    </a:lnTo>
                    <a:lnTo>
                      <a:pt x="58" y="10"/>
                    </a:lnTo>
                    <a:lnTo>
                      <a:pt x="61" y="8"/>
                    </a:lnTo>
                    <a:lnTo>
                      <a:pt x="64" y="8"/>
                    </a:lnTo>
                    <a:lnTo>
                      <a:pt x="68" y="7"/>
                    </a:lnTo>
                    <a:lnTo>
                      <a:pt x="71" y="7"/>
                    </a:lnTo>
                    <a:lnTo>
                      <a:pt x="74" y="5"/>
                    </a:lnTo>
                    <a:lnTo>
                      <a:pt x="78" y="3"/>
                    </a:lnTo>
                    <a:lnTo>
                      <a:pt x="83" y="2"/>
                    </a:lnTo>
                    <a:lnTo>
                      <a:pt x="86" y="2"/>
                    </a:lnTo>
                    <a:lnTo>
                      <a:pt x="91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44" name="Freeform 804"/>
              <p:cNvSpPr>
                <a:spLocks/>
              </p:cNvSpPr>
              <p:nvPr/>
            </p:nvSpPr>
            <p:spPr bwMode="auto">
              <a:xfrm>
                <a:off x="885" y="1511"/>
                <a:ext cx="56" cy="3"/>
              </a:xfrm>
              <a:custGeom>
                <a:avLst/>
                <a:gdLst>
                  <a:gd name="T0" fmla="*/ 0 w 56"/>
                  <a:gd name="T1" fmla="*/ 2 h 3"/>
                  <a:gd name="T2" fmla="*/ 17 w 56"/>
                  <a:gd name="T3" fmla="*/ 3 h 3"/>
                  <a:gd name="T4" fmla="*/ 18 w 56"/>
                  <a:gd name="T5" fmla="*/ 3 h 3"/>
                  <a:gd name="T6" fmla="*/ 20 w 56"/>
                  <a:gd name="T7" fmla="*/ 3 h 3"/>
                  <a:gd name="T8" fmla="*/ 22 w 56"/>
                  <a:gd name="T9" fmla="*/ 3 h 3"/>
                  <a:gd name="T10" fmla="*/ 23 w 56"/>
                  <a:gd name="T11" fmla="*/ 3 h 3"/>
                  <a:gd name="T12" fmla="*/ 25 w 56"/>
                  <a:gd name="T13" fmla="*/ 3 h 3"/>
                  <a:gd name="T14" fmla="*/ 28 w 56"/>
                  <a:gd name="T15" fmla="*/ 3 h 3"/>
                  <a:gd name="T16" fmla="*/ 30 w 56"/>
                  <a:gd name="T17" fmla="*/ 3 h 3"/>
                  <a:gd name="T18" fmla="*/ 32 w 56"/>
                  <a:gd name="T19" fmla="*/ 3 h 3"/>
                  <a:gd name="T20" fmla="*/ 33 w 56"/>
                  <a:gd name="T21" fmla="*/ 3 h 3"/>
                  <a:gd name="T22" fmla="*/ 35 w 56"/>
                  <a:gd name="T23" fmla="*/ 3 h 3"/>
                  <a:gd name="T24" fmla="*/ 37 w 56"/>
                  <a:gd name="T25" fmla="*/ 3 h 3"/>
                  <a:gd name="T26" fmla="*/ 40 w 56"/>
                  <a:gd name="T27" fmla="*/ 3 h 3"/>
                  <a:gd name="T28" fmla="*/ 41 w 56"/>
                  <a:gd name="T29" fmla="*/ 2 h 3"/>
                  <a:gd name="T30" fmla="*/ 45 w 56"/>
                  <a:gd name="T31" fmla="*/ 2 h 3"/>
                  <a:gd name="T32" fmla="*/ 48 w 56"/>
                  <a:gd name="T33" fmla="*/ 2 h 3"/>
                  <a:gd name="T34" fmla="*/ 53 w 56"/>
                  <a:gd name="T35" fmla="*/ 0 h 3"/>
                  <a:gd name="T36" fmla="*/ 56 w 56"/>
                  <a:gd name="T37" fmla="*/ 0 h 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6"/>
                  <a:gd name="T58" fmla="*/ 0 h 3"/>
                  <a:gd name="T59" fmla="*/ 56 w 56"/>
                  <a:gd name="T60" fmla="*/ 3 h 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6" h="3">
                    <a:moveTo>
                      <a:pt x="0" y="2"/>
                    </a:moveTo>
                    <a:lnTo>
                      <a:pt x="17" y="3"/>
                    </a:lnTo>
                    <a:lnTo>
                      <a:pt x="18" y="3"/>
                    </a:lnTo>
                    <a:lnTo>
                      <a:pt x="20" y="3"/>
                    </a:lnTo>
                    <a:lnTo>
                      <a:pt x="22" y="3"/>
                    </a:lnTo>
                    <a:lnTo>
                      <a:pt x="23" y="3"/>
                    </a:lnTo>
                    <a:lnTo>
                      <a:pt x="25" y="3"/>
                    </a:lnTo>
                    <a:lnTo>
                      <a:pt x="28" y="3"/>
                    </a:lnTo>
                    <a:lnTo>
                      <a:pt x="30" y="3"/>
                    </a:lnTo>
                    <a:lnTo>
                      <a:pt x="32" y="3"/>
                    </a:lnTo>
                    <a:lnTo>
                      <a:pt x="33" y="3"/>
                    </a:lnTo>
                    <a:lnTo>
                      <a:pt x="35" y="3"/>
                    </a:lnTo>
                    <a:lnTo>
                      <a:pt x="37" y="3"/>
                    </a:lnTo>
                    <a:lnTo>
                      <a:pt x="40" y="3"/>
                    </a:lnTo>
                    <a:lnTo>
                      <a:pt x="41" y="2"/>
                    </a:lnTo>
                    <a:lnTo>
                      <a:pt x="45" y="2"/>
                    </a:lnTo>
                    <a:lnTo>
                      <a:pt x="48" y="2"/>
                    </a:lnTo>
                    <a:lnTo>
                      <a:pt x="53" y="0"/>
                    </a:lnTo>
                    <a:lnTo>
                      <a:pt x="56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45" name="Freeform 805"/>
              <p:cNvSpPr>
                <a:spLocks/>
              </p:cNvSpPr>
              <p:nvPr/>
            </p:nvSpPr>
            <p:spPr bwMode="auto">
              <a:xfrm>
                <a:off x="907" y="1483"/>
                <a:ext cx="67" cy="16"/>
              </a:xfrm>
              <a:custGeom>
                <a:avLst/>
                <a:gdLst>
                  <a:gd name="T0" fmla="*/ 0 w 67"/>
                  <a:gd name="T1" fmla="*/ 0 h 16"/>
                  <a:gd name="T2" fmla="*/ 1 w 67"/>
                  <a:gd name="T3" fmla="*/ 2 h 16"/>
                  <a:gd name="T4" fmla="*/ 3 w 67"/>
                  <a:gd name="T5" fmla="*/ 3 h 16"/>
                  <a:gd name="T6" fmla="*/ 6 w 67"/>
                  <a:gd name="T7" fmla="*/ 5 h 16"/>
                  <a:gd name="T8" fmla="*/ 8 w 67"/>
                  <a:gd name="T9" fmla="*/ 5 h 16"/>
                  <a:gd name="T10" fmla="*/ 10 w 67"/>
                  <a:gd name="T11" fmla="*/ 7 h 16"/>
                  <a:gd name="T12" fmla="*/ 11 w 67"/>
                  <a:gd name="T13" fmla="*/ 7 h 16"/>
                  <a:gd name="T14" fmla="*/ 11 w 67"/>
                  <a:gd name="T15" fmla="*/ 8 h 16"/>
                  <a:gd name="T16" fmla="*/ 13 w 67"/>
                  <a:gd name="T17" fmla="*/ 10 h 16"/>
                  <a:gd name="T18" fmla="*/ 15 w 67"/>
                  <a:gd name="T19" fmla="*/ 10 h 16"/>
                  <a:gd name="T20" fmla="*/ 18 w 67"/>
                  <a:gd name="T21" fmla="*/ 12 h 16"/>
                  <a:gd name="T22" fmla="*/ 19 w 67"/>
                  <a:gd name="T23" fmla="*/ 12 h 16"/>
                  <a:gd name="T24" fmla="*/ 21 w 67"/>
                  <a:gd name="T25" fmla="*/ 12 h 16"/>
                  <a:gd name="T26" fmla="*/ 23 w 67"/>
                  <a:gd name="T27" fmla="*/ 13 h 16"/>
                  <a:gd name="T28" fmla="*/ 24 w 67"/>
                  <a:gd name="T29" fmla="*/ 13 h 16"/>
                  <a:gd name="T30" fmla="*/ 26 w 67"/>
                  <a:gd name="T31" fmla="*/ 13 h 16"/>
                  <a:gd name="T32" fmla="*/ 28 w 67"/>
                  <a:gd name="T33" fmla="*/ 13 h 16"/>
                  <a:gd name="T34" fmla="*/ 31 w 67"/>
                  <a:gd name="T35" fmla="*/ 13 h 16"/>
                  <a:gd name="T36" fmla="*/ 33 w 67"/>
                  <a:gd name="T37" fmla="*/ 15 h 16"/>
                  <a:gd name="T38" fmla="*/ 36 w 67"/>
                  <a:gd name="T39" fmla="*/ 15 h 16"/>
                  <a:gd name="T40" fmla="*/ 38 w 67"/>
                  <a:gd name="T41" fmla="*/ 15 h 16"/>
                  <a:gd name="T42" fmla="*/ 41 w 67"/>
                  <a:gd name="T43" fmla="*/ 15 h 16"/>
                  <a:gd name="T44" fmla="*/ 44 w 67"/>
                  <a:gd name="T45" fmla="*/ 15 h 16"/>
                  <a:gd name="T46" fmla="*/ 49 w 67"/>
                  <a:gd name="T47" fmla="*/ 16 h 16"/>
                  <a:gd name="T48" fmla="*/ 54 w 67"/>
                  <a:gd name="T49" fmla="*/ 16 h 16"/>
                  <a:gd name="T50" fmla="*/ 57 w 67"/>
                  <a:gd name="T51" fmla="*/ 16 h 16"/>
                  <a:gd name="T52" fmla="*/ 62 w 67"/>
                  <a:gd name="T53" fmla="*/ 16 h 16"/>
                  <a:gd name="T54" fmla="*/ 67 w 67"/>
                  <a:gd name="T55" fmla="*/ 16 h 1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67"/>
                  <a:gd name="T85" fmla="*/ 0 h 16"/>
                  <a:gd name="T86" fmla="*/ 67 w 67"/>
                  <a:gd name="T87" fmla="*/ 16 h 1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67" h="16">
                    <a:moveTo>
                      <a:pt x="0" y="0"/>
                    </a:moveTo>
                    <a:lnTo>
                      <a:pt x="1" y="2"/>
                    </a:lnTo>
                    <a:lnTo>
                      <a:pt x="3" y="3"/>
                    </a:lnTo>
                    <a:lnTo>
                      <a:pt x="6" y="5"/>
                    </a:lnTo>
                    <a:lnTo>
                      <a:pt x="8" y="5"/>
                    </a:lnTo>
                    <a:lnTo>
                      <a:pt x="10" y="7"/>
                    </a:lnTo>
                    <a:lnTo>
                      <a:pt x="11" y="7"/>
                    </a:lnTo>
                    <a:lnTo>
                      <a:pt x="11" y="8"/>
                    </a:lnTo>
                    <a:lnTo>
                      <a:pt x="13" y="10"/>
                    </a:lnTo>
                    <a:lnTo>
                      <a:pt x="15" y="10"/>
                    </a:lnTo>
                    <a:lnTo>
                      <a:pt x="18" y="12"/>
                    </a:lnTo>
                    <a:lnTo>
                      <a:pt x="19" y="12"/>
                    </a:lnTo>
                    <a:lnTo>
                      <a:pt x="21" y="12"/>
                    </a:lnTo>
                    <a:lnTo>
                      <a:pt x="23" y="13"/>
                    </a:lnTo>
                    <a:lnTo>
                      <a:pt x="24" y="13"/>
                    </a:lnTo>
                    <a:lnTo>
                      <a:pt x="26" y="13"/>
                    </a:lnTo>
                    <a:lnTo>
                      <a:pt x="28" y="13"/>
                    </a:lnTo>
                    <a:lnTo>
                      <a:pt x="31" y="13"/>
                    </a:lnTo>
                    <a:lnTo>
                      <a:pt x="33" y="15"/>
                    </a:lnTo>
                    <a:lnTo>
                      <a:pt x="36" y="15"/>
                    </a:lnTo>
                    <a:lnTo>
                      <a:pt x="38" y="15"/>
                    </a:lnTo>
                    <a:lnTo>
                      <a:pt x="41" y="15"/>
                    </a:lnTo>
                    <a:lnTo>
                      <a:pt x="44" y="15"/>
                    </a:lnTo>
                    <a:lnTo>
                      <a:pt x="49" y="16"/>
                    </a:lnTo>
                    <a:lnTo>
                      <a:pt x="54" y="16"/>
                    </a:lnTo>
                    <a:lnTo>
                      <a:pt x="57" y="16"/>
                    </a:lnTo>
                    <a:lnTo>
                      <a:pt x="62" y="16"/>
                    </a:lnTo>
                    <a:lnTo>
                      <a:pt x="67" y="16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46" name="Freeform 806"/>
              <p:cNvSpPr>
                <a:spLocks/>
              </p:cNvSpPr>
              <p:nvPr/>
            </p:nvSpPr>
            <p:spPr bwMode="auto">
              <a:xfrm>
                <a:off x="1012" y="1410"/>
                <a:ext cx="15" cy="68"/>
              </a:xfrm>
              <a:custGeom>
                <a:avLst/>
                <a:gdLst>
                  <a:gd name="T0" fmla="*/ 13 w 15"/>
                  <a:gd name="T1" fmla="*/ 0 h 68"/>
                  <a:gd name="T2" fmla="*/ 13 w 15"/>
                  <a:gd name="T3" fmla="*/ 3 h 68"/>
                  <a:gd name="T4" fmla="*/ 13 w 15"/>
                  <a:gd name="T5" fmla="*/ 5 h 68"/>
                  <a:gd name="T6" fmla="*/ 13 w 15"/>
                  <a:gd name="T7" fmla="*/ 8 h 68"/>
                  <a:gd name="T8" fmla="*/ 15 w 15"/>
                  <a:gd name="T9" fmla="*/ 10 h 68"/>
                  <a:gd name="T10" fmla="*/ 15 w 15"/>
                  <a:gd name="T11" fmla="*/ 12 h 68"/>
                  <a:gd name="T12" fmla="*/ 15 w 15"/>
                  <a:gd name="T13" fmla="*/ 13 h 68"/>
                  <a:gd name="T14" fmla="*/ 15 w 15"/>
                  <a:gd name="T15" fmla="*/ 15 h 68"/>
                  <a:gd name="T16" fmla="*/ 15 w 15"/>
                  <a:gd name="T17" fmla="*/ 17 h 68"/>
                  <a:gd name="T18" fmla="*/ 15 w 15"/>
                  <a:gd name="T19" fmla="*/ 18 h 68"/>
                  <a:gd name="T20" fmla="*/ 15 w 15"/>
                  <a:gd name="T21" fmla="*/ 20 h 68"/>
                  <a:gd name="T22" fmla="*/ 13 w 15"/>
                  <a:gd name="T23" fmla="*/ 22 h 68"/>
                  <a:gd name="T24" fmla="*/ 13 w 15"/>
                  <a:gd name="T25" fmla="*/ 23 h 68"/>
                  <a:gd name="T26" fmla="*/ 13 w 15"/>
                  <a:gd name="T27" fmla="*/ 25 h 68"/>
                  <a:gd name="T28" fmla="*/ 13 w 15"/>
                  <a:gd name="T29" fmla="*/ 27 h 68"/>
                  <a:gd name="T30" fmla="*/ 13 w 15"/>
                  <a:gd name="T31" fmla="*/ 28 h 68"/>
                  <a:gd name="T32" fmla="*/ 13 w 15"/>
                  <a:gd name="T33" fmla="*/ 30 h 68"/>
                  <a:gd name="T34" fmla="*/ 13 w 15"/>
                  <a:gd name="T35" fmla="*/ 32 h 68"/>
                  <a:gd name="T36" fmla="*/ 13 w 15"/>
                  <a:gd name="T37" fmla="*/ 33 h 68"/>
                  <a:gd name="T38" fmla="*/ 11 w 15"/>
                  <a:gd name="T39" fmla="*/ 35 h 68"/>
                  <a:gd name="T40" fmla="*/ 11 w 15"/>
                  <a:gd name="T41" fmla="*/ 38 h 68"/>
                  <a:gd name="T42" fmla="*/ 11 w 15"/>
                  <a:gd name="T43" fmla="*/ 40 h 68"/>
                  <a:gd name="T44" fmla="*/ 11 w 15"/>
                  <a:gd name="T45" fmla="*/ 41 h 68"/>
                  <a:gd name="T46" fmla="*/ 11 w 15"/>
                  <a:gd name="T47" fmla="*/ 43 h 68"/>
                  <a:gd name="T48" fmla="*/ 11 w 15"/>
                  <a:gd name="T49" fmla="*/ 45 h 68"/>
                  <a:gd name="T50" fmla="*/ 10 w 15"/>
                  <a:gd name="T51" fmla="*/ 46 h 68"/>
                  <a:gd name="T52" fmla="*/ 10 w 15"/>
                  <a:gd name="T53" fmla="*/ 48 h 68"/>
                  <a:gd name="T54" fmla="*/ 10 w 15"/>
                  <a:gd name="T55" fmla="*/ 50 h 68"/>
                  <a:gd name="T56" fmla="*/ 8 w 15"/>
                  <a:gd name="T57" fmla="*/ 51 h 68"/>
                  <a:gd name="T58" fmla="*/ 8 w 15"/>
                  <a:gd name="T59" fmla="*/ 53 h 68"/>
                  <a:gd name="T60" fmla="*/ 7 w 15"/>
                  <a:gd name="T61" fmla="*/ 55 h 68"/>
                  <a:gd name="T62" fmla="*/ 5 w 15"/>
                  <a:gd name="T63" fmla="*/ 58 h 68"/>
                  <a:gd name="T64" fmla="*/ 5 w 15"/>
                  <a:gd name="T65" fmla="*/ 60 h 68"/>
                  <a:gd name="T66" fmla="*/ 3 w 15"/>
                  <a:gd name="T67" fmla="*/ 61 h 68"/>
                  <a:gd name="T68" fmla="*/ 2 w 15"/>
                  <a:gd name="T69" fmla="*/ 65 h 68"/>
                  <a:gd name="T70" fmla="*/ 0 w 15"/>
                  <a:gd name="T71" fmla="*/ 68 h 6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5"/>
                  <a:gd name="T109" fmla="*/ 0 h 68"/>
                  <a:gd name="T110" fmla="*/ 15 w 15"/>
                  <a:gd name="T111" fmla="*/ 68 h 68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5" h="68">
                    <a:moveTo>
                      <a:pt x="13" y="0"/>
                    </a:moveTo>
                    <a:lnTo>
                      <a:pt x="13" y="3"/>
                    </a:lnTo>
                    <a:lnTo>
                      <a:pt x="13" y="5"/>
                    </a:lnTo>
                    <a:lnTo>
                      <a:pt x="13" y="8"/>
                    </a:lnTo>
                    <a:lnTo>
                      <a:pt x="15" y="10"/>
                    </a:lnTo>
                    <a:lnTo>
                      <a:pt x="15" y="12"/>
                    </a:lnTo>
                    <a:lnTo>
                      <a:pt x="15" y="13"/>
                    </a:lnTo>
                    <a:lnTo>
                      <a:pt x="15" y="15"/>
                    </a:lnTo>
                    <a:lnTo>
                      <a:pt x="15" y="17"/>
                    </a:lnTo>
                    <a:lnTo>
                      <a:pt x="15" y="18"/>
                    </a:lnTo>
                    <a:lnTo>
                      <a:pt x="15" y="20"/>
                    </a:lnTo>
                    <a:lnTo>
                      <a:pt x="13" y="22"/>
                    </a:lnTo>
                    <a:lnTo>
                      <a:pt x="13" y="23"/>
                    </a:lnTo>
                    <a:lnTo>
                      <a:pt x="13" y="25"/>
                    </a:lnTo>
                    <a:lnTo>
                      <a:pt x="13" y="27"/>
                    </a:lnTo>
                    <a:lnTo>
                      <a:pt x="13" y="28"/>
                    </a:lnTo>
                    <a:lnTo>
                      <a:pt x="13" y="30"/>
                    </a:lnTo>
                    <a:lnTo>
                      <a:pt x="13" y="32"/>
                    </a:lnTo>
                    <a:lnTo>
                      <a:pt x="13" y="33"/>
                    </a:lnTo>
                    <a:lnTo>
                      <a:pt x="11" y="35"/>
                    </a:lnTo>
                    <a:lnTo>
                      <a:pt x="11" y="38"/>
                    </a:lnTo>
                    <a:lnTo>
                      <a:pt x="11" y="40"/>
                    </a:lnTo>
                    <a:lnTo>
                      <a:pt x="11" y="41"/>
                    </a:lnTo>
                    <a:lnTo>
                      <a:pt x="11" y="43"/>
                    </a:lnTo>
                    <a:lnTo>
                      <a:pt x="11" y="45"/>
                    </a:lnTo>
                    <a:lnTo>
                      <a:pt x="10" y="46"/>
                    </a:lnTo>
                    <a:lnTo>
                      <a:pt x="10" y="48"/>
                    </a:lnTo>
                    <a:lnTo>
                      <a:pt x="10" y="50"/>
                    </a:lnTo>
                    <a:lnTo>
                      <a:pt x="8" y="51"/>
                    </a:lnTo>
                    <a:lnTo>
                      <a:pt x="8" y="53"/>
                    </a:lnTo>
                    <a:lnTo>
                      <a:pt x="7" y="55"/>
                    </a:lnTo>
                    <a:lnTo>
                      <a:pt x="5" y="58"/>
                    </a:lnTo>
                    <a:lnTo>
                      <a:pt x="5" y="60"/>
                    </a:lnTo>
                    <a:lnTo>
                      <a:pt x="3" y="61"/>
                    </a:lnTo>
                    <a:lnTo>
                      <a:pt x="2" y="65"/>
                    </a:lnTo>
                    <a:lnTo>
                      <a:pt x="0" y="68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47" name="Freeform 807"/>
              <p:cNvSpPr>
                <a:spLocks/>
              </p:cNvSpPr>
              <p:nvPr/>
            </p:nvSpPr>
            <p:spPr bwMode="auto">
              <a:xfrm>
                <a:off x="1002" y="1420"/>
                <a:ext cx="5" cy="61"/>
              </a:xfrm>
              <a:custGeom>
                <a:avLst/>
                <a:gdLst>
                  <a:gd name="T0" fmla="*/ 0 w 5"/>
                  <a:gd name="T1" fmla="*/ 0 h 61"/>
                  <a:gd name="T2" fmla="*/ 0 w 5"/>
                  <a:gd name="T3" fmla="*/ 2 h 61"/>
                  <a:gd name="T4" fmla="*/ 2 w 5"/>
                  <a:gd name="T5" fmla="*/ 3 h 61"/>
                  <a:gd name="T6" fmla="*/ 2 w 5"/>
                  <a:gd name="T7" fmla="*/ 5 h 61"/>
                  <a:gd name="T8" fmla="*/ 2 w 5"/>
                  <a:gd name="T9" fmla="*/ 7 h 61"/>
                  <a:gd name="T10" fmla="*/ 3 w 5"/>
                  <a:gd name="T11" fmla="*/ 8 h 61"/>
                  <a:gd name="T12" fmla="*/ 3 w 5"/>
                  <a:gd name="T13" fmla="*/ 10 h 61"/>
                  <a:gd name="T14" fmla="*/ 3 w 5"/>
                  <a:gd name="T15" fmla="*/ 12 h 61"/>
                  <a:gd name="T16" fmla="*/ 3 w 5"/>
                  <a:gd name="T17" fmla="*/ 13 h 61"/>
                  <a:gd name="T18" fmla="*/ 3 w 5"/>
                  <a:gd name="T19" fmla="*/ 15 h 61"/>
                  <a:gd name="T20" fmla="*/ 5 w 5"/>
                  <a:gd name="T21" fmla="*/ 17 h 61"/>
                  <a:gd name="T22" fmla="*/ 5 w 5"/>
                  <a:gd name="T23" fmla="*/ 18 h 61"/>
                  <a:gd name="T24" fmla="*/ 5 w 5"/>
                  <a:gd name="T25" fmla="*/ 20 h 61"/>
                  <a:gd name="T26" fmla="*/ 5 w 5"/>
                  <a:gd name="T27" fmla="*/ 22 h 61"/>
                  <a:gd name="T28" fmla="*/ 5 w 5"/>
                  <a:gd name="T29" fmla="*/ 23 h 61"/>
                  <a:gd name="T30" fmla="*/ 5 w 5"/>
                  <a:gd name="T31" fmla="*/ 25 h 61"/>
                  <a:gd name="T32" fmla="*/ 5 w 5"/>
                  <a:gd name="T33" fmla="*/ 26 h 61"/>
                  <a:gd name="T34" fmla="*/ 5 w 5"/>
                  <a:gd name="T35" fmla="*/ 28 h 61"/>
                  <a:gd name="T36" fmla="*/ 5 w 5"/>
                  <a:gd name="T37" fmla="*/ 30 h 61"/>
                  <a:gd name="T38" fmla="*/ 5 w 5"/>
                  <a:gd name="T39" fmla="*/ 31 h 61"/>
                  <a:gd name="T40" fmla="*/ 5 w 5"/>
                  <a:gd name="T41" fmla="*/ 33 h 61"/>
                  <a:gd name="T42" fmla="*/ 5 w 5"/>
                  <a:gd name="T43" fmla="*/ 35 h 61"/>
                  <a:gd name="T44" fmla="*/ 5 w 5"/>
                  <a:gd name="T45" fmla="*/ 36 h 61"/>
                  <a:gd name="T46" fmla="*/ 5 w 5"/>
                  <a:gd name="T47" fmla="*/ 38 h 61"/>
                  <a:gd name="T48" fmla="*/ 5 w 5"/>
                  <a:gd name="T49" fmla="*/ 40 h 61"/>
                  <a:gd name="T50" fmla="*/ 5 w 5"/>
                  <a:gd name="T51" fmla="*/ 41 h 61"/>
                  <a:gd name="T52" fmla="*/ 5 w 5"/>
                  <a:gd name="T53" fmla="*/ 43 h 61"/>
                  <a:gd name="T54" fmla="*/ 5 w 5"/>
                  <a:gd name="T55" fmla="*/ 45 h 61"/>
                  <a:gd name="T56" fmla="*/ 5 w 5"/>
                  <a:gd name="T57" fmla="*/ 46 h 61"/>
                  <a:gd name="T58" fmla="*/ 5 w 5"/>
                  <a:gd name="T59" fmla="*/ 48 h 61"/>
                  <a:gd name="T60" fmla="*/ 5 w 5"/>
                  <a:gd name="T61" fmla="*/ 50 h 61"/>
                  <a:gd name="T62" fmla="*/ 3 w 5"/>
                  <a:gd name="T63" fmla="*/ 51 h 61"/>
                  <a:gd name="T64" fmla="*/ 3 w 5"/>
                  <a:gd name="T65" fmla="*/ 55 h 61"/>
                  <a:gd name="T66" fmla="*/ 3 w 5"/>
                  <a:gd name="T67" fmla="*/ 56 h 61"/>
                  <a:gd name="T68" fmla="*/ 3 w 5"/>
                  <a:gd name="T69" fmla="*/ 60 h 61"/>
                  <a:gd name="T70" fmla="*/ 3 w 5"/>
                  <a:gd name="T71" fmla="*/ 61 h 61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"/>
                  <a:gd name="T109" fmla="*/ 0 h 61"/>
                  <a:gd name="T110" fmla="*/ 5 w 5"/>
                  <a:gd name="T111" fmla="*/ 61 h 61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" h="61">
                    <a:moveTo>
                      <a:pt x="0" y="0"/>
                    </a:moveTo>
                    <a:lnTo>
                      <a:pt x="0" y="2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3" y="8"/>
                    </a:lnTo>
                    <a:lnTo>
                      <a:pt x="3" y="10"/>
                    </a:lnTo>
                    <a:lnTo>
                      <a:pt x="3" y="12"/>
                    </a:lnTo>
                    <a:lnTo>
                      <a:pt x="3" y="13"/>
                    </a:lnTo>
                    <a:lnTo>
                      <a:pt x="3" y="15"/>
                    </a:lnTo>
                    <a:lnTo>
                      <a:pt x="5" y="17"/>
                    </a:lnTo>
                    <a:lnTo>
                      <a:pt x="5" y="18"/>
                    </a:lnTo>
                    <a:lnTo>
                      <a:pt x="5" y="20"/>
                    </a:lnTo>
                    <a:lnTo>
                      <a:pt x="5" y="22"/>
                    </a:lnTo>
                    <a:lnTo>
                      <a:pt x="5" y="23"/>
                    </a:lnTo>
                    <a:lnTo>
                      <a:pt x="5" y="25"/>
                    </a:lnTo>
                    <a:lnTo>
                      <a:pt x="5" y="26"/>
                    </a:lnTo>
                    <a:lnTo>
                      <a:pt x="5" y="28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5" y="33"/>
                    </a:lnTo>
                    <a:lnTo>
                      <a:pt x="5" y="35"/>
                    </a:lnTo>
                    <a:lnTo>
                      <a:pt x="5" y="36"/>
                    </a:lnTo>
                    <a:lnTo>
                      <a:pt x="5" y="38"/>
                    </a:lnTo>
                    <a:lnTo>
                      <a:pt x="5" y="40"/>
                    </a:lnTo>
                    <a:lnTo>
                      <a:pt x="5" y="41"/>
                    </a:lnTo>
                    <a:lnTo>
                      <a:pt x="5" y="43"/>
                    </a:lnTo>
                    <a:lnTo>
                      <a:pt x="5" y="45"/>
                    </a:lnTo>
                    <a:lnTo>
                      <a:pt x="5" y="46"/>
                    </a:lnTo>
                    <a:lnTo>
                      <a:pt x="5" y="48"/>
                    </a:lnTo>
                    <a:lnTo>
                      <a:pt x="5" y="50"/>
                    </a:lnTo>
                    <a:lnTo>
                      <a:pt x="3" y="51"/>
                    </a:lnTo>
                    <a:lnTo>
                      <a:pt x="3" y="55"/>
                    </a:lnTo>
                    <a:lnTo>
                      <a:pt x="3" y="56"/>
                    </a:lnTo>
                    <a:lnTo>
                      <a:pt x="3" y="60"/>
                    </a:lnTo>
                    <a:lnTo>
                      <a:pt x="3" y="6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48" name="Freeform 808"/>
              <p:cNvSpPr>
                <a:spLocks/>
              </p:cNvSpPr>
              <p:nvPr/>
            </p:nvSpPr>
            <p:spPr bwMode="auto">
              <a:xfrm>
                <a:off x="922" y="1470"/>
                <a:ext cx="54" cy="25"/>
              </a:xfrm>
              <a:custGeom>
                <a:avLst/>
                <a:gdLst>
                  <a:gd name="T0" fmla="*/ 0 w 54"/>
                  <a:gd name="T1" fmla="*/ 0 h 25"/>
                  <a:gd name="T2" fmla="*/ 1 w 54"/>
                  <a:gd name="T3" fmla="*/ 1 h 25"/>
                  <a:gd name="T4" fmla="*/ 3 w 54"/>
                  <a:gd name="T5" fmla="*/ 3 h 25"/>
                  <a:gd name="T6" fmla="*/ 4 w 54"/>
                  <a:gd name="T7" fmla="*/ 5 h 25"/>
                  <a:gd name="T8" fmla="*/ 4 w 54"/>
                  <a:gd name="T9" fmla="*/ 6 h 25"/>
                  <a:gd name="T10" fmla="*/ 6 w 54"/>
                  <a:gd name="T11" fmla="*/ 8 h 25"/>
                  <a:gd name="T12" fmla="*/ 8 w 54"/>
                  <a:gd name="T13" fmla="*/ 8 h 25"/>
                  <a:gd name="T14" fmla="*/ 9 w 54"/>
                  <a:gd name="T15" fmla="*/ 10 h 25"/>
                  <a:gd name="T16" fmla="*/ 11 w 54"/>
                  <a:gd name="T17" fmla="*/ 11 h 25"/>
                  <a:gd name="T18" fmla="*/ 13 w 54"/>
                  <a:gd name="T19" fmla="*/ 11 h 25"/>
                  <a:gd name="T20" fmla="*/ 14 w 54"/>
                  <a:gd name="T21" fmla="*/ 13 h 25"/>
                  <a:gd name="T22" fmla="*/ 16 w 54"/>
                  <a:gd name="T23" fmla="*/ 13 h 25"/>
                  <a:gd name="T24" fmla="*/ 18 w 54"/>
                  <a:gd name="T25" fmla="*/ 15 h 25"/>
                  <a:gd name="T26" fmla="*/ 19 w 54"/>
                  <a:gd name="T27" fmla="*/ 16 h 25"/>
                  <a:gd name="T28" fmla="*/ 21 w 54"/>
                  <a:gd name="T29" fmla="*/ 16 h 25"/>
                  <a:gd name="T30" fmla="*/ 23 w 54"/>
                  <a:gd name="T31" fmla="*/ 16 h 25"/>
                  <a:gd name="T32" fmla="*/ 24 w 54"/>
                  <a:gd name="T33" fmla="*/ 18 h 25"/>
                  <a:gd name="T34" fmla="*/ 26 w 54"/>
                  <a:gd name="T35" fmla="*/ 18 h 25"/>
                  <a:gd name="T36" fmla="*/ 27 w 54"/>
                  <a:gd name="T37" fmla="*/ 20 h 25"/>
                  <a:gd name="T38" fmla="*/ 29 w 54"/>
                  <a:gd name="T39" fmla="*/ 20 h 25"/>
                  <a:gd name="T40" fmla="*/ 31 w 54"/>
                  <a:gd name="T41" fmla="*/ 20 h 25"/>
                  <a:gd name="T42" fmla="*/ 32 w 54"/>
                  <a:gd name="T43" fmla="*/ 21 h 25"/>
                  <a:gd name="T44" fmla="*/ 34 w 54"/>
                  <a:gd name="T45" fmla="*/ 21 h 25"/>
                  <a:gd name="T46" fmla="*/ 37 w 54"/>
                  <a:gd name="T47" fmla="*/ 23 h 25"/>
                  <a:gd name="T48" fmla="*/ 41 w 54"/>
                  <a:gd name="T49" fmla="*/ 23 h 25"/>
                  <a:gd name="T50" fmla="*/ 42 w 54"/>
                  <a:gd name="T51" fmla="*/ 23 h 25"/>
                  <a:gd name="T52" fmla="*/ 46 w 54"/>
                  <a:gd name="T53" fmla="*/ 25 h 25"/>
                  <a:gd name="T54" fmla="*/ 50 w 54"/>
                  <a:gd name="T55" fmla="*/ 25 h 25"/>
                  <a:gd name="T56" fmla="*/ 54 w 54"/>
                  <a:gd name="T57" fmla="*/ 25 h 25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54"/>
                  <a:gd name="T88" fmla="*/ 0 h 25"/>
                  <a:gd name="T89" fmla="*/ 54 w 54"/>
                  <a:gd name="T90" fmla="*/ 25 h 25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54" h="25">
                    <a:moveTo>
                      <a:pt x="0" y="0"/>
                    </a:moveTo>
                    <a:lnTo>
                      <a:pt x="1" y="1"/>
                    </a:lnTo>
                    <a:lnTo>
                      <a:pt x="3" y="3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6" y="8"/>
                    </a:lnTo>
                    <a:lnTo>
                      <a:pt x="8" y="8"/>
                    </a:lnTo>
                    <a:lnTo>
                      <a:pt x="9" y="10"/>
                    </a:lnTo>
                    <a:lnTo>
                      <a:pt x="11" y="11"/>
                    </a:lnTo>
                    <a:lnTo>
                      <a:pt x="13" y="11"/>
                    </a:lnTo>
                    <a:lnTo>
                      <a:pt x="14" y="13"/>
                    </a:lnTo>
                    <a:lnTo>
                      <a:pt x="16" y="13"/>
                    </a:lnTo>
                    <a:lnTo>
                      <a:pt x="18" y="15"/>
                    </a:lnTo>
                    <a:lnTo>
                      <a:pt x="19" y="16"/>
                    </a:lnTo>
                    <a:lnTo>
                      <a:pt x="21" y="16"/>
                    </a:lnTo>
                    <a:lnTo>
                      <a:pt x="23" y="16"/>
                    </a:lnTo>
                    <a:lnTo>
                      <a:pt x="24" y="18"/>
                    </a:lnTo>
                    <a:lnTo>
                      <a:pt x="26" y="18"/>
                    </a:lnTo>
                    <a:lnTo>
                      <a:pt x="27" y="20"/>
                    </a:lnTo>
                    <a:lnTo>
                      <a:pt x="29" y="20"/>
                    </a:lnTo>
                    <a:lnTo>
                      <a:pt x="31" y="20"/>
                    </a:lnTo>
                    <a:lnTo>
                      <a:pt x="32" y="21"/>
                    </a:lnTo>
                    <a:lnTo>
                      <a:pt x="34" y="21"/>
                    </a:lnTo>
                    <a:lnTo>
                      <a:pt x="37" y="23"/>
                    </a:lnTo>
                    <a:lnTo>
                      <a:pt x="41" y="23"/>
                    </a:lnTo>
                    <a:lnTo>
                      <a:pt x="42" y="23"/>
                    </a:lnTo>
                    <a:lnTo>
                      <a:pt x="46" y="25"/>
                    </a:lnTo>
                    <a:lnTo>
                      <a:pt x="50" y="25"/>
                    </a:lnTo>
                    <a:lnTo>
                      <a:pt x="54" y="2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49" name="Freeform 809"/>
              <p:cNvSpPr>
                <a:spLocks/>
              </p:cNvSpPr>
              <p:nvPr/>
            </p:nvSpPr>
            <p:spPr bwMode="auto">
              <a:xfrm>
                <a:off x="936" y="1456"/>
                <a:ext cx="35" cy="32"/>
              </a:xfrm>
              <a:custGeom>
                <a:avLst/>
                <a:gdLst>
                  <a:gd name="T0" fmla="*/ 0 w 35"/>
                  <a:gd name="T1" fmla="*/ 0 h 32"/>
                  <a:gd name="T2" fmla="*/ 7 w 35"/>
                  <a:gd name="T3" fmla="*/ 9 h 32"/>
                  <a:gd name="T4" fmla="*/ 7 w 35"/>
                  <a:gd name="T5" fmla="*/ 10 h 32"/>
                  <a:gd name="T6" fmla="*/ 9 w 35"/>
                  <a:gd name="T7" fmla="*/ 10 h 32"/>
                  <a:gd name="T8" fmla="*/ 9 w 35"/>
                  <a:gd name="T9" fmla="*/ 12 h 32"/>
                  <a:gd name="T10" fmla="*/ 10 w 35"/>
                  <a:gd name="T11" fmla="*/ 12 h 32"/>
                  <a:gd name="T12" fmla="*/ 10 w 35"/>
                  <a:gd name="T13" fmla="*/ 14 h 32"/>
                  <a:gd name="T14" fmla="*/ 12 w 35"/>
                  <a:gd name="T15" fmla="*/ 14 h 32"/>
                  <a:gd name="T16" fmla="*/ 13 w 35"/>
                  <a:gd name="T17" fmla="*/ 15 h 32"/>
                  <a:gd name="T18" fmla="*/ 15 w 35"/>
                  <a:gd name="T19" fmla="*/ 17 h 32"/>
                  <a:gd name="T20" fmla="*/ 17 w 35"/>
                  <a:gd name="T21" fmla="*/ 19 h 32"/>
                  <a:gd name="T22" fmla="*/ 18 w 35"/>
                  <a:gd name="T23" fmla="*/ 19 h 32"/>
                  <a:gd name="T24" fmla="*/ 20 w 35"/>
                  <a:gd name="T25" fmla="*/ 20 h 32"/>
                  <a:gd name="T26" fmla="*/ 22 w 35"/>
                  <a:gd name="T27" fmla="*/ 22 h 32"/>
                  <a:gd name="T28" fmla="*/ 23 w 35"/>
                  <a:gd name="T29" fmla="*/ 24 h 32"/>
                  <a:gd name="T30" fmla="*/ 25 w 35"/>
                  <a:gd name="T31" fmla="*/ 25 h 32"/>
                  <a:gd name="T32" fmla="*/ 28 w 35"/>
                  <a:gd name="T33" fmla="*/ 27 h 32"/>
                  <a:gd name="T34" fmla="*/ 32 w 35"/>
                  <a:gd name="T35" fmla="*/ 29 h 32"/>
                  <a:gd name="T36" fmla="*/ 35 w 35"/>
                  <a:gd name="T37" fmla="*/ 32 h 3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5"/>
                  <a:gd name="T58" fmla="*/ 0 h 32"/>
                  <a:gd name="T59" fmla="*/ 35 w 35"/>
                  <a:gd name="T60" fmla="*/ 32 h 3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5" h="32">
                    <a:moveTo>
                      <a:pt x="0" y="0"/>
                    </a:moveTo>
                    <a:lnTo>
                      <a:pt x="7" y="9"/>
                    </a:lnTo>
                    <a:lnTo>
                      <a:pt x="7" y="10"/>
                    </a:lnTo>
                    <a:lnTo>
                      <a:pt x="9" y="10"/>
                    </a:lnTo>
                    <a:lnTo>
                      <a:pt x="9" y="12"/>
                    </a:lnTo>
                    <a:lnTo>
                      <a:pt x="10" y="12"/>
                    </a:lnTo>
                    <a:lnTo>
                      <a:pt x="10" y="14"/>
                    </a:lnTo>
                    <a:lnTo>
                      <a:pt x="12" y="14"/>
                    </a:lnTo>
                    <a:lnTo>
                      <a:pt x="13" y="15"/>
                    </a:lnTo>
                    <a:lnTo>
                      <a:pt x="15" y="17"/>
                    </a:lnTo>
                    <a:lnTo>
                      <a:pt x="17" y="19"/>
                    </a:lnTo>
                    <a:lnTo>
                      <a:pt x="18" y="19"/>
                    </a:lnTo>
                    <a:lnTo>
                      <a:pt x="20" y="20"/>
                    </a:lnTo>
                    <a:lnTo>
                      <a:pt x="22" y="22"/>
                    </a:lnTo>
                    <a:lnTo>
                      <a:pt x="23" y="24"/>
                    </a:lnTo>
                    <a:lnTo>
                      <a:pt x="25" y="25"/>
                    </a:lnTo>
                    <a:lnTo>
                      <a:pt x="28" y="27"/>
                    </a:lnTo>
                    <a:lnTo>
                      <a:pt x="32" y="29"/>
                    </a:lnTo>
                    <a:lnTo>
                      <a:pt x="35" y="3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50" name="Freeform 810"/>
              <p:cNvSpPr>
                <a:spLocks/>
              </p:cNvSpPr>
              <p:nvPr/>
            </p:nvSpPr>
            <p:spPr bwMode="auto">
              <a:xfrm>
                <a:off x="981" y="1432"/>
                <a:ext cx="10" cy="36"/>
              </a:xfrm>
              <a:custGeom>
                <a:avLst/>
                <a:gdLst>
                  <a:gd name="T0" fmla="*/ 0 w 10"/>
                  <a:gd name="T1" fmla="*/ 0 h 36"/>
                  <a:gd name="T2" fmla="*/ 3 w 10"/>
                  <a:gd name="T3" fmla="*/ 10 h 36"/>
                  <a:gd name="T4" fmla="*/ 5 w 10"/>
                  <a:gd name="T5" fmla="*/ 11 h 36"/>
                  <a:gd name="T6" fmla="*/ 5 w 10"/>
                  <a:gd name="T7" fmla="*/ 13 h 36"/>
                  <a:gd name="T8" fmla="*/ 5 w 10"/>
                  <a:gd name="T9" fmla="*/ 14 h 36"/>
                  <a:gd name="T10" fmla="*/ 6 w 10"/>
                  <a:gd name="T11" fmla="*/ 18 h 36"/>
                  <a:gd name="T12" fmla="*/ 6 w 10"/>
                  <a:gd name="T13" fmla="*/ 19 h 36"/>
                  <a:gd name="T14" fmla="*/ 8 w 10"/>
                  <a:gd name="T15" fmla="*/ 23 h 36"/>
                  <a:gd name="T16" fmla="*/ 8 w 10"/>
                  <a:gd name="T17" fmla="*/ 26 h 36"/>
                  <a:gd name="T18" fmla="*/ 10 w 10"/>
                  <a:gd name="T19" fmla="*/ 31 h 36"/>
                  <a:gd name="T20" fmla="*/ 10 w 10"/>
                  <a:gd name="T21" fmla="*/ 36 h 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0"/>
                  <a:gd name="T34" fmla="*/ 0 h 36"/>
                  <a:gd name="T35" fmla="*/ 10 w 10"/>
                  <a:gd name="T36" fmla="*/ 36 h 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0" h="36">
                    <a:moveTo>
                      <a:pt x="0" y="0"/>
                    </a:moveTo>
                    <a:lnTo>
                      <a:pt x="3" y="10"/>
                    </a:lnTo>
                    <a:lnTo>
                      <a:pt x="5" y="11"/>
                    </a:lnTo>
                    <a:lnTo>
                      <a:pt x="5" y="13"/>
                    </a:lnTo>
                    <a:lnTo>
                      <a:pt x="5" y="14"/>
                    </a:lnTo>
                    <a:lnTo>
                      <a:pt x="6" y="18"/>
                    </a:lnTo>
                    <a:lnTo>
                      <a:pt x="6" y="19"/>
                    </a:lnTo>
                    <a:lnTo>
                      <a:pt x="8" y="23"/>
                    </a:lnTo>
                    <a:lnTo>
                      <a:pt x="8" y="26"/>
                    </a:lnTo>
                    <a:lnTo>
                      <a:pt x="10" y="31"/>
                    </a:lnTo>
                    <a:lnTo>
                      <a:pt x="10" y="36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51" name="Freeform 811"/>
              <p:cNvSpPr>
                <a:spLocks/>
              </p:cNvSpPr>
              <p:nvPr/>
            </p:nvSpPr>
            <p:spPr bwMode="auto">
              <a:xfrm>
                <a:off x="954" y="1445"/>
                <a:ext cx="18" cy="25"/>
              </a:xfrm>
              <a:custGeom>
                <a:avLst/>
                <a:gdLst>
                  <a:gd name="T0" fmla="*/ 0 w 18"/>
                  <a:gd name="T1" fmla="*/ 0 h 25"/>
                  <a:gd name="T2" fmla="*/ 12 w 18"/>
                  <a:gd name="T3" fmla="*/ 16 h 25"/>
                  <a:gd name="T4" fmla="*/ 12 w 18"/>
                  <a:gd name="T5" fmla="*/ 18 h 25"/>
                  <a:gd name="T6" fmla="*/ 14 w 18"/>
                  <a:gd name="T7" fmla="*/ 20 h 25"/>
                  <a:gd name="T8" fmla="*/ 15 w 18"/>
                  <a:gd name="T9" fmla="*/ 21 h 25"/>
                  <a:gd name="T10" fmla="*/ 17 w 18"/>
                  <a:gd name="T11" fmla="*/ 23 h 25"/>
                  <a:gd name="T12" fmla="*/ 17 w 18"/>
                  <a:gd name="T13" fmla="*/ 25 h 25"/>
                  <a:gd name="T14" fmla="*/ 18 w 18"/>
                  <a:gd name="T15" fmla="*/ 25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"/>
                  <a:gd name="T25" fmla="*/ 0 h 25"/>
                  <a:gd name="T26" fmla="*/ 18 w 18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" h="25">
                    <a:moveTo>
                      <a:pt x="0" y="0"/>
                    </a:moveTo>
                    <a:lnTo>
                      <a:pt x="12" y="16"/>
                    </a:lnTo>
                    <a:lnTo>
                      <a:pt x="12" y="18"/>
                    </a:lnTo>
                    <a:lnTo>
                      <a:pt x="14" y="20"/>
                    </a:lnTo>
                    <a:lnTo>
                      <a:pt x="15" y="21"/>
                    </a:lnTo>
                    <a:lnTo>
                      <a:pt x="17" y="23"/>
                    </a:lnTo>
                    <a:lnTo>
                      <a:pt x="17" y="25"/>
                    </a:lnTo>
                    <a:lnTo>
                      <a:pt x="18" y="2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52" name="Freeform 812"/>
              <p:cNvSpPr>
                <a:spLocks/>
              </p:cNvSpPr>
              <p:nvPr/>
            </p:nvSpPr>
            <p:spPr bwMode="auto">
              <a:xfrm>
                <a:off x="961" y="1559"/>
                <a:ext cx="87" cy="51"/>
              </a:xfrm>
              <a:custGeom>
                <a:avLst/>
                <a:gdLst>
                  <a:gd name="T0" fmla="*/ 2 w 87"/>
                  <a:gd name="T1" fmla="*/ 5 h 51"/>
                  <a:gd name="T2" fmla="*/ 56 w 87"/>
                  <a:gd name="T3" fmla="*/ 0 h 51"/>
                  <a:gd name="T4" fmla="*/ 61 w 87"/>
                  <a:gd name="T5" fmla="*/ 3 h 51"/>
                  <a:gd name="T6" fmla="*/ 71 w 87"/>
                  <a:gd name="T7" fmla="*/ 3 h 51"/>
                  <a:gd name="T8" fmla="*/ 77 w 87"/>
                  <a:gd name="T9" fmla="*/ 5 h 51"/>
                  <a:gd name="T10" fmla="*/ 77 w 87"/>
                  <a:gd name="T11" fmla="*/ 17 h 51"/>
                  <a:gd name="T12" fmla="*/ 81 w 87"/>
                  <a:gd name="T13" fmla="*/ 18 h 51"/>
                  <a:gd name="T14" fmla="*/ 87 w 87"/>
                  <a:gd name="T15" fmla="*/ 18 h 51"/>
                  <a:gd name="T16" fmla="*/ 87 w 87"/>
                  <a:gd name="T17" fmla="*/ 20 h 51"/>
                  <a:gd name="T18" fmla="*/ 79 w 87"/>
                  <a:gd name="T19" fmla="*/ 20 h 51"/>
                  <a:gd name="T20" fmla="*/ 79 w 87"/>
                  <a:gd name="T21" fmla="*/ 25 h 51"/>
                  <a:gd name="T22" fmla="*/ 79 w 87"/>
                  <a:gd name="T23" fmla="*/ 30 h 51"/>
                  <a:gd name="T24" fmla="*/ 79 w 87"/>
                  <a:gd name="T25" fmla="*/ 35 h 51"/>
                  <a:gd name="T26" fmla="*/ 77 w 87"/>
                  <a:gd name="T27" fmla="*/ 35 h 51"/>
                  <a:gd name="T28" fmla="*/ 77 w 87"/>
                  <a:gd name="T29" fmla="*/ 51 h 51"/>
                  <a:gd name="T30" fmla="*/ 2 w 87"/>
                  <a:gd name="T31" fmla="*/ 51 h 51"/>
                  <a:gd name="T32" fmla="*/ 2 w 87"/>
                  <a:gd name="T33" fmla="*/ 35 h 51"/>
                  <a:gd name="T34" fmla="*/ 0 w 87"/>
                  <a:gd name="T35" fmla="*/ 35 h 51"/>
                  <a:gd name="T36" fmla="*/ 0 w 87"/>
                  <a:gd name="T37" fmla="*/ 30 h 51"/>
                  <a:gd name="T38" fmla="*/ 0 w 87"/>
                  <a:gd name="T39" fmla="*/ 28 h 51"/>
                  <a:gd name="T40" fmla="*/ 0 w 87"/>
                  <a:gd name="T41" fmla="*/ 23 h 51"/>
                  <a:gd name="T42" fmla="*/ 2 w 87"/>
                  <a:gd name="T43" fmla="*/ 23 h 51"/>
                  <a:gd name="T44" fmla="*/ 2 w 87"/>
                  <a:gd name="T45" fmla="*/ 17 h 51"/>
                  <a:gd name="T46" fmla="*/ 2 w 87"/>
                  <a:gd name="T47" fmla="*/ 5 h 5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87"/>
                  <a:gd name="T73" fmla="*/ 0 h 51"/>
                  <a:gd name="T74" fmla="*/ 87 w 87"/>
                  <a:gd name="T75" fmla="*/ 51 h 5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87" h="51">
                    <a:moveTo>
                      <a:pt x="2" y="5"/>
                    </a:moveTo>
                    <a:lnTo>
                      <a:pt x="56" y="0"/>
                    </a:lnTo>
                    <a:lnTo>
                      <a:pt x="61" y="3"/>
                    </a:lnTo>
                    <a:lnTo>
                      <a:pt x="71" y="3"/>
                    </a:lnTo>
                    <a:lnTo>
                      <a:pt x="77" y="5"/>
                    </a:lnTo>
                    <a:lnTo>
                      <a:pt x="77" y="17"/>
                    </a:lnTo>
                    <a:lnTo>
                      <a:pt x="81" y="18"/>
                    </a:lnTo>
                    <a:lnTo>
                      <a:pt x="87" y="18"/>
                    </a:lnTo>
                    <a:lnTo>
                      <a:pt x="87" y="20"/>
                    </a:lnTo>
                    <a:lnTo>
                      <a:pt x="79" y="20"/>
                    </a:lnTo>
                    <a:lnTo>
                      <a:pt x="79" y="25"/>
                    </a:lnTo>
                    <a:lnTo>
                      <a:pt x="79" y="30"/>
                    </a:lnTo>
                    <a:lnTo>
                      <a:pt x="79" y="35"/>
                    </a:lnTo>
                    <a:lnTo>
                      <a:pt x="77" y="35"/>
                    </a:lnTo>
                    <a:lnTo>
                      <a:pt x="77" y="51"/>
                    </a:lnTo>
                    <a:lnTo>
                      <a:pt x="2" y="51"/>
                    </a:lnTo>
                    <a:lnTo>
                      <a:pt x="2" y="35"/>
                    </a:lnTo>
                    <a:lnTo>
                      <a:pt x="0" y="35"/>
                    </a:lnTo>
                    <a:lnTo>
                      <a:pt x="0" y="30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2" y="23"/>
                    </a:lnTo>
                    <a:lnTo>
                      <a:pt x="2" y="17"/>
                    </a:lnTo>
                    <a:lnTo>
                      <a:pt x="2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53" name="Freeform 813"/>
              <p:cNvSpPr>
                <a:spLocks/>
              </p:cNvSpPr>
              <p:nvPr/>
            </p:nvSpPr>
            <p:spPr bwMode="auto">
              <a:xfrm>
                <a:off x="963" y="1587"/>
                <a:ext cx="77" cy="2"/>
              </a:xfrm>
              <a:custGeom>
                <a:avLst/>
                <a:gdLst>
                  <a:gd name="T0" fmla="*/ 0 w 77"/>
                  <a:gd name="T1" fmla="*/ 2 h 2"/>
                  <a:gd name="T2" fmla="*/ 1 w 77"/>
                  <a:gd name="T3" fmla="*/ 2 h 2"/>
                  <a:gd name="T4" fmla="*/ 5 w 77"/>
                  <a:gd name="T5" fmla="*/ 2 h 2"/>
                  <a:gd name="T6" fmla="*/ 6 w 77"/>
                  <a:gd name="T7" fmla="*/ 2 h 2"/>
                  <a:gd name="T8" fmla="*/ 8 w 77"/>
                  <a:gd name="T9" fmla="*/ 2 h 2"/>
                  <a:gd name="T10" fmla="*/ 11 w 77"/>
                  <a:gd name="T11" fmla="*/ 2 h 2"/>
                  <a:gd name="T12" fmla="*/ 13 w 77"/>
                  <a:gd name="T13" fmla="*/ 2 h 2"/>
                  <a:gd name="T14" fmla="*/ 14 w 77"/>
                  <a:gd name="T15" fmla="*/ 2 h 2"/>
                  <a:gd name="T16" fmla="*/ 16 w 77"/>
                  <a:gd name="T17" fmla="*/ 0 h 2"/>
                  <a:gd name="T18" fmla="*/ 18 w 77"/>
                  <a:gd name="T19" fmla="*/ 0 h 2"/>
                  <a:gd name="T20" fmla="*/ 19 w 77"/>
                  <a:gd name="T21" fmla="*/ 0 h 2"/>
                  <a:gd name="T22" fmla="*/ 23 w 77"/>
                  <a:gd name="T23" fmla="*/ 0 h 2"/>
                  <a:gd name="T24" fmla="*/ 24 w 77"/>
                  <a:gd name="T25" fmla="*/ 0 h 2"/>
                  <a:gd name="T26" fmla="*/ 26 w 77"/>
                  <a:gd name="T27" fmla="*/ 0 h 2"/>
                  <a:gd name="T28" fmla="*/ 28 w 77"/>
                  <a:gd name="T29" fmla="*/ 0 h 2"/>
                  <a:gd name="T30" fmla="*/ 29 w 77"/>
                  <a:gd name="T31" fmla="*/ 0 h 2"/>
                  <a:gd name="T32" fmla="*/ 31 w 77"/>
                  <a:gd name="T33" fmla="*/ 0 h 2"/>
                  <a:gd name="T34" fmla="*/ 34 w 77"/>
                  <a:gd name="T35" fmla="*/ 0 h 2"/>
                  <a:gd name="T36" fmla="*/ 36 w 77"/>
                  <a:gd name="T37" fmla="*/ 0 h 2"/>
                  <a:gd name="T38" fmla="*/ 37 w 77"/>
                  <a:gd name="T39" fmla="*/ 0 h 2"/>
                  <a:gd name="T40" fmla="*/ 39 w 77"/>
                  <a:gd name="T41" fmla="*/ 0 h 2"/>
                  <a:gd name="T42" fmla="*/ 41 w 77"/>
                  <a:gd name="T43" fmla="*/ 0 h 2"/>
                  <a:gd name="T44" fmla="*/ 42 w 77"/>
                  <a:gd name="T45" fmla="*/ 0 h 2"/>
                  <a:gd name="T46" fmla="*/ 44 w 77"/>
                  <a:gd name="T47" fmla="*/ 0 h 2"/>
                  <a:gd name="T48" fmla="*/ 46 w 77"/>
                  <a:gd name="T49" fmla="*/ 0 h 2"/>
                  <a:gd name="T50" fmla="*/ 47 w 77"/>
                  <a:gd name="T51" fmla="*/ 0 h 2"/>
                  <a:gd name="T52" fmla="*/ 49 w 77"/>
                  <a:gd name="T53" fmla="*/ 0 h 2"/>
                  <a:gd name="T54" fmla="*/ 51 w 77"/>
                  <a:gd name="T55" fmla="*/ 0 h 2"/>
                  <a:gd name="T56" fmla="*/ 52 w 77"/>
                  <a:gd name="T57" fmla="*/ 0 h 2"/>
                  <a:gd name="T58" fmla="*/ 54 w 77"/>
                  <a:gd name="T59" fmla="*/ 0 h 2"/>
                  <a:gd name="T60" fmla="*/ 56 w 77"/>
                  <a:gd name="T61" fmla="*/ 0 h 2"/>
                  <a:gd name="T62" fmla="*/ 57 w 77"/>
                  <a:gd name="T63" fmla="*/ 0 h 2"/>
                  <a:gd name="T64" fmla="*/ 59 w 77"/>
                  <a:gd name="T65" fmla="*/ 0 h 2"/>
                  <a:gd name="T66" fmla="*/ 60 w 77"/>
                  <a:gd name="T67" fmla="*/ 2 h 2"/>
                  <a:gd name="T68" fmla="*/ 62 w 77"/>
                  <a:gd name="T69" fmla="*/ 2 h 2"/>
                  <a:gd name="T70" fmla="*/ 65 w 77"/>
                  <a:gd name="T71" fmla="*/ 2 h 2"/>
                  <a:gd name="T72" fmla="*/ 67 w 77"/>
                  <a:gd name="T73" fmla="*/ 2 h 2"/>
                  <a:gd name="T74" fmla="*/ 70 w 77"/>
                  <a:gd name="T75" fmla="*/ 2 h 2"/>
                  <a:gd name="T76" fmla="*/ 74 w 77"/>
                  <a:gd name="T77" fmla="*/ 2 h 2"/>
                  <a:gd name="T78" fmla="*/ 77 w 77"/>
                  <a:gd name="T79" fmla="*/ 2 h 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77"/>
                  <a:gd name="T121" fmla="*/ 0 h 2"/>
                  <a:gd name="T122" fmla="*/ 77 w 77"/>
                  <a:gd name="T123" fmla="*/ 2 h 2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77" h="2">
                    <a:moveTo>
                      <a:pt x="0" y="2"/>
                    </a:moveTo>
                    <a:lnTo>
                      <a:pt x="1" y="2"/>
                    </a:lnTo>
                    <a:lnTo>
                      <a:pt x="5" y="2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11" y="2"/>
                    </a:lnTo>
                    <a:lnTo>
                      <a:pt x="13" y="2"/>
                    </a:lnTo>
                    <a:lnTo>
                      <a:pt x="14" y="2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4" y="0"/>
                    </a:lnTo>
                    <a:lnTo>
                      <a:pt x="26" y="0"/>
                    </a:lnTo>
                    <a:lnTo>
                      <a:pt x="28" y="0"/>
                    </a:lnTo>
                    <a:lnTo>
                      <a:pt x="29" y="0"/>
                    </a:lnTo>
                    <a:lnTo>
                      <a:pt x="31" y="0"/>
                    </a:lnTo>
                    <a:lnTo>
                      <a:pt x="34" y="0"/>
                    </a:lnTo>
                    <a:lnTo>
                      <a:pt x="36" y="0"/>
                    </a:lnTo>
                    <a:lnTo>
                      <a:pt x="37" y="0"/>
                    </a:lnTo>
                    <a:lnTo>
                      <a:pt x="39" y="0"/>
                    </a:lnTo>
                    <a:lnTo>
                      <a:pt x="41" y="0"/>
                    </a:lnTo>
                    <a:lnTo>
                      <a:pt x="42" y="0"/>
                    </a:lnTo>
                    <a:lnTo>
                      <a:pt x="44" y="0"/>
                    </a:lnTo>
                    <a:lnTo>
                      <a:pt x="46" y="0"/>
                    </a:lnTo>
                    <a:lnTo>
                      <a:pt x="47" y="0"/>
                    </a:lnTo>
                    <a:lnTo>
                      <a:pt x="49" y="0"/>
                    </a:lnTo>
                    <a:lnTo>
                      <a:pt x="51" y="0"/>
                    </a:lnTo>
                    <a:lnTo>
                      <a:pt x="52" y="0"/>
                    </a:lnTo>
                    <a:lnTo>
                      <a:pt x="54" y="0"/>
                    </a:lnTo>
                    <a:lnTo>
                      <a:pt x="56" y="0"/>
                    </a:lnTo>
                    <a:lnTo>
                      <a:pt x="57" y="0"/>
                    </a:lnTo>
                    <a:lnTo>
                      <a:pt x="59" y="0"/>
                    </a:lnTo>
                    <a:lnTo>
                      <a:pt x="60" y="2"/>
                    </a:lnTo>
                    <a:lnTo>
                      <a:pt x="62" y="2"/>
                    </a:lnTo>
                    <a:lnTo>
                      <a:pt x="65" y="2"/>
                    </a:lnTo>
                    <a:lnTo>
                      <a:pt x="67" y="2"/>
                    </a:lnTo>
                    <a:lnTo>
                      <a:pt x="70" y="2"/>
                    </a:lnTo>
                    <a:lnTo>
                      <a:pt x="74" y="2"/>
                    </a:lnTo>
                    <a:lnTo>
                      <a:pt x="77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54" name="Freeform 814"/>
              <p:cNvSpPr>
                <a:spLocks/>
              </p:cNvSpPr>
              <p:nvPr/>
            </p:nvSpPr>
            <p:spPr bwMode="auto">
              <a:xfrm>
                <a:off x="961" y="1584"/>
                <a:ext cx="77" cy="3"/>
              </a:xfrm>
              <a:custGeom>
                <a:avLst/>
                <a:gdLst>
                  <a:gd name="T0" fmla="*/ 77 w 77"/>
                  <a:gd name="T1" fmla="*/ 2 h 3"/>
                  <a:gd name="T2" fmla="*/ 71 w 77"/>
                  <a:gd name="T3" fmla="*/ 2 h 3"/>
                  <a:gd name="T4" fmla="*/ 66 w 77"/>
                  <a:gd name="T5" fmla="*/ 0 h 3"/>
                  <a:gd name="T6" fmla="*/ 61 w 77"/>
                  <a:gd name="T7" fmla="*/ 0 h 3"/>
                  <a:gd name="T8" fmla="*/ 56 w 77"/>
                  <a:gd name="T9" fmla="*/ 0 h 3"/>
                  <a:gd name="T10" fmla="*/ 53 w 77"/>
                  <a:gd name="T11" fmla="*/ 0 h 3"/>
                  <a:gd name="T12" fmla="*/ 49 w 77"/>
                  <a:gd name="T13" fmla="*/ 0 h 3"/>
                  <a:gd name="T14" fmla="*/ 46 w 77"/>
                  <a:gd name="T15" fmla="*/ 0 h 3"/>
                  <a:gd name="T16" fmla="*/ 43 w 77"/>
                  <a:gd name="T17" fmla="*/ 0 h 3"/>
                  <a:gd name="T18" fmla="*/ 41 w 77"/>
                  <a:gd name="T19" fmla="*/ 0 h 3"/>
                  <a:gd name="T20" fmla="*/ 39 w 77"/>
                  <a:gd name="T21" fmla="*/ 0 h 3"/>
                  <a:gd name="T22" fmla="*/ 36 w 77"/>
                  <a:gd name="T23" fmla="*/ 0 h 3"/>
                  <a:gd name="T24" fmla="*/ 35 w 77"/>
                  <a:gd name="T25" fmla="*/ 0 h 3"/>
                  <a:gd name="T26" fmla="*/ 33 w 77"/>
                  <a:gd name="T27" fmla="*/ 0 h 3"/>
                  <a:gd name="T28" fmla="*/ 31 w 77"/>
                  <a:gd name="T29" fmla="*/ 0 h 3"/>
                  <a:gd name="T30" fmla="*/ 30 w 77"/>
                  <a:gd name="T31" fmla="*/ 0 h 3"/>
                  <a:gd name="T32" fmla="*/ 28 w 77"/>
                  <a:gd name="T33" fmla="*/ 0 h 3"/>
                  <a:gd name="T34" fmla="*/ 26 w 77"/>
                  <a:gd name="T35" fmla="*/ 0 h 3"/>
                  <a:gd name="T36" fmla="*/ 25 w 77"/>
                  <a:gd name="T37" fmla="*/ 0 h 3"/>
                  <a:gd name="T38" fmla="*/ 23 w 77"/>
                  <a:gd name="T39" fmla="*/ 0 h 3"/>
                  <a:gd name="T40" fmla="*/ 21 w 77"/>
                  <a:gd name="T41" fmla="*/ 0 h 3"/>
                  <a:gd name="T42" fmla="*/ 20 w 77"/>
                  <a:gd name="T43" fmla="*/ 0 h 3"/>
                  <a:gd name="T44" fmla="*/ 18 w 77"/>
                  <a:gd name="T45" fmla="*/ 0 h 3"/>
                  <a:gd name="T46" fmla="*/ 16 w 77"/>
                  <a:gd name="T47" fmla="*/ 0 h 3"/>
                  <a:gd name="T48" fmla="*/ 15 w 77"/>
                  <a:gd name="T49" fmla="*/ 0 h 3"/>
                  <a:gd name="T50" fmla="*/ 13 w 77"/>
                  <a:gd name="T51" fmla="*/ 2 h 3"/>
                  <a:gd name="T52" fmla="*/ 11 w 77"/>
                  <a:gd name="T53" fmla="*/ 2 h 3"/>
                  <a:gd name="T54" fmla="*/ 10 w 77"/>
                  <a:gd name="T55" fmla="*/ 2 h 3"/>
                  <a:gd name="T56" fmla="*/ 8 w 77"/>
                  <a:gd name="T57" fmla="*/ 2 h 3"/>
                  <a:gd name="T58" fmla="*/ 7 w 77"/>
                  <a:gd name="T59" fmla="*/ 2 h 3"/>
                  <a:gd name="T60" fmla="*/ 5 w 77"/>
                  <a:gd name="T61" fmla="*/ 2 h 3"/>
                  <a:gd name="T62" fmla="*/ 3 w 77"/>
                  <a:gd name="T63" fmla="*/ 2 h 3"/>
                  <a:gd name="T64" fmla="*/ 2 w 77"/>
                  <a:gd name="T65" fmla="*/ 3 h 3"/>
                  <a:gd name="T66" fmla="*/ 0 w 77"/>
                  <a:gd name="T67" fmla="*/ 3 h 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77"/>
                  <a:gd name="T103" fmla="*/ 0 h 3"/>
                  <a:gd name="T104" fmla="*/ 77 w 77"/>
                  <a:gd name="T105" fmla="*/ 3 h 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77" h="3">
                    <a:moveTo>
                      <a:pt x="77" y="2"/>
                    </a:moveTo>
                    <a:lnTo>
                      <a:pt x="71" y="2"/>
                    </a:lnTo>
                    <a:lnTo>
                      <a:pt x="66" y="0"/>
                    </a:lnTo>
                    <a:lnTo>
                      <a:pt x="61" y="0"/>
                    </a:lnTo>
                    <a:lnTo>
                      <a:pt x="56" y="0"/>
                    </a:lnTo>
                    <a:lnTo>
                      <a:pt x="53" y="0"/>
                    </a:lnTo>
                    <a:lnTo>
                      <a:pt x="49" y="0"/>
                    </a:lnTo>
                    <a:lnTo>
                      <a:pt x="46" y="0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6" y="0"/>
                    </a:lnTo>
                    <a:lnTo>
                      <a:pt x="35" y="0"/>
                    </a:lnTo>
                    <a:lnTo>
                      <a:pt x="33" y="0"/>
                    </a:lnTo>
                    <a:lnTo>
                      <a:pt x="31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0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2"/>
                    </a:lnTo>
                    <a:lnTo>
                      <a:pt x="11" y="2"/>
                    </a:lnTo>
                    <a:lnTo>
                      <a:pt x="10" y="2"/>
                    </a:lnTo>
                    <a:lnTo>
                      <a:pt x="8" y="2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3"/>
                    </a:lnTo>
                    <a:lnTo>
                      <a:pt x="0" y="3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55" name="Freeform 815"/>
              <p:cNvSpPr>
                <a:spLocks/>
              </p:cNvSpPr>
              <p:nvPr/>
            </p:nvSpPr>
            <p:spPr bwMode="auto">
              <a:xfrm>
                <a:off x="963" y="1592"/>
                <a:ext cx="75" cy="2"/>
              </a:xfrm>
              <a:custGeom>
                <a:avLst/>
                <a:gdLst>
                  <a:gd name="T0" fmla="*/ 0 w 75"/>
                  <a:gd name="T1" fmla="*/ 2 h 2"/>
                  <a:gd name="T2" fmla="*/ 1 w 75"/>
                  <a:gd name="T3" fmla="*/ 2 h 2"/>
                  <a:gd name="T4" fmla="*/ 3 w 75"/>
                  <a:gd name="T5" fmla="*/ 2 h 2"/>
                  <a:gd name="T6" fmla="*/ 5 w 75"/>
                  <a:gd name="T7" fmla="*/ 2 h 2"/>
                  <a:gd name="T8" fmla="*/ 6 w 75"/>
                  <a:gd name="T9" fmla="*/ 2 h 2"/>
                  <a:gd name="T10" fmla="*/ 8 w 75"/>
                  <a:gd name="T11" fmla="*/ 2 h 2"/>
                  <a:gd name="T12" fmla="*/ 11 w 75"/>
                  <a:gd name="T13" fmla="*/ 2 h 2"/>
                  <a:gd name="T14" fmla="*/ 13 w 75"/>
                  <a:gd name="T15" fmla="*/ 0 h 2"/>
                  <a:gd name="T16" fmla="*/ 14 w 75"/>
                  <a:gd name="T17" fmla="*/ 0 h 2"/>
                  <a:gd name="T18" fmla="*/ 18 w 75"/>
                  <a:gd name="T19" fmla="*/ 0 h 2"/>
                  <a:gd name="T20" fmla="*/ 19 w 75"/>
                  <a:gd name="T21" fmla="*/ 0 h 2"/>
                  <a:gd name="T22" fmla="*/ 23 w 75"/>
                  <a:gd name="T23" fmla="*/ 0 h 2"/>
                  <a:gd name="T24" fmla="*/ 26 w 75"/>
                  <a:gd name="T25" fmla="*/ 0 h 2"/>
                  <a:gd name="T26" fmla="*/ 29 w 75"/>
                  <a:gd name="T27" fmla="*/ 0 h 2"/>
                  <a:gd name="T28" fmla="*/ 34 w 75"/>
                  <a:gd name="T29" fmla="*/ 0 h 2"/>
                  <a:gd name="T30" fmla="*/ 37 w 75"/>
                  <a:gd name="T31" fmla="*/ 0 h 2"/>
                  <a:gd name="T32" fmla="*/ 41 w 75"/>
                  <a:gd name="T33" fmla="*/ 0 h 2"/>
                  <a:gd name="T34" fmla="*/ 44 w 75"/>
                  <a:gd name="T35" fmla="*/ 0 h 2"/>
                  <a:gd name="T36" fmla="*/ 47 w 75"/>
                  <a:gd name="T37" fmla="*/ 0 h 2"/>
                  <a:gd name="T38" fmla="*/ 49 w 75"/>
                  <a:gd name="T39" fmla="*/ 0 h 2"/>
                  <a:gd name="T40" fmla="*/ 52 w 75"/>
                  <a:gd name="T41" fmla="*/ 0 h 2"/>
                  <a:gd name="T42" fmla="*/ 54 w 75"/>
                  <a:gd name="T43" fmla="*/ 0 h 2"/>
                  <a:gd name="T44" fmla="*/ 56 w 75"/>
                  <a:gd name="T45" fmla="*/ 0 h 2"/>
                  <a:gd name="T46" fmla="*/ 57 w 75"/>
                  <a:gd name="T47" fmla="*/ 0 h 2"/>
                  <a:gd name="T48" fmla="*/ 59 w 75"/>
                  <a:gd name="T49" fmla="*/ 0 h 2"/>
                  <a:gd name="T50" fmla="*/ 60 w 75"/>
                  <a:gd name="T51" fmla="*/ 0 h 2"/>
                  <a:gd name="T52" fmla="*/ 62 w 75"/>
                  <a:gd name="T53" fmla="*/ 0 h 2"/>
                  <a:gd name="T54" fmla="*/ 64 w 75"/>
                  <a:gd name="T55" fmla="*/ 0 h 2"/>
                  <a:gd name="T56" fmla="*/ 65 w 75"/>
                  <a:gd name="T57" fmla="*/ 0 h 2"/>
                  <a:gd name="T58" fmla="*/ 65 w 75"/>
                  <a:gd name="T59" fmla="*/ 2 h 2"/>
                  <a:gd name="T60" fmla="*/ 67 w 75"/>
                  <a:gd name="T61" fmla="*/ 2 h 2"/>
                  <a:gd name="T62" fmla="*/ 69 w 75"/>
                  <a:gd name="T63" fmla="*/ 2 h 2"/>
                  <a:gd name="T64" fmla="*/ 70 w 75"/>
                  <a:gd name="T65" fmla="*/ 2 h 2"/>
                  <a:gd name="T66" fmla="*/ 72 w 75"/>
                  <a:gd name="T67" fmla="*/ 2 h 2"/>
                  <a:gd name="T68" fmla="*/ 74 w 75"/>
                  <a:gd name="T69" fmla="*/ 2 h 2"/>
                  <a:gd name="T70" fmla="*/ 75 w 75"/>
                  <a:gd name="T71" fmla="*/ 2 h 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75"/>
                  <a:gd name="T109" fmla="*/ 0 h 2"/>
                  <a:gd name="T110" fmla="*/ 75 w 75"/>
                  <a:gd name="T111" fmla="*/ 2 h 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75" h="2">
                    <a:moveTo>
                      <a:pt x="0" y="2"/>
                    </a:moveTo>
                    <a:lnTo>
                      <a:pt x="1" y="2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11" y="2"/>
                    </a:lnTo>
                    <a:lnTo>
                      <a:pt x="13" y="0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6" y="0"/>
                    </a:lnTo>
                    <a:lnTo>
                      <a:pt x="29" y="0"/>
                    </a:lnTo>
                    <a:lnTo>
                      <a:pt x="34" y="0"/>
                    </a:lnTo>
                    <a:lnTo>
                      <a:pt x="37" y="0"/>
                    </a:lnTo>
                    <a:lnTo>
                      <a:pt x="41" y="0"/>
                    </a:lnTo>
                    <a:lnTo>
                      <a:pt x="44" y="0"/>
                    </a:lnTo>
                    <a:lnTo>
                      <a:pt x="47" y="0"/>
                    </a:lnTo>
                    <a:lnTo>
                      <a:pt x="49" y="0"/>
                    </a:lnTo>
                    <a:lnTo>
                      <a:pt x="52" y="0"/>
                    </a:lnTo>
                    <a:lnTo>
                      <a:pt x="54" y="0"/>
                    </a:lnTo>
                    <a:lnTo>
                      <a:pt x="56" y="0"/>
                    </a:lnTo>
                    <a:lnTo>
                      <a:pt x="57" y="0"/>
                    </a:lnTo>
                    <a:lnTo>
                      <a:pt x="59" y="0"/>
                    </a:lnTo>
                    <a:lnTo>
                      <a:pt x="60" y="0"/>
                    </a:lnTo>
                    <a:lnTo>
                      <a:pt x="62" y="0"/>
                    </a:lnTo>
                    <a:lnTo>
                      <a:pt x="64" y="0"/>
                    </a:lnTo>
                    <a:lnTo>
                      <a:pt x="65" y="0"/>
                    </a:lnTo>
                    <a:lnTo>
                      <a:pt x="65" y="2"/>
                    </a:lnTo>
                    <a:lnTo>
                      <a:pt x="67" y="2"/>
                    </a:lnTo>
                    <a:lnTo>
                      <a:pt x="69" y="2"/>
                    </a:lnTo>
                    <a:lnTo>
                      <a:pt x="70" y="2"/>
                    </a:lnTo>
                    <a:lnTo>
                      <a:pt x="72" y="2"/>
                    </a:lnTo>
                    <a:lnTo>
                      <a:pt x="74" y="2"/>
                    </a:lnTo>
                    <a:lnTo>
                      <a:pt x="75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56" name="Rectangle 816"/>
              <p:cNvSpPr>
                <a:spLocks noChangeArrowheads="1"/>
              </p:cNvSpPr>
              <p:nvPr/>
            </p:nvSpPr>
            <p:spPr bwMode="auto">
              <a:xfrm>
                <a:off x="1028" y="1604"/>
                <a:ext cx="7" cy="6"/>
              </a:xfrm>
              <a:prstGeom prst="rect">
                <a:avLst/>
              </a:prstGeom>
              <a:noFill/>
              <a:ln w="0">
                <a:solidFill>
                  <a:srgbClr val="333399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cs typeface="Calibri" charset="0"/>
                </a:endParaRPr>
              </a:p>
            </p:txBody>
          </p:sp>
          <p:sp>
            <p:nvSpPr>
              <p:cNvPr id="2957" name="Line 817"/>
              <p:cNvSpPr>
                <a:spLocks noChangeShapeType="1"/>
              </p:cNvSpPr>
              <p:nvPr/>
            </p:nvSpPr>
            <p:spPr bwMode="auto">
              <a:xfrm flipH="1">
                <a:off x="1040" y="1581"/>
                <a:ext cx="8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58" name="Line 818"/>
              <p:cNvSpPr>
                <a:spLocks noChangeShapeType="1"/>
              </p:cNvSpPr>
              <p:nvPr/>
            </p:nvSpPr>
            <p:spPr bwMode="auto">
              <a:xfrm flipV="1">
                <a:off x="987" y="1521"/>
                <a:ext cx="10" cy="2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59" name="Line 819"/>
              <p:cNvSpPr>
                <a:spLocks noChangeShapeType="1"/>
              </p:cNvSpPr>
              <p:nvPr/>
            </p:nvSpPr>
            <p:spPr bwMode="auto">
              <a:xfrm flipH="1">
                <a:off x="987" y="1521"/>
                <a:ext cx="10" cy="2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60" name="Line 820"/>
              <p:cNvSpPr>
                <a:spLocks noChangeShapeType="1"/>
              </p:cNvSpPr>
              <p:nvPr/>
            </p:nvSpPr>
            <p:spPr bwMode="auto">
              <a:xfrm flipV="1">
                <a:off x="987" y="1521"/>
                <a:ext cx="12" cy="2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61" name="Line 821"/>
              <p:cNvSpPr>
                <a:spLocks noChangeShapeType="1"/>
              </p:cNvSpPr>
              <p:nvPr/>
            </p:nvSpPr>
            <p:spPr bwMode="auto">
              <a:xfrm flipH="1">
                <a:off x="987" y="1521"/>
                <a:ext cx="12" cy="2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62" name="Line 822"/>
              <p:cNvSpPr>
                <a:spLocks noChangeShapeType="1"/>
              </p:cNvSpPr>
              <p:nvPr/>
            </p:nvSpPr>
            <p:spPr bwMode="auto">
              <a:xfrm flipV="1">
                <a:off x="989" y="1521"/>
                <a:ext cx="10" cy="2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63" name="Line 823"/>
              <p:cNvSpPr>
                <a:spLocks noChangeShapeType="1"/>
              </p:cNvSpPr>
              <p:nvPr/>
            </p:nvSpPr>
            <p:spPr bwMode="auto">
              <a:xfrm flipH="1">
                <a:off x="989" y="1521"/>
                <a:ext cx="10" cy="2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64" name="Line 824"/>
              <p:cNvSpPr>
                <a:spLocks noChangeShapeType="1"/>
              </p:cNvSpPr>
              <p:nvPr/>
            </p:nvSpPr>
            <p:spPr bwMode="auto">
              <a:xfrm flipV="1">
                <a:off x="989" y="1521"/>
                <a:ext cx="11" cy="2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65" name="Line 825"/>
              <p:cNvSpPr>
                <a:spLocks noChangeShapeType="1"/>
              </p:cNvSpPr>
              <p:nvPr/>
            </p:nvSpPr>
            <p:spPr bwMode="auto">
              <a:xfrm flipH="1">
                <a:off x="989" y="1521"/>
                <a:ext cx="11" cy="2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66" name="Line 826"/>
              <p:cNvSpPr>
                <a:spLocks noChangeShapeType="1"/>
              </p:cNvSpPr>
              <p:nvPr/>
            </p:nvSpPr>
            <p:spPr bwMode="auto">
              <a:xfrm flipV="1">
                <a:off x="989" y="1521"/>
                <a:ext cx="11" cy="2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67" name="Freeform 827"/>
              <p:cNvSpPr>
                <a:spLocks/>
              </p:cNvSpPr>
              <p:nvPr/>
            </p:nvSpPr>
            <p:spPr bwMode="auto">
              <a:xfrm>
                <a:off x="987" y="1521"/>
                <a:ext cx="13" cy="25"/>
              </a:xfrm>
              <a:custGeom>
                <a:avLst/>
                <a:gdLst>
                  <a:gd name="T0" fmla="*/ 0 w 13"/>
                  <a:gd name="T1" fmla="*/ 23 h 25"/>
                  <a:gd name="T2" fmla="*/ 10 w 13"/>
                  <a:gd name="T3" fmla="*/ 0 h 25"/>
                  <a:gd name="T4" fmla="*/ 13 w 13"/>
                  <a:gd name="T5" fmla="*/ 2 h 25"/>
                  <a:gd name="T6" fmla="*/ 2 w 13"/>
                  <a:gd name="T7" fmla="*/ 25 h 25"/>
                  <a:gd name="T8" fmla="*/ 0 w 13"/>
                  <a:gd name="T9" fmla="*/ 23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25"/>
                  <a:gd name="T17" fmla="*/ 13 w 13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25">
                    <a:moveTo>
                      <a:pt x="0" y="23"/>
                    </a:moveTo>
                    <a:lnTo>
                      <a:pt x="10" y="0"/>
                    </a:lnTo>
                    <a:lnTo>
                      <a:pt x="13" y="2"/>
                    </a:lnTo>
                    <a:lnTo>
                      <a:pt x="2" y="25"/>
                    </a:lnTo>
                    <a:lnTo>
                      <a:pt x="0" y="23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68" name="Line 828"/>
              <p:cNvSpPr>
                <a:spLocks noChangeShapeType="1"/>
              </p:cNvSpPr>
              <p:nvPr/>
            </p:nvSpPr>
            <p:spPr bwMode="auto">
              <a:xfrm flipH="1">
                <a:off x="1002" y="1513"/>
                <a:ext cx="13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69" name="Line 829"/>
              <p:cNvSpPr>
                <a:spLocks noChangeShapeType="1"/>
              </p:cNvSpPr>
              <p:nvPr/>
            </p:nvSpPr>
            <p:spPr bwMode="auto">
              <a:xfrm flipV="1">
                <a:off x="1002" y="1513"/>
                <a:ext cx="13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70" name="Line 830"/>
              <p:cNvSpPr>
                <a:spLocks noChangeShapeType="1"/>
              </p:cNvSpPr>
              <p:nvPr/>
            </p:nvSpPr>
            <p:spPr bwMode="auto">
              <a:xfrm flipH="1">
                <a:off x="1002" y="1513"/>
                <a:ext cx="15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71" name="Line 831"/>
              <p:cNvSpPr>
                <a:spLocks noChangeShapeType="1"/>
              </p:cNvSpPr>
              <p:nvPr/>
            </p:nvSpPr>
            <p:spPr bwMode="auto">
              <a:xfrm flipV="1">
                <a:off x="1004" y="1513"/>
                <a:ext cx="13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72" name="Line 832"/>
              <p:cNvSpPr>
                <a:spLocks noChangeShapeType="1"/>
              </p:cNvSpPr>
              <p:nvPr/>
            </p:nvSpPr>
            <p:spPr bwMode="auto">
              <a:xfrm flipH="1">
                <a:off x="1004" y="1513"/>
                <a:ext cx="13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73" name="Line 833"/>
              <p:cNvSpPr>
                <a:spLocks noChangeShapeType="1"/>
              </p:cNvSpPr>
              <p:nvPr/>
            </p:nvSpPr>
            <p:spPr bwMode="auto">
              <a:xfrm flipV="1">
                <a:off x="1004" y="1513"/>
                <a:ext cx="13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74" name="Line 834"/>
              <p:cNvSpPr>
                <a:spLocks noChangeShapeType="1"/>
              </p:cNvSpPr>
              <p:nvPr/>
            </p:nvSpPr>
            <p:spPr bwMode="auto">
              <a:xfrm flipH="1">
                <a:off x="1004" y="1513"/>
                <a:ext cx="15" cy="3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75" name="Line 835"/>
              <p:cNvSpPr>
                <a:spLocks noChangeShapeType="1"/>
              </p:cNvSpPr>
              <p:nvPr/>
            </p:nvSpPr>
            <p:spPr bwMode="auto">
              <a:xfrm flipV="1">
                <a:off x="1005" y="1513"/>
                <a:ext cx="14" cy="3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76" name="Freeform 836"/>
              <p:cNvSpPr>
                <a:spLocks/>
              </p:cNvSpPr>
              <p:nvPr/>
            </p:nvSpPr>
            <p:spPr bwMode="auto">
              <a:xfrm>
                <a:off x="1002" y="1511"/>
                <a:ext cx="17" cy="32"/>
              </a:xfrm>
              <a:custGeom>
                <a:avLst/>
                <a:gdLst>
                  <a:gd name="T0" fmla="*/ 0 w 17"/>
                  <a:gd name="T1" fmla="*/ 30 h 32"/>
                  <a:gd name="T2" fmla="*/ 13 w 17"/>
                  <a:gd name="T3" fmla="*/ 0 h 32"/>
                  <a:gd name="T4" fmla="*/ 17 w 17"/>
                  <a:gd name="T5" fmla="*/ 2 h 32"/>
                  <a:gd name="T6" fmla="*/ 3 w 17"/>
                  <a:gd name="T7" fmla="*/ 32 h 32"/>
                  <a:gd name="T8" fmla="*/ 0 w 17"/>
                  <a:gd name="T9" fmla="*/ 3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32"/>
                  <a:gd name="T17" fmla="*/ 17 w 17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32">
                    <a:moveTo>
                      <a:pt x="0" y="30"/>
                    </a:moveTo>
                    <a:lnTo>
                      <a:pt x="13" y="0"/>
                    </a:lnTo>
                    <a:lnTo>
                      <a:pt x="17" y="2"/>
                    </a:lnTo>
                    <a:lnTo>
                      <a:pt x="3" y="32"/>
                    </a:lnTo>
                    <a:lnTo>
                      <a:pt x="0" y="3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77" name="Freeform 837"/>
              <p:cNvSpPr>
                <a:spLocks/>
              </p:cNvSpPr>
              <p:nvPr/>
            </p:nvSpPr>
            <p:spPr bwMode="auto">
              <a:xfrm>
                <a:off x="1032" y="1504"/>
                <a:ext cx="11" cy="9"/>
              </a:xfrm>
              <a:custGeom>
                <a:avLst/>
                <a:gdLst>
                  <a:gd name="T0" fmla="*/ 11 w 11"/>
                  <a:gd name="T1" fmla="*/ 9 h 9"/>
                  <a:gd name="T2" fmla="*/ 11 w 11"/>
                  <a:gd name="T3" fmla="*/ 5 h 9"/>
                  <a:gd name="T4" fmla="*/ 0 w 11"/>
                  <a:gd name="T5" fmla="*/ 0 h 9"/>
                  <a:gd name="T6" fmla="*/ 1 w 11"/>
                  <a:gd name="T7" fmla="*/ 4 h 9"/>
                  <a:gd name="T8" fmla="*/ 11 w 11"/>
                  <a:gd name="T9" fmla="*/ 7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9"/>
                  <a:gd name="T17" fmla="*/ 11 w 11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9">
                    <a:moveTo>
                      <a:pt x="11" y="9"/>
                    </a:moveTo>
                    <a:lnTo>
                      <a:pt x="11" y="5"/>
                    </a:lnTo>
                    <a:lnTo>
                      <a:pt x="0" y="0"/>
                    </a:lnTo>
                    <a:lnTo>
                      <a:pt x="1" y="4"/>
                    </a:lnTo>
                    <a:lnTo>
                      <a:pt x="11" y="7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78" name="Line 838"/>
              <p:cNvSpPr>
                <a:spLocks noChangeShapeType="1"/>
              </p:cNvSpPr>
              <p:nvPr/>
            </p:nvSpPr>
            <p:spPr bwMode="auto">
              <a:xfrm>
                <a:off x="1038" y="1508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79" name="Freeform 839"/>
              <p:cNvSpPr>
                <a:spLocks/>
              </p:cNvSpPr>
              <p:nvPr/>
            </p:nvSpPr>
            <p:spPr bwMode="auto">
              <a:xfrm>
                <a:off x="961" y="1562"/>
                <a:ext cx="21" cy="2"/>
              </a:xfrm>
              <a:custGeom>
                <a:avLst/>
                <a:gdLst>
                  <a:gd name="T0" fmla="*/ 0 w 21"/>
                  <a:gd name="T1" fmla="*/ 2 h 2"/>
                  <a:gd name="T2" fmla="*/ 10 w 21"/>
                  <a:gd name="T3" fmla="*/ 0 h 2"/>
                  <a:gd name="T4" fmla="*/ 21 w 21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21"/>
                  <a:gd name="T10" fmla="*/ 0 h 2"/>
                  <a:gd name="T11" fmla="*/ 21 w 21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" h="2">
                    <a:moveTo>
                      <a:pt x="0" y="2"/>
                    </a:moveTo>
                    <a:lnTo>
                      <a:pt x="10" y="0"/>
                    </a:lnTo>
                    <a:lnTo>
                      <a:pt x="21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2859" name="Rectangle 840"/>
            <p:cNvSpPr>
              <a:spLocks noChangeArrowheads="1"/>
            </p:cNvSpPr>
            <p:nvPr/>
          </p:nvSpPr>
          <p:spPr bwMode="auto">
            <a:xfrm>
              <a:off x="1107" y="1622"/>
              <a:ext cx="236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800" dirty="0">
                  <a:solidFill>
                    <a:srgbClr val="333399"/>
                  </a:solidFill>
                  <a:cs typeface="Calibri" charset="0"/>
                </a:rPr>
                <a:t>DSS-43</a:t>
              </a:r>
            </a:p>
            <a:p>
              <a:r>
                <a:rPr lang="en-US" sz="800" dirty="0">
                  <a:solidFill>
                    <a:srgbClr val="333399"/>
                  </a:solidFill>
                  <a:cs typeface="Calibri" charset="0"/>
                </a:rPr>
                <a:t>70m</a:t>
              </a:r>
            </a:p>
          </p:txBody>
        </p:sp>
        <p:grpSp>
          <p:nvGrpSpPr>
            <p:cNvPr id="2860" name="Group 841"/>
            <p:cNvGrpSpPr>
              <a:grpSpLocks/>
            </p:cNvGrpSpPr>
            <p:nvPr/>
          </p:nvGrpSpPr>
          <p:grpSpPr bwMode="auto">
            <a:xfrm>
              <a:off x="1321" y="1594"/>
              <a:ext cx="181" cy="20"/>
              <a:chOff x="1081" y="1594"/>
              <a:chExt cx="181" cy="20"/>
            </a:xfrm>
          </p:grpSpPr>
          <p:sp>
            <p:nvSpPr>
              <p:cNvPr id="2861" name="Freeform 842"/>
              <p:cNvSpPr>
                <a:spLocks/>
              </p:cNvSpPr>
              <p:nvPr/>
            </p:nvSpPr>
            <p:spPr bwMode="auto">
              <a:xfrm>
                <a:off x="1196" y="1594"/>
                <a:ext cx="66" cy="20"/>
              </a:xfrm>
              <a:custGeom>
                <a:avLst/>
                <a:gdLst>
                  <a:gd name="T0" fmla="*/ 66 w 66"/>
                  <a:gd name="T1" fmla="*/ 10 h 20"/>
                  <a:gd name="T2" fmla="*/ 0 w 66"/>
                  <a:gd name="T3" fmla="*/ 0 h 20"/>
                  <a:gd name="T4" fmla="*/ 3 w 66"/>
                  <a:gd name="T5" fmla="*/ 10 h 20"/>
                  <a:gd name="T6" fmla="*/ 0 w 66"/>
                  <a:gd name="T7" fmla="*/ 20 h 20"/>
                  <a:gd name="T8" fmla="*/ 66 w 66"/>
                  <a:gd name="T9" fmla="*/ 1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6"/>
                  <a:gd name="T16" fmla="*/ 0 h 20"/>
                  <a:gd name="T17" fmla="*/ 66 w 66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6" h="20">
                    <a:moveTo>
                      <a:pt x="66" y="10"/>
                    </a:moveTo>
                    <a:lnTo>
                      <a:pt x="0" y="0"/>
                    </a:lnTo>
                    <a:lnTo>
                      <a:pt x="3" y="10"/>
                    </a:lnTo>
                    <a:lnTo>
                      <a:pt x="0" y="20"/>
                    </a:lnTo>
                    <a:lnTo>
                      <a:pt x="66" y="10"/>
                    </a:lnTo>
                    <a:close/>
                  </a:path>
                </a:pathLst>
              </a:custGeom>
              <a:solidFill>
                <a:srgbClr val="333399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62" name="Line 843"/>
              <p:cNvSpPr>
                <a:spLocks noChangeShapeType="1"/>
              </p:cNvSpPr>
              <p:nvPr/>
            </p:nvSpPr>
            <p:spPr bwMode="auto">
              <a:xfrm>
                <a:off x="1110" y="1604"/>
                <a:ext cx="94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63" name="Freeform 844"/>
              <p:cNvSpPr>
                <a:spLocks/>
              </p:cNvSpPr>
              <p:nvPr/>
            </p:nvSpPr>
            <p:spPr bwMode="auto">
              <a:xfrm>
                <a:off x="1081" y="1594"/>
                <a:ext cx="66" cy="20"/>
              </a:xfrm>
              <a:custGeom>
                <a:avLst/>
                <a:gdLst>
                  <a:gd name="T0" fmla="*/ 0 w 66"/>
                  <a:gd name="T1" fmla="*/ 10 h 20"/>
                  <a:gd name="T2" fmla="*/ 66 w 66"/>
                  <a:gd name="T3" fmla="*/ 0 h 20"/>
                  <a:gd name="T4" fmla="*/ 62 w 66"/>
                  <a:gd name="T5" fmla="*/ 10 h 20"/>
                  <a:gd name="T6" fmla="*/ 66 w 66"/>
                  <a:gd name="T7" fmla="*/ 20 h 20"/>
                  <a:gd name="T8" fmla="*/ 0 w 66"/>
                  <a:gd name="T9" fmla="*/ 1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6"/>
                  <a:gd name="T16" fmla="*/ 0 h 20"/>
                  <a:gd name="T17" fmla="*/ 66 w 66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6" h="20">
                    <a:moveTo>
                      <a:pt x="0" y="10"/>
                    </a:moveTo>
                    <a:lnTo>
                      <a:pt x="66" y="0"/>
                    </a:lnTo>
                    <a:lnTo>
                      <a:pt x="62" y="10"/>
                    </a:lnTo>
                    <a:lnTo>
                      <a:pt x="66" y="2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333399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grpSp>
        <p:nvGrpSpPr>
          <p:cNvPr id="39" name="Group 845"/>
          <p:cNvGrpSpPr>
            <a:grpSpLocks/>
          </p:cNvGrpSpPr>
          <p:nvPr/>
        </p:nvGrpSpPr>
        <p:grpSpPr bwMode="auto">
          <a:xfrm>
            <a:off x="3130244" y="1993622"/>
            <a:ext cx="595829" cy="534511"/>
            <a:chOff x="1107" y="1400"/>
            <a:chExt cx="395" cy="402"/>
          </a:xfrm>
        </p:grpSpPr>
        <p:grpSp>
          <p:nvGrpSpPr>
            <p:cNvPr id="1736" name="Group 846"/>
            <p:cNvGrpSpPr>
              <a:grpSpLocks/>
            </p:cNvGrpSpPr>
            <p:nvPr/>
          </p:nvGrpSpPr>
          <p:grpSpPr bwMode="auto">
            <a:xfrm>
              <a:off x="1125" y="1400"/>
              <a:ext cx="198" cy="210"/>
              <a:chOff x="885" y="1400"/>
              <a:chExt cx="198" cy="210"/>
            </a:xfrm>
          </p:grpSpPr>
          <p:grpSp>
            <p:nvGrpSpPr>
              <p:cNvPr id="1742" name="Group 847"/>
              <p:cNvGrpSpPr>
                <a:grpSpLocks/>
              </p:cNvGrpSpPr>
              <p:nvPr/>
            </p:nvGrpSpPr>
            <p:grpSpPr bwMode="auto">
              <a:xfrm>
                <a:off x="885" y="1400"/>
                <a:ext cx="198" cy="131"/>
                <a:chOff x="885" y="1400"/>
                <a:chExt cx="198" cy="131"/>
              </a:xfrm>
            </p:grpSpPr>
            <p:sp>
              <p:nvSpPr>
                <p:cNvPr id="2658" name="Freeform 848"/>
                <p:cNvSpPr>
                  <a:spLocks/>
                </p:cNvSpPr>
                <p:nvPr/>
              </p:nvSpPr>
              <p:spPr bwMode="auto">
                <a:xfrm>
                  <a:off x="931" y="1400"/>
                  <a:ext cx="25" cy="99"/>
                </a:xfrm>
                <a:custGeom>
                  <a:avLst/>
                  <a:gdLst>
                    <a:gd name="T0" fmla="*/ 0 w 25"/>
                    <a:gd name="T1" fmla="*/ 15 h 99"/>
                    <a:gd name="T2" fmla="*/ 14 w 25"/>
                    <a:gd name="T3" fmla="*/ 5 h 99"/>
                    <a:gd name="T4" fmla="*/ 25 w 25"/>
                    <a:gd name="T5" fmla="*/ 0 h 99"/>
                    <a:gd name="T6" fmla="*/ 12 w 25"/>
                    <a:gd name="T7" fmla="*/ 10 h 99"/>
                    <a:gd name="T8" fmla="*/ 0 w 25"/>
                    <a:gd name="T9" fmla="*/ 15 h 99"/>
                    <a:gd name="T10" fmla="*/ 25 w 25"/>
                    <a:gd name="T11" fmla="*/ 0 h 99"/>
                    <a:gd name="T12" fmla="*/ 14 w 25"/>
                    <a:gd name="T13" fmla="*/ 5 h 99"/>
                    <a:gd name="T14" fmla="*/ 12 w 25"/>
                    <a:gd name="T15" fmla="*/ 10 h 99"/>
                    <a:gd name="T16" fmla="*/ 0 w 25"/>
                    <a:gd name="T17" fmla="*/ 15 h 99"/>
                    <a:gd name="T18" fmla="*/ 7 w 25"/>
                    <a:gd name="T19" fmla="*/ 13 h 99"/>
                    <a:gd name="T20" fmla="*/ 15 w 25"/>
                    <a:gd name="T21" fmla="*/ 99 h 99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5"/>
                    <a:gd name="T34" fmla="*/ 0 h 99"/>
                    <a:gd name="T35" fmla="*/ 25 w 25"/>
                    <a:gd name="T36" fmla="*/ 99 h 99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5" h="99">
                      <a:moveTo>
                        <a:pt x="0" y="15"/>
                      </a:moveTo>
                      <a:lnTo>
                        <a:pt x="14" y="5"/>
                      </a:lnTo>
                      <a:lnTo>
                        <a:pt x="25" y="0"/>
                      </a:lnTo>
                      <a:lnTo>
                        <a:pt x="12" y="10"/>
                      </a:lnTo>
                      <a:lnTo>
                        <a:pt x="0" y="15"/>
                      </a:lnTo>
                      <a:lnTo>
                        <a:pt x="25" y="0"/>
                      </a:lnTo>
                      <a:lnTo>
                        <a:pt x="14" y="5"/>
                      </a:lnTo>
                      <a:lnTo>
                        <a:pt x="12" y="10"/>
                      </a:lnTo>
                      <a:lnTo>
                        <a:pt x="0" y="15"/>
                      </a:lnTo>
                      <a:lnTo>
                        <a:pt x="7" y="13"/>
                      </a:lnTo>
                      <a:lnTo>
                        <a:pt x="15" y="99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59" name="Freeform 849"/>
                <p:cNvSpPr>
                  <a:spLocks/>
                </p:cNvSpPr>
                <p:nvPr/>
              </p:nvSpPr>
              <p:spPr bwMode="auto">
                <a:xfrm>
                  <a:off x="931" y="1413"/>
                  <a:ext cx="15" cy="100"/>
                </a:xfrm>
                <a:custGeom>
                  <a:avLst/>
                  <a:gdLst>
                    <a:gd name="T0" fmla="*/ 7 w 15"/>
                    <a:gd name="T1" fmla="*/ 0 h 100"/>
                    <a:gd name="T2" fmla="*/ 0 w 15"/>
                    <a:gd name="T3" fmla="*/ 2 h 100"/>
                    <a:gd name="T4" fmla="*/ 10 w 15"/>
                    <a:gd name="T5" fmla="*/ 88 h 100"/>
                    <a:gd name="T6" fmla="*/ 15 w 15"/>
                    <a:gd name="T7" fmla="*/ 86 h 100"/>
                    <a:gd name="T8" fmla="*/ 15 w 15"/>
                    <a:gd name="T9" fmla="*/ 100 h 100"/>
                    <a:gd name="T10" fmla="*/ 10 w 15"/>
                    <a:gd name="T11" fmla="*/ 88 h 100"/>
                    <a:gd name="T12" fmla="*/ 0 w 15"/>
                    <a:gd name="T13" fmla="*/ 2 h 10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"/>
                    <a:gd name="T22" fmla="*/ 0 h 100"/>
                    <a:gd name="T23" fmla="*/ 15 w 15"/>
                    <a:gd name="T24" fmla="*/ 100 h 10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" h="100">
                      <a:moveTo>
                        <a:pt x="7" y="0"/>
                      </a:moveTo>
                      <a:lnTo>
                        <a:pt x="0" y="2"/>
                      </a:lnTo>
                      <a:lnTo>
                        <a:pt x="10" y="88"/>
                      </a:lnTo>
                      <a:lnTo>
                        <a:pt x="15" y="86"/>
                      </a:lnTo>
                      <a:lnTo>
                        <a:pt x="15" y="100"/>
                      </a:lnTo>
                      <a:lnTo>
                        <a:pt x="10" y="88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60" name="Freeform 850"/>
                <p:cNvSpPr>
                  <a:spLocks/>
                </p:cNvSpPr>
                <p:nvPr/>
              </p:nvSpPr>
              <p:spPr bwMode="auto">
                <a:xfrm>
                  <a:off x="931" y="1415"/>
                  <a:ext cx="15" cy="86"/>
                </a:xfrm>
                <a:custGeom>
                  <a:avLst/>
                  <a:gdLst>
                    <a:gd name="T0" fmla="*/ 2 w 15"/>
                    <a:gd name="T1" fmla="*/ 10 h 86"/>
                    <a:gd name="T2" fmla="*/ 7 w 15"/>
                    <a:gd name="T3" fmla="*/ 8 h 86"/>
                    <a:gd name="T4" fmla="*/ 9 w 15"/>
                    <a:gd name="T5" fmla="*/ 18 h 86"/>
                    <a:gd name="T6" fmla="*/ 2 w 15"/>
                    <a:gd name="T7" fmla="*/ 20 h 86"/>
                    <a:gd name="T8" fmla="*/ 4 w 15"/>
                    <a:gd name="T9" fmla="*/ 28 h 86"/>
                    <a:gd name="T10" fmla="*/ 10 w 15"/>
                    <a:gd name="T11" fmla="*/ 27 h 86"/>
                    <a:gd name="T12" fmla="*/ 10 w 15"/>
                    <a:gd name="T13" fmla="*/ 36 h 86"/>
                    <a:gd name="T14" fmla="*/ 5 w 15"/>
                    <a:gd name="T15" fmla="*/ 38 h 86"/>
                    <a:gd name="T16" fmla="*/ 5 w 15"/>
                    <a:gd name="T17" fmla="*/ 48 h 86"/>
                    <a:gd name="T18" fmla="*/ 12 w 15"/>
                    <a:gd name="T19" fmla="*/ 46 h 86"/>
                    <a:gd name="T20" fmla="*/ 14 w 15"/>
                    <a:gd name="T21" fmla="*/ 55 h 86"/>
                    <a:gd name="T22" fmla="*/ 7 w 15"/>
                    <a:gd name="T23" fmla="*/ 58 h 86"/>
                    <a:gd name="T24" fmla="*/ 9 w 15"/>
                    <a:gd name="T25" fmla="*/ 66 h 86"/>
                    <a:gd name="T26" fmla="*/ 14 w 15"/>
                    <a:gd name="T27" fmla="*/ 65 h 86"/>
                    <a:gd name="T28" fmla="*/ 15 w 15"/>
                    <a:gd name="T29" fmla="*/ 75 h 86"/>
                    <a:gd name="T30" fmla="*/ 9 w 15"/>
                    <a:gd name="T31" fmla="*/ 76 h 86"/>
                    <a:gd name="T32" fmla="*/ 10 w 15"/>
                    <a:gd name="T33" fmla="*/ 86 h 86"/>
                    <a:gd name="T34" fmla="*/ 15 w 15"/>
                    <a:gd name="T35" fmla="*/ 84 h 86"/>
                    <a:gd name="T36" fmla="*/ 9 w 15"/>
                    <a:gd name="T37" fmla="*/ 76 h 86"/>
                    <a:gd name="T38" fmla="*/ 14 w 15"/>
                    <a:gd name="T39" fmla="*/ 65 h 86"/>
                    <a:gd name="T40" fmla="*/ 7 w 15"/>
                    <a:gd name="T41" fmla="*/ 58 h 86"/>
                    <a:gd name="T42" fmla="*/ 12 w 15"/>
                    <a:gd name="T43" fmla="*/ 46 h 86"/>
                    <a:gd name="T44" fmla="*/ 5 w 15"/>
                    <a:gd name="T45" fmla="*/ 38 h 86"/>
                    <a:gd name="T46" fmla="*/ 10 w 15"/>
                    <a:gd name="T47" fmla="*/ 27 h 86"/>
                    <a:gd name="T48" fmla="*/ 2 w 15"/>
                    <a:gd name="T49" fmla="*/ 20 h 86"/>
                    <a:gd name="T50" fmla="*/ 7 w 15"/>
                    <a:gd name="T51" fmla="*/ 8 h 86"/>
                    <a:gd name="T52" fmla="*/ 0 w 15"/>
                    <a:gd name="T53" fmla="*/ 0 h 8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15"/>
                    <a:gd name="T82" fmla="*/ 0 h 86"/>
                    <a:gd name="T83" fmla="*/ 15 w 15"/>
                    <a:gd name="T84" fmla="*/ 86 h 8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15" h="86">
                      <a:moveTo>
                        <a:pt x="2" y="10"/>
                      </a:moveTo>
                      <a:lnTo>
                        <a:pt x="7" y="8"/>
                      </a:lnTo>
                      <a:lnTo>
                        <a:pt x="9" y="18"/>
                      </a:lnTo>
                      <a:lnTo>
                        <a:pt x="2" y="20"/>
                      </a:lnTo>
                      <a:lnTo>
                        <a:pt x="4" y="28"/>
                      </a:lnTo>
                      <a:lnTo>
                        <a:pt x="10" y="27"/>
                      </a:lnTo>
                      <a:lnTo>
                        <a:pt x="10" y="36"/>
                      </a:lnTo>
                      <a:lnTo>
                        <a:pt x="5" y="38"/>
                      </a:lnTo>
                      <a:lnTo>
                        <a:pt x="5" y="48"/>
                      </a:lnTo>
                      <a:lnTo>
                        <a:pt x="12" y="46"/>
                      </a:lnTo>
                      <a:lnTo>
                        <a:pt x="14" y="55"/>
                      </a:lnTo>
                      <a:lnTo>
                        <a:pt x="7" y="58"/>
                      </a:lnTo>
                      <a:lnTo>
                        <a:pt x="9" y="66"/>
                      </a:lnTo>
                      <a:lnTo>
                        <a:pt x="14" y="65"/>
                      </a:lnTo>
                      <a:lnTo>
                        <a:pt x="15" y="75"/>
                      </a:lnTo>
                      <a:lnTo>
                        <a:pt x="9" y="76"/>
                      </a:lnTo>
                      <a:lnTo>
                        <a:pt x="10" y="86"/>
                      </a:lnTo>
                      <a:lnTo>
                        <a:pt x="15" y="84"/>
                      </a:lnTo>
                      <a:lnTo>
                        <a:pt x="9" y="76"/>
                      </a:lnTo>
                      <a:lnTo>
                        <a:pt x="14" y="65"/>
                      </a:lnTo>
                      <a:lnTo>
                        <a:pt x="7" y="58"/>
                      </a:lnTo>
                      <a:lnTo>
                        <a:pt x="12" y="46"/>
                      </a:lnTo>
                      <a:lnTo>
                        <a:pt x="5" y="38"/>
                      </a:lnTo>
                      <a:lnTo>
                        <a:pt x="10" y="27"/>
                      </a:lnTo>
                      <a:lnTo>
                        <a:pt x="2" y="20"/>
                      </a:lnTo>
                      <a:lnTo>
                        <a:pt x="7" y="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61" name="Freeform 851"/>
                <p:cNvSpPr>
                  <a:spLocks/>
                </p:cNvSpPr>
                <p:nvPr/>
              </p:nvSpPr>
              <p:spPr bwMode="auto">
                <a:xfrm>
                  <a:off x="941" y="1405"/>
                  <a:ext cx="107" cy="46"/>
                </a:xfrm>
                <a:custGeom>
                  <a:avLst/>
                  <a:gdLst>
                    <a:gd name="T0" fmla="*/ 2 w 107"/>
                    <a:gd name="T1" fmla="*/ 46 h 46"/>
                    <a:gd name="T2" fmla="*/ 7 w 107"/>
                    <a:gd name="T3" fmla="*/ 43 h 46"/>
                    <a:gd name="T4" fmla="*/ 10 w 107"/>
                    <a:gd name="T5" fmla="*/ 41 h 46"/>
                    <a:gd name="T6" fmla="*/ 13 w 107"/>
                    <a:gd name="T7" fmla="*/ 38 h 46"/>
                    <a:gd name="T8" fmla="*/ 17 w 107"/>
                    <a:gd name="T9" fmla="*/ 37 h 46"/>
                    <a:gd name="T10" fmla="*/ 20 w 107"/>
                    <a:gd name="T11" fmla="*/ 35 h 46"/>
                    <a:gd name="T12" fmla="*/ 22 w 107"/>
                    <a:gd name="T13" fmla="*/ 33 h 46"/>
                    <a:gd name="T14" fmla="*/ 25 w 107"/>
                    <a:gd name="T15" fmla="*/ 32 h 46"/>
                    <a:gd name="T16" fmla="*/ 28 w 107"/>
                    <a:gd name="T17" fmla="*/ 30 h 46"/>
                    <a:gd name="T18" fmla="*/ 30 w 107"/>
                    <a:gd name="T19" fmla="*/ 28 h 46"/>
                    <a:gd name="T20" fmla="*/ 33 w 107"/>
                    <a:gd name="T21" fmla="*/ 28 h 46"/>
                    <a:gd name="T22" fmla="*/ 35 w 107"/>
                    <a:gd name="T23" fmla="*/ 27 h 46"/>
                    <a:gd name="T24" fmla="*/ 38 w 107"/>
                    <a:gd name="T25" fmla="*/ 25 h 46"/>
                    <a:gd name="T26" fmla="*/ 41 w 107"/>
                    <a:gd name="T27" fmla="*/ 23 h 46"/>
                    <a:gd name="T28" fmla="*/ 45 w 107"/>
                    <a:gd name="T29" fmla="*/ 22 h 46"/>
                    <a:gd name="T30" fmla="*/ 46 w 107"/>
                    <a:gd name="T31" fmla="*/ 20 h 46"/>
                    <a:gd name="T32" fmla="*/ 50 w 107"/>
                    <a:gd name="T33" fmla="*/ 18 h 46"/>
                    <a:gd name="T34" fmla="*/ 53 w 107"/>
                    <a:gd name="T35" fmla="*/ 17 h 46"/>
                    <a:gd name="T36" fmla="*/ 56 w 107"/>
                    <a:gd name="T37" fmla="*/ 17 h 46"/>
                    <a:gd name="T38" fmla="*/ 58 w 107"/>
                    <a:gd name="T39" fmla="*/ 15 h 46"/>
                    <a:gd name="T40" fmla="*/ 61 w 107"/>
                    <a:gd name="T41" fmla="*/ 13 h 46"/>
                    <a:gd name="T42" fmla="*/ 64 w 107"/>
                    <a:gd name="T43" fmla="*/ 13 h 46"/>
                    <a:gd name="T44" fmla="*/ 66 w 107"/>
                    <a:gd name="T45" fmla="*/ 12 h 46"/>
                    <a:gd name="T46" fmla="*/ 69 w 107"/>
                    <a:gd name="T47" fmla="*/ 10 h 46"/>
                    <a:gd name="T48" fmla="*/ 73 w 107"/>
                    <a:gd name="T49" fmla="*/ 10 h 46"/>
                    <a:gd name="T50" fmla="*/ 74 w 107"/>
                    <a:gd name="T51" fmla="*/ 8 h 46"/>
                    <a:gd name="T52" fmla="*/ 78 w 107"/>
                    <a:gd name="T53" fmla="*/ 7 h 46"/>
                    <a:gd name="T54" fmla="*/ 81 w 107"/>
                    <a:gd name="T55" fmla="*/ 7 h 46"/>
                    <a:gd name="T56" fmla="*/ 82 w 107"/>
                    <a:gd name="T57" fmla="*/ 5 h 46"/>
                    <a:gd name="T58" fmla="*/ 86 w 107"/>
                    <a:gd name="T59" fmla="*/ 5 h 46"/>
                    <a:gd name="T60" fmla="*/ 87 w 107"/>
                    <a:gd name="T61" fmla="*/ 3 h 46"/>
                    <a:gd name="T62" fmla="*/ 91 w 107"/>
                    <a:gd name="T63" fmla="*/ 3 h 46"/>
                    <a:gd name="T64" fmla="*/ 94 w 107"/>
                    <a:gd name="T65" fmla="*/ 3 h 46"/>
                    <a:gd name="T66" fmla="*/ 96 w 107"/>
                    <a:gd name="T67" fmla="*/ 2 h 46"/>
                    <a:gd name="T68" fmla="*/ 99 w 107"/>
                    <a:gd name="T69" fmla="*/ 2 h 46"/>
                    <a:gd name="T70" fmla="*/ 102 w 107"/>
                    <a:gd name="T71" fmla="*/ 0 h 46"/>
                    <a:gd name="T72" fmla="*/ 105 w 107"/>
                    <a:gd name="T73" fmla="*/ 0 h 4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107"/>
                    <a:gd name="T112" fmla="*/ 0 h 46"/>
                    <a:gd name="T113" fmla="*/ 107 w 107"/>
                    <a:gd name="T114" fmla="*/ 46 h 4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107" h="46">
                      <a:moveTo>
                        <a:pt x="0" y="46"/>
                      </a:moveTo>
                      <a:lnTo>
                        <a:pt x="2" y="46"/>
                      </a:lnTo>
                      <a:lnTo>
                        <a:pt x="5" y="45"/>
                      </a:lnTo>
                      <a:lnTo>
                        <a:pt x="7" y="43"/>
                      </a:lnTo>
                      <a:lnTo>
                        <a:pt x="8" y="41"/>
                      </a:lnTo>
                      <a:lnTo>
                        <a:pt x="10" y="41"/>
                      </a:lnTo>
                      <a:lnTo>
                        <a:pt x="12" y="40"/>
                      </a:lnTo>
                      <a:lnTo>
                        <a:pt x="13" y="38"/>
                      </a:lnTo>
                      <a:lnTo>
                        <a:pt x="15" y="38"/>
                      </a:lnTo>
                      <a:lnTo>
                        <a:pt x="17" y="37"/>
                      </a:lnTo>
                      <a:lnTo>
                        <a:pt x="18" y="35"/>
                      </a:lnTo>
                      <a:lnTo>
                        <a:pt x="20" y="35"/>
                      </a:lnTo>
                      <a:lnTo>
                        <a:pt x="22" y="35"/>
                      </a:lnTo>
                      <a:lnTo>
                        <a:pt x="22" y="33"/>
                      </a:lnTo>
                      <a:lnTo>
                        <a:pt x="23" y="33"/>
                      </a:lnTo>
                      <a:lnTo>
                        <a:pt x="25" y="32"/>
                      </a:lnTo>
                      <a:lnTo>
                        <a:pt x="27" y="32"/>
                      </a:lnTo>
                      <a:lnTo>
                        <a:pt x="28" y="30"/>
                      </a:lnTo>
                      <a:lnTo>
                        <a:pt x="30" y="30"/>
                      </a:lnTo>
                      <a:lnTo>
                        <a:pt x="30" y="28"/>
                      </a:lnTo>
                      <a:lnTo>
                        <a:pt x="31" y="28"/>
                      </a:lnTo>
                      <a:lnTo>
                        <a:pt x="33" y="28"/>
                      </a:lnTo>
                      <a:lnTo>
                        <a:pt x="33" y="27"/>
                      </a:lnTo>
                      <a:lnTo>
                        <a:pt x="35" y="27"/>
                      </a:lnTo>
                      <a:lnTo>
                        <a:pt x="36" y="25"/>
                      </a:lnTo>
                      <a:lnTo>
                        <a:pt x="38" y="25"/>
                      </a:lnTo>
                      <a:lnTo>
                        <a:pt x="40" y="23"/>
                      </a:lnTo>
                      <a:lnTo>
                        <a:pt x="41" y="23"/>
                      </a:lnTo>
                      <a:lnTo>
                        <a:pt x="43" y="22"/>
                      </a:lnTo>
                      <a:lnTo>
                        <a:pt x="45" y="22"/>
                      </a:lnTo>
                      <a:lnTo>
                        <a:pt x="46" y="22"/>
                      </a:lnTo>
                      <a:lnTo>
                        <a:pt x="46" y="20"/>
                      </a:lnTo>
                      <a:lnTo>
                        <a:pt x="48" y="20"/>
                      </a:lnTo>
                      <a:lnTo>
                        <a:pt x="50" y="18"/>
                      </a:lnTo>
                      <a:lnTo>
                        <a:pt x="51" y="18"/>
                      </a:lnTo>
                      <a:lnTo>
                        <a:pt x="53" y="17"/>
                      </a:lnTo>
                      <a:lnTo>
                        <a:pt x="55" y="17"/>
                      </a:lnTo>
                      <a:lnTo>
                        <a:pt x="56" y="17"/>
                      </a:lnTo>
                      <a:lnTo>
                        <a:pt x="56" y="15"/>
                      </a:lnTo>
                      <a:lnTo>
                        <a:pt x="58" y="15"/>
                      </a:lnTo>
                      <a:lnTo>
                        <a:pt x="59" y="15"/>
                      </a:lnTo>
                      <a:lnTo>
                        <a:pt x="61" y="13"/>
                      </a:lnTo>
                      <a:lnTo>
                        <a:pt x="63" y="13"/>
                      </a:lnTo>
                      <a:lnTo>
                        <a:pt x="64" y="13"/>
                      </a:lnTo>
                      <a:lnTo>
                        <a:pt x="64" y="12"/>
                      </a:lnTo>
                      <a:lnTo>
                        <a:pt x="66" y="12"/>
                      </a:lnTo>
                      <a:lnTo>
                        <a:pt x="68" y="12"/>
                      </a:lnTo>
                      <a:lnTo>
                        <a:pt x="69" y="10"/>
                      </a:lnTo>
                      <a:lnTo>
                        <a:pt x="71" y="10"/>
                      </a:lnTo>
                      <a:lnTo>
                        <a:pt x="73" y="10"/>
                      </a:lnTo>
                      <a:lnTo>
                        <a:pt x="73" y="8"/>
                      </a:lnTo>
                      <a:lnTo>
                        <a:pt x="74" y="8"/>
                      </a:lnTo>
                      <a:lnTo>
                        <a:pt x="76" y="8"/>
                      </a:lnTo>
                      <a:lnTo>
                        <a:pt x="78" y="7"/>
                      </a:lnTo>
                      <a:lnTo>
                        <a:pt x="79" y="7"/>
                      </a:lnTo>
                      <a:lnTo>
                        <a:pt x="81" y="7"/>
                      </a:lnTo>
                      <a:lnTo>
                        <a:pt x="82" y="7"/>
                      </a:lnTo>
                      <a:lnTo>
                        <a:pt x="82" y="5"/>
                      </a:lnTo>
                      <a:lnTo>
                        <a:pt x="84" y="5"/>
                      </a:lnTo>
                      <a:lnTo>
                        <a:pt x="86" y="5"/>
                      </a:lnTo>
                      <a:lnTo>
                        <a:pt x="87" y="5"/>
                      </a:lnTo>
                      <a:lnTo>
                        <a:pt x="87" y="3"/>
                      </a:lnTo>
                      <a:lnTo>
                        <a:pt x="89" y="3"/>
                      </a:lnTo>
                      <a:lnTo>
                        <a:pt x="91" y="3"/>
                      </a:lnTo>
                      <a:lnTo>
                        <a:pt x="92" y="3"/>
                      </a:lnTo>
                      <a:lnTo>
                        <a:pt x="94" y="3"/>
                      </a:lnTo>
                      <a:lnTo>
                        <a:pt x="94" y="2"/>
                      </a:lnTo>
                      <a:lnTo>
                        <a:pt x="96" y="2"/>
                      </a:lnTo>
                      <a:lnTo>
                        <a:pt x="97" y="2"/>
                      </a:lnTo>
                      <a:lnTo>
                        <a:pt x="99" y="2"/>
                      </a:lnTo>
                      <a:lnTo>
                        <a:pt x="101" y="0"/>
                      </a:lnTo>
                      <a:lnTo>
                        <a:pt x="102" y="0"/>
                      </a:lnTo>
                      <a:lnTo>
                        <a:pt x="104" y="0"/>
                      </a:lnTo>
                      <a:lnTo>
                        <a:pt x="105" y="0"/>
                      </a:lnTo>
                      <a:lnTo>
                        <a:pt x="107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62" name="Freeform 852"/>
                <p:cNvSpPr>
                  <a:spLocks/>
                </p:cNvSpPr>
                <p:nvPr/>
              </p:nvSpPr>
              <p:spPr bwMode="auto">
                <a:xfrm>
                  <a:off x="1048" y="1403"/>
                  <a:ext cx="35" cy="34"/>
                </a:xfrm>
                <a:custGeom>
                  <a:avLst/>
                  <a:gdLst>
                    <a:gd name="T0" fmla="*/ 0 w 35"/>
                    <a:gd name="T1" fmla="*/ 2 h 34"/>
                    <a:gd name="T2" fmla="*/ 2 w 35"/>
                    <a:gd name="T3" fmla="*/ 2 h 34"/>
                    <a:gd name="T4" fmla="*/ 3 w 35"/>
                    <a:gd name="T5" fmla="*/ 2 h 34"/>
                    <a:gd name="T6" fmla="*/ 3 w 35"/>
                    <a:gd name="T7" fmla="*/ 0 h 34"/>
                    <a:gd name="T8" fmla="*/ 5 w 35"/>
                    <a:gd name="T9" fmla="*/ 0 h 34"/>
                    <a:gd name="T10" fmla="*/ 7 w 35"/>
                    <a:gd name="T11" fmla="*/ 0 h 34"/>
                    <a:gd name="T12" fmla="*/ 8 w 35"/>
                    <a:gd name="T13" fmla="*/ 0 h 34"/>
                    <a:gd name="T14" fmla="*/ 10 w 35"/>
                    <a:gd name="T15" fmla="*/ 0 h 34"/>
                    <a:gd name="T16" fmla="*/ 12 w 35"/>
                    <a:gd name="T17" fmla="*/ 0 h 34"/>
                    <a:gd name="T18" fmla="*/ 13 w 35"/>
                    <a:gd name="T19" fmla="*/ 0 h 34"/>
                    <a:gd name="T20" fmla="*/ 15 w 35"/>
                    <a:gd name="T21" fmla="*/ 0 h 34"/>
                    <a:gd name="T22" fmla="*/ 17 w 35"/>
                    <a:gd name="T23" fmla="*/ 0 h 34"/>
                    <a:gd name="T24" fmla="*/ 18 w 35"/>
                    <a:gd name="T25" fmla="*/ 0 h 34"/>
                    <a:gd name="T26" fmla="*/ 20 w 35"/>
                    <a:gd name="T27" fmla="*/ 0 h 34"/>
                    <a:gd name="T28" fmla="*/ 20 w 35"/>
                    <a:gd name="T29" fmla="*/ 2 h 34"/>
                    <a:gd name="T30" fmla="*/ 21 w 35"/>
                    <a:gd name="T31" fmla="*/ 2 h 34"/>
                    <a:gd name="T32" fmla="*/ 23 w 35"/>
                    <a:gd name="T33" fmla="*/ 2 h 34"/>
                    <a:gd name="T34" fmla="*/ 25 w 35"/>
                    <a:gd name="T35" fmla="*/ 2 h 34"/>
                    <a:gd name="T36" fmla="*/ 26 w 35"/>
                    <a:gd name="T37" fmla="*/ 2 h 34"/>
                    <a:gd name="T38" fmla="*/ 28 w 35"/>
                    <a:gd name="T39" fmla="*/ 4 h 34"/>
                    <a:gd name="T40" fmla="*/ 30 w 35"/>
                    <a:gd name="T41" fmla="*/ 4 h 34"/>
                    <a:gd name="T42" fmla="*/ 31 w 35"/>
                    <a:gd name="T43" fmla="*/ 4 h 34"/>
                    <a:gd name="T44" fmla="*/ 31 w 35"/>
                    <a:gd name="T45" fmla="*/ 5 h 34"/>
                    <a:gd name="T46" fmla="*/ 33 w 35"/>
                    <a:gd name="T47" fmla="*/ 5 h 34"/>
                    <a:gd name="T48" fmla="*/ 33 w 35"/>
                    <a:gd name="T49" fmla="*/ 7 h 34"/>
                    <a:gd name="T50" fmla="*/ 35 w 35"/>
                    <a:gd name="T51" fmla="*/ 7 h 34"/>
                    <a:gd name="T52" fmla="*/ 35 w 35"/>
                    <a:gd name="T53" fmla="*/ 9 h 34"/>
                    <a:gd name="T54" fmla="*/ 35 w 35"/>
                    <a:gd name="T55" fmla="*/ 10 h 34"/>
                    <a:gd name="T56" fmla="*/ 35 w 35"/>
                    <a:gd name="T57" fmla="*/ 12 h 34"/>
                    <a:gd name="T58" fmla="*/ 35 w 35"/>
                    <a:gd name="T59" fmla="*/ 14 h 34"/>
                    <a:gd name="T60" fmla="*/ 35 w 35"/>
                    <a:gd name="T61" fmla="*/ 15 h 34"/>
                    <a:gd name="T62" fmla="*/ 35 w 35"/>
                    <a:gd name="T63" fmla="*/ 17 h 34"/>
                    <a:gd name="T64" fmla="*/ 35 w 35"/>
                    <a:gd name="T65" fmla="*/ 19 h 34"/>
                    <a:gd name="T66" fmla="*/ 35 w 35"/>
                    <a:gd name="T67" fmla="*/ 20 h 34"/>
                    <a:gd name="T68" fmla="*/ 35 w 35"/>
                    <a:gd name="T69" fmla="*/ 22 h 34"/>
                    <a:gd name="T70" fmla="*/ 33 w 35"/>
                    <a:gd name="T71" fmla="*/ 24 h 34"/>
                    <a:gd name="T72" fmla="*/ 33 w 35"/>
                    <a:gd name="T73" fmla="*/ 25 h 34"/>
                    <a:gd name="T74" fmla="*/ 31 w 35"/>
                    <a:gd name="T75" fmla="*/ 25 h 34"/>
                    <a:gd name="T76" fmla="*/ 31 w 35"/>
                    <a:gd name="T77" fmla="*/ 27 h 34"/>
                    <a:gd name="T78" fmla="*/ 31 w 35"/>
                    <a:gd name="T79" fmla="*/ 29 h 34"/>
                    <a:gd name="T80" fmla="*/ 30 w 35"/>
                    <a:gd name="T81" fmla="*/ 30 h 34"/>
                    <a:gd name="T82" fmla="*/ 30 w 35"/>
                    <a:gd name="T83" fmla="*/ 32 h 34"/>
                    <a:gd name="T84" fmla="*/ 28 w 35"/>
                    <a:gd name="T85" fmla="*/ 32 h 34"/>
                    <a:gd name="T86" fmla="*/ 28 w 35"/>
                    <a:gd name="T87" fmla="*/ 34 h 34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35"/>
                    <a:gd name="T133" fmla="*/ 0 h 34"/>
                    <a:gd name="T134" fmla="*/ 35 w 35"/>
                    <a:gd name="T135" fmla="*/ 34 h 34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35" h="34">
                      <a:moveTo>
                        <a:pt x="0" y="2"/>
                      </a:move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0"/>
                      </a:lnTo>
                      <a:lnTo>
                        <a:pt x="5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10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5" y="0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20" y="0"/>
                      </a:lnTo>
                      <a:lnTo>
                        <a:pt x="20" y="2"/>
                      </a:lnTo>
                      <a:lnTo>
                        <a:pt x="21" y="2"/>
                      </a:lnTo>
                      <a:lnTo>
                        <a:pt x="23" y="2"/>
                      </a:lnTo>
                      <a:lnTo>
                        <a:pt x="25" y="2"/>
                      </a:lnTo>
                      <a:lnTo>
                        <a:pt x="26" y="2"/>
                      </a:lnTo>
                      <a:lnTo>
                        <a:pt x="28" y="4"/>
                      </a:lnTo>
                      <a:lnTo>
                        <a:pt x="30" y="4"/>
                      </a:lnTo>
                      <a:lnTo>
                        <a:pt x="31" y="4"/>
                      </a:lnTo>
                      <a:lnTo>
                        <a:pt x="31" y="5"/>
                      </a:lnTo>
                      <a:lnTo>
                        <a:pt x="33" y="5"/>
                      </a:lnTo>
                      <a:lnTo>
                        <a:pt x="33" y="7"/>
                      </a:lnTo>
                      <a:lnTo>
                        <a:pt x="35" y="7"/>
                      </a:lnTo>
                      <a:lnTo>
                        <a:pt x="35" y="9"/>
                      </a:lnTo>
                      <a:lnTo>
                        <a:pt x="35" y="10"/>
                      </a:lnTo>
                      <a:lnTo>
                        <a:pt x="35" y="12"/>
                      </a:lnTo>
                      <a:lnTo>
                        <a:pt x="35" y="14"/>
                      </a:lnTo>
                      <a:lnTo>
                        <a:pt x="35" y="15"/>
                      </a:lnTo>
                      <a:lnTo>
                        <a:pt x="35" y="17"/>
                      </a:lnTo>
                      <a:lnTo>
                        <a:pt x="35" y="19"/>
                      </a:lnTo>
                      <a:lnTo>
                        <a:pt x="35" y="20"/>
                      </a:lnTo>
                      <a:lnTo>
                        <a:pt x="35" y="22"/>
                      </a:lnTo>
                      <a:lnTo>
                        <a:pt x="33" y="24"/>
                      </a:lnTo>
                      <a:lnTo>
                        <a:pt x="33" y="25"/>
                      </a:lnTo>
                      <a:lnTo>
                        <a:pt x="31" y="25"/>
                      </a:lnTo>
                      <a:lnTo>
                        <a:pt x="31" y="27"/>
                      </a:lnTo>
                      <a:lnTo>
                        <a:pt x="31" y="29"/>
                      </a:lnTo>
                      <a:lnTo>
                        <a:pt x="30" y="30"/>
                      </a:lnTo>
                      <a:lnTo>
                        <a:pt x="30" y="32"/>
                      </a:lnTo>
                      <a:lnTo>
                        <a:pt x="28" y="32"/>
                      </a:lnTo>
                      <a:lnTo>
                        <a:pt x="28" y="34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63" name="Freeform 853"/>
                <p:cNvSpPr>
                  <a:spLocks/>
                </p:cNvSpPr>
                <p:nvPr/>
              </p:nvSpPr>
              <p:spPr bwMode="auto">
                <a:xfrm>
                  <a:off x="984" y="1437"/>
                  <a:ext cx="92" cy="67"/>
                </a:xfrm>
                <a:custGeom>
                  <a:avLst/>
                  <a:gdLst>
                    <a:gd name="T0" fmla="*/ 90 w 92"/>
                    <a:gd name="T1" fmla="*/ 0 h 67"/>
                    <a:gd name="T2" fmla="*/ 89 w 92"/>
                    <a:gd name="T3" fmla="*/ 3 h 67"/>
                    <a:gd name="T4" fmla="*/ 87 w 92"/>
                    <a:gd name="T5" fmla="*/ 6 h 67"/>
                    <a:gd name="T6" fmla="*/ 84 w 92"/>
                    <a:gd name="T7" fmla="*/ 8 h 67"/>
                    <a:gd name="T8" fmla="*/ 82 w 92"/>
                    <a:gd name="T9" fmla="*/ 9 h 67"/>
                    <a:gd name="T10" fmla="*/ 81 w 92"/>
                    <a:gd name="T11" fmla="*/ 11 h 67"/>
                    <a:gd name="T12" fmla="*/ 79 w 92"/>
                    <a:gd name="T13" fmla="*/ 13 h 67"/>
                    <a:gd name="T14" fmla="*/ 77 w 92"/>
                    <a:gd name="T15" fmla="*/ 14 h 67"/>
                    <a:gd name="T16" fmla="*/ 76 w 92"/>
                    <a:gd name="T17" fmla="*/ 16 h 67"/>
                    <a:gd name="T18" fmla="*/ 74 w 92"/>
                    <a:gd name="T19" fmla="*/ 18 h 67"/>
                    <a:gd name="T20" fmla="*/ 72 w 92"/>
                    <a:gd name="T21" fmla="*/ 19 h 67"/>
                    <a:gd name="T22" fmla="*/ 69 w 92"/>
                    <a:gd name="T23" fmla="*/ 23 h 67"/>
                    <a:gd name="T24" fmla="*/ 67 w 92"/>
                    <a:gd name="T25" fmla="*/ 24 h 67"/>
                    <a:gd name="T26" fmla="*/ 64 w 92"/>
                    <a:gd name="T27" fmla="*/ 26 h 67"/>
                    <a:gd name="T28" fmla="*/ 62 w 92"/>
                    <a:gd name="T29" fmla="*/ 28 h 67"/>
                    <a:gd name="T30" fmla="*/ 61 w 92"/>
                    <a:gd name="T31" fmla="*/ 29 h 67"/>
                    <a:gd name="T32" fmla="*/ 58 w 92"/>
                    <a:gd name="T33" fmla="*/ 31 h 67"/>
                    <a:gd name="T34" fmla="*/ 56 w 92"/>
                    <a:gd name="T35" fmla="*/ 33 h 67"/>
                    <a:gd name="T36" fmla="*/ 53 w 92"/>
                    <a:gd name="T37" fmla="*/ 34 h 67"/>
                    <a:gd name="T38" fmla="*/ 51 w 92"/>
                    <a:gd name="T39" fmla="*/ 36 h 67"/>
                    <a:gd name="T40" fmla="*/ 48 w 92"/>
                    <a:gd name="T41" fmla="*/ 38 h 67"/>
                    <a:gd name="T42" fmla="*/ 46 w 92"/>
                    <a:gd name="T43" fmla="*/ 41 h 67"/>
                    <a:gd name="T44" fmla="*/ 44 w 92"/>
                    <a:gd name="T45" fmla="*/ 43 h 67"/>
                    <a:gd name="T46" fmla="*/ 41 w 92"/>
                    <a:gd name="T47" fmla="*/ 44 h 67"/>
                    <a:gd name="T48" fmla="*/ 39 w 92"/>
                    <a:gd name="T49" fmla="*/ 46 h 67"/>
                    <a:gd name="T50" fmla="*/ 36 w 92"/>
                    <a:gd name="T51" fmla="*/ 48 h 67"/>
                    <a:gd name="T52" fmla="*/ 33 w 92"/>
                    <a:gd name="T53" fmla="*/ 49 h 67"/>
                    <a:gd name="T54" fmla="*/ 30 w 92"/>
                    <a:gd name="T55" fmla="*/ 51 h 67"/>
                    <a:gd name="T56" fmla="*/ 26 w 92"/>
                    <a:gd name="T57" fmla="*/ 53 h 67"/>
                    <a:gd name="T58" fmla="*/ 23 w 92"/>
                    <a:gd name="T59" fmla="*/ 54 h 67"/>
                    <a:gd name="T60" fmla="*/ 21 w 92"/>
                    <a:gd name="T61" fmla="*/ 56 h 67"/>
                    <a:gd name="T62" fmla="*/ 18 w 92"/>
                    <a:gd name="T63" fmla="*/ 58 h 67"/>
                    <a:gd name="T64" fmla="*/ 15 w 92"/>
                    <a:gd name="T65" fmla="*/ 61 h 67"/>
                    <a:gd name="T66" fmla="*/ 12 w 92"/>
                    <a:gd name="T67" fmla="*/ 61 h 67"/>
                    <a:gd name="T68" fmla="*/ 8 w 92"/>
                    <a:gd name="T69" fmla="*/ 62 h 67"/>
                    <a:gd name="T70" fmla="*/ 5 w 92"/>
                    <a:gd name="T71" fmla="*/ 66 h 67"/>
                    <a:gd name="T72" fmla="*/ 2 w 92"/>
                    <a:gd name="T73" fmla="*/ 66 h 67"/>
                    <a:gd name="T74" fmla="*/ 0 w 92"/>
                    <a:gd name="T75" fmla="*/ 67 h 67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92"/>
                    <a:gd name="T115" fmla="*/ 0 h 67"/>
                    <a:gd name="T116" fmla="*/ 92 w 92"/>
                    <a:gd name="T117" fmla="*/ 67 h 67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92" h="67">
                      <a:moveTo>
                        <a:pt x="92" y="0"/>
                      </a:moveTo>
                      <a:lnTo>
                        <a:pt x="90" y="0"/>
                      </a:lnTo>
                      <a:lnTo>
                        <a:pt x="90" y="1"/>
                      </a:lnTo>
                      <a:lnTo>
                        <a:pt x="89" y="3"/>
                      </a:lnTo>
                      <a:lnTo>
                        <a:pt x="87" y="5"/>
                      </a:lnTo>
                      <a:lnTo>
                        <a:pt x="87" y="6"/>
                      </a:lnTo>
                      <a:lnTo>
                        <a:pt x="85" y="6"/>
                      </a:lnTo>
                      <a:lnTo>
                        <a:pt x="84" y="8"/>
                      </a:lnTo>
                      <a:lnTo>
                        <a:pt x="84" y="9"/>
                      </a:lnTo>
                      <a:lnTo>
                        <a:pt x="82" y="9"/>
                      </a:lnTo>
                      <a:lnTo>
                        <a:pt x="82" y="11"/>
                      </a:lnTo>
                      <a:lnTo>
                        <a:pt x="81" y="11"/>
                      </a:lnTo>
                      <a:lnTo>
                        <a:pt x="81" y="13"/>
                      </a:lnTo>
                      <a:lnTo>
                        <a:pt x="79" y="13"/>
                      </a:lnTo>
                      <a:lnTo>
                        <a:pt x="79" y="14"/>
                      </a:lnTo>
                      <a:lnTo>
                        <a:pt x="77" y="14"/>
                      </a:lnTo>
                      <a:lnTo>
                        <a:pt x="77" y="16"/>
                      </a:lnTo>
                      <a:lnTo>
                        <a:pt x="76" y="16"/>
                      </a:lnTo>
                      <a:lnTo>
                        <a:pt x="76" y="18"/>
                      </a:lnTo>
                      <a:lnTo>
                        <a:pt x="74" y="18"/>
                      </a:lnTo>
                      <a:lnTo>
                        <a:pt x="74" y="19"/>
                      </a:lnTo>
                      <a:lnTo>
                        <a:pt x="72" y="19"/>
                      </a:lnTo>
                      <a:lnTo>
                        <a:pt x="71" y="21"/>
                      </a:lnTo>
                      <a:lnTo>
                        <a:pt x="69" y="23"/>
                      </a:lnTo>
                      <a:lnTo>
                        <a:pt x="67" y="23"/>
                      </a:lnTo>
                      <a:lnTo>
                        <a:pt x="67" y="24"/>
                      </a:lnTo>
                      <a:lnTo>
                        <a:pt x="66" y="26"/>
                      </a:lnTo>
                      <a:lnTo>
                        <a:pt x="64" y="26"/>
                      </a:lnTo>
                      <a:lnTo>
                        <a:pt x="64" y="28"/>
                      </a:lnTo>
                      <a:lnTo>
                        <a:pt x="62" y="28"/>
                      </a:lnTo>
                      <a:lnTo>
                        <a:pt x="62" y="29"/>
                      </a:lnTo>
                      <a:lnTo>
                        <a:pt x="61" y="29"/>
                      </a:lnTo>
                      <a:lnTo>
                        <a:pt x="59" y="31"/>
                      </a:lnTo>
                      <a:lnTo>
                        <a:pt x="58" y="31"/>
                      </a:lnTo>
                      <a:lnTo>
                        <a:pt x="58" y="33"/>
                      </a:lnTo>
                      <a:lnTo>
                        <a:pt x="56" y="33"/>
                      </a:lnTo>
                      <a:lnTo>
                        <a:pt x="54" y="34"/>
                      </a:lnTo>
                      <a:lnTo>
                        <a:pt x="53" y="34"/>
                      </a:lnTo>
                      <a:lnTo>
                        <a:pt x="53" y="36"/>
                      </a:lnTo>
                      <a:lnTo>
                        <a:pt x="51" y="36"/>
                      </a:lnTo>
                      <a:lnTo>
                        <a:pt x="49" y="38"/>
                      </a:lnTo>
                      <a:lnTo>
                        <a:pt x="48" y="38"/>
                      </a:lnTo>
                      <a:lnTo>
                        <a:pt x="48" y="39"/>
                      </a:lnTo>
                      <a:lnTo>
                        <a:pt x="46" y="41"/>
                      </a:lnTo>
                      <a:lnTo>
                        <a:pt x="44" y="41"/>
                      </a:lnTo>
                      <a:lnTo>
                        <a:pt x="44" y="43"/>
                      </a:lnTo>
                      <a:lnTo>
                        <a:pt x="43" y="43"/>
                      </a:lnTo>
                      <a:lnTo>
                        <a:pt x="41" y="44"/>
                      </a:lnTo>
                      <a:lnTo>
                        <a:pt x="39" y="44"/>
                      </a:lnTo>
                      <a:lnTo>
                        <a:pt x="39" y="46"/>
                      </a:lnTo>
                      <a:lnTo>
                        <a:pt x="38" y="46"/>
                      </a:lnTo>
                      <a:lnTo>
                        <a:pt x="36" y="48"/>
                      </a:lnTo>
                      <a:lnTo>
                        <a:pt x="35" y="48"/>
                      </a:lnTo>
                      <a:lnTo>
                        <a:pt x="33" y="49"/>
                      </a:lnTo>
                      <a:lnTo>
                        <a:pt x="31" y="49"/>
                      </a:lnTo>
                      <a:lnTo>
                        <a:pt x="30" y="51"/>
                      </a:lnTo>
                      <a:lnTo>
                        <a:pt x="28" y="51"/>
                      </a:lnTo>
                      <a:lnTo>
                        <a:pt x="26" y="53"/>
                      </a:lnTo>
                      <a:lnTo>
                        <a:pt x="26" y="54"/>
                      </a:lnTo>
                      <a:lnTo>
                        <a:pt x="23" y="54"/>
                      </a:lnTo>
                      <a:lnTo>
                        <a:pt x="23" y="56"/>
                      </a:lnTo>
                      <a:lnTo>
                        <a:pt x="21" y="56"/>
                      </a:lnTo>
                      <a:lnTo>
                        <a:pt x="20" y="58"/>
                      </a:lnTo>
                      <a:lnTo>
                        <a:pt x="18" y="58"/>
                      </a:lnTo>
                      <a:lnTo>
                        <a:pt x="16" y="59"/>
                      </a:lnTo>
                      <a:lnTo>
                        <a:pt x="15" y="61"/>
                      </a:lnTo>
                      <a:lnTo>
                        <a:pt x="13" y="61"/>
                      </a:lnTo>
                      <a:lnTo>
                        <a:pt x="12" y="61"/>
                      </a:lnTo>
                      <a:lnTo>
                        <a:pt x="10" y="62"/>
                      </a:lnTo>
                      <a:lnTo>
                        <a:pt x="8" y="62"/>
                      </a:lnTo>
                      <a:lnTo>
                        <a:pt x="7" y="64"/>
                      </a:lnTo>
                      <a:lnTo>
                        <a:pt x="5" y="66"/>
                      </a:lnTo>
                      <a:lnTo>
                        <a:pt x="3" y="66"/>
                      </a:lnTo>
                      <a:lnTo>
                        <a:pt x="2" y="66"/>
                      </a:lnTo>
                      <a:lnTo>
                        <a:pt x="2" y="67"/>
                      </a:lnTo>
                      <a:lnTo>
                        <a:pt x="0" y="67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64" name="Freeform 854"/>
                <p:cNvSpPr>
                  <a:spLocks/>
                </p:cNvSpPr>
                <p:nvPr/>
              </p:nvSpPr>
              <p:spPr bwMode="auto">
                <a:xfrm>
                  <a:off x="885" y="1504"/>
                  <a:ext cx="99" cy="27"/>
                </a:xfrm>
                <a:custGeom>
                  <a:avLst/>
                  <a:gdLst>
                    <a:gd name="T0" fmla="*/ 97 w 99"/>
                    <a:gd name="T1" fmla="*/ 2 h 27"/>
                    <a:gd name="T2" fmla="*/ 94 w 99"/>
                    <a:gd name="T3" fmla="*/ 4 h 27"/>
                    <a:gd name="T4" fmla="*/ 91 w 99"/>
                    <a:gd name="T5" fmla="*/ 5 h 27"/>
                    <a:gd name="T6" fmla="*/ 89 w 99"/>
                    <a:gd name="T7" fmla="*/ 7 h 27"/>
                    <a:gd name="T8" fmla="*/ 86 w 99"/>
                    <a:gd name="T9" fmla="*/ 7 h 27"/>
                    <a:gd name="T10" fmla="*/ 83 w 99"/>
                    <a:gd name="T11" fmla="*/ 9 h 27"/>
                    <a:gd name="T12" fmla="*/ 79 w 99"/>
                    <a:gd name="T13" fmla="*/ 10 h 27"/>
                    <a:gd name="T14" fmla="*/ 78 w 99"/>
                    <a:gd name="T15" fmla="*/ 12 h 27"/>
                    <a:gd name="T16" fmla="*/ 73 w 99"/>
                    <a:gd name="T17" fmla="*/ 12 h 27"/>
                    <a:gd name="T18" fmla="*/ 69 w 99"/>
                    <a:gd name="T19" fmla="*/ 14 h 27"/>
                    <a:gd name="T20" fmla="*/ 68 w 99"/>
                    <a:gd name="T21" fmla="*/ 15 h 27"/>
                    <a:gd name="T22" fmla="*/ 64 w 99"/>
                    <a:gd name="T23" fmla="*/ 17 h 27"/>
                    <a:gd name="T24" fmla="*/ 60 w 99"/>
                    <a:gd name="T25" fmla="*/ 19 h 27"/>
                    <a:gd name="T26" fmla="*/ 56 w 99"/>
                    <a:gd name="T27" fmla="*/ 20 h 27"/>
                    <a:gd name="T28" fmla="*/ 53 w 99"/>
                    <a:gd name="T29" fmla="*/ 20 h 27"/>
                    <a:gd name="T30" fmla="*/ 50 w 99"/>
                    <a:gd name="T31" fmla="*/ 22 h 27"/>
                    <a:gd name="T32" fmla="*/ 46 w 99"/>
                    <a:gd name="T33" fmla="*/ 22 h 27"/>
                    <a:gd name="T34" fmla="*/ 43 w 99"/>
                    <a:gd name="T35" fmla="*/ 24 h 27"/>
                    <a:gd name="T36" fmla="*/ 40 w 99"/>
                    <a:gd name="T37" fmla="*/ 24 h 27"/>
                    <a:gd name="T38" fmla="*/ 37 w 99"/>
                    <a:gd name="T39" fmla="*/ 24 h 27"/>
                    <a:gd name="T40" fmla="*/ 35 w 99"/>
                    <a:gd name="T41" fmla="*/ 25 h 27"/>
                    <a:gd name="T42" fmla="*/ 32 w 99"/>
                    <a:gd name="T43" fmla="*/ 25 h 27"/>
                    <a:gd name="T44" fmla="*/ 28 w 99"/>
                    <a:gd name="T45" fmla="*/ 25 h 27"/>
                    <a:gd name="T46" fmla="*/ 25 w 99"/>
                    <a:gd name="T47" fmla="*/ 27 h 27"/>
                    <a:gd name="T48" fmla="*/ 22 w 99"/>
                    <a:gd name="T49" fmla="*/ 27 h 27"/>
                    <a:gd name="T50" fmla="*/ 18 w 99"/>
                    <a:gd name="T51" fmla="*/ 27 h 27"/>
                    <a:gd name="T52" fmla="*/ 15 w 99"/>
                    <a:gd name="T53" fmla="*/ 27 h 27"/>
                    <a:gd name="T54" fmla="*/ 12 w 99"/>
                    <a:gd name="T55" fmla="*/ 25 h 27"/>
                    <a:gd name="T56" fmla="*/ 9 w 99"/>
                    <a:gd name="T57" fmla="*/ 25 h 27"/>
                    <a:gd name="T58" fmla="*/ 5 w 99"/>
                    <a:gd name="T59" fmla="*/ 24 h 27"/>
                    <a:gd name="T60" fmla="*/ 4 w 99"/>
                    <a:gd name="T61" fmla="*/ 22 h 27"/>
                    <a:gd name="T62" fmla="*/ 2 w 99"/>
                    <a:gd name="T63" fmla="*/ 20 h 27"/>
                    <a:gd name="T64" fmla="*/ 0 w 99"/>
                    <a:gd name="T65" fmla="*/ 19 h 27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99"/>
                    <a:gd name="T100" fmla="*/ 0 h 27"/>
                    <a:gd name="T101" fmla="*/ 99 w 99"/>
                    <a:gd name="T102" fmla="*/ 27 h 27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99" h="27">
                      <a:moveTo>
                        <a:pt x="99" y="0"/>
                      </a:moveTo>
                      <a:lnTo>
                        <a:pt x="97" y="2"/>
                      </a:lnTo>
                      <a:lnTo>
                        <a:pt x="96" y="2"/>
                      </a:lnTo>
                      <a:lnTo>
                        <a:pt x="94" y="4"/>
                      </a:lnTo>
                      <a:lnTo>
                        <a:pt x="92" y="4"/>
                      </a:lnTo>
                      <a:lnTo>
                        <a:pt x="91" y="5"/>
                      </a:lnTo>
                      <a:lnTo>
                        <a:pt x="89" y="5"/>
                      </a:lnTo>
                      <a:lnTo>
                        <a:pt x="89" y="7"/>
                      </a:lnTo>
                      <a:lnTo>
                        <a:pt x="87" y="7"/>
                      </a:lnTo>
                      <a:lnTo>
                        <a:pt x="86" y="7"/>
                      </a:lnTo>
                      <a:lnTo>
                        <a:pt x="84" y="9"/>
                      </a:lnTo>
                      <a:lnTo>
                        <a:pt x="83" y="9"/>
                      </a:lnTo>
                      <a:lnTo>
                        <a:pt x="81" y="9"/>
                      </a:lnTo>
                      <a:lnTo>
                        <a:pt x="79" y="10"/>
                      </a:lnTo>
                      <a:lnTo>
                        <a:pt x="78" y="10"/>
                      </a:lnTo>
                      <a:lnTo>
                        <a:pt x="78" y="12"/>
                      </a:lnTo>
                      <a:lnTo>
                        <a:pt x="76" y="12"/>
                      </a:lnTo>
                      <a:lnTo>
                        <a:pt x="73" y="12"/>
                      </a:lnTo>
                      <a:lnTo>
                        <a:pt x="71" y="14"/>
                      </a:lnTo>
                      <a:lnTo>
                        <a:pt x="69" y="14"/>
                      </a:lnTo>
                      <a:lnTo>
                        <a:pt x="69" y="15"/>
                      </a:lnTo>
                      <a:lnTo>
                        <a:pt x="68" y="15"/>
                      </a:lnTo>
                      <a:lnTo>
                        <a:pt x="66" y="17"/>
                      </a:lnTo>
                      <a:lnTo>
                        <a:pt x="64" y="17"/>
                      </a:lnTo>
                      <a:lnTo>
                        <a:pt x="61" y="17"/>
                      </a:lnTo>
                      <a:lnTo>
                        <a:pt x="60" y="19"/>
                      </a:lnTo>
                      <a:lnTo>
                        <a:pt x="58" y="19"/>
                      </a:lnTo>
                      <a:lnTo>
                        <a:pt x="56" y="20"/>
                      </a:lnTo>
                      <a:lnTo>
                        <a:pt x="55" y="20"/>
                      </a:lnTo>
                      <a:lnTo>
                        <a:pt x="53" y="20"/>
                      </a:lnTo>
                      <a:lnTo>
                        <a:pt x="51" y="20"/>
                      </a:lnTo>
                      <a:lnTo>
                        <a:pt x="50" y="22"/>
                      </a:lnTo>
                      <a:lnTo>
                        <a:pt x="48" y="22"/>
                      </a:lnTo>
                      <a:lnTo>
                        <a:pt x="46" y="22"/>
                      </a:lnTo>
                      <a:lnTo>
                        <a:pt x="45" y="22"/>
                      </a:lnTo>
                      <a:lnTo>
                        <a:pt x="43" y="24"/>
                      </a:lnTo>
                      <a:lnTo>
                        <a:pt x="41" y="24"/>
                      </a:lnTo>
                      <a:lnTo>
                        <a:pt x="40" y="24"/>
                      </a:lnTo>
                      <a:lnTo>
                        <a:pt x="38" y="24"/>
                      </a:lnTo>
                      <a:lnTo>
                        <a:pt x="37" y="24"/>
                      </a:lnTo>
                      <a:lnTo>
                        <a:pt x="37" y="25"/>
                      </a:lnTo>
                      <a:lnTo>
                        <a:pt x="35" y="25"/>
                      </a:lnTo>
                      <a:lnTo>
                        <a:pt x="33" y="25"/>
                      </a:lnTo>
                      <a:lnTo>
                        <a:pt x="32" y="25"/>
                      </a:lnTo>
                      <a:lnTo>
                        <a:pt x="30" y="25"/>
                      </a:lnTo>
                      <a:lnTo>
                        <a:pt x="28" y="25"/>
                      </a:lnTo>
                      <a:lnTo>
                        <a:pt x="27" y="25"/>
                      </a:lnTo>
                      <a:lnTo>
                        <a:pt x="25" y="27"/>
                      </a:lnTo>
                      <a:lnTo>
                        <a:pt x="23" y="27"/>
                      </a:lnTo>
                      <a:lnTo>
                        <a:pt x="22" y="27"/>
                      </a:lnTo>
                      <a:lnTo>
                        <a:pt x="20" y="27"/>
                      </a:lnTo>
                      <a:lnTo>
                        <a:pt x="18" y="27"/>
                      </a:lnTo>
                      <a:lnTo>
                        <a:pt x="17" y="27"/>
                      </a:lnTo>
                      <a:lnTo>
                        <a:pt x="15" y="27"/>
                      </a:lnTo>
                      <a:lnTo>
                        <a:pt x="14" y="25"/>
                      </a:lnTo>
                      <a:lnTo>
                        <a:pt x="12" y="25"/>
                      </a:lnTo>
                      <a:lnTo>
                        <a:pt x="10" y="25"/>
                      </a:lnTo>
                      <a:lnTo>
                        <a:pt x="9" y="25"/>
                      </a:lnTo>
                      <a:lnTo>
                        <a:pt x="7" y="24"/>
                      </a:lnTo>
                      <a:lnTo>
                        <a:pt x="5" y="24"/>
                      </a:lnTo>
                      <a:lnTo>
                        <a:pt x="4" y="24"/>
                      </a:lnTo>
                      <a:lnTo>
                        <a:pt x="4" y="22"/>
                      </a:lnTo>
                      <a:lnTo>
                        <a:pt x="2" y="22"/>
                      </a:lnTo>
                      <a:lnTo>
                        <a:pt x="2" y="20"/>
                      </a:lnTo>
                      <a:lnTo>
                        <a:pt x="0" y="20"/>
                      </a:lnTo>
                      <a:lnTo>
                        <a:pt x="0" y="19"/>
                      </a:lnTo>
                      <a:lnTo>
                        <a:pt x="0" y="17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65" name="Freeform 855"/>
                <p:cNvSpPr>
                  <a:spLocks/>
                </p:cNvSpPr>
                <p:nvPr/>
              </p:nvSpPr>
              <p:spPr bwMode="auto">
                <a:xfrm>
                  <a:off x="885" y="1456"/>
                  <a:ext cx="51" cy="65"/>
                </a:xfrm>
                <a:custGeom>
                  <a:avLst/>
                  <a:gdLst>
                    <a:gd name="T0" fmla="*/ 0 w 51"/>
                    <a:gd name="T1" fmla="*/ 65 h 65"/>
                    <a:gd name="T2" fmla="*/ 0 w 51"/>
                    <a:gd name="T3" fmla="*/ 63 h 65"/>
                    <a:gd name="T4" fmla="*/ 0 w 51"/>
                    <a:gd name="T5" fmla="*/ 62 h 65"/>
                    <a:gd name="T6" fmla="*/ 0 w 51"/>
                    <a:gd name="T7" fmla="*/ 60 h 65"/>
                    <a:gd name="T8" fmla="*/ 0 w 51"/>
                    <a:gd name="T9" fmla="*/ 58 h 65"/>
                    <a:gd name="T10" fmla="*/ 0 w 51"/>
                    <a:gd name="T11" fmla="*/ 57 h 65"/>
                    <a:gd name="T12" fmla="*/ 0 w 51"/>
                    <a:gd name="T13" fmla="*/ 55 h 65"/>
                    <a:gd name="T14" fmla="*/ 0 w 51"/>
                    <a:gd name="T15" fmla="*/ 53 h 65"/>
                    <a:gd name="T16" fmla="*/ 2 w 51"/>
                    <a:gd name="T17" fmla="*/ 53 h 65"/>
                    <a:gd name="T18" fmla="*/ 2 w 51"/>
                    <a:gd name="T19" fmla="*/ 52 h 65"/>
                    <a:gd name="T20" fmla="*/ 2 w 51"/>
                    <a:gd name="T21" fmla="*/ 50 h 65"/>
                    <a:gd name="T22" fmla="*/ 4 w 51"/>
                    <a:gd name="T23" fmla="*/ 50 h 65"/>
                    <a:gd name="T24" fmla="*/ 4 w 51"/>
                    <a:gd name="T25" fmla="*/ 48 h 65"/>
                    <a:gd name="T26" fmla="*/ 4 w 51"/>
                    <a:gd name="T27" fmla="*/ 47 h 65"/>
                    <a:gd name="T28" fmla="*/ 5 w 51"/>
                    <a:gd name="T29" fmla="*/ 45 h 65"/>
                    <a:gd name="T30" fmla="*/ 5 w 51"/>
                    <a:gd name="T31" fmla="*/ 43 h 65"/>
                    <a:gd name="T32" fmla="*/ 7 w 51"/>
                    <a:gd name="T33" fmla="*/ 42 h 65"/>
                    <a:gd name="T34" fmla="*/ 9 w 51"/>
                    <a:gd name="T35" fmla="*/ 40 h 65"/>
                    <a:gd name="T36" fmla="*/ 9 w 51"/>
                    <a:gd name="T37" fmla="*/ 39 h 65"/>
                    <a:gd name="T38" fmla="*/ 10 w 51"/>
                    <a:gd name="T39" fmla="*/ 39 h 65"/>
                    <a:gd name="T40" fmla="*/ 10 w 51"/>
                    <a:gd name="T41" fmla="*/ 37 h 65"/>
                    <a:gd name="T42" fmla="*/ 12 w 51"/>
                    <a:gd name="T43" fmla="*/ 37 h 65"/>
                    <a:gd name="T44" fmla="*/ 12 w 51"/>
                    <a:gd name="T45" fmla="*/ 35 h 65"/>
                    <a:gd name="T46" fmla="*/ 12 w 51"/>
                    <a:gd name="T47" fmla="*/ 34 h 65"/>
                    <a:gd name="T48" fmla="*/ 14 w 51"/>
                    <a:gd name="T49" fmla="*/ 34 h 65"/>
                    <a:gd name="T50" fmla="*/ 15 w 51"/>
                    <a:gd name="T51" fmla="*/ 32 h 65"/>
                    <a:gd name="T52" fmla="*/ 15 w 51"/>
                    <a:gd name="T53" fmla="*/ 30 h 65"/>
                    <a:gd name="T54" fmla="*/ 17 w 51"/>
                    <a:gd name="T55" fmla="*/ 30 h 65"/>
                    <a:gd name="T56" fmla="*/ 17 w 51"/>
                    <a:gd name="T57" fmla="*/ 29 h 65"/>
                    <a:gd name="T58" fmla="*/ 18 w 51"/>
                    <a:gd name="T59" fmla="*/ 29 h 65"/>
                    <a:gd name="T60" fmla="*/ 18 w 51"/>
                    <a:gd name="T61" fmla="*/ 27 h 65"/>
                    <a:gd name="T62" fmla="*/ 20 w 51"/>
                    <a:gd name="T63" fmla="*/ 27 h 65"/>
                    <a:gd name="T64" fmla="*/ 20 w 51"/>
                    <a:gd name="T65" fmla="*/ 25 h 65"/>
                    <a:gd name="T66" fmla="*/ 22 w 51"/>
                    <a:gd name="T67" fmla="*/ 25 h 65"/>
                    <a:gd name="T68" fmla="*/ 23 w 51"/>
                    <a:gd name="T69" fmla="*/ 24 h 65"/>
                    <a:gd name="T70" fmla="*/ 25 w 51"/>
                    <a:gd name="T71" fmla="*/ 22 h 65"/>
                    <a:gd name="T72" fmla="*/ 25 w 51"/>
                    <a:gd name="T73" fmla="*/ 20 h 65"/>
                    <a:gd name="T74" fmla="*/ 27 w 51"/>
                    <a:gd name="T75" fmla="*/ 20 h 65"/>
                    <a:gd name="T76" fmla="*/ 28 w 51"/>
                    <a:gd name="T77" fmla="*/ 19 h 65"/>
                    <a:gd name="T78" fmla="*/ 30 w 51"/>
                    <a:gd name="T79" fmla="*/ 17 h 65"/>
                    <a:gd name="T80" fmla="*/ 32 w 51"/>
                    <a:gd name="T81" fmla="*/ 15 h 65"/>
                    <a:gd name="T82" fmla="*/ 33 w 51"/>
                    <a:gd name="T83" fmla="*/ 15 h 65"/>
                    <a:gd name="T84" fmla="*/ 33 w 51"/>
                    <a:gd name="T85" fmla="*/ 14 h 65"/>
                    <a:gd name="T86" fmla="*/ 35 w 51"/>
                    <a:gd name="T87" fmla="*/ 14 h 65"/>
                    <a:gd name="T88" fmla="*/ 35 w 51"/>
                    <a:gd name="T89" fmla="*/ 12 h 65"/>
                    <a:gd name="T90" fmla="*/ 37 w 51"/>
                    <a:gd name="T91" fmla="*/ 12 h 65"/>
                    <a:gd name="T92" fmla="*/ 37 w 51"/>
                    <a:gd name="T93" fmla="*/ 10 h 65"/>
                    <a:gd name="T94" fmla="*/ 38 w 51"/>
                    <a:gd name="T95" fmla="*/ 10 h 65"/>
                    <a:gd name="T96" fmla="*/ 40 w 51"/>
                    <a:gd name="T97" fmla="*/ 9 h 65"/>
                    <a:gd name="T98" fmla="*/ 41 w 51"/>
                    <a:gd name="T99" fmla="*/ 9 h 65"/>
                    <a:gd name="T100" fmla="*/ 41 w 51"/>
                    <a:gd name="T101" fmla="*/ 7 h 65"/>
                    <a:gd name="T102" fmla="*/ 43 w 51"/>
                    <a:gd name="T103" fmla="*/ 7 h 65"/>
                    <a:gd name="T104" fmla="*/ 43 w 51"/>
                    <a:gd name="T105" fmla="*/ 5 h 65"/>
                    <a:gd name="T106" fmla="*/ 45 w 51"/>
                    <a:gd name="T107" fmla="*/ 5 h 65"/>
                    <a:gd name="T108" fmla="*/ 45 w 51"/>
                    <a:gd name="T109" fmla="*/ 4 h 65"/>
                    <a:gd name="T110" fmla="*/ 46 w 51"/>
                    <a:gd name="T111" fmla="*/ 4 h 65"/>
                    <a:gd name="T112" fmla="*/ 46 w 51"/>
                    <a:gd name="T113" fmla="*/ 2 h 65"/>
                    <a:gd name="T114" fmla="*/ 48 w 51"/>
                    <a:gd name="T115" fmla="*/ 2 h 65"/>
                    <a:gd name="T116" fmla="*/ 48 w 51"/>
                    <a:gd name="T117" fmla="*/ 0 h 65"/>
                    <a:gd name="T118" fmla="*/ 50 w 51"/>
                    <a:gd name="T119" fmla="*/ 0 h 65"/>
                    <a:gd name="T120" fmla="*/ 51 w 51"/>
                    <a:gd name="T121" fmla="*/ 0 h 65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51"/>
                    <a:gd name="T184" fmla="*/ 0 h 65"/>
                    <a:gd name="T185" fmla="*/ 51 w 51"/>
                    <a:gd name="T186" fmla="*/ 65 h 65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51" h="65">
                      <a:moveTo>
                        <a:pt x="0" y="65"/>
                      </a:moveTo>
                      <a:lnTo>
                        <a:pt x="0" y="63"/>
                      </a:lnTo>
                      <a:lnTo>
                        <a:pt x="0" y="62"/>
                      </a:lnTo>
                      <a:lnTo>
                        <a:pt x="0" y="60"/>
                      </a:lnTo>
                      <a:lnTo>
                        <a:pt x="0" y="58"/>
                      </a:lnTo>
                      <a:lnTo>
                        <a:pt x="0" y="57"/>
                      </a:lnTo>
                      <a:lnTo>
                        <a:pt x="0" y="55"/>
                      </a:lnTo>
                      <a:lnTo>
                        <a:pt x="0" y="53"/>
                      </a:lnTo>
                      <a:lnTo>
                        <a:pt x="2" y="53"/>
                      </a:lnTo>
                      <a:lnTo>
                        <a:pt x="2" y="52"/>
                      </a:lnTo>
                      <a:lnTo>
                        <a:pt x="2" y="50"/>
                      </a:lnTo>
                      <a:lnTo>
                        <a:pt x="4" y="50"/>
                      </a:lnTo>
                      <a:lnTo>
                        <a:pt x="4" y="48"/>
                      </a:lnTo>
                      <a:lnTo>
                        <a:pt x="4" y="47"/>
                      </a:lnTo>
                      <a:lnTo>
                        <a:pt x="5" y="45"/>
                      </a:lnTo>
                      <a:lnTo>
                        <a:pt x="5" y="43"/>
                      </a:lnTo>
                      <a:lnTo>
                        <a:pt x="7" y="42"/>
                      </a:lnTo>
                      <a:lnTo>
                        <a:pt x="9" y="40"/>
                      </a:lnTo>
                      <a:lnTo>
                        <a:pt x="9" y="39"/>
                      </a:lnTo>
                      <a:lnTo>
                        <a:pt x="10" y="39"/>
                      </a:lnTo>
                      <a:lnTo>
                        <a:pt x="10" y="37"/>
                      </a:lnTo>
                      <a:lnTo>
                        <a:pt x="12" y="37"/>
                      </a:lnTo>
                      <a:lnTo>
                        <a:pt x="12" y="35"/>
                      </a:lnTo>
                      <a:lnTo>
                        <a:pt x="12" y="34"/>
                      </a:lnTo>
                      <a:lnTo>
                        <a:pt x="14" y="34"/>
                      </a:lnTo>
                      <a:lnTo>
                        <a:pt x="15" y="32"/>
                      </a:lnTo>
                      <a:lnTo>
                        <a:pt x="15" y="30"/>
                      </a:lnTo>
                      <a:lnTo>
                        <a:pt x="17" y="30"/>
                      </a:lnTo>
                      <a:lnTo>
                        <a:pt x="17" y="29"/>
                      </a:lnTo>
                      <a:lnTo>
                        <a:pt x="18" y="29"/>
                      </a:lnTo>
                      <a:lnTo>
                        <a:pt x="18" y="27"/>
                      </a:lnTo>
                      <a:lnTo>
                        <a:pt x="20" y="27"/>
                      </a:lnTo>
                      <a:lnTo>
                        <a:pt x="20" y="25"/>
                      </a:lnTo>
                      <a:lnTo>
                        <a:pt x="22" y="25"/>
                      </a:lnTo>
                      <a:lnTo>
                        <a:pt x="23" y="24"/>
                      </a:lnTo>
                      <a:lnTo>
                        <a:pt x="25" y="22"/>
                      </a:lnTo>
                      <a:lnTo>
                        <a:pt x="25" y="20"/>
                      </a:lnTo>
                      <a:lnTo>
                        <a:pt x="27" y="20"/>
                      </a:lnTo>
                      <a:lnTo>
                        <a:pt x="28" y="19"/>
                      </a:lnTo>
                      <a:lnTo>
                        <a:pt x="30" y="17"/>
                      </a:lnTo>
                      <a:lnTo>
                        <a:pt x="32" y="15"/>
                      </a:lnTo>
                      <a:lnTo>
                        <a:pt x="33" y="15"/>
                      </a:lnTo>
                      <a:lnTo>
                        <a:pt x="33" y="14"/>
                      </a:lnTo>
                      <a:lnTo>
                        <a:pt x="35" y="14"/>
                      </a:lnTo>
                      <a:lnTo>
                        <a:pt x="35" y="12"/>
                      </a:lnTo>
                      <a:lnTo>
                        <a:pt x="37" y="12"/>
                      </a:lnTo>
                      <a:lnTo>
                        <a:pt x="37" y="10"/>
                      </a:lnTo>
                      <a:lnTo>
                        <a:pt x="38" y="10"/>
                      </a:lnTo>
                      <a:lnTo>
                        <a:pt x="40" y="9"/>
                      </a:lnTo>
                      <a:lnTo>
                        <a:pt x="41" y="9"/>
                      </a:lnTo>
                      <a:lnTo>
                        <a:pt x="41" y="7"/>
                      </a:lnTo>
                      <a:lnTo>
                        <a:pt x="43" y="7"/>
                      </a:lnTo>
                      <a:lnTo>
                        <a:pt x="43" y="5"/>
                      </a:lnTo>
                      <a:lnTo>
                        <a:pt x="45" y="5"/>
                      </a:lnTo>
                      <a:lnTo>
                        <a:pt x="45" y="4"/>
                      </a:lnTo>
                      <a:lnTo>
                        <a:pt x="46" y="4"/>
                      </a:lnTo>
                      <a:lnTo>
                        <a:pt x="46" y="2"/>
                      </a:lnTo>
                      <a:lnTo>
                        <a:pt x="48" y="2"/>
                      </a:lnTo>
                      <a:lnTo>
                        <a:pt x="48" y="0"/>
                      </a:lnTo>
                      <a:lnTo>
                        <a:pt x="50" y="0"/>
                      </a:lnTo>
                      <a:lnTo>
                        <a:pt x="51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66" name="Freeform 856"/>
                <p:cNvSpPr>
                  <a:spLocks/>
                </p:cNvSpPr>
                <p:nvPr/>
              </p:nvSpPr>
              <p:spPr bwMode="auto">
                <a:xfrm>
                  <a:off x="936" y="1451"/>
                  <a:ext cx="5" cy="5"/>
                </a:xfrm>
                <a:custGeom>
                  <a:avLst/>
                  <a:gdLst>
                    <a:gd name="T0" fmla="*/ 0 w 5"/>
                    <a:gd name="T1" fmla="*/ 5 h 5"/>
                    <a:gd name="T2" fmla="*/ 0 w 5"/>
                    <a:gd name="T3" fmla="*/ 4 h 5"/>
                    <a:gd name="T4" fmla="*/ 2 w 5"/>
                    <a:gd name="T5" fmla="*/ 4 h 5"/>
                    <a:gd name="T6" fmla="*/ 4 w 5"/>
                    <a:gd name="T7" fmla="*/ 2 h 5"/>
                    <a:gd name="T8" fmla="*/ 5 w 5"/>
                    <a:gd name="T9" fmla="*/ 0 h 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"/>
                    <a:gd name="T16" fmla="*/ 0 h 5"/>
                    <a:gd name="T17" fmla="*/ 5 w 5"/>
                    <a:gd name="T18" fmla="*/ 5 h 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" h="5">
                      <a:moveTo>
                        <a:pt x="0" y="5"/>
                      </a:moveTo>
                      <a:lnTo>
                        <a:pt x="0" y="4"/>
                      </a:lnTo>
                      <a:lnTo>
                        <a:pt x="2" y="4"/>
                      </a:lnTo>
                      <a:lnTo>
                        <a:pt x="4" y="2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67" name="Freeform 857"/>
                <p:cNvSpPr>
                  <a:spLocks/>
                </p:cNvSpPr>
                <p:nvPr/>
              </p:nvSpPr>
              <p:spPr bwMode="auto">
                <a:xfrm>
                  <a:off x="949" y="1415"/>
                  <a:ext cx="93" cy="43"/>
                </a:xfrm>
                <a:custGeom>
                  <a:avLst/>
                  <a:gdLst>
                    <a:gd name="T0" fmla="*/ 2 w 93"/>
                    <a:gd name="T1" fmla="*/ 41 h 43"/>
                    <a:gd name="T2" fmla="*/ 5 w 93"/>
                    <a:gd name="T3" fmla="*/ 40 h 43"/>
                    <a:gd name="T4" fmla="*/ 7 w 93"/>
                    <a:gd name="T5" fmla="*/ 36 h 43"/>
                    <a:gd name="T6" fmla="*/ 10 w 93"/>
                    <a:gd name="T7" fmla="*/ 36 h 43"/>
                    <a:gd name="T8" fmla="*/ 14 w 93"/>
                    <a:gd name="T9" fmla="*/ 33 h 43"/>
                    <a:gd name="T10" fmla="*/ 17 w 93"/>
                    <a:gd name="T11" fmla="*/ 31 h 43"/>
                    <a:gd name="T12" fmla="*/ 20 w 93"/>
                    <a:gd name="T13" fmla="*/ 30 h 43"/>
                    <a:gd name="T14" fmla="*/ 22 w 93"/>
                    <a:gd name="T15" fmla="*/ 28 h 43"/>
                    <a:gd name="T16" fmla="*/ 25 w 93"/>
                    <a:gd name="T17" fmla="*/ 27 h 43"/>
                    <a:gd name="T18" fmla="*/ 27 w 93"/>
                    <a:gd name="T19" fmla="*/ 25 h 43"/>
                    <a:gd name="T20" fmla="*/ 30 w 93"/>
                    <a:gd name="T21" fmla="*/ 25 h 43"/>
                    <a:gd name="T22" fmla="*/ 32 w 93"/>
                    <a:gd name="T23" fmla="*/ 23 h 43"/>
                    <a:gd name="T24" fmla="*/ 33 w 93"/>
                    <a:gd name="T25" fmla="*/ 22 h 43"/>
                    <a:gd name="T26" fmla="*/ 37 w 93"/>
                    <a:gd name="T27" fmla="*/ 22 h 43"/>
                    <a:gd name="T28" fmla="*/ 38 w 93"/>
                    <a:gd name="T29" fmla="*/ 20 h 43"/>
                    <a:gd name="T30" fmla="*/ 42 w 93"/>
                    <a:gd name="T31" fmla="*/ 18 h 43"/>
                    <a:gd name="T32" fmla="*/ 43 w 93"/>
                    <a:gd name="T33" fmla="*/ 17 h 43"/>
                    <a:gd name="T34" fmla="*/ 47 w 93"/>
                    <a:gd name="T35" fmla="*/ 15 h 43"/>
                    <a:gd name="T36" fmla="*/ 50 w 93"/>
                    <a:gd name="T37" fmla="*/ 13 h 43"/>
                    <a:gd name="T38" fmla="*/ 53 w 93"/>
                    <a:gd name="T39" fmla="*/ 13 h 43"/>
                    <a:gd name="T40" fmla="*/ 56 w 93"/>
                    <a:gd name="T41" fmla="*/ 12 h 43"/>
                    <a:gd name="T42" fmla="*/ 58 w 93"/>
                    <a:gd name="T43" fmla="*/ 10 h 43"/>
                    <a:gd name="T44" fmla="*/ 61 w 93"/>
                    <a:gd name="T45" fmla="*/ 10 h 43"/>
                    <a:gd name="T46" fmla="*/ 65 w 93"/>
                    <a:gd name="T47" fmla="*/ 8 h 43"/>
                    <a:gd name="T48" fmla="*/ 68 w 93"/>
                    <a:gd name="T49" fmla="*/ 8 h 43"/>
                    <a:gd name="T50" fmla="*/ 71 w 93"/>
                    <a:gd name="T51" fmla="*/ 7 h 43"/>
                    <a:gd name="T52" fmla="*/ 74 w 93"/>
                    <a:gd name="T53" fmla="*/ 5 h 43"/>
                    <a:gd name="T54" fmla="*/ 78 w 93"/>
                    <a:gd name="T55" fmla="*/ 5 h 43"/>
                    <a:gd name="T56" fmla="*/ 81 w 93"/>
                    <a:gd name="T57" fmla="*/ 3 h 43"/>
                    <a:gd name="T58" fmla="*/ 84 w 93"/>
                    <a:gd name="T59" fmla="*/ 3 h 43"/>
                    <a:gd name="T60" fmla="*/ 88 w 93"/>
                    <a:gd name="T61" fmla="*/ 2 h 43"/>
                    <a:gd name="T62" fmla="*/ 89 w 93"/>
                    <a:gd name="T63" fmla="*/ 0 h 43"/>
                    <a:gd name="T64" fmla="*/ 93 w 93"/>
                    <a:gd name="T65" fmla="*/ 0 h 43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93"/>
                    <a:gd name="T100" fmla="*/ 0 h 43"/>
                    <a:gd name="T101" fmla="*/ 93 w 93"/>
                    <a:gd name="T102" fmla="*/ 43 h 43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93" h="43">
                      <a:moveTo>
                        <a:pt x="0" y="43"/>
                      </a:moveTo>
                      <a:lnTo>
                        <a:pt x="2" y="41"/>
                      </a:lnTo>
                      <a:lnTo>
                        <a:pt x="4" y="40"/>
                      </a:lnTo>
                      <a:lnTo>
                        <a:pt x="5" y="40"/>
                      </a:lnTo>
                      <a:lnTo>
                        <a:pt x="7" y="38"/>
                      </a:lnTo>
                      <a:lnTo>
                        <a:pt x="7" y="36"/>
                      </a:lnTo>
                      <a:lnTo>
                        <a:pt x="9" y="36"/>
                      </a:lnTo>
                      <a:lnTo>
                        <a:pt x="10" y="36"/>
                      </a:lnTo>
                      <a:lnTo>
                        <a:pt x="12" y="35"/>
                      </a:lnTo>
                      <a:lnTo>
                        <a:pt x="14" y="33"/>
                      </a:lnTo>
                      <a:lnTo>
                        <a:pt x="15" y="33"/>
                      </a:lnTo>
                      <a:lnTo>
                        <a:pt x="17" y="31"/>
                      </a:lnTo>
                      <a:lnTo>
                        <a:pt x="19" y="30"/>
                      </a:lnTo>
                      <a:lnTo>
                        <a:pt x="20" y="30"/>
                      </a:lnTo>
                      <a:lnTo>
                        <a:pt x="20" y="28"/>
                      </a:lnTo>
                      <a:lnTo>
                        <a:pt x="22" y="28"/>
                      </a:lnTo>
                      <a:lnTo>
                        <a:pt x="23" y="28"/>
                      </a:lnTo>
                      <a:lnTo>
                        <a:pt x="25" y="27"/>
                      </a:lnTo>
                      <a:lnTo>
                        <a:pt x="27" y="27"/>
                      </a:lnTo>
                      <a:lnTo>
                        <a:pt x="27" y="25"/>
                      </a:lnTo>
                      <a:lnTo>
                        <a:pt x="28" y="25"/>
                      </a:lnTo>
                      <a:lnTo>
                        <a:pt x="30" y="25"/>
                      </a:lnTo>
                      <a:lnTo>
                        <a:pt x="30" y="23"/>
                      </a:lnTo>
                      <a:lnTo>
                        <a:pt x="32" y="23"/>
                      </a:lnTo>
                      <a:lnTo>
                        <a:pt x="33" y="23"/>
                      </a:lnTo>
                      <a:lnTo>
                        <a:pt x="33" y="22"/>
                      </a:lnTo>
                      <a:lnTo>
                        <a:pt x="35" y="22"/>
                      </a:lnTo>
                      <a:lnTo>
                        <a:pt x="37" y="22"/>
                      </a:lnTo>
                      <a:lnTo>
                        <a:pt x="37" y="20"/>
                      </a:lnTo>
                      <a:lnTo>
                        <a:pt x="38" y="20"/>
                      </a:lnTo>
                      <a:lnTo>
                        <a:pt x="40" y="20"/>
                      </a:lnTo>
                      <a:lnTo>
                        <a:pt x="42" y="18"/>
                      </a:lnTo>
                      <a:lnTo>
                        <a:pt x="43" y="18"/>
                      </a:lnTo>
                      <a:lnTo>
                        <a:pt x="43" y="17"/>
                      </a:lnTo>
                      <a:lnTo>
                        <a:pt x="45" y="17"/>
                      </a:lnTo>
                      <a:lnTo>
                        <a:pt x="47" y="15"/>
                      </a:lnTo>
                      <a:lnTo>
                        <a:pt x="48" y="15"/>
                      </a:lnTo>
                      <a:lnTo>
                        <a:pt x="50" y="13"/>
                      </a:lnTo>
                      <a:lnTo>
                        <a:pt x="51" y="13"/>
                      </a:lnTo>
                      <a:lnTo>
                        <a:pt x="53" y="13"/>
                      </a:lnTo>
                      <a:lnTo>
                        <a:pt x="55" y="12"/>
                      </a:lnTo>
                      <a:lnTo>
                        <a:pt x="56" y="12"/>
                      </a:lnTo>
                      <a:lnTo>
                        <a:pt x="58" y="12"/>
                      </a:lnTo>
                      <a:lnTo>
                        <a:pt x="58" y="10"/>
                      </a:lnTo>
                      <a:lnTo>
                        <a:pt x="60" y="10"/>
                      </a:lnTo>
                      <a:lnTo>
                        <a:pt x="61" y="10"/>
                      </a:lnTo>
                      <a:lnTo>
                        <a:pt x="63" y="10"/>
                      </a:lnTo>
                      <a:lnTo>
                        <a:pt x="65" y="8"/>
                      </a:lnTo>
                      <a:lnTo>
                        <a:pt x="66" y="8"/>
                      </a:lnTo>
                      <a:lnTo>
                        <a:pt x="68" y="8"/>
                      </a:lnTo>
                      <a:lnTo>
                        <a:pt x="70" y="7"/>
                      </a:lnTo>
                      <a:lnTo>
                        <a:pt x="71" y="7"/>
                      </a:lnTo>
                      <a:lnTo>
                        <a:pt x="73" y="7"/>
                      </a:lnTo>
                      <a:lnTo>
                        <a:pt x="74" y="5"/>
                      </a:lnTo>
                      <a:lnTo>
                        <a:pt x="76" y="5"/>
                      </a:lnTo>
                      <a:lnTo>
                        <a:pt x="78" y="5"/>
                      </a:lnTo>
                      <a:lnTo>
                        <a:pt x="79" y="3"/>
                      </a:lnTo>
                      <a:lnTo>
                        <a:pt x="81" y="3"/>
                      </a:lnTo>
                      <a:lnTo>
                        <a:pt x="83" y="3"/>
                      </a:lnTo>
                      <a:lnTo>
                        <a:pt x="84" y="3"/>
                      </a:lnTo>
                      <a:lnTo>
                        <a:pt x="86" y="2"/>
                      </a:lnTo>
                      <a:lnTo>
                        <a:pt x="88" y="2"/>
                      </a:lnTo>
                      <a:lnTo>
                        <a:pt x="89" y="2"/>
                      </a:lnTo>
                      <a:lnTo>
                        <a:pt x="89" y="0"/>
                      </a:lnTo>
                      <a:lnTo>
                        <a:pt x="91" y="0"/>
                      </a:lnTo>
                      <a:lnTo>
                        <a:pt x="93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68" name="Freeform 858"/>
                <p:cNvSpPr>
                  <a:spLocks/>
                </p:cNvSpPr>
                <p:nvPr/>
              </p:nvSpPr>
              <p:spPr bwMode="auto">
                <a:xfrm>
                  <a:off x="1042" y="1415"/>
                  <a:ext cx="31" cy="28"/>
                </a:xfrm>
                <a:custGeom>
                  <a:avLst/>
                  <a:gdLst>
                    <a:gd name="T0" fmla="*/ 0 w 31"/>
                    <a:gd name="T1" fmla="*/ 0 h 28"/>
                    <a:gd name="T2" fmla="*/ 1 w 31"/>
                    <a:gd name="T3" fmla="*/ 0 h 28"/>
                    <a:gd name="T4" fmla="*/ 3 w 31"/>
                    <a:gd name="T5" fmla="*/ 0 h 28"/>
                    <a:gd name="T6" fmla="*/ 4 w 31"/>
                    <a:gd name="T7" fmla="*/ 0 h 28"/>
                    <a:gd name="T8" fmla="*/ 6 w 31"/>
                    <a:gd name="T9" fmla="*/ 0 h 28"/>
                    <a:gd name="T10" fmla="*/ 8 w 31"/>
                    <a:gd name="T11" fmla="*/ 0 h 28"/>
                    <a:gd name="T12" fmla="*/ 9 w 31"/>
                    <a:gd name="T13" fmla="*/ 0 h 28"/>
                    <a:gd name="T14" fmla="*/ 11 w 31"/>
                    <a:gd name="T15" fmla="*/ 0 h 28"/>
                    <a:gd name="T16" fmla="*/ 13 w 31"/>
                    <a:gd name="T17" fmla="*/ 0 h 28"/>
                    <a:gd name="T18" fmla="*/ 14 w 31"/>
                    <a:gd name="T19" fmla="*/ 0 h 28"/>
                    <a:gd name="T20" fmla="*/ 16 w 31"/>
                    <a:gd name="T21" fmla="*/ 0 h 28"/>
                    <a:gd name="T22" fmla="*/ 18 w 31"/>
                    <a:gd name="T23" fmla="*/ 0 h 28"/>
                    <a:gd name="T24" fmla="*/ 19 w 31"/>
                    <a:gd name="T25" fmla="*/ 0 h 28"/>
                    <a:gd name="T26" fmla="*/ 21 w 31"/>
                    <a:gd name="T27" fmla="*/ 0 h 28"/>
                    <a:gd name="T28" fmla="*/ 23 w 31"/>
                    <a:gd name="T29" fmla="*/ 2 h 28"/>
                    <a:gd name="T30" fmla="*/ 24 w 31"/>
                    <a:gd name="T31" fmla="*/ 2 h 28"/>
                    <a:gd name="T32" fmla="*/ 26 w 31"/>
                    <a:gd name="T33" fmla="*/ 3 h 28"/>
                    <a:gd name="T34" fmla="*/ 27 w 31"/>
                    <a:gd name="T35" fmla="*/ 3 h 28"/>
                    <a:gd name="T36" fmla="*/ 27 w 31"/>
                    <a:gd name="T37" fmla="*/ 5 h 28"/>
                    <a:gd name="T38" fmla="*/ 29 w 31"/>
                    <a:gd name="T39" fmla="*/ 5 h 28"/>
                    <a:gd name="T40" fmla="*/ 29 w 31"/>
                    <a:gd name="T41" fmla="*/ 7 h 28"/>
                    <a:gd name="T42" fmla="*/ 31 w 31"/>
                    <a:gd name="T43" fmla="*/ 7 h 28"/>
                    <a:gd name="T44" fmla="*/ 31 w 31"/>
                    <a:gd name="T45" fmla="*/ 8 h 28"/>
                    <a:gd name="T46" fmla="*/ 31 w 31"/>
                    <a:gd name="T47" fmla="*/ 10 h 28"/>
                    <a:gd name="T48" fmla="*/ 31 w 31"/>
                    <a:gd name="T49" fmla="*/ 12 h 28"/>
                    <a:gd name="T50" fmla="*/ 31 w 31"/>
                    <a:gd name="T51" fmla="*/ 13 h 28"/>
                    <a:gd name="T52" fmla="*/ 31 w 31"/>
                    <a:gd name="T53" fmla="*/ 15 h 28"/>
                    <a:gd name="T54" fmla="*/ 29 w 31"/>
                    <a:gd name="T55" fmla="*/ 17 h 28"/>
                    <a:gd name="T56" fmla="*/ 29 w 31"/>
                    <a:gd name="T57" fmla="*/ 18 h 28"/>
                    <a:gd name="T58" fmla="*/ 29 w 31"/>
                    <a:gd name="T59" fmla="*/ 20 h 28"/>
                    <a:gd name="T60" fmla="*/ 29 w 31"/>
                    <a:gd name="T61" fmla="*/ 22 h 28"/>
                    <a:gd name="T62" fmla="*/ 27 w 31"/>
                    <a:gd name="T63" fmla="*/ 22 h 28"/>
                    <a:gd name="T64" fmla="*/ 27 w 31"/>
                    <a:gd name="T65" fmla="*/ 23 h 28"/>
                    <a:gd name="T66" fmla="*/ 26 w 31"/>
                    <a:gd name="T67" fmla="*/ 23 h 28"/>
                    <a:gd name="T68" fmla="*/ 26 w 31"/>
                    <a:gd name="T69" fmla="*/ 25 h 28"/>
                    <a:gd name="T70" fmla="*/ 26 w 31"/>
                    <a:gd name="T71" fmla="*/ 27 h 28"/>
                    <a:gd name="T72" fmla="*/ 24 w 31"/>
                    <a:gd name="T73" fmla="*/ 27 h 28"/>
                    <a:gd name="T74" fmla="*/ 24 w 31"/>
                    <a:gd name="T75" fmla="*/ 28 h 28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31"/>
                    <a:gd name="T115" fmla="*/ 0 h 28"/>
                    <a:gd name="T116" fmla="*/ 31 w 31"/>
                    <a:gd name="T117" fmla="*/ 28 h 28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31" h="28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1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6" y="0"/>
                      </a:lnTo>
                      <a:lnTo>
                        <a:pt x="18" y="0"/>
                      </a:lnTo>
                      <a:lnTo>
                        <a:pt x="19" y="0"/>
                      </a:lnTo>
                      <a:lnTo>
                        <a:pt x="21" y="0"/>
                      </a:lnTo>
                      <a:lnTo>
                        <a:pt x="23" y="2"/>
                      </a:lnTo>
                      <a:lnTo>
                        <a:pt x="24" y="2"/>
                      </a:lnTo>
                      <a:lnTo>
                        <a:pt x="26" y="3"/>
                      </a:lnTo>
                      <a:lnTo>
                        <a:pt x="27" y="3"/>
                      </a:lnTo>
                      <a:lnTo>
                        <a:pt x="27" y="5"/>
                      </a:lnTo>
                      <a:lnTo>
                        <a:pt x="29" y="5"/>
                      </a:lnTo>
                      <a:lnTo>
                        <a:pt x="29" y="7"/>
                      </a:lnTo>
                      <a:lnTo>
                        <a:pt x="31" y="7"/>
                      </a:lnTo>
                      <a:lnTo>
                        <a:pt x="31" y="8"/>
                      </a:lnTo>
                      <a:lnTo>
                        <a:pt x="31" y="10"/>
                      </a:lnTo>
                      <a:lnTo>
                        <a:pt x="31" y="12"/>
                      </a:lnTo>
                      <a:lnTo>
                        <a:pt x="31" y="13"/>
                      </a:lnTo>
                      <a:lnTo>
                        <a:pt x="31" y="15"/>
                      </a:lnTo>
                      <a:lnTo>
                        <a:pt x="29" y="17"/>
                      </a:lnTo>
                      <a:lnTo>
                        <a:pt x="29" y="18"/>
                      </a:lnTo>
                      <a:lnTo>
                        <a:pt x="29" y="20"/>
                      </a:lnTo>
                      <a:lnTo>
                        <a:pt x="29" y="22"/>
                      </a:lnTo>
                      <a:lnTo>
                        <a:pt x="27" y="22"/>
                      </a:lnTo>
                      <a:lnTo>
                        <a:pt x="27" y="23"/>
                      </a:lnTo>
                      <a:lnTo>
                        <a:pt x="26" y="23"/>
                      </a:lnTo>
                      <a:lnTo>
                        <a:pt x="26" y="25"/>
                      </a:lnTo>
                      <a:lnTo>
                        <a:pt x="26" y="27"/>
                      </a:lnTo>
                      <a:lnTo>
                        <a:pt x="24" y="27"/>
                      </a:lnTo>
                      <a:lnTo>
                        <a:pt x="24" y="28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69" name="Freeform 859"/>
                <p:cNvSpPr>
                  <a:spLocks/>
                </p:cNvSpPr>
                <p:nvPr/>
              </p:nvSpPr>
              <p:spPr bwMode="auto">
                <a:xfrm>
                  <a:off x="986" y="1443"/>
                  <a:ext cx="80" cy="61"/>
                </a:xfrm>
                <a:custGeom>
                  <a:avLst/>
                  <a:gdLst>
                    <a:gd name="T0" fmla="*/ 79 w 80"/>
                    <a:gd name="T1" fmla="*/ 0 h 61"/>
                    <a:gd name="T2" fmla="*/ 77 w 80"/>
                    <a:gd name="T3" fmla="*/ 3 h 61"/>
                    <a:gd name="T4" fmla="*/ 75 w 80"/>
                    <a:gd name="T5" fmla="*/ 5 h 61"/>
                    <a:gd name="T6" fmla="*/ 74 w 80"/>
                    <a:gd name="T7" fmla="*/ 7 h 61"/>
                    <a:gd name="T8" fmla="*/ 72 w 80"/>
                    <a:gd name="T9" fmla="*/ 10 h 61"/>
                    <a:gd name="T10" fmla="*/ 69 w 80"/>
                    <a:gd name="T11" fmla="*/ 12 h 61"/>
                    <a:gd name="T12" fmla="*/ 67 w 80"/>
                    <a:gd name="T13" fmla="*/ 13 h 61"/>
                    <a:gd name="T14" fmla="*/ 65 w 80"/>
                    <a:gd name="T15" fmla="*/ 15 h 61"/>
                    <a:gd name="T16" fmla="*/ 64 w 80"/>
                    <a:gd name="T17" fmla="*/ 17 h 61"/>
                    <a:gd name="T18" fmla="*/ 62 w 80"/>
                    <a:gd name="T19" fmla="*/ 18 h 61"/>
                    <a:gd name="T20" fmla="*/ 60 w 80"/>
                    <a:gd name="T21" fmla="*/ 22 h 61"/>
                    <a:gd name="T22" fmla="*/ 59 w 80"/>
                    <a:gd name="T23" fmla="*/ 23 h 61"/>
                    <a:gd name="T24" fmla="*/ 56 w 80"/>
                    <a:gd name="T25" fmla="*/ 25 h 61"/>
                    <a:gd name="T26" fmla="*/ 52 w 80"/>
                    <a:gd name="T27" fmla="*/ 27 h 61"/>
                    <a:gd name="T28" fmla="*/ 51 w 80"/>
                    <a:gd name="T29" fmla="*/ 28 h 61"/>
                    <a:gd name="T30" fmla="*/ 47 w 80"/>
                    <a:gd name="T31" fmla="*/ 30 h 61"/>
                    <a:gd name="T32" fmla="*/ 46 w 80"/>
                    <a:gd name="T33" fmla="*/ 32 h 61"/>
                    <a:gd name="T34" fmla="*/ 44 w 80"/>
                    <a:gd name="T35" fmla="*/ 33 h 61"/>
                    <a:gd name="T36" fmla="*/ 41 w 80"/>
                    <a:gd name="T37" fmla="*/ 37 h 61"/>
                    <a:gd name="T38" fmla="*/ 37 w 80"/>
                    <a:gd name="T39" fmla="*/ 38 h 61"/>
                    <a:gd name="T40" fmla="*/ 34 w 80"/>
                    <a:gd name="T41" fmla="*/ 40 h 61"/>
                    <a:gd name="T42" fmla="*/ 31 w 80"/>
                    <a:gd name="T43" fmla="*/ 43 h 61"/>
                    <a:gd name="T44" fmla="*/ 29 w 80"/>
                    <a:gd name="T45" fmla="*/ 45 h 61"/>
                    <a:gd name="T46" fmla="*/ 26 w 80"/>
                    <a:gd name="T47" fmla="*/ 47 h 61"/>
                    <a:gd name="T48" fmla="*/ 24 w 80"/>
                    <a:gd name="T49" fmla="*/ 48 h 61"/>
                    <a:gd name="T50" fmla="*/ 21 w 80"/>
                    <a:gd name="T51" fmla="*/ 50 h 61"/>
                    <a:gd name="T52" fmla="*/ 18 w 80"/>
                    <a:gd name="T53" fmla="*/ 52 h 61"/>
                    <a:gd name="T54" fmla="*/ 14 w 80"/>
                    <a:gd name="T55" fmla="*/ 53 h 61"/>
                    <a:gd name="T56" fmla="*/ 13 w 80"/>
                    <a:gd name="T57" fmla="*/ 55 h 61"/>
                    <a:gd name="T58" fmla="*/ 10 w 80"/>
                    <a:gd name="T59" fmla="*/ 56 h 61"/>
                    <a:gd name="T60" fmla="*/ 6 w 80"/>
                    <a:gd name="T61" fmla="*/ 56 h 61"/>
                    <a:gd name="T62" fmla="*/ 5 w 80"/>
                    <a:gd name="T63" fmla="*/ 58 h 61"/>
                    <a:gd name="T64" fmla="*/ 1 w 80"/>
                    <a:gd name="T65" fmla="*/ 60 h 61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80"/>
                    <a:gd name="T100" fmla="*/ 0 h 61"/>
                    <a:gd name="T101" fmla="*/ 80 w 80"/>
                    <a:gd name="T102" fmla="*/ 61 h 61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80" h="61">
                      <a:moveTo>
                        <a:pt x="80" y="0"/>
                      </a:moveTo>
                      <a:lnTo>
                        <a:pt x="79" y="0"/>
                      </a:lnTo>
                      <a:lnTo>
                        <a:pt x="79" y="2"/>
                      </a:lnTo>
                      <a:lnTo>
                        <a:pt x="77" y="3"/>
                      </a:lnTo>
                      <a:lnTo>
                        <a:pt x="77" y="5"/>
                      </a:lnTo>
                      <a:lnTo>
                        <a:pt x="75" y="5"/>
                      </a:lnTo>
                      <a:lnTo>
                        <a:pt x="75" y="7"/>
                      </a:lnTo>
                      <a:lnTo>
                        <a:pt x="74" y="7"/>
                      </a:lnTo>
                      <a:lnTo>
                        <a:pt x="74" y="8"/>
                      </a:lnTo>
                      <a:lnTo>
                        <a:pt x="72" y="10"/>
                      </a:lnTo>
                      <a:lnTo>
                        <a:pt x="70" y="12"/>
                      </a:lnTo>
                      <a:lnTo>
                        <a:pt x="69" y="12"/>
                      </a:lnTo>
                      <a:lnTo>
                        <a:pt x="69" y="13"/>
                      </a:lnTo>
                      <a:lnTo>
                        <a:pt x="67" y="13"/>
                      </a:lnTo>
                      <a:lnTo>
                        <a:pt x="67" y="15"/>
                      </a:lnTo>
                      <a:lnTo>
                        <a:pt x="65" y="15"/>
                      </a:lnTo>
                      <a:lnTo>
                        <a:pt x="65" y="17"/>
                      </a:lnTo>
                      <a:lnTo>
                        <a:pt x="64" y="17"/>
                      </a:lnTo>
                      <a:lnTo>
                        <a:pt x="64" y="18"/>
                      </a:lnTo>
                      <a:lnTo>
                        <a:pt x="62" y="18"/>
                      </a:lnTo>
                      <a:lnTo>
                        <a:pt x="62" y="20"/>
                      </a:lnTo>
                      <a:lnTo>
                        <a:pt x="60" y="22"/>
                      </a:lnTo>
                      <a:lnTo>
                        <a:pt x="59" y="22"/>
                      </a:lnTo>
                      <a:lnTo>
                        <a:pt x="59" y="23"/>
                      </a:lnTo>
                      <a:lnTo>
                        <a:pt x="57" y="23"/>
                      </a:lnTo>
                      <a:lnTo>
                        <a:pt x="56" y="25"/>
                      </a:lnTo>
                      <a:lnTo>
                        <a:pt x="54" y="27"/>
                      </a:lnTo>
                      <a:lnTo>
                        <a:pt x="52" y="27"/>
                      </a:lnTo>
                      <a:lnTo>
                        <a:pt x="52" y="28"/>
                      </a:lnTo>
                      <a:lnTo>
                        <a:pt x="51" y="28"/>
                      </a:lnTo>
                      <a:lnTo>
                        <a:pt x="49" y="30"/>
                      </a:lnTo>
                      <a:lnTo>
                        <a:pt x="47" y="30"/>
                      </a:lnTo>
                      <a:lnTo>
                        <a:pt x="47" y="32"/>
                      </a:lnTo>
                      <a:lnTo>
                        <a:pt x="46" y="32"/>
                      </a:lnTo>
                      <a:lnTo>
                        <a:pt x="46" y="33"/>
                      </a:lnTo>
                      <a:lnTo>
                        <a:pt x="44" y="33"/>
                      </a:lnTo>
                      <a:lnTo>
                        <a:pt x="42" y="35"/>
                      </a:lnTo>
                      <a:lnTo>
                        <a:pt x="41" y="37"/>
                      </a:lnTo>
                      <a:lnTo>
                        <a:pt x="39" y="37"/>
                      </a:lnTo>
                      <a:lnTo>
                        <a:pt x="37" y="38"/>
                      </a:lnTo>
                      <a:lnTo>
                        <a:pt x="36" y="40"/>
                      </a:lnTo>
                      <a:lnTo>
                        <a:pt x="34" y="40"/>
                      </a:lnTo>
                      <a:lnTo>
                        <a:pt x="33" y="42"/>
                      </a:lnTo>
                      <a:lnTo>
                        <a:pt x="31" y="43"/>
                      </a:lnTo>
                      <a:lnTo>
                        <a:pt x="29" y="43"/>
                      </a:lnTo>
                      <a:lnTo>
                        <a:pt x="29" y="45"/>
                      </a:lnTo>
                      <a:lnTo>
                        <a:pt x="28" y="45"/>
                      </a:lnTo>
                      <a:lnTo>
                        <a:pt x="26" y="47"/>
                      </a:lnTo>
                      <a:lnTo>
                        <a:pt x="24" y="47"/>
                      </a:lnTo>
                      <a:lnTo>
                        <a:pt x="24" y="48"/>
                      </a:lnTo>
                      <a:lnTo>
                        <a:pt x="21" y="48"/>
                      </a:lnTo>
                      <a:lnTo>
                        <a:pt x="21" y="50"/>
                      </a:lnTo>
                      <a:lnTo>
                        <a:pt x="19" y="50"/>
                      </a:lnTo>
                      <a:lnTo>
                        <a:pt x="18" y="52"/>
                      </a:lnTo>
                      <a:lnTo>
                        <a:pt x="16" y="52"/>
                      </a:lnTo>
                      <a:lnTo>
                        <a:pt x="14" y="53"/>
                      </a:lnTo>
                      <a:lnTo>
                        <a:pt x="13" y="53"/>
                      </a:lnTo>
                      <a:lnTo>
                        <a:pt x="13" y="55"/>
                      </a:lnTo>
                      <a:lnTo>
                        <a:pt x="11" y="55"/>
                      </a:lnTo>
                      <a:lnTo>
                        <a:pt x="10" y="56"/>
                      </a:lnTo>
                      <a:lnTo>
                        <a:pt x="8" y="56"/>
                      </a:lnTo>
                      <a:lnTo>
                        <a:pt x="6" y="56"/>
                      </a:lnTo>
                      <a:lnTo>
                        <a:pt x="6" y="58"/>
                      </a:lnTo>
                      <a:lnTo>
                        <a:pt x="5" y="58"/>
                      </a:lnTo>
                      <a:lnTo>
                        <a:pt x="3" y="60"/>
                      </a:lnTo>
                      <a:lnTo>
                        <a:pt x="1" y="60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70" name="Freeform 860"/>
                <p:cNvSpPr>
                  <a:spLocks/>
                </p:cNvSpPr>
                <p:nvPr/>
              </p:nvSpPr>
              <p:spPr bwMode="auto">
                <a:xfrm>
                  <a:off x="900" y="1504"/>
                  <a:ext cx="86" cy="22"/>
                </a:xfrm>
                <a:custGeom>
                  <a:avLst/>
                  <a:gdLst>
                    <a:gd name="T0" fmla="*/ 86 w 86"/>
                    <a:gd name="T1" fmla="*/ 0 h 22"/>
                    <a:gd name="T2" fmla="*/ 84 w 86"/>
                    <a:gd name="T3" fmla="*/ 0 h 22"/>
                    <a:gd name="T4" fmla="*/ 82 w 86"/>
                    <a:gd name="T5" fmla="*/ 2 h 22"/>
                    <a:gd name="T6" fmla="*/ 81 w 86"/>
                    <a:gd name="T7" fmla="*/ 2 h 22"/>
                    <a:gd name="T8" fmla="*/ 81 w 86"/>
                    <a:gd name="T9" fmla="*/ 4 h 22"/>
                    <a:gd name="T10" fmla="*/ 79 w 86"/>
                    <a:gd name="T11" fmla="*/ 4 h 22"/>
                    <a:gd name="T12" fmla="*/ 77 w 86"/>
                    <a:gd name="T13" fmla="*/ 4 h 22"/>
                    <a:gd name="T14" fmla="*/ 77 w 86"/>
                    <a:gd name="T15" fmla="*/ 5 h 22"/>
                    <a:gd name="T16" fmla="*/ 76 w 86"/>
                    <a:gd name="T17" fmla="*/ 5 h 22"/>
                    <a:gd name="T18" fmla="*/ 74 w 86"/>
                    <a:gd name="T19" fmla="*/ 5 h 22"/>
                    <a:gd name="T20" fmla="*/ 72 w 86"/>
                    <a:gd name="T21" fmla="*/ 7 h 22"/>
                    <a:gd name="T22" fmla="*/ 71 w 86"/>
                    <a:gd name="T23" fmla="*/ 7 h 22"/>
                    <a:gd name="T24" fmla="*/ 69 w 86"/>
                    <a:gd name="T25" fmla="*/ 9 h 22"/>
                    <a:gd name="T26" fmla="*/ 68 w 86"/>
                    <a:gd name="T27" fmla="*/ 9 h 22"/>
                    <a:gd name="T28" fmla="*/ 66 w 86"/>
                    <a:gd name="T29" fmla="*/ 9 h 22"/>
                    <a:gd name="T30" fmla="*/ 64 w 86"/>
                    <a:gd name="T31" fmla="*/ 10 h 22"/>
                    <a:gd name="T32" fmla="*/ 63 w 86"/>
                    <a:gd name="T33" fmla="*/ 10 h 22"/>
                    <a:gd name="T34" fmla="*/ 61 w 86"/>
                    <a:gd name="T35" fmla="*/ 12 h 22"/>
                    <a:gd name="T36" fmla="*/ 59 w 86"/>
                    <a:gd name="T37" fmla="*/ 12 h 22"/>
                    <a:gd name="T38" fmla="*/ 58 w 86"/>
                    <a:gd name="T39" fmla="*/ 12 h 22"/>
                    <a:gd name="T40" fmla="*/ 56 w 86"/>
                    <a:gd name="T41" fmla="*/ 14 h 22"/>
                    <a:gd name="T42" fmla="*/ 54 w 86"/>
                    <a:gd name="T43" fmla="*/ 14 h 22"/>
                    <a:gd name="T44" fmla="*/ 53 w 86"/>
                    <a:gd name="T45" fmla="*/ 15 h 22"/>
                    <a:gd name="T46" fmla="*/ 51 w 86"/>
                    <a:gd name="T47" fmla="*/ 15 h 22"/>
                    <a:gd name="T48" fmla="*/ 49 w 86"/>
                    <a:gd name="T49" fmla="*/ 15 h 22"/>
                    <a:gd name="T50" fmla="*/ 48 w 86"/>
                    <a:gd name="T51" fmla="*/ 17 h 22"/>
                    <a:gd name="T52" fmla="*/ 46 w 86"/>
                    <a:gd name="T53" fmla="*/ 17 h 22"/>
                    <a:gd name="T54" fmla="*/ 45 w 86"/>
                    <a:gd name="T55" fmla="*/ 17 h 22"/>
                    <a:gd name="T56" fmla="*/ 45 w 86"/>
                    <a:gd name="T57" fmla="*/ 19 h 22"/>
                    <a:gd name="T58" fmla="*/ 43 w 86"/>
                    <a:gd name="T59" fmla="*/ 19 h 22"/>
                    <a:gd name="T60" fmla="*/ 41 w 86"/>
                    <a:gd name="T61" fmla="*/ 19 h 22"/>
                    <a:gd name="T62" fmla="*/ 40 w 86"/>
                    <a:gd name="T63" fmla="*/ 19 h 22"/>
                    <a:gd name="T64" fmla="*/ 38 w 86"/>
                    <a:gd name="T65" fmla="*/ 19 h 22"/>
                    <a:gd name="T66" fmla="*/ 36 w 86"/>
                    <a:gd name="T67" fmla="*/ 20 h 22"/>
                    <a:gd name="T68" fmla="*/ 35 w 86"/>
                    <a:gd name="T69" fmla="*/ 20 h 22"/>
                    <a:gd name="T70" fmla="*/ 33 w 86"/>
                    <a:gd name="T71" fmla="*/ 20 h 22"/>
                    <a:gd name="T72" fmla="*/ 31 w 86"/>
                    <a:gd name="T73" fmla="*/ 20 h 22"/>
                    <a:gd name="T74" fmla="*/ 30 w 86"/>
                    <a:gd name="T75" fmla="*/ 20 h 22"/>
                    <a:gd name="T76" fmla="*/ 30 w 86"/>
                    <a:gd name="T77" fmla="*/ 22 h 22"/>
                    <a:gd name="T78" fmla="*/ 28 w 86"/>
                    <a:gd name="T79" fmla="*/ 22 h 22"/>
                    <a:gd name="T80" fmla="*/ 26 w 86"/>
                    <a:gd name="T81" fmla="*/ 22 h 22"/>
                    <a:gd name="T82" fmla="*/ 25 w 86"/>
                    <a:gd name="T83" fmla="*/ 22 h 22"/>
                    <a:gd name="T84" fmla="*/ 23 w 86"/>
                    <a:gd name="T85" fmla="*/ 22 h 22"/>
                    <a:gd name="T86" fmla="*/ 22 w 86"/>
                    <a:gd name="T87" fmla="*/ 22 h 22"/>
                    <a:gd name="T88" fmla="*/ 20 w 86"/>
                    <a:gd name="T89" fmla="*/ 22 h 22"/>
                    <a:gd name="T90" fmla="*/ 18 w 86"/>
                    <a:gd name="T91" fmla="*/ 22 h 22"/>
                    <a:gd name="T92" fmla="*/ 17 w 86"/>
                    <a:gd name="T93" fmla="*/ 22 h 22"/>
                    <a:gd name="T94" fmla="*/ 15 w 86"/>
                    <a:gd name="T95" fmla="*/ 22 h 22"/>
                    <a:gd name="T96" fmla="*/ 13 w 86"/>
                    <a:gd name="T97" fmla="*/ 22 h 22"/>
                    <a:gd name="T98" fmla="*/ 12 w 86"/>
                    <a:gd name="T99" fmla="*/ 22 h 22"/>
                    <a:gd name="T100" fmla="*/ 10 w 86"/>
                    <a:gd name="T101" fmla="*/ 22 h 22"/>
                    <a:gd name="T102" fmla="*/ 8 w 86"/>
                    <a:gd name="T103" fmla="*/ 22 h 22"/>
                    <a:gd name="T104" fmla="*/ 7 w 86"/>
                    <a:gd name="T105" fmla="*/ 22 h 22"/>
                    <a:gd name="T106" fmla="*/ 7 w 86"/>
                    <a:gd name="T107" fmla="*/ 20 h 22"/>
                    <a:gd name="T108" fmla="*/ 5 w 86"/>
                    <a:gd name="T109" fmla="*/ 20 h 22"/>
                    <a:gd name="T110" fmla="*/ 3 w 86"/>
                    <a:gd name="T111" fmla="*/ 20 h 22"/>
                    <a:gd name="T112" fmla="*/ 3 w 86"/>
                    <a:gd name="T113" fmla="*/ 19 h 22"/>
                    <a:gd name="T114" fmla="*/ 2 w 86"/>
                    <a:gd name="T115" fmla="*/ 19 h 22"/>
                    <a:gd name="T116" fmla="*/ 2 w 86"/>
                    <a:gd name="T117" fmla="*/ 17 h 22"/>
                    <a:gd name="T118" fmla="*/ 0 w 86"/>
                    <a:gd name="T119" fmla="*/ 17 h 22"/>
                    <a:gd name="T120" fmla="*/ 0 w 86"/>
                    <a:gd name="T121" fmla="*/ 15 h 22"/>
                    <a:gd name="T122" fmla="*/ 0 w 86"/>
                    <a:gd name="T123" fmla="*/ 14 h 22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86"/>
                    <a:gd name="T187" fmla="*/ 0 h 22"/>
                    <a:gd name="T188" fmla="*/ 86 w 86"/>
                    <a:gd name="T189" fmla="*/ 22 h 22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86" h="22">
                      <a:moveTo>
                        <a:pt x="86" y="0"/>
                      </a:moveTo>
                      <a:lnTo>
                        <a:pt x="84" y="0"/>
                      </a:lnTo>
                      <a:lnTo>
                        <a:pt x="82" y="2"/>
                      </a:lnTo>
                      <a:lnTo>
                        <a:pt x="81" y="2"/>
                      </a:lnTo>
                      <a:lnTo>
                        <a:pt x="81" y="4"/>
                      </a:lnTo>
                      <a:lnTo>
                        <a:pt x="79" y="4"/>
                      </a:lnTo>
                      <a:lnTo>
                        <a:pt x="77" y="4"/>
                      </a:lnTo>
                      <a:lnTo>
                        <a:pt x="77" y="5"/>
                      </a:lnTo>
                      <a:lnTo>
                        <a:pt x="76" y="5"/>
                      </a:lnTo>
                      <a:lnTo>
                        <a:pt x="74" y="5"/>
                      </a:lnTo>
                      <a:lnTo>
                        <a:pt x="72" y="7"/>
                      </a:lnTo>
                      <a:lnTo>
                        <a:pt x="71" y="7"/>
                      </a:lnTo>
                      <a:lnTo>
                        <a:pt x="69" y="9"/>
                      </a:lnTo>
                      <a:lnTo>
                        <a:pt x="68" y="9"/>
                      </a:lnTo>
                      <a:lnTo>
                        <a:pt x="66" y="9"/>
                      </a:lnTo>
                      <a:lnTo>
                        <a:pt x="64" y="10"/>
                      </a:lnTo>
                      <a:lnTo>
                        <a:pt x="63" y="10"/>
                      </a:lnTo>
                      <a:lnTo>
                        <a:pt x="61" y="12"/>
                      </a:lnTo>
                      <a:lnTo>
                        <a:pt x="59" y="12"/>
                      </a:lnTo>
                      <a:lnTo>
                        <a:pt x="58" y="12"/>
                      </a:lnTo>
                      <a:lnTo>
                        <a:pt x="56" y="14"/>
                      </a:lnTo>
                      <a:lnTo>
                        <a:pt x="54" y="14"/>
                      </a:lnTo>
                      <a:lnTo>
                        <a:pt x="53" y="15"/>
                      </a:lnTo>
                      <a:lnTo>
                        <a:pt x="51" y="15"/>
                      </a:lnTo>
                      <a:lnTo>
                        <a:pt x="49" y="15"/>
                      </a:lnTo>
                      <a:lnTo>
                        <a:pt x="48" y="17"/>
                      </a:lnTo>
                      <a:lnTo>
                        <a:pt x="46" y="17"/>
                      </a:lnTo>
                      <a:lnTo>
                        <a:pt x="45" y="17"/>
                      </a:lnTo>
                      <a:lnTo>
                        <a:pt x="45" y="19"/>
                      </a:lnTo>
                      <a:lnTo>
                        <a:pt x="43" y="19"/>
                      </a:lnTo>
                      <a:lnTo>
                        <a:pt x="41" y="19"/>
                      </a:lnTo>
                      <a:lnTo>
                        <a:pt x="40" y="19"/>
                      </a:lnTo>
                      <a:lnTo>
                        <a:pt x="38" y="19"/>
                      </a:lnTo>
                      <a:lnTo>
                        <a:pt x="36" y="20"/>
                      </a:lnTo>
                      <a:lnTo>
                        <a:pt x="35" y="20"/>
                      </a:lnTo>
                      <a:lnTo>
                        <a:pt x="33" y="20"/>
                      </a:lnTo>
                      <a:lnTo>
                        <a:pt x="31" y="20"/>
                      </a:lnTo>
                      <a:lnTo>
                        <a:pt x="30" y="20"/>
                      </a:lnTo>
                      <a:lnTo>
                        <a:pt x="30" y="22"/>
                      </a:lnTo>
                      <a:lnTo>
                        <a:pt x="28" y="22"/>
                      </a:lnTo>
                      <a:lnTo>
                        <a:pt x="26" y="22"/>
                      </a:lnTo>
                      <a:lnTo>
                        <a:pt x="25" y="22"/>
                      </a:lnTo>
                      <a:lnTo>
                        <a:pt x="23" y="22"/>
                      </a:lnTo>
                      <a:lnTo>
                        <a:pt x="22" y="22"/>
                      </a:lnTo>
                      <a:lnTo>
                        <a:pt x="20" y="22"/>
                      </a:lnTo>
                      <a:lnTo>
                        <a:pt x="18" y="22"/>
                      </a:lnTo>
                      <a:lnTo>
                        <a:pt x="17" y="22"/>
                      </a:lnTo>
                      <a:lnTo>
                        <a:pt x="15" y="22"/>
                      </a:lnTo>
                      <a:lnTo>
                        <a:pt x="13" y="22"/>
                      </a:lnTo>
                      <a:lnTo>
                        <a:pt x="12" y="22"/>
                      </a:lnTo>
                      <a:lnTo>
                        <a:pt x="10" y="22"/>
                      </a:lnTo>
                      <a:lnTo>
                        <a:pt x="8" y="22"/>
                      </a:lnTo>
                      <a:lnTo>
                        <a:pt x="7" y="22"/>
                      </a:lnTo>
                      <a:lnTo>
                        <a:pt x="7" y="20"/>
                      </a:lnTo>
                      <a:lnTo>
                        <a:pt x="5" y="20"/>
                      </a:lnTo>
                      <a:lnTo>
                        <a:pt x="3" y="20"/>
                      </a:lnTo>
                      <a:lnTo>
                        <a:pt x="3" y="19"/>
                      </a:lnTo>
                      <a:lnTo>
                        <a:pt x="2" y="19"/>
                      </a:lnTo>
                      <a:lnTo>
                        <a:pt x="2" y="17"/>
                      </a:lnTo>
                      <a:lnTo>
                        <a:pt x="0" y="17"/>
                      </a:lnTo>
                      <a:lnTo>
                        <a:pt x="0" y="15"/>
                      </a:lnTo>
                      <a:lnTo>
                        <a:pt x="0" y="14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71" name="Freeform 861"/>
                <p:cNvSpPr>
                  <a:spLocks/>
                </p:cNvSpPr>
                <p:nvPr/>
              </p:nvSpPr>
              <p:spPr bwMode="auto">
                <a:xfrm>
                  <a:off x="900" y="1460"/>
                  <a:ext cx="43" cy="58"/>
                </a:xfrm>
                <a:custGeom>
                  <a:avLst/>
                  <a:gdLst>
                    <a:gd name="T0" fmla="*/ 0 w 43"/>
                    <a:gd name="T1" fmla="*/ 58 h 58"/>
                    <a:gd name="T2" fmla="*/ 0 w 43"/>
                    <a:gd name="T3" fmla="*/ 56 h 58"/>
                    <a:gd name="T4" fmla="*/ 0 w 43"/>
                    <a:gd name="T5" fmla="*/ 54 h 58"/>
                    <a:gd name="T6" fmla="*/ 0 w 43"/>
                    <a:gd name="T7" fmla="*/ 53 h 58"/>
                    <a:gd name="T8" fmla="*/ 0 w 43"/>
                    <a:gd name="T9" fmla="*/ 51 h 58"/>
                    <a:gd name="T10" fmla="*/ 0 w 43"/>
                    <a:gd name="T11" fmla="*/ 49 h 58"/>
                    <a:gd name="T12" fmla="*/ 0 w 43"/>
                    <a:gd name="T13" fmla="*/ 48 h 58"/>
                    <a:gd name="T14" fmla="*/ 2 w 43"/>
                    <a:gd name="T15" fmla="*/ 48 h 58"/>
                    <a:gd name="T16" fmla="*/ 2 w 43"/>
                    <a:gd name="T17" fmla="*/ 46 h 58"/>
                    <a:gd name="T18" fmla="*/ 2 w 43"/>
                    <a:gd name="T19" fmla="*/ 44 h 58"/>
                    <a:gd name="T20" fmla="*/ 3 w 43"/>
                    <a:gd name="T21" fmla="*/ 43 h 58"/>
                    <a:gd name="T22" fmla="*/ 3 w 43"/>
                    <a:gd name="T23" fmla="*/ 41 h 58"/>
                    <a:gd name="T24" fmla="*/ 5 w 43"/>
                    <a:gd name="T25" fmla="*/ 39 h 58"/>
                    <a:gd name="T26" fmla="*/ 5 w 43"/>
                    <a:gd name="T27" fmla="*/ 38 h 58"/>
                    <a:gd name="T28" fmla="*/ 7 w 43"/>
                    <a:gd name="T29" fmla="*/ 38 h 58"/>
                    <a:gd name="T30" fmla="*/ 7 w 43"/>
                    <a:gd name="T31" fmla="*/ 36 h 58"/>
                    <a:gd name="T32" fmla="*/ 8 w 43"/>
                    <a:gd name="T33" fmla="*/ 35 h 58"/>
                    <a:gd name="T34" fmla="*/ 8 w 43"/>
                    <a:gd name="T35" fmla="*/ 33 h 58"/>
                    <a:gd name="T36" fmla="*/ 10 w 43"/>
                    <a:gd name="T37" fmla="*/ 33 h 58"/>
                    <a:gd name="T38" fmla="*/ 10 w 43"/>
                    <a:gd name="T39" fmla="*/ 31 h 58"/>
                    <a:gd name="T40" fmla="*/ 12 w 43"/>
                    <a:gd name="T41" fmla="*/ 30 h 58"/>
                    <a:gd name="T42" fmla="*/ 13 w 43"/>
                    <a:gd name="T43" fmla="*/ 28 h 58"/>
                    <a:gd name="T44" fmla="*/ 15 w 43"/>
                    <a:gd name="T45" fmla="*/ 26 h 58"/>
                    <a:gd name="T46" fmla="*/ 17 w 43"/>
                    <a:gd name="T47" fmla="*/ 25 h 58"/>
                    <a:gd name="T48" fmla="*/ 18 w 43"/>
                    <a:gd name="T49" fmla="*/ 23 h 58"/>
                    <a:gd name="T50" fmla="*/ 20 w 43"/>
                    <a:gd name="T51" fmla="*/ 21 h 58"/>
                    <a:gd name="T52" fmla="*/ 22 w 43"/>
                    <a:gd name="T53" fmla="*/ 20 h 58"/>
                    <a:gd name="T54" fmla="*/ 23 w 43"/>
                    <a:gd name="T55" fmla="*/ 20 h 58"/>
                    <a:gd name="T56" fmla="*/ 23 w 43"/>
                    <a:gd name="T57" fmla="*/ 18 h 58"/>
                    <a:gd name="T58" fmla="*/ 25 w 43"/>
                    <a:gd name="T59" fmla="*/ 18 h 58"/>
                    <a:gd name="T60" fmla="*/ 25 w 43"/>
                    <a:gd name="T61" fmla="*/ 16 h 58"/>
                    <a:gd name="T62" fmla="*/ 26 w 43"/>
                    <a:gd name="T63" fmla="*/ 15 h 58"/>
                    <a:gd name="T64" fmla="*/ 28 w 43"/>
                    <a:gd name="T65" fmla="*/ 15 h 58"/>
                    <a:gd name="T66" fmla="*/ 28 w 43"/>
                    <a:gd name="T67" fmla="*/ 13 h 58"/>
                    <a:gd name="T68" fmla="*/ 30 w 43"/>
                    <a:gd name="T69" fmla="*/ 13 h 58"/>
                    <a:gd name="T70" fmla="*/ 30 w 43"/>
                    <a:gd name="T71" fmla="*/ 11 h 58"/>
                    <a:gd name="T72" fmla="*/ 31 w 43"/>
                    <a:gd name="T73" fmla="*/ 11 h 58"/>
                    <a:gd name="T74" fmla="*/ 31 w 43"/>
                    <a:gd name="T75" fmla="*/ 10 h 58"/>
                    <a:gd name="T76" fmla="*/ 33 w 43"/>
                    <a:gd name="T77" fmla="*/ 10 h 58"/>
                    <a:gd name="T78" fmla="*/ 35 w 43"/>
                    <a:gd name="T79" fmla="*/ 8 h 58"/>
                    <a:gd name="T80" fmla="*/ 36 w 43"/>
                    <a:gd name="T81" fmla="*/ 8 h 58"/>
                    <a:gd name="T82" fmla="*/ 36 w 43"/>
                    <a:gd name="T83" fmla="*/ 6 h 58"/>
                    <a:gd name="T84" fmla="*/ 38 w 43"/>
                    <a:gd name="T85" fmla="*/ 6 h 58"/>
                    <a:gd name="T86" fmla="*/ 38 w 43"/>
                    <a:gd name="T87" fmla="*/ 5 h 58"/>
                    <a:gd name="T88" fmla="*/ 40 w 43"/>
                    <a:gd name="T89" fmla="*/ 5 h 58"/>
                    <a:gd name="T90" fmla="*/ 40 w 43"/>
                    <a:gd name="T91" fmla="*/ 3 h 58"/>
                    <a:gd name="T92" fmla="*/ 41 w 43"/>
                    <a:gd name="T93" fmla="*/ 3 h 58"/>
                    <a:gd name="T94" fmla="*/ 43 w 43"/>
                    <a:gd name="T95" fmla="*/ 1 h 58"/>
                    <a:gd name="T96" fmla="*/ 43 w 43"/>
                    <a:gd name="T97" fmla="*/ 0 h 58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43"/>
                    <a:gd name="T148" fmla="*/ 0 h 58"/>
                    <a:gd name="T149" fmla="*/ 43 w 43"/>
                    <a:gd name="T150" fmla="*/ 58 h 58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43" h="58">
                      <a:moveTo>
                        <a:pt x="0" y="58"/>
                      </a:moveTo>
                      <a:lnTo>
                        <a:pt x="0" y="56"/>
                      </a:lnTo>
                      <a:lnTo>
                        <a:pt x="0" y="54"/>
                      </a:lnTo>
                      <a:lnTo>
                        <a:pt x="0" y="53"/>
                      </a:lnTo>
                      <a:lnTo>
                        <a:pt x="0" y="51"/>
                      </a:lnTo>
                      <a:lnTo>
                        <a:pt x="0" y="49"/>
                      </a:lnTo>
                      <a:lnTo>
                        <a:pt x="0" y="48"/>
                      </a:lnTo>
                      <a:lnTo>
                        <a:pt x="2" y="48"/>
                      </a:lnTo>
                      <a:lnTo>
                        <a:pt x="2" y="46"/>
                      </a:lnTo>
                      <a:lnTo>
                        <a:pt x="2" y="44"/>
                      </a:lnTo>
                      <a:lnTo>
                        <a:pt x="3" y="43"/>
                      </a:lnTo>
                      <a:lnTo>
                        <a:pt x="3" y="41"/>
                      </a:lnTo>
                      <a:lnTo>
                        <a:pt x="5" y="39"/>
                      </a:lnTo>
                      <a:lnTo>
                        <a:pt x="5" y="38"/>
                      </a:lnTo>
                      <a:lnTo>
                        <a:pt x="7" y="38"/>
                      </a:lnTo>
                      <a:lnTo>
                        <a:pt x="7" y="36"/>
                      </a:lnTo>
                      <a:lnTo>
                        <a:pt x="8" y="35"/>
                      </a:lnTo>
                      <a:lnTo>
                        <a:pt x="8" y="33"/>
                      </a:lnTo>
                      <a:lnTo>
                        <a:pt x="10" y="33"/>
                      </a:lnTo>
                      <a:lnTo>
                        <a:pt x="10" y="31"/>
                      </a:lnTo>
                      <a:lnTo>
                        <a:pt x="12" y="30"/>
                      </a:lnTo>
                      <a:lnTo>
                        <a:pt x="13" y="28"/>
                      </a:lnTo>
                      <a:lnTo>
                        <a:pt x="15" y="26"/>
                      </a:lnTo>
                      <a:lnTo>
                        <a:pt x="17" y="25"/>
                      </a:lnTo>
                      <a:lnTo>
                        <a:pt x="18" y="23"/>
                      </a:lnTo>
                      <a:lnTo>
                        <a:pt x="20" y="21"/>
                      </a:lnTo>
                      <a:lnTo>
                        <a:pt x="22" y="20"/>
                      </a:lnTo>
                      <a:lnTo>
                        <a:pt x="23" y="20"/>
                      </a:lnTo>
                      <a:lnTo>
                        <a:pt x="23" y="18"/>
                      </a:lnTo>
                      <a:lnTo>
                        <a:pt x="25" y="18"/>
                      </a:lnTo>
                      <a:lnTo>
                        <a:pt x="25" y="16"/>
                      </a:lnTo>
                      <a:lnTo>
                        <a:pt x="26" y="15"/>
                      </a:lnTo>
                      <a:lnTo>
                        <a:pt x="28" y="15"/>
                      </a:lnTo>
                      <a:lnTo>
                        <a:pt x="28" y="13"/>
                      </a:lnTo>
                      <a:lnTo>
                        <a:pt x="30" y="13"/>
                      </a:lnTo>
                      <a:lnTo>
                        <a:pt x="30" y="11"/>
                      </a:lnTo>
                      <a:lnTo>
                        <a:pt x="31" y="11"/>
                      </a:lnTo>
                      <a:lnTo>
                        <a:pt x="31" y="10"/>
                      </a:lnTo>
                      <a:lnTo>
                        <a:pt x="33" y="10"/>
                      </a:lnTo>
                      <a:lnTo>
                        <a:pt x="35" y="8"/>
                      </a:lnTo>
                      <a:lnTo>
                        <a:pt x="36" y="8"/>
                      </a:lnTo>
                      <a:lnTo>
                        <a:pt x="36" y="6"/>
                      </a:lnTo>
                      <a:lnTo>
                        <a:pt x="38" y="6"/>
                      </a:lnTo>
                      <a:lnTo>
                        <a:pt x="38" y="5"/>
                      </a:lnTo>
                      <a:lnTo>
                        <a:pt x="40" y="5"/>
                      </a:lnTo>
                      <a:lnTo>
                        <a:pt x="40" y="3"/>
                      </a:lnTo>
                      <a:lnTo>
                        <a:pt x="41" y="3"/>
                      </a:lnTo>
                      <a:lnTo>
                        <a:pt x="43" y="1"/>
                      </a:lnTo>
                      <a:lnTo>
                        <a:pt x="43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72" name="Freeform 862"/>
                <p:cNvSpPr>
                  <a:spLocks/>
                </p:cNvSpPr>
                <p:nvPr/>
              </p:nvSpPr>
              <p:spPr bwMode="auto">
                <a:xfrm>
                  <a:off x="943" y="1458"/>
                  <a:ext cx="6" cy="2"/>
                </a:xfrm>
                <a:custGeom>
                  <a:avLst/>
                  <a:gdLst>
                    <a:gd name="T0" fmla="*/ 0 w 6"/>
                    <a:gd name="T1" fmla="*/ 2 h 2"/>
                    <a:gd name="T2" fmla="*/ 2 w 6"/>
                    <a:gd name="T3" fmla="*/ 2 h 2"/>
                    <a:gd name="T4" fmla="*/ 3 w 6"/>
                    <a:gd name="T5" fmla="*/ 2 h 2"/>
                    <a:gd name="T6" fmla="*/ 3 w 6"/>
                    <a:gd name="T7" fmla="*/ 0 h 2"/>
                    <a:gd name="T8" fmla="*/ 5 w 6"/>
                    <a:gd name="T9" fmla="*/ 0 h 2"/>
                    <a:gd name="T10" fmla="*/ 6 w 6"/>
                    <a:gd name="T11" fmla="*/ 0 h 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2"/>
                    <a:gd name="T20" fmla="*/ 6 w 6"/>
                    <a:gd name="T21" fmla="*/ 2 h 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2">
                      <a:moveTo>
                        <a:pt x="0" y="2"/>
                      </a:move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0"/>
                      </a:lnTo>
                      <a:lnTo>
                        <a:pt x="5" y="0"/>
                      </a:lnTo>
                      <a:lnTo>
                        <a:pt x="6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73" name="Freeform 863"/>
                <p:cNvSpPr>
                  <a:spLocks/>
                </p:cNvSpPr>
                <p:nvPr/>
              </p:nvSpPr>
              <p:spPr bwMode="auto">
                <a:xfrm>
                  <a:off x="956" y="1427"/>
                  <a:ext cx="82" cy="36"/>
                </a:xfrm>
                <a:custGeom>
                  <a:avLst/>
                  <a:gdLst>
                    <a:gd name="T0" fmla="*/ 0 w 82"/>
                    <a:gd name="T1" fmla="*/ 36 h 36"/>
                    <a:gd name="T2" fmla="*/ 2 w 82"/>
                    <a:gd name="T3" fmla="*/ 34 h 36"/>
                    <a:gd name="T4" fmla="*/ 3 w 82"/>
                    <a:gd name="T5" fmla="*/ 33 h 36"/>
                    <a:gd name="T6" fmla="*/ 5 w 82"/>
                    <a:gd name="T7" fmla="*/ 33 h 36"/>
                    <a:gd name="T8" fmla="*/ 7 w 82"/>
                    <a:gd name="T9" fmla="*/ 31 h 36"/>
                    <a:gd name="T10" fmla="*/ 8 w 82"/>
                    <a:gd name="T11" fmla="*/ 29 h 36"/>
                    <a:gd name="T12" fmla="*/ 10 w 82"/>
                    <a:gd name="T13" fmla="*/ 29 h 36"/>
                    <a:gd name="T14" fmla="*/ 12 w 82"/>
                    <a:gd name="T15" fmla="*/ 28 h 36"/>
                    <a:gd name="T16" fmla="*/ 13 w 82"/>
                    <a:gd name="T17" fmla="*/ 28 h 36"/>
                    <a:gd name="T18" fmla="*/ 13 w 82"/>
                    <a:gd name="T19" fmla="*/ 26 h 36"/>
                    <a:gd name="T20" fmla="*/ 15 w 82"/>
                    <a:gd name="T21" fmla="*/ 26 h 36"/>
                    <a:gd name="T22" fmla="*/ 16 w 82"/>
                    <a:gd name="T23" fmla="*/ 24 h 36"/>
                    <a:gd name="T24" fmla="*/ 18 w 82"/>
                    <a:gd name="T25" fmla="*/ 24 h 36"/>
                    <a:gd name="T26" fmla="*/ 20 w 82"/>
                    <a:gd name="T27" fmla="*/ 23 h 36"/>
                    <a:gd name="T28" fmla="*/ 21 w 82"/>
                    <a:gd name="T29" fmla="*/ 23 h 36"/>
                    <a:gd name="T30" fmla="*/ 21 w 82"/>
                    <a:gd name="T31" fmla="*/ 21 h 36"/>
                    <a:gd name="T32" fmla="*/ 23 w 82"/>
                    <a:gd name="T33" fmla="*/ 21 h 36"/>
                    <a:gd name="T34" fmla="*/ 25 w 82"/>
                    <a:gd name="T35" fmla="*/ 21 h 36"/>
                    <a:gd name="T36" fmla="*/ 25 w 82"/>
                    <a:gd name="T37" fmla="*/ 19 h 36"/>
                    <a:gd name="T38" fmla="*/ 26 w 82"/>
                    <a:gd name="T39" fmla="*/ 19 h 36"/>
                    <a:gd name="T40" fmla="*/ 28 w 82"/>
                    <a:gd name="T41" fmla="*/ 18 h 36"/>
                    <a:gd name="T42" fmla="*/ 30 w 82"/>
                    <a:gd name="T43" fmla="*/ 18 h 36"/>
                    <a:gd name="T44" fmla="*/ 31 w 82"/>
                    <a:gd name="T45" fmla="*/ 18 h 36"/>
                    <a:gd name="T46" fmla="*/ 31 w 82"/>
                    <a:gd name="T47" fmla="*/ 16 h 36"/>
                    <a:gd name="T48" fmla="*/ 33 w 82"/>
                    <a:gd name="T49" fmla="*/ 16 h 36"/>
                    <a:gd name="T50" fmla="*/ 35 w 82"/>
                    <a:gd name="T51" fmla="*/ 15 h 36"/>
                    <a:gd name="T52" fmla="*/ 36 w 82"/>
                    <a:gd name="T53" fmla="*/ 15 h 36"/>
                    <a:gd name="T54" fmla="*/ 38 w 82"/>
                    <a:gd name="T55" fmla="*/ 13 h 36"/>
                    <a:gd name="T56" fmla="*/ 40 w 82"/>
                    <a:gd name="T57" fmla="*/ 13 h 36"/>
                    <a:gd name="T58" fmla="*/ 41 w 82"/>
                    <a:gd name="T59" fmla="*/ 13 h 36"/>
                    <a:gd name="T60" fmla="*/ 41 w 82"/>
                    <a:gd name="T61" fmla="*/ 11 h 36"/>
                    <a:gd name="T62" fmla="*/ 43 w 82"/>
                    <a:gd name="T63" fmla="*/ 11 h 36"/>
                    <a:gd name="T64" fmla="*/ 44 w 82"/>
                    <a:gd name="T65" fmla="*/ 11 h 36"/>
                    <a:gd name="T66" fmla="*/ 46 w 82"/>
                    <a:gd name="T67" fmla="*/ 10 h 36"/>
                    <a:gd name="T68" fmla="*/ 48 w 82"/>
                    <a:gd name="T69" fmla="*/ 10 h 36"/>
                    <a:gd name="T70" fmla="*/ 49 w 82"/>
                    <a:gd name="T71" fmla="*/ 10 h 36"/>
                    <a:gd name="T72" fmla="*/ 49 w 82"/>
                    <a:gd name="T73" fmla="*/ 8 h 36"/>
                    <a:gd name="T74" fmla="*/ 51 w 82"/>
                    <a:gd name="T75" fmla="*/ 8 h 36"/>
                    <a:gd name="T76" fmla="*/ 53 w 82"/>
                    <a:gd name="T77" fmla="*/ 8 h 36"/>
                    <a:gd name="T78" fmla="*/ 54 w 82"/>
                    <a:gd name="T79" fmla="*/ 8 h 36"/>
                    <a:gd name="T80" fmla="*/ 54 w 82"/>
                    <a:gd name="T81" fmla="*/ 6 h 36"/>
                    <a:gd name="T82" fmla="*/ 56 w 82"/>
                    <a:gd name="T83" fmla="*/ 6 h 36"/>
                    <a:gd name="T84" fmla="*/ 58 w 82"/>
                    <a:gd name="T85" fmla="*/ 6 h 36"/>
                    <a:gd name="T86" fmla="*/ 59 w 82"/>
                    <a:gd name="T87" fmla="*/ 6 h 36"/>
                    <a:gd name="T88" fmla="*/ 59 w 82"/>
                    <a:gd name="T89" fmla="*/ 5 h 36"/>
                    <a:gd name="T90" fmla="*/ 61 w 82"/>
                    <a:gd name="T91" fmla="*/ 5 h 36"/>
                    <a:gd name="T92" fmla="*/ 63 w 82"/>
                    <a:gd name="T93" fmla="*/ 5 h 36"/>
                    <a:gd name="T94" fmla="*/ 63 w 82"/>
                    <a:gd name="T95" fmla="*/ 3 h 36"/>
                    <a:gd name="T96" fmla="*/ 64 w 82"/>
                    <a:gd name="T97" fmla="*/ 3 h 36"/>
                    <a:gd name="T98" fmla="*/ 66 w 82"/>
                    <a:gd name="T99" fmla="*/ 3 h 36"/>
                    <a:gd name="T100" fmla="*/ 67 w 82"/>
                    <a:gd name="T101" fmla="*/ 3 h 36"/>
                    <a:gd name="T102" fmla="*/ 69 w 82"/>
                    <a:gd name="T103" fmla="*/ 1 h 36"/>
                    <a:gd name="T104" fmla="*/ 71 w 82"/>
                    <a:gd name="T105" fmla="*/ 1 h 36"/>
                    <a:gd name="T106" fmla="*/ 72 w 82"/>
                    <a:gd name="T107" fmla="*/ 1 h 36"/>
                    <a:gd name="T108" fmla="*/ 74 w 82"/>
                    <a:gd name="T109" fmla="*/ 0 h 36"/>
                    <a:gd name="T110" fmla="*/ 76 w 82"/>
                    <a:gd name="T111" fmla="*/ 0 h 36"/>
                    <a:gd name="T112" fmla="*/ 77 w 82"/>
                    <a:gd name="T113" fmla="*/ 0 h 36"/>
                    <a:gd name="T114" fmla="*/ 79 w 82"/>
                    <a:gd name="T115" fmla="*/ 0 h 36"/>
                    <a:gd name="T116" fmla="*/ 81 w 82"/>
                    <a:gd name="T117" fmla="*/ 0 h 36"/>
                    <a:gd name="T118" fmla="*/ 82 w 82"/>
                    <a:gd name="T119" fmla="*/ 0 h 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82"/>
                    <a:gd name="T181" fmla="*/ 0 h 36"/>
                    <a:gd name="T182" fmla="*/ 82 w 82"/>
                    <a:gd name="T183" fmla="*/ 36 h 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82" h="36">
                      <a:moveTo>
                        <a:pt x="0" y="36"/>
                      </a:moveTo>
                      <a:lnTo>
                        <a:pt x="2" y="34"/>
                      </a:lnTo>
                      <a:lnTo>
                        <a:pt x="3" y="33"/>
                      </a:lnTo>
                      <a:lnTo>
                        <a:pt x="5" y="33"/>
                      </a:lnTo>
                      <a:lnTo>
                        <a:pt x="7" y="31"/>
                      </a:lnTo>
                      <a:lnTo>
                        <a:pt x="8" y="29"/>
                      </a:lnTo>
                      <a:lnTo>
                        <a:pt x="10" y="29"/>
                      </a:lnTo>
                      <a:lnTo>
                        <a:pt x="12" y="28"/>
                      </a:lnTo>
                      <a:lnTo>
                        <a:pt x="13" y="28"/>
                      </a:lnTo>
                      <a:lnTo>
                        <a:pt x="13" y="26"/>
                      </a:lnTo>
                      <a:lnTo>
                        <a:pt x="15" y="26"/>
                      </a:lnTo>
                      <a:lnTo>
                        <a:pt x="16" y="24"/>
                      </a:lnTo>
                      <a:lnTo>
                        <a:pt x="18" y="24"/>
                      </a:lnTo>
                      <a:lnTo>
                        <a:pt x="20" y="23"/>
                      </a:lnTo>
                      <a:lnTo>
                        <a:pt x="21" y="23"/>
                      </a:lnTo>
                      <a:lnTo>
                        <a:pt x="21" y="21"/>
                      </a:lnTo>
                      <a:lnTo>
                        <a:pt x="23" y="21"/>
                      </a:lnTo>
                      <a:lnTo>
                        <a:pt x="25" y="21"/>
                      </a:lnTo>
                      <a:lnTo>
                        <a:pt x="25" y="19"/>
                      </a:lnTo>
                      <a:lnTo>
                        <a:pt x="26" y="19"/>
                      </a:lnTo>
                      <a:lnTo>
                        <a:pt x="28" y="18"/>
                      </a:lnTo>
                      <a:lnTo>
                        <a:pt x="30" y="18"/>
                      </a:lnTo>
                      <a:lnTo>
                        <a:pt x="31" y="18"/>
                      </a:lnTo>
                      <a:lnTo>
                        <a:pt x="31" y="16"/>
                      </a:lnTo>
                      <a:lnTo>
                        <a:pt x="33" y="16"/>
                      </a:lnTo>
                      <a:lnTo>
                        <a:pt x="35" y="15"/>
                      </a:lnTo>
                      <a:lnTo>
                        <a:pt x="36" y="15"/>
                      </a:lnTo>
                      <a:lnTo>
                        <a:pt x="38" y="13"/>
                      </a:lnTo>
                      <a:lnTo>
                        <a:pt x="40" y="13"/>
                      </a:lnTo>
                      <a:lnTo>
                        <a:pt x="41" y="13"/>
                      </a:lnTo>
                      <a:lnTo>
                        <a:pt x="41" y="11"/>
                      </a:lnTo>
                      <a:lnTo>
                        <a:pt x="43" y="11"/>
                      </a:lnTo>
                      <a:lnTo>
                        <a:pt x="44" y="11"/>
                      </a:lnTo>
                      <a:lnTo>
                        <a:pt x="46" y="10"/>
                      </a:lnTo>
                      <a:lnTo>
                        <a:pt x="48" y="10"/>
                      </a:lnTo>
                      <a:lnTo>
                        <a:pt x="49" y="10"/>
                      </a:lnTo>
                      <a:lnTo>
                        <a:pt x="49" y="8"/>
                      </a:lnTo>
                      <a:lnTo>
                        <a:pt x="51" y="8"/>
                      </a:lnTo>
                      <a:lnTo>
                        <a:pt x="53" y="8"/>
                      </a:lnTo>
                      <a:lnTo>
                        <a:pt x="54" y="8"/>
                      </a:lnTo>
                      <a:lnTo>
                        <a:pt x="54" y="6"/>
                      </a:lnTo>
                      <a:lnTo>
                        <a:pt x="56" y="6"/>
                      </a:lnTo>
                      <a:lnTo>
                        <a:pt x="58" y="6"/>
                      </a:lnTo>
                      <a:lnTo>
                        <a:pt x="59" y="6"/>
                      </a:lnTo>
                      <a:lnTo>
                        <a:pt x="59" y="5"/>
                      </a:lnTo>
                      <a:lnTo>
                        <a:pt x="61" y="5"/>
                      </a:lnTo>
                      <a:lnTo>
                        <a:pt x="63" y="5"/>
                      </a:lnTo>
                      <a:lnTo>
                        <a:pt x="63" y="3"/>
                      </a:lnTo>
                      <a:lnTo>
                        <a:pt x="64" y="3"/>
                      </a:lnTo>
                      <a:lnTo>
                        <a:pt x="66" y="3"/>
                      </a:lnTo>
                      <a:lnTo>
                        <a:pt x="67" y="3"/>
                      </a:lnTo>
                      <a:lnTo>
                        <a:pt x="69" y="1"/>
                      </a:lnTo>
                      <a:lnTo>
                        <a:pt x="71" y="1"/>
                      </a:lnTo>
                      <a:lnTo>
                        <a:pt x="72" y="1"/>
                      </a:lnTo>
                      <a:lnTo>
                        <a:pt x="74" y="0"/>
                      </a:lnTo>
                      <a:lnTo>
                        <a:pt x="76" y="0"/>
                      </a:lnTo>
                      <a:lnTo>
                        <a:pt x="77" y="0"/>
                      </a:lnTo>
                      <a:lnTo>
                        <a:pt x="79" y="0"/>
                      </a:lnTo>
                      <a:lnTo>
                        <a:pt x="81" y="0"/>
                      </a:lnTo>
                      <a:lnTo>
                        <a:pt x="82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74" name="Freeform 864"/>
                <p:cNvSpPr>
                  <a:spLocks/>
                </p:cNvSpPr>
                <p:nvPr/>
              </p:nvSpPr>
              <p:spPr bwMode="auto">
                <a:xfrm>
                  <a:off x="1038" y="1425"/>
                  <a:ext cx="27" cy="25"/>
                </a:xfrm>
                <a:custGeom>
                  <a:avLst/>
                  <a:gdLst>
                    <a:gd name="T0" fmla="*/ 0 w 27"/>
                    <a:gd name="T1" fmla="*/ 2 h 25"/>
                    <a:gd name="T2" fmla="*/ 2 w 27"/>
                    <a:gd name="T3" fmla="*/ 0 h 25"/>
                    <a:gd name="T4" fmla="*/ 4 w 27"/>
                    <a:gd name="T5" fmla="*/ 0 h 25"/>
                    <a:gd name="T6" fmla="*/ 5 w 27"/>
                    <a:gd name="T7" fmla="*/ 0 h 25"/>
                    <a:gd name="T8" fmla="*/ 7 w 27"/>
                    <a:gd name="T9" fmla="*/ 0 h 25"/>
                    <a:gd name="T10" fmla="*/ 8 w 27"/>
                    <a:gd name="T11" fmla="*/ 0 h 25"/>
                    <a:gd name="T12" fmla="*/ 10 w 27"/>
                    <a:gd name="T13" fmla="*/ 0 h 25"/>
                    <a:gd name="T14" fmla="*/ 12 w 27"/>
                    <a:gd name="T15" fmla="*/ 0 h 25"/>
                    <a:gd name="T16" fmla="*/ 13 w 27"/>
                    <a:gd name="T17" fmla="*/ 0 h 25"/>
                    <a:gd name="T18" fmla="*/ 15 w 27"/>
                    <a:gd name="T19" fmla="*/ 0 h 25"/>
                    <a:gd name="T20" fmla="*/ 15 w 27"/>
                    <a:gd name="T21" fmla="*/ 2 h 25"/>
                    <a:gd name="T22" fmla="*/ 17 w 27"/>
                    <a:gd name="T23" fmla="*/ 2 h 25"/>
                    <a:gd name="T24" fmla="*/ 18 w 27"/>
                    <a:gd name="T25" fmla="*/ 2 h 25"/>
                    <a:gd name="T26" fmla="*/ 20 w 27"/>
                    <a:gd name="T27" fmla="*/ 2 h 25"/>
                    <a:gd name="T28" fmla="*/ 22 w 27"/>
                    <a:gd name="T29" fmla="*/ 2 h 25"/>
                    <a:gd name="T30" fmla="*/ 23 w 27"/>
                    <a:gd name="T31" fmla="*/ 3 h 25"/>
                    <a:gd name="T32" fmla="*/ 25 w 27"/>
                    <a:gd name="T33" fmla="*/ 3 h 25"/>
                    <a:gd name="T34" fmla="*/ 25 w 27"/>
                    <a:gd name="T35" fmla="*/ 5 h 25"/>
                    <a:gd name="T36" fmla="*/ 25 w 27"/>
                    <a:gd name="T37" fmla="*/ 7 h 25"/>
                    <a:gd name="T38" fmla="*/ 27 w 27"/>
                    <a:gd name="T39" fmla="*/ 7 h 25"/>
                    <a:gd name="T40" fmla="*/ 27 w 27"/>
                    <a:gd name="T41" fmla="*/ 8 h 25"/>
                    <a:gd name="T42" fmla="*/ 27 w 27"/>
                    <a:gd name="T43" fmla="*/ 10 h 25"/>
                    <a:gd name="T44" fmla="*/ 27 w 27"/>
                    <a:gd name="T45" fmla="*/ 12 h 25"/>
                    <a:gd name="T46" fmla="*/ 27 w 27"/>
                    <a:gd name="T47" fmla="*/ 13 h 25"/>
                    <a:gd name="T48" fmla="*/ 27 w 27"/>
                    <a:gd name="T49" fmla="*/ 15 h 25"/>
                    <a:gd name="T50" fmla="*/ 25 w 27"/>
                    <a:gd name="T51" fmla="*/ 15 h 25"/>
                    <a:gd name="T52" fmla="*/ 25 w 27"/>
                    <a:gd name="T53" fmla="*/ 17 h 25"/>
                    <a:gd name="T54" fmla="*/ 25 w 27"/>
                    <a:gd name="T55" fmla="*/ 18 h 25"/>
                    <a:gd name="T56" fmla="*/ 25 w 27"/>
                    <a:gd name="T57" fmla="*/ 20 h 25"/>
                    <a:gd name="T58" fmla="*/ 23 w 27"/>
                    <a:gd name="T59" fmla="*/ 20 h 25"/>
                    <a:gd name="T60" fmla="*/ 23 w 27"/>
                    <a:gd name="T61" fmla="*/ 21 h 25"/>
                    <a:gd name="T62" fmla="*/ 23 w 27"/>
                    <a:gd name="T63" fmla="*/ 23 h 25"/>
                    <a:gd name="T64" fmla="*/ 22 w 27"/>
                    <a:gd name="T65" fmla="*/ 23 h 25"/>
                    <a:gd name="T66" fmla="*/ 22 w 27"/>
                    <a:gd name="T67" fmla="*/ 25 h 25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27"/>
                    <a:gd name="T103" fmla="*/ 0 h 25"/>
                    <a:gd name="T104" fmla="*/ 27 w 27"/>
                    <a:gd name="T105" fmla="*/ 25 h 25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27" h="25">
                      <a:moveTo>
                        <a:pt x="0" y="2"/>
                      </a:moveTo>
                      <a:lnTo>
                        <a:pt x="2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10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5" y="0"/>
                      </a:lnTo>
                      <a:lnTo>
                        <a:pt x="15" y="2"/>
                      </a:lnTo>
                      <a:lnTo>
                        <a:pt x="17" y="2"/>
                      </a:lnTo>
                      <a:lnTo>
                        <a:pt x="18" y="2"/>
                      </a:lnTo>
                      <a:lnTo>
                        <a:pt x="20" y="2"/>
                      </a:lnTo>
                      <a:lnTo>
                        <a:pt x="22" y="2"/>
                      </a:lnTo>
                      <a:lnTo>
                        <a:pt x="23" y="3"/>
                      </a:lnTo>
                      <a:lnTo>
                        <a:pt x="25" y="3"/>
                      </a:lnTo>
                      <a:lnTo>
                        <a:pt x="25" y="5"/>
                      </a:lnTo>
                      <a:lnTo>
                        <a:pt x="25" y="7"/>
                      </a:lnTo>
                      <a:lnTo>
                        <a:pt x="27" y="7"/>
                      </a:lnTo>
                      <a:lnTo>
                        <a:pt x="27" y="8"/>
                      </a:lnTo>
                      <a:lnTo>
                        <a:pt x="27" y="10"/>
                      </a:lnTo>
                      <a:lnTo>
                        <a:pt x="27" y="12"/>
                      </a:lnTo>
                      <a:lnTo>
                        <a:pt x="27" y="13"/>
                      </a:lnTo>
                      <a:lnTo>
                        <a:pt x="27" y="15"/>
                      </a:lnTo>
                      <a:lnTo>
                        <a:pt x="25" y="15"/>
                      </a:lnTo>
                      <a:lnTo>
                        <a:pt x="25" y="17"/>
                      </a:lnTo>
                      <a:lnTo>
                        <a:pt x="25" y="18"/>
                      </a:lnTo>
                      <a:lnTo>
                        <a:pt x="25" y="20"/>
                      </a:lnTo>
                      <a:lnTo>
                        <a:pt x="23" y="20"/>
                      </a:lnTo>
                      <a:lnTo>
                        <a:pt x="23" y="21"/>
                      </a:lnTo>
                      <a:lnTo>
                        <a:pt x="23" y="23"/>
                      </a:lnTo>
                      <a:lnTo>
                        <a:pt x="22" y="23"/>
                      </a:lnTo>
                      <a:lnTo>
                        <a:pt x="22" y="25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75" name="Freeform 865"/>
                <p:cNvSpPr>
                  <a:spLocks/>
                </p:cNvSpPr>
                <p:nvPr/>
              </p:nvSpPr>
              <p:spPr bwMode="auto">
                <a:xfrm>
                  <a:off x="989" y="1450"/>
                  <a:ext cx="71" cy="53"/>
                </a:xfrm>
                <a:custGeom>
                  <a:avLst/>
                  <a:gdLst>
                    <a:gd name="T0" fmla="*/ 71 w 71"/>
                    <a:gd name="T1" fmla="*/ 0 h 53"/>
                    <a:gd name="T2" fmla="*/ 69 w 71"/>
                    <a:gd name="T3" fmla="*/ 1 h 53"/>
                    <a:gd name="T4" fmla="*/ 69 w 71"/>
                    <a:gd name="T5" fmla="*/ 3 h 53"/>
                    <a:gd name="T6" fmla="*/ 67 w 71"/>
                    <a:gd name="T7" fmla="*/ 3 h 53"/>
                    <a:gd name="T8" fmla="*/ 66 w 71"/>
                    <a:gd name="T9" fmla="*/ 5 h 53"/>
                    <a:gd name="T10" fmla="*/ 64 w 71"/>
                    <a:gd name="T11" fmla="*/ 6 h 53"/>
                    <a:gd name="T12" fmla="*/ 64 w 71"/>
                    <a:gd name="T13" fmla="*/ 8 h 53"/>
                    <a:gd name="T14" fmla="*/ 62 w 71"/>
                    <a:gd name="T15" fmla="*/ 8 h 53"/>
                    <a:gd name="T16" fmla="*/ 62 w 71"/>
                    <a:gd name="T17" fmla="*/ 10 h 53"/>
                    <a:gd name="T18" fmla="*/ 61 w 71"/>
                    <a:gd name="T19" fmla="*/ 10 h 53"/>
                    <a:gd name="T20" fmla="*/ 61 w 71"/>
                    <a:gd name="T21" fmla="*/ 11 h 53"/>
                    <a:gd name="T22" fmla="*/ 59 w 71"/>
                    <a:gd name="T23" fmla="*/ 11 h 53"/>
                    <a:gd name="T24" fmla="*/ 59 w 71"/>
                    <a:gd name="T25" fmla="*/ 13 h 53"/>
                    <a:gd name="T26" fmla="*/ 57 w 71"/>
                    <a:gd name="T27" fmla="*/ 13 h 53"/>
                    <a:gd name="T28" fmla="*/ 57 w 71"/>
                    <a:gd name="T29" fmla="*/ 15 h 53"/>
                    <a:gd name="T30" fmla="*/ 56 w 71"/>
                    <a:gd name="T31" fmla="*/ 15 h 53"/>
                    <a:gd name="T32" fmla="*/ 54 w 71"/>
                    <a:gd name="T33" fmla="*/ 16 h 53"/>
                    <a:gd name="T34" fmla="*/ 53 w 71"/>
                    <a:gd name="T35" fmla="*/ 18 h 53"/>
                    <a:gd name="T36" fmla="*/ 51 w 71"/>
                    <a:gd name="T37" fmla="*/ 18 h 53"/>
                    <a:gd name="T38" fmla="*/ 51 w 71"/>
                    <a:gd name="T39" fmla="*/ 20 h 53"/>
                    <a:gd name="T40" fmla="*/ 49 w 71"/>
                    <a:gd name="T41" fmla="*/ 20 h 53"/>
                    <a:gd name="T42" fmla="*/ 49 w 71"/>
                    <a:gd name="T43" fmla="*/ 21 h 53"/>
                    <a:gd name="T44" fmla="*/ 48 w 71"/>
                    <a:gd name="T45" fmla="*/ 21 h 53"/>
                    <a:gd name="T46" fmla="*/ 48 w 71"/>
                    <a:gd name="T47" fmla="*/ 23 h 53"/>
                    <a:gd name="T48" fmla="*/ 46 w 71"/>
                    <a:gd name="T49" fmla="*/ 23 h 53"/>
                    <a:gd name="T50" fmla="*/ 44 w 71"/>
                    <a:gd name="T51" fmla="*/ 25 h 53"/>
                    <a:gd name="T52" fmla="*/ 43 w 71"/>
                    <a:gd name="T53" fmla="*/ 25 h 53"/>
                    <a:gd name="T54" fmla="*/ 43 w 71"/>
                    <a:gd name="T55" fmla="*/ 26 h 53"/>
                    <a:gd name="T56" fmla="*/ 41 w 71"/>
                    <a:gd name="T57" fmla="*/ 26 h 53"/>
                    <a:gd name="T58" fmla="*/ 41 w 71"/>
                    <a:gd name="T59" fmla="*/ 28 h 53"/>
                    <a:gd name="T60" fmla="*/ 39 w 71"/>
                    <a:gd name="T61" fmla="*/ 28 h 53"/>
                    <a:gd name="T62" fmla="*/ 38 w 71"/>
                    <a:gd name="T63" fmla="*/ 30 h 53"/>
                    <a:gd name="T64" fmla="*/ 36 w 71"/>
                    <a:gd name="T65" fmla="*/ 30 h 53"/>
                    <a:gd name="T66" fmla="*/ 36 w 71"/>
                    <a:gd name="T67" fmla="*/ 31 h 53"/>
                    <a:gd name="T68" fmla="*/ 34 w 71"/>
                    <a:gd name="T69" fmla="*/ 31 h 53"/>
                    <a:gd name="T70" fmla="*/ 33 w 71"/>
                    <a:gd name="T71" fmla="*/ 33 h 53"/>
                    <a:gd name="T72" fmla="*/ 31 w 71"/>
                    <a:gd name="T73" fmla="*/ 35 h 53"/>
                    <a:gd name="T74" fmla="*/ 30 w 71"/>
                    <a:gd name="T75" fmla="*/ 35 h 53"/>
                    <a:gd name="T76" fmla="*/ 28 w 71"/>
                    <a:gd name="T77" fmla="*/ 36 h 53"/>
                    <a:gd name="T78" fmla="*/ 26 w 71"/>
                    <a:gd name="T79" fmla="*/ 36 h 53"/>
                    <a:gd name="T80" fmla="*/ 26 w 71"/>
                    <a:gd name="T81" fmla="*/ 38 h 53"/>
                    <a:gd name="T82" fmla="*/ 25 w 71"/>
                    <a:gd name="T83" fmla="*/ 38 h 53"/>
                    <a:gd name="T84" fmla="*/ 23 w 71"/>
                    <a:gd name="T85" fmla="*/ 40 h 53"/>
                    <a:gd name="T86" fmla="*/ 21 w 71"/>
                    <a:gd name="T87" fmla="*/ 40 h 53"/>
                    <a:gd name="T88" fmla="*/ 20 w 71"/>
                    <a:gd name="T89" fmla="*/ 41 h 53"/>
                    <a:gd name="T90" fmla="*/ 18 w 71"/>
                    <a:gd name="T91" fmla="*/ 43 h 53"/>
                    <a:gd name="T92" fmla="*/ 16 w 71"/>
                    <a:gd name="T93" fmla="*/ 43 h 53"/>
                    <a:gd name="T94" fmla="*/ 15 w 71"/>
                    <a:gd name="T95" fmla="*/ 45 h 53"/>
                    <a:gd name="T96" fmla="*/ 13 w 71"/>
                    <a:gd name="T97" fmla="*/ 45 h 53"/>
                    <a:gd name="T98" fmla="*/ 13 w 71"/>
                    <a:gd name="T99" fmla="*/ 46 h 53"/>
                    <a:gd name="T100" fmla="*/ 11 w 71"/>
                    <a:gd name="T101" fmla="*/ 46 h 53"/>
                    <a:gd name="T102" fmla="*/ 10 w 71"/>
                    <a:gd name="T103" fmla="*/ 46 h 53"/>
                    <a:gd name="T104" fmla="*/ 10 w 71"/>
                    <a:gd name="T105" fmla="*/ 48 h 53"/>
                    <a:gd name="T106" fmla="*/ 8 w 71"/>
                    <a:gd name="T107" fmla="*/ 48 h 53"/>
                    <a:gd name="T108" fmla="*/ 7 w 71"/>
                    <a:gd name="T109" fmla="*/ 49 h 53"/>
                    <a:gd name="T110" fmla="*/ 5 w 71"/>
                    <a:gd name="T111" fmla="*/ 49 h 53"/>
                    <a:gd name="T112" fmla="*/ 3 w 71"/>
                    <a:gd name="T113" fmla="*/ 49 h 53"/>
                    <a:gd name="T114" fmla="*/ 3 w 71"/>
                    <a:gd name="T115" fmla="*/ 51 h 53"/>
                    <a:gd name="T116" fmla="*/ 2 w 71"/>
                    <a:gd name="T117" fmla="*/ 51 h 53"/>
                    <a:gd name="T118" fmla="*/ 0 w 71"/>
                    <a:gd name="T119" fmla="*/ 53 h 53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71"/>
                    <a:gd name="T181" fmla="*/ 0 h 53"/>
                    <a:gd name="T182" fmla="*/ 71 w 71"/>
                    <a:gd name="T183" fmla="*/ 53 h 53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71" h="53">
                      <a:moveTo>
                        <a:pt x="71" y="0"/>
                      </a:moveTo>
                      <a:lnTo>
                        <a:pt x="69" y="1"/>
                      </a:lnTo>
                      <a:lnTo>
                        <a:pt x="69" y="3"/>
                      </a:lnTo>
                      <a:lnTo>
                        <a:pt x="67" y="3"/>
                      </a:lnTo>
                      <a:lnTo>
                        <a:pt x="66" y="5"/>
                      </a:lnTo>
                      <a:lnTo>
                        <a:pt x="64" y="6"/>
                      </a:lnTo>
                      <a:lnTo>
                        <a:pt x="64" y="8"/>
                      </a:lnTo>
                      <a:lnTo>
                        <a:pt x="62" y="8"/>
                      </a:lnTo>
                      <a:lnTo>
                        <a:pt x="62" y="10"/>
                      </a:lnTo>
                      <a:lnTo>
                        <a:pt x="61" y="10"/>
                      </a:lnTo>
                      <a:lnTo>
                        <a:pt x="61" y="11"/>
                      </a:lnTo>
                      <a:lnTo>
                        <a:pt x="59" y="11"/>
                      </a:lnTo>
                      <a:lnTo>
                        <a:pt x="59" y="13"/>
                      </a:lnTo>
                      <a:lnTo>
                        <a:pt x="57" y="13"/>
                      </a:lnTo>
                      <a:lnTo>
                        <a:pt x="57" y="15"/>
                      </a:lnTo>
                      <a:lnTo>
                        <a:pt x="56" y="15"/>
                      </a:lnTo>
                      <a:lnTo>
                        <a:pt x="54" y="16"/>
                      </a:lnTo>
                      <a:lnTo>
                        <a:pt x="53" y="18"/>
                      </a:lnTo>
                      <a:lnTo>
                        <a:pt x="51" y="18"/>
                      </a:lnTo>
                      <a:lnTo>
                        <a:pt x="51" y="20"/>
                      </a:lnTo>
                      <a:lnTo>
                        <a:pt x="49" y="20"/>
                      </a:lnTo>
                      <a:lnTo>
                        <a:pt x="49" y="21"/>
                      </a:lnTo>
                      <a:lnTo>
                        <a:pt x="48" y="21"/>
                      </a:lnTo>
                      <a:lnTo>
                        <a:pt x="48" y="23"/>
                      </a:lnTo>
                      <a:lnTo>
                        <a:pt x="46" y="23"/>
                      </a:lnTo>
                      <a:lnTo>
                        <a:pt x="44" y="25"/>
                      </a:lnTo>
                      <a:lnTo>
                        <a:pt x="43" y="25"/>
                      </a:lnTo>
                      <a:lnTo>
                        <a:pt x="43" y="26"/>
                      </a:lnTo>
                      <a:lnTo>
                        <a:pt x="41" y="26"/>
                      </a:lnTo>
                      <a:lnTo>
                        <a:pt x="41" y="28"/>
                      </a:lnTo>
                      <a:lnTo>
                        <a:pt x="39" y="28"/>
                      </a:lnTo>
                      <a:lnTo>
                        <a:pt x="38" y="30"/>
                      </a:lnTo>
                      <a:lnTo>
                        <a:pt x="36" y="30"/>
                      </a:lnTo>
                      <a:lnTo>
                        <a:pt x="36" y="31"/>
                      </a:lnTo>
                      <a:lnTo>
                        <a:pt x="34" y="31"/>
                      </a:lnTo>
                      <a:lnTo>
                        <a:pt x="33" y="33"/>
                      </a:lnTo>
                      <a:lnTo>
                        <a:pt x="31" y="35"/>
                      </a:lnTo>
                      <a:lnTo>
                        <a:pt x="30" y="35"/>
                      </a:lnTo>
                      <a:lnTo>
                        <a:pt x="28" y="36"/>
                      </a:lnTo>
                      <a:lnTo>
                        <a:pt x="26" y="36"/>
                      </a:lnTo>
                      <a:lnTo>
                        <a:pt x="26" y="38"/>
                      </a:lnTo>
                      <a:lnTo>
                        <a:pt x="25" y="38"/>
                      </a:lnTo>
                      <a:lnTo>
                        <a:pt x="23" y="40"/>
                      </a:lnTo>
                      <a:lnTo>
                        <a:pt x="21" y="40"/>
                      </a:lnTo>
                      <a:lnTo>
                        <a:pt x="20" y="41"/>
                      </a:lnTo>
                      <a:lnTo>
                        <a:pt x="18" y="43"/>
                      </a:lnTo>
                      <a:lnTo>
                        <a:pt x="16" y="43"/>
                      </a:lnTo>
                      <a:lnTo>
                        <a:pt x="15" y="45"/>
                      </a:lnTo>
                      <a:lnTo>
                        <a:pt x="13" y="45"/>
                      </a:lnTo>
                      <a:lnTo>
                        <a:pt x="13" y="46"/>
                      </a:lnTo>
                      <a:lnTo>
                        <a:pt x="11" y="46"/>
                      </a:lnTo>
                      <a:lnTo>
                        <a:pt x="10" y="46"/>
                      </a:lnTo>
                      <a:lnTo>
                        <a:pt x="10" y="48"/>
                      </a:lnTo>
                      <a:lnTo>
                        <a:pt x="8" y="48"/>
                      </a:lnTo>
                      <a:lnTo>
                        <a:pt x="7" y="49"/>
                      </a:lnTo>
                      <a:lnTo>
                        <a:pt x="5" y="49"/>
                      </a:lnTo>
                      <a:lnTo>
                        <a:pt x="3" y="49"/>
                      </a:lnTo>
                      <a:lnTo>
                        <a:pt x="3" y="51"/>
                      </a:lnTo>
                      <a:lnTo>
                        <a:pt x="2" y="51"/>
                      </a:lnTo>
                      <a:lnTo>
                        <a:pt x="0" y="53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76" name="Freeform 866"/>
                <p:cNvSpPr>
                  <a:spLocks/>
                </p:cNvSpPr>
                <p:nvPr/>
              </p:nvSpPr>
              <p:spPr bwMode="auto">
                <a:xfrm>
                  <a:off x="913" y="1503"/>
                  <a:ext cx="76" cy="20"/>
                </a:xfrm>
                <a:custGeom>
                  <a:avLst/>
                  <a:gdLst>
                    <a:gd name="T0" fmla="*/ 76 w 76"/>
                    <a:gd name="T1" fmla="*/ 0 h 20"/>
                    <a:gd name="T2" fmla="*/ 74 w 76"/>
                    <a:gd name="T3" fmla="*/ 0 h 20"/>
                    <a:gd name="T4" fmla="*/ 73 w 76"/>
                    <a:gd name="T5" fmla="*/ 0 h 20"/>
                    <a:gd name="T6" fmla="*/ 73 w 76"/>
                    <a:gd name="T7" fmla="*/ 1 h 20"/>
                    <a:gd name="T8" fmla="*/ 71 w 76"/>
                    <a:gd name="T9" fmla="*/ 1 h 20"/>
                    <a:gd name="T10" fmla="*/ 69 w 76"/>
                    <a:gd name="T11" fmla="*/ 3 h 20"/>
                    <a:gd name="T12" fmla="*/ 68 w 76"/>
                    <a:gd name="T13" fmla="*/ 3 h 20"/>
                    <a:gd name="T14" fmla="*/ 66 w 76"/>
                    <a:gd name="T15" fmla="*/ 5 h 20"/>
                    <a:gd name="T16" fmla="*/ 64 w 76"/>
                    <a:gd name="T17" fmla="*/ 5 h 20"/>
                    <a:gd name="T18" fmla="*/ 63 w 76"/>
                    <a:gd name="T19" fmla="*/ 6 h 20"/>
                    <a:gd name="T20" fmla="*/ 61 w 76"/>
                    <a:gd name="T21" fmla="*/ 6 h 20"/>
                    <a:gd name="T22" fmla="*/ 59 w 76"/>
                    <a:gd name="T23" fmla="*/ 8 h 20"/>
                    <a:gd name="T24" fmla="*/ 58 w 76"/>
                    <a:gd name="T25" fmla="*/ 8 h 20"/>
                    <a:gd name="T26" fmla="*/ 56 w 76"/>
                    <a:gd name="T27" fmla="*/ 8 h 20"/>
                    <a:gd name="T28" fmla="*/ 55 w 76"/>
                    <a:gd name="T29" fmla="*/ 10 h 20"/>
                    <a:gd name="T30" fmla="*/ 53 w 76"/>
                    <a:gd name="T31" fmla="*/ 10 h 20"/>
                    <a:gd name="T32" fmla="*/ 51 w 76"/>
                    <a:gd name="T33" fmla="*/ 11 h 20"/>
                    <a:gd name="T34" fmla="*/ 50 w 76"/>
                    <a:gd name="T35" fmla="*/ 11 h 20"/>
                    <a:gd name="T36" fmla="*/ 48 w 76"/>
                    <a:gd name="T37" fmla="*/ 11 h 20"/>
                    <a:gd name="T38" fmla="*/ 46 w 76"/>
                    <a:gd name="T39" fmla="*/ 13 h 20"/>
                    <a:gd name="T40" fmla="*/ 45 w 76"/>
                    <a:gd name="T41" fmla="*/ 13 h 20"/>
                    <a:gd name="T42" fmla="*/ 43 w 76"/>
                    <a:gd name="T43" fmla="*/ 13 h 20"/>
                    <a:gd name="T44" fmla="*/ 41 w 76"/>
                    <a:gd name="T45" fmla="*/ 13 h 20"/>
                    <a:gd name="T46" fmla="*/ 41 w 76"/>
                    <a:gd name="T47" fmla="*/ 15 h 20"/>
                    <a:gd name="T48" fmla="*/ 40 w 76"/>
                    <a:gd name="T49" fmla="*/ 15 h 20"/>
                    <a:gd name="T50" fmla="*/ 38 w 76"/>
                    <a:gd name="T51" fmla="*/ 15 h 20"/>
                    <a:gd name="T52" fmla="*/ 36 w 76"/>
                    <a:gd name="T53" fmla="*/ 15 h 20"/>
                    <a:gd name="T54" fmla="*/ 35 w 76"/>
                    <a:gd name="T55" fmla="*/ 16 h 20"/>
                    <a:gd name="T56" fmla="*/ 33 w 76"/>
                    <a:gd name="T57" fmla="*/ 16 h 20"/>
                    <a:gd name="T58" fmla="*/ 32 w 76"/>
                    <a:gd name="T59" fmla="*/ 16 h 20"/>
                    <a:gd name="T60" fmla="*/ 30 w 76"/>
                    <a:gd name="T61" fmla="*/ 18 h 20"/>
                    <a:gd name="T62" fmla="*/ 28 w 76"/>
                    <a:gd name="T63" fmla="*/ 18 h 20"/>
                    <a:gd name="T64" fmla="*/ 27 w 76"/>
                    <a:gd name="T65" fmla="*/ 18 h 20"/>
                    <a:gd name="T66" fmla="*/ 25 w 76"/>
                    <a:gd name="T67" fmla="*/ 18 h 20"/>
                    <a:gd name="T68" fmla="*/ 23 w 76"/>
                    <a:gd name="T69" fmla="*/ 18 h 20"/>
                    <a:gd name="T70" fmla="*/ 22 w 76"/>
                    <a:gd name="T71" fmla="*/ 20 h 20"/>
                    <a:gd name="T72" fmla="*/ 20 w 76"/>
                    <a:gd name="T73" fmla="*/ 20 h 20"/>
                    <a:gd name="T74" fmla="*/ 18 w 76"/>
                    <a:gd name="T75" fmla="*/ 20 h 20"/>
                    <a:gd name="T76" fmla="*/ 17 w 76"/>
                    <a:gd name="T77" fmla="*/ 20 h 20"/>
                    <a:gd name="T78" fmla="*/ 15 w 76"/>
                    <a:gd name="T79" fmla="*/ 20 h 20"/>
                    <a:gd name="T80" fmla="*/ 13 w 76"/>
                    <a:gd name="T81" fmla="*/ 20 h 20"/>
                    <a:gd name="T82" fmla="*/ 12 w 76"/>
                    <a:gd name="T83" fmla="*/ 20 h 20"/>
                    <a:gd name="T84" fmla="*/ 10 w 76"/>
                    <a:gd name="T85" fmla="*/ 20 h 20"/>
                    <a:gd name="T86" fmla="*/ 9 w 76"/>
                    <a:gd name="T87" fmla="*/ 20 h 20"/>
                    <a:gd name="T88" fmla="*/ 9 w 76"/>
                    <a:gd name="T89" fmla="*/ 18 h 20"/>
                    <a:gd name="T90" fmla="*/ 7 w 76"/>
                    <a:gd name="T91" fmla="*/ 18 h 20"/>
                    <a:gd name="T92" fmla="*/ 5 w 76"/>
                    <a:gd name="T93" fmla="*/ 18 h 20"/>
                    <a:gd name="T94" fmla="*/ 4 w 76"/>
                    <a:gd name="T95" fmla="*/ 18 h 20"/>
                    <a:gd name="T96" fmla="*/ 4 w 76"/>
                    <a:gd name="T97" fmla="*/ 16 h 20"/>
                    <a:gd name="T98" fmla="*/ 2 w 76"/>
                    <a:gd name="T99" fmla="*/ 16 h 20"/>
                    <a:gd name="T100" fmla="*/ 2 w 76"/>
                    <a:gd name="T101" fmla="*/ 15 h 20"/>
                    <a:gd name="T102" fmla="*/ 0 w 76"/>
                    <a:gd name="T103" fmla="*/ 15 h 20"/>
                    <a:gd name="T104" fmla="*/ 0 w 76"/>
                    <a:gd name="T105" fmla="*/ 13 h 20"/>
                    <a:gd name="T106" fmla="*/ 0 w 76"/>
                    <a:gd name="T107" fmla="*/ 11 h 20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76"/>
                    <a:gd name="T163" fmla="*/ 0 h 20"/>
                    <a:gd name="T164" fmla="*/ 76 w 76"/>
                    <a:gd name="T165" fmla="*/ 20 h 20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76" h="20">
                      <a:moveTo>
                        <a:pt x="76" y="0"/>
                      </a:moveTo>
                      <a:lnTo>
                        <a:pt x="74" y="0"/>
                      </a:lnTo>
                      <a:lnTo>
                        <a:pt x="73" y="0"/>
                      </a:lnTo>
                      <a:lnTo>
                        <a:pt x="73" y="1"/>
                      </a:lnTo>
                      <a:lnTo>
                        <a:pt x="71" y="1"/>
                      </a:lnTo>
                      <a:lnTo>
                        <a:pt x="69" y="3"/>
                      </a:lnTo>
                      <a:lnTo>
                        <a:pt x="68" y="3"/>
                      </a:lnTo>
                      <a:lnTo>
                        <a:pt x="66" y="5"/>
                      </a:lnTo>
                      <a:lnTo>
                        <a:pt x="64" y="5"/>
                      </a:lnTo>
                      <a:lnTo>
                        <a:pt x="63" y="6"/>
                      </a:lnTo>
                      <a:lnTo>
                        <a:pt x="61" y="6"/>
                      </a:lnTo>
                      <a:lnTo>
                        <a:pt x="59" y="8"/>
                      </a:lnTo>
                      <a:lnTo>
                        <a:pt x="58" y="8"/>
                      </a:lnTo>
                      <a:lnTo>
                        <a:pt x="56" y="8"/>
                      </a:lnTo>
                      <a:lnTo>
                        <a:pt x="55" y="10"/>
                      </a:lnTo>
                      <a:lnTo>
                        <a:pt x="53" y="10"/>
                      </a:lnTo>
                      <a:lnTo>
                        <a:pt x="51" y="11"/>
                      </a:lnTo>
                      <a:lnTo>
                        <a:pt x="50" y="11"/>
                      </a:lnTo>
                      <a:lnTo>
                        <a:pt x="48" y="11"/>
                      </a:lnTo>
                      <a:lnTo>
                        <a:pt x="46" y="13"/>
                      </a:lnTo>
                      <a:lnTo>
                        <a:pt x="45" y="13"/>
                      </a:lnTo>
                      <a:lnTo>
                        <a:pt x="43" y="13"/>
                      </a:lnTo>
                      <a:lnTo>
                        <a:pt x="41" y="13"/>
                      </a:lnTo>
                      <a:lnTo>
                        <a:pt x="41" y="15"/>
                      </a:lnTo>
                      <a:lnTo>
                        <a:pt x="40" y="15"/>
                      </a:lnTo>
                      <a:lnTo>
                        <a:pt x="38" y="15"/>
                      </a:lnTo>
                      <a:lnTo>
                        <a:pt x="36" y="15"/>
                      </a:lnTo>
                      <a:lnTo>
                        <a:pt x="35" y="16"/>
                      </a:lnTo>
                      <a:lnTo>
                        <a:pt x="33" y="16"/>
                      </a:lnTo>
                      <a:lnTo>
                        <a:pt x="32" y="16"/>
                      </a:lnTo>
                      <a:lnTo>
                        <a:pt x="30" y="18"/>
                      </a:lnTo>
                      <a:lnTo>
                        <a:pt x="28" y="18"/>
                      </a:lnTo>
                      <a:lnTo>
                        <a:pt x="27" y="18"/>
                      </a:lnTo>
                      <a:lnTo>
                        <a:pt x="25" y="18"/>
                      </a:lnTo>
                      <a:lnTo>
                        <a:pt x="23" y="18"/>
                      </a:lnTo>
                      <a:lnTo>
                        <a:pt x="22" y="20"/>
                      </a:lnTo>
                      <a:lnTo>
                        <a:pt x="20" y="20"/>
                      </a:lnTo>
                      <a:lnTo>
                        <a:pt x="18" y="20"/>
                      </a:lnTo>
                      <a:lnTo>
                        <a:pt x="17" y="20"/>
                      </a:lnTo>
                      <a:lnTo>
                        <a:pt x="15" y="20"/>
                      </a:lnTo>
                      <a:lnTo>
                        <a:pt x="13" y="20"/>
                      </a:lnTo>
                      <a:lnTo>
                        <a:pt x="12" y="20"/>
                      </a:lnTo>
                      <a:lnTo>
                        <a:pt x="10" y="20"/>
                      </a:lnTo>
                      <a:lnTo>
                        <a:pt x="9" y="20"/>
                      </a:lnTo>
                      <a:lnTo>
                        <a:pt x="9" y="18"/>
                      </a:lnTo>
                      <a:lnTo>
                        <a:pt x="7" y="18"/>
                      </a:lnTo>
                      <a:lnTo>
                        <a:pt x="5" y="18"/>
                      </a:lnTo>
                      <a:lnTo>
                        <a:pt x="4" y="18"/>
                      </a:lnTo>
                      <a:lnTo>
                        <a:pt x="4" y="16"/>
                      </a:lnTo>
                      <a:lnTo>
                        <a:pt x="2" y="16"/>
                      </a:lnTo>
                      <a:lnTo>
                        <a:pt x="2" y="15"/>
                      </a:lnTo>
                      <a:lnTo>
                        <a:pt x="0" y="15"/>
                      </a:lnTo>
                      <a:lnTo>
                        <a:pt x="0" y="13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77" name="Freeform 867"/>
                <p:cNvSpPr>
                  <a:spLocks/>
                </p:cNvSpPr>
                <p:nvPr/>
              </p:nvSpPr>
              <p:spPr bwMode="auto">
                <a:xfrm>
                  <a:off x="912" y="1465"/>
                  <a:ext cx="39" cy="49"/>
                </a:xfrm>
                <a:custGeom>
                  <a:avLst/>
                  <a:gdLst>
                    <a:gd name="T0" fmla="*/ 1 w 39"/>
                    <a:gd name="T1" fmla="*/ 49 h 49"/>
                    <a:gd name="T2" fmla="*/ 1 w 39"/>
                    <a:gd name="T3" fmla="*/ 48 h 49"/>
                    <a:gd name="T4" fmla="*/ 0 w 39"/>
                    <a:gd name="T5" fmla="*/ 48 h 49"/>
                    <a:gd name="T6" fmla="*/ 0 w 39"/>
                    <a:gd name="T7" fmla="*/ 46 h 49"/>
                    <a:gd name="T8" fmla="*/ 1 w 39"/>
                    <a:gd name="T9" fmla="*/ 46 h 49"/>
                    <a:gd name="T10" fmla="*/ 1 w 39"/>
                    <a:gd name="T11" fmla="*/ 44 h 49"/>
                    <a:gd name="T12" fmla="*/ 1 w 39"/>
                    <a:gd name="T13" fmla="*/ 43 h 49"/>
                    <a:gd name="T14" fmla="*/ 1 w 39"/>
                    <a:gd name="T15" fmla="*/ 41 h 49"/>
                    <a:gd name="T16" fmla="*/ 1 w 39"/>
                    <a:gd name="T17" fmla="*/ 39 h 49"/>
                    <a:gd name="T18" fmla="*/ 3 w 39"/>
                    <a:gd name="T19" fmla="*/ 39 h 49"/>
                    <a:gd name="T20" fmla="*/ 3 w 39"/>
                    <a:gd name="T21" fmla="*/ 38 h 49"/>
                    <a:gd name="T22" fmla="*/ 3 w 39"/>
                    <a:gd name="T23" fmla="*/ 36 h 49"/>
                    <a:gd name="T24" fmla="*/ 5 w 39"/>
                    <a:gd name="T25" fmla="*/ 34 h 49"/>
                    <a:gd name="T26" fmla="*/ 5 w 39"/>
                    <a:gd name="T27" fmla="*/ 33 h 49"/>
                    <a:gd name="T28" fmla="*/ 6 w 39"/>
                    <a:gd name="T29" fmla="*/ 33 h 49"/>
                    <a:gd name="T30" fmla="*/ 6 w 39"/>
                    <a:gd name="T31" fmla="*/ 31 h 49"/>
                    <a:gd name="T32" fmla="*/ 8 w 39"/>
                    <a:gd name="T33" fmla="*/ 30 h 49"/>
                    <a:gd name="T34" fmla="*/ 10 w 39"/>
                    <a:gd name="T35" fmla="*/ 28 h 49"/>
                    <a:gd name="T36" fmla="*/ 10 w 39"/>
                    <a:gd name="T37" fmla="*/ 26 h 49"/>
                    <a:gd name="T38" fmla="*/ 11 w 39"/>
                    <a:gd name="T39" fmla="*/ 26 h 49"/>
                    <a:gd name="T40" fmla="*/ 11 w 39"/>
                    <a:gd name="T41" fmla="*/ 25 h 49"/>
                    <a:gd name="T42" fmla="*/ 13 w 39"/>
                    <a:gd name="T43" fmla="*/ 25 h 49"/>
                    <a:gd name="T44" fmla="*/ 13 w 39"/>
                    <a:gd name="T45" fmla="*/ 23 h 49"/>
                    <a:gd name="T46" fmla="*/ 14 w 39"/>
                    <a:gd name="T47" fmla="*/ 23 h 49"/>
                    <a:gd name="T48" fmla="*/ 14 w 39"/>
                    <a:gd name="T49" fmla="*/ 21 h 49"/>
                    <a:gd name="T50" fmla="*/ 16 w 39"/>
                    <a:gd name="T51" fmla="*/ 21 h 49"/>
                    <a:gd name="T52" fmla="*/ 16 w 39"/>
                    <a:gd name="T53" fmla="*/ 20 h 49"/>
                    <a:gd name="T54" fmla="*/ 18 w 39"/>
                    <a:gd name="T55" fmla="*/ 20 h 49"/>
                    <a:gd name="T56" fmla="*/ 18 w 39"/>
                    <a:gd name="T57" fmla="*/ 18 h 49"/>
                    <a:gd name="T58" fmla="*/ 19 w 39"/>
                    <a:gd name="T59" fmla="*/ 18 h 49"/>
                    <a:gd name="T60" fmla="*/ 19 w 39"/>
                    <a:gd name="T61" fmla="*/ 16 h 49"/>
                    <a:gd name="T62" fmla="*/ 21 w 39"/>
                    <a:gd name="T63" fmla="*/ 16 h 49"/>
                    <a:gd name="T64" fmla="*/ 21 w 39"/>
                    <a:gd name="T65" fmla="*/ 15 h 49"/>
                    <a:gd name="T66" fmla="*/ 23 w 39"/>
                    <a:gd name="T67" fmla="*/ 15 h 49"/>
                    <a:gd name="T68" fmla="*/ 23 w 39"/>
                    <a:gd name="T69" fmla="*/ 13 h 49"/>
                    <a:gd name="T70" fmla="*/ 24 w 39"/>
                    <a:gd name="T71" fmla="*/ 13 h 49"/>
                    <a:gd name="T72" fmla="*/ 26 w 39"/>
                    <a:gd name="T73" fmla="*/ 13 h 49"/>
                    <a:gd name="T74" fmla="*/ 26 w 39"/>
                    <a:gd name="T75" fmla="*/ 11 h 49"/>
                    <a:gd name="T76" fmla="*/ 28 w 39"/>
                    <a:gd name="T77" fmla="*/ 10 h 49"/>
                    <a:gd name="T78" fmla="*/ 29 w 39"/>
                    <a:gd name="T79" fmla="*/ 8 h 49"/>
                    <a:gd name="T80" fmla="*/ 31 w 39"/>
                    <a:gd name="T81" fmla="*/ 8 h 49"/>
                    <a:gd name="T82" fmla="*/ 31 w 39"/>
                    <a:gd name="T83" fmla="*/ 6 h 49"/>
                    <a:gd name="T84" fmla="*/ 33 w 39"/>
                    <a:gd name="T85" fmla="*/ 6 h 49"/>
                    <a:gd name="T86" fmla="*/ 33 w 39"/>
                    <a:gd name="T87" fmla="*/ 5 h 49"/>
                    <a:gd name="T88" fmla="*/ 34 w 39"/>
                    <a:gd name="T89" fmla="*/ 5 h 49"/>
                    <a:gd name="T90" fmla="*/ 34 w 39"/>
                    <a:gd name="T91" fmla="*/ 3 h 49"/>
                    <a:gd name="T92" fmla="*/ 36 w 39"/>
                    <a:gd name="T93" fmla="*/ 3 h 49"/>
                    <a:gd name="T94" fmla="*/ 37 w 39"/>
                    <a:gd name="T95" fmla="*/ 1 h 49"/>
                    <a:gd name="T96" fmla="*/ 39 w 39"/>
                    <a:gd name="T97" fmla="*/ 1 h 49"/>
                    <a:gd name="T98" fmla="*/ 39 w 39"/>
                    <a:gd name="T99" fmla="*/ 0 h 49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39"/>
                    <a:gd name="T151" fmla="*/ 0 h 49"/>
                    <a:gd name="T152" fmla="*/ 39 w 39"/>
                    <a:gd name="T153" fmla="*/ 49 h 49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39" h="49">
                      <a:moveTo>
                        <a:pt x="1" y="49"/>
                      </a:moveTo>
                      <a:lnTo>
                        <a:pt x="1" y="48"/>
                      </a:lnTo>
                      <a:lnTo>
                        <a:pt x="0" y="48"/>
                      </a:lnTo>
                      <a:lnTo>
                        <a:pt x="0" y="46"/>
                      </a:lnTo>
                      <a:lnTo>
                        <a:pt x="1" y="46"/>
                      </a:lnTo>
                      <a:lnTo>
                        <a:pt x="1" y="44"/>
                      </a:lnTo>
                      <a:lnTo>
                        <a:pt x="1" y="43"/>
                      </a:lnTo>
                      <a:lnTo>
                        <a:pt x="1" y="41"/>
                      </a:lnTo>
                      <a:lnTo>
                        <a:pt x="1" y="39"/>
                      </a:lnTo>
                      <a:lnTo>
                        <a:pt x="3" y="39"/>
                      </a:lnTo>
                      <a:lnTo>
                        <a:pt x="3" y="38"/>
                      </a:lnTo>
                      <a:lnTo>
                        <a:pt x="3" y="36"/>
                      </a:lnTo>
                      <a:lnTo>
                        <a:pt x="5" y="34"/>
                      </a:lnTo>
                      <a:lnTo>
                        <a:pt x="5" y="33"/>
                      </a:lnTo>
                      <a:lnTo>
                        <a:pt x="6" y="33"/>
                      </a:lnTo>
                      <a:lnTo>
                        <a:pt x="6" y="31"/>
                      </a:lnTo>
                      <a:lnTo>
                        <a:pt x="8" y="30"/>
                      </a:lnTo>
                      <a:lnTo>
                        <a:pt x="10" y="28"/>
                      </a:lnTo>
                      <a:lnTo>
                        <a:pt x="10" y="26"/>
                      </a:lnTo>
                      <a:lnTo>
                        <a:pt x="11" y="26"/>
                      </a:lnTo>
                      <a:lnTo>
                        <a:pt x="11" y="25"/>
                      </a:lnTo>
                      <a:lnTo>
                        <a:pt x="13" y="25"/>
                      </a:lnTo>
                      <a:lnTo>
                        <a:pt x="13" y="23"/>
                      </a:lnTo>
                      <a:lnTo>
                        <a:pt x="14" y="23"/>
                      </a:lnTo>
                      <a:lnTo>
                        <a:pt x="14" y="21"/>
                      </a:lnTo>
                      <a:lnTo>
                        <a:pt x="16" y="21"/>
                      </a:lnTo>
                      <a:lnTo>
                        <a:pt x="16" y="20"/>
                      </a:lnTo>
                      <a:lnTo>
                        <a:pt x="18" y="20"/>
                      </a:lnTo>
                      <a:lnTo>
                        <a:pt x="18" y="18"/>
                      </a:lnTo>
                      <a:lnTo>
                        <a:pt x="19" y="18"/>
                      </a:lnTo>
                      <a:lnTo>
                        <a:pt x="19" y="16"/>
                      </a:lnTo>
                      <a:lnTo>
                        <a:pt x="21" y="16"/>
                      </a:lnTo>
                      <a:lnTo>
                        <a:pt x="21" y="15"/>
                      </a:lnTo>
                      <a:lnTo>
                        <a:pt x="23" y="15"/>
                      </a:lnTo>
                      <a:lnTo>
                        <a:pt x="23" y="13"/>
                      </a:lnTo>
                      <a:lnTo>
                        <a:pt x="24" y="13"/>
                      </a:lnTo>
                      <a:lnTo>
                        <a:pt x="26" y="13"/>
                      </a:lnTo>
                      <a:lnTo>
                        <a:pt x="26" y="11"/>
                      </a:lnTo>
                      <a:lnTo>
                        <a:pt x="28" y="10"/>
                      </a:lnTo>
                      <a:lnTo>
                        <a:pt x="29" y="8"/>
                      </a:lnTo>
                      <a:lnTo>
                        <a:pt x="31" y="8"/>
                      </a:lnTo>
                      <a:lnTo>
                        <a:pt x="31" y="6"/>
                      </a:lnTo>
                      <a:lnTo>
                        <a:pt x="33" y="6"/>
                      </a:lnTo>
                      <a:lnTo>
                        <a:pt x="33" y="5"/>
                      </a:lnTo>
                      <a:lnTo>
                        <a:pt x="34" y="5"/>
                      </a:lnTo>
                      <a:lnTo>
                        <a:pt x="34" y="3"/>
                      </a:lnTo>
                      <a:lnTo>
                        <a:pt x="36" y="3"/>
                      </a:lnTo>
                      <a:lnTo>
                        <a:pt x="37" y="1"/>
                      </a:lnTo>
                      <a:lnTo>
                        <a:pt x="39" y="1"/>
                      </a:lnTo>
                      <a:lnTo>
                        <a:pt x="39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78" name="Freeform 868"/>
                <p:cNvSpPr>
                  <a:spLocks/>
                </p:cNvSpPr>
                <p:nvPr/>
              </p:nvSpPr>
              <p:spPr bwMode="auto">
                <a:xfrm>
                  <a:off x="951" y="1463"/>
                  <a:ext cx="5" cy="2"/>
                </a:xfrm>
                <a:custGeom>
                  <a:avLst/>
                  <a:gdLst>
                    <a:gd name="T0" fmla="*/ 0 w 5"/>
                    <a:gd name="T1" fmla="*/ 2 h 2"/>
                    <a:gd name="T2" fmla="*/ 2 w 5"/>
                    <a:gd name="T3" fmla="*/ 2 h 2"/>
                    <a:gd name="T4" fmla="*/ 3 w 5"/>
                    <a:gd name="T5" fmla="*/ 0 h 2"/>
                    <a:gd name="T6" fmla="*/ 5 w 5"/>
                    <a:gd name="T7" fmla="*/ 0 h 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"/>
                    <a:gd name="T13" fmla="*/ 0 h 2"/>
                    <a:gd name="T14" fmla="*/ 5 w 5"/>
                    <a:gd name="T15" fmla="*/ 2 h 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" h="2">
                      <a:moveTo>
                        <a:pt x="0" y="2"/>
                      </a:moveTo>
                      <a:lnTo>
                        <a:pt x="2" y="2"/>
                      </a:lnTo>
                      <a:lnTo>
                        <a:pt x="3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79" name="Freeform 869"/>
                <p:cNvSpPr>
                  <a:spLocks/>
                </p:cNvSpPr>
                <p:nvPr/>
              </p:nvSpPr>
              <p:spPr bwMode="auto">
                <a:xfrm>
                  <a:off x="963" y="1437"/>
                  <a:ext cx="69" cy="29"/>
                </a:xfrm>
                <a:custGeom>
                  <a:avLst/>
                  <a:gdLst>
                    <a:gd name="T0" fmla="*/ 0 w 69"/>
                    <a:gd name="T1" fmla="*/ 29 h 29"/>
                    <a:gd name="T2" fmla="*/ 1 w 69"/>
                    <a:gd name="T3" fmla="*/ 28 h 29"/>
                    <a:gd name="T4" fmla="*/ 3 w 69"/>
                    <a:gd name="T5" fmla="*/ 28 h 29"/>
                    <a:gd name="T6" fmla="*/ 5 w 69"/>
                    <a:gd name="T7" fmla="*/ 26 h 29"/>
                    <a:gd name="T8" fmla="*/ 6 w 69"/>
                    <a:gd name="T9" fmla="*/ 26 h 29"/>
                    <a:gd name="T10" fmla="*/ 8 w 69"/>
                    <a:gd name="T11" fmla="*/ 24 h 29"/>
                    <a:gd name="T12" fmla="*/ 9 w 69"/>
                    <a:gd name="T13" fmla="*/ 23 h 29"/>
                    <a:gd name="T14" fmla="*/ 11 w 69"/>
                    <a:gd name="T15" fmla="*/ 23 h 29"/>
                    <a:gd name="T16" fmla="*/ 13 w 69"/>
                    <a:gd name="T17" fmla="*/ 21 h 29"/>
                    <a:gd name="T18" fmla="*/ 14 w 69"/>
                    <a:gd name="T19" fmla="*/ 21 h 29"/>
                    <a:gd name="T20" fmla="*/ 14 w 69"/>
                    <a:gd name="T21" fmla="*/ 19 h 29"/>
                    <a:gd name="T22" fmla="*/ 16 w 69"/>
                    <a:gd name="T23" fmla="*/ 19 h 29"/>
                    <a:gd name="T24" fmla="*/ 18 w 69"/>
                    <a:gd name="T25" fmla="*/ 19 h 29"/>
                    <a:gd name="T26" fmla="*/ 18 w 69"/>
                    <a:gd name="T27" fmla="*/ 18 h 29"/>
                    <a:gd name="T28" fmla="*/ 19 w 69"/>
                    <a:gd name="T29" fmla="*/ 18 h 29"/>
                    <a:gd name="T30" fmla="*/ 21 w 69"/>
                    <a:gd name="T31" fmla="*/ 18 h 29"/>
                    <a:gd name="T32" fmla="*/ 21 w 69"/>
                    <a:gd name="T33" fmla="*/ 16 h 29"/>
                    <a:gd name="T34" fmla="*/ 23 w 69"/>
                    <a:gd name="T35" fmla="*/ 16 h 29"/>
                    <a:gd name="T36" fmla="*/ 24 w 69"/>
                    <a:gd name="T37" fmla="*/ 16 h 29"/>
                    <a:gd name="T38" fmla="*/ 24 w 69"/>
                    <a:gd name="T39" fmla="*/ 14 h 29"/>
                    <a:gd name="T40" fmla="*/ 26 w 69"/>
                    <a:gd name="T41" fmla="*/ 14 h 29"/>
                    <a:gd name="T42" fmla="*/ 28 w 69"/>
                    <a:gd name="T43" fmla="*/ 14 h 29"/>
                    <a:gd name="T44" fmla="*/ 28 w 69"/>
                    <a:gd name="T45" fmla="*/ 13 h 29"/>
                    <a:gd name="T46" fmla="*/ 29 w 69"/>
                    <a:gd name="T47" fmla="*/ 13 h 29"/>
                    <a:gd name="T48" fmla="*/ 31 w 69"/>
                    <a:gd name="T49" fmla="*/ 13 h 29"/>
                    <a:gd name="T50" fmla="*/ 31 w 69"/>
                    <a:gd name="T51" fmla="*/ 11 h 29"/>
                    <a:gd name="T52" fmla="*/ 33 w 69"/>
                    <a:gd name="T53" fmla="*/ 11 h 29"/>
                    <a:gd name="T54" fmla="*/ 34 w 69"/>
                    <a:gd name="T55" fmla="*/ 11 h 29"/>
                    <a:gd name="T56" fmla="*/ 36 w 69"/>
                    <a:gd name="T57" fmla="*/ 9 h 29"/>
                    <a:gd name="T58" fmla="*/ 37 w 69"/>
                    <a:gd name="T59" fmla="*/ 9 h 29"/>
                    <a:gd name="T60" fmla="*/ 37 w 69"/>
                    <a:gd name="T61" fmla="*/ 8 h 29"/>
                    <a:gd name="T62" fmla="*/ 39 w 69"/>
                    <a:gd name="T63" fmla="*/ 8 h 29"/>
                    <a:gd name="T64" fmla="*/ 41 w 69"/>
                    <a:gd name="T65" fmla="*/ 8 h 29"/>
                    <a:gd name="T66" fmla="*/ 42 w 69"/>
                    <a:gd name="T67" fmla="*/ 8 h 29"/>
                    <a:gd name="T68" fmla="*/ 42 w 69"/>
                    <a:gd name="T69" fmla="*/ 6 h 29"/>
                    <a:gd name="T70" fmla="*/ 44 w 69"/>
                    <a:gd name="T71" fmla="*/ 6 h 29"/>
                    <a:gd name="T72" fmla="*/ 46 w 69"/>
                    <a:gd name="T73" fmla="*/ 6 h 29"/>
                    <a:gd name="T74" fmla="*/ 47 w 69"/>
                    <a:gd name="T75" fmla="*/ 6 h 29"/>
                    <a:gd name="T76" fmla="*/ 47 w 69"/>
                    <a:gd name="T77" fmla="*/ 5 h 29"/>
                    <a:gd name="T78" fmla="*/ 49 w 69"/>
                    <a:gd name="T79" fmla="*/ 5 h 29"/>
                    <a:gd name="T80" fmla="*/ 51 w 69"/>
                    <a:gd name="T81" fmla="*/ 5 h 29"/>
                    <a:gd name="T82" fmla="*/ 52 w 69"/>
                    <a:gd name="T83" fmla="*/ 5 h 29"/>
                    <a:gd name="T84" fmla="*/ 52 w 69"/>
                    <a:gd name="T85" fmla="*/ 3 h 29"/>
                    <a:gd name="T86" fmla="*/ 54 w 69"/>
                    <a:gd name="T87" fmla="*/ 3 h 29"/>
                    <a:gd name="T88" fmla="*/ 56 w 69"/>
                    <a:gd name="T89" fmla="*/ 3 h 29"/>
                    <a:gd name="T90" fmla="*/ 57 w 69"/>
                    <a:gd name="T91" fmla="*/ 3 h 29"/>
                    <a:gd name="T92" fmla="*/ 59 w 69"/>
                    <a:gd name="T93" fmla="*/ 1 h 29"/>
                    <a:gd name="T94" fmla="*/ 60 w 69"/>
                    <a:gd name="T95" fmla="*/ 1 h 29"/>
                    <a:gd name="T96" fmla="*/ 62 w 69"/>
                    <a:gd name="T97" fmla="*/ 1 h 29"/>
                    <a:gd name="T98" fmla="*/ 64 w 69"/>
                    <a:gd name="T99" fmla="*/ 1 h 29"/>
                    <a:gd name="T100" fmla="*/ 64 w 69"/>
                    <a:gd name="T101" fmla="*/ 0 h 29"/>
                    <a:gd name="T102" fmla="*/ 65 w 69"/>
                    <a:gd name="T103" fmla="*/ 0 h 29"/>
                    <a:gd name="T104" fmla="*/ 67 w 69"/>
                    <a:gd name="T105" fmla="*/ 0 h 29"/>
                    <a:gd name="T106" fmla="*/ 69 w 69"/>
                    <a:gd name="T107" fmla="*/ 0 h 29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69"/>
                    <a:gd name="T163" fmla="*/ 0 h 29"/>
                    <a:gd name="T164" fmla="*/ 69 w 69"/>
                    <a:gd name="T165" fmla="*/ 29 h 29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69" h="29">
                      <a:moveTo>
                        <a:pt x="0" y="29"/>
                      </a:moveTo>
                      <a:lnTo>
                        <a:pt x="1" y="28"/>
                      </a:lnTo>
                      <a:lnTo>
                        <a:pt x="3" y="28"/>
                      </a:lnTo>
                      <a:lnTo>
                        <a:pt x="5" y="26"/>
                      </a:lnTo>
                      <a:lnTo>
                        <a:pt x="6" y="26"/>
                      </a:lnTo>
                      <a:lnTo>
                        <a:pt x="8" y="24"/>
                      </a:lnTo>
                      <a:lnTo>
                        <a:pt x="9" y="23"/>
                      </a:lnTo>
                      <a:lnTo>
                        <a:pt x="11" y="23"/>
                      </a:lnTo>
                      <a:lnTo>
                        <a:pt x="13" y="21"/>
                      </a:lnTo>
                      <a:lnTo>
                        <a:pt x="14" y="21"/>
                      </a:lnTo>
                      <a:lnTo>
                        <a:pt x="14" y="19"/>
                      </a:lnTo>
                      <a:lnTo>
                        <a:pt x="16" y="19"/>
                      </a:lnTo>
                      <a:lnTo>
                        <a:pt x="18" y="19"/>
                      </a:lnTo>
                      <a:lnTo>
                        <a:pt x="18" y="18"/>
                      </a:lnTo>
                      <a:lnTo>
                        <a:pt x="19" y="18"/>
                      </a:lnTo>
                      <a:lnTo>
                        <a:pt x="21" y="18"/>
                      </a:lnTo>
                      <a:lnTo>
                        <a:pt x="21" y="16"/>
                      </a:lnTo>
                      <a:lnTo>
                        <a:pt x="23" y="16"/>
                      </a:lnTo>
                      <a:lnTo>
                        <a:pt x="24" y="16"/>
                      </a:lnTo>
                      <a:lnTo>
                        <a:pt x="24" y="14"/>
                      </a:lnTo>
                      <a:lnTo>
                        <a:pt x="26" y="14"/>
                      </a:lnTo>
                      <a:lnTo>
                        <a:pt x="28" y="14"/>
                      </a:lnTo>
                      <a:lnTo>
                        <a:pt x="28" y="13"/>
                      </a:lnTo>
                      <a:lnTo>
                        <a:pt x="29" y="13"/>
                      </a:lnTo>
                      <a:lnTo>
                        <a:pt x="31" y="13"/>
                      </a:lnTo>
                      <a:lnTo>
                        <a:pt x="31" y="11"/>
                      </a:lnTo>
                      <a:lnTo>
                        <a:pt x="33" y="11"/>
                      </a:lnTo>
                      <a:lnTo>
                        <a:pt x="34" y="11"/>
                      </a:lnTo>
                      <a:lnTo>
                        <a:pt x="36" y="9"/>
                      </a:lnTo>
                      <a:lnTo>
                        <a:pt x="37" y="9"/>
                      </a:lnTo>
                      <a:lnTo>
                        <a:pt x="37" y="8"/>
                      </a:lnTo>
                      <a:lnTo>
                        <a:pt x="39" y="8"/>
                      </a:lnTo>
                      <a:lnTo>
                        <a:pt x="41" y="8"/>
                      </a:lnTo>
                      <a:lnTo>
                        <a:pt x="42" y="8"/>
                      </a:lnTo>
                      <a:lnTo>
                        <a:pt x="42" y="6"/>
                      </a:lnTo>
                      <a:lnTo>
                        <a:pt x="44" y="6"/>
                      </a:lnTo>
                      <a:lnTo>
                        <a:pt x="46" y="6"/>
                      </a:lnTo>
                      <a:lnTo>
                        <a:pt x="47" y="6"/>
                      </a:lnTo>
                      <a:lnTo>
                        <a:pt x="47" y="5"/>
                      </a:lnTo>
                      <a:lnTo>
                        <a:pt x="49" y="5"/>
                      </a:lnTo>
                      <a:lnTo>
                        <a:pt x="51" y="5"/>
                      </a:lnTo>
                      <a:lnTo>
                        <a:pt x="52" y="5"/>
                      </a:lnTo>
                      <a:lnTo>
                        <a:pt x="52" y="3"/>
                      </a:lnTo>
                      <a:lnTo>
                        <a:pt x="54" y="3"/>
                      </a:lnTo>
                      <a:lnTo>
                        <a:pt x="56" y="3"/>
                      </a:lnTo>
                      <a:lnTo>
                        <a:pt x="57" y="3"/>
                      </a:lnTo>
                      <a:lnTo>
                        <a:pt x="59" y="1"/>
                      </a:lnTo>
                      <a:lnTo>
                        <a:pt x="60" y="1"/>
                      </a:lnTo>
                      <a:lnTo>
                        <a:pt x="62" y="1"/>
                      </a:lnTo>
                      <a:lnTo>
                        <a:pt x="64" y="1"/>
                      </a:lnTo>
                      <a:lnTo>
                        <a:pt x="64" y="0"/>
                      </a:lnTo>
                      <a:lnTo>
                        <a:pt x="65" y="0"/>
                      </a:lnTo>
                      <a:lnTo>
                        <a:pt x="67" y="0"/>
                      </a:lnTo>
                      <a:lnTo>
                        <a:pt x="69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80" name="Freeform 870"/>
                <p:cNvSpPr>
                  <a:spLocks/>
                </p:cNvSpPr>
                <p:nvPr/>
              </p:nvSpPr>
              <p:spPr bwMode="auto">
                <a:xfrm>
                  <a:off x="1032" y="1437"/>
                  <a:ext cx="23" cy="19"/>
                </a:xfrm>
                <a:custGeom>
                  <a:avLst/>
                  <a:gdLst>
                    <a:gd name="T0" fmla="*/ 0 w 23"/>
                    <a:gd name="T1" fmla="*/ 0 h 19"/>
                    <a:gd name="T2" fmla="*/ 1 w 23"/>
                    <a:gd name="T3" fmla="*/ 0 h 19"/>
                    <a:gd name="T4" fmla="*/ 3 w 23"/>
                    <a:gd name="T5" fmla="*/ 0 h 19"/>
                    <a:gd name="T6" fmla="*/ 5 w 23"/>
                    <a:gd name="T7" fmla="*/ 0 h 19"/>
                    <a:gd name="T8" fmla="*/ 6 w 23"/>
                    <a:gd name="T9" fmla="*/ 0 h 19"/>
                    <a:gd name="T10" fmla="*/ 8 w 23"/>
                    <a:gd name="T11" fmla="*/ 0 h 19"/>
                    <a:gd name="T12" fmla="*/ 10 w 23"/>
                    <a:gd name="T13" fmla="*/ 0 h 19"/>
                    <a:gd name="T14" fmla="*/ 11 w 23"/>
                    <a:gd name="T15" fmla="*/ 0 h 19"/>
                    <a:gd name="T16" fmla="*/ 13 w 23"/>
                    <a:gd name="T17" fmla="*/ 0 h 19"/>
                    <a:gd name="T18" fmla="*/ 14 w 23"/>
                    <a:gd name="T19" fmla="*/ 0 h 19"/>
                    <a:gd name="T20" fmla="*/ 16 w 23"/>
                    <a:gd name="T21" fmla="*/ 0 h 19"/>
                    <a:gd name="T22" fmla="*/ 18 w 23"/>
                    <a:gd name="T23" fmla="*/ 0 h 19"/>
                    <a:gd name="T24" fmla="*/ 18 w 23"/>
                    <a:gd name="T25" fmla="*/ 1 h 19"/>
                    <a:gd name="T26" fmla="*/ 19 w 23"/>
                    <a:gd name="T27" fmla="*/ 1 h 19"/>
                    <a:gd name="T28" fmla="*/ 21 w 23"/>
                    <a:gd name="T29" fmla="*/ 1 h 19"/>
                    <a:gd name="T30" fmla="*/ 21 w 23"/>
                    <a:gd name="T31" fmla="*/ 3 h 19"/>
                    <a:gd name="T32" fmla="*/ 23 w 23"/>
                    <a:gd name="T33" fmla="*/ 3 h 19"/>
                    <a:gd name="T34" fmla="*/ 23 w 23"/>
                    <a:gd name="T35" fmla="*/ 5 h 19"/>
                    <a:gd name="T36" fmla="*/ 23 w 23"/>
                    <a:gd name="T37" fmla="*/ 6 h 19"/>
                    <a:gd name="T38" fmla="*/ 23 w 23"/>
                    <a:gd name="T39" fmla="*/ 8 h 19"/>
                    <a:gd name="T40" fmla="*/ 23 w 23"/>
                    <a:gd name="T41" fmla="*/ 9 h 19"/>
                    <a:gd name="T42" fmla="*/ 23 w 23"/>
                    <a:gd name="T43" fmla="*/ 11 h 19"/>
                    <a:gd name="T44" fmla="*/ 23 w 23"/>
                    <a:gd name="T45" fmla="*/ 13 h 19"/>
                    <a:gd name="T46" fmla="*/ 21 w 23"/>
                    <a:gd name="T47" fmla="*/ 13 h 19"/>
                    <a:gd name="T48" fmla="*/ 21 w 23"/>
                    <a:gd name="T49" fmla="*/ 14 h 19"/>
                    <a:gd name="T50" fmla="*/ 21 w 23"/>
                    <a:gd name="T51" fmla="*/ 16 h 19"/>
                    <a:gd name="T52" fmla="*/ 19 w 23"/>
                    <a:gd name="T53" fmla="*/ 16 h 19"/>
                    <a:gd name="T54" fmla="*/ 19 w 23"/>
                    <a:gd name="T55" fmla="*/ 18 h 19"/>
                    <a:gd name="T56" fmla="*/ 19 w 23"/>
                    <a:gd name="T57" fmla="*/ 19 h 19"/>
                    <a:gd name="T58" fmla="*/ 18 w 23"/>
                    <a:gd name="T59" fmla="*/ 19 h 19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23"/>
                    <a:gd name="T91" fmla="*/ 0 h 19"/>
                    <a:gd name="T92" fmla="*/ 23 w 23"/>
                    <a:gd name="T93" fmla="*/ 19 h 19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23" h="19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8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6" y="0"/>
                      </a:lnTo>
                      <a:lnTo>
                        <a:pt x="18" y="0"/>
                      </a:lnTo>
                      <a:lnTo>
                        <a:pt x="18" y="1"/>
                      </a:lnTo>
                      <a:lnTo>
                        <a:pt x="19" y="1"/>
                      </a:lnTo>
                      <a:lnTo>
                        <a:pt x="21" y="1"/>
                      </a:lnTo>
                      <a:lnTo>
                        <a:pt x="21" y="3"/>
                      </a:lnTo>
                      <a:lnTo>
                        <a:pt x="23" y="3"/>
                      </a:lnTo>
                      <a:lnTo>
                        <a:pt x="23" y="5"/>
                      </a:lnTo>
                      <a:lnTo>
                        <a:pt x="23" y="6"/>
                      </a:lnTo>
                      <a:lnTo>
                        <a:pt x="23" y="8"/>
                      </a:lnTo>
                      <a:lnTo>
                        <a:pt x="23" y="9"/>
                      </a:lnTo>
                      <a:lnTo>
                        <a:pt x="23" y="11"/>
                      </a:lnTo>
                      <a:lnTo>
                        <a:pt x="23" y="13"/>
                      </a:lnTo>
                      <a:lnTo>
                        <a:pt x="21" y="13"/>
                      </a:lnTo>
                      <a:lnTo>
                        <a:pt x="21" y="14"/>
                      </a:lnTo>
                      <a:lnTo>
                        <a:pt x="21" y="16"/>
                      </a:lnTo>
                      <a:lnTo>
                        <a:pt x="19" y="16"/>
                      </a:lnTo>
                      <a:lnTo>
                        <a:pt x="19" y="18"/>
                      </a:lnTo>
                      <a:lnTo>
                        <a:pt x="19" y="19"/>
                      </a:lnTo>
                      <a:lnTo>
                        <a:pt x="18" y="19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81" name="Freeform 871"/>
                <p:cNvSpPr>
                  <a:spLocks/>
                </p:cNvSpPr>
                <p:nvPr/>
              </p:nvSpPr>
              <p:spPr bwMode="auto">
                <a:xfrm>
                  <a:off x="989" y="1456"/>
                  <a:ext cx="61" cy="45"/>
                </a:xfrm>
                <a:custGeom>
                  <a:avLst/>
                  <a:gdLst>
                    <a:gd name="T0" fmla="*/ 61 w 61"/>
                    <a:gd name="T1" fmla="*/ 0 h 45"/>
                    <a:gd name="T2" fmla="*/ 61 w 61"/>
                    <a:gd name="T3" fmla="*/ 2 h 45"/>
                    <a:gd name="T4" fmla="*/ 59 w 61"/>
                    <a:gd name="T5" fmla="*/ 2 h 45"/>
                    <a:gd name="T6" fmla="*/ 59 w 61"/>
                    <a:gd name="T7" fmla="*/ 4 h 45"/>
                    <a:gd name="T8" fmla="*/ 57 w 61"/>
                    <a:gd name="T9" fmla="*/ 4 h 45"/>
                    <a:gd name="T10" fmla="*/ 57 w 61"/>
                    <a:gd name="T11" fmla="*/ 5 h 45"/>
                    <a:gd name="T12" fmla="*/ 57 w 61"/>
                    <a:gd name="T13" fmla="*/ 7 h 45"/>
                    <a:gd name="T14" fmla="*/ 56 w 61"/>
                    <a:gd name="T15" fmla="*/ 7 h 45"/>
                    <a:gd name="T16" fmla="*/ 54 w 61"/>
                    <a:gd name="T17" fmla="*/ 7 h 45"/>
                    <a:gd name="T18" fmla="*/ 54 w 61"/>
                    <a:gd name="T19" fmla="*/ 9 h 45"/>
                    <a:gd name="T20" fmla="*/ 53 w 61"/>
                    <a:gd name="T21" fmla="*/ 9 h 45"/>
                    <a:gd name="T22" fmla="*/ 53 w 61"/>
                    <a:gd name="T23" fmla="*/ 10 h 45"/>
                    <a:gd name="T24" fmla="*/ 51 w 61"/>
                    <a:gd name="T25" fmla="*/ 10 h 45"/>
                    <a:gd name="T26" fmla="*/ 51 w 61"/>
                    <a:gd name="T27" fmla="*/ 12 h 45"/>
                    <a:gd name="T28" fmla="*/ 49 w 61"/>
                    <a:gd name="T29" fmla="*/ 12 h 45"/>
                    <a:gd name="T30" fmla="*/ 49 w 61"/>
                    <a:gd name="T31" fmla="*/ 14 h 45"/>
                    <a:gd name="T32" fmla="*/ 48 w 61"/>
                    <a:gd name="T33" fmla="*/ 14 h 45"/>
                    <a:gd name="T34" fmla="*/ 48 w 61"/>
                    <a:gd name="T35" fmla="*/ 15 h 45"/>
                    <a:gd name="T36" fmla="*/ 46 w 61"/>
                    <a:gd name="T37" fmla="*/ 15 h 45"/>
                    <a:gd name="T38" fmla="*/ 46 w 61"/>
                    <a:gd name="T39" fmla="*/ 17 h 45"/>
                    <a:gd name="T40" fmla="*/ 44 w 61"/>
                    <a:gd name="T41" fmla="*/ 17 h 45"/>
                    <a:gd name="T42" fmla="*/ 43 w 61"/>
                    <a:gd name="T43" fmla="*/ 19 h 45"/>
                    <a:gd name="T44" fmla="*/ 41 w 61"/>
                    <a:gd name="T45" fmla="*/ 19 h 45"/>
                    <a:gd name="T46" fmla="*/ 41 w 61"/>
                    <a:gd name="T47" fmla="*/ 20 h 45"/>
                    <a:gd name="T48" fmla="*/ 39 w 61"/>
                    <a:gd name="T49" fmla="*/ 20 h 45"/>
                    <a:gd name="T50" fmla="*/ 39 w 61"/>
                    <a:gd name="T51" fmla="*/ 22 h 45"/>
                    <a:gd name="T52" fmla="*/ 38 w 61"/>
                    <a:gd name="T53" fmla="*/ 22 h 45"/>
                    <a:gd name="T54" fmla="*/ 36 w 61"/>
                    <a:gd name="T55" fmla="*/ 24 h 45"/>
                    <a:gd name="T56" fmla="*/ 34 w 61"/>
                    <a:gd name="T57" fmla="*/ 25 h 45"/>
                    <a:gd name="T58" fmla="*/ 33 w 61"/>
                    <a:gd name="T59" fmla="*/ 25 h 45"/>
                    <a:gd name="T60" fmla="*/ 33 w 61"/>
                    <a:gd name="T61" fmla="*/ 27 h 45"/>
                    <a:gd name="T62" fmla="*/ 31 w 61"/>
                    <a:gd name="T63" fmla="*/ 27 h 45"/>
                    <a:gd name="T64" fmla="*/ 30 w 61"/>
                    <a:gd name="T65" fmla="*/ 27 h 45"/>
                    <a:gd name="T66" fmla="*/ 30 w 61"/>
                    <a:gd name="T67" fmla="*/ 29 h 45"/>
                    <a:gd name="T68" fmla="*/ 28 w 61"/>
                    <a:gd name="T69" fmla="*/ 29 h 45"/>
                    <a:gd name="T70" fmla="*/ 26 w 61"/>
                    <a:gd name="T71" fmla="*/ 30 h 45"/>
                    <a:gd name="T72" fmla="*/ 25 w 61"/>
                    <a:gd name="T73" fmla="*/ 30 h 45"/>
                    <a:gd name="T74" fmla="*/ 25 w 61"/>
                    <a:gd name="T75" fmla="*/ 32 h 45"/>
                    <a:gd name="T76" fmla="*/ 23 w 61"/>
                    <a:gd name="T77" fmla="*/ 32 h 45"/>
                    <a:gd name="T78" fmla="*/ 21 w 61"/>
                    <a:gd name="T79" fmla="*/ 34 h 45"/>
                    <a:gd name="T80" fmla="*/ 20 w 61"/>
                    <a:gd name="T81" fmla="*/ 35 h 45"/>
                    <a:gd name="T82" fmla="*/ 18 w 61"/>
                    <a:gd name="T83" fmla="*/ 35 h 45"/>
                    <a:gd name="T84" fmla="*/ 16 w 61"/>
                    <a:gd name="T85" fmla="*/ 37 h 45"/>
                    <a:gd name="T86" fmla="*/ 15 w 61"/>
                    <a:gd name="T87" fmla="*/ 37 h 45"/>
                    <a:gd name="T88" fmla="*/ 15 w 61"/>
                    <a:gd name="T89" fmla="*/ 39 h 45"/>
                    <a:gd name="T90" fmla="*/ 13 w 61"/>
                    <a:gd name="T91" fmla="*/ 39 h 45"/>
                    <a:gd name="T92" fmla="*/ 11 w 61"/>
                    <a:gd name="T93" fmla="*/ 39 h 45"/>
                    <a:gd name="T94" fmla="*/ 11 w 61"/>
                    <a:gd name="T95" fmla="*/ 40 h 45"/>
                    <a:gd name="T96" fmla="*/ 10 w 61"/>
                    <a:gd name="T97" fmla="*/ 40 h 45"/>
                    <a:gd name="T98" fmla="*/ 8 w 61"/>
                    <a:gd name="T99" fmla="*/ 40 h 45"/>
                    <a:gd name="T100" fmla="*/ 8 w 61"/>
                    <a:gd name="T101" fmla="*/ 42 h 45"/>
                    <a:gd name="T102" fmla="*/ 7 w 61"/>
                    <a:gd name="T103" fmla="*/ 42 h 45"/>
                    <a:gd name="T104" fmla="*/ 5 w 61"/>
                    <a:gd name="T105" fmla="*/ 42 h 45"/>
                    <a:gd name="T106" fmla="*/ 5 w 61"/>
                    <a:gd name="T107" fmla="*/ 43 h 45"/>
                    <a:gd name="T108" fmla="*/ 3 w 61"/>
                    <a:gd name="T109" fmla="*/ 43 h 45"/>
                    <a:gd name="T110" fmla="*/ 2 w 61"/>
                    <a:gd name="T111" fmla="*/ 43 h 45"/>
                    <a:gd name="T112" fmla="*/ 2 w 61"/>
                    <a:gd name="T113" fmla="*/ 45 h 45"/>
                    <a:gd name="T114" fmla="*/ 0 w 61"/>
                    <a:gd name="T115" fmla="*/ 45 h 45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w 61"/>
                    <a:gd name="T175" fmla="*/ 0 h 45"/>
                    <a:gd name="T176" fmla="*/ 61 w 61"/>
                    <a:gd name="T177" fmla="*/ 45 h 45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T174" t="T175" r="T176" b="T177"/>
                  <a:pathLst>
                    <a:path w="61" h="45">
                      <a:moveTo>
                        <a:pt x="61" y="0"/>
                      </a:moveTo>
                      <a:lnTo>
                        <a:pt x="61" y="2"/>
                      </a:lnTo>
                      <a:lnTo>
                        <a:pt x="59" y="2"/>
                      </a:lnTo>
                      <a:lnTo>
                        <a:pt x="59" y="4"/>
                      </a:lnTo>
                      <a:lnTo>
                        <a:pt x="57" y="4"/>
                      </a:lnTo>
                      <a:lnTo>
                        <a:pt x="57" y="5"/>
                      </a:lnTo>
                      <a:lnTo>
                        <a:pt x="57" y="7"/>
                      </a:lnTo>
                      <a:lnTo>
                        <a:pt x="56" y="7"/>
                      </a:lnTo>
                      <a:lnTo>
                        <a:pt x="54" y="7"/>
                      </a:lnTo>
                      <a:lnTo>
                        <a:pt x="54" y="9"/>
                      </a:lnTo>
                      <a:lnTo>
                        <a:pt x="53" y="9"/>
                      </a:lnTo>
                      <a:lnTo>
                        <a:pt x="53" y="10"/>
                      </a:lnTo>
                      <a:lnTo>
                        <a:pt x="51" y="10"/>
                      </a:lnTo>
                      <a:lnTo>
                        <a:pt x="51" y="12"/>
                      </a:lnTo>
                      <a:lnTo>
                        <a:pt x="49" y="12"/>
                      </a:lnTo>
                      <a:lnTo>
                        <a:pt x="49" y="14"/>
                      </a:lnTo>
                      <a:lnTo>
                        <a:pt x="48" y="14"/>
                      </a:lnTo>
                      <a:lnTo>
                        <a:pt x="48" y="15"/>
                      </a:lnTo>
                      <a:lnTo>
                        <a:pt x="46" y="15"/>
                      </a:lnTo>
                      <a:lnTo>
                        <a:pt x="46" y="17"/>
                      </a:lnTo>
                      <a:lnTo>
                        <a:pt x="44" y="17"/>
                      </a:lnTo>
                      <a:lnTo>
                        <a:pt x="43" y="19"/>
                      </a:lnTo>
                      <a:lnTo>
                        <a:pt x="41" y="19"/>
                      </a:lnTo>
                      <a:lnTo>
                        <a:pt x="41" y="20"/>
                      </a:lnTo>
                      <a:lnTo>
                        <a:pt x="39" y="20"/>
                      </a:lnTo>
                      <a:lnTo>
                        <a:pt x="39" y="22"/>
                      </a:lnTo>
                      <a:lnTo>
                        <a:pt x="38" y="22"/>
                      </a:lnTo>
                      <a:lnTo>
                        <a:pt x="36" y="24"/>
                      </a:lnTo>
                      <a:lnTo>
                        <a:pt x="34" y="25"/>
                      </a:lnTo>
                      <a:lnTo>
                        <a:pt x="33" y="25"/>
                      </a:lnTo>
                      <a:lnTo>
                        <a:pt x="33" y="27"/>
                      </a:lnTo>
                      <a:lnTo>
                        <a:pt x="31" y="27"/>
                      </a:lnTo>
                      <a:lnTo>
                        <a:pt x="30" y="27"/>
                      </a:lnTo>
                      <a:lnTo>
                        <a:pt x="30" y="29"/>
                      </a:lnTo>
                      <a:lnTo>
                        <a:pt x="28" y="29"/>
                      </a:lnTo>
                      <a:lnTo>
                        <a:pt x="26" y="30"/>
                      </a:lnTo>
                      <a:lnTo>
                        <a:pt x="25" y="30"/>
                      </a:lnTo>
                      <a:lnTo>
                        <a:pt x="25" y="32"/>
                      </a:lnTo>
                      <a:lnTo>
                        <a:pt x="23" y="32"/>
                      </a:lnTo>
                      <a:lnTo>
                        <a:pt x="21" y="34"/>
                      </a:lnTo>
                      <a:lnTo>
                        <a:pt x="20" y="35"/>
                      </a:lnTo>
                      <a:lnTo>
                        <a:pt x="18" y="35"/>
                      </a:lnTo>
                      <a:lnTo>
                        <a:pt x="16" y="37"/>
                      </a:lnTo>
                      <a:lnTo>
                        <a:pt x="15" y="37"/>
                      </a:lnTo>
                      <a:lnTo>
                        <a:pt x="15" y="39"/>
                      </a:lnTo>
                      <a:lnTo>
                        <a:pt x="13" y="39"/>
                      </a:lnTo>
                      <a:lnTo>
                        <a:pt x="11" y="39"/>
                      </a:lnTo>
                      <a:lnTo>
                        <a:pt x="11" y="40"/>
                      </a:lnTo>
                      <a:lnTo>
                        <a:pt x="10" y="40"/>
                      </a:lnTo>
                      <a:lnTo>
                        <a:pt x="8" y="40"/>
                      </a:lnTo>
                      <a:lnTo>
                        <a:pt x="8" y="42"/>
                      </a:lnTo>
                      <a:lnTo>
                        <a:pt x="7" y="42"/>
                      </a:lnTo>
                      <a:lnTo>
                        <a:pt x="5" y="42"/>
                      </a:lnTo>
                      <a:lnTo>
                        <a:pt x="5" y="43"/>
                      </a:lnTo>
                      <a:lnTo>
                        <a:pt x="3" y="43"/>
                      </a:lnTo>
                      <a:lnTo>
                        <a:pt x="2" y="43"/>
                      </a:lnTo>
                      <a:lnTo>
                        <a:pt x="2" y="45"/>
                      </a:lnTo>
                      <a:lnTo>
                        <a:pt x="0" y="45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82" name="Freeform 872"/>
                <p:cNvSpPr>
                  <a:spLocks/>
                </p:cNvSpPr>
                <p:nvPr/>
              </p:nvSpPr>
              <p:spPr bwMode="auto">
                <a:xfrm>
                  <a:off x="925" y="1501"/>
                  <a:ext cx="64" cy="17"/>
                </a:xfrm>
                <a:custGeom>
                  <a:avLst/>
                  <a:gdLst>
                    <a:gd name="T0" fmla="*/ 64 w 64"/>
                    <a:gd name="T1" fmla="*/ 0 h 17"/>
                    <a:gd name="T2" fmla="*/ 62 w 64"/>
                    <a:gd name="T3" fmla="*/ 0 h 17"/>
                    <a:gd name="T4" fmla="*/ 62 w 64"/>
                    <a:gd name="T5" fmla="*/ 2 h 17"/>
                    <a:gd name="T6" fmla="*/ 61 w 64"/>
                    <a:gd name="T7" fmla="*/ 2 h 17"/>
                    <a:gd name="T8" fmla="*/ 59 w 64"/>
                    <a:gd name="T9" fmla="*/ 2 h 17"/>
                    <a:gd name="T10" fmla="*/ 59 w 64"/>
                    <a:gd name="T11" fmla="*/ 3 h 17"/>
                    <a:gd name="T12" fmla="*/ 57 w 64"/>
                    <a:gd name="T13" fmla="*/ 3 h 17"/>
                    <a:gd name="T14" fmla="*/ 56 w 64"/>
                    <a:gd name="T15" fmla="*/ 5 h 17"/>
                    <a:gd name="T16" fmla="*/ 54 w 64"/>
                    <a:gd name="T17" fmla="*/ 5 h 17"/>
                    <a:gd name="T18" fmla="*/ 52 w 64"/>
                    <a:gd name="T19" fmla="*/ 5 h 17"/>
                    <a:gd name="T20" fmla="*/ 52 w 64"/>
                    <a:gd name="T21" fmla="*/ 7 h 17"/>
                    <a:gd name="T22" fmla="*/ 51 w 64"/>
                    <a:gd name="T23" fmla="*/ 7 h 17"/>
                    <a:gd name="T24" fmla="*/ 49 w 64"/>
                    <a:gd name="T25" fmla="*/ 7 h 17"/>
                    <a:gd name="T26" fmla="*/ 47 w 64"/>
                    <a:gd name="T27" fmla="*/ 8 h 17"/>
                    <a:gd name="T28" fmla="*/ 46 w 64"/>
                    <a:gd name="T29" fmla="*/ 8 h 17"/>
                    <a:gd name="T30" fmla="*/ 44 w 64"/>
                    <a:gd name="T31" fmla="*/ 8 h 17"/>
                    <a:gd name="T32" fmla="*/ 44 w 64"/>
                    <a:gd name="T33" fmla="*/ 10 h 17"/>
                    <a:gd name="T34" fmla="*/ 43 w 64"/>
                    <a:gd name="T35" fmla="*/ 10 h 17"/>
                    <a:gd name="T36" fmla="*/ 41 w 64"/>
                    <a:gd name="T37" fmla="*/ 10 h 17"/>
                    <a:gd name="T38" fmla="*/ 39 w 64"/>
                    <a:gd name="T39" fmla="*/ 12 h 17"/>
                    <a:gd name="T40" fmla="*/ 38 w 64"/>
                    <a:gd name="T41" fmla="*/ 12 h 17"/>
                    <a:gd name="T42" fmla="*/ 36 w 64"/>
                    <a:gd name="T43" fmla="*/ 12 h 17"/>
                    <a:gd name="T44" fmla="*/ 34 w 64"/>
                    <a:gd name="T45" fmla="*/ 12 h 17"/>
                    <a:gd name="T46" fmla="*/ 33 w 64"/>
                    <a:gd name="T47" fmla="*/ 13 h 17"/>
                    <a:gd name="T48" fmla="*/ 31 w 64"/>
                    <a:gd name="T49" fmla="*/ 13 h 17"/>
                    <a:gd name="T50" fmla="*/ 29 w 64"/>
                    <a:gd name="T51" fmla="*/ 13 h 17"/>
                    <a:gd name="T52" fmla="*/ 28 w 64"/>
                    <a:gd name="T53" fmla="*/ 13 h 17"/>
                    <a:gd name="T54" fmla="*/ 26 w 64"/>
                    <a:gd name="T55" fmla="*/ 15 h 17"/>
                    <a:gd name="T56" fmla="*/ 24 w 64"/>
                    <a:gd name="T57" fmla="*/ 15 h 17"/>
                    <a:gd name="T58" fmla="*/ 23 w 64"/>
                    <a:gd name="T59" fmla="*/ 15 h 17"/>
                    <a:gd name="T60" fmla="*/ 21 w 64"/>
                    <a:gd name="T61" fmla="*/ 15 h 17"/>
                    <a:gd name="T62" fmla="*/ 20 w 64"/>
                    <a:gd name="T63" fmla="*/ 15 h 17"/>
                    <a:gd name="T64" fmla="*/ 18 w 64"/>
                    <a:gd name="T65" fmla="*/ 15 h 17"/>
                    <a:gd name="T66" fmla="*/ 18 w 64"/>
                    <a:gd name="T67" fmla="*/ 17 h 17"/>
                    <a:gd name="T68" fmla="*/ 16 w 64"/>
                    <a:gd name="T69" fmla="*/ 17 h 17"/>
                    <a:gd name="T70" fmla="*/ 15 w 64"/>
                    <a:gd name="T71" fmla="*/ 17 h 17"/>
                    <a:gd name="T72" fmla="*/ 13 w 64"/>
                    <a:gd name="T73" fmla="*/ 17 h 17"/>
                    <a:gd name="T74" fmla="*/ 11 w 64"/>
                    <a:gd name="T75" fmla="*/ 17 h 17"/>
                    <a:gd name="T76" fmla="*/ 10 w 64"/>
                    <a:gd name="T77" fmla="*/ 17 h 17"/>
                    <a:gd name="T78" fmla="*/ 8 w 64"/>
                    <a:gd name="T79" fmla="*/ 17 h 17"/>
                    <a:gd name="T80" fmla="*/ 6 w 64"/>
                    <a:gd name="T81" fmla="*/ 15 h 17"/>
                    <a:gd name="T82" fmla="*/ 5 w 64"/>
                    <a:gd name="T83" fmla="*/ 15 h 17"/>
                    <a:gd name="T84" fmla="*/ 3 w 64"/>
                    <a:gd name="T85" fmla="*/ 15 h 17"/>
                    <a:gd name="T86" fmla="*/ 3 w 64"/>
                    <a:gd name="T87" fmla="*/ 13 h 17"/>
                    <a:gd name="T88" fmla="*/ 1 w 64"/>
                    <a:gd name="T89" fmla="*/ 13 h 17"/>
                    <a:gd name="T90" fmla="*/ 1 w 64"/>
                    <a:gd name="T91" fmla="*/ 12 h 17"/>
                    <a:gd name="T92" fmla="*/ 0 w 64"/>
                    <a:gd name="T93" fmla="*/ 12 h 17"/>
                    <a:gd name="T94" fmla="*/ 0 w 64"/>
                    <a:gd name="T95" fmla="*/ 10 h 17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64"/>
                    <a:gd name="T145" fmla="*/ 0 h 17"/>
                    <a:gd name="T146" fmla="*/ 64 w 64"/>
                    <a:gd name="T147" fmla="*/ 17 h 17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64" h="17">
                      <a:moveTo>
                        <a:pt x="64" y="0"/>
                      </a:moveTo>
                      <a:lnTo>
                        <a:pt x="62" y="0"/>
                      </a:lnTo>
                      <a:lnTo>
                        <a:pt x="62" y="2"/>
                      </a:lnTo>
                      <a:lnTo>
                        <a:pt x="61" y="2"/>
                      </a:lnTo>
                      <a:lnTo>
                        <a:pt x="59" y="2"/>
                      </a:lnTo>
                      <a:lnTo>
                        <a:pt x="59" y="3"/>
                      </a:lnTo>
                      <a:lnTo>
                        <a:pt x="57" y="3"/>
                      </a:lnTo>
                      <a:lnTo>
                        <a:pt x="56" y="5"/>
                      </a:lnTo>
                      <a:lnTo>
                        <a:pt x="54" y="5"/>
                      </a:lnTo>
                      <a:lnTo>
                        <a:pt x="52" y="5"/>
                      </a:lnTo>
                      <a:lnTo>
                        <a:pt x="52" y="7"/>
                      </a:lnTo>
                      <a:lnTo>
                        <a:pt x="51" y="7"/>
                      </a:lnTo>
                      <a:lnTo>
                        <a:pt x="49" y="7"/>
                      </a:lnTo>
                      <a:lnTo>
                        <a:pt x="47" y="8"/>
                      </a:lnTo>
                      <a:lnTo>
                        <a:pt x="46" y="8"/>
                      </a:lnTo>
                      <a:lnTo>
                        <a:pt x="44" y="8"/>
                      </a:lnTo>
                      <a:lnTo>
                        <a:pt x="44" y="10"/>
                      </a:lnTo>
                      <a:lnTo>
                        <a:pt x="43" y="10"/>
                      </a:lnTo>
                      <a:lnTo>
                        <a:pt x="41" y="10"/>
                      </a:lnTo>
                      <a:lnTo>
                        <a:pt x="39" y="12"/>
                      </a:lnTo>
                      <a:lnTo>
                        <a:pt x="38" y="12"/>
                      </a:lnTo>
                      <a:lnTo>
                        <a:pt x="36" y="12"/>
                      </a:lnTo>
                      <a:lnTo>
                        <a:pt x="34" y="12"/>
                      </a:lnTo>
                      <a:lnTo>
                        <a:pt x="33" y="13"/>
                      </a:lnTo>
                      <a:lnTo>
                        <a:pt x="31" y="13"/>
                      </a:lnTo>
                      <a:lnTo>
                        <a:pt x="29" y="13"/>
                      </a:lnTo>
                      <a:lnTo>
                        <a:pt x="28" y="13"/>
                      </a:lnTo>
                      <a:lnTo>
                        <a:pt x="26" y="15"/>
                      </a:lnTo>
                      <a:lnTo>
                        <a:pt x="24" y="15"/>
                      </a:lnTo>
                      <a:lnTo>
                        <a:pt x="23" y="15"/>
                      </a:lnTo>
                      <a:lnTo>
                        <a:pt x="21" y="15"/>
                      </a:lnTo>
                      <a:lnTo>
                        <a:pt x="20" y="15"/>
                      </a:lnTo>
                      <a:lnTo>
                        <a:pt x="18" y="15"/>
                      </a:lnTo>
                      <a:lnTo>
                        <a:pt x="18" y="17"/>
                      </a:lnTo>
                      <a:lnTo>
                        <a:pt x="16" y="17"/>
                      </a:lnTo>
                      <a:lnTo>
                        <a:pt x="15" y="17"/>
                      </a:lnTo>
                      <a:lnTo>
                        <a:pt x="13" y="17"/>
                      </a:lnTo>
                      <a:lnTo>
                        <a:pt x="11" y="17"/>
                      </a:lnTo>
                      <a:lnTo>
                        <a:pt x="10" y="17"/>
                      </a:lnTo>
                      <a:lnTo>
                        <a:pt x="8" y="17"/>
                      </a:lnTo>
                      <a:lnTo>
                        <a:pt x="6" y="15"/>
                      </a:lnTo>
                      <a:lnTo>
                        <a:pt x="5" y="15"/>
                      </a:lnTo>
                      <a:lnTo>
                        <a:pt x="3" y="15"/>
                      </a:lnTo>
                      <a:lnTo>
                        <a:pt x="3" y="13"/>
                      </a:lnTo>
                      <a:lnTo>
                        <a:pt x="1" y="13"/>
                      </a:lnTo>
                      <a:lnTo>
                        <a:pt x="1" y="12"/>
                      </a:lnTo>
                      <a:lnTo>
                        <a:pt x="0" y="12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83" name="Freeform 873"/>
                <p:cNvSpPr>
                  <a:spLocks/>
                </p:cNvSpPr>
                <p:nvPr/>
              </p:nvSpPr>
              <p:spPr bwMode="auto">
                <a:xfrm>
                  <a:off x="925" y="1470"/>
                  <a:ext cx="33" cy="41"/>
                </a:xfrm>
                <a:custGeom>
                  <a:avLst/>
                  <a:gdLst>
                    <a:gd name="T0" fmla="*/ 0 w 33"/>
                    <a:gd name="T1" fmla="*/ 41 h 41"/>
                    <a:gd name="T2" fmla="*/ 0 w 33"/>
                    <a:gd name="T3" fmla="*/ 39 h 41"/>
                    <a:gd name="T4" fmla="*/ 0 w 33"/>
                    <a:gd name="T5" fmla="*/ 38 h 41"/>
                    <a:gd name="T6" fmla="*/ 0 w 33"/>
                    <a:gd name="T7" fmla="*/ 36 h 41"/>
                    <a:gd name="T8" fmla="*/ 0 w 33"/>
                    <a:gd name="T9" fmla="*/ 34 h 41"/>
                    <a:gd name="T10" fmla="*/ 1 w 33"/>
                    <a:gd name="T11" fmla="*/ 33 h 41"/>
                    <a:gd name="T12" fmla="*/ 1 w 33"/>
                    <a:gd name="T13" fmla="*/ 31 h 41"/>
                    <a:gd name="T14" fmla="*/ 1 w 33"/>
                    <a:gd name="T15" fmla="*/ 29 h 41"/>
                    <a:gd name="T16" fmla="*/ 3 w 33"/>
                    <a:gd name="T17" fmla="*/ 29 h 41"/>
                    <a:gd name="T18" fmla="*/ 3 w 33"/>
                    <a:gd name="T19" fmla="*/ 28 h 41"/>
                    <a:gd name="T20" fmla="*/ 3 w 33"/>
                    <a:gd name="T21" fmla="*/ 26 h 41"/>
                    <a:gd name="T22" fmla="*/ 5 w 33"/>
                    <a:gd name="T23" fmla="*/ 26 h 41"/>
                    <a:gd name="T24" fmla="*/ 5 w 33"/>
                    <a:gd name="T25" fmla="*/ 25 h 41"/>
                    <a:gd name="T26" fmla="*/ 6 w 33"/>
                    <a:gd name="T27" fmla="*/ 25 h 41"/>
                    <a:gd name="T28" fmla="*/ 6 w 33"/>
                    <a:gd name="T29" fmla="*/ 23 h 41"/>
                    <a:gd name="T30" fmla="*/ 8 w 33"/>
                    <a:gd name="T31" fmla="*/ 23 h 41"/>
                    <a:gd name="T32" fmla="*/ 8 w 33"/>
                    <a:gd name="T33" fmla="*/ 21 h 41"/>
                    <a:gd name="T34" fmla="*/ 8 w 33"/>
                    <a:gd name="T35" fmla="*/ 20 h 41"/>
                    <a:gd name="T36" fmla="*/ 10 w 33"/>
                    <a:gd name="T37" fmla="*/ 20 h 41"/>
                    <a:gd name="T38" fmla="*/ 11 w 33"/>
                    <a:gd name="T39" fmla="*/ 18 h 41"/>
                    <a:gd name="T40" fmla="*/ 13 w 33"/>
                    <a:gd name="T41" fmla="*/ 16 h 41"/>
                    <a:gd name="T42" fmla="*/ 15 w 33"/>
                    <a:gd name="T43" fmla="*/ 15 h 41"/>
                    <a:gd name="T44" fmla="*/ 16 w 33"/>
                    <a:gd name="T45" fmla="*/ 13 h 41"/>
                    <a:gd name="T46" fmla="*/ 18 w 33"/>
                    <a:gd name="T47" fmla="*/ 11 h 41"/>
                    <a:gd name="T48" fmla="*/ 20 w 33"/>
                    <a:gd name="T49" fmla="*/ 11 h 41"/>
                    <a:gd name="T50" fmla="*/ 20 w 33"/>
                    <a:gd name="T51" fmla="*/ 10 h 41"/>
                    <a:gd name="T52" fmla="*/ 21 w 33"/>
                    <a:gd name="T53" fmla="*/ 10 h 41"/>
                    <a:gd name="T54" fmla="*/ 21 w 33"/>
                    <a:gd name="T55" fmla="*/ 8 h 41"/>
                    <a:gd name="T56" fmla="*/ 23 w 33"/>
                    <a:gd name="T57" fmla="*/ 8 h 41"/>
                    <a:gd name="T58" fmla="*/ 24 w 33"/>
                    <a:gd name="T59" fmla="*/ 6 h 41"/>
                    <a:gd name="T60" fmla="*/ 26 w 33"/>
                    <a:gd name="T61" fmla="*/ 5 h 41"/>
                    <a:gd name="T62" fmla="*/ 28 w 33"/>
                    <a:gd name="T63" fmla="*/ 3 h 41"/>
                    <a:gd name="T64" fmla="*/ 29 w 33"/>
                    <a:gd name="T65" fmla="*/ 3 h 41"/>
                    <a:gd name="T66" fmla="*/ 29 w 33"/>
                    <a:gd name="T67" fmla="*/ 1 h 41"/>
                    <a:gd name="T68" fmla="*/ 31 w 33"/>
                    <a:gd name="T69" fmla="*/ 1 h 41"/>
                    <a:gd name="T70" fmla="*/ 31 w 33"/>
                    <a:gd name="T71" fmla="*/ 0 h 41"/>
                    <a:gd name="T72" fmla="*/ 33 w 33"/>
                    <a:gd name="T73" fmla="*/ 0 h 41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33"/>
                    <a:gd name="T112" fmla="*/ 0 h 41"/>
                    <a:gd name="T113" fmla="*/ 33 w 33"/>
                    <a:gd name="T114" fmla="*/ 41 h 41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33" h="41">
                      <a:moveTo>
                        <a:pt x="0" y="41"/>
                      </a:moveTo>
                      <a:lnTo>
                        <a:pt x="0" y="39"/>
                      </a:lnTo>
                      <a:lnTo>
                        <a:pt x="0" y="38"/>
                      </a:lnTo>
                      <a:lnTo>
                        <a:pt x="0" y="36"/>
                      </a:lnTo>
                      <a:lnTo>
                        <a:pt x="0" y="34"/>
                      </a:lnTo>
                      <a:lnTo>
                        <a:pt x="1" y="33"/>
                      </a:lnTo>
                      <a:lnTo>
                        <a:pt x="1" y="31"/>
                      </a:lnTo>
                      <a:lnTo>
                        <a:pt x="1" y="29"/>
                      </a:lnTo>
                      <a:lnTo>
                        <a:pt x="3" y="29"/>
                      </a:lnTo>
                      <a:lnTo>
                        <a:pt x="3" y="28"/>
                      </a:lnTo>
                      <a:lnTo>
                        <a:pt x="3" y="26"/>
                      </a:lnTo>
                      <a:lnTo>
                        <a:pt x="5" y="26"/>
                      </a:lnTo>
                      <a:lnTo>
                        <a:pt x="5" y="25"/>
                      </a:lnTo>
                      <a:lnTo>
                        <a:pt x="6" y="25"/>
                      </a:lnTo>
                      <a:lnTo>
                        <a:pt x="6" y="23"/>
                      </a:lnTo>
                      <a:lnTo>
                        <a:pt x="8" y="23"/>
                      </a:lnTo>
                      <a:lnTo>
                        <a:pt x="8" y="21"/>
                      </a:lnTo>
                      <a:lnTo>
                        <a:pt x="8" y="20"/>
                      </a:lnTo>
                      <a:lnTo>
                        <a:pt x="10" y="20"/>
                      </a:lnTo>
                      <a:lnTo>
                        <a:pt x="11" y="18"/>
                      </a:lnTo>
                      <a:lnTo>
                        <a:pt x="13" y="16"/>
                      </a:lnTo>
                      <a:lnTo>
                        <a:pt x="15" y="15"/>
                      </a:lnTo>
                      <a:lnTo>
                        <a:pt x="16" y="13"/>
                      </a:lnTo>
                      <a:lnTo>
                        <a:pt x="18" y="11"/>
                      </a:lnTo>
                      <a:lnTo>
                        <a:pt x="20" y="11"/>
                      </a:lnTo>
                      <a:lnTo>
                        <a:pt x="20" y="10"/>
                      </a:lnTo>
                      <a:lnTo>
                        <a:pt x="21" y="10"/>
                      </a:lnTo>
                      <a:lnTo>
                        <a:pt x="21" y="8"/>
                      </a:lnTo>
                      <a:lnTo>
                        <a:pt x="23" y="8"/>
                      </a:lnTo>
                      <a:lnTo>
                        <a:pt x="24" y="6"/>
                      </a:lnTo>
                      <a:lnTo>
                        <a:pt x="26" y="5"/>
                      </a:lnTo>
                      <a:lnTo>
                        <a:pt x="28" y="3"/>
                      </a:lnTo>
                      <a:lnTo>
                        <a:pt x="29" y="3"/>
                      </a:lnTo>
                      <a:lnTo>
                        <a:pt x="29" y="1"/>
                      </a:lnTo>
                      <a:lnTo>
                        <a:pt x="31" y="1"/>
                      </a:lnTo>
                      <a:lnTo>
                        <a:pt x="31" y="0"/>
                      </a:lnTo>
                      <a:lnTo>
                        <a:pt x="33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84" name="Freeform 874"/>
                <p:cNvSpPr>
                  <a:spLocks/>
                </p:cNvSpPr>
                <p:nvPr/>
              </p:nvSpPr>
              <p:spPr bwMode="auto">
                <a:xfrm>
                  <a:off x="958" y="1466"/>
                  <a:ext cx="5" cy="4"/>
                </a:xfrm>
                <a:custGeom>
                  <a:avLst/>
                  <a:gdLst>
                    <a:gd name="T0" fmla="*/ 0 w 5"/>
                    <a:gd name="T1" fmla="*/ 4 h 4"/>
                    <a:gd name="T2" fmla="*/ 1 w 5"/>
                    <a:gd name="T3" fmla="*/ 2 h 4"/>
                    <a:gd name="T4" fmla="*/ 3 w 5"/>
                    <a:gd name="T5" fmla="*/ 2 h 4"/>
                    <a:gd name="T6" fmla="*/ 5 w 5"/>
                    <a:gd name="T7" fmla="*/ 0 h 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"/>
                    <a:gd name="T13" fmla="*/ 0 h 4"/>
                    <a:gd name="T14" fmla="*/ 5 w 5"/>
                    <a:gd name="T15" fmla="*/ 4 h 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" h="4">
                      <a:moveTo>
                        <a:pt x="0" y="4"/>
                      </a:moveTo>
                      <a:lnTo>
                        <a:pt x="1" y="2"/>
                      </a:lnTo>
                      <a:lnTo>
                        <a:pt x="3" y="2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85" name="Freeform 875"/>
                <p:cNvSpPr>
                  <a:spLocks/>
                </p:cNvSpPr>
                <p:nvPr/>
              </p:nvSpPr>
              <p:spPr bwMode="auto">
                <a:xfrm>
                  <a:off x="956" y="1400"/>
                  <a:ext cx="76" cy="55"/>
                </a:xfrm>
                <a:custGeom>
                  <a:avLst/>
                  <a:gdLst>
                    <a:gd name="T0" fmla="*/ 76 w 76"/>
                    <a:gd name="T1" fmla="*/ 55 h 55"/>
                    <a:gd name="T2" fmla="*/ 61 w 76"/>
                    <a:gd name="T3" fmla="*/ 48 h 55"/>
                    <a:gd name="T4" fmla="*/ 66 w 76"/>
                    <a:gd name="T5" fmla="*/ 43 h 55"/>
                    <a:gd name="T6" fmla="*/ 76 w 76"/>
                    <a:gd name="T7" fmla="*/ 55 h 55"/>
                    <a:gd name="T8" fmla="*/ 66 w 76"/>
                    <a:gd name="T9" fmla="*/ 43 h 55"/>
                    <a:gd name="T10" fmla="*/ 76 w 76"/>
                    <a:gd name="T11" fmla="*/ 55 h 55"/>
                    <a:gd name="T12" fmla="*/ 61 w 76"/>
                    <a:gd name="T13" fmla="*/ 48 h 55"/>
                    <a:gd name="T14" fmla="*/ 58 w 76"/>
                    <a:gd name="T15" fmla="*/ 38 h 55"/>
                    <a:gd name="T16" fmla="*/ 46 w 76"/>
                    <a:gd name="T17" fmla="*/ 38 h 55"/>
                    <a:gd name="T18" fmla="*/ 43 w 76"/>
                    <a:gd name="T19" fmla="*/ 28 h 55"/>
                    <a:gd name="T20" fmla="*/ 31 w 76"/>
                    <a:gd name="T21" fmla="*/ 28 h 55"/>
                    <a:gd name="T22" fmla="*/ 28 w 76"/>
                    <a:gd name="T23" fmla="*/ 18 h 55"/>
                    <a:gd name="T24" fmla="*/ 16 w 76"/>
                    <a:gd name="T25" fmla="*/ 18 h 55"/>
                    <a:gd name="T26" fmla="*/ 13 w 76"/>
                    <a:gd name="T27" fmla="*/ 8 h 55"/>
                    <a:gd name="T28" fmla="*/ 0 w 76"/>
                    <a:gd name="T29" fmla="*/ 8 h 55"/>
                    <a:gd name="T30" fmla="*/ 5 w 76"/>
                    <a:gd name="T31" fmla="*/ 3 h 55"/>
                    <a:gd name="T32" fmla="*/ 13 w 76"/>
                    <a:gd name="T33" fmla="*/ 8 h 55"/>
                    <a:gd name="T34" fmla="*/ 8 w 76"/>
                    <a:gd name="T35" fmla="*/ 13 h 55"/>
                    <a:gd name="T36" fmla="*/ 16 w 76"/>
                    <a:gd name="T37" fmla="*/ 18 h 55"/>
                    <a:gd name="T38" fmla="*/ 20 w 76"/>
                    <a:gd name="T39" fmla="*/ 13 h 55"/>
                    <a:gd name="T40" fmla="*/ 28 w 76"/>
                    <a:gd name="T41" fmla="*/ 18 h 55"/>
                    <a:gd name="T42" fmla="*/ 23 w 76"/>
                    <a:gd name="T43" fmla="*/ 23 h 55"/>
                    <a:gd name="T44" fmla="*/ 31 w 76"/>
                    <a:gd name="T45" fmla="*/ 28 h 55"/>
                    <a:gd name="T46" fmla="*/ 35 w 76"/>
                    <a:gd name="T47" fmla="*/ 23 h 55"/>
                    <a:gd name="T48" fmla="*/ 43 w 76"/>
                    <a:gd name="T49" fmla="*/ 28 h 55"/>
                    <a:gd name="T50" fmla="*/ 38 w 76"/>
                    <a:gd name="T51" fmla="*/ 33 h 55"/>
                    <a:gd name="T52" fmla="*/ 46 w 76"/>
                    <a:gd name="T53" fmla="*/ 38 h 55"/>
                    <a:gd name="T54" fmla="*/ 51 w 76"/>
                    <a:gd name="T55" fmla="*/ 33 h 55"/>
                    <a:gd name="T56" fmla="*/ 58 w 76"/>
                    <a:gd name="T57" fmla="*/ 38 h 55"/>
                    <a:gd name="T58" fmla="*/ 54 w 76"/>
                    <a:gd name="T59" fmla="*/ 43 h 55"/>
                    <a:gd name="T60" fmla="*/ 61 w 76"/>
                    <a:gd name="T61" fmla="*/ 48 h 55"/>
                    <a:gd name="T62" fmla="*/ 0 w 76"/>
                    <a:gd name="T63" fmla="*/ 8 h 55"/>
                    <a:gd name="T64" fmla="*/ 0 w 76"/>
                    <a:gd name="T65" fmla="*/ 0 h 55"/>
                    <a:gd name="T66" fmla="*/ 5 w 76"/>
                    <a:gd name="T67" fmla="*/ 3 h 55"/>
                    <a:gd name="T68" fmla="*/ 66 w 76"/>
                    <a:gd name="T69" fmla="*/ 43 h 55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76"/>
                    <a:gd name="T106" fmla="*/ 0 h 55"/>
                    <a:gd name="T107" fmla="*/ 76 w 76"/>
                    <a:gd name="T108" fmla="*/ 55 h 55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76" h="55">
                      <a:moveTo>
                        <a:pt x="76" y="55"/>
                      </a:moveTo>
                      <a:lnTo>
                        <a:pt x="61" y="48"/>
                      </a:lnTo>
                      <a:lnTo>
                        <a:pt x="66" y="43"/>
                      </a:lnTo>
                      <a:lnTo>
                        <a:pt x="76" y="55"/>
                      </a:lnTo>
                      <a:lnTo>
                        <a:pt x="66" y="43"/>
                      </a:lnTo>
                      <a:lnTo>
                        <a:pt x="76" y="55"/>
                      </a:lnTo>
                      <a:lnTo>
                        <a:pt x="61" y="48"/>
                      </a:lnTo>
                      <a:lnTo>
                        <a:pt x="58" y="38"/>
                      </a:lnTo>
                      <a:lnTo>
                        <a:pt x="46" y="38"/>
                      </a:lnTo>
                      <a:lnTo>
                        <a:pt x="43" y="28"/>
                      </a:lnTo>
                      <a:lnTo>
                        <a:pt x="31" y="28"/>
                      </a:lnTo>
                      <a:lnTo>
                        <a:pt x="28" y="18"/>
                      </a:lnTo>
                      <a:lnTo>
                        <a:pt x="16" y="18"/>
                      </a:lnTo>
                      <a:lnTo>
                        <a:pt x="13" y="8"/>
                      </a:lnTo>
                      <a:lnTo>
                        <a:pt x="0" y="8"/>
                      </a:lnTo>
                      <a:lnTo>
                        <a:pt x="5" y="3"/>
                      </a:lnTo>
                      <a:lnTo>
                        <a:pt x="13" y="8"/>
                      </a:lnTo>
                      <a:lnTo>
                        <a:pt x="8" y="13"/>
                      </a:lnTo>
                      <a:lnTo>
                        <a:pt x="16" y="18"/>
                      </a:lnTo>
                      <a:lnTo>
                        <a:pt x="20" y="13"/>
                      </a:lnTo>
                      <a:lnTo>
                        <a:pt x="28" y="18"/>
                      </a:lnTo>
                      <a:lnTo>
                        <a:pt x="23" y="23"/>
                      </a:lnTo>
                      <a:lnTo>
                        <a:pt x="31" y="28"/>
                      </a:lnTo>
                      <a:lnTo>
                        <a:pt x="35" y="23"/>
                      </a:lnTo>
                      <a:lnTo>
                        <a:pt x="43" y="28"/>
                      </a:lnTo>
                      <a:lnTo>
                        <a:pt x="38" y="33"/>
                      </a:lnTo>
                      <a:lnTo>
                        <a:pt x="46" y="38"/>
                      </a:lnTo>
                      <a:lnTo>
                        <a:pt x="51" y="33"/>
                      </a:lnTo>
                      <a:lnTo>
                        <a:pt x="58" y="38"/>
                      </a:lnTo>
                      <a:lnTo>
                        <a:pt x="54" y="43"/>
                      </a:lnTo>
                      <a:lnTo>
                        <a:pt x="61" y="48"/>
                      </a:lnTo>
                      <a:lnTo>
                        <a:pt x="0" y="8"/>
                      </a:lnTo>
                      <a:lnTo>
                        <a:pt x="0" y="0"/>
                      </a:lnTo>
                      <a:lnTo>
                        <a:pt x="5" y="3"/>
                      </a:lnTo>
                      <a:lnTo>
                        <a:pt x="66" y="43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86" name="Freeform 876"/>
                <p:cNvSpPr>
                  <a:spLocks/>
                </p:cNvSpPr>
                <p:nvPr/>
              </p:nvSpPr>
              <p:spPr bwMode="auto">
                <a:xfrm>
                  <a:off x="940" y="1410"/>
                  <a:ext cx="39" cy="80"/>
                </a:xfrm>
                <a:custGeom>
                  <a:avLst/>
                  <a:gdLst>
                    <a:gd name="T0" fmla="*/ 0 w 39"/>
                    <a:gd name="T1" fmla="*/ 2 h 80"/>
                    <a:gd name="T2" fmla="*/ 36 w 39"/>
                    <a:gd name="T3" fmla="*/ 80 h 80"/>
                    <a:gd name="T4" fmla="*/ 39 w 39"/>
                    <a:gd name="T5" fmla="*/ 78 h 80"/>
                    <a:gd name="T6" fmla="*/ 3 w 39"/>
                    <a:gd name="T7" fmla="*/ 0 h 8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9"/>
                    <a:gd name="T13" fmla="*/ 0 h 80"/>
                    <a:gd name="T14" fmla="*/ 39 w 39"/>
                    <a:gd name="T15" fmla="*/ 80 h 8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9" h="80">
                      <a:moveTo>
                        <a:pt x="0" y="2"/>
                      </a:moveTo>
                      <a:lnTo>
                        <a:pt x="36" y="80"/>
                      </a:lnTo>
                      <a:lnTo>
                        <a:pt x="39" y="78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87" name="Freeform 877"/>
                <p:cNvSpPr>
                  <a:spLocks/>
                </p:cNvSpPr>
                <p:nvPr/>
              </p:nvSpPr>
              <p:spPr bwMode="auto">
                <a:xfrm>
                  <a:off x="943" y="1410"/>
                  <a:ext cx="39" cy="89"/>
                </a:xfrm>
                <a:custGeom>
                  <a:avLst/>
                  <a:gdLst>
                    <a:gd name="T0" fmla="*/ 36 w 39"/>
                    <a:gd name="T1" fmla="*/ 78 h 89"/>
                    <a:gd name="T2" fmla="*/ 0 w 39"/>
                    <a:gd name="T3" fmla="*/ 0 h 89"/>
                    <a:gd name="T4" fmla="*/ 36 w 39"/>
                    <a:gd name="T5" fmla="*/ 78 h 89"/>
                    <a:gd name="T6" fmla="*/ 39 w 39"/>
                    <a:gd name="T7" fmla="*/ 89 h 89"/>
                    <a:gd name="T8" fmla="*/ 33 w 39"/>
                    <a:gd name="T9" fmla="*/ 80 h 8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9"/>
                    <a:gd name="T16" fmla="*/ 0 h 89"/>
                    <a:gd name="T17" fmla="*/ 39 w 39"/>
                    <a:gd name="T18" fmla="*/ 89 h 8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9" h="89">
                      <a:moveTo>
                        <a:pt x="36" y="78"/>
                      </a:moveTo>
                      <a:lnTo>
                        <a:pt x="0" y="0"/>
                      </a:lnTo>
                      <a:lnTo>
                        <a:pt x="36" y="78"/>
                      </a:lnTo>
                      <a:lnTo>
                        <a:pt x="39" y="89"/>
                      </a:lnTo>
                      <a:lnTo>
                        <a:pt x="33" y="8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88" name="Freeform 878"/>
                <p:cNvSpPr>
                  <a:spLocks/>
                </p:cNvSpPr>
                <p:nvPr/>
              </p:nvSpPr>
              <p:spPr bwMode="auto">
                <a:xfrm>
                  <a:off x="940" y="1412"/>
                  <a:ext cx="39" cy="76"/>
                </a:xfrm>
                <a:custGeom>
                  <a:avLst/>
                  <a:gdLst>
                    <a:gd name="T0" fmla="*/ 0 w 39"/>
                    <a:gd name="T1" fmla="*/ 0 h 76"/>
                    <a:gd name="T2" fmla="*/ 6 w 39"/>
                    <a:gd name="T3" fmla="*/ 8 h 76"/>
                    <a:gd name="T4" fmla="*/ 8 w 39"/>
                    <a:gd name="T5" fmla="*/ 16 h 76"/>
                    <a:gd name="T6" fmla="*/ 14 w 39"/>
                    <a:gd name="T7" fmla="*/ 25 h 76"/>
                    <a:gd name="T8" fmla="*/ 16 w 39"/>
                    <a:gd name="T9" fmla="*/ 34 h 76"/>
                    <a:gd name="T10" fmla="*/ 23 w 39"/>
                    <a:gd name="T11" fmla="*/ 43 h 76"/>
                    <a:gd name="T12" fmla="*/ 24 w 39"/>
                    <a:gd name="T13" fmla="*/ 51 h 76"/>
                    <a:gd name="T14" fmla="*/ 31 w 39"/>
                    <a:gd name="T15" fmla="*/ 59 h 76"/>
                    <a:gd name="T16" fmla="*/ 32 w 39"/>
                    <a:gd name="T17" fmla="*/ 69 h 76"/>
                    <a:gd name="T18" fmla="*/ 39 w 39"/>
                    <a:gd name="T19" fmla="*/ 76 h 7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9"/>
                    <a:gd name="T31" fmla="*/ 0 h 76"/>
                    <a:gd name="T32" fmla="*/ 39 w 39"/>
                    <a:gd name="T33" fmla="*/ 76 h 7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9" h="76">
                      <a:moveTo>
                        <a:pt x="0" y="0"/>
                      </a:moveTo>
                      <a:lnTo>
                        <a:pt x="6" y="8"/>
                      </a:lnTo>
                      <a:lnTo>
                        <a:pt x="8" y="16"/>
                      </a:lnTo>
                      <a:lnTo>
                        <a:pt x="14" y="25"/>
                      </a:lnTo>
                      <a:lnTo>
                        <a:pt x="16" y="34"/>
                      </a:lnTo>
                      <a:lnTo>
                        <a:pt x="23" y="43"/>
                      </a:lnTo>
                      <a:lnTo>
                        <a:pt x="24" y="51"/>
                      </a:lnTo>
                      <a:lnTo>
                        <a:pt x="31" y="59"/>
                      </a:lnTo>
                      <a:lnTo>
                        <a:pt x="32" y="69"/>
                      </a:lnTo>
                      <a:lnTo>
                        <a:pt x="39" y="76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89" name="Freeform 879"/>
                <p:cNvSpPr>
                  <a:spLocks/>
                </p:cNvSpPr>
                <p:nvPr/>
              </p:nvSpPr>
              <p:spPr bwMode="auto">
                <a:xfrm>
                  <a:off x="945" y="1420"/>
                  <a:ext cx="34" cy="70"/>
                </a:xfrm>
                <a:custGeom>
                  <a:avLst/>
                  <a:gdLst>
                    <a:gd name="T0" fmla="*/ 0 w 34"/>
                    <a:gd name="T1" fmla="*/ 0 h 70"/>
                    <a:gd name="T2" fmla="*/ 1 w 34"/>
                    <a:gd name="T3" fmla="*/ 0 h 70"/>
                    <a:gd name="T4" fmla="*/ 6 w 34"/>
                    <a:gd name="T5" fmla="*/ 8 h 70"/>
                    <a:gd name="T6" fmla="*/ 3 w 34"/>
                    <a:gd name="T7" fmla="*/ 8 h 70"/>
                    <a:gd name="T8" fmla="*/ 8 w 34"/>
                    <a:gd name="T9" fmla="*/ 18 h 70"/>
                    <a:gd name="T10" fmla="*/ 9 w 34"/>
                    <a:gd name="T11" fmla="*/ 17 h 70"/>
                    <a:gd name="T12" fmla="*/ 14 w 34"/>
                    <a:gd name="T13" fmla="*/ 25 h 70"/>
                    <a:gd name="T14" fmla="*/ 11 w 34"/>
                    <a:gd name="T15" fmla="*/ 26 h 70"/>
                    <a:gd name="T16" fmla="*/ 16 w 34"/>
                    <a:gd name="T17" fmla="*/ 35 h 70"/>
                    <a:gd name="T18" fmla="*/ 18 w 34"/>
                    <a:gd name="T19" fmla="*/ 35 h 70"/>
                    <a:gd name="T20" fmla="*/ 23 w 34"/>
                    <a:gd name="T21" fmla="*/ 43 h 70"/>
                    <a:gd name="T22" fmla="*/ 19 w 34"/>
                    <a:gd name="T23" fmla="*/ 43 h 70"/>
                    <a:gd name="T24" fmla="*/ 23 w 34"/>
                    <a:gd name="T25" fmla="*/ 43 h 70"/>
                    <a:gd name="T26" fmla="*/ 26 w 34"/>
                    <a:gd name="T27" fmla="*/ 51 h 70"/>
                    <a:gd name="T28" fmla="*/ 23 w 34"/>
                    <a:gd name="T29" fmla="*/ 51 h 70"/>
                    <a:gd name="T30" fmla="*/ 27 w 34"/>
                    <a:gd name="T31" fmla="*/ 61 h 70"/>
                    <a:gd name="T32" fmla="*/ 31 w 34"/>
                    <a:gd name="T33" fmla="*/ 60 h 70"/>
                    <a:gd name="T34" fmla="*/ 34 w 34"/>
                    <a:gd name="T35" fmla="*/ 68 h 70"/>
                    <a:gd name="T36" fmla="*/ 31 w 34"/>
                    <a:gd name="T37" fmla="*/ 70 h 70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34"/>
                    <a:gd name="T58" fmla="*/ 0 h 70"/>
                    <a:gd name="T59" fmla="*/ 34 w 34"/>
                    <a:gd name="T60" fmla="*/ 70 h 70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34" h="70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6" y="8"/>
                      </a:lnTo>
                      <a:lnTo>
                        <a:pt x="3" y="8"/>
                      </a:lnTo>
                      <a:lnTo>
                        <a:pt x="8" y="18"/>
                      </a:lnTo>
                      <a:lnTo>
                        <a:pt x="9" y="17"/>
                      </a:lnTo>
                      <a:lnTo>
                        <a:pt x="14" y="25"/>
                      </a:lnTo>
                      <a:lnTo>
                        <a:pt x="11" y="26"/>
                      </a:lnTo>
                      <a:lnTo>
                        <a:pt x="16" y="35"/>
                      </a:lnTo>
                      <a:lnTo>
                        <a:pt x="18" y="35"/>
                      </a:lnTo>
                      <a:lnTo>
                        <a:pt x="23" y="43"/>
                      </a:lnTo>
                      <a:lnTo>
                        <a:pt x="19" y="43"/>
                      </a:lnTo>
                      <a:lnTo>
                        <a:pt x="23" y="43"/>
                      </a:lnTo>
                      <a:lnTo>
                        <a:pt x="26" y="51"/>
                      </a:lnTo>
                      <a:lnTo>
                        <a:pt x="23" y="51"/>
                      </a:lnTo>
                      <a:lnTo>
                        <a:pt x="27" y="61"/>
                      </a:lnTo>
                      <a:lnTo>
                        <a:pt x="31" y="60"/>
                      </a:lnTo>
                      <a:lnTo>
                        <a:pt x="34" y="68"/>
                      </a:lnTo>
                      <a:lnTo>
                        <a:pt x="31" y="7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90" name="Line 880"/>
                <p:cNvSpPr>
                  <a:spLocks noChangeShapeType="1"/>
                </p:cNvSpPr>
                <p:nvPr/>
              </p:nvSpPr>
              <p:spPr bwMode="auto">
                <a:xfrm flipH="1">
                  <a:off x="946" y="1407"/>
                  <a:ext cx="10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91" name="Freeform 881"/>
                <p:cNvSpPr>
                  <a:spLocks/>
                </p:cNvSpPr>
                <p:nvPr/>
              </p:nvSpPr>
              <p:spPr bwMode="auto">
                <a:xfrm>
                  <a:off x="946" y="1405"/>
                  <a:ext cx="10" cy="10"/>
                </a:xfrm>
                <a:custGeom>
                  <a:avLst/>
                  <a:gdLst>
                    <a:gd name="T0" fmla="*/ 0 w 10"/>
                    <a:gd name="T1" fmla="*/ 10 h 10"/>
                    <a:gd name="T2" fmla="*/ 3 w 10"/>
                    <a:gd name="T3" fmla="*/ 0 h 10"/>
                    <a:gd name="T4" fmla="*/ 10 w 10"/>
                    <a:gd name="T5" fmla="*/ 2 h 10"/>
                    <a:gd name="T6" fmla="*/ 0 60000 65536"/>
                    <a:gd name="T7" fmla="*/ 0 60000 65536"/>
                    <a:gd name="T8" fmla="*/ 0 60000 65536"/>
                    <a:gd name="T9" fmla="*/ 0 w 10"/>
                    <a:gd name="T10" fmla="*/ 0 h 10"/>
                    <a:gd name="T11" fmla="*/ 10 w 10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0" h="10">
                      <a:moveTo>
                        <a:pt x="0" y="10"/>
                      </a:moveTo>
                      <a:lnTo>
                        <a:pt x="3" y="0"/>
                      </a:lnTo>
                      <a:lnTo>
                        <a:pt x="10" y="2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92" name="Line 882"/>
                <p:cNvSpPr>
                  <a:spLocks noChangeShapeType="1"/>
                </p:cNvSpPr>
                <p:nvPr/>
              </p:nvSpPr>
              <p:spPr bwMode="auto">
                <a:xfrm>
                  <a:off x="949" y="1405"/>
                  <a:ext cx="4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93" name="Line 883"/>
                <p:cNvSpPr>
                  <a:spLocks noChangeShapeType="1"/>
                </p:cNvSpPr>
                <p:nvPr/>
              </p:nvSpPr>
              <p:spPr bwMode="auto">
                <a:xfrm flipV="1">
                  <a:off x="938" y="1415"/>
                  <a:ext cx="5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94" name="Freeform 884"/>
                <p:cNvSpPr>
                  <a:spLocks/>
                </p:cNvSpPr>
                <p:nvPr/>
              </p:nvSpPr>
              <p:spPr bwMode="auto">
                <a:xfrm>
                  <a:off x="945" y="1410"/>
                  <a:ext cx="11" cy="7"/>
                </a:xfrm>
                <a:custGeom>
                  <a:avLst/>
                  <a:gdLst>
                    <a:gd name="T0" fmla="*/ 0 w 11"/>
                    <a:gd name="T1" fmla="*/ 7 h 7"/>
                    <a:gd name="T2" fmla="*/ 0 w 11"/>
                    <a:gd name="T3" fmla="*/ 5 h 7"/>
                    <a:gd name="T4" fmla="*/ 1 w 11"/>
                    <a:gd name="T5" fmla="*/ 5 h 7"/>
                    <a:gd name="T6" fmla="*/ 3 w 11"/>
                    <a:gd name="T7" fmla="*/ 5 h 7"/>
                    <a:gd name="T8" fmla="*/ 3 w 11"/>
                    <a:gd name="T9" fmla="*/ 3 h 7"/>
                    <a:gd name="T10" fmla="*/ 4 w 11"/>
                    <a:gd name="T11" fmla="*/ 3 h 7"/>
                    <a:gd name="T12" fmla="*/ 6 w 11"/>
                    <a:gd name="T13" fmla="*/ 3 h 7"/>
                    <a:gd name="T14" fmla="*/ 6 w 11"/>
                    <a:gd name="T15" fmla="*/ 2 h 7"/>
                    <a:gd name="T16" fmla="*/ 8 w 11"/>
                    <a:gd name="T17" fmla="*/ 2 h 7"/>
                    <a:gd name="T18" fmla="*/ 9 w 11"/>
                    <a:gd name="T19" fmla="*/ 2 h 7"/>
                    <a:gd name="T20" fmla="*/ 11 w 11"/>
                    <a:gd name="T21" fmla="*/ 2 h 7"/>
                    <a:gd name="T22" fmla="*/ 11 w 11"/>
                    <a:gd name="T23" fmla="*/ 0 h 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1"/>
                    <a:gd name="T37" fmla="*/ 0 h 7"/>
                    <a:gd name="T38" fmla="*/ 11 w 11"/>
                    <a:gd name="T39" fmla="*/ 7 h 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1" h="7">
                      <a:moveTo>
                        <a:pt x="0" y="7"/>
                      </a:moveTo>
                      <a:lnTo>
                        <a:pt x="0" y="5"/>
                      </a:lnTo>
                      <a:lnTo>
                        <a:pt x="1" y="5"/>
                      </a:lnTo>
                      <a:lnTo>
                        <a:pt x="3" y="5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6" y="3"/>
                      </a:lnTo>
                      <a:lnTo>
                        <a:pt x="6" y="2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11" y="2"/>
                      </a:lnTo>
                      <a:lnTo>
                        <a:pt x="11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95" name="Freeform 885"/>
                <p:cNvSpPr>
                  <a:spLocks/>
                </p:cNvSpPr>
                <p:nvPr/>
              </p:nvSpPr>
              <p:spPr bwMode="auto">
                <a:xfrm>
                  <a:off x="956" y="1410"/>
                  <a:ext cx="5" cy="5"/>
                </a:xfrm>
                <a:custGeom>
                  <a:avLst/>
                  <a:gdLst>
                    <a:gd name="T0" fmla="*/ 0 w 5"/>
                    <a:gd name="T1" fmla="*/ 0 h 5"/>
                    <a:gd name="T2" fmla="*/ 2 w 5"/>
                    <a:gd name="T3" fmla="*/ 0 h 5"/>
                    <a:gd name="T4" fmla="*/ 3 w 5"/>
                    <a:gd name="T5" fmla="*/ 0 h 5"/>
                    <a:gd name="T6" fmla="*/ 3 w 5"/>
                    <a:gd name="T7" fmla="*/ 2 h 5"/>
                    <a:gd name="T8" fmla="*/ 5 w 5"/>
                    <a:gd name="T9" fmla="*/ 2 h 5"/>
                    <a:gd name="T10" fmla="*/ 5 w 5"/>
                    <a:gd name="T11" fmla="*/ 3 h 5"/>
                    <a:gd name="T12" fmla="*/ 3 w 5"/>
                    <a:gd name="T13" fmla="*/ 3 h 5"/>
                    <a:gd name="T14" fmla="*/ 3 w 5"/>
                    <a:gd name="T15" fmla="*/ 5 h 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5"/>
                    <a:gd name="T25" fmla="*/ 0 h 5"/>
                    <a:gd name="T26" fmla="*/ 5 w 5"/>
                    <a:gd name="T27" fmla="*/ 5 h 5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5" h="5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2"/>
                      </a:lnTo>
                      <a:lnTo>
                        <a:pt x="5" y="2"/>
                      </a:lnTo>
                      <a:lnTo>
                        <a:pt x="5" y="3"/>
                      </a:lnTo>
                      <a:lnTo>
                        <a:pt x="3" y="3"/>
                      </a:lnTo>
                      <a:lnTo>
                        <a:pt x="3" y="5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96" name="Freeform 886"/>
                <p:cNvSpPr>
                  <a:spLocks/>
                </p:cNvSpPr>
                <p:nvPr/>
              </p:nvSpPr>
              <p:spPr bwMode="auto">
                <a:xfrm>
                  <a:off x="949" y="1415"/>
                  <a:ext cx="10" cy="8"/>
                </a:xfrm>
                <a:custGeom>
                  <a:avLst/>
                  <a:gdLst>
                    <a:gd name="T0" fmla="*/ 10 w 10"/>
                    <a:gd name="T1" fmla="*/ 0 h 8"/>
                    <a:gd name="T2" fmla="*/ 9 w 10"/>
                    <a:gd name="T3" fmla="*/ 0 h 8"/>
                    <a:gd name="T4" fmla="*/ 9 w 10"/>
                    <a:gd name="T5" fmla="*/ 2 h 8"/>
                    <a:gd name="T6" fmla="*/ 7 w 10"/>
                    <a:gd name="T7" fmla="*/ 3 h 8"/>
                    <a:gd name="T8" fmla="*/ 5 w 10"/>
                    <a:gd name="T9" fmla="*/ 3 h 8"/>
                    <a:gd name="T10" fmla="*/ 5 w 10"/>
                    <a:gd name="T11" fmla="*/ 5 h 8"/>
                    <a:gd name="T12" fmla="*/ 4 w 10"/>
                    <a:gd name="T13" fmla="*/ 5 h 8"/>
                    <a:gd name="T14" fmla="*/ 4 w 10"/>
                    <a:gd name="T15" fmla="*/ 7 h 8"/>
                    <a:gd name="T16" fmla="*/ 2 w 10"/>
                    <a:gd name="T17" fmla="*/ 7 h 8"/>
                    <a:gd name="T18" fmla="*/ 0 w 10"/>
                    <a:gd name="T19" fmla="*/ 8 h 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"/>
                    <a:gd name="T31" fmla="*/ 0 h 8"/>
                    <a:gd name="T32" fmla="*/ 10 w 10"/>
                    <a:gd name="T33" fmla="*/ 8 h 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" h="8">
                      <a:moveTo>
                        <a:pt x="10" y="0"/>
                      </a:moveTo>
                      <a:lnTo>
                        <a:pt x="9" y="0"/>
                      </a:lnTo>
                      <a:lnTo>
                        <a:pt x="9" y="2"/>
                      </a:lnTo>
                      <a:lnTo>
                        <a:pt x="7" y="3"/>
                      </a:lnTo>
                      <a:lnTo>
                        <a:pt x="5" y="3"/>
                      </a:lnTo>
                      <a:lnTo>
                        <a:pt x="5" y="5"/>
                      </a:lnTo>
                      <a:lnTo>
                        <a:pt x="4" y="5"/>
                      </a:lnTo>
                      <a:lnTo>
                        <a:pt x="4" y="7"/>
                      </a:lnTo>
                      <a:lnTo>
                        <a:pt x="2" y="7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97" name="Freeform 887"/>
                <p:cNvSpPr>
                  <a:spLocks/>
                </p:cNvSpPr>
                <p:nvPr/>
              </p:nvSpPr>
              <p:spPr bwMode="auto">
                <a:xfrm>
                  <a:off x="938" y="1423"/>
                  <a:ext cx="11" cy="4"/>
                </a:xfrm>
                <a:custGeom>
                  <a:avLst/>
                  <a:gdLst>
                    <a:gd name="T0" fmla="*/ 11 w 11"/>
                    <a:gd name="T1" fmla="*/ 0 h 4"/>
                    <a:gd name="T2" fmla="*/ 10 w 11"/>
                    <a:gd name="T3" fmla="*/ 0 h 4"/>
                    <a:gd name="T4" fmla="*/ 8 w 11"/>
                    <a:gd name="T5" fmla="*/ 0 h 4"/>
                    <a:gd name="T6" fmla="*/ 8 w 11"/>
                    <a:gd name="T7" fmla="*/ 2 h 4"/>
                    <a:gd name="T8" fmla="*/ 7 w 11"/>
                    <a:gd name="T9" fmla="*/ 2 h 4"/>
                    <a:gd name="T10" fmla="*/ 5 w 11"/>
                    <a:gd name="T11" fmla="*/ 2 h 4"/>
                    <a:gd name="T12" fmla="*/ 3 w 11"/>
                    <a:gd name="T13" fmla="*/ 2 h 4"/>
                    <a:gd name="T14" fmla="*/ 3 w 11"/>
                    <a:gd name="T15" fmla="*/ 4 h 4"/>
                    <a:gd name="T16" fmla="*/ 2 w 11"/>
                    <a:gd name="T17" fmla="*/ 4 h 4"/>
                    <a:gd name="T18" fmla="*/ 2 w 11"/>
                    <a:gd name="T19" fmla="*/ 2 h 4"/>
                    <a:gd name="T20" fmla="*/ 0 w 11"/>
                    <a:gd name="T21" fmla="*/ 2 h 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1"/>
                    <a:gd name="T34" fmla="*/ 0 h 4"/>
                    <a:gd name="T35" fmla="*/ 11 w 11"/>
                    <a:gd name="T36" fmla="*/ 4 h 4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1" h="4">
                      <a:moveTo>
                        <a:pt x="11" y="0"/>
                      </a:move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8" y="2"/>
                      </a:lnTo>
                      <a:lnTo>
                        <a:pt x="7" y="2"/>
                      </a:lnTo>
                      <a:lnTo>
                        <a:pt x="5" y="2"/>
                      </a:lnTo>
                      <a:lnTo>
                        <a:pt x="3" y="2"/>
                      </a:lnTo>
                      <a:lnTo>
                        <a:pt x="3" y="4"/>
                      </a:lnTo>
                      <a:lnTo>
                        <a:pt x="2" y="4"/>
                      </a:lnTo>
                      <a:lnTo>
                        <a:pt x="2" y="2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98" name="Freeform 888"/>
                <p:cNvSpPr>
                  <a:spLocks/>
                </p:cNvSpPr>
                <p:nvPr/>
              </p:nvSpPr>
              <p:spPr bwMode="auto">
                <a:xfrm>
                  <a:off x="938" y="1417"/>
                  <a:ext cx="7" cy="8"/>
                </a:xfrm>
                <a:custGeom>
                  <a:avLst/>
                  <a:gdLst>
                    <a:gd name="T0" fmla="*/ 0 w 7"/>
                    <a:gd name="T1" fmla="*/ 8 h 8"/>
                    <a:gd name="T2" fmla="*/ 0 w 7"/>
                    <a:gd name="T3" fmla="*/ 6 h 8"/>
                    <a:gd name="T4" fmla="*/ 2 w 7"/>
                    <a:gd name="T5" fmla="*/ 6 h 8"/>
                    <a:gd name="T6" fmla="*/ 2 w 7"/>
                    <a:gd name="T7" fmla="*/ 5 h 8"/>
                    <a:gd name="T8" fmla="*/ 2 w 7"/>
                    <a:gd name="T9" fmla="*/ 3 h 8"/>
                    <a:gd name="T10" fmla="*/ 3 w 7"/>
                    <a:gd name="T11" fmla="*/ 3 h 8"/>
                    <a:gd name="T12" fmla="*/ 3 w 7"/>
                    <a:gd name="T13" fmla="*/ 1 h 8"/>
                    <a:gd name="T14" fmla="*/ 5 w 7"/>
                    <a:gd name="T15" fmla="*/ 1 h 8"/>
                    <a:gd name="T16" fmla="*/ 5 w 7"/>
                    <a:gd name="T17" fmla="*/ 0 h 8"/>
                    <a:gd name="T18" fmla="*/ 7 w 7"/>
                    <a:gd name="T19" fmla="*/ 0 h 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7"/>
                    <a:gd name="T31" fmla="*/ 0 h 8"/>
                    <a:gd name="T32" fmla="*/ 7 w 7"/>
                    <a:gd name="T33" fmla="*/ 8 h 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7" h="8">
                      <a:moveTo>
                        <a:pt x="0" y="8"/>
                      </a:move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2" y="5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1"/>
                      </a:lnTo>
                      <a:lnTo>
                        <a:pt x="5" y="1"/>
                      </a:lnTo>
                      <a:lnTo>
                        <a:pt x="5" y="0"/>
                      </a:lnTo>
                      <a:lnTo>
                        <a:pt x="7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99" name="Freeform 889"/>
                <p:cNvSpPr>
                  <a:spLocks/>
                </p:cNvSpPr>
                <p:nvPr/>
              </p:nvSpPr>
              <p:spPr bwMode="auto">
                <a:xfrm>
                  <a:off x="940" y="1412"/>
                  <a:ext cx="21" cy="15"/>
                </a:xfrm>
                <a:custGeom>
                  <a:avLst/>
                  <a:gdLst>
                    <a:gd name="T0" fmla="*/ 0 w 21"/>
                    <a:gd name="T1" fmla="*/ 15 h 15"/>
                    <a:gd name="T2" fmla="*/ 1 w 21"/>
                    <a:gd name="T3" fmla="*/ 15 h 15"/>
                    <a:gd name="T4" fmla="*/ 3 w 21"/>
                    <a:gd name="T5" fmla="*/ 15 h 15"/>
                    <a:gd name="T6" fmla="*/ 5 w 21"/>
                    <a:gd name="T7" fmla="*/ 15 h 15"/>
                    <a:gd name="T8" fmla="*/ 6 w 21"/>
                    <a:gd name="T9" fmla="*/ 13 h 15"/>
                    <a:gd name="T10" fmla="*/ 8 w 21"/>
                    <a:gd name="T11" fmla="*/ 13 h 15"/>
                    <a:gd name="T12" fmla="*/ 9 w 21"/>
                    <a:gd name="T13" fmla="*/ 13 h 15"/>
                    <a:gd name="T14" fmla="*/ 11 w 21"/>
                    <a:gd name="T15" fmla="*/ 13 h 15"/>
                    <a:gd name="T16" fmla="*/ 13 w 21"/>
                    <a:gd name="T17" fmla="*/ 13 h 15"/>
                    <a:gd name="T18" fmla="*/ 14 w 21"/>
                    <a:gd name="T19" fmla="*/ 13 h 15"/>
                    <a:gd name="T20" fmla="*/ 14 w 21"/>
                    <a:gd name="T21" fmla="*/ 11 h 15"/>
                    <a:gd name="T22" fmla="*/ 16 w 21"/>
                    <a:gd name="T23" fmla="*/ 11 h 15"/>
                    <a:gd name="T24" fmla="*/ 16 w 21"/>
                    <a:gd name="T25" fmla="*/ 10 h 15"/>
                    <a:gd name="T26" fmla="*/ 18 w 21"/>
                    <a:gd name="T27" fmla="*/ 10 h 15"/>
                    <a:gd name="T28" fmla="*/ 18 w 21"/>
                    <a:gd name="T29" fmla="*/ 8 h 15"/>
                    <a:gd name="T30" fmla="*/ 19 w 21"/>
                    <a:gd name="T31" fmla="*/ 8 h 15"/>
                    <a:gd name="T32" fmla="*/ 19 w 21"/>
                    <a:gd name="T33" fmla="*/ 6 h 15"/>
                    <a:gd name="T34" fmla="*/ 19 w 21"/>
                    <a:gd name="T35" fmla="*/ 5 h 15"/>
                    <a:gd name="T36" fmla="*/ 21 w 21"/>
                    <a:gd name="T37" fmla="*/ 3 h 15"/>
                    <a:gd name="T38" fmla="*/ 21 w 21"/>
                    <a:gd name="T39" fmla="*/ 1 h 15"/>
                    <a:gd name="T40" fmla="*/ 21 w 21"/>
                    <a:gd name="T41" fmla="*/ 0 h 1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21"/>
                    <a:gd name="T64" fmla="*/ 0 h 15"/>
                    <a:gd name="T65" fmla="*/ 21 w 21"/>
                    <a:gd name="T66" fmla="*/ 15 h 15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21" h="15">
                      <a:moveTo>
                        <a:pt x="0" y="15"/>
                      </a:moveTo>
                      <a:lnTo>
                        <a:pt x="1" y="15"/>
                      </a:lnTo>
                      <a:lnTo>
                        <a:pt x="3" y="15"/>
                      </a:lnTo>
                      <a:lnTo>
                        <a:pt x="5" y="15"/>
                      </a:lnTo>
                      <a:lnTo>
                        <a:pt x="6" y="13"/>
                      </a:lnTo>
                      <a:lnTo>
                        <a:pt x="8" y="13"/>
                      </a:lnTo>
                      <a:lnTo>
                        <a:pt x="9" y="13"/>
                      </a:lnTo>
                      <a:lnTo>
                        <a:pt x="11" y="13"/>
                      </a:lnTo>
                      <a:lnTo>
                        <a:pt x="13" y="13"/>
                      </a:lnTo>
                      <a:lnTo>
                        <a:pt x="14" y="13"/>
                      </a:lnTo>
                      <a:lnTo>
                        <a:pt x="14" y="11"/>
                      </a:lnTo>
                      <a:lnTo>
                        <a:pt x="16" y="11"/>
                      </a:lnTo>
                      <a:lnTo>
                        <a:pt x="16" y="10"/>
                      </a:lnTo>
                      <a:lnTo>
                        <a:pt x="18" y="10"/>
                      </a:lnTo>
                      <a:lnTo>
                        <a:pt x="18" y="8"/>
                      </a:lnTo>
                      <a:lnTo>
                        <a:pt x="19" y="8"/>
                      </a:lnTo>
                      <a:lnTo>
                        <a:pt x="19" y="6"/>
                      </a:lnTo>
                      <a:lnTo>
                        <a:pt x="19" y="5"/>
                      </a:lnTo>
                      <a:lnTo>
                        <a:pt x="21" y="3"/>
                      </a:lnTo>
                      <a:lnTo>
                        <a:pt x="21" y="1"/>
                      </a:lnTo>
                      <a:lnTo>
                        <a:pt x="21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00" name="Freeform 890"/>
                <p:cNvSpPr>
                  <a:spLocks/>
                </p:cNvSpPr>
                <p:nvPr/>
              </p:nvSpPr>
              <p:spPr bwMode="auto">
                <a:xfrm>
                  <a:off x="956" y="1422"/>
                  <a:ext cx="36" cy="44"/>
                </a:xfrm>
                <a:custGeom>
                  <a:avLst/>
                  <a:gdLst>
                    <a:gd name="T0" fmla="*/ 0 w 36"/>
                    <a:gd name="T1" fmla="*/ 1 h 44"/>
                    <a:gd name="T2" fmla="*/ 31 w 36"/>
                    <a:gd name="T3" fmla="*/ 39 h 44"/>
                    <a:gd name="T4" fmla="*/ 36 w 36"/>
                    <a:gd name="T5" fmla="*/ 44 h 44"/>
                    <a:gd name="T6" fmla="*/ 33 w 36"/>
                    <a:gd name="T7" fmla="*/ 34 h 44"/>
                    <a:gd name="T8" fmla="*/ 31 w 36"/>
                    <a:gd name="T9" fmla="*/ 39 h 44"/>
                    <a:gd name="T10" fmla="*/ 33 w 36"/>
                    <a:gd name="T11" fmla="*/ 34 h 44"/>
                    <a:gd name="T12" fmla="*/ 3 w 36"/>
                    <a:gd name="T13" fmla="*/ 0 h 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6"/>
                    <a:gd name="T22" fmla="*/ 0 h 44"/>
                    <a:gd name="T23" fmla="*/ 36 w 36"/>
                    <a:gd name="T24" fmla="*/ 44 h 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6" h="44">
                      <a:moveTo>
                        <a:pt x="0" y="1"/>
                      </a:moveTo>
                      <a:lnTo>
                        <a:pt x="31" y="39"/>
                      </a:lnTo>
                      <a:lnTo>
                        <a:pt x="36" y="44"/>
                      </a:lnTo>
                      <a:lnTo>
                        <a:pt x="33" y="34"/>
                      </a:lnTo>
                      <a:lnTo>
                        <a:pt x="31" y="39"/>
                      </a:lnTo>
                      <a:lnTo>
                        <a:pt x="33" y="34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01" name="Freeform 891"/>
                <p:cNvSpPr>
                  <a:spLocks/>
                </p:cNvSpPr>
                <p:nvPr/>
              </p:nvSpPr>
              <p:spPr bwMode="auto">
                <a:xfrm>
                  <a:off x="958" y="1422"/>
                  <a:ext cx="29" cy="39"/>
                </a:xfrm>
                <a:custGeom>
                  <a:avLst/>
                  <a:gdLst>
                    <a:gd name="T0" fmla="*/ 29 w 29"/>
                    <a:gd name="T1" fmla="*/ 39 h 39"/>
                    <a:gd name="T2" fmla="*/ 24 w 29"/>
                    <a:gd name="T3" fmla="*/ 29 h 39"/>
                    <a:gd name="T4" fmla="*/ 19 w 29"/>
                    <a:gd name="T5" fmla="*/ 28 h 39"/>
                    <a:gd name="T6" fmla="*/ 16 w 29"/>
                    <a:gd name="T7" fmla="*/ 18 h 39"/>
                    <a:gd name="T8" fmla="*/ 10 w 29"/>
                    <a:gd name="T9" fmla="*/ 15 h 39"/>
                    <a:gd name="T10" fmla="*/ 6 w 29"/>
                    <a:gd name="T11" fmla="*/ 5 h 39"/>
                    <a:gd name="T12" fmla="*/ 0 w 29"/>
                    <a:gd name="T13" fmla="*/ 3 h 39"/>
                    <a:gd name="T14" fmla="*/ 1 w 29"/>
                    <a:gd name="T15" fmla="*/ 0 h 39"/>
                    <a:gd name="T16" fmla="*/ 6 w 29"/>
                    <a:gd name="T17" fmla="*/ 5 h 39"/>
                    <a:gd name="T18" fmla="*/ 5 w 29"/>
                    <a:gd name="T19" fmla="*/ 10 h 39"/>
                    <a:gd name="T20" fmla="*/ 10 w 29"/>
                    <a:gd name="T21" fmla="*/ 15 h 39"/>
                    <a:gd name="T22" fmla="*/ 11 w 29"/>
                    <a:gd name="T23" fmla="*/ 11 h 39"/>
                    <a:gd name="T24" fmla="*/ 16 w 29"/>
                    <a:gd name="T25" fmla="*/ 18 h 39"/>
                    <a:gd name="T26" fmla="*/ 13 w 29"/>
                    <a:gd name="T27" fmla="*/ 21 h 39"/>
                    <a:gd name="T28" fmla="*/ 10 w 29"/>
                    <a:gd name="T29" fmla="*/ 15 h 39"/>
                    <a:gd name="T30" fmla="*/ 13 w 29"/>
                    <a:gd name="T31" fmla="*/ 21 h 39"/>
                    <a:gd name="T32" fmla="*/ 16 w 29"/>
                    <a:gd name="T33" fmla="*/ 18 h 39"/>
                    <a:gd name="T34" fmla="*/ 21 w 29"/>
                    <a:gd name="T35" fmla="*/ 23 h 39"/>
                    <a:gd name="T36" fmla="*/ 19 w 29"/>
                    <a:gd name="T37" fmla="*/ 28 h 39"/>
                    <a:gd name="T38" fmla="*/ 21 w 29"/>
                    <a:gd name="T39" fmla="*/ 23 h 39"/>
                    <a:gd name="T40" fmla="*/ 24 w 29"/>
                    <a:gd name="T41" fmla="*/ 29 h 39"/>
                    <a:gd name="T42" fmla="*/ 23 w 29"/>
                    <a:gd name="T43" fmla="*/ 33 h 39"/>
                    <a:gd name="T44" fmla="*/ 29 w 29"/>
                    <a:gd name="T45" fmla="*/ 39 h 39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29"/>
                    <a:gd name="T70" fmla="*/ 0 h 39"/>
                    <a:gd name="T71" fmla="*/ 29 w 29"/>
                    <a:gd name="T72" fmla="*/ 39 h 39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29" h="39">
                      <a:moveTo>
                        <a:pt x="29" y="39"/>
                      </a:moveTo>
                      <a:lnTo>
                        <a:pt x="24" y="29"/>
                      </a:lnTo>
                      <a:lnTo>
                        <a:pt x="19" y="28"/>
                      </a:lnTo>
                      <a:lnTo>
                        <a:pt x="16" y="18"/>
                      </a:lnTo>
                      <a:lnTo>
                        <a:pt x="10" y="15"/>
                      </a:lnTo>
                      <a:lnTo>
                        <a:pt x="6" y="5"/>
                      </a:lnTo>
                      <a:lnTo>
                        <a:pt x="0" y="3"/>
                      </a:lnTo>
                      <a:lnTo>
                        <a:pt x="1" y="0"/>
                      </a:lnTo>
                      <a:lnTo>
                        <a:pt x="6" y="5"/>
                      </a:lnTo>
                      <a:lnTo>
                        <a:pt x="5" y="10"/>
                      </a:lnTo>
                      <a:lnTo>
                        <a:pt x="10" y="15"/>
                      </a:lnTo>
                      <a:lnTo>
                        <a:pt x="11" y="11"/>
                      </a:lnTo>
                      <a:lnTo>
                        <a:pt x="16" y="18"/>
                      </a:lnTo>
                      <a:lnTo>
                        <a:pt x="13" y="21"/>
                      </a:lnTo>
                      <a:lnTo>
                        <a:pt x="10" y="15"/>
                      </a:lnTo>
                      <a:lnTo>
                        <a:pt x="13" y="21"/>
                      </a:lnTo>
                      <a:lnTo>
                        <a:pt x="16" y="18"/>
                      </a:lnTo>
                      <a:lnTo>
                        <a:pt x="21" y="23"/>
                      </a:lnTo>
                      <a:lnTo>
                        <a:pt x="19" y="28"/>
                      </a:lnTo>
                      <a:lnTo>
                        <a:pt x="21" y="23"/>
                      </a:lnTo>
                      <a:lnTo>
                        <a:pt x="24" y="29"/>
                      </a:lnTo>
                      <a:lnTo>
                        <a:pt x="23" y="33"/>
                      </a:lnTo>
                      <a:lnTo>
                        <a:pt x="29" y="39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02" name="Line 892"/>
                <p:cNvSpPr>
                  <a:spLocks noChangeShapeType="1"/>
                </p:cNvSpPr>
                <p:nvPr/>
              </p:nvSpPr>
              <p:spPr bwMode="auto">
                <a:xfrm flipH="1" flipV="1">
                  <a:off x="956" y="1423"/>
                  <a:ext cx="30" cy="3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03" name="Freeform 893"/>
                <p:cNvSpPr>
                  <a:spLocks/>
                </p:cNvSpPr>
                <p:nvPr/>
              </p:nvSpPr>
              <p:spPr bwMode="auto">
                <a:xfrm>
                  <a:off x="956" y="1423"/>
                  <a:ext cx="31" cy="38"/>
                </a:xfrm>
                <a:custGeom>
                  <a:avLst/>
                  <a:gdLst>
                    <a:gd name="T0" fmla="*/ 30 w 31"/>
                    <a:gd name="T1" fmla="*/ 38 h 38"/>
                    <a:gd name="T2" fmla="*/ 0 w 31"/>
                    <a:gd name="T3" fmla="*/ 0 h 38"/>
                    <a:gd name="T4" fmla="*/ 31 w 31"/>
                    <a:gd name="T5" fmla="*/ 38 h 38"/>
                    <a:gd name="T6" fmla="*/ 30 w 31"/>
                    <a:gd name="T7" fmla="*/ 38 h 3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"/>
                    <a:gd name="T13" fmla="*/ 0 h 38"/>
                    <a:gd name="T14" fmla="*/ 31 w 31"/>
                    <a:gd name="T15" fmla="*/ 38 h 3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" h="38">
                      <a:moveTo>
                        <a:pt x="30" y="38"/>
                      </a:moveTo>
                      <a:lnTo>
                        <a:pt x="0" y="0"/>
                      </a:lnTo>
                      <a:lnTo>
                        <a:pt x="31" y="38"/>
                      </a:lnTo>
                      <a:lnTo>
                        <a:pt x="30" y="38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04" name="Freeform 894"/>
                <p:cNvSpPr>
                  <a:spLocks/>
                </p:cNvSpPr>
                <p:nvPr/>
              </p:nvSpPr>
              <p:spPr bwMode="auto">
                <a:xfrm>
                  <a:off x="943" y="1412"/>
                  <a:ext cx="13" cy="13"/>
                </a:xfrm>
                <a:custGeom>
                  <a:avLst/>
                  <a:gdLst>
                    <a:gd name="T0" fmla="*/ 6 w 13"/>
                    <a:gd name="T1" fmla="*/ 6 h 13"/>
                    <a:gd name="T2" fmla="*/ 11 w 13"/>
                    <a:gd name="T3" fmla="*/ 0 h 13"/>
                    <a:gd name="T4" fmla="*/ 6 w 13"/>
                    <a:gd name="T5" fmla="*/ 6 h 13"/>
                    <a:gd name="T6" fmla="*/ 13 w 13"/>
                    <a:gd name="T7" fmla="*/ 5 h 13"/>
                    <a:gd name="T8" fmla="*/ 6 w 13"/>
                    <a:gd name="T9" fmla="*/ 6 h 13"/>
                    <a:gd name="T10" fmla="*/ 6 w 13"/>
                    <a:gd name="T11" fmla="*/ 10 h 13"/>
                    <a:gd name="T12" fmla="*/ 6 w 13"/>
                    <a:gd name="T13" fmla="*/ 6 h 13"/>
                    <a:gd name="T14" fmla="*/ 0 w 13"/>
                    <a:gd name="T15" fmla="*/ 13 h 13"/>
                    <a:gd name="T16" fmla="*/ 6 w 13"/>
                    <a:gd name="T17" fmla="*/ 6 h 13"/>
                    <a:gd name="T18" fmla="*/ 0 w 13"/>
                    <a:gd name="T19" fmla="*/ 8 h 1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3"/>
                    <a:gd name="T31" fmla="*/ 0 h 13"/>
                    <a:gd name="T32" fmla="*/ 13 w 13"/>
                    <a:gd name="T33" fmla="*/ 13 h 1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3" h="13">
                      <a:moveTo>
                        <a:pt x="6" y="6"/>
                      </a:moveTo>
                      <a:lnTo>
                        <a:pt x="11" y="0"/>
                      </a:lnTo>
                      <a:lnTo>
                        <a:pt x="6" y="6"/>
                      </a:lnTo>
                      <a:lnTo>
                        <a:pt x="13" y="5"/>
                      </a:lnTo>
                      <a:lnTo>
                        <a:pt x="6" y="6"/>
                      </a:lnTo>
                      <a:lnTo>
                        <a:pt x="6" y="10"/>
                      </a:lnTo>
                      <a:lnTo>
                        <a:pt x="6" y="6"/>
                      </a:lnTo>
                      <a:lnTo>
                        <a:pt x="0" y="13"/>
                      </a:lnTo>
                      <a:lnTo>
                        <a:pt x="6" y="6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05" name="Freeform 895"/>
                <p:cNvSpPr>
                  <a:spLocks/>
                </p:cNvSpPr>
                <p:nvPr/>
              </p:nvSpPr>
              <p:spPr bwMode="auto">
                <a:xfrm>
                  <a:off x="991" y="1491"/>
                  <a:ext cx="11" cy="5"/>
                </a:xfrm>
                <a:custGeom>
                  <a:avLst/>
                  <a:gdLst>
                    <a:gd name="T0" fmla="*/ 0 w 11"/>
                    <a:gd name="T1" fmla="*/ 5 h 5"/>
                    <a:gd name="T2" fmla="*/ 1 w 11"/>
                    <a:gd name="T3" fmla="*/ 5 h 5"/>
                    <a:gd name="T4" fmla="*/ 3 w 11"/>
                    <a:gd name="T5" fmla="*/ 5 h 5"/>
                    <a:gd name="T6" fmla="*/ 5 w 11"/>
                    <a:gd name="T7" fmla="*/ 5 h 5"/>
                    <a:gd name="T8" fmla="*/ 6 w 11"/>
                    <a:gd name="T9" fmla="*/ 5 h 5"/>
                    <a:gd name="T10" fmla="*/ 6 w 11"/>
                    <a:gd name="T11" fmla="*/ 4 h 5"/>
                    <a:gd name="T12" fmla="*/ 8 w 11"/>
                    <a:gd name="T13" fmla="*/ 4 h 5"/>
                    <a:gd name="T14" fmla="*/ 8 w 11"/>
                    <a:gd name="T15" fmla="*/ 2 h 5"/>
                    <a:gd name="T16" fmla="*/ 9 w 11"/>
                    <a:gd name="T17" fmla="*/ 2 h 5"/>
                    <a:gd name="T18" fmla="*/ 9 w 11"/>
                    <a:gd name="T19" fmla="*/ 0 h 5"/>
                    <a:gd name="T20" fmla="*/ 11 w 11"/>
                    <a:gd name="T21" fmla="*/ 0 h 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1"/>
                    <a:gd name="T34" fmla="*/ 0 h 5"/>
                    <a:gd name="T35" fmla="*/ 11 w 11"/>
                    <a:gd name="T36" fmla="*/ 5 h 5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1" h="5">
                      <a:moveTo>
                        <a:pt x="0" y="5"/>
                      </a:moveTo>
                      <a:lnTo>
                        <a:pt x="1" y="5"/>
                      </a:lnTo>
                      <a:lnTo>
                        <a:pt x="3" y="5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4"/>
                      </a:lnTo>
                      <a:lnTo>
                        <a:pt x="8" y="4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9" y="0"/>
                      </a:lnTo>
                      <a:lnTo>
                        <a:pt x="11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06" name="Freeform 896"/>
                <p:cNvSpPr>
                  <a:spLocks/>
                </p:cNvSpPr>
                <p:nvPr/>
              </p:nvSpPr>
              <p:spPr bwMode="auto">
                <a:xfrm>
                  <a:off x="1002" y="1488"/>
                  <a:ext cx="1" cy="3"/>
                </a:xfrm>
                <a:custGeom>
                  <a:avLst/>
                  <a:gdLst>
                    <a:gd name="T0" fmla="*/ 0 w 1"/>
                    <a:gd name="T1" fmla="*/ 3 h 3"/>
                    <a:gd name="T2" fmla="*/ 0 w 1"/>
                    <a:gd name="T3" fmla="*/ 2 h 3"/>
                    <a:gd name="T4" fmla="*/ 0 w 1"/>
                    <a:gd name="T5" fmla="*/ 0 h 3"/>
                    <a:gd name="T6" fmla="*/ 0 60000 65536"/>
                    <a:gd name="T7" fmla="*/ 0 60000 65536"/>
                    <a:gd name="T8" fmla="*/ 0 60000 65536"/>
                    <a:gd name="T9" fmla="*/ 0 w 1"/>
                    <a:gd name="T10" fmla="*/ 0 h 3"/>
                    <a:gd name="T11" fmla="*/ 1 w 1"/>
                    <a:gd name="T12" fmla="*/ 3 h 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"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07" name="Freeform 897"/>
                <p:cNvSpPr>
                  <a:spLocks/>
                </p:cNvSpPr>
                <p:nvPr/>
              </p:nvSpPr>
              <p:spPr bwMode="auto">
                <a:xfrm>
                  <a:off x="984" y="1483"/>
                  <a:ext cx="13" cy="5"/>
                </a:xfrm>
                <a:custGeom>
                  <a:avLst/>
                  <a:gdLst>
                    <a:gd name="T0" fmla="*/ 0 w 13"/>
                    <a:gd name="T1" fmla="*/ 5 h 5"/>
                    <a:gd name="T2" fmla="*/ 2 w 13"/>
                    <a:gd name="T3" fmla="*/ 5 h 5"/>
                    <a:gd name="T4" fmla="*/ 3 w 13"/>
                    <a:gd name="T5" fmla="*/ 5 h 5"/>
                    <a:gd name="T6" fmla="*/ 5 w 13"/>
                    <a:gd name="T7" fmla="*/ 5 h 5"/>
                    <a:gd name="T8" fmla="*/ 7 w 13"/>
                    <a:gd name="T9" fmla="*/ 5 h 5"/>
                    <a:gd name="T10" fmla="*/ 7 w 13"/>
                    <a:gd name="T11" fmla="*/ 3 h 5"/>
                    <a:gd name="T12" fmla="*/ 8 w 13"/>
                    <a:gd name="T13" fmla="*/ 3 h 5"/>
                    <a:gd name="T14" fmla="*/ 8 w 13"/>
                    <a:gd name="T15" fmla="*/ 2 h 5"/>
                    <a:gd name="T16" fmla="*/ 10 w 13"/>
                    <a:gd name="T17" fmla="*/ 2 h 5"/>
                    <a:gd name="T18" fmla="*/ 12 w 13"/>
                    <a:gd name="T19" fmla="*/ 0 h 5"/>
                    <a:gd name="T20" fmla="*/ 13 w 13"/>
                    <a:gd name="T21" fmla="*/ 0 h 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3"/>
                    <a:gd name="T34" fmla="*/ 0 h 5"/>
                    <a:gd name="T35" fmla="*/ 13 w 13"/>
                    <a:gd name="T36" fmla="*/ 5 h 5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3" h="5">
                      <a:moveTo>
                        <a:pt x="0" y="5"/>
                      </a:moveTo>
                      <a:lnTo>
                        <a:pt x="2" y="5"/>
                      </a:lnTo>
                      <a:lnTo>
                        <a:pt x="3" y="5"/>
                      </a:lnTo>
                      <a:lnTo>
                        <a:pt x="5" y="5"/>
                      </a:lnTo>
                      <a:lnTo>
                        <a:pt x="7" y="5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8" y="2"/>
                      </a:lnTo>
                      <a:lnTo>
                        <a:pt x="10" y="2"/>
                      </a:lnTo>
                      <a:lnTo>
                        <a:pt x="12" y="0"/>
                      </a:lnTo>
                      <a:lnTo>
                        <a:pt x="13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08" name="Freeform 898"/>
                <p:cNvSpPr>
                  <a:spLocks/>
                </p:cNvSpPr>
                <p:nvPr/>
              </p:nvSpPr>
              <p:spPr bwMode="auto">
                <a:xfrm>
                  <a:off x="997" y="1480"/>
                  <a:ext cx="2" cy="3"/>
                </a:xfrm>
                <a:custGeom>
                  <a:avLst/>
                  <a:gdLst>
                    <a:gd name="T0" fmla="*/ 0 w 2"/>
                    <a:gd name="T1" fmla="*/ 3 h 3"/>
                    <a:gd name="T2" fmla="*/ 0 w 2"/>
                    <a:gd name="T3" fmla="*/ 1 h 3"/>
                    <a:gd name="T4" fmla="*/ 2 w 2"/>
                    <a:gd name="T5" fmla="*/ 1 h 3"/>
                    <a:gd name="T6" fmla="*/ 2 w 2"/>
                    <a:gd name="T7" fmla="*/ 0 h 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"/>
                    <a:gd name="T13" fmla="*/ 0 h 3"/>
                    <a:gd name="T14" fmla="*/ 2 w 2"/>
                    <a:gd name="T15" fmla="*/ 3 h 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"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09" name="Freeform 899"/>
                <p:cNvSpPr>
                  <a:spLocks/>
                </p:cNvSpPr>
                <p:nvPr/>
              </p:nvSpPr>
              <p:spPr bwMode="auto">
                <a:xfrm>
                  <a:off x="979" y="1476"/>
                  <a:ext cx="12" cy="5"/>
                </a:xfrm>
                <a:custGeom>
                  <a:avLst/>
                  <a:gdLst>
                    <a:gd name="T0" fmla="*/ 0 w 12"/>
                    <a:gd name="T1" fmla="*/ 5 h 5"/>
                    <a:gd name="T2" fmla="*/ 2 w 12"/>
                    <a:gd name="T3" fmla="*/ 5 h 5"/>
                    <a:gd name="T4" fmla="*/ 3 w 12"/>
                    <a:gd name="T5" fmla="*/ 5 h 5"/>
                    <a:gd name="T6" fmla="*/ 5 w 12"/>
                    <a:gd name="T7" fmla="*/ 5 h 5"/>
                    <a:gd name="T8" fmla="*/ 7 w 12"/>
                    <a:gd name="T9" fmla="*/ 5 h 5"/>
                    <a:gd name="T10" fmla="*/ 7 w 12"/>
                    <a:gd name="T11" fmla="*/ 4 h 5"/>
                    <a:gd name="T12" fmla="*/ 8 w 12"/>
                    <a:gd name="T13" fmla="*/ 4 h 5"/>
                    <a:gd name="T14" fmla="*/ 8 w 12"/>
                    <a:gd name="T15" fmla="*/ 2 h 5"/>
                    <a:gd name="T16" fmla="*/ 10 w 12"/>
                    <a:gd name="T17" fmla="*/ 2 h 5"/>
                    <a:gd name="T18" fmla="*/ 12 w 12"/>
                    <a:gd name="T19" fmla="*/ 2 h 5"/>
                    <a:gd name="T20" fmla="*/ 12 w 12"/>
                    <a:gd name="T21" fmla="*/ 0 h 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"/>
                    <a:gd name="T34" fmla="*/ 0 h 5"/>
                    <a:gd name="T35" fmla="*/ 12 w 12"/>
                    <a:gd name="T36" fmla="*/ 5 h 5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" h="5">
                      <a:moveTo>
                        <a:pt x="0" y="5"/>
                      </a:moveTo>
                      <a:lnTo>
                        <a:pt x="2" y="5"/>
                      </a:lnTo>
                      <a:lnTo>
                        <a:pt x="3" y="5"/>
                      </a:lnTo>
                      <a:lnTo>
                        <a:pt x="5" y="5"/>
                      </a:lnTo>
                      <a:lnTo>
                        <a:pt x="7" y="5"/>
                      </a:lnTo>
                      <a:lnTo>
                        <a:pt x="7" y="4"/>
                      </a:lnTo>
                      <a:lnTo>
                        <a:pt x="8" y="4"/>
                      </a:lnTo>
                      <a:lnTo>
                        <a:pt x="8" y="2"/>
                      </a:lnTo>
                      <a:lnTo>
                        <a:pt x="10" y="2"/>
                      </a:lnTo>
                      <a:lnTo>
                        <a:pt x="12" y="2"/>
                      </a:lnTo>
                      <a:lnTo>
                        <a:pt x="12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10" name="Freeform 900"/>
                <p:cNvSpPr>
                  <a:spLocks/>
                </p:cNvSpPr>
                <p:nvPr/>
              </p:nvSpPr>
              <p:spPr bwMode="auto">
                <a:xfrm>
                  <a:off x="991" y="1473"/>
                  <a:ext cx="1" cy="3"/>
                </a:xfrm>
                <a:custGeom>
                  <a:avLst/>
                  <a:gdLst>
                    <a:gd name="T0" fmla="*/ 0 w 1"/>
                    <a:gd name="T1" fmla="*/ 3 h 3"/>
                    <a:gd name="T2" fmla="*/ 1 w 1"/>
                    <a:gd name="T3" fmla="*/ 3 h 3"/>
                    <a:gd name="T4" fmla="*/ 1 w 1"/>
                    <a:gd name="T5" fmla="*/ 2 h 3"/>
                    <a:gd name="T6" fmla="*/ 1 w 1"/>
                    <a:gd name="T7" fmla="*/ 0 h 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"/>
                    <a:gd name="T13" fmla="*/ 0 h 3"/>
                    <a:gd name="T14" fmla="*/ 1 w 1"/>
                    <a:gd name="T15" fmla="*/ 3 h 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" h="3">
                      <a:moveTo>
                        <a:pt x="0" y="3"/>
                      </a:move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11" name="Freeform 901"/>
                <p:cNvSpPr>
                  <a:spLocks/>
                </p:cNvSpPr>
                <p:nvPr/>
              </p:nvSpPr>
              <p:spPr bwMode="auto">
                <a:xfrm>
                  <a:off x="976" y="1468"/>
                  <a:ext cx="10" cy="5"/>
                </a:xfrm>
                <a:custGeom>
                  <a:avLst/>
                  <a:gdLst>
                    <a:gd name="T0" fmla="*/ 0 w 10"/>
                    <a:gd name="T1" fmla="*/ 5 h 5"/>
                    <a:gd name="T2" fmla="*/ 1 w 10"/>
                    <a:gd name="T3" fmla="*/ 5 h 5"/>
                    <a:gd name="T4" fmla="*/ 3 w 10"/>
                    <a:gd name="T5" fmla="*/ 5 h 5"/>
                    <a:gd name="T6" fmla="*/ 5 w 10"/>
                    <a:gd name="T7" fmla="*/ 5 h 5"/>
                    <a:gd name="T8" fmla="*/ 5 w 10"/>
                    <a:gd name="T9" fmla="*/ 3 h 5"/>
                    <a:gd name="T10" fmla="*/ 6 w 10"/>
                    <a:gd name="T11" fmla="*/ 3 h 5"/>
                    <a:gd name="T12" fmla="*/ 6 w 10"/>
                    <a:gd name="T13" fmla="*/ 2 h 5"/>
                    <a:gd name="T14" fmla="*/ 8 w 10"/>
                    <a:gd name="T15" fmla="*/ 2 h 5"/>
                    <a:gd name="T16" fmla="*/ 10 w 10"/>
                    <a:gd name="T17" fmla="*/ 2 h 5"/>
                    <a:gd name="T18" fmla="*/ 10 w 10"/>
                    <a:gd name="T19" fmla="*/ 0 h 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"/>
                    <a:gd name="T31" fmla="*/ 0 h 5"/>
                    <a:gd name="T32" fmla="*/ 10 w 10"/>
                    <a:gd name="T33" fmla="*/ 5 h 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" h="5">
                      <a:moveTo>
                        <a:pt x="0" y="5"/>
                      </a:moveTo>
                      <a:lnTo>
                        <a:pt x="1" y="5"/>
                      </a:lnTo>
                      <a:lnTo>
                        <a:pt x="3" y="5"/>
                      </a:lnTo>
                      <a:lnTo>
                        <a:pt x="5" y="5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6" y="2"/>
                      </a:lnTo>
                      <a:lnTo>
                        <a:pt x="8" y="2"/>
                      </a:lnTo>
                      <a:lnTo>
                        <a:pt x="10" y="2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12" name="Freeform 902"/>
                <p:cNvSpPr>
                  <a:spLocks/>
                </p:cNvSpPr>
                <p:nvPr/>
              </p:nvSpPr>
              <p:spPr bwMode="auto">
                <a:xfrm>
                  <a:off x="986" y="1466"/>
                  <a:ext cx="1" cy="2"/>
                </a:xfrm>
                <a:custGeom>
                  <a:avLst/>
                  <a:gdLst>
                    <a:gd name="T0" fmla="*/ 0 w 1"/>
                    <a:gd name="T1" fmla="*/ 2 h 2"/>
                    <a:gd name="T2" fmla="*/ 1 w 1"/>
                    <a:gd name="T3" fmla="*/ 2 h 2"/>
                    <a:gd name="T4" fmla="*/ 1 w 1"/>
                    <a:gd name="T5" fmla="*/ 0 h 2"/>
                    <a:gd name="T6" fmla="*/ 0 60000 65536"/>
                    <a:gd name="T7" fmla="*/ 0 60000 65536"/>
                    <a:gd name="T8" fmla="*/ 0 60000 65536"/>
                    <a:gd name="T9" fmla="*/ 0 w 1"/>
                    <a:gd name="T10" fmla="*/ 0 h 2"/>
                    <a:gd name="T11" fmla="*/ 1 w 1"/>
                    <a:gd name="T12" fmla="*/ 2 h 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" h="2">
                      <a:moveTo>
                        <a:pt x="0" y="2"/>
                      </a:moveTo>
                      <a:lnTo>
                        <a:pt x="1" y="2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13" name="Line 903"/>
                <p:cNvSpPr>
                  <a:spLocks noChangeShapeType="1"/>
                </p:cNvSpPr>
                <p:nvPr/>
              </p:nvSpPr>
              <p:spPr bwMode="auto">
                <a:xfrm flipH="1" flipV="1">
                  <a:off x="987" y="1466"/>
                  <a:ext cx="5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14" name="Line 904"/>
                <p:cNvSpPr>
                  <a:spLocks noChangeShapeType="1"/>
                </p:cNvSpPr>
                <p:nvPr/>
              </p:nvSpPr>
              <p:spPr bwMode="auto">
                <a:xfrm>
                  <a:off x="987" y="1466"/>
                  <a:ext cx="5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15" name="Freeform 905"/>
                <p:cNvSpPr>
                  <a:spLocks/>
                </p:cNvSpPr>
                <p:nvPr/>
              </p:nvSpPr>
              <p:spPr bwMode="auto">
                <a:xfrm>
                  <a:off x="987" y="1466"/>
                  <a:ext cx="5" cy="7"/>
                </a:xfrm>
                <a:custGeom>
                  <a:avLst/>
                  <a:gdLst>
                    <a:gd name="T0" fmla="*/ 0 w 5"/>
                    <a:gd name="T1" fmla="*/ 0 h 7"/>
                    <a:gd name="T2" fmla="*/ 5 w 5"/>
                    <a:gd name="T3" fmla="*/ 7 h 7"/>
                    <a:gd name="T4" fmla="*/ 0 w 5"/>
                    <a:gd name="T5" fmla="*/ 0 h 7"/>
                    <a:gd name="T6" fmla="*/ 0 60000 65536"/>
                    <a:gd name="T7" fmla="*/ 0 60000 65536"/>
                    <a:gd name="T8" fmla="*/ 0 60000 65536"/>
                    <a:gd name="T9" fmla="*/ 0 w 5"/>
                    <a:gd name="T10" fmla="*/ 0 h 7"/>
                    <a:gd name="T11" fmla="*/ 5 w 5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" h="7">
                      <a:moveTo>
                        <a:pt x="0" y="0"/>
                      </a:moveTo>
                      <a:lnTo>
                        <a:pt x="5" y="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16" name="Line 906"/>
                <p:cNvSpPr>
                  <a:spLocks noChangeShapeType="1"/>
                </p:cNvSpPr>
                <p:nvPr/>
              </p:nvSpPr>
              <p:spPr bwMode="auto">
                <a:xfrm flipH="1" flipV="1">
                  <a:off x="992" y="1473"/>
                  <a:ext cx="7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17" name="Line 907"/>
                <p:cNvSpPr>
                  <a:spLocks noChangeShapeType="1"/>
                </p:cNvSpPr>
                <p:nvPr/>
              </p:nvSpPr>
              <p:spPr bwMode="auto">
                <a:xfrm>
                  <a:off x="992" y="1473"/>
                  <a:ext cx="7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18" name="Freeform 908"/>
                <p:cNvSpPr>
                  <a:spLocks/>
                </p:cNvSpPr>
                <p:nvPr/>
              </p:nvSpPr>
              <p:spPr bwMode="auto">
                <a:xfrm>
                  <a:off x="992" y="1473"/>
                  <a:ext cx="7" cy="7"/>
                </a:xfrm>
                <a:custGeom>
                  <a:avLst/>
                  <a:gdLst>
                    <a:gd name="T0" fmla="*/ 0 w 7"/>
                    <a:gd name="T1" fmla="*/ 0 h 7"/>
                    <a:gd name="T2" fmla="*/ 7 w 7"/>
                    <a:gd name="T3" fmla="*/ 7 h 7"/>
                    <a:gd name="T4" fmla="*/ 0 w 7"/>
                    <a:gd name="T5" fmla="*/ 0 h 7"/>
                    <a:gd name="T6" fmla="*/ 0 60000 65536"/>
                    <a:gd name="T7" fmla="*/ 0 60000 65536"/>
                    <a:gd name="T8" fmla="*/ 0 60000 65536"/>
                    <a:gd name="T9" fmla="*/ 0 w 7"/>
                    <a:gd name="T10" fmla="*/ 0 h 7"/>
                    <a:gd name="T11" fmla="*/ 7 w 7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7" h="7">
                      <a:moveTo>
                        <a:pt x="0" y="0"/>
                      </a:moveTo>
                      <a:lnTo>
                        <a:pt x="7" y="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19" name="Line 909"/>
                <p:cNvSpPr>
                  <a:spLocks noChangeShapeType="1"/>
                </p:cNvSpPr>
                <p:nvPr/>
              </p:nvSpPr>
              <p:spPr bwMode="auto">
                <a:xfrm>
                  <a:off x="999" y="1480"/>
                  <a:ext cx="5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20" name="Line 910"/>
                <p:cNvSpPr>
                  <a:spLocks noChangeShapeType="1"/>
                </p:cNvSpPr>
                <p:nvPr/>
              </p:nvSpPr>
              <p:spPr bwMode="auto">
                <a:xfrm flipH="1" flipV="1">
                  <a:off x="999" y="1480"/>
                  <a:ext cx="3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21" name="Line 911"/>
                <p:cNvSpPr>
                  <a:spLocks noChangeShapeType="1"/>
                </p:cNvSpPr>
                <p:nvPr/>
              </p:nvSpPr>
              <p:spPr bwMode="auto">
                <a:xfrm>
                  <a:off x="999" y="1480"/>
                  <a:ext cx="3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22" name="Freeform 912"/>
                <p:cNvSpPr>
                  <a:spLocks/>
                </p:cNvSpPr>
                <p:nvPr/>
              </p:nvSpPr>
              <p:spPr bwMode="auto">
                <a:xfrm>
                  <a:off x="999" y="1480"/>
                  <a:ext cx="5" cy="10"/>
                </a:xfrm>
                <a:custGeom>
                  <a:avLst/>
                  <a:gdLst>
                    <a:gd name="T0" fmla="*/ 0 w 5"/>
                    <a:gd name="T1" fmla="*/ 0 h 10"/>
                    <a:gd name="T2" fmla="*/ 3 w 5"/>
                    <a:gd name="T3" fmla="*/ 10 h 10"/>
                    <a:gd name="T4" fmla="*/ 5 w 5"/>
                    <a:gd name="T5" fmla="*/ 10 h 10"/>
                    <a:gd name="T6" fmla="*/ 0 w 5"/>
                    <a:gd name="T7" fmla="*/ 0 h 1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"/>
                    <a:gd name="T13" fmla="*/ 0 h 10"/>
                    <a:gd name="T14" fmla="*/ 5 w 5"/>
                    <a:gd name="T15" fmla="*/ 10 h 1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" h="10">
                      <a:moveTo>
                        <a:pt x="0" y="0"/>
                      </a:moveTo>
                      <a:lnTo>
                        <a:pt x="3" y="10"/>
                      </a:lnTo>
                      <a:lnTo>
                        <a:pt x="5" y="1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23" name="Line 913"/>
                <p:cNvSpPr>
                  <a:spLocks noChangeShapeType="1"/>
                </p:cNvSpPr>
                <p:nvPr/>
              </p:nvSpPr>
              <p:spPr bwMode="auto">
                <a:xfrm>
                  <a:off x="984" y="1488"/>
                  <a:ext cx="7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24" name="Line 914"/>
                <p:cNvSpPr>
                  <a:spLocks noChangeShapeType="1"/>
                </p:cNvSpPr>
                <p:nvPr/>
              </p:nvSpPr>
              <p:spPr bwMode="auto">
                <a:xfrm flipH="1" flipV="1">
                  <a:off x="982" y="1488"/>
                  <a:ext cx="9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25" name="Line 915"/>
                <p:cNvSpPr>
                  <a:spLocks noChangeShapeType="1"/>
                </p:cNvSpPr>
                <p:nvPr/>
              </p:nvSpPr>
              <p:spPr bwMode="auto">
                <a:xfrm>
                  <a:off x="982" y="1490"/>
                  <a:ext cx="9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26" name="Freeform 916"/>
                <p:cNvSpPr>
                  <a:spLocks/>
                </p:cNvSpPr>
                <p:nvPr/>
              </p:nvSpPr>
              <p:spPr bwMode="auto">
                <a:xfrm>
                  <a:off x="982" y="1488"/>
                  <a:ext cx="9" cy="10"/>
                </a:xfrm>
                <a:custGeom>
                  <a:avLst/>
                  <a:gdLst>
                    <a:gd name="T0" fmla="*/ 7 w 9"/>
                    <a:gd name="T1" fmla="*/ 10 h 10"/>
                    <a:gd name="T2" fmla="*/ 0 w 9"/>
                    <a:gd name="T3" fmla="*/ 2 h 10"/>
                    <a:gd name="T4" fmla="*/ 0 w 9"/>
                    <a:gd name="T5" fmla="*/ 0 h 10"/>
                    <a:gd name="T6" fmla="*/ 9 w 9"/>
                    <a:gd name="T7" fmla="*/ 8 h 10"/>
                    <a:gd name="T8" fmla="*/ 7 w 9"/>
                    <a:gd name="T9" fmla="*/ 10 h 1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"/>
                    <a:gd name="T16" fmla="*/ 0 h 10"/>
                    <a:gd name="T17" fmla="*/ 9 w 9"/>
                    <a:gd name="T18" fmla="*/ 10 h 1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" h="10">
                      <a:moveTo>
                        <a:pt x="7" y="10"/>
                      </a:move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9" y="8"/>
                      </a:lnTo>
                      <a:lnTo>
                        <a:pt x="7" y="1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27" name="Line 917"/>
                <p:cNvSpPr>
                  <a:spLocks noChangeShapeType="1"/>
                </p:cNvSpPr>
                <p:nvPr/>
              </p:nvSpPr>
              <p:spPr bwMode="auto">
                <a:xfrm>
                  <a:off x="979" y="1481"/>
                  <a:ext cx="5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28" name="Line 918"/>
                <p:cNvSpPr>
                  <a:spLocks noChangeShapeType="1"/>
                </p:cNvSpPr>
                <p:nvPr/>
              </p:nvSpPr>
              <p:spPr bwMode="auto">
                <a:xfrm flipH="1" flipV="1">
                  <a:off x="979" y="1481"/>
                  <a:ext cx="3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29" name="Line 919"/>
                <p:cNvSpPr>
                  <a:spLocks noChangeShapeType="1"/>
                </p:cNvSpPr>
                <p:nvPr/>
              </p:nvSpPr>
              <p:spPr bwMode="auto">
                <a:xfrm>
                  <a:off x="979" y="1481"/>
                  <a:ext cx="3" cy="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30" name="Freeform 920"/>
                <p:cNvSpPr>
                  <a:spLocks/>
                </p:cNvSpPr>
                <p:nvPr/>
              </p:nvSpPr>
              <p:spPr bwMode="auto">
                <a:xfrm>
                  <a:off x="979" y="1481"/>
                  <a:ext cx="5" cy="9"/>
                </a:xfrm>
                <a:custGeom>
                  <a:avLst/>
                  <a:gdLst>
                    <a:gd name="T0" fmla="*/ 3 w 5"/>
                    <a:gd name="T1" fmla="*/ 9 h 9"/>
                    <a:gd name="T2" fmla="*/ 0 w 5"/>
                    <a:gd name="T3" fmla="*/ 0 h 9"/>
                    <a:gd name="T4" fmla="*/ 5 w 5"/>
                    <a:gd name="T5" fmla="*/ 7 h 9"/>
                    <a:gd name="T6" fmla="*/ 3 w 5"/>
                    <a:gd name="T7" fmla="*/ 9 h 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"/>
                    <a:gd name="T13" fmla="*/ 0 h 9"/>
                    <a:gd name="T14" fmla="*/ 5 w 5"/>
                    <a:gd name="T15" fmla="*/ 9 h 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" h="9">
                      <a:moveTo>
                        <a:pt x="3" y="9"/>
                      </a:moveTo>
                      <a:lnTo>
                        <a:pt x="0" y="0"/>
                      </a:lnTo>
                      <a:lnTo>
                        <a:pt x="5" y="7"/>
                      </a:lnTo>
                      <a:lnTo>
                        <a:pt x="3" y="9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31" name="Line 921"/>
                <p:cNvSpPr>
                  <a:spLocks noChangeShapeType="1"/>
                </p:cNvSpPr>
                <p:nvPr/>
              </p:nvSpPr>
              <p:spPr bwMode="auto">
                <a:xfrm>
                  <a:off x="976" y="1473"/>
                  <a:ext cx="3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32" name="Line 922"/>
                <p:cNvSpPr>
                  <a:spLocks noChangeShapeType="1"/>
                </p:cNvSpPr>
                <p:nvPr/>
              </p:nvSpPr>
              <p:spPr bwMode="auto">
                <a:xfrm flipH="1" flipV="1">
                  <a:off x="976" y="1473"/>
                  <a:ext cx="3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33" name="Line 923"/>
                <p:cNvSpPr>
                  <a:spLocks noChangeShapeType="1"/>
                </p:cNvSpPr>
                <p:nvPr/>
              </p:nvSpPr>
              <p:spPr bwMode="auto">
                <a:xfrm>
                  <a:off x="976" y="1473"/>
                  <a:ext cx="3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34" name="Freeform 924"/>
                <p:cNvSpPr>
                  <a:spLocks/>
                </p:cNvSpPr>
                <p:nvPr/>
              </p:nvSpPr>
              <p:spPr bwMode="auto">
                <a:xfrm>
                  <a:off x="976" y="1473"/>
                  <a:ext cx="3" cy="8"/>
                </a:xfrm>
                <a:custGeom>
                  <a:avLst/>
                  <a:gdLst>
                    <a:gd name="T0" fmla="*/ 3 w 3"/>
                    <a:gd name="T1" fmla="*/ 8 h 8"/>
                    <a:gd name="T2" fmla="*/ 0 w 3"/>
                    <a:gd name="T3" fmla="*/ 2 h 8"/>
                    <a:gd name="T4" fmla="*/ 0 w 3"/>
                    <a:gd name="T5" fmla="*/ 0 h 8"/>
                    <a:gd name="T6" fmla="*/ 3 w 3"/>
                    <a:gd name="T7" fmla="*/ 8 h 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"/>
                    <a:gd name="T13" fmla="*/ 0 h 8"/>
                    <a:gd name="T14" fmla="*/ 3 w 3"/>
                    <a:gd name="T15" fmla="*/ 8 h 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" h="8">
                      <a:moveTo>
                        <a:pt x="3" y="8"/>
                      </a:move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3" y="8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35" name="Line 925"/>
                <p:cNvSpPr>
                  <a:spLocks noChangeShapeType="1"/>
                </p:cNvSpPr>
                <p:nvPr/>
              </p:nvSpPr>
              <p:spPr bwMode="auto">
                <a:xfrm>
                  <a:off x="972" y="1463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36" name="Line 926"/>
                <p:cNvSpPr>
                  <a:spLocks noChangeShapeType="1"/>
                </p:cNvSpPr>
                <p:nvPr/>
              </p:nvSpPr>
              <p:spPr bwMode="auto">
                <a:xfrm flipV="1">
                  <a:off x="972" y="146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37" name="Line 927"/>
                <p:cNvSpPr>
                  <a:spLocks noChangeShapeType="1"/>
                </p:cNvSpPr>
                <p:nvPr/>
              </p:nvSpPr>
              <p:spPr bwMode="auto">
                <a:xfrm>
                  <a:off x="974" y="1460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38" name="Line 928"/>
                <p:cNvSpPr>
                  <a:spLocks noChangeShapeType="1"/>
                </p:cNvSpPr>
                <p:nvPr/>
              </p:nvSpPr>
              <p:spPr bwMode="auto">
                <a:xfrm flipV="1">
                  <a:off x="974" y="1460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39" name="Line 929"/>
                <p:cNvSpPr>
                  <a:spLocks noChangeShapeType="1"/>
                </p:cNvSpPr>
                <p:nvPr/>
              </p:nvSpPr>
              <p:spPr bwMode="auto">
                <a:xfrm>
                  <a:off x="974" y="1460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40" name="Line 930"/>
                <p:cNvSpPr>
                  <a:spLocks noChangeShapeType="1"/>
                </p:cNvSpPr>
                <p:nvPr/>
              </p:nvSpPr>
              <p:spPr bwMode="auto">
                <a:xfrm flipV="1">
                  <a:off x="974" y="146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41" name="Line 931"/>
                <p:cNvSpPr>
                  <a:spLocks noChangeShapeType="1"/>
                </p:cNvSpPr>
                <p:nvPr/>
              </p:nvSpPr>
              <p:spPr bwMode="auto">
                <a:xfrm>
                  <a:off x="976" y="1460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42" name="Line 932"/>
                <p:cNvSpPr>
                  <a:spLocks noChangeShapeType="1"/>
                </p:cNvSpPr>
                <p:nvPr/>
              </p:nvSpPr>
              <p:spPr bwMode="auto">
                <a:xfrm flipV="1">
                  <a:off x="976" y="1460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43" name="Line 933"/>
                <p:cNvSpPr>
                  <a:spLocks noChangeShapeType="1"/>
                </p:cNvSpPr>
                <p:nvPr/>
              </p:nvSpPr>
              <p:spPr bwMode="auto">
                <a:xfrm>
                  <a:off x="976" y="1460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44" name="Line 934"/>
                <p:cNvSpPr>
                  <a:spLocks noChangeShapeType="1"/>
                </p:cNvSpPr>
                <p:nvPr/>
              </p:nvSpPr>
              <p:spPr bwMode="auto">
                <a:xfrm flipV="1">
                  <a:off x="976" y="1460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45" name="Line 935"/>
                <p:cNvSpPr>
                  <a:spLocks noChangeShapeType="1"/>
                </p:cNvSpPr>
                <p:nvPr/>
              </p:nvSpPr>
              <p:spPr bwMode="auto">
                <a:xfrm>
                  <a:off x="977" y="1460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46" name="Line 936"/>
                <p:cNvSpPr>
                  <a:spLocks noChangeShapeType="1"/>
                </p:cNvSpPr>
                <p:nvPr/>
              </p:nvSpPr>
              <p:spPr bwMode="auto">
                <a:xfrm flipV="1">
                  <a:off x="977" y="1460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47" name="Line 937"/>
                <p:cNvSpPr>
                  <a:spLocks noChangeShapeType="1"/>
                </p:cNvSpPr>
                <p:nvPr/>
              </p:nvSpPr>
              <p:spPr bwMode="auto">
                <a:xfrm>
                  <a:off x="977" y="146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48" name="Line 938"/>
                <p:cNvSpPr>
                  <a:spLocks noChangeShapeType="1"/>
                </p:cNvSpPr>
                <p:nvPr/>
              </p:nvSpPr>
              <p:spPr bwMode="auto">
                <a:xfrm flipV="1">
                  <a:off x="977" y="146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49" name="Line 939"/>
                <p:cNvSpPr>
                  <a:spLocks noChangeShapeType="1"/>
                </p:cNvSpPr>
                <p:nvPr/>
              </p:nvSpPr>
              <p:spPr bwMode="auto">
                <a:xfrm>
                  <a:off x="979" y="146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50" name="Line 940"/>
                <p:cNvSpPr>
                  <a:spLocks noChangeShapeType="1"/>
                </p:cNvSpPr>
                <p:nvPr/>
              </p:nvSpPr>
              <p:spPr bwMode="auto">
                <a:xfrm flipV="1">
                  <a:off x="979" y="146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51" name="Line 941"/>
                <p:cNvSpPr>
                  <a:spLocks noChangeShapeType="1"/>
                </p:cNvSpPr>
                <p:nvPr/>
              </p:nvSpPr>
              <p:spPr bwMode="auto">
                <a:xfrm>
                  <a:off x="979" y="146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52" name="Line 942"/>
                <p:cNvSpPr>
                  <a:spLocks noChangeShapeType="1"/>
                </p:cNvSpPr>
                <p:nvPr/>
              </p:nvSpPr>
              <p:spPr bwMode="auto">
                <a:xfrm flipV="1">
                  <a:off x="979" y="146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53" name="Line 943"/>
                <p:cNvSpPr>
                  <a:spLocks noChangeShapeType="1"/>
                </p:cNvSpPr>
                <p:nvPr/>
              </p:nvSpPr>
              <p:spPr bwMode="auto">
                <a:xfrm>
                  <a:off x="981" y="146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54" name="Line 944"/>
                <p:cNvSpPr>
                  <a:spLocks noChangeShapeType="1"/>
                </p:cNvSpPr>
                <p:nvPr/>
              </p:nvSpPr>
              <p:spPr bwMode="auto">
                <a:xfrm flipV="1">
                  <a:off x="981" y="146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55" name="Line 945"/>
                <p:cNvSpPr>
                  <a:spLocks noChangeShapeType="1"/>
                </p:cNvSpPr>
                <p:nvPr/>
              </p:nvSpPr>
              <p:spPr bwMode="auto">
                <a:xfrm>
                  <a:off x="981" y="146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56" name="Line 946"/>
                <p:cNvSpPr>
                  <a:spLocks noChangeShapeType="1"/>
                </p:cNvSpPr>
                <p:nvPr/>
              </p:nvSpPr>
              <p:spPr bwMode="auto">
                <a:xfrm flipV="1">
                  <a:off x="981" y="146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57" name="Line 947"/>
                <p:cNvSpPr>
                  <a:spLocks noChangeShapeType="1"/>
                </p:cNvSpPr>
                <p:nvPr/>
              </p:nvSpPr>
              <p:spPr bwMode="auto">
                <a:xfrm>
                  <a:off x="982" y="1463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58" name="Line 948"/>
                <p:cNvSpPr>
                  <a:spLocks noChangeShapeType="1"/>
                </p:cNvSpPr>
                <p:nvPr/>
              </p:nvSpPr>
              <p:spPr bwMode="auto">
                <a:xfrm flipV="1">
                  <a:off x="982" y="1463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59" name="Line 949"/>
                <p:cNvSpPr>
                  <a:spLocks noChangeShapeType="1"/>
                </p:cNvSpPr>
                <p:nvPr/>
              </p:nvSpPr>
              <p:spPr bwMode="auto">
                <a:xfrm>
                  <a:off x="982" y="1463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60" name="Line 950"/>
                <p:cNvSpPr>
                  <a:spLocks noChangeShapeType="1"/>
                </p:cNvSpPr>
                <p:nvPr/>
              </p:nvSpPr>
              <p:spPr bwMode="auto">
                <a:xfrm flipV="1">
                  <a:off x="984" y="1465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61" name="Line 951"/>
                <p:cNvSpPr>
                  <a:spLocks noChangeShapeType="1"/>
                </p:cNvSpPr>
                <p:nvPr/>
              </p:nvSpPr>
              <p:spPr bwMode="auto">
                <a:xfrm>
                  <a:off x="984" y="1465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62" name="Line 952"/>
                <p:cNvSpPr>
                  <a:spLocks noChangeShapeType="1"/>
                </p:cNvSpPr>
                <p:nvPr/>
              </p:nvSpPr>
              <p:spPr bwMode="auto">
                <a:xfrm flipV="1">
                  <a:off x="984" y="1465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63" name="Line 953"/>
                <p:cNvSpPr>
                  <a:spLocks noChangeShapeType="1"/>
                </p:cNvSpPr>
                <p:nvPr/>
              </p:nvSpPr>
              <p:spPr bwMode="auto">
                <a:xfrm>
                  <a:off x="986" y="1465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64" name="Line 954"/>
                <p:cNvSpPr>
                  <a:spLocks noChangeShapeType="1"/>
                </p:cNvSpPr>
                <p:nvPr/>
              </p:nvSpPr>
              <p:spPr bwMode="auto">
                <a:xfrm flipV="1">
                  <a:off x="986" y="1465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65" name="Freeform 955"/>
                <p:cNvSpPr>
                  <a:spLocks/>
                </p:cNvSpPr>
                <p:nvPr/>
              </p:nvSpPr>
              <p:spPr bwMode="auto">
                <a:xfrm>
                  <a:off x="971" y="1460"/>
                  <a:ext cx="16" cy="13"/>
                </a:xfrm>
                <a:custGeom>
                  <a:avLst/>
                  <a:gdLst>
                    <a:gd name="T0" fmla="*/ 5 w 16"/>
                    <a:gd name="T1" fmla="*/ 13 h 13"/>
                    <a:gd name="T2" fmla="*/ 10 w 16"/>
                    <a:gd name="T3" fmla="*/ 11 h 13"/>
                    <a:gd name="T4" fmla="*/ 16 w 16"/>
                    <a:gd name="T5" fmla="*/ 6 h 13"/>
                    <a:gd name="T6" fmla="*/ 8 w 16"/>
                    <a:gd name="T7" fmla="*/ 0 h 13"/>
                    <a:gd name="T8" fmla="*/ 3 w 16"/>
                    <a:gd name="T9" fmla="*/ 0 h 13"/>
                    <a:gd name="T10" fmla="*/ 0 w 16"/>
                    <a:gd name="T11" fmla="*/ 3 h 13"/>
                    <a:gd name="T12" fmla="*/ 5 w 16"/>
                    <a:gd name="T13" fmla="*/ 13 h 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6"/>
                    <a:gd name="T22" fmla="*/ 0 h 13"/>
                    <a:gd name="T23" fmla="*/ 16 w 16"/>
                    <a:gd name="T24" fmla="*/ 13 h 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6" h="13">
                      <a:moveTo>
                        <a:pt x="5" y="13"/>
                      </a:moveTo>
                      <a:lnTo>
                        <a:pt x="10" y="11"/>
                      </a:lnTo>
                      <a:lnTo>
                        <a:pt x="16" y="6"/>
                      </a:lnTo>
                      <a:lnTo>
                        <a:pt x="8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5" y="13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66" name="Line 956"/>
                <p:cNvSpPr>
                  <a:spLocks noChangeShapeType="1"/>
                </p:cNvSpPr>
                <p:nvPr/>
              </p:nvSpPr>
              <p:spPr bwMode="auto">
                <a:xfrm>
                  <a:off x="910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67" name="Line 957"/>
                <p:cNvSpPr>
                  <a:spLocks noChangeShapeType="1"/>
                </p:cNvSpPr>
                <p:nvPr/>
              </p:nvSpPr>
              <p:spPr bwMode="auto">
                <a:xfrm flipV="1">
                  <a:off x="910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68" name="Line 958"/>
                <p:cNvSpPr>
                  <a:spLocks noChangeShapeType="1"/>
                </p:cNvSpPr>
                <p:nvPr/>
              </p:nvSpPr>
              <p:spPr bwMode="auto">
                <a:xfrm>
                  <a:off x="910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69" name="Line 959"/>
                <p:cNvSpPr>
                  <a:spLocks noChangeShapeType="1"/>
                </p:cNvSpPr>
                <p:nvPr/>
              </p:nvSpPr>
              <p:spPr bwMode="auto">
                <a:xfrm flipV="1">
                  <a:off x="912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70" name="Line 960"/>
                <p:cNvSpPr>
                  <a:spLocks noChangeShapeType="1"/>
                </p:cNvSpPr>
                <p:nvPr/>
              </p:nvSpPr>
              <p:spPr bwMode="auto">
                <a:xfrm>
                  <a:off x="912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71" name="Line 961"/>
                <p:cNvSpPr>
                  <a:spLocks noChangeShapeType="1"/>
                </p:cNvSpPr>
                <p:nvPr/>
              </p:nvSpPr>
              <p:spPr bwMode="auto">
                <a:xfrm flipV="1">
                  <a:off x="913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72" name="Line 962"/>
                <p:cNvSpPr>
                  <a:spLocks noChangeShapeType="1"/>
                </p:cNvSpPr>
                <p:nvPr/>
              </p:nvSpPr>
              <p:spPr bwMode="auto">
                <a:xfrm>
                  <a:off x="913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73" name="Line 963"/>
                <p:cNvSpPr>
                  <a:spLocks noChangeShapeType="1"/>
                </p:cNvSpPr>
                <p:nvPr/>
              </p:nvSpPr>
              <p:spPr bwMode="auto">
                <a:xfrm flipV="1">
                  <a:off x="913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74" name="Line 964"/>
                <p:cNvSpPr>
                  <a:spLocks noChangeShapeType="1"/>
                </p:cNvSpPr>
                <p:nvPr/>
              </p:nvSpPr>
              <p:spPr bwMode="auto">
                <a:xfrm>
                  <a:off x="913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75" name="Line 965"/>
                <p:cNvSpPr>
                  <a:spLocks noChangeShapeType="1"/>
                </p:cNvSpPr>
                <p:nvPr/>
              </p:nvSpPr>
              <p:spPr bwMode="auto">
                <a:xfrm flipV="1">
                  <a:off x="915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76" name="Line 966"/>
                <p:cNvSpPr>
                  <a:spLocks noChangeShapeType="1"/>
                </p:cNvSpPr>
                <p:nvPr/>
              </p:nvSpPr>
              <p:spPr bwMode="auto">
                <a:xfrm>
                  <a:off x="915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77" name="Line 967"/>
                <p:cNvSpPr>
                  <a:spLocks noChangeShapeType="1"/>
                </p:cNvSpPr>
                <p:nvPr/>
              </p:nvSpPr>
              <p:spPr bwMode="auto">
                <a:xfrm flipV="1">
                  <a:off x="915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78" name="Line 968"/>
                <p:cNvSpPr>
                  <a:spLocks noChangeShapeType="1"/>
                </p:cNvSpPr>
                <p:nvPr/>
              </p:nvSpPr>
              <p:spPr bwMode="auto">
                <a:xfrm>
                  <a:off x="915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79" name="Line 969"/>
                <p:cNvSpPr>
                  <a:spLocks noChangeShapeType="1"/>
                </p:cNvSpPr>
                <p:nvPr/>
              </p:nvSpPr>
              <p:spPr bwMode="auto">
                <a:xfrm flipV="1">
                  <a:off x="917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80" name="Line 970"/>
                <p:cNvSpPr>
                  <a:spLocks noChangeShapeType="1"/>
                </p:cNvSpPr>
                <p:nvPr/>
              </p:nvSpPr>
              <p:spPr bwMode="auto">
                <a:xfrm>
                  <a:off x="917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81" name="Line 971"/>
                <p:cNvSpPr>
                  <a:spLocks noChangeShapeType="1"/>
                </p:cNvSpPr>
                <p:nvPr/>
              </p:nvSpPr>
              <p:spPr bwMode="auto">
                <a:xfrm flipV="1">
                  <a:off x="917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82" name="Line 972"/>
                <p:cNvSpPr>
                  <a:spLocks noChangeShapeType="1"/>
                </p:cNvSpPr>
                <p:nvPr/>
              </p:nvSpPr>
              <p:spPr bwMode="auto">
                <a:xfrm>
                  <a:off x="917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83" name="Line 973"/>
                <p:cNvSpPr>
                  <a:spLocks noChangeShapeType="1"/>
                </p:cNvSpPr>
                <p:nvPr/>
              </p:nvSpPr>
              <p:spPr bwMode="auto">
                <a:xfrm flipV="1">
                  <a:off x="918" y="152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84" name="Line 974"/>
                <p:cNvSpPr>
                  <a:spLocks noChangeShapeType="1"/>
                </p:cNvSpPr>
                <p:nvPr/>
              </p:nvSpPr>
              <p:spPr bwMode="auto">
                <a:xfrm>
                  <a:off x="918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85" name="Line 975"/>
                <p:cNvSpPr>
                  <a:spLocks noChangeShapeType="1"/>
                </p:cNvSpPr>
                <p:nvPr/>
              </p:nvSpPr>
              <p:spPr bwMode="auto">
                <a:xfrm flipV="1">
                  <a:off x="918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86" name="Line 976"/>
                <p:cNvSpPr>
                  <a:spLocks noChangeShapeType="1"/>
                </p:cNvSpPr>
                <p:nvPr/>
              </p:nvSpPr>
              <p:spPr bwMode="auto">
                <a:xfrm>
                  <a:off x="918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87" name="Line 977"/>
                <p:cNvSpPr>
                  <a:spLocks noChangeShapeType="1"/>
                </p:cNvSpPr>
                <p:nvPr/>
              </p:nvSpPr>
              <p:spPr bwMode="auto">
                <a:xfrm flipV="1">
                  <a:off x="920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88" name="Line 978"/>
                <p:cNvSpPr>
                  <a:spLocks noChangeShapeType="1"/>
                </p:cNvSpPr>
                <p:nvPr/>
              </p:nvSpPr>
              <p:spPr bwMode="auto">
                <a:xfrm>
                  <a:off x="920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89" name="Line 979"/>
                <p:cNvSpPr>
                  <a:spLocks noChangeShapeType="1"/>
                </p:cNvSpPr>
                <p:nvPr/>
              </p:nvSpPr>
              <p:spPr bwMode="auto">
                <a:xfrm flipV="1">
                  <a:off x="920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90" name="Line 980"/>
                <p:cNvSpPr>
                  <a:spLocks noChangeShapeType="1"/>
                </p:cNvSpPr>
                <p:nvPr/>
              </p:nvSpPr>
              <p:spPr bwMode="auto">
                <a:xfrm>
                  <a:off x="922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91" name="Line 981"/>
                <p:cNvSpPr>
                  <a:spLocks noChangeShapeType="1"/>
                </p:cNvSpPr>
                <p:nvPr/>
              </p:nvSpPr>
              <p:spPr bwMode="auto">
                <a:xfrm flipV="1">
                  <a:off x="922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92" name="Line 982"/>
                <p:cNvSpPr>
                  <a:spLocks noChangeShapeType="1"/>
                </p:cNvSpPr>
                <p:nvPr/>
              </p:nvSpPr>
              <p:spPr bwMode="auto">
                <a:xfrm>
                  <a:off x="922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93" name="Line 983"/>
                <p:cNvSpPr>
                  <a:spLocks noChangeShapeType="1"/>
                </p:cNvSpPr>
                <p:nvPr/>
              </p:nvSpPr>
              <p:spPr bwMode="auto">
                <a:xfrm flipV="1">
                  <a:off x="922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94" name="Line 984"/>
                <p:cNvSpPr>
                  <a:spLocks noChangeShapeType="1"/>
                </p:cNvSpPr>
                <p:nvPr/>
              </p:nvSpPr>
              <p:spPr bwMode="auto">
                <a:xfrm>
                  <a:off x="923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95" name="Line 985"/>
                <p:cNvSpPr>
                  <a:spLocks noChangeShapeType="1"/>
                </p:cNvSpPr>
                <p:nvPr/>
              </p:nvSpPr>
              <p:spPr bwMode="auto">
                <a:xfrm flipV="1">
                  <a:off x="923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96" name="Line 986"/>
                <p:cNvSpPr>
                  <a:spLocks noChangeShapeType="1"/>
                </p:cNvSpPr>
                <p:nvPr/>
              </p:nvSpPr>
              <p:spPr bwMode="auto">
                <a:xfrm>
                  <a:off x="923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97" name="Line 987"/>
                <p:cNvSpPr>
                  <a:spLocks noChangeShapeType="1"/>
                </p:cNvSpPr>
                <p:nvPr/>
              </p:nvSpPr>
              <p:spPr bwMode="auto">
                <a:xfrm flipV="1">
                  <a:off x="925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98" name="Line 988"/>
                <p:cNvSpPr>
                  <a:spLocks noChangeShapeType="1"/>
                </p:cNvSpPr>
                <p:nvPr/>
              </p:nvSpPr>
              <p:spPr bwMode="auto">
                <a:xfrm>
                  <a:off x="925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99" name="Line 989"/>
                <p:cNvSpPr>
                  <a:spLocks noChangeShapeType="1"/>
                </p:cNvSpPr>
                <p:nvPr/>
              </p:nvSpPr>
              <p:spPr bwMode="auto">
                <a:xfrm flipV="1">
                  <a:off x="925" y="152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00" name="Line 990"/>
                <p:cNvSpPr>
                  <a:spLocks noChangeShapeType="1"/>
                </p:cNvSpPr>
                <p:nvPr/>
              </p:nvSpPr>
              <p:spPr bwMode="auto">
                <a:xfrm>
                  <a:off x="925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01" name="Line 991"/>
                <p:cNvSpPr>
                  <a:spLocks noChangeShapeType="1"/>
                </p:cNvSpPr>
                <p:nvPr/>
              </p:nvSpPr>
              <p:spPr bwMode="auto">
                <a:xfrm flipV="1">
                  <a:off x="926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02" name="Line 992"/>
                <p:cNvSpPr>
                  <a:spLocks noChangeShapeType="1"/>
                </p:cNvSpPr>
                <p:nvPr/>
              </p:nvSpPr>
              <p:spPr bwMode="auto">
                <a:xfrm>
                  <a:off x="926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03" name="Line 993"/>
                <p:cNvSpPr>
                  <a:spLocks noChangeShapeType="1"/>
                </p:cNvSpPr>
                <p:nvPr/>
              </p:nvSpPr>
              <p:spPr bwMode="auto">
                <a:xfrm flipV="1">
                  <a:off x="926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04" name="Line 994"/>
                <p:cNvSpPr>
                  <a:spLocks noChangeShapeType="1"/>
                </p:cNvSpPr>
                <p:nvPr/>
              </p:nvSpPr>
              <p:spPr bwMode="auto">
                <a:xfrm>
                  <a:off x="926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05" name="Line 995"/>
                <p:cNvSpPr>
                  <a:spLocks noChangeShapeType="1"/>
                </p:cNvSpPr>
                <p:nvPr/>
              </p:nvSpPr>
              <p:spPr bwMode="auto">
                <a:xfrm flipV="1">
                  <a:off x="928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06" name="Line 996"/>
                <p:cNvSpPr>
                  <a:spLocks noChangeShapeType="1"/>
                </p:cNvSpPr>
                <p:nvPr/>
              </p:nvSpPr>
              <p:spPr bwMode="auto">
                <a:xfrm>
                  <a:off x="928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07" name="Line 997"/>
                <p:cNvSpPr>
                  <a:spLocks noChangeShapeType="1"/>
                </p:cNvSpPr>
                <p:nvPr/>
              </p:nvSpPr>
              <p:spPr bwMode="auto">
                <a:xfrm flipV="1">
                  <a:off x="928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08" name="Line 998"/>
                <p:cNvSpPr>
                  <a:spLocks noChangeShapeType="1"/>
                </p:cNvSpPr>
                <p:nvPr/>
              </p:nvSpPr>
              <p:spPr bwMode="auto">
                <a:xfrm>
                  <a:off x="930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09" name="Line 999"/>
                <p:cNvSpPr>
                  <a:spLocks noChangeShapeType="1"/>
                </p:cNvSpPr>
                <p:nvPr/>
              </p:nvSpPr>
              <p:spPr bwMode="auto">
                <a:xfrm flipV="1">
                  <a:off x="930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10" name="Line 1000"/>
                <p:cNvSpPr>
                  <a:spLocks noChangeShapeType="1"/>
                </p:cNvSpPr>
                <p:nvPr/>
              </p:nvSpPr>
              <p:spPr bwMode="auto">
                <a:xfrm>
                  <a:off x="930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11" name="Line 1001"/>
                <p:cNvSpPr>
                  <a:spLocks noChangeShapeType="1"/>
                </p:cNvSpPr>
                <p:nvPr/>
              </p:nvSpPr>
              <p:spPr bwMode="auto">
                <a:xfrm flipV="1">
                  <a:off x="930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12" name="Line 1002"/>
                <p:cNvSpPr>
                  <a:spLocks noChangeShapeType="1"/>
                </p:cNvSpPr>
                <p:nvPr/>
              </p:nvSpPr>
              <p:spPr bwMode="auto">
                <a:xfrm>
                  <a:off x="931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13" name="Line 1003"/>
                <p:cNvSpPr>
                  <a:spLocks noChangeShapeType="1"/>
                </p:cNvSpPr>
                <p:nvPr/>
              </p:nvSpPr>
              <p:spPr bwMode="auto">
                <a:xfrm flipV="1">
                  <a:off x="931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14" name="Line 1004"/>
                <p:cNvSpPr>
                  <a:spLocks noChangeShapeType="1"/>
                </p:cNvSpPr>
                <p:nvPr/>
              </p:nvSpPr>
              <p:spPr bwMode="auto">
                <a:xfrm>
                  <a:off x="931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15" name="Line 1005"/>
                <p:cNvSpPr>
                  <a:spLocks noChangeShapeType="1"/>
                </p:cNvSpPr>
                <p:nvPr/>
              </p:nvSpPr>
              <p:spPr bwMode="auto">
                <a:xfrm flipV="1">
                  <a:off x="931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16" name="Line 1006"/>
                <p:cNvSpPr>
                  <a:spLocks noChangeShapeType="1"/>
                </p:cNvSpPr>
                <p:nvPr/>
              </p:nvSpPr>
              <p:spPr bwMode="auto">
                <a:xfrm>
                  <a:off x="933" y="152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17" name="Line 1007"/>
                <p:cNvSpPr>
                  <a:spLocks noChangeShapeType="1"/>
                </p:cNvSpPr>
                <p:nvPr/>
              </p:nvSpPr>
              <p:spPr bwMode="auto">
                <a:xfrm flipV="1">
                  <a:off x="933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18" name="Line 1008"/>
                <p:cNvSpPr>
                  <a:spLocks noChangeShapeType="1"/>
                </p:cNvSpPr>
                <p:nvPr/>
              </p:nvSpPr>
              <p:spPr bwMode="auto">
                <a:xfrm>
                  <a:off x="933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19" name="Line 1009"/>
                <p:cNvSpPr>
                  <a:spLocks noChangeShapeType="1"/>
                </p:cNvSpPr>
                <p:nvPr/>
              </p:nvSpPr>
              <p:spPr bwMode="auto">
                <a:xfrm flipV="1">
                  <a:off x="933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20" name="Line 1010"/>
                <p:cNvSpPr>
                  <a:spLocks noChangeShapeType="1"/>
                </p:cNvSpPr>
                <p:nvPr/>
              </p:nvSpPr>
              <p:spPr bwMode="auto">
                <a:xfrm>
                  <a:off x="935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21" name="Line 1011"/>
                <p:cNvSpPr>
                  <a:spLocks noChangeShapeType="1"/>
                </p:cNvSpPr>
                <p:nvPr/>
              </p:nvSpPr>
              <p:spPr bwMode="auto">
                <a:xfrm flipV="1">
                  <a:off x="935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22" name="Line 1012"/>
                <p:cNvSpPr>
                  <a:spLocks noChangeShapeType="1"/>
                </p:cNvSpPr>
                <p:nvPr/>
              </p:nvSpPr>
              <p:spPr bwMode="auto">
                <a:xfrm>
                  <a:off x="936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23" name="Line 1013"/>
                <p:cNvSpPr>
                  <a:spLocks noChangeShapeType="1"/>
                </p:cNvSpPr>
                <p:nvPr/>
              </p:nvSpPr>
              <p:spPr bwMode="auto">
                <a:xfrm flipV="1">
                  <a:off x="936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24" name="Line 1014"/>
                <p:cNvSpPr>
                  <a:spLocks noChangeShapeType="1"/>
                </p:cNvSpPr>
                <p:nvPr/>
              </p:nvSpPr>
              <p:spPr bwMode="auto">
                <a:xfrm>
                  <a:off x="936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25" name="Line 1015"/>
                <p:cNvSpPr>
                  <a:spLocks noChangeShapeType="1"/>
                </p:cNvSpPr>
                <p:nvPr/>
              </p:nvSpPr>
              <p:spPr bwMode="auto">
                <a:xfrm flipV="1">
                  <a:off x="936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26" name="Line 1016"/>
                <p:cNvSpPr>
                  <a:spLocks noChangeShapeType="1"/>
                </p:cNvSpPr>
                <p:nvPr/>
              </p:nvSpPr>
              <p:spPr bwMode="auto">
                <a:xfrm>
                  <a:off x="938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27" name="Line 1017"/>
                <p:cNvSpPr>
                  <a:spLocks noChangeShapeType="1"/>
                </p:cNvSpPr>
                <p:nvPr/>
              </p:nvSpPr>
              <p:spPr bwMode="auto">
                <a:xfrm flipV="1">
                  <a:off x="938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28" name="Line 1018"/>
                <p:cNvSpPr>
                  <a:spLocks noChangeShapeType="1"/>
                </p:cNvSpPr>
                <p:nvPr/>
              </p:nvSpPr>
              <p:spPr bwMode="auto">
                <a:xfrm>
                  <a:off x="938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29" name="Line 1019"/>
                <p:cNvSpPr>
                  <a:spLocks noChangeShapeType="1"/>
                </p:cNvSpPr>
                <p:nvPr/>
              </p:nvSpPr>
              <p:spPr bwMode="auto">
                <a:xfrm flipV="1">
                  <a:off x="938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30" name="Line 1020"/>
                <p:cNvSpPr>
                  <a:spLocks noChangeShapeType="1"/>
                </p:cNvSpPr>
                <p:nvPr/>
              </p:nvSpPr>
              <p:spPr bwMode="auto">
                <a:xfrm>
                  <a:off x="940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31" name="Line 1021"/>
                <p:cNvSpPr>
                  <a:spLocks noChangeShapeType="1"/>
                </p:cNvSpPr>
                <p:nvPr/>
              </p:nvSpPr>
              <p:spPr bwMode="auto">
                <a:xfrm flipV="1">
                  <a:off x="940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32" name="Line 1022"/>
                <p:cNvSpPr>
                  <a:spLocks noChangeShapeType="1"/>
                </p:cNvSpPr>
                <p:nvPr/>
              </p:nvSpPr>
              <p:spPr bwMode="auto">
                <a:xfrm>
                  <a:off x="940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33" name="Line 1023"/>
                <p:cNvSpPr>
                  <a:spLocks noChangeShapeType="1"/>
                </p:cNvSpPr>
                <p:nvPr/>
              </p:nvSpPr>
              <p:spPr bwMode="auto">
                <a:xfrm flipV="1">
                  <a:off x="940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34" name="Line 0"/>
                <p:cNvSpPr>
                  <a:spLocks noChangeShapeType="1"/>
                </p:cNvSpPr>
                <p:nvPr/>
              </p:nvSpPr>
              <p:spPr bwMode="auto">
                <a:xfrm>
                  <a:off x="941" y="152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35" name="Line 1"/>
                <p:cNvSpPr>
                  <a:spLocks noChangeShapeType="1"/>
                </p:cNvSpPr>
                <p:nvPr/>
              </p:nvSpPr>
              <p:spPr bwMode="auto">
                <a:xfrm flipV="1">
                  <a:off x="941" y="152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36" name="Line 2"/>
                <p:cNvSpPr>
                  <a:spLocks noChangeShapeType="1"/>
                </p:cNvSpPr>
                <p:nvPr/>
              </p:nvSpPr>
              <p:spPr bwMode="auto">
                <a:xfrm>
                  <a:off x="941" y="152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37" name="Line 3"/>
                <p:cNvSpPr>
                  <a:spLocks noChangeShapeType="1"/>
                </p:cNvSpPr>
                <p:nvPr/>
              </p:nvSpPr>
              <p:spPr bwMode="auto">
                <a:xfrm flipV="1">
                  <a:off x="941" y="152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38" name="Line 4"/>
                <p:cNvSpPr>
                  <a:spLocks noChangeShapeType="1"/>
                </p:cNvSpPr>
                <p:nvPr/>
              </p:nvSpPr>
              <p:spPr bwMode="auto">
                <a:xfrm>
                  <a:off x="943" y="152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39" name="Line 5"/>
                <p:cNvSpPr>
                  <a:spLocks noChangeShapeType="1"/>
                </p:cNvSpPr>
                <p:nvPr/>
              </p:nvSpPr>
              <p:spPr bwMode="auto">
                <a:xfrm flipV="1">
                  <a:off x="943" y="152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40" name="Line 6"/>
                <p:cNvSpPr>
                  <a:spLocks noChangeShapeType="1"/>
                </p:cNvSpPr>
                <p:nvPr/>
              </p:nvSpPr>
              <p:spPr bwMode="auto">
                <a:xfrm>
                  <a:off x="943" y="152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41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943" y="152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42" name="Line 8"/>
                <p:cNvSpPr>
                  <a:spLocks noChangeShapeType="1"/>
                </p:cNvSpPr>
                <p:nvPr/>
              </p:nvSpPr>
              <p:spPr bwMode="auto">
                <a:xfrm>
                  <a:off x="945" y="152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43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945" y="152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44" name="Line 10"/>
                <p:cNvSpPr>
                  <a:spLocks noChangeShapeType="1"/>
                </p:cNvSpPr>
                <p:nvPr/>
              </p:nvSpPr>
              <p:spPr bwMode="auto">
                <a:xfrm>
                  <a:off x="945" y="152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45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946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46" name="Line 12"/>
                <p:cNvSpPr>
                  <a:spLocks noChangeShapeType="1"/>
                </p:cNvSpPr>
                <p:nvPr/>
              </p:nvSpPr>
              <p:spPr bwMode="auto">
                <a:xfrm>
                  <a:off x="946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47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946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48" name="Line 14"/>
                <p:cNvSpPr>
                  <a:spLocks noChangeShapeType="1"/>
                </p:cNvSpPr>
                <p:nvPr/>
              </p:nvSpPr>
              <p:spPr bwMode="auto">
                <a:xfrm>
                  <a:off x="946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49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948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50" name="Line 16"/>
                <p:cNvSpPr>
                  <a:spLocks noChangeShapeType="1"/>
                </p:cNvSpPr>
                <p:nvPr/>
              </p:nvSpPr>
              <p:spPr bwMode="auto">
                <a:xfrm>
                  <a:off x="948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51" name="Line 17"/>
                <p:cNvSpPr>
                  <a:spLocks noChangeShapeType="1"/>
                </p:cNvSpPr>
                <p:nvPr/>
              </p:nvSpPr>
              <p:spPr bwMode="auto">
                <a:xfrm flipV="1">
                  <a:off x="948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52" name="Line 18"/>
                <p:cNvSpPr>
                  <a:spLocks noChangeShapeType="1"/>
                </p:cNvSpPr>
                <p:nvPr/>
              </p:nvSpPr>
              <p:spPr bwMode="auto">
                <a:xfrm>
                  <a:off x="949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53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949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54" name="Line 20"/>
                <p:cNvSpPr>
                  <a:spLocks noChangeShapeType="1"/>
                </p:cNvSpPr>
                <p:nvPr/>
              </p:nvSpPr>
              <p:spPr bwMode="auto">
                <a:xfrm>
                  <a:off x="949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55" name="Line 21"/>
                <p:cNvSpPr>
                  <a:spLocks noChangeShapeType="1"/>
                </p:cNvSpPr>
                <p:nvPr/>
              </p:nvSpPr>
              <p:spPr bwMode="auto">
                <a:xfrm flipV="1">
                  <a:off x="949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56" name="Line 22"/>
                <p:cNvSpPr>
                  <a:spLocks noChangeShapeType="1"/>
                </p:cNvSpPr>
                <p:nvPr/>
              </p:nvSpPr>
              <p:spPr bwMode="auto">
                <a:xfrm>
                  <a:off x="951" y="1519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57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951" y="1519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1743" name="Group 24"/>
              <p:cNvGrpSpPr>
                <a:grpSpLocks/>
              </p:cNvGrpSpPr>
              <p:nvPr/>
            </p:nvGrpSpPr>
            <p:grpSpPr bwMode="auto">
              <a:xfrm>
                <a:off x="951" y="1468"/>
                <a:ext cx="92" cy="63"/>
                <a:chOff x="951" y="1468"/>
                <a:chExt cx="92" cy="63"/>
              </a:xfrm>
            </p:grpSpPr>
            <p:sp>
              <p:nvSpPr>
                <p:cNvPr id="2458" name="Line 25"/>
                <p:cNvSpPr>
                  <a:spLocks noChangeShapeType="1"/>
                </p:cNvSpPr>
                <p:nvPr/>
              </p:nvSpPr>
              <p:spPr bwMode="auto">
                <a:xfrm>
                  <a:off x="951" y="1519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59" name="Line 26"/>
                <p:cNvSpPr>
                  <a:spLocks noChangeShapeType="1"/>
                </p:cNvSpPr>
                <p:nvPr/>
              </p:nvSpPr>
              <p:spPr bwMode="auto">
                <a:xfrm flipV="1">
                  <a:off x="953" y="1519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60" name="Line 27"/>
                <p:cNvSpPr>
                  <a:spLocks noChangeShapeType="1"/>
                </p:cNvSpPr>
                <p:nvPr/>
              </p:nvSpPr>
              <p:spPr bwMode="auto">
                <a:xfrm>
                  <a:off x="953" y="1519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61" name="Line 28"/>
                <p:cNvSpPr>
                  <a:spLocks noChangeShapeType="1"/>
                </p:cNvSpPr>
                <p:nvPr/>
              </p:nvSpPr>
              <p:spPr bwMode="auto">
                <a:xfrm flipV="1">
                  <a:off x="953" y="1519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62" name="Line 29"/>
                <p:cNvSpPr>
                  <a:spLocks noChangeShapeType="1"/>
                </p:cNvSpPr>
                <p:nvPr/>
              </p:nvSpPr>
              <p:spPr bwMode="auto">
                <a:xfrm>
                  <a:off x="953" y="1519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63" name="Line 30"/>
                <p:cNvSpPr>
                  <a:spLocks noChangeShapeType="1"/>
                </p:cNvSpPr>
                <p:nvPr/>
              </p:nvSpPr>
              <p:spPr bwMode="auto">
                <a:xfrm flipV="1">
                  <a:off x="954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64" name="Line 31"/>
                <p:cNvSpPr>
                  <a:spLocks noChangeShapeType="1"/>
                </p:cNvSpPr>
                <p:nvPr/>
              </p:nvSpPr>
              <p:spPr bwMode="auto">
                <a:xfrm>
                  <a:off x="954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65" name="Line 32"/>
                <p:cNvSpPr>
                  <a:spLocks noChangeShapeType="1"/>
                </p:cNvSpPr>
                <p:nvPr/>
              </p:nvSpPr>
              <p:spPr bwMode="auto">
                <a:xfrm flipV="1">
                  <a:off x="954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66" name="Line 33"/>
                <p:cNvSpPr>
                  <a:spLocks noChangeShapeType="1"/>
                </p:cNvSpPr>
                <p:nvPr/>
              </p:nvSpPr>
              <p:spPr bwMode="auto">
                <a:xfrm>
                  <a:off x="954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67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956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68" name="Line 35"/>
                <p:cNvSpPr>
                  <a:spLocks noChangeShapeType="1"/>
                </p:cNvSpPr>
                <p:nvPr/>
              </p:nvSpPr>
              <p:spPr bwMode="auto">
                <a:xfrm>
                  <a:off x="956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69" name="Line 36"/>
                <p:cNvSpPr>
                  <a:spLocks noChangeShapeType="1"/>
                </p:cNvSpPr>
                <p:nvPr/>
              </p:nvSpPr>
              <p:spPr bwMode="auto">
                <a:xfrm flipV="1">
                  <a:off x="956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70" name="Line 37"/>
                <p:cNvSpPr>
                  <a:spLocks noChangeShapeType="1"/>
                </p:cNvSpPr>
                <p:nvPr/>
              </p:nvSpPr>
              <p:spPr bwMode="auto">
                <a:xfrm>
                  <a:off x="956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71" name="Line 38"/>
                <p:cNvSpPr>
                  <a:spLocks noChangeShapeType="1"/>
                </p:cNvSpPr>
                <p:nvPr/>
              </p:nvSpPr>
              <p:spPr bwMode="auto">
                <a:xfrm flipV="1">
                  <a:off x="958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72" name="Line 39"/>
                <p:cNvSpPr>
                  <a:spLocks noChangeShapeType="1"/>
                </p:cNvSpPr>
                <p:nvPr/>
              </p:nvSpPr>
              <p:spPr bwMode="auto">
                <a:xfrm>
                  <a:off x="958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73" name="Line 40"/>
                <p:cNvSpPr>
                  <a:spLocks noChangeShapeType="1"/>
                </p:cNvSpPr>
                <p:nvPr/>
              </p:nvSpPr>
              <p:spPr bwMode="auto">
                <a:xfrm flipV="1">
                  <a:off x="958" y="1516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74" name="Line 41"/>
                <p:cNvSpPr>
                  <a:spLocks noChangeShapeType="1"/>
                </p:cNvSpPr>
                <p:nvPr/>
              </p:nvSpPr>
              <p:spPr bwMode="auto">
                <a:xfrm>
                  <a:off x="958" y="1516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75" name="Line 42"/>
                <p:cNvSpPr>
                  <a:spLocks noChangeShapeType="1"/>
                </p:cNvSpPr>
                <p:nvPr/>
              </p:nvSpPr>
              <p:spPr bwMode="auto">
                <a:xfrm flipV="1">
                  <a:off x="959" y="1516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76" name="Line 43"/>
                <p:cNvSpPr>
                  <a:spLocks noChangeShapeType="1"/>
                </p:cNvSpPr>
                <p:nvPr/>
              </p:nvSpPr>
              <p:spPr bwMode="auto">
                <a:xfrm>
                  <a:off x="959" y="1516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77" name="Line 44"/>
                <p:cNvSpPr>
                  <a:spLocks noChangeShapeType="1"/>
                </p:cNvSpPr>
                <p:nvPr/>
              </p:nvSpPr>
              <p:spPr bwMode="auto">
                <a:xfrm flipV="1">
                  <a:off x="961" y="1516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78" name="Line 45"/>
                <p:cNvSpPr>
                  <a:spLocks noChangeShapeType="1"/>
                </p:cNvSpPr>
                <p:nvPr/>
              </p:nvSpPr>
              <p:spPr bwMode="auto">
                <a:xfrm>
                  <a:off x="961" y="1516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79" name="Line 46"/>
                <p:cNvSpPr>
                  <a:spLocks noChangeShapeType="1"/>
                </p:cNvSpPr>
                <p:nvPr/>
              </p:nvSpPr>
              <p:spPr bwMode="auto">
                <a:xfrm flipV="1">
                  <a:off x="961" y="1516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80" name="Line 47"/>
                <p:cNvSpPr>
                  <a:spLocks noChangeShapeType="1"/>
                </p:cNvSpPr>
                <p:nvPr/>
              </p:nvSpPr>
              <p:spPr bwMode="auto">
                <a:xfrm>
                  <a:off x="961" y="1516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81" name="Line 48"/>
                <p:cNvSpPr>
                  <a:spLocks noChangeShapeType="1"/>
                </p:cNvSpPr>
                <p:nvPr/>
              </p:nvSpPr>
              <p:spPr bwMode="auto">
                <a:xfrm flipV="1">
                  <a:off x="963" y="1514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82" name="Line 49"/>
                <p:cNvSpPr>
                  <a:spLocks noChangeShapeType="1"/>
                </p:cNvSpPr>
                <p:nvPr/>
              </p:nvSpPr>
              <p:spPr bwMode="auto">
                <a:xfrm>
                  <a:off x="963" y="1514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83" name="Line 50"/>
                <p:cNvSpPr>
                  <a:spLocks noChangeShapeType="1"/>
                </p:cNvSpPr>
                <p:nvPr/>
              </p:nvSpPr>
              <p:spPr bwMode="auto">
                <a:xfrm flipV="1">
                  <a:off x="963" y="1514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84" name="Line 51"/>
                <p:cNvSpPr>
                  <a:spLocks noChangeShapeType="1"/>
                </p:cNvSpPr>
                <p:nvPr/>
              </p:nvSpPr>
              <p:spPr bwMode="auto">
                <a:xfrm>
                  <a:off x="963" y="1514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85" name="Line 52"/>
                <p:cNvSpPr>
                  <a:spLocks noChangeShapeType="1"/>
                </p:cNvSpPr>
                <p:nvPr/>
              </p:nvSpPr>
              <p:spPr bwMode="auto">
                <a:xfrm flipV="1">
                  <a:off x="964" y="1514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86" name="Line 53"/>
                <p:cNvSpPr>
                  <a:spLocks noChangeShapeType="1"/>
                </p:cNvSpPr>
                <p:nvPr/>
              </p:nvSpPr>
              <p:spPr bwMode="auto">
                <a:xfrm>
                  <a:off x="964" y="1514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87" name="Line 54"/>
                <p:cNvSpPr>
                  <a:spLocks noChangeShapeType="1"/>
                </p:cNvSpPr>
                <p:nvPr/>
              </p:nvSpPr>
              <p:spPr bwMode="auto">
                <a:xfrm flipV="1">
                  <a:off x="964" y="1514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88" name="Line 55"/>
                <p:cNvSpPr>
                  <a:spLocks noChangeShapeType="1"/>
                </p:cNvSpPr>
                <p:nvPr/>
              </p:nvSpPr>
              <p:spPr bwMode="auto">
                <a:xfrm>
                  <a:off x="964" y="1513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89" name="Line 56"/>
                <p:cNvSpPr>
                  <a:spLocks noChangeShapeType="1"/>
                </p:cNvSpPr>
                <p:nvPr/>
              </p:nvSpPr>
              <p:spPr bwMode="auto">
                <a:xfrm flipV="1">
                  <a:off x="966" y="1513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90" name="Line 57"/>
                <p:cNvSpPr>
                  <a:spLocks noChangeShapeType="1"/>
                </p:cNvSpPr>
                <p:nvPr/>
              </p:nvSpPr>
              <p:spPr bwMode="auto">
                <a:xfrm>
                  <a:off x="966" y="1513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91" name="Line 58"/>
                <p:cNvSpPr>
                  <a:spLocks noChangeShapeType="1"/>
                </p:cNvSpPr>
                <p:nvPr/>
              </p:nvSpPr>
              <p:spPr bwMode="auto">
                <a:xfrm flipV="1">
                  <a:off x="966" y="1513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92" name="Line 59"/>
                <p:cNvSpPr>
                  <a:spLocks noChangeShapeType="1"/>
                </p:cNvSpPr>
                <p:nvPr/>
              </p:nvSpPr>
              <p:spPr bwMode="auto">
                <a:xfrm>
                  <a:off x="966" y="1513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93" name="Line 60"/>
                <p:cNvSpPr>
                  <a:spLocks noChangeShapeType="1"/>
                </p:cNvSpPr>
                <p:nvPr/>
              </p:nvSpPr>
              <p:spPr bwMode="auto">
                <a:xfrm flipV="1">
                  <a:off x="968" y="1513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94" name="Line 61"/>
                <p:cNvSpPr>
                  <a:spLocks noChangeShapeType="1"/>
                </p:cNvSpPr>
                <p:nvPr/>
              </p:nvSpPr>
              <p:spPr bwMode="auto">
                <a:xfrm>
                  <a:off x="968" y="1513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95" name="Line 62"/>
                <p:cNvSpPr>
                  <a:spLocks noChangeShapeType="1"/>
                </p:cNvSpPr>
                <p:nvPr/>
              </p:nvSpPr>
              <p:spPr bwMode="auto">
                <a:xfrm flipV="1">
                  <a:off x="968" y="1513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96" name="Line 63"/>
                <p:cNvSpPr>
                  <a:spLocks noChangeShapeType="1"/>
                </p:cNvSpPr>
                <p:nvPr/>
              </p:nvSpPr>
              <p:spPr bwMode="auto">
                <a:xfrm>
                  <a:off x="969" y="1511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97" name="Line 64"/>
                <p:cNvSpPr>
                  <a:spLocks noChangeShapeType="1"/>
                </p:cNvSpPr>
                <p:nvPr/>
              </p:nvSpPr>
              <p:spPr bwMode="auto">
                <a:xfrm flipV="1">
                  <a:off x="969" y="1511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98" name="Line 65"/>
                <p:cNvSpPr>
                  <a:spLocks noChangeShapeType="1"/>
                </p:cNvSpPr>
                <p:nvPr/>
              </p:nvSpPr>
              <p:spPr bwMode="auto">
                <a:xfrm>
                  <a:off x="969" y="1511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99" name="Line 66"/>
                <p:cNvSpPr>
                  <a:spLocks noChangeShapeType="1"/>
                </p:cNvSpPr>
                <p:nvPr/>
              </p:nvSpPr>
              <p:spPr bwMode="auto">
                <a:xfrm flipV="1">
                  <a:off x="969" y="1511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00" name="Line 67"/>
                <p:cNvSpPr>
                  <a:spLocks noChangeShapeType="1"/>
                </p:cNvSpPr>
                <p:nvPr/>
              </p:nvSpPr>
              <p:spPr bwMode="auto">
                <a:xfrm>
                  <a:off x="971" y="1511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01" name="Line 68"/>
                <p:cNvSpPr>
                  <a:spLocks noChangeShapeType="1"/>
                </p:cNvSpPr>
                <p:nvPr/>
              </p:nvSpPr>
              <p:spPr bwMode="auto">
                <a:xfrm flipV="1">
                  <a:off x="971" y="1511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02" name="Line 69"/>
                <p:cNvSpPr>
                  <a:spLocks noChangeShapeType="1"/>
                </p:cNvSpPr>
                <p:nvPr/>
              </p:nvSpPr>
              <p:spPr bwMode="auto">
                <a:xfrm>
                  <a:off x="971" y="1511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03" name="Line 70"/>
                <p:cNvSpPr>
                  <a:spLocks noChangeShapeType="1"/>
                </p:cNvSpPr>
                <p:nvPr/>
              </p:nvSpPr>
              <p:spPr bwMode="auto">
                <a:xfrm flipV="1">
                  <a:off x="971" y="1509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04" name="Line 71"/>
                <p:cNvSpPr>
                  <a:spLocks noChangeShapeType="1"/>
                </p:cNvSpPr>
                <p:nvPr/>
              </p:nvSpPr>
              <p:spPr bwMode="auto">
                <a:xfrm>
                  <a:off x="972" y="1509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05" name="Line 72"/>
                <p:cNvSpPr>
                  <a:spLocks noChangeShapeType="1"/>
                </p:cNvSpPr>
                <p:nvPr/>
              </p:nvSpPr>
              <p:spPr bwMode="auto">
                <a:xfrm flipV="1">
                  <a:off x="972" y="1509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06" name="Line 73"/>
                <p:cNvSpPr>
                  <a:spLocks noChangeShapeType="1"/>
                </p:cNvSpPr>
                <p:nvPr/>
              </p:nvSpPr>
              <p:spPr bwMode="auto">
                <a:xfrm>
                  <a:off x="972" y="1509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07" name="Line 74"/>
                <p:cNvSpPr>
                  <a:spLocks noChangeShapeType="1"/>
                </p:cNvSpPr>
                <p:nvPr/>
              </p:nvSpPr>
              <p:spPr bwMode="auto">
                <a:xfrm flipV="1">
                  <a:off x="974" y="1509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08" name="Line 75"/>
                <p:cNvSpPr>
                  <a:spLocks noChangeShapeType="1"/>
                </p:cNvSpPr>
                <p:nvPr/>
              </p:nvSpPr>
              <p:spPr bwMode="auto">
                <a:xfrm>
                  <a:off x="974" y="1509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09" name="Line 76"/>
                <p:cNvSpPr>
                  <a:spLocks noChangeShapeType="1"/>
                </p:cNvSpPr>
                <p:nvPr/>
              </p:nvSpPr>
              <p:spPr bwMode="auto">
                <a:xfrm flipV="1">
                  <a:off x="974" y="1509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10" name="Line 77"/>
                <p:cNvSpPr>
                  <a:spLocks noChangeShapeType="1"/>
                </p:cNvSpPr>
                <p:nvPr/>
              </p:nvSpPr>
              <p:spPr bwMode="auto">
                <a:xfrm>
                  <a:off x="974" y="1508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11" name="Line 78"/>
                <p:cNvSpPr>
                  <a:spLocks noChangeShapeType="1"/>
                </p:cNvSpPr>
                <p:nvPr/>
              </p:nvSpPr>
              <p:spPr bwMode="auto">
                <a:xfrm flipV="1">
                  <a:off x="976" y="1508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12" name="Line 79"/>
                <p:cNvSpPr>
                  <a:spLocks noChangeShapeType="1"/>
                </p:cNvSpPr>
                <p:nvPr/>
              </p:nvSpPr>
              <p:spPr bwMode="auto">
                <a:xfrm>
                  <a:off x="976" y="1508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13" name="Line 80"/>
                <p:cNvSpPr>
                  <a:spLocks noChangeShapeType="1"/>
                </p:cNvSpPr>
                <p:nvPr/>
              </p:nvSpPr>
              <p:spPr bwMode="auto">
                <a:xfrm flipV="1">
                  <a:off x="976" y="1508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14" name="Line 81"/>
                <p:cNvSpPr>
                  <a:spLocks noChangeShapeType="1"/>
                </p:cNvSpPr>
                <p:nvPr/>
              </p:nvSpPr>
              <p:spPr bwMode="auto">
                <a:xfrm>
                  <a:off x="977" y="1508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15" name="Line 82"/>
                <p:cNvSpPr>
                  <a:spLocks noChangeShapeType="1"/>
                </p:cNvSpPr>
                <p:nvPr/>
              </p:nvSpPr>
              <p:spPr bwMode="auto">
                <a:xfrm flipV="1">
                  <a:off x="977" y="1508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16" name="Line 83"/>
                <p:cNvSpPr>
                  <a:spLocks noChangeShapeType="1"/>
                </p:cNvSpPr>
                <p:nvPr/>
              </p:nvSpPr>
              <p:spPr bwMode="auto">
                <a:xfrm>
                  <a:off x="977" y="1508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17" name="Line 84"/>
                <p:cNvSpPr>
                  <a:spLocks noChangeShapeType="1"/>
                </p:cNvSpPr>
                <p:nvPr/>
              </p:nvSpPr>
              <p:spPr bwMode="auto">
                <a:xfrm flipV="1">
                  <a:off x="977" y="1506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18" name="Line 85"/>
                <p:cNvSpPr>
                  <a:spLocks noChangeShapeType="1"/>
                </p:cNvSpPr>
                <p:nvPr/>
              </p:nvSpPr>
              <p:spPr bwMode="auto">
                <a:xfrm>
                  <a:off x="979" y="1506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19" name="Line 86"/>
                <p:cNvSpPr>
                  <a:spLocks noChangeShapeType="1"/>
                </p:cNvSpPr>
                <p:nvPr/>
              </p:nvSpPr>
              <p:spPr bwMode="auto">
                <a:xfrm flipV="1">
                  <a:off x="979" y="1506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20" name="Line 87"/>
                <p:cNvSpPr>
                  <a:spLocks noChangeShapeType="1"/>
                </p:cNvSpPr>
                <p:nvPr/>
              </p:nvSpPr>
              <p:spPr bwMode="auto">
                <a:xfrm>
                  <a:off x="979" y="1506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21" name="Line 88"/>
                <p:cNvSpPr>
                  <a:spLocks noChangeShapeType="1"/>
                </p:cNvSpPr>
                <p:nvPr/>
              </p:nvSpPr>
              <p:spPr bwMode="auto">
                <a:xfrm flipV="1">
                  <a:off x="979" y="1506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22" name="Line 89"/>
                <p:cNvSpPr>
                  <a:spLocks noChangeShapeType="1"/>
                </p:cNvSpPr>
                <p:nvPr/>
              </p:nvSpPr>
              <p:spPr bwMode="auto">
                <a:xfrm>
                  <a:off x="981" y="1506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23" name="Line 90"/>
                <p:cNvSpPr>
                  <a:spLocks noChangeShapeType="1"/>
                </p:cNvSpPr>
                <p:nvPr/>
              </p:nvSpPr>
              <p:spPr bwMode="auto">
                <a:xfrm flipV="1">
                  <a:off x="981" y="1506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24" name="Line 91"/>
                <p:cNvSpPr>
                  <a:spLocks noChangeShapeType="1"/>
                </p:cNvSpPr>
                <p:nvPr/>
              </p:nvSpPr>
              <p:spPr bwMode="auto">
                <a:xfrm>
                  <a:off x="981" y="1504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25" name="Line 92"/>
                <p:cNvSpPr>
                  <a:spLocks noChangeShapeType="1"/>
                </p:cNvSpPr>
                <p:nvPr/>
              </p:nvSpPr>
              <p:spPr bwMode="auto">
                <a:xfrm flipV="1">
                  <a:off x="981" y="1504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26" name="Line 93"/>
                <p:cNvSpPr>
                  <a:spLocks noChangeShapeType="1"/>
                </p:cNvSpPr>
                <p:nvPr/>
              </p:nvSpPr>
              <p:spPr bwMode="auto">
                <a:xfrm>
                  <a:off x="982" y="1504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27" name="Line 94"/>
                <p:cNvSpPr>
                  <a:spLocks noChangeShapeType="1"/>
                </p:cNvSpPr>
                <p:nvPr/>
              </p:nvSpPr>
              <p:spPr bwMode="auto">
                <a:xfrm flipV="1">
                  <a:off x="982" y="1504"/>
                  <a:ext cx="1" cy="2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28" name="Line 95"/>
                <p:cNvSpPr>
                  <a:spLocks noChangeShapeType="1"/>
                </p:cNvSpPr>
                <p:nvPr/>
              </p:nvSpPr>
              <p:spPr bwMode="auto">
                <a:xfrm>
                  <a:off x="982" y="1504"/>
                  <a:ext cx="1" cy="2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29" name="Line 96"/>
                <p:cNvSpPr>
                  <a:spLocks noChangeShapeType="1"/>
                </p:cNvSpPr>
                <p:nvPr/>
              </p:nvSpPr>
              <p:spPr bwMode="auto">
                <a:xfrm flipV="1">
                  <a:off x="982" y="150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30" name="Line 97"/>
                <p:cNvSpPr>
                  <a:spLocks noChangeShapeType="1"/>
                </p:cNvSpPr>
                <p:nvPr/>
              </p:nvSpPr>
              <p:spPr bwMode="auto">
                <a:xfrm>
                  <a:off x="984" y="150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31" name="Line 98"/>
                <p:cNvSpPr>
                  <a:spLocks noChangeShapeType="1"/>
                </p:cNvSpPr>
                <p:nvPr/>
              </p:nvSpPr>
              <p:spPr bwMode="auto">
                <a:xfrm flipV="1">
                  <a:off x="984" y="150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32" name="Line 99"/>
                <p:cNvSpPr>
                  <a:spLocks noChangeShapeType="1"/>
                </p:cNvSpPr>
                <p:nvPr/>
              </p:nvSpPr>
              <p:spPr bwMode="auto">
                <a:xfrm>
                  <a:off x="986" y="150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33" name="Line 100"/>
                <p:cNvSpPr>
                  <a:spLocks noChangeShapeType="1"/>
                </p:cNvSpPr>
                <p:nvPr/>
              </p:nvSpPr>
              <p:spPr bwMode="auto">
                <a:xfrm flipV="1">
                  <a:off x="986" y="150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34" name="Line 101"/>
                <p:cNvSpPr>
                  <a:spLocks noChangeShapeType="1"/>
                </p:cNvSpPr>
                <p:nvPr/>
              </p:nvSpPr>
              <p:spPr bwMode="auto">
                <a:xfrm>
                  <a:off x="986" y="150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35" name="Line 102"/>
                <p:cNvSpPr>
                  <a:spLocks noChangeShapeType="1"/>
                </p:cNvSpPr>
                <p:nvPr/>
              </p:nvSpPr>
              <p:spPr bwMode="auto">
                <a:xfrm flipV="1">
                  <a:off x="986" y="150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36" name="Line 103"/>
                <p:cNvSpPr>
                  <a:spLocks noChangeShapeType="1"/>
                </p:cNvSpPr>
                <p:nvPr/>
              </p:nvSpPr>
              <p:spPr bwMode="auto">
                <a:xfrm>
                  <a:off x="987" y="150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37" name="Line 104"/>
                <p:cNvSpPr>
                  <a:spLocks noChangeShapeType="1"/>
                </p:cNvSpPr>
                <p:nvPr/>
              </p:nvSpPr>
              <p:spPr bwMode="auto">
                <a:xfrm flipV="1">
                  <a:off x="987" y="150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38" name="Line 105"/>
                <p:cNvSpPr>
                  <a:spLocks noChangeShapeType="1"/>
                </p:cNvSpPr>
                <p:nvPr/>
              </p:nvSpPr>
              <p:spPr bwMode="auto">
                <a:xfrm>
                  <a:off x="987" y="1501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39" name="Line 106"/>
                <p:cNvSpPr>
                  <a:spLocks noChangeShapeType="1"/>
                </p:cNvSpPr>
                <p:nvPr/>
              </p:nvSpPr>
              <p:spPr bwMode="auto">
                <a:xfrm flipV="1">
                  <a:off x="987" y="1501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40" name="Line 107"/>
                <p:cNvSpPr>
                  <a:spLocks noChangeShapeType="1"/>
                </p:cNvSpPr>
                <p:nvPr/>
              </p:nvSpPr>
              <p:spPr bwMode="auto">
                <a:xfrm>
                  <a:off x="989" y="1501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41" name="Line 108"/>
                <p:cNvSpPr>
                  <a:spLocks noChangeShapeType="1"/>
                </p:cNvSpPr>
                <p:nvPr/>
              </p:nvSpPr>
              <p:spPr bwMode="auto">
                <a:xfrm flipV="1">
                  <a:off x="989" y="1501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42" name="Line 109"/>
                <p:cNvSpPr>
                  <a:spLocks noChangeShapeType="1"/>
                </p:cNvSpPr>
                <p:nvPr/>
              </p:nvSpPr>
              <p:spPr bwMode="auto">
                <a:xfrm>
                  <a:off x="989" y="1501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43" name="Line 110"/>
                <p:cNvSpPr>
                  <a:spLocks noChangeShapeType="1"/>
                </p:cNvSpPr>
                <p:nvPr/>
              </p:nvSpPr>
              <p:spPr bwMode="auto">
                <a:xfrm flipV="1">
                  <a:off x="989" y="1501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44" name="Line 111"/>
                <p:cNvSpPr>
                  <a:spLocks noChangeShapeType="1"/>
                </p:cNvSpPr>
                <p:nvPr/>
              </p:nvSpPr>
              <p:spPr bwMode="auto">
                <a:xfrm>
                  <a:off x="991" y="1499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45" name="Line 112"/>
                <p:cNvSpPr>
                  <a:spLocks noChangeShapeType="1"/>
                </p:cNvSpPr>
                <p:nvPr/>
              </p:nvSpPr>
              <p:spPr bwMode="auto">
                <a:xfrm flipV="1">
                  <a:off x="991" y="1499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46" name="Line 113"/>
                <p:cNvSpPr>
                  <a:spLocks noChangeShapeType="1"/>
                </p:cNvSpPr>
                <p:nvPr/>
              </p:nvSpPr>
              <p:spPr bwMode="auto">
                <a:xfrm>
                  <a:off x="991" y="1499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47" name="Line 114"/>
                <p:cNvSpPr>
                  <a:spLocks noChangeShapeType="1"/>
                </p:cNvSpPr>
                <p:nvPr/>
              </p:nvSpPr>
              <p:spPr bwMode="auto">
                <a:xfrm flipV="1">
                  <a:off x="991" y="1499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48" name="Line 115"/>
                <p:cNvSpPr>
                  <a:spLocks noChangeShapeType="1"/>
                </p:cNvSpPr>
                <p:nvPr/>
              </p:nvSpPr>
              <p:spPr bwMode="auto">
                <a:xfrm>
                  <a:off x="992" y="1499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49" name="Line 116"/>
                <p:cNvSpPr>
                  <a:spLocks noChangeShapeType="1"/>
                </p:cNvSpPr>
                <p:nvPr/>
              </p:nvSpPr>
              <p:spPr bwMode="auto">
                <a:xfrm flipV="1">
                  <a:off x="992" y="1499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50" name="Line 117"/>
                <p:cNvSpPr>
                  <a:spLocks noChangeShapeType="1"/>
                </p:cNvSpPr>
                <p:nvPr/>
              </p:nvSpPr>
              <p:spPr bwMode="auto">
                <a:xfrm>
                  <a:off x="992" y="1499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51" name="Line 118"/>
                <p:cNvSpPr>
                  <a:spLocks noChangeShapeType="1"/>
                </p:cNvSpPr>
                <p:nvPr/>
              </p:nvSpPr>
              <p:spPr bwMode="auto">
                <a:xfrm flipV="1">
                  <a:off x="994" y="1499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52" name="Line 119"/>
                <p:cNvSpPr>
                  <a:spLocks noChangeShapeType="1"/>
                </p:cNvSpPr>
                <p:nvPr/>
              </p:nvSpPr>
              <p:spPr bwMode="auto">
                <a:xfrm>
                  <a:off x="994" y="1499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53" name="Line 120"/>
                <p:cNvSpPr>
                  <a:spLocks noChangeShapeType="1"/>
                </p:cNvSpPr>
                <p:nvPr/>
              </p:nvSpPr>
              <p:spPr bwMode="auto">
                <a:xfrm flipV="1">
                  <a:off x="994" y="1499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54" name="Line 121"/>
                <p:cNvSpPr>
                  <a:spLocks noChangeShapeType="1"/>
                </p:cNvSpPr>
                <p:nvPr/>
              </p:nvSpPr>
              <p:spPr bwMode="auto">
                <a:xfrm>
                  <a:off x="994" y="1498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55" name="Line 122"/>
                <p:cNvSpPr>
                  <a:spLocks noChangeShapeType="1"/>
                </p:cNvSpPr>
                <p:nvPr/>
              </p:nvSpPr>
              <p:spPr bwMode="auto">
                <a:xfrm flipV="1">
                  <a:off x="996" y="1498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56" name="Line 123"/>
                <p:cNvSpPr>
                  <a:spLocks noChangeShapeType="1"/>
                </p:cNvSpPr>
                <p:nvPr/>
              </p:nvSpPr>
              <p:spPr bwMode="auto">
                <a:xfrm>
                  <a:off x="996" y="1498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57" name="Line 124"/>
                <p:cNvSpPr>
                  <a:spLocks noChangeShapeType="1"/>
                </p:cNvSpPr>
                <p:nvPr/>
              </p:nvSpPr>
              <p:spPr bwMode="auto">
                <a:xfrm flipV="1">
                  <a:off x="996" y="1498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58" name="Line 125"/>
                <p:cNvSpPr>
                  <a:spLocks noChangeShapeType="1"/>
                </p:cNvSpPr>
                <p:nvPr/>
              </p:nvSpPr>
              <p:spPr bwMode="auto">
                <a:xfrm>
                  <a:off x="997" y="1498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59" name="Line 126"/>
                <p:cNvSpPr>
                  <a:spLocks noChangeShapeType="1"/>
                </p:cNvSpPr>
                <p:nvPr/>
              </p:nvSpPr>
              <p:spPr bwMode="auto">
                <a:xfrm flipV="1">
                  <a:off x="997" y="1498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60" name="Line 127"/>
                <p:cNvSpPr>
                  <a:spLocks noChangeShapeType="1"/>
                </p:cNvSpPr>
                <p:nvPr/>
              </p:nvSpPr>
              <p:spPr bwMode="auto">
                <a:xfrm>
                  <a:off x="997" y="1498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61" name="Line 128"/>
                <p:cNvSpPr>
                  <a:spLocks noChangeShapeType="1"/>
                </p:cNvSpPr>
                <p:nvPr/>
              </p:nvSpPr>
              <p:spPr bwMode="auto">
                <a:xfrm flipV="1">
                  <a:off x="999" y="1498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62" name="Line 129"/>
                <p:cNvSpPr>
                  <a:spLocks noChangeShapeType="1"/>
                </p:cNvSpPr>
                <p:nvPr/>
              </p:nvSpPr>
              <p:spPr bwMode="auto">
                <a:xfrm>
                  <a:off x="999" y="149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63" name="Line 130"/>
                <p:cNvSpPr>
                  <a:spLocks noChangeShapeType="1"/>
                </p:cNvSpPr>
                <p:nvPr/>
              </p:nvSpPr>
              <p:spPr bwMode="auto">
                <a:xfrm flipV="1">
                  <a:off x="999" y="149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64" name="Line 131"/>
                <p:cNvSpPr>
                  <a:spLocks noChangeShapeType="1"/>
                </p:cNvSpPr>
                <p:nvPr/>
              </p:nvSpPr>
              <p:spPr bwMode="auto">
                <a:xfrm>
                  <a:off x="999" y="149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65" name="Line 132"/>
                <p:cNvSpPr>
                  <a:spLocks noChangeShapeType="1"/>
                </p:cNvSpPr>
                <p:nvPr/>
              </p:nvSpPr>
              <p:spPr bwMode="auto">
                <a:xfrm flipV="1">
                  <a:off x="1000" y="149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66" name="Line 133"/>
                <p:cNvSpPr>
                  <a:spLocks noChangeShapeType="1"/>
                </p:cNvSpPr>
                <p:nvPr/>
              </p:nvSpPr>
              <p:spPr bwMode="auto">
                <a:xfrm>
                  <a:off x="1000" y="149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67" name="Line 134"/>
                <p:cNvSpPr>
                  <a:spLocks noChangeShapeType="1"/>
                </p:cNvSpPr>
                <p:nvPr/>
              </p:nvSpPr>
              <p:spPr bwMode="auto">
                <a:xfrm flipV="1">
                  <a:off x="1000" y="1496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68" name="Line 135"/>
                <p:cNvSpPr>
                  <a:spLocks noChangeShapeType="1"/>
                </p:cNvSpPr>
                <p:nvPr/>
              </p:nvSpPr>
              <p:spPr bwMode="auto">
                <a:xfrm>
                  <a:off x="1000" y="149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69" name="Line 136"/>
                <p:cNvSpPr>
                  <a:spLocks noChangeShapeType="1"/>
                </p:cNvSpPr>
                <p:nvPr/>
              </p:nvSpPr>
              <p:spPr bwMode="auto">
                <a:xfrm flipV="1">
                  <a:off x="1002" y="149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70" name="Line 137"/>
                <p:cNvSpPr>
                  <a:spLocks noChangeShapeType="1"/>
                </p:cNvSpPr>
                <p:nvPr/>
              </p:nvSpPr>
              <p:spPr bwMode="auto">
                <a:xfrm>
                  <a:off x="1002" y="149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71" name="Line 138"/>
                <p:cNvSpPr>
                  <a:spLocks noChangeShapeType="1"/>
                </p:cNvSpPr>
                <p:nvPr/>
              </p:nvSpPr>
              <p:spPr bwMode="auto">
                <a:xfrm flipV="1">
                  <a:off x="1002" y="149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72" name="Line 139"/>
                <p:cNvSpPr>
                  <a:spLocks noChangeShapeType="1"/>
                </p:cNvSpPr>
                <p:nvPr/>
              </p:nvSpPr>
              <p:spPr bwMode="auto">
                <a:xfrm>
                  <a:off x="1002" y="149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73" name="Line 140"/>
                <p:cNvSpPr>
                  <a:spLocks noChangeShapeType="1"/>
                </p:cNvSpPr>
                <p:nvPr/>
              </p:nvSpPr>
              <p:spPr bwMode="auto">
                <a:xfrm flipV="1">
                  <a:off x="1004" y="149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74" name="Line 141"/>
                <p:cNvSpPr>
                  <a:spLocks noChangeShapeType="1"/>
                </p:cNvSpPr>
                <p:nvPr/>
              </p:nvSpPr>
              <p:spPr bwMode="auto">
                <a:xfrm>
                  <a:off x="1004" y="149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75" name="Line 142"/>
                <p:cNvSpPr>
                  <a:spLocks noChangeShapeType="1"/>
                </p:cNvSpPr>
                <p:nvPr/>
              </p:nvSpPr>
              <p:spPr bwMode="auto">
                <a:xfrm flipV="1">
                  <a:off x="1004" y="149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76" name="Line 143"/>
                <p:cNvSpPr>
                  <a:spLocks noChangeShapeType="1"/>
                </p:cNvSpPr>
                <p:nvPr/>
              </p:nvSpPr>
              <p:spPr bwMode="auto">
                <a:xfrm>
                  <a:off x="1004" y="149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77" name="Line 144"/>
                <p:cNvSpPr>
                  <a:spLocks noChangeShapeType="1"/>
                </p:cNvSpPr>
                <p:nvPr/>
              </p:nvSpPr>
              <p:spPr bwMode="auto">
                <a:xfrm flipV="1">
                  <a:off x="1005" y="149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78" name="Line 145"/>
                <p:cNvSpPr>
                  <a:spLocks noChangeShapeType="1"/>
                </p:cNvSpPr>
                <p:nvPr/>
              </p:nvSpPr>
              <p:spPr bwMode="auto">
                <a:xfrm>
                  <a:off x="1005" y="149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79" name="Line 146"/>
                <p:cNvSpPr>
                  <a:spLocks noChangeShapeType="1"/>
                </p:cNvSpPr>
                <p:nvPr/>
              </p:nvSpPr>
              <p:spPr bwMode="auto">
                <a:xfrm flipV="1">
                  <a:off x="1005" y="149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80" name="Line 147"/>
                <p:cNvSpPr>
                  <a:spLocks noChangeShapeType="1"/>
                </p:cNvSpPr>
                <p:nvPr/>
              </p:nvSpPr>
              <p:spPr bwMode="auto">
                <a:xfrm>
                  <a:off x="1005" y="149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81" name="Line 148"/>
                <p:cNvSpPr>
                  <a:spLocks noChangeShapeType="1"/>
                </p:cNvSpPr>
                <p:nvPr/>
              </p:nvSpPr>
              <p:spPr bwMode="auto">
                <a:xfrm flipV="1">
                  <a:off x="1007" y="149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82" name="Line 149"/>
                <p:cNvSpPr>
                  <a:spLocks noChangeShapeType="1"/>
                </p:cNvSpPr>
                <p:nvPr/>
              </p:nvSpPr>
              <p:spPr bwMode="auto">
                <a:xfrm>
                  <a:off x="1007" y="149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83" name="Line 150"/>
                <p:cNvSpPr>
                  <a:spLocks noChangeShapeType="1"/>
                </p:cNvSpPr>
                <p:nvPr/>
              </p:nvSpPr>
              <p:spPr bwMode="auto">
                <a:xfrm flipV="1">
                  <a:off x="1007" y="149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84" name="Line 151"/>
                <p:cNvSpPr>
                  <a:spLocks noChangeShapeType="1"/>
                </p:cNvSpPr>
                <p:nvPr/>
              </p:nvSpPr>
              <p:spPr bwMode="auto">
                <a:xfrm>
                  <a:off x="1009" y="149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85" name="Line 152"/>
                <p:cNvSpPr>
                  <a:spLocks noChangeShapeType="1"/>
                </p:cNvSpPr>
                <p:nvPr/>
              </p:nvSpPr>
              <p:spPr bwMode="auto">
                <a:xfrm flipV="1">
                  <a:off x="1009" y="1490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86" name="Line 153"/>
                <p:cNvSpPr>
                  <a:spLocks noChangeShapeType="1"/>
                </p:cNvSpPr>
                <p:nvPr/>
              </p:nvSpPr>
              <p:spPr bwMode="auto">
                <a:xfrm>
                  <a:off x="1009" y="149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87" name="Line 154"/>
                <p:cNvSpPr>
                  <a:spLocks noChangeShapeType="1"/>
                </p:cNvSpPr>
                <p:nvPr/>
              </p:nvSpPr>
              <p:spPr bwMode="auto">
                <a:xfrm flipV="1">
                  <a:off x="1010" y="149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88" name="Line 155"/>
                <p:cNvSpPr>
                  <a:spLocks noChangeShapeType="1"/>
                </p:cNvSpPr>
                <p:nvPr/>
              </p:nvSpPr>
              <p:spPr bwMode="auto">
                <a:xfrm>
                  <a:off x="1010" y="149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89" name="Line 156"/>
                <p:cNvSpPr>
                  <a:spLocks noChangeShapeType="1"/>
                </p:cNvSpPr>
                <p:nvPr/>
              </p:nvSpPr>
              <p:spPr bwMode="auto">
                <a:xfrm flipV="1">
                  <a:off x="1010" y="149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90" name="Line 157"/>
                <p:cNvSpPr>
                  <a:spLocks noChangeShapeType="1"/>
                </p:cNvSpPr>
                <p:nvPr/>
              </p:nvSpPr>
              <p:spPr bwMode="auto">
                <a:xfrm>
                  <a:off x="1010" y="149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91" name="Line 158"/>
                <p:cNvSpPr>
                  <a:spLocks noChangeShapeType="1"/>
                </p:cNvSpPr>
                <p:nvPr/>
              </p:nvSpPr>
              <p:spPr bwMode="auto">
                <a:xfrm flipV="1">
                  <a:off x="1012" y="149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92" name="Line 159"/>
                <p:cNvSpPr>
                  <a:spLocks noChangeShapeType="1"/>
                </p:cNvSpPr>
                <p:nvPr/>
              </p:nvSpPr>
              <p:spPr bwMode="auto">
                <a:xfrm>
                  <a:off x="1012" y="149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93" name="Line 160"/>
                <p:cNvSpPr>
                  <a:spLocks noChangeShapeType="1"/>
                </p:cNvSpPr>
                <p:nvPr/>
              </p:nvSpPr>
              <p:spPr bwMode="auto">
                <a:xfrm flipV="1">
                  <a:off x="1012" y="1490"/>
                  <a:ext cx="1" cy="2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94" name="Line 161"/>
                <p:cNvSpPr>
                  <a:spLocks noChangeShapeType="1"/>
                </p:cNvSpPr>
                <p:nvPr/>
              </p:nvSpPr>
              <p:spPr bwMode="auto">
                <a:xfrm>
                  <a:off x="1012" y="1488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95" name="Line 162"/>
                <p:cNvSpPr>
                  <a:spLocks noChangeShapeType="1"/>
                </p:cNvSpPr>
                <p:nvPr/>
              </p:nvSpPr>
              <p:spPr bwMode="auto">
                <a:xfrm flipV="1">
                  <a:off x="1014" y="1488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96" name="Line 163"/>
                <p:cNvSpPr>
                  <a:spLocks noChangeShapeType="1"/>
                </p:cNvSpPr>
                <p:nvPr/>
              </p:nvSpPr>
              <p:spPr bwMode="auto">
                <a:xfrm>
                  <a:off x="1014" y="1488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97" name="Line 164"/>
                <p:cNvSpPr>
                  <a:spLocks noChangeShapeType="1"/>
                </p:cNvSpPr>
                <p:nvPr/>
              </p:nvSpPr>
              <p:spPr bwMode="auto">
                <a:xfrm flipV="1">
                  <a:off x="1014" y="1488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98" name="Line 165"/>
                <p:cNvSpPr>
                  <a:spLocks noChangeShapeType="1"/>
                </p:cNvSpPr>
                <p:nvPr/>
              </p:nvSpPr>
              <p:spPr bwMode="auto">
                <a:xfrm>
                  <a:off x="1015" y="1488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599" name="Line 166"/>
                <p:cNvSpPr>
                  <a:spLocks noChangeShapeType="1"/>
                </p:cNvSpPr>
                <p:nvPr/>
              </p:nvSpPr>
              <p:spPr bwMode="auto">
                <a:xfrm flipV="1">
                  <a:off x="1015" y="1488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00" name="Line 167"/>
                <p:cNvSpPr>
                  <a:spLocks noChangeShapeType="1"/>
                </p:cNvSpPr>
                <p:nvPr/>
              </p:nvSpPr>
              <p:spPr bwMode="auto">
                <a:xfrm>
                  <a:off x="1015" y="1488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01" name="Line 168"/>
                <p:cNvSpPr>
                  <a:spLocks noChangeShapeType="1"/>
                </p:cNvSpPr>
                <p:nvPr/>
              </p:nvSpPr>
              <p:spPr bwMode="auto">
                <a:xfrm flipV="1">
                  <a:off x="1015" y="148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02" name="Line 169"/>
                <p:cNvSpPr>
                  <a:spLocks noChangeShapeType="1"/>
                </p:cNvSpPr>
                <p:nvPr/>
              </p:nvSpPr>
              <p:spPr bwMode="auto">
                <a:xfrm>
                  <a:off x="1017" y="148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03" name="Line 170"/>
                <p:cNvSpPr>
                  <a:spLocks noChangeShapeType="1"/>
                </p:cNvSpPr>
                <p:nvPr/>
              </p:nvSpPr>
              <p:spPr bwMode="auto">
                <a:xfrm flipV="1">
                  <a:off x="1017" y="148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04" name="Line 171"/>
                <p:cNvSpPr>
                  <a:spLocks noChangeShapeType="1"/>
                </p:cNvSpPr>
                <p:nvPr/>
              </p:nvSpPr>
              <p:spPr bwMode="auto">
                <a:xfrm>
                  <a:off x="1017" y="148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05" name="Line 172"/>
                <p:cNvSpPr>
                  <a:spLocks noChangeShapeType="1"/>
                </p:cNvSpPr>
                <p:nvPr/>
              </p:nvSpPr>
              <p:spPr bwMode="auto">
                <a:xfrm flipV="1">
                  <a:off x="1017" y="148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06" name="Line 173"/>
                <p:cNvSpPr>
                  <a:spLocks noChangeShapeType="1"/>
                </p:cNvSpPr>
                <p:nvPr/>
              </p:nvSpPr>
              <p:spPr bwMode="auto">
                <a:xfrm>
                  <a:off x="1019" y="1486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07" name="Line 174"/>
                <p:cNvSpPr>
                  <a:spLocks noChangeShapeType="1"/>
                </p:cNvSpPr>
                <p:nvPr/>
              </p:nvSpPr>
              <p:spPr bwMode="auto">
                <a:xfrm flipV="1">
                  <a:off x="1019" y="148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08" name="Line 175"/>
                <p:cNvSpPr>
                  <a:spLocks noChangeShapeType="1"/>
                </p:cNvSpPr>
                <p:nvPr/>
              </p:nvSpPr>
              <p:spPr bwMode="auto">
                <a:xfrm>
                  <a:off x="1019" y="148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09" name="Line 176"/>
                <p:cNvSpPr>
                  <a:spLocks noChangeShapeType="1"/>
                </p:cNvSpPr>
                <p:nvPr/>
              </p:nvSpPr>
              <p:spPr bwMode="auto">
                <a:xfrm flipV="1">
                  <a:off x="1019" y="148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10" name="Line 177"/>
                <p:cNvSpPr>
                  <a:spLocks noChangeShapeType="1"/>
                </p:cNvSpPr>
                <p:nvPr/>
              </p:nvSpPr>
              <p:spPr bwMode="auto">
                <a:xfrm>
                  <a:off x="1020" y="148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11" name="Line 178"/>
                <p:cNvSpPr>
                  <a:spLocks noChangeShapeType="1"/>
                </p:cNvSpPr>
                <p:nvPr/>
              </p:nvSpPr>
              <p:spPr bwMode="auto">
                <a:xfrm flipV="1">
                  <a:off x="1020" y="148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12" name="Line 179"/>
                <p:cNvSpPr>
                  <a:spLocks noChangeShapeType="1"/>
                </p:cNvSpPr>
                <p:nvPr/>
              </p:nvSpPr>
              <p:spPr bwMode="auto">
                <a:xfrm>
                  <a:off x="1020" y="148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13" name="Line 180"/>
                <p:cNvSpPr>
                  <a:spLocks noChangeShapeType="1"/>
                </p:cNvSpPr>
                <p:nvPr/>
              </p:nvSpPr>
              <p:spPr bwMode="auto">
                <a:xfrm flipV="1">
                  <a:off x="1022" y="148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14" name="Line 181"/>
                <p:cNvSpPr>
                  <a:spLocks noChangeShapeType="1"/>
                </p:cNvSpPr>
                <p:nvPr/>
              </p:nvSpPr>
              <p:spPr bwMode="auto">
                <a:xfrm>
                  <a:off x="1022" y="148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15" name="Line 182"/>
                <p:cNvSpPr>
                  <a:spLocks noChangeShapeType="1"/>
                </p:cNvSpPr>
                <p:nvPr/>
              </p:nvSpPr>
              <p:spPr bwMode="auto">
                <a:xfrm flipV="1">
                  <a:off x="1022" y="148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16" name="Line 183"/>
                <p:cNvSpPr>
                  <a:spLocks noChangeShapeType="1"/>
                </p:cNvSpPr>
                <p:nvPr/>
              </p:nvSpPr>
              <p:spPr bwMode="auto">
                <a:xfrm>
                  <a:off x="1023" y="148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17" name="Line 184"/>
                <p:cNvSpPr>
                  <a:spLocks noChangeShapeType="1"/>
                </p:cNvSpPr>
                <p:nvPr/>
              </p:nvSpPr>
              <p:spPr bwMode="auto">
                <a:xfrm flipV="1">
                  <a:off x="1023" y="1481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18" name="Line 185"/>
                <p:cNvSpPr>
                  <a:spLocks noChangeShapeType="1"/>
                </p:cNvSpPr>
                <p:nvPr/>
              </p:nvSpPr>
              <p:spPr bwMode="auto">
                <a:xfrm>
                  <a:off x="1023" y="148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19" name="Line 186"/>
                <p:cNvSpPr>
                  <a:spLocks noChangeShapeType="1"/>
                </p:cNvSpPr>
                <p:nvPr/>
              </p:nvSpPr>
              <p:spPr bwMode="auto">
                <a:xfrm flipV="1">
                  <a:off x="1023" y="148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20" name="Line 187"/>
                <p:cNvSpPr>
                  <a:spLocks noChangeShapeType="1"/>
                </p:cNvSpPr>
                <p:nvPr/>
              </p:nvSpPr>
              <p:spPr bwMode="auto">
                <a:xfrm>
                  <a:off x="1025" y="148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21" name="Line 188"/>
                <p:cNvSpPr>
                  <a:spLocks noChangeShapeType="1"/>
                </p:cNvSpPr>
                <p:nvPr/>
              </p:nvSpPr>
              <p:spPr bwMode="auto">
                <a:xfrm flipV="1">
                  <a:off x="1025" y="148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22" name="Line 189"/>
                <p:cNvSpPr>
                  <a:spLocks noChangeShapeType="1"/>
                </p:cNvSpPr>
                <p:nvPr/>
              </p:nvSpPr>
              <p:spPr bwMode="auto">
                <a:xfrm>
                  <a:off x="1025" y="1480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23" name="Line 190"/>
                <p:cNvSpPr>
                  <a:spLocks noChangeShapeType="1"/>
                </p:cNvSpPr>
                <p:nvPr/>
              </p:nvSpPr>
              <p:spPr bwMode="auto">
                <a:xfrm flipV="1">
                  <a:off x="1025" y="1480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24" name="Line 191"/>
                <p:cNvSpPr>
                  <a:spLocks noChangeShapeType="1"/>
                </p:cNvSpPr>
                <p:nvPr/>
              </p:nvSpPr>
              <p:spPr bwMode="auto">
                <a:xfrm>
                  <a:off x="1027" y="1480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25" name="Line 192"/>
                <p:cNvSpPr>
                  <a:spLocks noChangeShapeType="1"/>
                </p:cNvSpPr>
                <p:nvPr/>
              </p:nvSpPr>
              <p:spPr bwMode="auto">
                <a:xfrm flipV="1">
                  <a:off x="1027" y="148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26" name="Line 193"/>
                <p:cNvSpPr>
                  <a:spLocks noChangeShapeType="1"/>
                </p:cNvSpPr>
                <p:nvPr/>
              </p:nvSpPr>
              <p:spPr bwMode="auto">
                <a:xfrm>
                  <a:off x="1027" y="148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27" name="Line 194"/>
                <p:cNvSpPr>
                  <a:spLocks noChangeShapeType="1"/>
                </p:cNvSpPr>
                <p:nvPr/>
              </p:nvSpPr>
              <p:spPr bwMode="auto">
                <a:xfrm flipV="1">
                  <a:off x="1027" y="1478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28" name="Line 195"/>
                <p:cNvSpPr>
                  <a:spLocks noChangeShapeType="1"/>
                </p:cNvSpPr>
                <p:nvPr/>
              </p:nvSpPr>
              <p:spPr bwMode="auto">
                <a:xfrm>
                  <a:off x="1028" y="1478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29" name="Line 196"/>
                <p:cNvSpPr>
                  <a:spLocks noChangeShapeType="1"/>
                </p:cNvSpPr>
                <p:nvPr/>
              </p:nvSpPr>
              <p:spPr bwMode="auto">
                <a:xfrm flipV="1">
                  <a:off x="1028" y="1478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30" name="Line 197"/>
                <p:cNvSpPr>
                  <a:spLocks noChangeShapeType="1"/>
                </p:cNvSpPr>
                <p:nvPr/>
              </p:nvSpPr>
              <p:spPr bwMode="auto">
                <a:xfrm>
                  <a:off x="1028" y="1478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31" name="Line 198"/>
                <p:cNvSpPr>
                  <a:spLocks noChangeShapeType="1"/>
                </p:cNvSpPr>
                <p:nvPr/>
              </p:nvSpPr>
              <p:spPr bwMode="auto">
                <a:xfrm flipV="1">
                  <a:off x="1028" y="1476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32" name="Line 199"/>
                <p:cNvSpPr>
                  <a:spLocks noChangeShapeType="1"/>
                </p:cNvSpPr>
                <p:nvPr/>
              </p:nvSpPr>
              <p:spPr bwMode="auto">
                <a:xfrm>
                  <a:off x="1030" y="1476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33" name="Line 200"/>
                <p:cNvSpPr>
                  <a:spLocks noChangeShapeType="1"/>
                </p:cNvSpPr>
                <p:nvPr/>
              </p:nvSpPr>
              <p:spPr bwMode="auto">
                <a:xfrm flipV="1">
                  <a:off x="1030" y="1476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34" name="Line 201"/>
                <p:cNvSpPr>
                  <a:spLocks noChangeShapeType="1"/>
                </p:cNvSpPr>
                <p:nvPr/>
              </p:nvSpPr>
              <p:spPr bwMode="auto">
                <a:xfrm>
                  <a:off x="1030" y="1475"/>
                  <a:ext cx="1" cy="2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35" name="Line 202"/>
                <p:cNvSpPr>
                  <a:spLocks noChangeShapeType="1"/>
                </p:cNvSpPr>
                <p:nvPr/>
              </p:nvSpPr>
              <p:spPr bwMode="auto">
                <a:xfrm flipV="1">
                  <a:off x="1030" y="1475"/>
                  <a:ext cx="1" cy="2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36" name="Line 203"/>
                <p:cNvSpPr>
                  <a:spLocks noChangeShapeType="1"/>
                </p:cNvSpPr>
                <p:nvPr/>
              </p:nvSpPr>
              <p:spPr bwMode="auto">
                <a:xfrm>
                  <a:off x="1032" y="1475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37" name="Line 204"/>
                <p:cNvSpPr>
                  <a:spLocks noChangeShapeType="1"/>
                </p:cNvSpPr>
                <p:nvPr/>
              </p:nvSpPr>
              <p:spPr bwMode="auto">
                <a:xfrm flipV="1">
                  <a:off x="1032" y="1475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38" name="Line 205"/>
                <p:cNvSpPr>
                  <a:spLocks noChangeShapeType="1"/>
                </p:cNvSpPr>
                <p:nvPr/>
              </p:nvSpPr>
              <p:spPr bwMode="auto">
                <a:xfrm>
                  <a:off x="1032" y="1475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39" name="Line 206"/>
                <p:cNvSpPr>
                  <a:spLocks noChangeShapeType="1"/>
                </p:cNvSpPr>
                <p:nvPr/>
              </p:nvSpPr>
              <p:spPr bwMode="auto">
                <a:xfrm flipV="1">
                  <a:off x="1033" y="1473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40" name="Line 207"/>
                <p:cNvSpPr>
                  <a:spLocks noChangeShapeType="1"/>
                </p:cNvSpPr>
                <p:nvPr/>
              </p:nvSpPr>
              <p:spPr bwMode="auto">
                <a:xfrm>
                  <a:off x="1033" y="1473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41" name="Line 208"/>
                <p:cNvSpPr>
                  <a:spLocks noChangeShapeType="1"/>
                </p:cNvSpPr>
                <p:nvPr/>
              </p:nvSpPr>
              <p:spPr bwMode="auto">
                <a:xfrm flipV="1">
                  <a:off x="1033" y="1473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42" name="Line 209"/>
                <p:cNvSpPr>
                  <a:spLocks noChangeShapeType="1"/>
                </p:cNvSpPr>
                <p:nvPr/>
              </p:nvSpPr>
              <p:spPr bwMode="auto">
                <a:xfrm>
                  <a:off x="1035" y="1473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43" name="Line 210"/>
                <p:cNvSpPr>
                  <a:spLocks noChangeShapeType="1"/>
                </p:cNvSpPr>
                <p:nvPr/>
              </p:nvSpPr>
              <p:spPr bwMode="auto">
                <a:xfrm flipV="1">
                  <a:off x="1035" y="1473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44" name="Line 211"/>
                <p:cNvSpPr>
                  <a:spLocks noChangeShapeType="1"/>
                </p:cNvSpPr>
                <p:nvPr/>
              </p:nvSpPr>
              <p:spPr bwMode="auto">
                <a:xfrm>
                  <a:off x="1035" y="1473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45" name="Line 212"/>
                <p:cNvSpPr>
                  <a:spLocks noChangeShapeType="1"/>
                </p:cNvSpPr>
                <p:nvPr/>
              </p:nvSpPr>
              <p:spPr bwMode="auto">
                <a:xfrm flipV="1">
                  <a:off x="1035" y="1471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46" name="Line 213"/>
                <p:cNvSpPr>
                  <a:spLocks noChangeShapeType="1"/>
                </p:cNvSpPr>
                <p:nvPr/>
              </p:nvSpPr>
              <p:spPr bwMode="auto">
                <a:xfrm>
                  <a:off x="1037" y="1471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47" name="Line 214"/>
                <p:cNvSpPr>
                  <a:spLocks noChangeShapeType="1"/>
                </p:cNvSpPr>
                <p:nvPr/>
              </p:nvSpPr>
              <p:spPr bwMode="auto">
                <a:xfrm flipV="1">
                  <a:off x="1037" y="1471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48" name="Line 215"/>
                <p:cNvSpPr>
                  <a:spLocks noChangeShapeType="1"/>
                </p:cNvSpPr>
                <p:nvPr/>
              </p:nvSpPr>
              <p:spPr bwMode="auto">
                <a:xfrm>
                  <a:off x="1037" y="1471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49" name="Line 216"/>
                <p:cNvSpPr>
                  <a:spLocks noChangeShapeType="1"/>
                </p:cNvSpPr>
                <p:nvPr/>
              </p:nvSpPr>
              <p:spPr bwMode="auto">
                <a:xfrm flipV="1">
                  <a:off x="1037" y="147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50" name="Line 217"/>
                <p:cNvSpPr>
                  <a:spLocks noChangeShapeType="1"/>
                </p:cNvSpPr>
                <p:nvPr/>
              </p:nvSpPr>
              <p:spPr bwMode="auto">
                <a:xfrm>
                  <a:off x="1038" y="1471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51" name="Line 218"/>
                <p:cNvSpPr>
                  <a:spLocks noChangeShapeType="1"/>
                </p:cNvSpPr>
                <p:nvPr/>
              </p:nvSpPr>
              <p:spPr bwMode="auto">
                <a:xfrm flipV="1">
                  <a:off x="1038" y="1470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52" name="Line 219"/>
                <p:cNvSpPr>
                  <a:spLocks noChangeShapeType="1"/>
                </p:cNvSpPr>
                <p:nvPr/>
              </p:nvSpPr>
              <p:spPr bwMode="auto">
                <a:xfrm>
                  <a:off x="1038" y="1470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53" name="Line 220"/>
                <p:cNvSpPr>
                  <a:spLocks noChangeShapeType="1"/>
                </p:cNvSpPr>
                <p:nvPr/>
              </p:nvSpPr>
              <p:spPr bwMode="auto">
                <a:xfrm flipV="1">
                  <a:off x="1040" y="1470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54" name="Line 221"/>
                <p:cNvSpPr>
                  <a:spLocks noChangeShapeType="1"/>
                </p:cNvSpPr>
                <p:nvPr/>
              </p:nvSpPr>
              <p:spPr bwMode="auto">
                <a:xfrm>
                  <a:off x="1040" y="147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55" name="Line 222"/>
                <p:cNvSpPr>
                  <a:spLocks noChangeShapeType="1"/>
                </p:cNvSpPr>
                <p:nvPr/>
              </p:nvSpPr>
              <p:spPr bwMode="auto">
                <a:xfrm flipV="1">
                  <a:off x="1040" y="147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56" name="Line 223"/>
                <p:cNvSpPr>
                  <a:spLocks noChangeShapeType="1"/>
                </p:cNvSpPr>
                <p:nvPr/>
              </p:nvSpPr>
              <p:spPr bwMode="auto">
                <a:xfrm>
                  <a:off x="1040" y="1470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57" name="Line 224"/>
                <p:cNvSpPr>
                  <a:spLocks noChangeShapeType="1"/>
                </p:cNvSpPr>
                <p:nvPr/>
              </p:nvSpPr>
              <p:spPr bwMode="auto">
                <a:xfrm flipV="1">
                  <a:off x="1042" y="1468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1744" name="Group 225"/>
              <p:cNvGrpSpPr>
                <a:grpSpLocks/>
              </p:cNvGrpSpPr>
              <p:nvPr/>
            </p:nvGrpSpPr>
            <p:grpSpPr bwMode="auto">
              <a:xfrm>
                <a:off x="910" y="1433"/>
                <a:ext cx="168" cy="111"/>
                <a:chOff x="910" y="1433"/>
                <a:chExt cx="168" cy="111"/>
              </a:xfrm>
            </p:grpSpPr>
            <p:sp>
              <p:nvSpPr>
                <p:cNvPr id="2258" name="Line 226"/>
                <p:cNvSpPr>
                  <a:spLocks noChangeShapeType="1"/>
                </p:cNvSpPr>
                <p:nvPr/>
              </p:nvSpPr>
              <p:spPr bwMode="auto">
                <a:xfrm>
                  <a:off x="1042" y="1468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59" name="Line 227"/>
                <p:cNvSpPr>
                  <a:spLocks noChangeShapeType="1"/>
                </p:cNvSpPr>
                <p:nvPr/>
              </p:nvSpPr>
              <p:spPr bwMode="auto">
                <a:xfrm flipV="1">
                  <a:off x="1042" y="1468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60" name="Line 228"/>
                <p:cNvSpPr>
                  <a:spLocks noChangeShapeType="1"/>
                </p:cNvSpPr>
                <p:nvPr/>
              </p:nvSpPr>
              <p:spPr bwMode="auto">
                <a:xfrm>
                  <a:off x="1042" y="1468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61" name="Line 229"/>
                <p:cNvSpPr>
                  <a:spLocks noChangeShapeType="1"/>
                </p:cNvSpPr>
                <p:nvPr/>
              </p:nvSpPr>
              <p:spPr bwMode="auto">
                <a:xfrm flipV="1">
                  <a:off x="1043" y="1466"/>
                  <a:ext cx="1" cy="2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62" name="Line 230"/>
                <p:cNvSpPr>
                  <a:spLocks noChangeShapeType="1"/>
                </p:cNvSpPr>
                <p:nvPr/>
              </p:nvSpPr>
              <p:spPr bwMode="auto">
                <a:xfrm>
                  <a:off x="1043" y="1466"/>
                  <a:ext cx="1" cy="2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63" name="Line 231"/>
                <p:cNvSpPr>
                  <a:spLocks noChangeShapeType="1"/>
                </p:cNvSpPr>
                <p:nvPr/>
              </p:nvSpPr>
              <p:spPr bwMode="auto">
                <a:xfrm flipV="1">
                  <a:off x="1043" y="146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64" name="Line 232"/>
                <p:cNvSpPr>
                  <a:spLocks noChangeShapeType="1"/>
                </p:cNvSpPr>
                <p:nvPr/>
              </p:nvSpPr>
              <p:spPr bwMode="auto">
                <a:xfrm>
                  <a:off x="1043" y="146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65" name="Line 233"/>
                <p:cNvSpPr>
                  <a:spLocks noChangeShapeType="1"/>
                </p:cNvSpPr>
                <p:nvPr/>
              </p:nvSpPr>
              <p:spPr bwMode="auto">
                <a:xfrm flipV="1">
                  <a:off x="1045" y="1466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66" name="Line 234"/>
                <p:cNvSpPr>
                  <a:spLocks noChangeShapeType="1"/>
                </p:cNvSpPr>
                <p:nvPr/>
              </p:nvSpPr>
              <p:spPr bwMode="auto">
                <a:xfrm>
                  <a:off x="1045" y="146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67" name="Line 235"/>
                <p:cNvSpPr>
                  <a:spLocks noChangeShapeType="1"/>
                </p:cNvSpPr>
                <p:nvPr/>
              </p:nvSpPr>
              <p:spPr bwMode="auto">
                <a:xfrm flipV="1">
                  <a:off x="1046" y="1465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68" name="Line 236"/>
                <p:cNvSpPr>
                  <a:spLocks noChangeShapeType="1"/>
                </p:cNvSpPr>
                <p:nvPr/>
              </p:nvSpPr>
              <p:spPr bwMode="auto">
                <a:xfrm>
                  <a:off x="1046" y="1465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69" name="Line 237"/>
                <p:cNvSpPr>
                  <a:spLocks noChangeShapeType="1"/>
                </p:cNvSpPr>
                <p:nvPr/>
              </p:nvSpPr>
              <p:spPr bwMode="auto">
                <a:xfrm flipV="1">
                  <a:off x="1046" y="1465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70" name="Line 238"/>
                <p:cNvSpPr>
                  <a:spLocks noChangeShapeType="1"/>
                </p:cNvSpPr>
                <p:nvPr/>
              </p:nvSpPr>
              <p:spPr bwMode="auto">
                <a:xfrm>
                  <a:off x="1046" y="1465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71" name="Line 239"/>
                <p:cNvSpPr>
                  <a:spLocks noChangeShapeType="1"/>
                </p:cNvSpPr>
                <p:nvPr/>
              </p:nvSpPr>
              <p:spPr bwMode="auto">
                <a:xfrm flipV="1">
                  <a:off x="1048" y="146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72" name="Line 240"/>
                <p:cNvSpPr>
                  <a:spLocks noChangeShapeType="1"/>
                </p:cNvSpPr>
                <p:nvPr/>
              </p:nvSpPr>
              <p:spPr bwMode="auto">
                <a:xfrm>
                  <a:off x="1048" y="146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73" name="Line 241"/>
                <p:cNvSpPr>
                  <a:spLocks noChangeShapeType="1"/>
                </p:cNvSpPr>
                <p:nvPr/>
              </p:nvSpPr>
              <p:spPr bwMode="auto">
                <a:xfrm flipV="1">
                  <a:off x="1048" y="1463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74" name="Line 242"/>
                <p:cNvSpPr>
                  <a:spLocks noChangeShapeType="1"/>
                </p:cNvSpPr>
                <p:nvPr/>
              </p:nvSpPr>
              <p:spPr bwMode="auto">
                <a:xfrm>
                  <a:off x="1048" y="1463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75" name="Line 243"/>
                <p:cNvSpPr>
                  <a:spLocks noChangeShapeType="1"/>
                </p:cNvSpPr>
                <p:nvPr/>
              </p:nvSpPr>
              <p:spPr bwMode="auto">
                <a:xfrm flipV="1">
                  <a:off x="1050" y="1463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76" name="Line 244"/>
                <p:cNvSpPr>
                  <a:spLocks noChangeShapeType="1"/>
                </p:cNvSpPr>
                <p:nvPr/>
              </p:nvSpPr>
              <p:spPr bwMode="auto">
                <a:xfrm>
                  <a:off x="1050" y="1461"/>
                  <a:ext cx="1" cy="2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77" name="Line 245"/>
                <p:cNvSpPr>
                  <a:spLocks noChangeShapeType="1"/>
                </p:cNvSpPr>
                <p:nvPr/>
              </p:nvSpPr>
              <p:spPr bwMode="auto">
                <a:xfrm flipV="1">
                  <a:off x="1050" y="1461"/>
                  <a:ext cx="1" cy="2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78" name="Line 246"/>
                <p:cNvSpPr>
                  <a:spLocks noChangeShapeType="1"/>
                </p:cNvSpPr>
                <p:nvPr/>
              </p:nvSpPr>
              <p:spPr bwMode="auto">
                <a:xfrm>
                  <a:off x="1050" y="1461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79" name="Line 247"/>
                <p:cNvSpPr>
                  <a:spLocks noChangeShapeType="1"/>
                </p:cNvSpPr>
                <p:nvPr/>
              </p:nvSpPr>
              <p:spPr bwMode="auto">
                <a:xfrm flipV="1">
                  <a:off x="1051" y="1460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80" name="Line 248"/>
                <p:cNvSpPr>
                  <a:spLocks noChangeShapeType="1"/>
                </p:cNvSpPr>
                <p:nvPr/>
              </p:nvSpPr>
              <p:spPr bwMode="auto">
                <a:xfrm>
                  <a:off x="1051" y="1460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81" name="Line 249"/>
                <p:cNvSpPr>
                  <a:spLocks noChangeShapeType="1"/>
                </p:cNvSpPr>
                <p:nvPr/>
              </p:nvSpPr>
              <p:spPr bwMode="auto">
                <a:xfrm flipV="1">
                  <a:off x="1051" y="1460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82" name="Line 250"/>
                <p:cNvSpPr>
                  <a:spLocks noChangeShapeType="1"/>
                </p:cNvSpPr>
                <p:nvPr/>
              </p:nvSpPr>
              <p:spPr bwMode="auto">
                <a:xfrm>
                  <a:off x="1051" y="1460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83" name="Line 251"/>
                <p:cNvSpPr>
                  <a:spLocks noChangeShapeType="1"/>
                </p:cNvSpPr>
                <p:nvPr/>
              </p:nvSpPr>
              <p:spPr bwMode="auto">
                <a:xfrm flipV="1">
                  <a:off x="1053" y="1460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84" name="Line 252"/>
                <p:cNvSpPr>
                  <a:spLocks noChangeShapeType="1"/>
                </p:cNvSpPr>
                <p:nvPr/>
              </p:nvSpPr>
              <p:spPr bwMode="auto">
                <a:xfrm>
                  <a:off x="1053" y="1458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85" name="Line 253"/>
                <p:cNvSpPr>
                  <a:spLocks noChangeShapeType="1"/>
                </p:cNvSpPr>
                <p:nvPr/>
              </p:nvSpPr>
              <p:spPr bwMode="auto">
                <a:xfrm flipV="1">
                  <a:off x="1053" y="1458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86" name="Line 254"/>
                <p:cNvSpPr>
                  <a:spLocks noChangeShapeType="1"/>
                </p:cNvSpPr>
                <p:nvPr/>
              </p:nvSpPr>
              <p:spPr bwMode="auto">
                <a:xfrm>
                  <a:off x="1055" y="1458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87" name="Line 255"/>
                <p:cNvSpPr>
                  <a:spLocks noChangeShapeType="1"/>
                </p:cNvSpPr>
                <p:nvPr/>
              </p:nvSpPr>
              <p:spPr bwMode="auto">
                <a:xfrm flipV="1">
                  <a:off x="1055" y="1458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88" name="Line 256"/>
                <p:cNvSpPr>
                  <a:spLocks noChangeShapeType="1"/>
                </p:cNvSpPr>
                <p:nvPr/>
              </p:nvSpPr>
              <p:spPr bwMode="auto">
                <a:xfrm>
                  <a:off x="1055" y="1456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89" name="Line 257"/>
                <p:cNvSpPr>
                  <a:spLocks noChangeShapeType="1"/>
                </p:cNvSpPr>
                <p:nvPr/>
              </p:nvSpPr>
              <p:spPr bwMode="auto">
                <a:xfrm flipV="1">
                  <a:off x="1055" y="1456"/>
                  <a:ext cx="1" cy="1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90" name="Line 258"/>
                <p:cNvSpPr>
                  <a:spLocks noChangeShapeType="1"/>
                </p:cNvSpPr>
                <p:nvPr/>
              </p:nvSpPr>
              <p:spPr bwMode="auto">
                <a:xfrm>
                  <a:off x="1056" y="1456"/>
                  <a:ext cx="1" cy="1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91" name="Line 259"/>
                <p:cNvSpPr>
                  <a:spLocks noChangeShapeType="1"/>
                </p:cNvSpPr>
                <p:nvPr/>
              </p:nvSpPr>
              <p:spPr bwMode="auto">
                <a:xfrm flipV="1">
                  <a:off x="1056" y="1456"/>
                  <a:ext cx="1" cy="1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92" name="Line 260"/>
                <p:cNvSpPr>
                  <a:spLocks noChangeShapeType="1"/>
                </p:cNvSpPr>
                <p:nvPr/>
              </p:nvSpPr>
              <p:spPr bwMode="auto">
                <a:xfrm>
                  <a:off x="1056" y="1456"/>
                  <a:ext cx="1" cy="1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93" name="Line 261"/>
                <p:cNvSpPr>
                  <a:spLocks noChangeShapeType="1"/>
                </p:cNvSpPr>
                <p:nvPr/>
              </p:nvSpPr>
              <p:spPr bwMode="auto">
                <a:xfrm flipV="1">
                  <a:off x="1058" y="1455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94" name="Line 262"/>
                <p:cNvSpPr>
                  <a:spLocks noChangeShapeType="1"/>
                </p:cNvSpPr>
                <p:nvPr/>
              </p:nvSpPr>
              <p:spPr bwMode="auto">
                <a:xfrm>
                  <a:off x="1058" y="1455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95" name="Line 263"/>
                <p:cNvSpPr>
                  <a:spLocks noChangeShapeType="1"/>
                </p:cNvSpPr>
                <p:nvPr/>
              </p:nvSpPr>
              <p:spPr bwMode="auto">
                <a:xfrm flipV="1">
                  <a:off x="1058" y="1455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96" name="Line 264"/>
                <p:cNvSpPr>
                  <a:spLocks noChangeShapeType="1"/>
                </p:cNvSpPr>
                <p:nvPr/>
              </p:nvSpPr>
              <p:spPr bwMode="auto">
                <a:xfrm>
                  <a:off x="1058" y="1455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97" name="Line 265"/>
                <p:cNvSpPr>
                  <a:spLocks noChangeShapeType="1"/>
                </p:cNvSpPr>
                <p:nvPr/>
              </p:nvSpPr>
              <p:spPr bwMode="auto">
                <a:xfrm flipV="1">
                  <a:off x="1060" y="1453"/>
                  <a:ext cx="1" cy="1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98" name="Line 266"/>
                <p:cNvSpPr>
                  <a:spLocks noChangeShapeType="1"/>
                </p:cNvSpPr>
                <p:nvPr/>
              </p:nvSpPr>
              <p:spPr bwMode="auto">
                <a:xfrm>
                  <a:off x="1060" y="1453"/>
                  <a:ext cx="1" cy="1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99" name="Line 267"/>
                <p:cNvSpPr>
                  <a:spLocks noChangeShapeType="1"/>
                </p:cNvSpPr>
                <p:nvPr/>
              </p:nvSpPr>
              <p:spPr bwMode="auto">
                <a:xfrm flipV="1">
                  <a:off x="1060" y="1453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00" name="Line 268"/>
                <p:cNvSpPr>
                  <a:spLocks noChangeShapeType="1"/>
                </p:cNvSpPr>
                <p:nvPr/>
              </p:nvSpPr>
              <p:spPr bwMode="auto">
                <a:xfrm>
                  <a:off x="1060" y="1453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01" name="Line 269"/>
                <p:cNvSpPr>
                  <a:spLocks noChangeShapeType="1"/>
                </p:cNvSpPr>
                <p:nvPr/>
              </p:nvSpPr>
              <p:spPr bwMode="auto">
                <a:xfrm flipV="1">
                  <a:off x="1061" y="1453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02" name="Line 270"/>
                <p:cNvSpPr>
                  <a:spLocks noChangeShapeType="1"/>
                </p:cNvSpPr>
                <p:nvPr/>
              </p:nvSpPr>
              <p:spPr bwMode="auto">
                <a:xfrm>
                  <a:off x="1061" y="1451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03" name="Line 271"/>
                <p:cNvSpPr>
                  <a:spLocks noChangeShapeType="1"/>
                </p:cNvSpPr>
                <p:nvPr/>
              </p:nvSpPr>
              <p:spPr bwMode="auto">
                <a:xfrm flipV="1">
                  <a:off x="1061" y="1451"/>
                  <a:ext cx="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04" name="Line 272"/>
                <p:cNvSpPr>
                  <a:spLocks noChangeShapeType="1"/>
                </p:cNvSpPr>
                <p:nvPr/>
              </p:nvSpPr>
              <p:spPr bwMode="auto">
                <a:xfrm>
                  <a:off x="1063" y="1451"/>
                  <a:ext cx="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05" name="Line 273"/>
                <p:cNvSpPr>
                  <a:spLocks noChangeShapeType="1"/>
                </p:cNvSpPr>
                <p:nvPr/>
              </p:nvSpPr>
              <p:spPr bwMode="auto">
                <a:xfrm flipV="1">
                  <a:off x="1063" y="1451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06" name="Line 274"/>
                <p:cNvSpPr>
                  <a:spLocks noChangeShapeType="1"/>
                </p:cNvSpPr>
                <p:nvPr/>
              </p:nvSpPr>
              <p:spPr bwMode="auto">
                <a:xfrm>
                  <a:off x="1063" y="1450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07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1063" y="145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08" name="Line 276"/>
                <p:cNvSpPr>
                  <a:spLocks noChangeShapeType="1"/>
                </p:cNvSpPr>
                <p:nvPr/>
              </p:nvSpPr>
              <p:spPr bwMode="auto">
                <a:xfrm>
                  <a:off x="1065" y="1450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09" name="Line 277"/>
                <p:cNvSpPr>
                  <a:spLocks noChangeShapeType="1"/>
                </p:cNvSpPr>
                <p:nvPr/>
              </p:nvSpPr>
              <p:spPr bwMode="auto">
                <a:xfrm flipV="1">
                  <a:off x="1065" y="1450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10" name="Line 278"/>
                <p:cNvSpPr>
                  <a:spLocks noChangeShapeType="1"/>
                </p:cNvSpPr>
                <p:nvPr/>
              </p:nvSpPr>
              <p:spPr bwMode="auto">
                <a:xfrm>
                  <a:off x="1065" y="1448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11" name="Line 279"/>
                <p:cNvSpPr>
                  <a:spLocks noChangeShapeType="1"/>
                </p:cNvSpPr>
                <p:nvPr/>
              </p:nvSpPr>
              <p:spPr bwMode="auto">
                <a:xfrm flipV="1">
                  <a:off x="1065" y="1448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12" name="Line 280"/>
                <p:cNvSpPr>
                  <a:spLocks noChangeShapeType="1"/>
                </p:cNvSpPr>
                <p:nvPr/>
              </p:nvSpPr>
              <p:spPr bwMode="auto">
                <a:xfrm>
                  <a:off x="1066" y="1448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13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1066" y="1448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14" name="Line 282"/>
                <p:cNvSpPr>
                  <a:spLocks noChangeShapeType="1"/>
                </p:cNvSpPr>
                <p:nvPr/>
              </p:nvSpPr>
              <p:spPr bwMode="auto">
                <a:xfrm>
                  <a:off x="1066" y="1446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15" name="Line 283"/>
                <p:cNvSpPr>
                  <a:spLocks noChangeShapeType="1"/>
                </p:cNvSpPr>
                <p:nvPr/>
              </p:nvSpPr>
              <p:spPr bwMode="auto">
                <a:xfrm flipV="1">
                  <a:off x="1066" y="1446"/>
                  <a:ext cx="1" cy="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16" name="Line 284"/>
                <p:cNvSpPr>
                  <a:spLocks noChangeShapeType="1"/>
                </p:cNvSpPr>
                <p:nvPr/>
              </p:nvSpPr>
              <p:spPr bwMode="auto">
                <a:xfrm>
                  <a:off x="1068" y="1446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17" name="Line 285"/>
                <p:cNvSpPr>
                  <a:spLocks noChangeShapeType="1"/>
                </p:cNvSpPr>
                <p:nvPr/>
              </p:nvSpPr>
              <p:spPr bwMode="auto">
                <a:xfrm flipV="1">
                  <a:off x="1068" y="1445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18" name="Line 286"/>
                <p:cNvSpPr>
                  <a:spLocks noChangeShapeType="1"/>
                </p:cNvSpPr>
                <p:nvPr/>
              </p:nvSpPr>
              <p:spPr bwMode="auto">
                <a:xfrm>
                  <a:off x="1068" y="1445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19" name="Line 287"/>
                <p:cNvSpPr>
                  <a:spLocks noChangeShapeType="1"/>
                </p:cNvSpPr>
                <p:nvPr/>
              </p:nvSpPr>
              <p:spPr bwMode="auto">
                <a:xfrm flipV="1">
                  <a:off x="1068" y="1445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20" name="Line 288"/>
                <p:cNvSpPr>
                  <a:spLocks noChangeShapeType="1"/>
                </p:cNvSpPr>
                <p:nvPr/>
              </p:nvSpPr>
              <p:spPr bwMode="auto">
                <a:xfrm>
                  <a:off x="1069" y="1445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21" name="Line 289"/>
                <p:cNvSpPr>
                  <a:spLocks noChangeShapeType="1"/>
                </p:cNvSpPr>
                <p:nvPr/>
              </p:nvSpPr>
              <p:spPr bwMode="auto">
                <a:xfrm flipV="1">
                  <a:off x="1069" y="1443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22" name="Line 290"/>
                <p:cNvSpPr>
                  <a:spLocks noChangeShapeType="1"/>
                </p:cNvSpPr>
                <p:nvPr/>
              </p:nvSpPr>
              <p:spPr bwMode="auto">
                <a:xfrm>
                  <a:off x="1071" y="1443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23" name="Line 291"/>
                <p:cNvSpPr>
                  <a:spLocks noChangeShapeType="1"/>
                </p:cNvSpPr>
                <p:nvPr/>
              </p:nvSpPr>
              <p:spPr bwMode="auto">
                <a:xfrm flipV="1">
                  <a:off x="1071" y="1443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24" name="Line 292"/>
                <p:cNvSpPr>
                  <a:spLocks noChangeShapeType="1"/>
                </p:cNvSpPr>
                <p:nvPr/>
              </p:nvSpPr>
              <p:spPr bwMode="auto">
                <a:xfrm>
                  <a:off x="1071" y="1442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25" name="Line 293"/>
                <p:cNvSpPr>
                  <a:spLocks noChangeShapeType="1"/>
                </p:cNvSpPr>
                <p:nvPr/>
              </p:nvSpPr>
              <p:spPr bwMode="auto">
                <a:xfrm flipV="1">
                  <a:off x="1071" y="1442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26" name="Line 294"/>
                <p:cNvSpPr>
                  <a:spLocks noChangeShapeType="1"/>
                </p:cNvSpPr>
                <p:nvPr/>
              </p:nvSpPr>
              <p:spPr bwMode="auto">
                <a:xfrm>
                  <a:off x="1073" y="1442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27" name="Line 295"/>
                <p:cNvSpPr>
                  <a:spLocks noChangeShapeType="1"/>
                </p:cNvSpPr>
                <p:nvPr/>
              </p:nvSpPr>
              <p:spPr bwMode="auto">
                <a:xfrm flipV="1">
                  <a:off x="1073" y="1442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28" name="Line 296"/>
                <p:cNvSpPr>
                  <a:spLocks noChangeShapeType="1"/>
                </p:cNvSpPr>
                <p:nvPr/>
              </p:nvSpPr>
              <p:spPr bwMode="auto">
                <a:xfrm>
                  <a:off x="1073" y="1440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29" name="Line 297"/>
                <p:cNvSpPr>
                  <a:spLocks noChangeShapeType="1"/>
                </p:cNvSpPr>
                <p:nvPr/>
              </p:nvSpPr>
              <p:spPr bwMode="auto">
                <a:xfrm flipV="1">
                  <a:off x="1073" y="1440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30" name="Line 298"/>
                <p:cNvSpPr>
                  <a:spLocks noChangeShapeType="1"/>
                </p:cNvSpPr>
                <p:nvPr/>
              </p:nvSpPr>
              <p:spPr bwMode="auto">
                <a:xfrm>
                  <a:off x="1074" y="1440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31" name="Line 299"/>
                <p:cNvSpPr>
                  <a:spLocks noChangeShapeType="1"/>
                </p:cNvSpPr>
                <p:nvPr/>
              </p:nvSpPr>
              <p:spPr bwMode="auto">
                <a:xfrm flipV="1">
                  <a:off x="1074" y="1438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32" name="Line 300"/>
                <p:cNvSpPr>
                  <a:spLocks noChangeShapeType="1"/>
                </p:cNvSpPr>
                <p:nvPr/>
              </p:nvSpPr>
              <p:spPr bwMode="auto">
                <a:xfrm>
                  <a:off x="1074" y="1438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33" name="Line 301"/>
                <p:cNvSpPr>
                  <a:spLocks noChangeShapeType="1"/>
                </p:cNvSpPr>
                <p:nvPr/>
              </p:nvSpPr>
              <p:spPr bwMode="auto">
                <a:xfrm flipV="1">
                  <a:off x="1074" y="1438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34" name="Line 302"/>
                <p:cNvSpPr>
                  <a:spLocks noChangeShapeType="1"/>
                </p:cNvSpPr>
                <p:nvPr/>
              </p:nvSpPr>
              <p:spPr bwMode="auto">
                <a:xfrm>
                  <a:off x="1076" y="1437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35" name="Line 303"/>
                <p:cNvSpPr>
                  <a:spLocks noChangeShapeType="1"/>
                </p:cNvSpPr>
                <p:nvPr/>
              </p:nvSpPr>
              <p:spPr bwMode="auto">
                <a:xfrm flipV="1">
                  <a:off x="1076" y="1437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36" name="Line 304"/>
                <p:cNvSpPr>
                  <a:spLocks noChangeShapeType="1"/>
                </p:cNvSpPr>
                <p:nvPr/>
              </p:nvSpPr>
              <p:spPr bwMode="auto">
                <a:xfrm flipV="1">
                  <a:off x="1076" y="1435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37" name="Freeform 305"/>
                <p:cNvSpPr>
                  <a:spLocks/>
                </p:cNvSpPr>
                <p:nvPr/>
              </p:nvSpPr>
              <p:spPr bwMode="auto">
                <a:xfrm>
                  <a:off x="910" y="1433"/>
                  <a:ext cx="168" cy="98"/>
                </a:xfrm>
                <a:custGeom>
                  <a:avLst/>
                  <a:gdLst>
                    <a:gd name="T0" fmla="*/ 0 w 168"/>
                    <a:gd name="T1" fmla="*/ 96 h 98"/>
                    <a:gd name="T2" fmla="*/ 8 w 168"/>
                    <a:gd name="T3" fmla="*/ 95 h 98"/>
                    <a:gd name="T4" fmla="*/ 20 w 168"/>
                    <a:gd name="T5" fmla="*/ 93 h 98"/>
                    <a:gd name="T6" fmla="*/ 30 w 168"/>
                    <a:gd name="T7" fmla="*/ 91 h 98"/>
                    <a:gd name="T8" fmla="*/ 36 w 168"/>
                    <a:gd name="T9" fmla="*/ 88 h 98"/>
                    <a:gd name="T10" fmla="*/ 48 w 168"/>
                    <a:gd name="T11" fmla="*/ 85 h 98"/>
                    <a:gd name="T12" fmla="*/ 58 w 168"/>
                    <a:gd name="T13" fmla="*/ 80 h 98"/>
                    <a:gd name="T14" fmla="*/ 67 w 168"/>
                    <a:gd name="T15" fmla="*/ 75 h 98"/>
                    <a:gd name="T16" fmla="*/ 77 w 168"/>
                    <a:gd name="T17" fmla="*/ 68 h 98"/>
                    <a:gd name="T18" fmla="*/ 87 w 168"/>
                    <a:gd name="T19" fmla="*/ 65 h 98"/>
                    <a:gd name="T20" fmla="*/ 97 w 168"/>
                    <a:gd name="T21" fmla="*/ 58 h 98"/>
                    <a:gd name="T22" fmla="*/ 105 w 168"/>
                    <a:gd name="T23" fmla="*/ 55 h 98"/>
                    <a:gd name="T24" fmla="*/ 115 w 168"/>
                    <a:gd name="T25" fmla="*/ 48 h 98"/>
                    <a:gd name="T26" fmla="*/ 122 w 168"/>
                    <a:gd name="T27" fmla="*/ 42 h 98"/>
                    <a:gd name="T28" fmla="*/ 130 w 168"/>
                    <a:gd name="T29" fmla="*/ 37 h 98"/>
                    <a:gd name="T30" fmla="*/ 136 w 168"/>
                    <a:gd name="T31" fmla="*/ 32 h 98"/>
                    <a:gd name="T32" fmla="*/ 143 w 168"/>
                    <a:gd name="T33" fmla="*/ 27 h 98"/>
                    <a:gd name="T34" fmla="*/ 146 w 168"/>
                    <a:gd name="T35" fmla="*/ 23 h 98"/>
                    <a:gd name="T36" fmla="*/ 150 w 168"/>
                    <a:gd name="T37" fmla="*/ 20 h 98"/>
                    <a:gd name="T38" fmla="*/ 153 w 168"/>
                    <a:gd name="T39" fmla="*/ 17 h 98"/>
                    <a:gd name="T40" fmla="*/ 156 w 168"/>
                    <a:gd name="T41" fmla="*/ 13 h 98"/>
                    <a:gd name="T42" fmla="*/ 161 w 168"/>
                    <a:gd name="T43" fmla="*/ 10 h 98"/>
                    <a:gd name="T44" fmla="*/ 168 w 168"/>
                    <a:gd name="T45" fmla="*/ 0 h 98"/>
                    <a:gd name="T46" fmla="*/ 150 w 168"/>
                    <a:gd name="T47" fmla="*/ 35 h 98"/>
                    <a:gd name="T48" fmla="*/ 135 w 168"/>
                    <a:gd name="T49" fmla="*/ 60 h 98"/>
                    <a:gd name="T50" fmla="*/ 122 w 168"/>
                    <a:gd name="T51" fmla="*/ 70 h 98"/>
                    <a:gd name="T52" fmla="*/ 102 w 168"/>
                    <a:gd name="T53" fmla="*/ 83 h 98"/>
                    <a:gd name="T54" fmla="*/ 87 w 168"/>
                    <a:gd name="T55" fmla="*/ 91 h 98"/>
                    <a:gd name="T56" fmla="*/ 72 w 168"/>
                    <a:gd name="T57" fmla="*/ 96 h 98"/>
                    <a:gd name="T58" fmla="*/ 30 w 168"/>
                    <a:gd name="T59" fmla="*/ 98 h 98"/>
                    <a:gd name="T60" fmla="*/ 0 w 168"/>
                    <a:gd name="T61" fmla="*/ 98 h 98"/>
                    <a:gd name="T62" fmla="*/ 0 w 168"/>
                    <a:gd name="T63" fmla="*/ 96 h 9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68"/>
                    <a:gd name="T97" fmla="*/ 0 h 98"/>
                    <a:gd name="T98" fmla="*/ 168 w 168"/>
                    <a:gd name="T99" fmla="*/ 98 h 9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68" h="98">
                      <a:moveTo>
                        <a:pt x="0" y="96"/>
                      </a:moveTo>
                      <a:lnTo>
                        <a:pt x="8" y="95"/>
                      </a:lnTo>
                      <a:lnTo>
                        <a:pt x="20" y="93"/>
                      </a:lnTo>
                      <a:lnTo>
                        <a:pt x="30" y="91"/>
                      </a:lnTo>
                      <a:lnTo>
                        <a:pt x="36" y="88"/>
                      </a:lnTo>
                      <a:lnTo>
                        <a:pt x="48" y="85"/>
                      </a:lnTo>
                      <a:lnTo>
                        <a:pt x="58" y="80"/>
                      </a:lnTo>
                      <a:lnTo>
                        <a:pt x="67" y="75"/>
                      </a:lnTo>
                      <a:lnTo>
                        <a:pt x="77" y="68"/>
                      </a:lnTo>
                      <a:lnTo>
                        <a:pt x="87" y="65"/>
                      </a:lnTo>
                      <a:lnTo>
                        <a:pt x="97" y="58"/>
                      </a:lnTo>
                      <a:lnTo>
                        <a:pt x="105" y="55"/>
                      </a:lnTo>
                      <a:lnTo>
                        <a:pt x="115" y="48"/>
                      </a:lnTo>
                      <a:lnTo>
                        <a:pt x="122" y="42"/>
                      </a:lnTo>
                      <a:lnTo>
                        <a:pt x="130" y="37"/>
                      </a:lnTo>
                      <a:lnTo>
                        <a:pt x="136" y="32"/>
                      </a:lnTo>
                      <a:lnTo>
                        <a:pt x="143" y="27"/>
                      </a:lnTo>
                      <a:lnTo>
                        <a:pt x="146" y="23"/>
                      </a:lnTo>
                      <a:lnTo>
                        <a:pt x="150" y="20"/>
                      </a:lnTo>
                      <a:lnTo>
                        <a:pt x="153" y="17"/>
                      </a:lnTo>
                      <a:lnTo>
                        <a:pt x="156" y="13"/>
                      </a:lnTo>
                      <a:lnTo>
                        <a:pt x="161" y="10"/>
                      </a:lnTo>
                      <a:lnTo>
                        <a:pt x="168" y="0"/>
                      </a:lnTo>
                      <a:lnTo>
                        <a:pt x="150" y="35"/>
                      </a:lnTo>
                      <a:lnTo>
                        <a:pt x="135" y="60"/>
                      </a:lnTo>
                      <a:lnTo>
                        <a:pt x="122" y="70"/>
                      </a:lnTo>
                      <a:lnTo>
                        <a:pt x="102" y="83"/>
                      </a:lnTo>
                      <a:lnTo>
                        <a:pt x="87" y="91"/>
                      </a:lnTo>
                      <a:lnTo>
                        <a:pt x="72" y="96"/>
                      </a:lnTo>
                      <a:lnTo>
                        <a:pt x="30" y="98"/>
                      </a:lnTo>
                      <a:lnTo>
                        <a:pt x="0" y="98"/>
                      </a:lnTo>
                      <a:lnTo>
                        <a:pt x="0" y="96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38" name="Line 306"/>
                <p:cNvSpPr>
                  <a:spLocks noChangeShapeType="1"/>
                </p:cNvSpPr>
                <p:nvPr/>
              </p:nvSpPr>
              <p:spPr bwMode="auto">
                <a:xfrm flipV="1">
                  <a:off x="976" y="1514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39" name="Line 307"/>
                <p:cNvSpPr>
                  <a:spLocks noChangeShapeType="1"/>
                </p:cNvSpPr>
                <p:nvPr/>
              </p:nvSpPr>
              <p:spPr bwMode="auto">
                <a:xfrm>
                  <a:off x="977" y="1514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40" name="Line 308"/>
                <p:cNvSpPr>
                  <a:spLocks noChangeShapeType="1"/>
                </p:cNvSpPr>
                <p:nvPr/>
              </p:nvSpPr>
              <p:spPr bwMode="auto">
                <a:xfrm flipV="1">
                  <a:off x="977" y="1514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41" name="Line 309"/>
                <p:cNvSpPr>
                  <a:spLocks noChangeShapeType="1"/>
                </p:cNvSpPr>
                <p:nvPr/>
              </p:nvSpPr>
              <p:spPr bwMode="auto">
                <a:xfrm>
                  <a:off x="977" y="1514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42" name="Line 310"/>
                <p:cNvSpPr>
                  <a:spLocks noChangeShapeType="1"/>
                </p:cNvSpPr>
                <p:nvPr/>
              </p:nvSpPr>
              <p:spPr bwMode="auto">
                <a:xfrm flipV="1">
                  <a:off x="977" y="1514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43" name="Line 311"/>
                <p:cNvSpPr>
                  <a:spLocks noChangeShapeType="1"/>
                </p:cNvSpPr>
                <p:nvPr/>
              </p:nvSpPr>
              <p:spPr bwMode="auto">
                <a:xfrm>
                  <a:off x="979" y="151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44" name="Line 312"/>
                <p:cNvSpPr>
                  <a:spLocks noChangeShapeType="1"/>
                </p:cNvSpPr>
                <p:nvPr/>
              </p:nvSpPr>
              <p:spPr bwMode="auto">
                <a:xfrm flipV="1">
                  <a:off x="979" y="151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45" name="Line 313"/>
                <p:cNvSpPr>
                  <a:spLocks noChangeShapeType="1"/>
                </p:cNvSpPr>
                <p:nvPr/>
              </p:nvSpPr>
              <p:spPr bwMode="auto">
                <a:xfrm>
                  <a:off x="979" y="151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46" name="Line 314"/>
                <p:cNvSpPr>
                  <a:spLocks noChangeShapeType="1"/>
                </p:cNvSpPr>
                <p:nvPr/>
              </p:nvSpPr>
              <p:spPr bwMode="auto">
                <a:xfrm flipV="1">
                  <a:off x="981" y="151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47" name="Line 315"/>
                <p:cNvSpPr>
                  <a:spLocks noChangeShapeType="1"/>
                </p:cNvSpPr>
                <p:nvPr/>
              </p:nvSpPr>
              <p:spPr bwMode="auto">
                <a:xfrm>
                  <a:off x="981" y="1513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48" name="Line 316"/>
                <p:cNvSpPr>
                  <a:spLocks noChangeShapeType="1"/>
                </p:cNvSpPr>
                <p:nvPr/>
              </p:nvSpPr>
              <p:spPr bwMode="auto">
                <a:xfrm flipV="1">
                  <a:off x="981" y="1513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49" name="Line 317"/>
                <p:cNvSpPr>
                  <a:spLocks noChangeShapeType="1"/>
                </p:cNvSpPr>
                <p:nvPr/>
              </p:nvSpPr>
              <p:spPr bwMode="auto">
                <a:xfrm>
                  <a:off x="981" y="1513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50" name="Line 318"/>
                <p:cNvSpPr>
                  <a:spLocks noChangeShapeType="1"/>
                </p:cNvSpPr>
                <p:nvPr/>
              </p:nvSpPr>
              <p:spPr bwMode="auto">
                <a:xfrm flipV="1">
                  <a:off x="982" y="1514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51" name="Line 319"/>
                <p:cNvSpPr>
                  <a:spLocks noChangeShapeType="1"/>
                </p:cNvSpPr>
                <p:nvPr/>
              </p:nvSpPr>
              <p:spPr bwMode="auto">
                <a:xfrm>
                  <a:off x="982" y="1514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52" name="Line 320"/>
                <p:cNvSpPr>
                  <a:spLocks noChangeShapeType="1"/>
                </p:cNvSpPr>
                <p:nvPr/>
              </p:nvSpPr>
              <p:spPr bwMode="auto">
                <a:xfrm flipV="1">
                  <a:off x="982" y="1514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53" name="Line 321"/>
                <p:cNvSpPr>
                  <a:spLocks noChangeShapeType="1"/>
                </p:cNvSpPr>
                <p:nvPr/>
              </p:nvSpPr>
              <p:spPr bwMode="auto">
                <a:xfrm>
                  <a:off x="982" y="1516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54" name="Line 322"/>
                <p:cNvSpPr>
                  <a:spLocks noChangeShapeType="1"/>
                </p:cNvSpPr>
                <p:nvPr/>
              </p:nvSpPr>
              <p:spPr bwMode="auto">
                <a:xfrm flipV="1">
                  <a:off x="984" y="1516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55" name="Line 323"/>
                <p:cNvSpPr>
                  <a:spLocks noChangeShapeType="1"/>
                </p:cNvSpPr>
                <p:nvPr/>
              </p:nvSpPr>
              <p:spPr bwMode="auto">
                <a:xfrm>
                  <a:off x="984" y="1516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56" name="Line 324"/>
                <p:cNvSpPr>
                  <a:spLocks noChangeShapeType="1"/>
                </p:cNvSpPr>
                <p:nvPr/>
              </p:nvSpPr>
              <p:spPr bwMode="auto">
                <a:xfrm flipV="1">
                  <a:off x="984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57" name="Line 325"/>
                <p:cNvSpPr>
                  <a:spLocks noChangeShapeType="1"/>
                </p:cNvSpPr>
                <p:nvPr/>
              </p:nvSpPr>
              <p:spPr bwMode="auto">
                <a:xfrm>
                  <a:off x="986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58" name="Line 326"/>
                <p:cNvSpPr>
                  <a:spLocks noChangeShapeType="1"/>
                </p:cNvSpPr>
                <p:nvPr/>
              </p:nvSpPr>
              <p:spPr bwMode="auto">
                <a:xfrm flipV="1">
                  <a:off x="986" y="1518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59" name="Line 327"/>
                <p:cNvSpPr>
                  <a:spLocks noChangeShapeType="1"/>
                </p:cNvSpPr>
                <p:nvPr/>
              </p:nvSpPr>
              <p:spPr bwMode="auto">
                <a:xfrm>
                  <a:off x="986" y="1519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60" name="Line 328"/>
                <p:cNvSpPr>
                  <a:spLocks noChangeShapeType="1"/>
                </p:cNvSpPr>
                <p:nvPr/>
              </p:nvSpPr>
              <p:spPr bwMode="auto">
                <a:xfrm flipV="1">
                  <a:off x="986" y="1519"/>
                  <a:ext cx="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61" name="Line 329"/>
                <p:cNvSpPr>
                  <a:spLocks noChangeShapeType="1"/>
                </p:cNvSpPr>
                <p:nvPr/>
              </p:nvSpPr>
              <p:spPr bwMode="auto">
                <a:xfrm>
                  <a:off x="987" y="1521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62" name="Line 330"/>
                <p:cNvSpPr>
                  <a:spLocks noChangeShapeType="1"/>
                </p:cNvSpPr>
                <p:nvPr/>
              </p:nvSpPr>
              <p:spPr bwMode="auto">
                <a:xfrm flipV="1">
                  <a:off x="987" y="1521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63" name="Line 331"/>
                <p:cNvSpPr>
                  <a:spLocks noChangeShapeType="1"/>
                </p:cNvSpPr>
                <p:nvPr/>
              </p:nvSpPr>
              <p:spPr bwMode="auto">
                <a:xfrm>
                  <a:off x="987" y="1521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64" name="Line 332"/>
                <p:cNvSpPr>
                  <a:spLocks noChangeShapeType="1"/>
                </p:cNvSpPr>
                <p:nvPr/>
              </p:nvSpPr>
              <p:spPr bwMode="auto">
                <a:xfrm flipV="1">
                  <a:off x="989" y="1523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65" name="Line 333"/>
                <p:cNvSpPr>
                  <a:spLocks noChangeShapeType="1"/>
                </p:cNvSpPr>
                <p:nvPr/>
              </p:nvSpPr>
              <p:spPr bwMode="auto">
                <a:xfrm>
                  <a:off x="989" y="1524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66" name="Line 334"/>
                <p:cNvSpPr>
                  <a:spLocks noChangeShapeType="1"/>
                </p:cNvSpPr>
                <p:nvPr/>
              </p:nvSpPr>
              <p:spPr bwMode="auto">
                <a:xfrm flipV="1">
                  <a:off x="989" y="1526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67" name="Line 335"/>
                <p:cNvSpPr>
                  <a:spLocks noChangeShapeType="1"/>
                </p:cNvSpPr>
                <p:nvPr/>
              </p:nvSpPr>
              <p:spPr bwMode="auto">
                <a:xfrm>
                  <a:off x="989" y="1526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68" name="Line 336"/>
                <p:cNvSpPr>
                  <a:spLocks noChangeShapeType="1"/>
                </p:cNvSpPr>
                <p:nvPr/>
              </p:nvSpPr>
              <p:spPr bwMode="auto">
                <a:xfrm flipV="1">
                  <a:off x="991" y="1528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69" name="Line 337"/>
                <p:cNvSpPr>
                  <a:spLocks noChangeShapeType="1"/>
                </p:cNvSpPr>
                <p:nvPr/>
              </p:nvSpPr>
              <p:spPr bwMode="auto">
                <a:xfrm>
                  <a:off x="991" y="1529"/>
                  <a:ext cx="1" cy="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70" name="Line 338"/>
                <p:cNvSpPr>
                  <a:spLocks noChangeShapeType="1"/>
                </p:cNvSpPr>
                <p:nvPr/>
              </p:nvSpPr>
              <p:spPr bwMode="auto">
                <a:xfrm flipV="1">
                  <a:off x="991" y="1529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71" name="Line 339"/>
                <p:cNvSpPr>
                  <a:spLocks noChangeShapeType="1"/>
                </p:cNvSpPr>
                <p:nvPr/>
              </p:nvSpPr>
              <p:spPr bwMode="auto">
                <a:xfrm>
                  <a:off x="991" y="1529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72" name="Line 340"/>
                <p:cNvSpPr>
                  <a:spLocks noChangeShapeType="1"/>
                </p:cNvSpPr>
                <p:nvPr/>
              </p:nvSpPr>
              <p:spPr bwMode="auto">
                <a:xfrm flipV="1">
                  <a:off x="992" y="1531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73" name="Line 341"/>
                <p:cNvSpPr>
                  <a:spLocks noChangeShapeType="1"/>
                </p:cNvSpPr>
                <p:nvPr/>
              </p:nvSpPr>
              <p:spPr bwMode="auto">
                <a:xfrm>
                  <a:off x="992" y="1531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74" name="Line 342"/>
                <p:cNvSpPr>
                  <a:spLocks noChangeShapeType="1"/>
                </p:cNvSpPr>
                <p:nvPr/>
              </p:nvSpPr>
              <p:spPr bwMode="auto">
                <a:xfrm flipV="1">
                  <a:off x="992" y="1531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75" name="Line 343"/>
                <p:cNvSpPr>
                  <a:spLocks noChangeShapeType="1"/>
                </p:cNvSpPr>
                <p:nvPr/>
              </p:nvSpPr>
              <p:spPr bwMode="auto">
                <a:xfrm>
                  <a:off x="992" y="1533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76" name="Line 344"/>
                <p:cNvSpPr>
                  <a:spLocks noChangeShapeType="1"/>
                </p:cNvSpPr>
                <p:nvPr/>
              </p:nvSpPr>
              <p:spPr bwMode="auto">
                <a:xfrm flipV="1">
                  <a:off x="994" y="153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77" name="Line 345"/>
                <p:cNvSpPr>
                  <a:spLocks noChangeShapeType="1"/>
                </p:cNvSpPr>
                <p:nvPr/>
              </p:nvSpPr>
              <p:spPr bwMode="auto">
                <a:xfrm>
                  <a:off x="994" y="153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78" name="Line 346"/>
                <p:cNvSpPr>
                  <a:spLocks noChangeShapeType="1"/>
                </p:cNvSpPr>
                <p:nvPr/>
              </p:nvSpPr>
              <p:spPr bwMode="auto">
                <a:xfrm flipV="1">
                  <a:off x="994" y="153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79" name="Line 347"/>
                <p:cNvSpPr>
                  <a:spLocks noChangeShapeType="1"/>
                </p:cNvSpPr>
                <p:nvPr/>
              </p:nvSpPr>
              <p:spPr bwMode="auto">
                <a:xfrm>
                  <a:off x="994" y="153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80" name="Line 348"/>
                <p:cNvSpPr>
                  <a:spLocks noChangeShapeType="1"/>
                </p:cNvSpPr>
                <p:nvPr/>
              </p:nvSpPr>
              <p:spPr bwMode="auto">
                <a:xfrm flipV="1">
                  <a:off x="996" y="153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81" name="Line 349"/>
                <p:cNvSpPr>
                  <a:spLocks noChangeShapeType="1"/>
                </p:cNvSpPr>
                <p:nvPr/>
              </p:nvSpPr>
              <p:spPr bwMode="auto">
                <a:xfrm>
                  <a:off x="996" y="153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82" name="Line 350"/>
                <p:cNvSpPr>
                  <a:spLocks noChangeShapeType="1"/>
                </p:cNvSpPr>
                <p:nvPr/>
              </p:nvSpPr>
              <p:spPr bwMode="auto">
                <a:xfrm flipV="1">
                  <a:off x="997" y="1536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83" name="Line 351"/>
                <p:cNvSpPr>
                  <a:spLocks noChangeShapeType="1"/>
                </p:cNvSpPr>
                <p:nvPr/>
              </p:nvSpPr>
              <p:spPr bwMode="auto">
                <a:xfrm>
                  <a:off x="997" y="1536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84" name="Line 352"/>
                <p:cNvSpPr>
                  <a:spLocks noChangeShapeType="1"/>
                </p:cNvSpPr>
                <p:nvPr/>
              </p:nvSpPr>
              <p:spPr bwMode="auto">
                <a:xfrm flipV="1">
                  <a:off x="997" y="1536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85" name="Line 353"/>
                <p:cNvSpPr>
                  <a:spLocks noChangeShapeType="1"/>
                </p:cNvSpPr>
                <p:nvPr/>
              </p:nvSpPr>
              <p:spPr bwMode="auto">
                <a:xfrm>
                  <a:off x="997" y="1538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86" name="Line 354"/>
                <p:cNvSpPr>
                  <a:spLocks noChangeShapeType="1"/>
                </p:cNvSpPr>
                <p:nvPr/>
              </p:nvSpPr>
              <p:spPr bwMode="auto">
                <a:xfrm flipV="1">
                  <a:off x="999" y="1538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87" name="Line 355"/>
                <p:cNvSpPr>
                  <a:spLocks noChangeShapeType="1"/>
                </p:cNvSpPr>
                <p:nvPr/>
              </p:nvSpPr>
              <p:spPr bwMode="auto">
                <a:xfrm>
                  <a:off x="999" y="1538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88" name="Line 356"/>
                <p:cNvSpPr>
                  <a:spLocks noChangeShapeType="1"/>
                </p:cNvSpPr>
                <p:nvPr/>
              </p:nvSpPr>
              <p:spPr bwMode="auto">
                <a:xfrm flipV="1">
                  <a:off x="999" y="1538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89" name="Line 357"/>
                <p:cNvSpPr>
                  <a:spLocks noChangeShapeType="1"/>
                </p:cNvSpPr>
                <p:nvPr/>
              </p:nvSpPr>
              <p:spPr bwMode="auto">
                <a:xfrm>
                  <a:off x="999" y="1538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90" name="Line 358"/>
                <p:cNvSpPr>
                  <a:spLocks noChangeShapeType="1"/>
                </p:cNvSpPr>
                <p:nvPr/>
              </p:nvSpPr>
              <p:spPr bwMode="auto">
                <a:xfrm flipV="1">
                  <a:off x="1000" y="1538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91" name="Line 359"/>
                <p:cNvSpPr>
                  <a:spLocks noChangeShapeType="1"/>
                </p:cNvSpPr>
                <p:nvPr/>
              </p:nvSpPr>
              <p:spPr bwMode="auto">
                <a:xfrm>
                  <a:off x="1000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92" name="Line 360"/>
                <p:cNvSpPr>
                  <a:spLocks noChangeShapeType="1"/>
                </p:cNvSpPr>
                <p:nvPr/>
              </p:nvSpPr>
              <p:spPr bwMode="auto">
                <a:xfrm flipV="1">
                  <a:off x="1000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93" name="Line 361"/>
                <p:cNvSpPr>
                  <a:spLocks noChangeShapeType="1"/>
                </p:cNvSpPr>
                <p:nvPr/>
              </p:nvSpPr>
              <p:spPr bwMode="auto">
                <a:xfrm>
                  <a:off x="1000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94" name="Line 362"/>
                <p:cNvSpPr>
                  <a:spLocks noChangeShapeType="1"/>
                </p:cNvSpPr>
                <p:nvPr/>
              </p:nvSpPr>
              <p:spPr bwMode="auto">
                <a:xfrm flipV="1">
                  <a:off x="1002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95" name="Line 363"/>
                <p:cNvSpPr>
                  <a:spLocks noChangeShapeType="1"/>
                </p:cNvSpPr>
                <p:nvPr/>
              </p:nvSpPr>
              <p:spPr bwMode="auto">
                <a:xfrm>
                  <a:off x="1002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96" name="Line 364"/>
                <p:cNvSpPr>
                  <a:spLocks noChangeShapeType="1"/>
                </p:cNvSpPr>
                <p:nvPr/>
              </p:nvSpPr>
              <p:spPr bwMode="auto">
                <a:xfrm flipV="1">
                  <a:off x="1002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97" name="Line 365"/>
                <p:cNvSpPr>
                  <a:spLocks noChangeShapeType="1"/>
                </p:cNvSpPr>
                <p:nvPr/>
              </p:nvSpPr>
              <p:spPr bwMode="auto">
                <a:xfrm>
                  <a:off x="1002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98" name="Line 366"/>
                <p:cNvSpPr>
                  <a:spLocks noChangeShapeType="1"/>
                </p:cNvSpPr>
                <p:nvPr/>
              </p:nvSpPr>
              <p:spPr bwMode="auto">
                <a:xfrm flipV="1">
                  <a:off x="1004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99" name="Line 367"/>
                <p:cNvSpPr>
                  <a:spLocks noChangeShapeType="1"/>
                </p:cNvSpPr>
                <p:nvPr/>
              </p:nvSpPr>
              <p:spPr bwMode="auto">
                <a:xfrm>
                  <a:off x="1004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00" name="Line 368"/>
                <p:cNvSpPr>
                  <a:spLocks noChangeShapeType="1"/>
                </p:cNvSpPr>
                <p:nvPr/>
              </p:nvSpPr>
              <p:spPr bwMode="auto">
                <a:xfrm flipV="1">
                  <a:off x="1004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01" name="Line 369"/>
                <p:cNvSpPr>
                  <a:spLocks noChangeShapeType="1"/>
                </p:cNvSpPr>
                <p:nvPr/>
              </p:nvSpPr>
              <p:spPr bwMode="auto">
                <a:xfrm>
                  <a:off x="1005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02" name="Line 370"/>
                <p:cNvSpPr>
                  <a:spLocks noChangeShapeType="1"/>
                </p:cNvSpPr>
                <p:nvPr/>
              </p:nvSpPr>
              <p:spPr bwMode="auto">
                <a:xfrm flipV="1">
                  <a:off x="1005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03" name="Line 371"/>
                <p:cNvSpPr>
                  <a:spLocks noChangeShapeType="1"/>
                </p:cNvSpPr>
                <p:nvPr/>
              </p:nvSpPr>
              <p:spPr bwMode="auto">
                <a:xfrm>
                  <a:off x="1005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04" name="Line 372"/>
                <p:cNvSpPr>
                  <a:spLocks noChangeShapeType="1"/>
                </p:cNvSpPr>
                <p:nvPr/>
              </p:nvSpPr>
              <p:spPr bwMode="auto">
                <a:xfrm flipV="1">
                  <a:off x="1005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05" name="Line 373"/>
                <p:cNvSpPr>
                  <a:spLocks noChangeShapeType="1"/>
                </p:cNvSpPr>
                <p:nvPr/>
              </p:nvSpPr>
              <p:spPr bwMode="auto">
                <a:xfrm>
                  <a:off x="1007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06" name="Line 374"/>
                <p:cNvSpPr>
                  <a:spLocks noChangeShapeType="1"/>
                </p:cNvSpPr>
                <p:nvPr/>
              </p:nvSpPr>
              <p:spPr bwMode="auto">
                <a:xfrm flipV="1">
                  <a:off x="1007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07" name="Line 375"/>
                <p:cNvSpPr>
                  <a:spLocks noChangeShapeType="1"/>
                </p:cNvSpPr>
                <p:nvPr/>
              </p:nvSpPr>
              <p:spPr bwMode="auto">
                <a:xfrm>
                  <a:off x="1007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08" name="Line 376"/>
                <p:cNvSpPr>
                  <a:spLocks noChangeShapeType="1"/>
                </p:cNvSpPr>
                <p:nvPr/>
              </p:nvSpPr>
              <p:spPr bwMode="auto">
                <a:xfrm flipV="1">
                  <a:off x="1007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09" name="Line 377"/>
                <p:cNvSpPr>
                  <a:spLocks noChangeShapeType="1"/>
                </p:cNvSpPr>
                <p:nvPr/>
              </p:nvSpPr>
              <p:spPr bwMode="auto">
                <a:xfrm>
                  <a:off x="1009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10" name="Line 378"/>
                <p:cNvSpPr>
                  <a:spLocks noChangeShapeType="1"/>
                </p:cNvSpPr>
                <p:nvPr/>
              </p:nvSpPr>
              <p:spPr bwMode="auto">
                <a:xfrm flipV="1">
                  <a:off x="1009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11" name="Line 379"/>
                <p:cNvSpPr>
                  <a:spLocks noChangeShapeType="1"/>
                </p:cNvSpPr>
                <p:nvPr/>
              </p:nvSpPr>
              <p:spPr bwMode="auto">
                <a:xfrm>
                  <a:off x="1009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12" name="Line 380"/>
                <p:cNvSpPr>
                  <a:spLocks noChangeShapeType="1"/>
                </p:cNvSpPr>
                <p:nvPr/>
              </p:nvSpPr>
              <p:spPr bwMode="auto">
                <a:xfrm flipV="1">
                  <a:off x="1010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13" name="Line 381"/>
                <p:cNvSpPr>
                  <a:spLocks noChangeShapeType="1"/>
                </p:cNvSpPr>
                <p:nvPr/>
              </p:nvSpPr>
              <p:spPr bwMode="auto">
                <a:xfrm>
                  <a:off x="1010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14" name="Line 382"/>
                <p:cNvSpPr>
                  <a:spLocks noChangeShapeType="1"/>
                </p:cNvSpPr>
                <p:nvPr/>
              </p:nvSpPr>
              <p:spPr bwMode="auto">
                <a:xfrm flipV="1">
                  <a:off x="1010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15" name="Line 383"/>
                <p:cNvSpPr>
                  <a:spLocks noChangeShapeType="1"/>
                </p:cNvSpPr>
                <p:nvPr/>
              </p:nvSpPr>
              <p:spPr bwMode="auto">
                <a:xfrm>
                  <a:off x="1012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16" name="Line 384"/>
                <p:cNvSpPr>
                  <a:spLocks noChangeShapeType="1"/>
                </p:cNvSpPr>
                <p:nvPr/>
              </p:nvSpPr>
              <p:spPr bwMode="auto">
                <a:xfrm flipV="1">
                  <a:off x="1012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17" name="Line 385"/>
                <p:cNvSpPr>
                  <a:spLocks noChangeShapeType="1"/>
                </p:cNvSpPr>
                <p:nvPr/>
              </p:nvSpPr>
              <p:spPr bwMode="auto">
                <a:xfrm>
                  <a:off x="1012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18" name="Line 386"/>
                <p:cNvSpPr>
                  <a:spLocks noChangeShapeType="1"/>
                </p:cNvSpPr>
                <p:nvPr/>
              </p:nvSpPr>
              <p:spPr bwMode="auto">
                <a:xfrm flipV="1">
                  <a:off x="1012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19" name="Line 387"/>
                <p:cNvSpPr>
                  <a:spLocks noChangeShapeType="1"/>
                </p:cNvSpPr>
                <p:nvPr/>
              </p:nvSpPr>
              <p:spPr bwMode="auto">
                <a:xfrm>
                  <a:off x="1014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20" name="Line 388"/>
                <p:cNvSpPr>
                  <a:spLocks noChangeShapeType="1"/>
                </p:cNvSpPr>
                <p:nvPr/>
              </p:nvSpPr>
              <p:spPr bwMode="auto">
                <a:xfrm flipV="1">
                  <a:off x="1014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21" name="Line 389"/>
                <p:cNvSpPr>
                  <a:spLocks noChangeShapeType="1"/>
                </p:cNvSpPr>
                <p:nvPr/>
              </p:nvSpPr>
              <p:spPr bwMode="auto">
                <a:xfrm>
                  <a:off x="1014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22" name="Line 390"/>
                <p:cNvSpPr>
                  <a:spLocks noChangeShapeType="1"/>
                </p:cNvSpPr>
                <p:nvPr/>
              </p:nvSpPr>
              <p:spPr bwMode="auto">
                <a:xfrm flipV="1">
                  <a:off x="1014" y="153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23" name="Line 391"/>
                <p:cNvSpPr>
                  <a:spLocks noChangeShapeType="1"/>
                </p:cNvSpPr>
                <p:nvPr/>
              </p:nvSpPr>
              <p:spPr bwMode="auto">
                <a:xfrm>
                  <a:off x="1015" y="153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24" name="Line 392"/>
                <p:cNvSpPr>
                  <a:spLocks noChangeShapeType="1"/>
                </p:cNvSpPr>
                <p:nvPr/>
              </p:nvSpPr>
              <p:spPr bwMode="auto">
                <a:xfrm flipV="1">
                  <a:off x="1015" y="153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25" name="Line 393"/>
                <p:cNvSpPr>
                  <a:spLocks noChangeShapeType="1"/>
                </p:cNvSpPr>
                <p:nvPr/>
              </p:nvSpPr>
              <p:spPr bwMode="auto">
                <a:xfrm>
                  <a:off x="1015" y="153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26" name="Line 394"/>
                <p:cNvSpPr>
                  <a:spLocks noChangeShapeType="1"/>
                </p:cNvSpPr>
                <p:nvPr/>
              </p:nvSpPr>
              <p:spPr bwMode="auto">
                <a:xfrm flipV="1">
                  <a:off x="1015" y="153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27" name="Line 395"/>
                <p:cNvSpPr>
                  <a:spLocks noChangeShapeType="1"/>
                </p:cNvSpPr>
                <p:nvPr/>
              </p:nvSpPr>
              <p:spPr bwMode="auto">
                <a:xfrm>
                  <a:off x="1017" y="153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28" name="Line 396"/>
                <p:cNvSpPr>
                  <a:spLocks noChangeShapeType="1"/>
                </p:cNvSpPr>
                <p:nvPr/>
              </p:nvSpPr>
              <p:spPr bwMode="auto">
                <a:xfrm flipV="1">
                  <a:off x="1017" y="153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29" name="Line 397"/>
                <p:cNvSpPr>
                  <a:spLocks noChangeShapeType="1"/>
                </p:cNvSpPr>
                <p:nvPr/>
              </p:nvSpPr>
              <p:spPr bwMode="auto">
                <a:xfrm>
                  <a:off x="1017" y="153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30" name="Line 398"/>
                <p:cNvSpPr>
                  <a:spLocks noChangeShapeType="1"/>
                </p:cNvSpPr>
                <p:nvPr/>
              </p:nvSpPr>
              <p:spPr bwMode="auto">
                <a:xfrm flipV="1">
                  <a:off x="1017" y="153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31" name="Line 399"/>
                <p:cNvSpPr>
                  <a:spLocks noChangeShapeType="1"/>
                </p:cNvSpPr>
                <p:nvPr/>
              </p:nvSpPr>
              <p:spPr bwMode="auto">
                <a:xfrm>
                  <a:off x="1019" y="153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32" name="Line 400"/>
                <p:cNvSpPr>
                  <a:spLocks noChangeShapeType="1"/>
                </p:cNvSpPr>
                <p:nvPr/>
              </p:nvSpPr>
              <p:spPr bwMode="auto">
                <a:xfrm flipV="1">
                  <a:off x="1019" y="153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33" name="Line 401"/>
                <p:cNvSpPr>
                  <a:spLocks noChangeShapeType="1"/>
                </p:cNvSpPr>
                <p:nvPr/>
              </p:nvSpPr>
              <p:spPr bwMode="auto">
                <a:xfrm>
                  <a:off x="1019" y="153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34" name="Line 402"/>
                <p:cNvSpPr>
                  <a:spLocks noChangeShapeType="1"/>
                </p:cNvSpPr>
                <p:nvPr/>
              </p:nvSpPr>
              <p:spPr bwMode="auto">
                <a:xfrm flipV="1">
                  <a:off x="1019" y="153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35" name="Line 403"/>
                <p:cNvSpPr>
                  <a:spLocks noChangeShapeType="1"/>
                </p:cNvSpPr>
                <p:nvPr/>
              </p:nvSpPr>
              <p:spPr bwMode="auto">
                <a:xfrm>
                  <a:off x="1020" y="153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36" name="Line 404"/>
                <p:cNvSpPr>
                  <a:spLocks noChangeShapeType="1"/>
                </p:cNvSpPr>
                <p:nvPr/>
              </p:nvSpPr>
              <p:spPr bwMode="auto">
                <a:xfrm flipV="1">
                  <a:off x="1020" y="153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37" name="Line 405"/>
                <p:cNvSpPr>
                  <a:spLocks noChangeShapeType="1"/>
                </p:cNvSpPr>
                <p:nvPr/>
              </p:nvSpPr>
              <p:spPr bwMode="auto">
                <a:xfrm>
                  <a:off x="1022" y="153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38" name="Line 406"/>
                <p:cNvSpPr>
                  <a:spLocks noChangeShapeType="1"/>
                </p:cNvSpPr>
                <p:nvPr/>
              </p:nvSpPr>
              <p:spPr bwMode="auto">
                <a:xfrm flipV="1">
                  <a:off x="1022" y="153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39" name="Line 407"/>
                <p:cNvSpPr>
                  <a:spLocks noChangeShapeType="1"/>
                </p:cNvSpPr>
                <p:nvPr/>
              </p:nvSpPr>
              <p:spPr bwMode="auto">
                <a:xfrm>
                  <a:off x="1022" y="153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40" name="Line 408"/>
                <p:cNvSpPr>
                  <a:spLocks noChangeShapeType="1"/>
                </p:cNvSpPr>
                <p:nvPr/>
              </p:nvSpPr>
              <p:spPr bwMode="auto">
                <a:xfrm flipV="1">
                  <a:off x="1022" y="153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41" name="Line 409"/>
                <p:cNvSpPr>
                  <a:spLocks noChangeShapeType="1"/>
                </p:cNvSpPr>
                <p:nvPr/>
              </p:nvSpPr>
              <p:spPr bwMode="auto">
                <a:xfrm>
                  <a:off x="1023" y="1533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42" name="Line 410"/>
                <p:cNvSpPr>
                  <a:spLocks noChangeShapeType="1"/>
                </p:cNvSpPr>
                <p:nvPr/>
              </p:nvSpPr>
              <p:spPr bwMode="auto">
                <a:xfrm flipV="1">
                  <a:off x="1023" y="1533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43" name="Line 411"/>
                <p:cNvSpPr>
                  <a:spLocks noChangeShapeType="1"/>
                </p:cNvSpPr>
                <p:nvPr/>
              </p:nvSpPr>
              <p:spPr bwMode="auto">
                <a:xfrm>
                  <a:off x="1023" y="1531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44" name="Line 412"/>
                <p:cNvSpPr>
                  <a:spLocks noChangeShapeType="1"/>
                </p:cNvSpPr>
                <p:nvPr/>
              </p:nvSpPr>
              <p:spPr bwMode="auto">
                <a:xfrm flipV="1">
                  <a:off x="1023" y="1531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45" name="Line 413"/>
                <p:cNvSpPr>
                  <a:spLocks noChangeShapeType="1"/>
                </p:cNvSpPr>
                <p:nvPr/>
              </p:nvSpPr>
              <p:spPr bwMode="auto">
                <a:xfrm>
                  <a:off x="1025" y="1531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46" name="Line 414"/>
                <p:cNvSpPr>
                  <a:spLocks noChangeShapeType="1"/>
                </p:cNvSpPr>
                <p:nvPr/>
              </p:nvSpPr>
              <p:spPr bwMode="auto">
                <a:xfrm flipV="1">
                  <a:off x="1025" y="1529"/>
                  <a:ext cx="1" cy="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47" name="Line 415"/>
                <p:cNvSpPr>
                  <a:spLocks noChangeShapeType="1"/>
                </p:cNvSpPr>
                <p:nvPr/>
              </p:nvSpPr>
              <p:spPr bwMode="auto">
                <a:xfrm>
                  <a:off x="1025" y="1529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48" name="Line 416"/>
                <p:cNvSpPr>
                  <a:spLocks noChangeShapeType="1"/>
                </p:cNvSpPr>
                <p:nvPr/>
              </p:nvSpPr>
              <p:spPr bwMode="auto">
                <a:xfrm flipV="1">
                  <a:off x="1025" y="1528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49" name="Line 417"/>
                <p:cNvSpPr>
                  <a:spLocks noChangeShapeType="1"/>
                </p:cNvSpPr>
                <p:nvPr/>
              </p:nvSpPr>
              <p:spPr bwMode="auto">
                <a:xfrm>
                  <a:off x="1027" y="1526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50" name="Line 418"/>
                <p:cNvSpPr>
                  <a:spLocks noChangeShapeType="1"/>
                </p:cNvSpPr>
                <p:nvPr/>
              </p:nvSpPr>
              <p:spPr bwMode="auto">
                <a:xfrm flipV="1">
                  <a:off x="1027" y="1526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51" name="Line 419"/>
                <p:cNvSpPr>
                  <a:spLocks noChangeShapeType="1"/>
                </p:cNvSpPr>
                <p:nvPr/>
              </p:nvSpPr>
              <p:spPr bwMode="auto">
                <a:xfrm>
                  <a:off x="1027" y="1523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52" name="Line 420"/>
                <p:cNvSpPr>
                  <a:spLocks noChangeShapeType="1"/>
                </p:cNvSpPr>
                <p:nvPr/>
              </p:nvSpPr>
              <p:spPr bwMode="auto">
                <a:xfrm flipV="1">
                  <a:off x="1028" y="1519"/>
                  <a:ext cx="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53" name="Line 421"/>
                <p:cNvSpPr>
                  <a:spLocks noChangeShapeType="1"/>
                </p:cNvSpPr>
                <p:nvPr/>
              </p:nvSpPr>
              <p:spPr bwMode="auto">
                <a:xfrm>
                  <a:off x="1028" y="1503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54" name="Line 422"/>
                <p:cNvSpPr>
                  <a:spLocks noChangeShapeType="1"/>
                </p:cNvSpPr>
                <p:nvPr/>
              </p:nvSpPr>
              <p:spPr bwMode="auto">
                <a:xfrm>
                  <a:off x="1028" y="1511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55" name="Line 423"/>
                <p:cNvSpPr>
                  <a:spLocks noChangeShapeType="1"/>
                </p:cNvSpPr>
                <p:nvPr/>
              </p:nvSpPr>
              <p:spPr bwMode="auto">
                <a:xfrm flipV="1">
                  <a:off x="1028" y="1503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56" name="Line 424"/>
                <p:cNvSpPr>
                  <a:spLocks noChangeShapeType="1"/>
                </p:cNvSpPr>
                <p:nvPr/>
              </p:nvSpPr>
              <p:spPr bwMode="auto">
                <a:xfrm>
                  <a:off x="1028" y="1501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457" name="Line 425"/>
                <p:cNvSpPr>
                  <a:spLocks noChangeShapeType="1"/>
                </p:cNvSpPr>
                <p:nvPr/>
              </p:nvSpPr>
              <p:spPr bwMode="auto">
                <a:xfrm flipV="1">
                  <a:off x="1030" y="1501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1745" name="Group 426"/>
              <p:cNvGrpSpPr>
                <a:grpSpLocks/>
              </p:cNvGrpSpPr>
              <p:nvPr/>
            </p:nvGrpSpPr>
            <p:grpSpPr bwMode="auto">
              <a:xfrm>
                <a:off x="964" y="1499"/>
                <a:ext cx="79" cy="50"/>
                <a:chOff x="964" y="1499"/>
                <a:chExt cx="79" cy="50"/>
              </a:xfrm>
            </p:grpSpPr>
            <p:sp>
              <p:nvSpPr>
                <p:cNvPr id="2058" name="Line 427"/>
                <p:cNvSpPr>
                  <a:spLocks noChangeShapeType="1"/>
                </p:cNvSpPr>
                <p:nvPr/>
              </p:nvSpPr>
              <p:spPr bwMode="auto">
                <a:xfrm>
                  <a:off x="1030" y="1501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59" name="Line 428"/>
                <p:cNvSpPr>
                  <a:spLocks noChangeShapeType="1"/>
                </p:cNvSpPr>
                <p:nvPr/>
              </p:nvSpPr>
              <p:spPr bwMode="auto">
                <a:xfrm flipV="1">
                  <a:off x="1030" y="1501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60" name="Line 429"/>
                <p:cNvSpPr>
                  <a:spLocks noChangeShapeType="1"/>
                </p:cNvSpPr>
                <p:nvPr/>
              </p:nvSpPr>
              <p:spPr bwMode="auto">
                <a:xfrm>
                  <a:off x="1030" y="1499"/>
                  <a:ext cx="1" cy="2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61" name="Line 430"/>
                <p:cNvSpPr>
                  <a:spLocks noChangeShapeType="1"/>
                </p:cNvSpPr>
                <p:nvPr/>
              </p:nvSpPr>
              <p:spPr bwMode="auto">
                <a:xfrm flipV="1">
                  <a:off x="1032" y="1499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62" name="Line 431"/>
                <p:cNvSpPr>
                  <a:spLocks noChangeShapeType="1"/>
                </p:cNvSpPr>
                <p:nvPr/>
              </p:nvSpPr>
              <p:spPr bwMode="auto">
                <a:xfrm>
                  <a:off x="1032" y="1499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63" name="Line 432"/>
                <p:cNvSpPr>
                  <a:spLocks noChangeShapeType="1"/>
                </p:cNvSpPr>
                <p:nvPr/>
              </p:nvSpPr>
              <p:spPr bwMode="auto">
                <a:xfrm flipV="1">
                  <a:off x="1032" y="1499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64" name="Line 433"/>
                <p:cNvSpPr>
                  <a:spLocks noChangeShapeType="1"/>
                </p:cNvSpPr>
                <p:nvPr/>
              </p:nvSpPr>
              <p:spPr bwMode="auto">
                <a:xfrm>
                  <a:off x="1032" y="1499"/>
                  <a:ext cx="1" cy="2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65" name="Line 434"/>
                <p:cNvSpPr>
                  <a:spLocks noChangeShapeType="1"/>
                </p:cNvSpPr>
                <p:nvPr/>
              </p:nvSpPr>
              <p:spPr bwMode="auto">
                <a:xfrm flipV="1">
                  <a:off x="1033" y="1501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66" name="Line 435"/>
                <p:cNvSpPr>
                  <a:spLocks noChangeShapeType="1"/>
                </p:cNvSpPr>
                <p:nvPr/>
              </p:nvSpPr>
              <p:spPr bwMode="auto">
                <a:xfrm>
                  <a:off x="1033" y="1506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67" name="Freeform 436"/>
                <p:cNvSpPr>
                  <a:spLocks/>
                </p:cNvSpPr>
                <p:nvPr/>
              </p:nvSpPr>
              <p:spPr bwMode="auto">
                <a:xfrm>
                  <a:off x="976" y="1499"/>
                  <a:ext cx="57" cy="45"/>
                </a:xfrm>
                <a:custGeom>
                  <a:avLst/>
                  <a:gdLst>
                    <a:gd name="T0" fmla="*/ 0 w 57"/>
                    <a:gd name="T1" fmla="*/ 17 h 45"/>
                    <a:gd name="T2" fmla="*/ 8 w 57"/>
                    <a:gd name="T3" fmla="*/ 29 h 45"/>
                    <a:gd name="T4" fmla="*/ 10 w 57"/>
                    <a:gd name="T5" fmla="*/ 30 h 45"/>
                    <a:gd name="T6" fmla="*/ 10 w 57"/>
                    <a:gd name="T7" fmla="*/ 32 h 45"/>
                    <a:gd name="T8" fmla="*/ 11 w 57"/>
                    <a:gd name="T9" fmla="*/ 35 h 45"/>
                    <a:gd name="T10" fmla="*/ 13 w 57"/>
                    <a:gd name="T11" fmla="*/ 37 h 45"/>
                    <a:gd name="T12" fmla="*/ 15 w 57"/>
                    <a:gd name="T13" fmla="*/ 39 h 45"/>
                    <a:gd name="T14" fmla="*/ 16 w 57"/>
                    <a:gd name="T15" fmla="*/ 40 h 45"/>
                    <a:gd name="T16" fmla="*/ 20 w 57"/>
                    <a:gd name="T17" fmla="*/ 42 h 45"/>
                    <a:gd name="T18" fmla="*/ 23 w 57"/>
                    <a:gd name="T19" fmla="*/ 44 h 45"/>
                    <a:gd name="T20" fmla="*/ 24 w 57"/>
                    <a:gd name="T21" fmla="*/ 45 h 45"/>
                    <a:gd name="T22" fmla="*/ 29 w 57"/>
                    <a:gd name="T23" fmla="*/ 45 h 45"/>
                    <a:gd name="T24" fmla="*/ 31 w 57"/>
                    <a:gd name="T25" fmla="*/ 45 h 45"/>
                    <a:gd name="T26" fmla="*/ 34 w 57"/>
                    <a:gd name="T27" fmla="*/ 45 h 45"/>
                    <a:gd name="T28" fmla="*/ 36 w 57"/>
                    <a:gd name="T29" fmla="*/ 45 h 45"/>
                    <a:gd name="T30" fmla="*/ 38 w 57"/>
                    <a:gd name="T31" fmla="*/ 45 h 45"/>
                    <a:gd name="T32" fmla="*/ 41 w 57"/>
                    <a:gd name="T33" fmla="*/ 44 h 45"/>
                    <a:gd name="T34" fmla="*/ 44 w 57"/>
                    <a:gd name="T35" fmla="*/ 42 h 45"/>
                    <a:gd name="T36" fmla="*/ 47 w 57"/>
                    <a:gd name="T37" fmla="*/ 40 h 45"/>
                    <a:gd name="T38" fmla="*/ 49 w 57"/>
                    <a:gd name="T39" fmla="*/ 37 h 45"/>
                    <a:gd name="T40" fmla="*/ 52 w 57"/>
                    <a:gd name="T41" fmla="*/ 34 h 45"/>
                    <a:gd name="T42" fmla="*/ 54 w 57"/>
                    <a:gd name="T43" fmla="*/ 30 h 45"/>
                    <a:gd name="T44" fmla="*/ 56 w 57"/>
                    <a:gd name="T45" fmla="*/ 27 h 45"/>
                    <a:gd name="T46" fmla="*/ 56 w 57"/>
                    <a:gd name="T47" fmla="*/ 24 h 45"/>
                    <a:gd name="T48" fmla="*/ 57 w 57"/>
                    <a:gd name="T49" fmla="*/ 19 h 45"/>
                    <a:gd name="T50" fmla="*/ 57 w 57"/>
                    <a:gd name="T51" fmla="*/ 15 h 45"/>
                    <a:gd name="T52" fmla="*/ 57 w 57"/>
                    <a:gd name="T53" fmla="*/ 12 h 45"/>
                    <a:gd name="T54" fmla="*/ 57 w 57"/>
                    <a:gd name="T55" fmla="*/ 7 h 45"/>
                    <a:gd name="T56" fmla="*/ 57 w 57"/>
                    <a:gd name="T57" fmla="*/ 2 h 45"/>
                    <a:gd name="T58" fmla="*/ 56 w 57"/>
                    <a:gd name="T59" fmla="*/ 0 h 45"/>
                    <a:gd name="T60" fmla="*/ 52 w 57"/>
                    <a:gd name="T61" fmla="*/ 4 h 45"/>
                    <a:gd name="T62" fmla="*/ 52 w 57"/>
                    <a:gd name="T63" fmla="*/ 12 h 45"/>
                    <a:gd name="T64" fmla="*/ 52 w 57"/>
                    <a:gd name="T65" fmla="*/ 19 h 45"/>
                    <a:gd name="T66" fmla="*/ 51 w 57"/>
                    <a:gd name="T67" fmla="*/ 27 h 45"/>
                    <a:gd name="T68" fmla="*/ 49 w 57"/>
                    <a:gd name="T69" fmla="*/ 30 h 45"/>
                    <a:gd name="T70" fmla="*/ 47 w 57"/>
                    <a:gd name="T71" fmla="*/ 34 h 45"/>
                    <a:gd name="T72" fmla="*/ 44 w 57"/>
                    <a:gd name="T73" fmla="*/ 37 h 45"/>
                    <a:gd name="T74" fmla="*/ 43 w 57"/>
                    <a:gd name="T75" fmla="*/ 39 h 45"/>
                    <a:gd name="T76" fmla="*/ 39 w 57"/>
                    <a:gd name="T77" fmla="*/ 40 h 45"/>
                    <a:gd name="T78" fmla="*/ 36 w 57"/>
                    <a:gd name="T79" fmla="*/ 40 h 45"/>
                    <a:gd name="T80" fmla="*/ 31 w 57"/>
                    <a:gd name="T81" fmla="*/ 40 h 45"/>
                    <a:gd name="T82" fmla="*/ 28 w 57"/>
                    <a:gd name="T83" fmla="*/ 40 h 45"/>
                    <a:gd name="T84" fmla="*/ 26 w 57"/>
                    <a:gd name="T85" fmla="*/ 40 h 45"/>
                    <a:gd name="T86" fmla="*/ 24 w 57"/>
                    <a:gd name="T87" fmla="*/ 39 h 45"/>
                    <a:gd name="T88" fmla="*/ 23 w 57"/>
                    <a:gd name="T89" fmla="*/ 39 h 45"/>
                    <a:gd name="T90" fmla="*/ 20 w 57"/>
                    <a:gd name="T91" fmla="*/ 37 h 45"/>
                    <a:gd name="T92" fmla="*/ 18 w 57"/>
                    <a:gd name="T93" fmla="*/ 35 h 45"/>
                    <a:gd name="T94" fmla="*/ 16 w 57"/>
                    <a:gd name="T95" fmla="*/ 32 h 45"/>
                    <a:gd name="T96" fmla="*/ 15 w 57"/>
                    <a:gd name="T97" fmla="*/ 30 h 45"/>
                    <a:gd name="T98" fmla="*/ 13 w 57"/>
                    <a:gd name="T99" fmla="*/ 27 h 45"/>
                    <a:gd name="T100" fmla="*/ 13 w 57"/>
                    <a:gd name="T101" fmla="*/ 24 h 45"/>
                    <a:gd name="T102" fmla="*/ 5 w 57"/>
                    <a:gd name="T103" fmla="*/ 14 h 45"/>
                    <a:gd name="T104" fmla="*/ 0 w 57"/>
                    <a:gd name="T105" fmla="*/ 15 h 45"/>
                    <a:gd name="T106" fmla="*/ 0 w 57"/>
                    <a:gd name="T107" fmla="*/ 17 h 45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57"/>
                    <a:gd name="T163" fmla="*/ 0 h 45"/>
                    <a:gd name="T164" fmla="*/ 57 w 57"/>
                    <a:gd name="T165" fmla="*/ 45 h 45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57" h="45">
                      <a:moveTo>
                        <a:pt x="0" y="17"/>
                      </a:moveTo>
                      <a:lnTo>
                        <a:pt x="8" y="29"/>
                      </a:lnTo>
                      <a:lnTo>
                        <a:pt x="10" y="30"/>
                      </a:lnTo>
                      <a:lnTo>
                        <a:pt x="10" y="32"/>
                      </a:lnTo>
                      <a:lnTo>
                        <a:pt x="11" y="35"/>
                      </a:lnTo>
                      <a:lnTo>
                        <a:pt x="13" y="37"/>
                      </a:lnTo>
                      <a:lnTo>
                        <a:pt x="15" y="39"/>
                      </a:lnTo>
                      <a:lnTo>
                        <a:pt x="16" y="40"/>
                      </a:lnTo>
                      <a:lnTo>
                        <a:pt x="20" y="42"/>
                      </a:lnTo>
                      <a:lnTo>
                        <a:pt x="23" y="44"/>
                      </a:lnTo>
                      <a:lnTo>
                        <a:pt x="24" y="45"/>
                      </a:lnTo>
                      <a:lnTo>
                        <a:pt x="29" y="45"/>
                      </a:lnTo>
                      <a:lnTo>
                        <a:pt x="31" y="45"/>
                      </a:lnTo>
                      <a:lnTo>
                        <a:pt x="34" y="45"/>
                      </a:lnTo>
                      <a:lnTo>
                        <a:pt x="36" y="45"/>
                      </a:lnTo>
                      <a:lnTo>
                        <a:pt x="38" y="45"/>
                      </a:lnTo>
                      <a:lnTo>
                        <a:pt x="41" y="44"/>
                      </a:lnTo>
                      <a:lnTo>
                        <a:pt x="44" y="42"/>
                      </a:lnTo>
                      <a:lnTo>
                        <a:pt x="47" y="40"/>
                      </a:lnTo>
                      <a:lnTo>
                        <a:pt x="49" y="37"/>
                      </a:lnTo>
                      <a:lnTo>
                        <a:pt x="52" y="34"/>
                      </a:lnTo>
                      <a:lnTo>
                        <a:pt x="54" y="30"/>
                      </a:lnTo>
                      <a:lnTo>
                        <a:pt x="56" y="27"/>
                      </a:lnTo>
                      <a:lnTo>
                        <a:pt x="56" y="24"/>
                      </a:lnTo>
                      <a:lnTo>
                        <a:pt x="57" y="19"/>
                      </a:lnTo>
                      <a:lnTo>
                        <a:pt x="57" y="15"/>
                      </a:lnTo>
                      <a:lnTo>
                        <a:pt x="57" y="12"/>
                      </a:lnTo>
                      <a:lnTo>
                        <a:pt x="57" y="7"/>
                      </a:lnTo>
                      <a:lnTo>
                        <a:pt x="57" y="2"/>
                      </a:lnTo>
                      <a:lnTo>
                        <a:pt x="56" y="0"/>
                      </a:lnTo>
                      <a:lnTo>
                        <a:pt x="52" y="4"/>
                      </a:lnTo>
                      <a:lnTo>
                        <a:pt x="52" y="12"/>
                      </a:lnTo>
                      <a:lnTo>
                        <a:pt x="52" y="19"/>
                      </a:lnTo>
                      <a:lnTo>
                        <a:pt x="51" y="27"/>
                      </a:lnTo>
                      <a:lnTo>
                        <a:pt x="49" y="30"/>
                      </a:lnTo>
                      <a:lnTo>
                        <a:pt x="47" y="34"/>
                      </a:lnTo>
                      <a:lnTo>
                        <a:pt x="44" y="37"/>
                      </a:lnTo>
                      <a:lnTo>
                        <a:pt x="43" y="39"/>
                      </a:lnTo>
                      <a:lnTo>
                        <a:pt x="39" y="40"/>
                      </a:lnTo>
                      <a:lnTo>
                        <a:pt x="36" y="40"/>
                      </a:lnTo>
                      <a:lnTo>
                        <a:pt x="31" y="40"/>
                      </a:lnTo>
                      <a:lnTo>
                        <a:pt x="28" y="40"/>
                      </a:lnTo>
                      <a:lnTo>
                        <a:pt x="26" y="40"/>
                      </a:lnTo>
                      <a:lnTo>
                        <a:pt x="24" y="39"/>
                      </a:lnTo>
                      <a:lnTo>
                        <a:pt x="23" y="39"/>
                      </a:lnTo>
                      <a:lnTo>
                        <a:pt x="20" y="37"/>
                      </a:lnTo>
                      <a:lnTo>
                        <a:pt x="18" y="35"/>
                      </a:lnTo>
                      <a:lnTo>
                        <a:pt x="16" y="32"/>
                      </a:lnTo>
                      <a:lnTo>
                        <a:pt x="15" y="30"/>
                      </a:lnTo>
                      <a:lnTo>
                        <a:pt x="13" y="27"/>
                      </a:lnTo>
                      <a:lnTo>
                        <a:pt x="13" y="24"/>
                      </a:lnTo>
                      <a:lnTo>
                        <a:pt x="5" y="14"/>
                      </a:lnTo>
                      <a:lnTo>
                        <a:pt x="0" y="15"/>
                      </a:lnTo>
                      <a:lnTo>
                        <a:pt x="0" y="17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68" name="Line 437"/>
                <p:cNvSpPr>
                  <a:spLocks noChangeShapeType="1"/>
                </p:cNvSpPr>
                <p:nvPr/>
              </p:nvSpPr>
              <p:spPr bwMode="auto">
                <a:xfrm>
                  <a:off x="964" y="151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69" name="Line 438"/>
                <p:cNvSpPr>
                  <a:spLocks noChangeShapeType="1"/>
                </p:cNvSpPr>
                <p:nvPr/>
              </p:nvSpPr>
              <p:spPr bwMode="auto">
                <a:xfrm flipV="1">
                  <a:off x="966" y="151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70" name="Line 439"/>
                <p:cNvSpPr>
                  <a:spLocks noChangeShapeType="1"/>
                </p:cNvSpPr>
                <p:nvPr/>
              </p:nvSpPr>
              <p:spPr bwMode="auto">
                <a:xfrm>
                  <a:off x="966" y="151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71" name="Line 440"/>
                <p:cNvSpPr>
                  <a:spLocks noChangeShapeType="1"/>
                </p:cNvSpPr>
                <p:nvPr/>
              </p:nvSpPr>
              <p:spPr bwMode="auto">
                <a:xfrm flipV="1">
                  <a:off x="966" y="151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72" name="Line 441"/>
                <p:cNvSpPr>
                  <a:spLocks noChangeShapeType="1"/>
                </p:cNvSpPr>
                <p:nvPr/>
              </p:nvSpPr>
              <p:spPr bwMode="auto">
                <a:xfrm>
                  <a:off x="966" y="151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73" name="Line 442"/>
                <p:cNvSpPr>
                  <a:spLocks noChangeShapeType="1"/>
                </p:cNvSpPr>
                <p:nvPr/>
              </p:nvSpPr>
              <p:spPr bwMode="auto">
                <a:xfrm flipV="1">
                  <a:off x="968" y="1518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74" name="Line 443"/>
                <p:cNvSpPr>
                  <a:spLocks noChangeShapeType="1"/>
                </p:cNvSpPr>
                <p:nvPr/>
              </p:nvSpPr>
              <p:spPr bwMode="auto">
                <a:xfrm>
                  <a:off x="968" y="1518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75" name="Line 444"/>
                <p:cNvSpPr>
                  <a:spLocks noChangeShapeType="1"/>
                </p:cNvSpPr>
                <p:nvPr/>
              </p:nvSpPr>
              <p:spPr bwMode="auto">
                <a:xfrm flipV="1">
                  <a:off x="968" y="1518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76" name="Line 445"/>
                <p:cNvSpPr>
                  <a:spLocks noChangeShapeType="1"/>
                </p:cNvSpPr>
                <p:nvPr/>
              </p:nvSpPr>
              <p:spPr bwMode="auto">
                <a:xfrm>
                  <a:off x="968" y="1518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77" name="Line 446"/>
                <p:cNvSpPr>
                  <a:spLocks noChangeShapeType="1"/>
                </p:cNvSpPr>
                <p:nvPr/>
              </p:nvSpPr>
              <p:spPr bwMode="auto">
                <a:xfrm flipV="1">
                  <a:off x="969" y="1518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78" name="Line 447"/>
                <p:cNvSpPr>
                  <a:spLocks noChangeShapeType="1"/>
                </p:cNvSpPr>
                <p:nvPr/>
              </p:nvSpPr>
              <p:spPr bwMode="auto">
                <a:xfrm>
                  <a:off x="969" y="1518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79" name="Line 448"/>
                <p:cNvSpPr>
                  <a:spLocks noChangeShapeType="1"/>
                </p:cNvSpPr>
                <p:nvPr/>
              </p:nvSpPr>
              <p:spPr bwMode="auto">
                <a:xfrm flipV="1">
                  <a:off x="969" y="151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80" name="Line 449"/>
                <p:cNvSpPr>
                  <a:spLocks noChangeShapeType="1"/>
                </p:cNvSpPr>
                <p:nvPr/>
              </p:nvSpPr>
              <p:spPr bwMode="auto">
                <a:xfrm>
                  <a:off x="969" y="1519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81" name="Line 450"/>
                <p:cNvSpPr>
                  <a:spLocks noChangeShapeType="1"/>
                </p:cNvSpPr>
                <p:nvPr/>
              </p:nvSpPr>
              <p:spPr bwMode="auto">
                <a:xfrm flipV="1">
                  <a:off x="971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82" name="Line 451"/>
                <p:cNvSpPr>
                  <a:spLocks noChangeShapeType="1"/>
                </p:cNvSpPr>
                <p:nvPr/>
              </p:nvSpPr>
              <p:spPr bwMode="auto">
                <a:xfrm>
                  <a:off x="971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83" name="Line 452"/>
                <p:cNvSpPr>
                  <a:spLocks noChangeShapeType="1"/>
                </p:cNvSpPr>
                <p:nvPr/>
              </p:nvSpPr>
              <p:spPr bwMode="auto">
                <a:xfrm flipV="1">
                  <a:off x="971" y="152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84" name="Line 453"/>
                <p:cNvSpPr>
                  <a:spLocks noChangeShapeType="1"/>
                </p:cNvSpPr>
                <p:nvPr/>
              </p:nvSpPr>
              <p:spPr bwMode="auto">
                <a:xfrm>
                  <a:off x="971" y="1523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85" name="Line 454"/>
                <p:cNvSpPr>
                  <a:spLocks noChangeShapeType="1"/>
                </p:cNvSpPr>
                <p:nvPr/>
              </p:nvSpPr>
              <p:spPr bwMode="auto">
                <a:xfrm flipV="1">
                  <a:off x="972" y="1523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86" name="Line 455"/>
                <p:cNvSpPr>
                  <a:spLocks noChangeShapeType="1"/>
                </p:cNvSpPr>
                <p:nvPr/>
              </p:nvSpPr>
              <p:spPr bwMode="auto">
                <a:xfrm>
                  <a:off x="972" y="1523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87" name="Line 456"/>
                <p:cNvSpPr>
                  <a:spLocks noChangeShapeType="1"/>
                </p:cNvSpPr>
                <p:nvPr/>
              </p:nvSpPr>
              <p:spPr bwMode="auto">
                <a:xfrm flipV="1">
                  <a:off x="974" y="1523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88" name="Line 457"/>
                <p:cNvSpPr>
                  <a:spLocks noChangeShapeType="1"/>
                </p:cNvSpPr>
                <p:nvPr/>
              </p:nvSpPr>
              <p:spPr bwMode="auto">
                <a:xfrm>
                  <a:off x="974" y="1524"/>
                  <a:ext cx="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89" name="Line 458"/>
                <p:cNvSpPr>
                  <a:spLocks noChangeShapeType="1"/>
                </p:cNvSpPr>
                <p:nvPr/>
              </p:nvSpPr>
              <p:spPr bwMode="auto">
                <a:xfrm flipV="1">
                  <a:off x="974" y="1524"/>
                  <a:ext cx="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90" name="Line 459"/>
                <p:cNvSpPr>
                  <a:spLocks noChangeShapeType="1"/>
                </p:cNvSpPr>
                <p:nvPr/>
              </p:nvSpPr>
              <p:spPr bwMode="auto">
                <a:xfrm>
                  <a:off x="974" y="1526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91" name="Line 460"/>
                <p:cNvSpPr>
                  <a:spLocks noChangeShapeType="1"/>
                </p:cNvSpPr>
                <p:nvPr/>
              </p:nvSpPr>
              <p:spPr bwMode="auto">
                <a:xfrm flipV="1">
                  <a:off x="976" y="1526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92" name="Line 461"/>
                <p:cNvSpPr>
                  <a:spLocks noChangeShapeType="1"/>
                </p:cNvSpPr>
                <p:nvPr/>
              </p:nvSpPr>
              <p:spPr bwMode="auto">
                <a:xfrm>
                  <a:off x="976" y="1526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93" name="Line 462"/>
                <p:cNvSpPr>
                  <a:spLocks noChangeShapeType="1"/>
                </p:cNvSpPr>
                <p:nvPr/>
              </p:nvSpPr>
              <p:spPr bwMode="auto">
                <a:xfrm flipV="1">
                  <a:off x="976" y="1528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94" name="Line 463"/>
                <p:cNvSpPr>
                  <a:spLocks noChangeShapeType="1"/>
                </p:cNvSpPr>
                <p:nvPr/>
              </p:nvSpPr>
              <p:spPr bwMode="auto">
                <a:xfrm>
                  <a:off x="976" y="1528"/>
                  <a:ext cx="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95" name="Line 464"/>
                <p:cNvSpPr>
                  <a:spLocks noChangeShapeType="1"/>
                </p:cNvSpPr>
                <p:nvPr/>
              </p:nvSpPr>
              <p:spPr bwMode="auto">
                <a:xfrm flipV="1">
                  <a:off x="977" y="1529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96" name="Line 465"/>
                <p:cNvSpPr>
                  <a:spLocks noChangeShapeType="1"/>
                </p:cNvSpPr>
                <p:nvPr/>
              </p:nvSpPr>
              <p:spPr bwMode="auto">
                <a:xfrm>
                  <a:off x="977" y="1531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97" name="Line 466"/>
                <p:cNvSpPr>
                  <a:spLocks noChangeShapeType="1"/>
                </p:cNvSpPr>
                <p:nvPr/>
              </p:nvSpPr>
              <p:spPr bwMode="auto">
                <a:xfrm flipV="1">
                  <a:off x="977" y="1533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98" name="Line 467"/>
                <p:cNvSpPr>
                  <a:spLocks noChangeShapeType="1"/>
                </p:cNvSpPr>
                <p:nvPr/>
              </p:nvSpPr>
              <p:spPr bwMode="auto">
                <a:xfrm>
                  <a:off x="979" y="1533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99" name="Line 468"/>
                <p:cNvSpPr>
                  <a:spLocks noChangeShapeType="1"/>
                </p:cNvSpPr>
                <p:nvPr/>
              </p:nvSpPr>
              <p:spPr bwMode="auto">
                <a:xfrm flipV="1">
                  <a:off x="979" y="1534"/>
                  <a:ext cx="1" cy="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00" name="Line 469"/>
                <p:cNvSpPr>
                  <a:spLocks noChangeShapeType="1"/>
                </p:cNvSpPr>
                <p:nvPr/>
              </p:nvSpPr>
              <p:spPr bwMode="auto">
                <a:xfrm>
                  <a:off x="979" y="1534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01" name="Line 470"/>
                <p:cNvSpPr>
                  <a:spLocks noChangeShapeType="1"/>
                </p:cNvSpPr>
                <p:nvPr/>
              </p:nvSpPr>
              <p:spPr bwMode="auto">
                <a:xfrm flipV="1">
                  <a:off x="979" y="1536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02" name="Line 471"/>
                <p:cNvSpPr>
                  <a:spLocks noChangeShapeType="1"/>
                </p:cNvSpPr>
                <p:nvPr/>
              </p:nvSpPr>
              <p:spPr bwMode="auto">
                <a:xfrm>
                  <a:off x="981" y="1536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03" name="Line 472"/>
                <p:cNvSpPr>
                  <a:spLocks noChangeShapeType="1"/>
                </p:cNvSpPr>
                <p:nvPr/>
              </p:nvSpPr>
              <p:spPr bwMode="auto">
                <a:xfrm flipV="1">
                  <a:off x="981" y="1536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04" name="Line 473"/>
                <p:cNvSpPr>
                  <a:spLocks noChangeShapeType="1"/>
                </p:cNvSpPr>
                <p:nvPr/>
              </p:nvSpPr>
              <p:spPr bwMode="auto">
                <a:xfrm>
                  <a:off x="981" y="1538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05" name="Line 474"/>
                <p:cNvSpPr>
                  <a:spLocks noChangeShapeType="1"/>
                </p:cNvSpPr>
                <p:nvPr/>
              </p:nvSpPr>
              <p:spPr bwMode="auto">
                <a:xfrm flipV="1">
                  <a:off x="981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06" name="Line 475"/>
                <p:cNvSpPr>
                  <a:spLocks noChangeShapeType="1"/>
                </p:cNvSpPr>
                <p:nvPr/>
              </p:nvSpPr>
              <p:spPr bwMode="auto">
                <a:xfrm>
                  <a:off x="982" y="1539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07" name="Line 476"/>
                <p:cNvSpPr>
                  <a:spLocks noChangeShapeType="1"/>
                </p:cNvSpPr>
                <p:nvPr/>
              </p:nvSpPr>
              <p:spPr bwMode="auto">
                <a:xfrm flipV="1">
                  <a:off x="982" y="1539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08" name="Line 477"/>
                <p:cNvSpPr>
                  <a:spLocks noChangeShapeType="1"/>
                </p:cNvSpPr>
                <p:nvPr/>
              </p:nvSpPr>
              <p:spPr bwMode="auto">
                <a:xfrm>
                  <a:off x="982" y="1539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09" name="Line 478"/>
                <p:cNvSpPr>
                  <a:spLocks noChangeShapeType="1"/>
                </p:cNvSpPr>
                <p:nvPr/>
              </p:nvSpPr>
              <p:spPr bwMode="auto">
                <a:xfrm flipV="1">
                  <a:off x="982" y="1539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10" name="Line 479"/>
                <p:cNvSpPr>
                  <a:spLocks noChangeShapeType="1"/>
                </p:cNvSpPr>
                <p:nvPr/>
              </p:nvSpPr>
              <p:spPr bwMode="auto">
                <a:xfrm>
                  <a:off x="984" y="1539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11" name="Line 480"/>
                <p:cNvSpPr>
                  <a:spLocks noChangeShapeType="1"/>
                </p:cNvSpPr>
                <p:nvPr/>
              </p:nvSpPr>
              <p:spPr bwMode="auto">
                <a:xfrm flipV="1">
                  <a:off x="984" y="154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12" name="Line 481"/>
                <p:cNvSpPr>
                  <a:spLocks noChangeShapeType="1"/>
                </p:cNvSpPr>
                <p:nvPr/>
              </p:nvSpPr>
              <p:spPr bwMode="auto">
                <a:xfrm>
                  <a:off x="984" y="1541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13" name="Line 482"/>
                <p:cNvSpPr>
                  <a:spLocks noChangeShapeType="1"/>
                </p:cNvSpPr>
                <p:nvPr/>
              </p:nvSpPr>
              <p:spPr bwMode="auto">
                <a:xfrm flipV="1">
                  <a:off x="986" y="1541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14" name="Line 483"/>
                <p:cNvSpPr>
                  <a:spLocks noChangeShapeType="1"/>
                </p:cNvSpPr>
                <p:nvPr/>
              </p:nvSpPr>
              <p:spPr bwMode="auto">
                <a:xfrm>
                  <a:off x="986" y="1541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15" name="Line 484"/>
                <p:cNvSpPr>
                  <a:spLocks noChangeShapeType="1"/>
                </p:cNvSpPr>
                <p:nvPr/>
              </p:nvSpPr>
              <p:spPr bwMode="auto">
                <a:xfrm flipV="1">
                  <a:off x="986" y="154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16" name="Line 485"/>
                <p:cNvSpPr>
                  <a:spLocks noChangeShapeType="1"/>
                </p:cNvSpPr>
                <p:nvPr/>
              </p:nvSpPr>
              <p:spPr bwMode="auto">
                <a:xfrm>
                  <a:off x="987" y="154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17" name="Line 486"/>
                <p:cNvSpPr>
                  <a:spLocks noChangeShapeType="1"/>
                </p:cNvSpPr>
                <p:nvPr/>
              </p:nvSpPr>
              <p:spPr bwMode="auto">
                <a:xfrm flipV="1">
                  <a:off x="987" y="154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18" name="Line 487"/>
                <p:cNvSpPr>
                  <a:spLocks noChangeShapeType="1"/>
                </p:cNvSpPr>
                <p:nvPr/>
              </p:nvSpPr>
              <p:spPr bwMode="auto">
                <a:xfrm>
                  <a:off x="987" y="154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19" name="Line 488"/>
                <p:cNvSpPr>
                  <a:spLocks noChangeShapeType="1"/>
                </p:cNvSpPr>
                <p:nvPr/>
              </p:nvSpPr>
              <p:spPr bwMode="auto">
                <a:xfrm flipV="1">
                  <a:off x="987" y="154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20" name="Line 489"/>
                <p:cNvSpPr>
                  <a:spLocks noChangeShapeType="1"/>
                </p:cNvSpPr>
                <p:nvPr/>
              </p:nvSpPr>
              <p:spPr bwMode="auto">
                <a:xfrm>
                  <a:off x="989" y="154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21" name="Line 490"/>
                <p:cNvSpPr>
                  <a:spLocks noChangeShapeType="1"/>
                </p:cNvSpPr>
                <p:nvPr/>
              </p:nvSpPr>
              <p:spPr bwMode="auto">
                <a:xfrm flipV="1">
                  <a:off x="989" y="154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22" name="Line 491"/>
                <p:cNvSpPr>
                  <a:spLocks noChangeShapeType="1"/>
                </p:cNvSpPr>
                <p:nvPr/>
              </p:nvSpPr>
              <p:spPr bwMode="auto">
                <a:xfrm>
                  <a:off x="989" y="1543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23" name="Line 492"/>
                <p:cNvSpPr>
                  <a:spLocks noChangeShapeType="1"/>
                </p:cNvSpPr>
                <p:nvPr/>
              </p:nvSpPr>
              <p:spPr bwMode="auto">
                <a:xfrm flipV="1">
                  <a:off x="989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24" name="Line 493"/>
                <p:cNvSpPr>
                  <a:spLocks noChangeShapeType="1"/>
                </p:cNvSpPr>
                <p:nvPr/>
              </p:nvSpPr>
              <p:spPr bwMode="auto">
                <a:xfrm>
                  <a:off x="991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25" name="Line 494"/>
                <p:cNvSpPr>
                  <a:spLocks noChangeShapeType="1"/>
                </p:cNvSpPr>
                <p:nvPr/>
              </p:nvSpPr>
              <p:spPr bwMode="auto">
                <a:xfrm flipV="1">
                  <a:off x="991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26" name="Line 495"/>
                <p:cNvSpPr>
                  <a:spLocks noChangeShapeType="1"/>
                </p:cNvSpPr>
                <p:nvPr/>
              </p:nvSpPr>
              <p:spPr bwMode="auto">
                <a:xfrm>
                  <a:off x="991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27" name="Line 496"/>
                <p:cNvSpPr>
                  <a:spLocks noChangeShapeType="1"/>
                </p:cNvSpPr>
                <p:nvPr/>
              </p:nvSpPr>
              <p:spPr bwMode="auto">
                <a:xfrm flipV="1">
                  <a:off x="991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28" name="Line 497"/>
                <p:cNvSpPr>
                  <a:spLocks noChangeShapeType="1"/>
                </p:cNvSpPr>
                <p:nvPr/>
              </p:nvSpPr>
              <p:spPr bwMode="auto">
                <a:xfrm>
                  <a:off x="992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29" name="Line 498"/>
                <p:cNvSpPr>
                  <a:spLocks noChangeShapeType="1"/>
                </p:cNvSpPr>
                <p:nvPr/>
              </p:nvSpPr>
              <p:spPr bwMode="auto">
                <a:xfrm flipV="1">
                  <a:off x="992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30" name="Line 499"/>
                <p:cNvSpPr>
                  <a:spLocks noChangeShapeType="1"/>
                </p:cNvSpPr>
                <p:nvPr/>
              </p:nvSpPr>
              <p:spPr bwMode="auto">
                <a:xfrm>
                  <a:off x="992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31" name="Line 500"/>
                <p:cNvSpPr>
                  <a:spLocks noChangeShapeType="1"/>
                </p:cNvSpPr>
                <p:nvPr/>
              </p:nvSpPr>
              <p:spPr bwMode="auto">
                <a:xfrm flipV="1">
                  <a:off x="992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32" name="Line 501"/>
                <p:cNvSpPr>
                  <a:spLocks noChangeShapeType="1"/>
                </p:cNvSpPr>
                <p:nvPr/>
              </p:nvSpPr>
              <p:spPr bwMode="auto">
                <a:xfrm>
                  <a:off x="994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33" name="Line 502"/>
                <p:cNvSpPr>
                  <a:spLocks noChangeShapeType="1"/>
                </p:cNvSpPr>
                <p:nvPr/>
              </p:nvSpPr>
              <p:spPr bwMode="auto">
                <a:xfrm flipV="1">
                  <a:off x="994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34" name="Line 503"/>
                <p:cNvSpPr>
                  <a:spLocks noChangeShapeType="1"/>
                </p:cNvSpPr>
                <p:nvPr/>
              </p:nvSpPr>
              <p:spPr bwMode="auto">
                <a:xfrm>
                  <a:off x="994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35" name="Line 504"/>
                <p:cNvSpPr>
                  <a:spLocks noChangeShapeType="1"/>
                </p:cNvSpPr>
                <p:nvPr/>
              </p:nvSpPr>
              <p:spPr bwMode="auto">
                <a:xfrm flipV="1">
                  <a:off x="994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36" name="Line 505"/>
                <p:cNvSpPr>
                  <a:spLocks noChangeShapeType="1"/>
                </p:cNvSpPr>
                <p:nvPr/>
              </p:nvSpPr>
              <p:spPr bwMode="auto">
                <a:xfrm>
                  <a:off x="996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37" name="Line 506"/>
                <p:cNvSpPr>
                  <a:spLocks noChangeShapeType="1"/>
                </p:cNvSpPr>
                <p:nvPr/>
              </p:nvSpPr>
              <p:spPr bwMode="auto">
                <a:xfrm flipV="1">
                  <a:off x="996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38" name="Line 507"/>
                <p:cNvSpPr>
                  <a:spLocks noChangeShapeType="1"/>
                </p:cNvSpPr>
                <p:nvPr/>
              </p:nvSpPr>
              <p:spPr bwMode="auto">
                <a:xfrm>
                  <a:off x="997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39" name="Line 508"/>
                <p:cNvSpPr>
                  <a:spLocks noChangeShapeType="1"/>
                </p:cNvSpPr>
                <p:nvPr/>
              </p:nvSpPr>
              <p:spPr bwMode="auto">
                <a:xfrm flipV="1">
                  <a:off x="997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40" name="Line 509"/>
                <p:cNvSpPr>
                  <a:spLocks noChangeShapeType="1"/>
                </p:cNvSpPr>
                <p:nvPr/>
              </p:nvSpPr>
              <p:spPr bwMode="auto">
                <a:xfrm>
                  <a:off x="997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41" name="Line 510"/>
                <p:cNvSpPr>
                  <a:spLocks noChangeShapeType="1"/>
                </p:cNvSpPr>
                <p:nvPr/>
              </p:nvSpPr>
              <p:spPr bwMode="auto">
                <a:xfrm flipV="1">
                  <a:off x="997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42" name="Line 511"/>
                <p:cNvSpPr>
                  <a:spLocks noChangeShapeType="1"/>
                </p:cNvSpPr>
                <p:nvPr/>
              </p:nvSpPr>
              <p:spPr bwMode="auto">
                <a:xfrm>
                  <a:off x="999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43" name="Line 512"/>
                <p:cNvSpPr>
                  <a:spLocks noChangeShapeType="1"/>
                </p:cNvSpPr>
                <p:nvPr/>
              </p:nvSpPr>
              <p:spPr bwMode="auto">
                <a:xfrm flipV="1">
                  <a:off x="999" y="154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44" name="Line 513"/>
                <p:cNvSpPr>
                  <a:spLocks noChangeShapeType="1"/>
                </p:cNvSpPr>
                <p:nvPr/>
              </p:nvSpPr>
              <p:spPr bwMode="auto">
                <a:xfrm>
                  <a:off x="999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45" name="Line 514"/>
                <p:cNvSpPr>
                  <a:spLocks noChangeShapeType="1"/>
                </p:cNvSpPr>
                <p:nvPr/>
              </p:nvSpPr>
              <p:spPr bwMode="auto">
                <a:xfrm flipV="1">
                  <a:off x="999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46" name="Line 515"/>
                <p:cNvSpPr>
                  <a:spLocks noChangeShapeType="1"/>
                </p:cNvSpPr>
                <p:nvPr/>
              </p:nvSpPr>
              <p:spPr bwMode="auto">
                <a:xfrm>
                  <a:off x="1000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47" name="Line 516"/>
                <p:cNvSpPr>
                  <a:spLocks noChangeShapeType="1"/>
                </p:cNvSpPr>
                <p:nvPr/>
              </p:nvSpPr>
              <p:spPr bwMode="auto">
                <a:xfrm flipV="1">
                  <a:off x="1000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48" name="Line 517"/>
                <p:cNvSpPr>
                  <a:spLocks noChangeShapeType="1"/>
                </p:cNvSpPr>
                <p:nvPr/>
              </p:nvSpPr>
              <p:spPr bwMode="auto">
                <a:xfrm>
                  <a:off x="1000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49" name="Line 518"/>
                <p:cNvSpPr>
                  <a:spLocks noChangeShapeType="1"/>
                </p:cNvSpPr>
                <p:nvPr/>
              </p:nvSpPr>
              <p:spPr bwMode="auto">
                <a:xfrm flipV="1">
                  <a:off x="1000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50" name="Line 519"/>
                <p:cNvSpPr>
                  <a:spLocks noChangeShapeType="1"/>
                </p:cNvSpPr>
                <p:nvPr/>
              </p:nvSpPr>
              <p:spPr bwMode="auto">
                <a:xfrm>
                  <a:off x="1002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51" name="Line 520"/>
                <p:cNvSpPr>
                  <a:spLocks noChangeShapeType="1"/>
                </p:cNvSpPr>
                <p:nvPr/>
              </p:nvSpPr>
              <p:spPr bwMode="auto">
                <a:xfrm flipV="1">
                  <a:off x="1002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52" name="Line 521"/>
                <p:cNvSpPr>
                  <a:spLocks noChangeShapeType="1"/>
                </p:cNvSpPr>
                <p:nvPr/>
              </p:nvSpPr>
              <p:spPr bwMode="auto">
                <a:xfrm>
                  <a:off x="1002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53" name="Line 522"/>
                <p:cNvSpPr>
                  <a:spLocks noChangeShapeType="1"/>
                </p:cNvSpPr>
                <p:nvPr/>
              </p:nvSpPr>
              <p:spPr bwMode="auto">
                <a:xfrm flipV="1">
                  <a:off x="1004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54" name="Line 523"/>
                <p:cNvSpPr>
                  <a:spLocks noChangeShapeType="1"/>
                </p:cNvSpPr>
                <p:nvPr/>
              </p:nvSpPr>
              <p:spPr bwMode="auto">
                <a:xfrm>
                  <a:off x="1004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55" name="Line 524"/>
                <p:cNvSpPr>
                  <a:spLocks noChangeShapeType="1"/>
                </p:cNvSpPr>
                <p:nvPr/>
              </p:nvSpPr>
              <p:spPr bwMode="auto">
                <a:xfrm flipV="1">
                  <a:off x="1004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56" name="Line 525"/>
                <p:cNvSpPr>
                  <a:spLocks noChangeShapeType="1"/>
                </p:cNvSpPr>
                <p:nvPr/>
              </p:nvSpPr>
              <p:spPr bwMode="auto">
                <a:xfrm>
                  <a:off x="1004" y="1544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57" name="Line 526"/>
                <p:cNvSpPr>
                  <a:spLocks noChangeShapeType="1"/>
                </p:cNvSpPr>
                <p:nvPr/>
              </p:nvSpPr>
              <p:spPr bwMode="auto">
                <a:xfrm flipV="1">
                  <a:off x="1005" y="154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58" name="Line 527"/>
                <p:cNvSpPr>
                  <a:spLocks noChangeShapeType="1"/>
                </p:cNvSpPr>
                <p:nvPr/>
              </p:nvSpPr>
              <p:spPr bwMode="auto">
                <a:xfrm>
                  <a:off x="1005" y="1543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59" name="Line 528"/>
                <p:cNvSpPr>
                  <a:spLocks noChangeShapeType="1"/>
                </p:cNvSpPr>
                <p:nvPr/>
              </p:nvSpPr>
              <p:spPr bwMode="auto">
                <a:xfrm flipV="1">
                  <a:off x="1005" y="1543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60" name="Line 529"/>
                <p:cNvSpPr>
                  <a:spLocks noChangeShapeType="1"/>
                </p:cNvSpPr>
                <p:nvPr/>
              </p:nvSpPr>
              <p:spPr bwMode="auto">
                <a:xfrm>
                  <a:off x="1005" y="1543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61" name="Line 530"/>
                <p:cNvSpPr>
                  <a:spLocks noChangeShapeType="1"/>
                </p:cNvSpPr>
                <p:nvPr/>
              </p:nvSpPr>
              <p:spPr bwMode="auto">
                <a:xfrm flipV="1">
                  <a:off x="1007" y="1543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62" name="Line 531"/>
                <p:cNvSpPr>
                  <a:spLocks noChangeShapeType="1"/>
                </p:cNvSpPr>
                <p:nvPr/>
              </p:nvSpPr>
              <p:spPr bwMode="auto">
                <a:xfrm>
                  <a:off x="1007" y="1543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63" name="Line 532"/>
                <p:cNvSpPr>
                  <a:spLocks noChangeShapeType="1"/>
                </p:cNvSpPr>
                <p:nvPr/>
              </p:nvSpPr>
              <p:spPr bwMode="auto">
                <a:xfrm flipV="1">
                  <a:off x="1007" y="154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64" name="Line 533"/>
                <p:cNvSpPr>
                  <a:spLocks noChangeShapeType="1"/>
                </p:cNvSpPr>
                <p:nvPr/>
              </p:nvSpPr>
              <p:spPr bwMode="auto">
                <a:xfrm>
                  <a:off x="1007" y="154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65" name="Line 534"/>
                <p:cNvSpPr>
                  <a:spLocks noChangeShapeType="1"/>
                </p:cNvSpPr>
                <p:nvPr/>
              </p:nvSpPr>
              <p:spPr bwMode="auto">
                <a:xfrm flipV="1">
                  <a:off x="1009" y="154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66" name="Line 535"/>
                <p:cNvSpPr>
                  <a:spLocks noChangeShapeType="1"/>
                </p:cNvSpPr>
                <p:nvPr/>
              </p:nvSpPr>
              <p:spPr bwMode="auto">
                <a:xfrm>
                  <a:off x="1009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67" name="Line 536"/>
                <p:cNvSpPr>
                  <a:spLocks noChangeShapeType="1"/>
                </p:cNvSpPr>
                <p:nvPr/>
              </p:nvSpPr>
              <p:spPr bwMode="auto">
                <a:xfrm flipV="1">
                  <a:off x="1009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68" name="Line 537"/>
                <p:cNvSpPr>
                  <a:spLocks noChangeShapeType="1"/>
                </p:cNvSpPr>
                <p:nvPr/>
              </p:nvSpPr>
              <p:spPr bwMode="auto">
                <a:xfrm>
                  <a:off x="1010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69" name="Line 538"/>
                <p:cNvSpPr>
                  <a:spLocks noChangeShapeType="1"/>
                </p:cNvSpPr>
                <p:nvPr/>
              </p:nvSpPr>
              <p:spPr bwMode="auto">
                <a:xfrm flipV="1">
                  <a:off x="1010" y="15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70" name="Line 539"/>
                <p:cNvSpPr>
                  <a:spLocks noChangeShapeType="1"/>
                </p:cNvSpPr>
                <p:nvPr/>
              </p:nvSpPr>
              <p:spPr bwMode="auto">
                <a:xfrm>
                  <a:off x="1010" y="1538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71" name="Line 540"/>
                <p:cNvSpPr>
                  <a:spLocks noChangeShapeType="1"/>
                </p:cNvSpPr>
                <p:nvPr/>
              </p:nvSpPr>
              <p:spPr bwMode="auto">
                <a:xfrm flipV="1">
                  <a:off x="1012" y="1538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72" name="Line 541"/>
                <p:cNvSpPr>
                  <a:spLocks noChangeShapeType="1"/>
                </p:cNvSpPr>
                <p:nvPr/>
              </p:nvSpPr>
              <p:spPr bwMode="auto">
                <a:xfrm>
                  <a:off x="1012" y="1538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73" name="Line 542"/>
                <p:cNvSpPr>
                  <a:spLocks noChangeShapeType="1"/>
                </p:cNvSpPr>
                <p:nvPr/>
              </p:nvSpPr>
              <p:spPr bwMode="auto">
                <a:xfrm flipV="1">
                  <a:off x="1012" y="1536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74" name="Line 543"/>
                <p:cNvSpPr>
                  <a:spLocks noChangeShapeType="1"/>
                </p:cNvSpPr>
                <p:nvPr/>
              </p:nvSpPr>
              <p:spPr bwMode="auto">
                <a:xfrm>
                  <a:off x="1012" y="1536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75" name="Line 544"/>
                <p:cNvSpPr>
                  <a:spLocks noChangeShapeType="1"/>
                </p:cNvSpPr>
                <p:nvPr/>
              </p:nvSpPr>
              <p:spPr bwMode="auto">
                <a:xfrm flipV="1">
                  <a:off x="1014" y="153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76" name="Line 545"/>
                <p:cNvSpPr>
                  <a:spLocks noChangeShapeType="1"/>
                </p:cNvSpPr>
                <p:nvPr/>
              </p:nvSpPr>
              <p:spPr bwMode="auto">
                <a:xfrm>
                  <a:off x="1014" y="153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77" name="Line 546"/>
                <p:cNvSpPr>
                  <a:spLocks noChangeShapeType="1"/>
                </p:cNvSpPr>
                <p:nvPr/>
              </p:nvSpPr>
              <p:spPr bwMode="auto">
                <a:xfrm flipV="1">
                  <a:off x="1014" y="1533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78" name="Line 547"/>
                <p:cNvSpPr>
                  <a:spLocks noChangeShapeType="1"/>
                </p:cNvSpPr>
                <p:nvPr/>
              </p:nvSpPr>
              <p:spPr bwMode="auto">
                <a:xfrm>
                  <a:off x="1014" y="1531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79" name="Line 548"/>
                <p:cNvSpPr>
                  <a:spLocks noChangeShapeType="1"/>
                </p:cNvSpPr>
                <p:nvPr/>
              </p:nvSpPr>
              <p:spPr bwMode="auto">
                <a:xfrm flipV="1">
                  <a:off x="1015" y="1529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80" name="Line 549"/>
                <p:cNvSpPr>
                  <a:spLocks noChangeShapeType="1"/>
                </p:cNvSpPr>
                <p:nvPr/>
              </p:nvSpPr>
              <p:spPr bwMode="auto">
                <a:xfrm>
                  <a:off x="1015" y="1528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81" name="Line 550"/>
                <p:cNvSpPr>
                  <a:spLocks noChangeShapeType="1"/>
                </p:cNvSpPr>
                <p:nvPr/>
              </p:nvSpPr>
              <p:spPr bwMode="auto">
                <a:xfrm flipV="1">
                  <a:off x="1015" y="1524"/>
                  <a:ext cx="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82" name="Line 551"/>
                <p:cNvSpPr>
                  <a:spLocks noChangeShapeType="1"/>
                </p:cNvSpPr>
                <p:nvPr/>
              </p:nvSpPr>
              <p:spPr bwMode="auto">
                <a:xfrm>
                  <a:off x="1015" y="1508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83" name="Line 552"/>
                <p:cNvSpPr>
                  <a:spLocks noChangeShapeType="1"/>
                </p:cNvSpPr>
                <p:nvPr/>
              </p:nvSpPr>
              <p:spPr bwMode="auto">
                <a:xfrm>
                  <a:off x="1015" y="1516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84" name="Line 553"/>
                <p:cNvSpPr>
                  <a:spLocks noChangeShapeType="1"/>
                </p:cNvSpPr>
                <p:nvPr/>
              </p:nvSpPr>
              <p:spPr bwMode="auto">
                <a:xfrm flipV="1">
                  <a:off x="1017" y="1508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85" name="Line 554"/>
                <p:cNvSpPr>
                  <a:spLocks noChangeShapeType="1"/>
                </p:cNvSpPr>
                <p:nvPr/>
              </p:nvSpPr>
              <p:spPr bwMode="auto">
                <a:xfrm>
                  <a:off x="1017" y="1506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86" name="Line 555"/>
                <p:cNvSpPr>
                  <a:spLocks noChangeShapeType="1"/>
                </p:cNvSpPr>
                <p:nvPr/>
              </p:nvSpPr>
              <p:spPr bwMode="auto">
                <a:xfrm flipV="1">
                  <a:off x="1017" y="1506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87" name="Line 556"/>
                <p:cNvSpPr>
                  <a:spLocks noChangeShapeType="1"/>
                </p:cNvSpPr>
                <p:nvPr/>
              </p:nvSpPr>
              <p:spPr bwMode="auto">
                <a:xfrm>
                  <a:off x="1017" y="1506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88" name="Line 557"/>
                <p:cNvSpPr>
                  <a:spLocks noChangeShapeType="1"/>
                </p:cNvSpPr>
                <p:nvPr/>
              </p:nvSpPr>
              <p:spPr bwMode="auto">
                <a:xfrm flipV="1">
                  <a:off x="1019" y="1506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89" name="Line 558"/>
                <p:cNvSpPr>
                  <a:spLocks noChangeShapeType="1"/>
                </p:cNvSpPr>
                <p:nvPr/>
              </p:nvSpPr>
              <p:spPr bwMode="auto">
                <a:xfrm>
                  <a:off x="1019" y="1504"/>
                  <a:ext cx="1" cy="29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90" name="Line 559"/>
                <p:cNvSpPr>
                  <a:spLocks noChangeShapeType="1"/>
                </p:cNvSpPr>
                <p:nvPr/>
              </p:nvSpPr>
              <p:spPr bwMode="auto">
                <a:xfrm flipV="1">
                  <a:off x="1019" y="1504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91" name="Line 560"/>
                <p:cNvSpPr>
                  <a:spLocks noChangeShapeType="1"/>
                </p:cNvSpPr>
                <p:nvPr/>
              </p:nvSpPr>
              <p:spPr bwMode="auto">
                <a:xfrm>
                  <a:off x="1019" y="1504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92" name="Line 561"/>
                <p:cNvSpPr>
                  <a:spLocks noChangeShapeType="1"/>
                </p:cNvSpPr>
                <p:nvPr/>
              </p:nvSpPr>
              <p:spPr bwMode="auto">
                <a:xfrm flipV="1">
                  <a:off x="1020" y="150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93" name="Line 562"/>
                <p:cNvSpPr>
                  <a:spLocks noChangeShapeType="1"/>
                </p:cNvSpPr>
                <p:nvPr/>
              </p:nvSpPr>
              <p:spPr bwMode="auto">
                <a:xfrm>
                  <a:off x="1020" y="1504"/>
                  <a:ext cx="1" cy="2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94" name="Line 563"/>
                <p:cNvSpPr>
                  <a:spLocks noChangeShapeType="1"/>
                </p:cNvSpPr>
                <p:nvPr/>
              </p:nvSpPr>
              <p:spPr bwMode="auto">
                <a:xfrm flipV="1">
                  <a:off x="1022" y="1506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95" name="Line 564"/>
                <p:cNvSpPr>
                  <a:spLocks noChangeShapeType="1"/>
                </p:cNvSpPr>
                <p:nvPr/>
              </p:nvSpPr>
              <p:spPr bwMode="auto">
                <a:xfrm>
                  <a:off x="1022" y="1509"/>
                  <a:ext cx="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96" name="Line 565"/>
                <p:cNvSpPr>
                  <a:spLocks noChangeShapeType="1"/>
                </p:cNvSpPr>
                <p:nvPr/>
              </p:nvSpPr>
              <p:spPr bwMode="auto">
                <a:xfrm flipV="1">
                  <a:off x="1022" y="1514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97" name="Freeform 566"/>
                <p:cNvSpPr>
                  <a:spLocks/>
                </p:cNvSpPr>
                <p:nvPr/>
              </p:nvSpPr>
              <p:spPr bwMode="auto">
                <a:xfrm>
                  <a:off x="964" y="1503"/>
                  <a:ext cx="58" cy="46"/>
                </a:xfrm>
                <a:custGeom>
                  <a:avLst/>
                  <a:gdLst>
                    <a:gd name="T0" fmla="*/ 0 w 58"/>
                    <a:gd name="T1" fmla="*/ 18 h 46"/>
                    <a:gd name="T2" fmla="*/ 7 w 58"/>
                    <a:gd name="T3" fmla="*/ 28 h 46"/>
                    <a:gd name="T4" fmla="*/ 8 w 58"/>
                    <a:gd name="T5" fmla="*/ 31 h 46"/>
                    <a:gd name="T6" fmla="*/ 10 w 58"/>
                    <a:gd name="T7" fmla="*/ 33 h 46"/>
                    <a:gd name="T8" fmla="*/ 12 w 58"/>
                    <a:gd name="T9" fmla="*/ 36 h 46"/>
                    <a:gd name="T10" fmla="*/ 12 w 58"/>
                    <a:gd name="T11" fmla="*/ 38 h 46"/>
                    <a:gd name="T12" fmla="*/ 13 w 58"/>
                    <a:gd name="T13" fmla="*/ 40 h 46"/>
                    <a:gd name="T14" fmla="*/ 17 w 58"/>
                    <a:gd name="T15" fmla="*/ 41 h 46"/>
                    <a:gd name="T16" fmla="*/ 20 w 58"/>
                    <a:gd name="T17" fmla="*/ 43 h 46"/>
                    <a:gd name="T18" fmla="*/ 22 w 58"/>
                    <a:gd name="T19" fmla="*/ 44 h 46"/>
                    <a:gd name="T20" fmla="*/ 25 w 58"/>
                    <a:gd name="T21" fmla="*/ 46 h 46"/>
                    <a:gd name="T22" fmla="*/ 30 w 58"/>
                    <a:gd name="T23" fmla="*/ 46 h 46"/>
                    <a:gd name="T24" fmla="*/ 32 w 58"/>
                    <a:gd name="T25" fmla="*/ 46 h 46"/>
                    <a:gd name="T26" fmla="*/ 33 w 58"/>
                    <a:gd name="T27" fmla="*/ 46 h 46"/>
                    <a:gd name="T28" fmla="*/ 36 w 58"/>
                    <a:gd name="T29" fmla="*/ 44 h 46"/>
                    <a:gd name="T30" fmla="*/ 38 w 58"/>
                    <a:gd name="T31" fmla="*/ 44 h 46"/>
                    <a:gd name="T32" fmla="*/ 40 w 58"/>
                    <a:gd name="T33" fmla="*/ 44 h 46"/>
                    <a:gd name="T34" fmla="*/ 43 w 58"/>
                    <a:gd name="T35" fmla="*/ 43 h 46"/>
                    <a:gd name="T36" fmla="*/ 46 w 58"/>
                    <a:gd name="T37" fmla="*/ 41 h 46"/>
                    <a:gd name="T38" fmla="*/ 50 w 58"/>
                    <a:gd name="T39" fmla="*/ 38 h 46"/>
                    <a:gd name="T40" fmla="*/ 51 w 58"/>
                    <a:gd name="T41" fmla="*/ 35 h 46"/>
                    <a:gd name="T42" fmla="*/ 55 w 58"/>
                    <a:gd name="T43" fmla="*/ 33 h 46"/>
                    <a:gd name="T44" fmla="*/ 55 w 58"/>
                    <a:gd name="T45" fmla="*/ 28 h 46"/>
                    <a:gd name="T46" fmla="*/ 56 w 58"/>
                    <a:gd name="T47" fmla="*/ 25 h 46"/>
                    <a:gd name="T48" fmla="*/ 58 w 58"/>
                    <a:gd name="T49" fmla="*/ 20 h 46"/>
                    <a:gd name="T50" fmla="*/ 58 w 58"/>
                    <a:gd name="T51" fmla="*/ 16 h 46"/>
                    <a:gd name="T52" fmla="*/ 58 w 58"/>
                    <a:gd name="T53" fmla="*/ 11 h 46"/>
                    <a:gd name="T54" fmla="*/ 58 w 58"/>
                    <a:gd name="T55" fmla="*/ 8 h 46"/>
                    <a:gd name="T56" fmla="*/ 58 w 58"/>
                    <a:gd name="T57" fmla="*/ 3 h 46"/>
                    <a:gd name="T58" fmla="*/ 56 w 58"/>
                    <a:gd name="T59" fmla="*/ 0 h 46"/>
                    <a:gd name="T60" fmla="*/ 51 w 58"/>
                    <a:gd name="T61" fmla="*/ 5 h 46"/>
                    <a:gd name="T62" fmla="*/ 51 w 58"/>
                    <a:gd name="T63" fmla="*/ 11 h 46"/>
                    <a:gd name="T64" fmla="*/ 51 w 58"/>
                    <a:gd name="T65" fmla="*/ 20 h 46"/>
                    <a:gd name="T66" fmla="*/ 51 w 58"/>
                    <a:gd name="T67" fmla="*/ 26 h 46"/>
                    <a:gd name="T68" fmla="*/ 50 w 58"/>
                    <a:gd name="T69" fmla="*/ 31 h 46"/>
                    <a:gd name="T70" fmla="*/ 46 w 58"/>
                    <a:gd name="T71" fmla="*/ 35 h 46"/>
                    <a:gd name="T72" fmla="*/ 45 w 58"/>
                    <a:gd name="T73" fmla="*/ 38 h 46"/>
                    <a:gd name="T74" fmla="*/ 41 w 58"/>
                    <a:gd name="T75" fmla="*/ 40 h 46"/>
                    <a:gd name="T76" fmla="*/ 40 w 58"/>
                    <a:gd name="T77" fmla="*/ 41 h 46"/>
                    <a:gd name="T78" fmla="*/ 36 w 58"/>
                    <a:gd name="T79" fmla="*/ 41 h 46"/>
                    <a:gd name="T80" fmla="*/ 32 w 58"/>
                    <a:gd name="T81" fmla="*/ 41 h 46"/>
                    <a:gd name="T82" fmla="*/ 28 w 58"/>
                    <a:gd name="T83" fmla="*/ 41 h 46"/>
                    <a:gd name="T84" fmla="*/ 25 w 58"/>
                    <a:gd name="T85" fmla="*/ 41 h 46"/>
                    <a:gd name="T86" fmla="*/ 23 w 58"/>
                    <a:gd name="T87" fmla="*/ 40 h 46"/>
                    <a:gd name="T88" fmla="*/ 22 w 58"/>
                    <a:gd name="T89" fmla="*/ 40 h 46"/>
                    <a:gd name="T90" fmla="*/ 20 w 58"/>
                    <a:gd name="T91" fmla="*/ 36 h 46"/>
                    <a:gd name="T92" fmla="*/ 17 w 58"/>
                    <a:gd name="T93" fmla="*/ 36 h 46"/>
                    <a:gd name="T94" fmla="*/ 17 w 58"/>
                    <a:gd name="T95" fmla="*/ 33 h 46"/>
                    <a:gd name="T96" fmla="*/ 15 w 58"/>
                    <a:gd name="T97" fmla="*/ 31 h 46"/>
                    <a:gd name="T98" fmla="*/ 13 w 58"/>
                    <a:gd name="T99" fmla="*/ 28 h 46"/>
                    <a:gd name="T100" fmla="*/ 12 w 58"/>
                    <a:gd name="T101" fmla="*/ 25 h 46"/>
                    <a:gd name="T102" fmla="*/ 5 w 58"/>
                    <a:gd name="T103" fmla="*/ 15 h 46"/>
                    <a:gd name="T104" fmla="*/ 0 w 58"/>
                    <a:gd name="T105" fmla="*/ 18 h 4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58"/>
                    <a:gd name="T160" fmla="*/ 0 h 46"/>
                    <a:gd name="T161" fmla="*/ 58 w 58"/>
                    <a:gd name="T162" fmla="*/ 46 h 4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58" h="46">
                      <a:moveTo>
                        <a:pt x="0" y="18"/>
                      </a:moveTo>
                      <a:lnTo>
                        <a:pt x="7" y="28"/>
                      </a:lnTo>
                      <a:lnTo>
                        <a:pt x="8" y="31"/>
                      </a:lnTo>
                      <a:lnTo>
                        <a:pt x="10" y="33"/>
                      </a:lnTo>
                      <a:lnTo>
                        <a:pt x="12" y="36"/>
                      </a:lnTo>
                      <a:lnTo>
                        <a:pt x="12" y="38"/>
                      </a:lnTo>
                      <a:lnTo>
                        <a:pt x="13" y="40"/>
                      </a:lnTo>
                      <a:lnTo>
                        <a:pt x="17" y="41"/>
                      </a:lnTo>
                      <a:lnTo>
                        <a:pt x="20" y="43"/>
                      </a:lnTo>
                      <a:lnTo>
                        <a:pt x="22" y="44"/>
                      </a:lnTo>
                      <a:lnTo>
                        <a:pt x="25" y="46"/>
                      </a:lnTo>
                      <a:lnTo>
                        <a:pt x="30" y="46"/>
                      </a:lnTo>
                      <a:lnTo>
                        <a:pt x="32" y="46"/>
                      </a:lnTo>
                      <a:lnTo>
                        <a:pt x="33" y="46"/>
                      </a:lnTo>
                      <a:lnTo>
                        <a:pt x="36" y="44"/>
                      </a:lnTo>
                      <a:lnTo>
                        <a:pt x="38" y="44"/>
                      </a:lnTo>
                      <a:lnTo>
                        <a:pt x="40" y="44"/>
                      </a:lnTo>
                      <a:lnTo>
                        <a:pt x="43" y="43"/>
                      </a:lnTo>
                      <a:lnTo>
                        <a:pt x="46" y="41"/>
                      </a:lnTo>
                      <a:lnTo>
                        <a:pt x="50" y="38"/>
                      </a:lnTo>
                      <a:lnTo>
                        <a:pt x="51" y="35"/>
                      </a:lnTo>
                      <a:lnTo>
                        <a:pt x="55" y="33"/>
                      </a:lnTo>
                      <a:lnTo>
                        <a:pt x="55" y="28"/>
                      </a:lnTo>
                      <a:lnTo>
                        <a:pt x="56" y="25"/>
                      </a:lnTo>
                      <a:lnTo>
                        <a:pt x="58" y="20"/>
                      </a:lnTo>
                      <a:lnTo>
                        <a:pt x="58" y="16"/>
                      </a:lnTo>
                      <a:lnTo>
                        <a:pt x="58" y="11"/>
                      </a:lnTo>
                      <a:lnTo>
                        <a:pt x="58" y="8"/>
                      </a:lnTo>
                      <a:lnTo>
                        <a:pt x="58" y="3"/>
                      </a:lnTo>
                      <a:lnTo>
                        <a:pt x="56" y="0"/>
                      </a:lnTo>
                      <a:lnTo>
                        <a:pt x="51" y="5"/>
                      </a:lnTo>
                      <a:lnTo>
                        <a:pt x="51" y="11"/>
                      </a:lnTo>
                      <a:lnTo>
                        <a:pt x="51" y="20"/>
                      </a:lnTo>
                      <a:lnTo>
                        <a:pt x="51" y="26"/>
                      </a:lnTo>
                      <a:lnTo>
                        <a:pt x="50" y="31"/>
                      </a:lnTo>
                      <a:lnTo>
                        <a:pt x="46" y="35"/>
                      </a:lnTo>
                      <a:lnTo>
                        <a:pt x="45" y="38"/>
                      </a:lnTo>
                      <a:lnTo>
                        <a:pt x="41" y="40"/>
                      </a:lnTo>
                      <a:lnTo>
                        <a:pt x="40" y="41"/>
                      </a:lnTo>
                      <a:lnTo>
                        <a:pt x="36" y="41"/>
                      </a:lnTo>
                      <a:lnTo>
                        <a:pt x="32" y="41"/>
                      </a:lnTo>
                      <a:lnTo>
                        <a:pt x="28" y="41"/>
                      </a:lnTo>
                      <a:lnTo>
                        <a:pt x="25" y="41"/>
                      </a:lnTo>
                      <a:lnTo>
                        <a:pt x="23" y="40"/>
                      </a:lnTo>
                      <a:lnTo>
                        <a:pt x="22" y="40"/>
                      </a:lnTo>
                      <a:lnTo>
                        <a:pt x="20" y="36"/>
                      </a:lnTo>
                      <a:lnTo>
                        <a:pt x="17" y="36"/>
                      </a:lnTo>
                      <a:lnTo>
                        <a:pt x="17" y="33"/>
                      </a:lnTo>
                      <a:lnTo>
                        <a:pt x="15" y="31"/>
                      </a:lnTo>
                      <a:lnTo>
                        <a:pt x="13" y="28"/>
                      </a:lnTo>
                      <a:lnTo>
                        <a:pt x="12" y="25"/>
                      </a:lnTo>
                      <a:lnTo>
                        <a:pt x="5" y="15"/>
                      </a:lnTo>
                      <a:lnTo>
                        <a:pt x="0" y="18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98" name="Line 567"/>
                <p:cNvSpPr>
                  <a:spLocks noChangeShapeType="1"/>
                </p:cNvSpPr>
                <p:nvPr/>
              </p:nvSpPr>
              <p:spPr bwMode="auto">
                <a:xfrm>
                  <a:off x="1019" y="1511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99" name="Line 568"/>
                <p:cNvSpPr>
                  <a:spLocks noChangeShapeType="1"/>
                </p:cNvSpPr>
                <p:nvPr/>
              </p:nvSpPr>
              <p:spPr bwMode="auto">
                <a:xfrm flipV="1">
                  <a:off x="1020" y="1511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00" name="Line 569"/>
                <p:cNvSpPr>
                  <a:spLocks noChangeShapeType="1"/>
                </p:cNvSpPr>
                <p:nvPr/>
              </p:nvSpPr>
              <p:spPr bwMode="auto">
                <a:xfrm>
                  <a:off x="1020" y="1511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01" name="Line 570"/>
                <p:cNvSpPr>
                  <a:spLocks noChangeShapeType="1"/>
                </p:cNvSpPr>
                <p:nvPr/>
              </p:nvSpPr>
              <p:spPr bwMode="auto">
                <a:xfrm flipV="1">
                  <a:off x="1022" y="1511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02" name="Line 571"/>
                <p:cNvSpPr>
                  <a:spLocks noChangeShapeType="1"/>
                </p:cNvSpPr>
                <p:nvPr/>
              </p:nvSpPr>
              <p:spPr bwMode="auto">
                <a:xfrm>
                  <a:off x="1022" y="1511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03" name="Line 572"/>
                <p:cNvSpPr>
                  <a:spLocks noChangeShapeType="1"/>
                </p:cNvSpPr>
                <p:nvPr/>
              </p:nvSpPr>
              <p:spPr bwMode="auto">
                <a:xfrm flipV="1">
                  <a:off x="1022" y="1511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04" name="Line 573"/>
                <p:cNvSpPr>
                  <a:spLocks noChangeShapeType="1"/>
                </p:cNvSpPr>
                <p:nvPr/>
              </p:nvSpPr>
              <p:spPr bwMode="auto">
                <a:xfrm>
                  <a:off x="1022" y="1511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05" name="Line 574"/>
                <p:cNvSpPr>
                  <a:spLocks noChangeShapeType="1"/>
                </p:cNvSpPr>
                <p:nvPr/>
              </p:nvSpPr>
              <p:spPr bwMode="auto">
                <a:xfrm flipV="1">
                  <a:off x="1023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06" name="Line 575"/>
                <p:cNvSpPr>
                  <a:spLocks noChangeShapeType="1"/>
                </p:cNvSpPr>
                <p:nvPr/>
              </p:nvSpPr>
              <p:spPr bwMode="auto">
                <a:xfrm>
                  <a:off x="1023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07" name="Line 576"/>
                <p:cNvSpPr>
                  <a:spLocks noChangeShapeType="1"/>
                </p:cNvSpPr>
                <p:nvPr/>
              </p:nvSpPr>
              <p:spPr bwMode="auto">
                <a:xfrm flipV="1">
                  <a:off x="1023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08" name="Line 577"/>
                <p:cNvSpPr>
                  <a:spLocks noChangeShapeType="1"/>
                </p:cNvSpPr>
                <p:nvPr/>
              </p:nvSpPr>
              <p:spPr bwMode="auto">
                <a:xfrm>
                  <a:off x="1023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09" name="Line 578"/>
                <p:cNvSpPr>
                  <a:spLocks noChangeShapeType="1"/>
                </p:cNvSpPr>
                <p:nvPr/>
              </p:nvSpPr>
              <p:spPr bwMode="auto">
                <a:xfrm flipV="1">
                  <a:off x="1025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10" name="Line 579"/>
                <p:cNvSpPr>
                  <a:spLocks noChangeShapeType="1"/>
                </p:cNvSpPr>
                <p:nvPr/>
              </p:nvSpPr>
              <p:spPr bwMode="auto">
                <a:xfrm>
                  <a:off x="1025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11" name="Line 580"/>
                <p:cNvSpPr>
                  <a:spLocks noChangeShapeType="1"/>
                </p:cNvSpPr>
                <p:nvPr/>
              </p:nvSpPr>
              <p:spPr bwMode="auto">
                <a:xfrm flipV="1">
                  <a:off x="1025" y="151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12" name="Line 581"/>
                <p:cNvSpPr>
                  <a:spLocks noChangeShapeType="1"/>
                </p:cNvSpPr>
                <p:nvPr/>
              </p:nvSpPr>
              <p:spPr bwMode="auto">
                <a:xfrm>
                  <a:off x="1025" y="151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13" name="Line 582"/>
                <p:cNvSpPr>
                  <a:spLocks noChangeShapeType="1"/>
                </p:cNvSpPr>
                <p:nvPr/>
              </p:nvSpPr>
              <p:spPr bwMode="auto">
                <a:xfrm flipV="1">
                  <a:off x="1027" y="151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14" name="Line 583"/>
                <p:cNvSpPr>
                  <a:spLocks noChangeShapeType="1"/>
                </p:cNvSpPr>
                <p:nvPr/>
              </p:nvSpPr>
              <p:spPr bwMode="auto">
                <a:xfrm>
                  <a:off x="1027" y="151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15" name="Line 584"/>
                <p:cNvSpPr>
                  <a:spLocks noChangeShapeType="1"/>
                </p:cNvSpPr>
                <p:nvPr/>
              </p:nvSpPr>
              <p:spPr bwMode="auto">
                <a:xfrm flipV="1">
                  <a:off x="1027" y="151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16" name="Line 585"/>
                <p:cNvSpPr>
                  <a:spLocks noChangeShapeType="1"/>
                </p:cNvSpPr>
                <p:nvPr/>
              </p:nvSpPr>
              <p:spPr bwMode="auto">
                <a:xfrm>
                  <a:off x="1027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17" name="Line 586"/>
                <p:cNvSpPr>
                  <a:spLocks noChangeShapeType="1"/>
                </p:cNvSpPr>
                <p:nvPr/>
              </p:nvSpPr>
              <p:spPr bwMode="auto">
                <a:xfrm flipV="1">
                  <a:off x="1028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18" name="Line 587"/>
                <p:cNvSpPr>
                  <a:spLocks noChangeShapeType="1"/>
                </p:cNvSpPr>
                <p:nvPr/>
              </p:nvSpPr>
              <p:spPr bwMode="auto">
                <a:xfrm>
                  <a:off x="1028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19" name="Line 588"/>
                <p:cNvSpPr>
                  <a:spLocks noChangeShapeType="1"/>
                </p:cNvSpPr>
                <p:nvPr/>
              </p:nvSpPr>
              <p:spPr bwMode="auto">
                <a:xfrm flipV="1">
                  <a:off x="1028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20" name="Line 589"/>
                <p:cNvSpPr>
                  <a:spLocks noChangeShapeType="1"/>
                </p:cNvSpPr>
                <p:nvPr/>
              </p:nvSpPr>
              <p:spPr bwMode="auto">
                <a:xfrm>
                  <a:off x="1030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21" name="Line 590"/>
                <p:cNvSpPr>
                  <a:spLocks noChangeShapeType="1"/>
                </p:cNvSpPr>
                <p:nvPr/>
              </p:nvSpPr>
              <p:spPr bwMode="auto">
                <a:xfrm flipV="1">
                  <a:off x="1030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22" name="Line 591"/>
                <p:cNvSpPr>
                  <a:spLocks noChangeShapeType="1"/>
                </p:cNvSpPr>
                <p:nvPr/>
              </p:nvSpPr>
              <p:spPr bwMode="auto">
                <a:xfrm>
                  <a:off x="1030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23" name="Line 592"/>
                <p:cNvSpPr>
                  <a:spLocks noChangeShapeType="1"/>
                </p:cNvSpPr>
                <p:nvPr/>
              </p:nvSpPr>
              <p:spPr bwMode="auto">
                <a:xfrm flipV="1">
                  <a:off x="1030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24" name="Line 593"/>
                <p:cNvSpPr>
                  <a:spLocks noChangeShapeType="1"/>
                </p:cNvSpPr>
                <p:nvPr/>
              </p:nvSpPr>
              <p:spPr bwMode="auto">
                <a:xfrm>
                  <a:off x="1032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25" name="Line 594"/>
                <p:cNvSpPr>
                  <a:spLocks noChangeShapeType="1"/>
                </p:cNvSpPr>
                <p:nvPr/>
              </p:nvSpPr>
              <p:spPr bwMode="auto">
                <a:xfrm flipV="1">
                  <a:off x="1032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26" name="Line 595"/>
                <p:cNvSpPr>
                  <a:spLocks noChangeShapeType="1"/>
                </p:cNvSpPr>
                <p:nvPr/>
              </p:nvSpPr>
              <p:spPr bwMode="auto">
                <a:xfrm>
                  <a:off x="1032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27" name="Line 596"/>
                <p:cNvSpPr>
                  <a:spLocks noChangeShapeType="1"/>
                </p:cNvSpPr>
                <p:nvPr/>
              </p:nvSpPr>
              <p:spPr bwMode="auto">
                <a:xfrm flipV="1">
                  <a:off x="1032" y="150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28" name="Line 597"/>
                <p:cNvSpPr>
                  <a:spLocks noChangeShapeType="1"/>
                </p:cNvSpPr>
                <p:nvPr/>
              </p:nvSpPr>
              <p:spPr bwMode="auto">
                <a:xfrm>
                  <a:off x="1033" y="150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29" name="Line 598"/>
                <p:cNvSpPr>
                  <a:spLocks noChangeShapeType="1"/>
                </p:cNvSpPr>
                <p:nvPr/>
              </p:nvSpPr>
              <p:spPr bwMode="auto">
                <a:xfrm flipV="1">
                  <a:off x="1033" y="150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30" name="Line 599"/>
                <p:cNvSpPr>
                  <a:spLocks noChangeShapeType="1"/>
                </p:cNvSpPr>
                <p:nvPr/>
              </p:nvSpPr>
              <p:spPr bwMode="auto">
                <a:xfrm>
                  <a:off x="1033" y="150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31" name="Line 600"/>
                <p:cNvSpPr>
                  <a:spLocks noChangeShapeType="1"/>
                </p:cNvSpPr>
                <p:nvPr/>
              </p:nvSpPr>
              <p:spPr bwMode="auto">
                <a:xfrm flipV="1">
                  <a:off x="1035" y="150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32" name="Line 601"/>
                <p:cNvSpPr>
                  <a:spLocks noChangeShapeType="1"/>
                </p:cNvSpPr>
                <p:nvPr/>
              </p:nvSpPr>
              <p:spPr bwMode="auto">
                <a:xfrm>
                  <a:off x="1035" y="150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33" name="Line 602"/>
                <p:cNvSpPr>
                  <a:spLocks noChangeShapeType="1"/>
                </p:cNvSpPr>
                <p:nvPr/>
              </p:nvSpPr>
              <p:spPr bwMode="auto">
                <a:xfrm flipV="1">
                  <a:off x="1035" y="150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34" name="Line 603"/>
                <p:cNvSpPr>
                  <a:spLocks noChangeShapeType="1"/>
                </p:cNvSpPr>
                <p:nvPr/>
              </p:nvSpPr>
              <p:spPr bwMode="auto">
                <a:xfrm>
                  <a:off x="1035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35" name="Line 604"/>
                <p:cNvSpPr>
                  <a:spLocks noChangeShapeType="1"/>
                </p:cNvSpPr>
                <p:nvPr/>
              </p:nvSpPr>
              <p:spPr bwMode="auto">
                <a:xfrm flipV="1">
                  <a:off x="1037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36" name="Line 605"/>
                <p:cNvSpPr>
                  <a:spLocks noChangeShapeType="1"/>
                </p:cNvSpPr>
                <p:nvPr/>
              </p:nvSpPr>
              <p:spPr bwMode="auto">
                <a:xfrm>
                  <a:off x="1037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37" name="Line 606"/>
                <p:cNvSpPr>
                  <a:spLocks noChangeShapeType="1"/>
                </p:cNvSpPr>
                <p:nvPr/>
              </p:nvSpPr>
              <p:spPr bwMode="auto">
                <a:xfrm flipV="1">
                  <a:off x="1037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38" name="Line 607"/>
                <p:cNvSpPr>
                  <a:spLocks noChangeShapeType="1"/>
                </p:cNvSpPr>
                <p:nvPr/>
              </p:nvSpPr>
              <p:spPr bwMode="auto">
                <a:xfrm>
                  <a:off x="1038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39" name="Line 608"/>
                <p:cNvSpPr>
                  <a:spLocks noChangeShapeType="1"/>
                </p:cNvSpPr>
                <p:nvPr/>
              </p:nvSpPr>
              <p:spPr bwMode="auto">
                <a:xfrm flipV="1">
                  <a:off x="1038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40" name="Line 609"/>
                <p:cNvSpPr>
                  <a:spLocks noChangeShapeType="1"/>
                </p:cNvSpPr>
                <p:nvPr/>
              </p:nvSpPr>
              <p:spPr bwMode="auto">
                <a:xfrm>
                  <a:off x="1038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41" name="Line 610"/>
                <p:cNvSpPr>
                  <a:spLocks noChangeShapeType="1"/>
                </p:cNvSpPr>
                <p:nvPr/>
              </p:nvSpPr>
              <p:spPr bwMode="auto">
                <a:xfrm flipV="1">
                  <a:off x="1038" y="1511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42" name="Line 611"/>
                <p:cNvSpPr>
                  <a:spLocks noChangeShapeType="1"/>
                </p:cNvSpPr>
                <p:nvPr/>
              </p:nvSpPr>
              <p:spPr bwMode="auto">
                <a:xfrm>
                  <a:off x="1040" y="1511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43" name="Line 612"/>
                <p:cNvSpPr>
                  <a:spLocks noChangeShapeType="1"/>
                </p:cNvSpPr>
                <p:nvPr/>
              </p:nvSpPr>
              <p:spPr bwMode="auto">
                <a:xfrm flipV="1">
                  <a:off x="1040" y="1511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44" name="Freeform 613"/>
                <p:cNvSpPr>
                  <a:spLocks/>
                </p:cNvSpPr>
                <p:nvPr/>
              </p:nvSpPr>
              <p:spPr bwMode="auto">
                <a:xfrm>
                  <a:off x="1019" y="1509"/>
                  <a:ext cx="24" cy="7"/>
                </a:xfrm>
                <a:custGeom>
                  <a:avLst/>
                  <a:gdLst>
                    <a:gd name="T0" fmla="*/ 0 w 24"/>
                    <a:gd name="T1" fmla="*/ 4 h 7"/>
                    <a:gd name="T2" fmla="*/ 16 w 24"/>
                    <a:gd name="T3" fmla="*/ 0 h 7"/>
                    <a:gd name="T4" fmla="*/ 24 w 24"/>
                    <a:gd name="T5" fmla="*/ 4 h 7"/>
                    <a:gd name="T6" fmla="*/ 6 w 24"/>
                    <a:gd name="T7" fmla="*/ 7 h 7"/>
                    <a:gd name="T8" fmla="*/ 0 w 24"/>
                    <a:gd name="T9" fmla="*/ 2 h 7"/>
                    <a:gd name="T10" fmla="*/ 0 w 24"/>
                    <a:gd name="T11" fmla="*/ 4 h 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4"/>
                    <a:gd name="T19" fmla="*/ 0 h 7"/>
                    <a:gd name="T20" fmla="*/ 24 w 24"/>
                    <a:gd name="T21" fmla="*/ 7 h 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4" h="7">
                      <a:moveTo>
                        <a:pt x="0" y="4"/>
                      </a:moveTo>
                      <a:lnTo>
                        <a:pt x="16" y="0"/>
                      </a:lnTo>
                      <a:lnTo>
                        <a:pt x="24" y="4"/>
                      </a:lnTo>
                      <a:lnTo>
                        <a:pt x="6" y="7"/>
                      </a:lnTo>
                      <a:lnTo>
                        <a:pt x="0" y="2"/>
                      </a:lnTo>
                      <a:lnTo>
                        <a:pt x="0" y="4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45" name="Line 614"/>
                <p:cNvSpPr>
                  <a:spLocks noChangeShapeType="1"/>
                </p:cNvSpPr>
                <p:nvPr/>
              </p:nvSpPr>
              <p:spPr bwMode="auto">
                <a:xfrm>
                  <a:off x="987" y="1524"/>
                  <a:ext cx="35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46" name="Line 615"/>
                <p:cNvSpPr>
                  <a:spLocks noChangeShapeType="1"/>
                </p:cNvSpPr>
                <p:nvPr/>
              </p:nvSpPr>
              <p:spPr bwMode="auto">
                <a:xfrm flipH="1" flipV="1">
                  <a:off x="987" y="1524"/>
                  <a:ext cx="35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47" name="Line 616"/>
                <p:cNvSpPr>
                  <a:spLocks noChangeShapeType="1"/>
                </p:cNvSpPr>
                <p:nvPr/>
              </p:nvSpPr>
              <p:spPr bwMode="auto">
                <a:xfrm>
                  <a:off x="987" y="1524"/>
                  <a:ext cx="35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48" name="Line 617"/>
                <p:cNvSpPr>
                  <a:spLocks noChangeShapeType="1"/>
                </p:cNvSpPr>
                <p:nvPr/>
              </p:nvSpPr>
              <p:spPr bwMode="auto">
                <a:xfrm flipH="1" flipV="1">
                  <a:off x="987" y="1526"/>
                  <a:ext cx="35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49" name="Line 618"/>
                <p:cNvSpPr>
                  <a:spLocks noChangeShapeType="1"/>
                </p:cNvSpPr>
                <p:nvPr/>
              </p:nvSpPr>
              <p:spPr bwMode="auto">
                <a:xfrm>
                  <a:off x="987" y="1526"/>
                  <a:ext cx="35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50" name="Line 619"/>
                <p:cNvSpPr>
                  <a:spLocks noChangeShapeType="1"/>
                </p:cNvSpPr>
                <p:nvPr/>
              </p:nvSpPr>
              <p:spPr bwMode="auto">
                <a:xfrm flipH="1" flipV="1">
                  <a:off x="986" y="1526"/>
                  <a:ext cx="36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51" name="Line 620"/>
                <p:cNvSpPr>
                  <a:spLocks noChangeShapeType="1"/>
                </p:cNvSpPr>
                <p:nvPr/>
              </p:nvSpPr>
              <p:spPr bwMode="auto">
                <a:xfrm>
                  <a:off x="986" y="1526"/>
                  <a:ext cx="34" cy="1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52" name="Line 621"/>
                <p:cNvSpPr>
                  <a:spLocks noChangeShapeType="1"/>
                </p:cNvSpPr>
                <p:nvPr/>
              </p:nvSpPr>
              <p:spPr bwMode="auto">
                <a:xfrm flipH="1" flipV="1">
                  <a:off x="986" y="1528"/>
                  <a:ext cx="34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53" name="Line 622"/>
                <p:cNvSpPr>
                  <a:spLocks noChangeShapeType="1"/>
                </p:cNvSpPr>
                <p:nvPr/>
              </p:nvSpPr>
              <p:spPr bwMode="auto">
                <a:xfrm>
                  <a:off x="986" y="1528"/>
                  <a:ext cx="34" cy="1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54" name="Freeform 623"/>
                <p:cNvSpPr>
                  <a:spLocks/>
                </p:cNvSpPr>
                <p:nvPr/>
              </p:nvSpPr>
              <p:spPr bwMode="auto">
                <a:xfrm>
                  <a:off x="986" y="1524"/>
                  <a:ext cx="36" cy="15"/>
                </a:xfrm>
                <a:custGeom>
                  <a:avLst/>
                  <a:gdLst>
                    <a:gd name="T0" fmla="*/ 0 w 36"/>
                    <a:gd name="T1" fmla="*/ 4 h 15"/>
                    <a:gd name="T2" fmla="*/ 34 w 36"/>
                    <a:gd name="T3" fmla="*/ 15 h 15"/>
                    <a:gd name="T4" fmla="*/ 36 w 36"/>
                    <a:gd name="T5" fmla="*/ 12 h 15"/>
                    <a:gd name="T6" fmla="*/ 1 w 36"/>
                    <a:gd name="T7" fmla="*/ 0 h 15"/>
                    <a:gd name="T8" fmla="*/ 0 w 36"/>
                    <a:gd name="T9" fmla="*/ 4 h 1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"/>
                    <a:gd name="T16" fmla="*/ 0 h 15"/>
                    <a:gd name="T17" fmla="*/ 36 w 36"/>
                    <a:gd name="T18" fmla="*/ 15 h 1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" h="15">
                      <a:moveTo>
                        <a:pt x="0" y="4"/>
                      </a:moveTo>
                      <a:lnTo>
                        <a:pt x="34" y="15"/>
                      </a:lnTo>
                      <a:lnTo>
                        <a:pt x="36" y="12"/>
                      </a:lnTo>
                      <a:lnTo>
                        <a:pt x="1" y="0"/>
                      </a:lnTo>
                      <a:lnTo>
                        <a:pt x="0" y="4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55" name="Line 624"/>
                <p:cNvSpPr>
                  <a:spLocks noChangeShapeType="1"/>
                </p:cNvSpPr>
                <p:nvPr/>
              </p:nvSpPr>
              <p:spPr bwMode="auto">
                <a:xfrm>
                  <a:off x="974" y="1529"/>
                  <a:ext cx="33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56" name="Line 625"/>
                <p:cNvSpPr>
                  <a:spLocks noChangeShapeType="1"/>
                </p:cNvSpPr>
                <p:nvPr/>
              </p:nvSpPr>
              <p:spPr bwMode="auto">
                <a:xfrm flipH="1" flipV="1">
                  <a:off x="974" y="1529"/>
                  <a:ext cx="3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57" name="Line 626"/>
                <p:cNvSpPr>
                  <a:spLocks noChangeShapeType="1"/>
                </p:cNvSpPr>
                <p:nvPr/>
              </p:nvSpPr>
              <p:spPr bwMode="auto">
                <a:xfrm>
                  <a:off x="974" y="1529"/>
                  <a:ext cx="3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1746" name="Group 627"/>
              <p:cNvGrpSpPr>
                <a:grpSpLocks/>
              </p:cNvGrpSpPr>
              <p:nvPr/>
            </p:nvGrpSpPr>
            <p:grpSpPr bwMode="auto">
              <a:xfrm>
                <a:off x="968" y="1511"/>
                <a:ext cx="65" cy="53"/>
                <a:chOff x="968" y="1511"/>
                <a:chExt cx="65" cy="53"/>
              </a:xfrm>
            </p:grpSpPr>
            <p:sp>
              <p:nvSpPr>
                <p:cNvPr id="1858" name="Line 628"/>
                <p:cNvSpPr>
                  <a:spLocks noChangeShapeType="1"/>
                </p:cNvSpPr>
                <p:nvPr/>
              </p:nvSpPr>
              <p:spPr bwMode="auto">
                <a:xfrm flipH="1" flipV="1">
                  <a:off x="974" y="1529"/>
                  <a:ext cx="3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59" name="Line 629"/>
                <p:cNvSpPr>
                  <a:spLocks noChangeShapeType="1"/>
                </p:cNvSpPr>
                <p:nvPr/>
              </p:nvSpPr>
              <p:spPr bwMode="auto">
                <a:xfrm>
                  <a:off x="974" y="1529"/>
                  <a:ext cx="31" cy="1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60" name="Line 630"/>
                <p:cNvSpPr>
                  <a:spLocks noChangeShapeType="1"/>
                </p:cNvSpPr>
                <p:nvPr/>
              </p:nvSpPr>
              <p:spPr bwMode="auto">
                <a:xfrm flipH="1" flipV="1">
                  <a:off x="974" y="1531"/>
                  <a:ext cx="3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61" name="Line 631"/>
                <p:cNvSpPr>
                  <a:spLocks noChangeShapeType="1"/>
                </p:cNvSpPr>
                <p:nvPr/>
              </p:nvSpPr>
              <p:spPr bwMode="auto">
                <a:xfrm>
                  <a:off x="974" y="1531"/>
                  <a:ext cx="3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62" name="Line 632"/>
                <p:cNvSpPr>
                  <a:spLocks noChangeShapeType="1"/>
                </p:cNvSpPr>
                <p:nvPr/>
              </p:nvSpPr>
              <p:spPr bwMode="auto">
                <a:xfrm flipH="1" flipV="1">
                  <a:off x="974" y="1531"/>
                  <a:ext cx="31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63" name="Line 633"/>
                <p:cNvSpPr>
                  <a:spLocks noChangeShapeType="1"/>
                </p:cNvSpPr>
                <p:nvPr/>
              </p:nvSpPr>
              <p:spPr bwMode="auto">
                <a:xfrm>
                  <a:off x="972" y="1531"/>
                  <a:ext cx="33" cy="1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64" name="Freeform 634"/>
                <p:cNvSpPr>
                  <a:spLocks/>
                </p:cNvSpPr>
                <p:nvPr/>
              </p:nvSpPr>
              <p:spPr bwMode="auto">
                <a:xfrm>
                  <a:off x="972" y="1529"/>
                  <a:ext cx="33" cy="15"/>
                </a:xfrm>
                <a:custGeom>
                  <a:avLst/>
                  <a:gdLst>
                    <a:gd name="T0" fmla="*/ 0 w 33"/>
                    <a:gd name="T1" fmla="*/ 2 h 15"/>
                    <a:gd name="T2" fmla="*/ 33 w 33"/>
                    <a:gd name="T3" fmla="*/ 15 h 15"/>
                    <a:gd name="T4" fmla="*/ 33 w 33"/>
                    <a:gd name="T5" fmla="*/ 14 h 15"/>
                    <a:gd name="T6" fmla="*/ 2 w 33"/>
                    <a:gd name="T7" fmla="*/ 0 h 15"/>
                    <a:gd name="T8" fmla="*/ 0 w 33"/>
                    <a:gd name="T9" fmla="*/ 2 h 1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5"/>
                    <a:gd name="T17" fmla="*/ 33 w 33"/>
                    <a:gd name="T18" fmla="*/ 15 h 1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5">
                      <a:moveTo>
                        <a:pt x="0" y="2"/>
                      </a:moveTo>
                      <a:lnTo>
                        <a:pt x="33" y="15"/>
                      </a:lnTo>
                      <a:lnTo>
                        <a:pt x="33" y="14"/>
                      </a:lnTo>
                      <a:lnTo>
                        <a:pt x="2" y="0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65" name="Line 635"/>
                <p:cNvSpPr>
                  <a:spLocks noChangeShapeType="1"/>
                </p:cNvSpPr>
                <p:nvPr/>
              </p:nvSpPr>
              <p:spPr bwMode="auto">
                <a:xfrm flipV="1">
                  <a:off x="968" y="1526"/>
                  <a:ext cx="9" cy="3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66" name="Line 636"/>
                <p:cNvSpPr>
                  <a:spLocks noChangeShapeType="1"/>
                </p:cNvSpPr>
                <p:nvPr/>
              </p:nvSpPr>
              <p:spPr bwMode="auto">
                <a:xfrm flipH="1">
                  <a:off x="969" y="1526"/>
                  <a:ext cx="8" cy="3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67" name="Line 637"/>
                <p:cNvSpPr>
                  <a:spLocks noChangeShapeType="1"/>
                </p:cNvSpPr>
                <p:nvPr/>
              </p:nvSpPr>
              <p:spPr bwMode="auto">
                <a:xfrm flipV="1">
                  <a:off x="969" y="1526"/>
                  <a:ext cx="8" cy="3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68" name="Line 638"/>
                <p:cNvSpPr>
                  <a:spLocks noChangeShapeType="1"/>
                </p:cNvSpPr>
                <p:nvPr/>
              </p:nvSpPr>
              <p:spPr bwMode="auto">
                <a:xfrm flipH="1">
                  <a:off x="969" y="1528"/>
                  <a:ext cx="8" cy="3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69" name="Line 639"/>
                <p:cNvSpPr>
                  <a:spLocks noChangeShapeType="1"/>
                </p:cNvSpPr>
                <p:nvPr/>
              </p:nvSpPr>
              <p:spPr bwMode="auto">
                <a:xfrm flipV="1">
                  <a:off x="969" y="1528"/>
                  <a:ext cx="10" cy="3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70" name="Line 640"/>
                <p:cNvSpPr>
                  <a:spLocks noChangeShapeType="1"/>
                </p:cNvSpPr>
                <p:nvPr/>
              </p:nvSpPr>
              <p:spPr bwMode="auto">
                <a:xfrm flipH="1">
                  <a:off x="971" y="1528"/>
                  <a:ext cx="8" cy="3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71" name="Line 641"/>
                <p:cNvSpPr>
                  <a:spLocks noChangeShapeType="1"/>
                </p:cNvSpPr>
                <p:nvPr/>
              </p:nvSpPr>
              <p:spPr bwMode="auto">
                <a:xfrm flipV="1">
                  <a:off x="971" y="1528"/>
                  <a:ext cx="8" cy="3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72" name="Line 642"/>
                <p:cNvSpPr>
                  <a:spLocks noChangeShapeType="1"/>
                </p:cNvSpPr>
                <p:nvPr/>
              </p:nvSpPr>
              <p:spPr bwMode="auto">
                <a:xfrm flipH="1">
                  <a:off x="971" y="1528"/>
                  <a:ext cx="8" cy="3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73" name="Line 643"/>
                <p:cNvSpPr>
                  <a:spLocks noChangeShapeType="1"/>
                </p:cNvSpPr>
                <p:nvPr/>
              </p:nvSpPr>
              <p:spPr bwMode="auto">
                <a:xfrm flipV="1">
                  <a:off x="971" y="1528"/>
                  <a:ext cx="10" cy="3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74" name="Freeform 644"/>
                <p:cNvSpPr>
                  <a:spLocks/>
                </p:cNvSpPr>
                <p:nvPr/>
              </p:nvSpPr>
              <p:spPr bwMode="auto">
                <a:xfrm>
                  <a:off x="968" y="1526"/>
                  <a:ext cx="13" cy="36"/>
                </a:xfrm>
                <a:custGeom>
                  <a:avLst/>
                  <a:gdLst>
                    <a:gd name="T0" fmla="*/ 0 w 13"/>
                    <a:gd name="T1" fmla="*/ 35 h 36"/>
                    <a:gd name="T2" fmla="*/ 9 w 13"/>
                    <a:gd name="T3" fmla="*/ 0 h 36"/>
                    <a:gd name="T4" fmla="*/ 13 w 13"/>
                    <a:gd name="T5" fmla="*/ 2 h 36"/>
                    <a:gd name="T6" fmla="*/ 3 w 13"/>
                    <a:gd name="T7" fmla="*/ 36 h 36"/>
                    <a:gd name="T8" fmla="*/ 0 w 13"/>
                    <a:gd name="T9" fmla="*/ 35 h 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3"/>
                    <a:gd name="T16" fmla="*/ 0 h 36"/>
                    <a:gd name="T17" fmla="*/ 13 w 13"/>
                    <a:gd name="T18" fmla="*/ 36 h 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3" h="36">
                      <a:moveTo>
                        <a:pt x="0" y="35"/>
                      </a:moveTo>
                      <a:lnTo>
                        <a:pt x="9" y="0"/>
                      </a:lnTo>
                      <a:lnTo>
                        <a:pt x="13" y="2"/>
                      </a:lnTo>
                      <a:lnTo>
                        <a:pt x="3" y="36"/>
                      </a:lnTo>
                      <a:lnTo>
                        <a:pt x="0" y="35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75" name="Line 645"/>
                <p:cNvSpPr>
                  <a:spLocks noChangeShapeType="1"/>
                </p:cNvSpPr>
                <p:nvPr/>
              </p:nvSpPr>
              <p:spPr bwMode="auto">
                <a:xfrm flipH="1" flipV="1">
                  <a:off x="982" y="1526"/>
                  <a:ext cx="4" cy="3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76" name="Line 646"/>
                <p:cNvSpPr>
                  <a:spLocks noChangeShapeType="1"/>
                </p:cNvSpPr>
                <p:nvPr/>
              </p:nvSpPr>
              <p:spPr bwMode="auto">
                <a:xfrm>
                  <a:off x="982" y="1526"/>
                  <a:ext cx="4" cy="3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77" name="Line 647"/>
                <p:cNvSpPr>
                  <a:spLocks noChangeShapeType="1"/>
                </p:cNvSpPr>
                <p:nvPr/>
              </p:nvSpPr>
              <p:spPr bwMode="auto">
                <a:xfrm flipH="1" flipV="1">
                  <a:off x="982" y="1526"/>
                  <a:ext cx="4" cy="3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78" name="Line 648"/>
                <p:cNvSpPr>
                  <a:spLocks noChangeShapeType="1"/>
                </p:cNvSpPr>
                <p:nvPr/>
              </p:nvSpPr>
              <p:spPr bwMode="auto">
                <a:xfrm>
                  <a:off x="981" y="1526"/>
                  <a:ext cx="5" cy="3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79" name="Line 649"/>
                <p:cNvSpPr>
                  <a:spLocks noChangeShapeType="1"/>
                </p:cNvSpPr>
                <p:nvPr/>
              </p:nvSpPr>
              <p:spPr bwMode="auto">
                <a:xfrm flipH="1" flipV="1">
                  <a:off x="981" y="1526"/>
                  <a:ext cx="3" cy="3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80" name="Line 650"/>
                <p:cNvSpPr>
                  <a:spLocks noChangeShapeType="1"/>
                </p:cNvSpPr>
                <p:nvPr/>
              </p:nvSpPr>
              <p:spPr bwMode="auto">
                <a:xfrm>
                  <a:off x="981" y="1526"/>
                  <a:ext cx="3" cy="3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81" name="Line 651"/>
                <p:cNvSpPr>
                  <a:spLocks noChangeShapeType="1"/>
                </p:cNvSpPr>
                <p:nvPr/>
              </p:nvSpPr>
              <p:spPr bwMode="auto">
                <a:xfrm flipH="1" flipV="1">
                  <a:off x="981" y="1526"/>
                  <a:ext cx="3" cy="3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82" name="Line 652"/>
                <p:cNvSpPr>
                  <a:spLocks noChangeShapeType="1"/>
                </p:cNvSpPr>
                <p:nvPr/>
              </p:nvSpPr>
              <p:spPr bwMode="auto">
                <a:xfrm>
                  <a:off x="979" y="1526"/>
                  <a:ext cx="3" cy="3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83" name="Freeform 653"/>
                <p:cNvSpPr>
                  <a:spLocks/>
                </p:cNvSpPr>
                <p:nvPr/>
              </p:nvSpPr>
              <p:spPr bwMode="auto">
                <a:xfrm>
                  <a:off x="979" y="1526"/>
                  <a:ext cx="8" cy="31"/>
                </a:xfrm>
                <a:custGeom>
                  <a:avLst/>
                  <a:gdLst>
                    <a:gd name="T0" fmla="*/ 0 w 8"/>
                    <a:gd name="T1" fmla="*/ 0 h 31"/>
                    <a:gd name="T2" fmla="*/ 3 w 8"/>
                    <a:gd name="T3" fmla="*/ 31 h 31"/>
                    <a:gd name="T4" fmla="*/ 8 w 8"/>
                    <a:gd name="T5" fmla="*/ 31 h 31"/>
                    <a:gd name="T6" fmla="*/ 3 w 8"/>
                    <a:gd name="T7" fmla="*/ 0 h 31"/>
                    <a:gd name="T8" fmla="*/ 0 w 8"/>
                    <a:gd name="T9" fmla="*/ 0 h 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"/>
                    <a:gd name="T16" fmla="*/ 0 h 31"/>
                    <a:gd name="T17" fmla="*/ 8 w 8"/>
                    <a:gd name="T18" fmla="*/ 31 h 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" h="31">
                      <a:moveTo>
                        <a:pt x="0" y="0"/>
                      </a:moveTo>
                      <a:lnTo>
                        <a:pt x="3" y="31"/>
                      </a:lnTo>
                      <a:lnTo>
                        <a:pt x="8" y="31"/>
                      </a:lnTo>
                      <a:lnTo>
                        <a:pt x="3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84" name="Line 654"/>
                <p:cNvSpPr>
                  <a:spLocks noChangeShapeType="1"/>
                </p:cNvSpPr>
                <p:nvPr/>
              </p:nvSpPr>
              <p:spPr bwMode="auto">
                <a:xfrm flipV="1">
                  <a:off x="979" y="1556"/>
                  <a:ext cx="3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85" name="Line 655"/>
                <p:cNvSpPr>
                  <a:spLocks noChangeShapeType="1"/>
                </p:cNvSpPr>
                <p:nvPr/>
              </p:nvSpPr>
              <p:spPr bwMode="auto">
                <a:xfrm flipH="1">
                  <a:off x="981" y="1556"/>
                  <a:ext cx="3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86" name="Line 656"/>
                <p:cNvSpPr>
                  <a:spLocks noChangeShapeType="1"/>
                </p:cNvSpPr>
                <p:nvPr/>
              </p:nvSpPr>
              <p:spPr bwMode="auto">
                <a:xfrm flipV="1">
                  <a:off x="981" y="1557"/>
                  <a:ext cx="3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87" name="Line 657"/>
                <p:cNvSpPr>
                  <a:spLocks noChangeShapeType="1"/>
                </p:cNvSpPr>
                <p:nvPr/>
              </p:nvSpPr>
              <p:spPr bwMode="auto">
                <a:xfrm flipH="1">
                  <a:off x="981" y="1557"/>
                  <a:ext cx="3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88" name="Line 658"/>
                <p:cNvSpPr>
                  <a:spLocks noChangeShapeType="1"/>
                </p:cNvSpPr>
                <p:nvPr/>
              </p:nvSpPr>
              <p:spPr bwMode="auto">
                <a:xfrm flipV="1">
                  <a:off x="981" y="1557"/>
                  <a:ext cx="5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89" name="Line 659"/>
                <p:cNvSpPr>
                  <a:spLocks noChangeShapeType="1"/>
                </p:cNvSpPr>
                <p:nvPr/>
              </p:nvSpPr>
              <p:spPr bwMode="auto">
                <a:xfrm flipH="1">
                  <a:off x="981" y="1557"/>
                  <a:ext cx="5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90" name="Line 660"/>
                <p:cNvSpPr>
                  <a:spLocks noChangeShapeType="1"/>
                </p:cNvSpPr>
                <p:nvPr/>
              </p:nvSpPr>
              <p:spPr bwMode="auto">
                <a:xfrm flipV="1">
                  <a:off x="981" y="1557"/>
                  <a:ext cx="5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91" name="Line 661"/>
                <p:cNvSpPr>
                  <a:spLocks noChangeShapeType="1"/>
                </p:cNvSpPr>
                <p:nvPr/>
              </p:nvSpPr>
              <p:spPr bwMode="auto">
                <a:xfrm flipH="1">
                  <a:off x="982" y="1557"/>
                  <a:ext cx="4" cy="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92" name="Line 662"/>
                <p:cNvSpPr>
                  <a:spLocks noChangeShapeType="1"/>
                </p:cNvSpPr>
                <p:nvPr/>
              </p:nvSpPr>
              <p:spPr bwMode="auto">
                <a:xfrm flipV="1">
                  <a:off x="982" y="1559"/>
                  <a:ext cx="4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93" name="Freeform 663"/>
                <p:cNvSpPr>
                  <a:spLocks/>
                </p:cNvSpPr>
                <p:nvPr/>
              </p:nvSpPr>
              <p:spPr bwMode="auto">
                <a:xfrm>
                  <a:off x="979" y="1556"/>
                  <a:ext cx="7" cy="6"/>
                </a:xfrm>
                <a:custGeom>
                  <a:avLst/>
                  <a:gdLst>
                    <a:gd name="T0" fmla="*/ 3 w 7"/>
                    <a:gd name="T1" fmla="*/ 0 h 6"/>
                    <a:gd name="T2" fmla="*/ 0 w 7"/>
                    <a:gd name="T3" fmla="*/ 3 h 6"/>
                    <a:gd name="T4" fmla="*/ 3 w 7"/>
                    <a:gd name="T5" fmla="*/ 6 h 6"/>
                    <a:gd name="T6" fmla="*/ 7 w 7"/>
                    <a:gd name="T7" fmla="*/ 3 h 6"/>
                    <a:gd name="T8" fmla="*/ 3 w 7"/>
                    <a:gd name="T9" fmla="*/ 0 h 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"/>
                    <a:gd name="T16" fmla="*/ 0 h 6"/>
                    <a:gd name="T17" fmla="*/ 7 w 7"/>
                    <a:gd name="T18" fmla="*/ 6 h 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" h="6">
                      <a:moveTo>
                        <a:pt x="3" y="0"/>
                      </a:moveTo>
                      <a:lnTo>
                        <a:pt x="0" y="3"/>
                      </a:lnTo>
                      <a:lnTo>
                        <a:pt x="3" y="6"/>
                      </a:lnTo>
                      <a:lnTo>
                        <a:pt x="7" y="3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94" name="Line 664"/>
                <p:cNvSpPr>
                  <a:spLocks noChangeShapeType="1"/>
                </p:cNvSpPr>
                <p:nvPr/>
              </p:nvSpPr>
              <p:spPr bwMode="auto">
                <a:xfrm flipV="1">
                  <a:off x="984" y="1554"/>
                  <a:ext cx="18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95" name="Line 665"/>
                <p:cNvSpPr>
                  <a:spLocks noChangeShapeType="1"/>
                </p:cNvSpPr>
                <p:nvPr/>
              </p:nvSpPr>
              <p:spPr bwMode="auto">
                <a:xfrm flipH="1">
                  <a:off x="984" y="1554"/>
                  <a:ext cx="18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96" name="Line 666"/>
                <p:cNvSpPr>
                  <a:spLocks noChangeShapeType="1"/>
                </p:cNvSpPr>
                <p:nvPr/>
              </p:nvSpPr>
              <p:spPr bwMode="auto">
                <a:xfrm flipV="1">
                  <a:off x="984" y="1554"/>
                  <a:ext cx="18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97" name="Line 667"/>
                <p:cNvSpPr>
                  <a:spLocks noChangeShapeType="1"/>
                </p:cNvSpPr>
                <p:nvPr/>
              </p:nvSpPr>
              <p:spPr bwMode="auto">
                <a:xfrm flipH="1">
                  <a:off x="984" y="1556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98" name="Line 668"/>
                <p:cNvSpPr>
                  <a:spLocks noChangeShapeType="1"/>
                </p:cNvSpPr>
                <p:nvPr/>
              </p:nvSpPr>
              <p:spPr bwMode="auto">
                <a:xfrm flipV="1">
                  <a:off x="984" y="1556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99" name="Line 669"/>
                <p:cNvSpPr>
                  <a:spLocks noChangeShapeType="1"/>
                </p:cNvSpPr>
                <p:nvPr/>
              </p:nvSpPr>
              <p:spPr bwMode="auto">
                <a:xfrm flipH="1">
                  <a:off x="984" y="1556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00" name="Line 670"/>
                <p:cNvSpPr>
                  <a:spLocks noChangeShapeType="1"/>
                </p:cNvSpPr>
                <p:nvPr/>
              </p:nvSpPr>
              <p:spPr bwMode="auto">
                <a:xfrm flipV="1">
                  <a:off x="984" y="1556"/>
                  <a:ext cx="18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01" name="Line 671"/>
                <p:cNvSpPr>
                  <a:spLocks noChangeShapeType="1"/>
                </p:cNvSpPr>
                <p:nvPr/>
              </p:nvSpPr>
              <p:spPr bwMode="auto">
                <a:xfrm flipH="1">
                  <a:off x="984" y="1557"/>
                  <a:ext cx="18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02" name="Line 672"/>
                <p:cNvSpPr>
                  <a:spLocks noChangeShapeType="1"/>
                </p:cNvSpPr>
                <p:nvPr/>
              </p:nvSpPr>
              <p:spPr bwMode="auto">
                <a:xfrm flipV="1">
                  <a:off x="986" y="1557"/>
                  <a:ext cx="16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03" name="Freeform 673"/>
                <p:cNvSpPr>
                  <a:spLocks/>
                </p:cNvSpPr>
                <p:nvPr/>
              </p:nvSpPr>
              <p:spPr bwMode="auto">
                <a:xfrm>
                  <a:off x="984" y="1554"/>
                  <a:ext cx="18" cy="5"/>
                </a:xfrm>
                <a:custGeom>
                  <a:avLst/>
                  <a:gdLst>
                    <a:gd name="T0" fmla="*/ 0 w 18"/>
                    <a:gd name="T1" fmla="*/ 2 h 5"/>
                    <a:gd name="T2" fmla="*/ 18 w 18"/>
                    <a:gd name="T3" fmla="*/ 0 h 5"/>
                    <a:gd name="T4" fmla="*/ 18 w 18"/>
                    <a:gd name="T5" fmla="*/ 3 h 5"/>
                    <a:gd name="T6" fmla="*/ 0 w 18"/>
                    <a:gd name="T7" fmla="*/ 5 h 5"/>
                    <a:gd name="T8" fmla="*/ 0 w 18"/>
                    <a:gd name="T9" fmla="*/ 2 h 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"/>
                    <a:gd name="T16" fmla="*/ 0 h 5"/>
                    <a:gd name="T17" fmla="*/ 18 w 18"/>
                    <a:gd name="T18" fmla="*/ 5 h 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" h="5">
                      <a:moveTo>
                        <a:pt x="0" y="2"/>
                      </a:moveTo>
                      <a:lnTo>
                        <a:pt x="18" y="0"/>
                      </a:lnTo>
                      <a:lnTo>
                        <a:pt x="18" y="3"/>
                      </a:lnTo>
                      <a:lnTo>
                        <a:pt x="0" y="5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04" name="Line 674"/>
                <p:cNvSpPr>
                  <a:spLocks noChangeShapeType="1"/>
                </p:cNvSpPr>
                <p:nvPr/>
              </p:nvSpPr>
              <p:spPr bwMode="auto">
                <a:xfrm>
                  <a:off x="1004" y="1554"/>
                  <a:ext cx="3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05" name="Line 675"/>
                <p:cNvSpPr>
                  <a:spLocks noChangeShapeType="1"/>
                </p:cNvSpPr>
                <p:nvPr/>
              </p:nvSpPr>
              <p:spPr bwMode="auto">
                <a:xfrm flipH="1" flipV="1">
                  <a:off x="1004" y="1554"/>
                  <a:ext cx="3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06" name="Line 676"/>
                <p:cNvSpPr>
                  <a:spLocks noChangeShapeType="1"/>
                </p:cNvSpPr>
                <p:nvPr/>
              </p:nvSpPr>
              <p:spPr bwMode="auto">
                <a:xfrm>
                  <a:off x="1004" y="1556"/>
                  <a:ext cx="3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07" name="Line 677"/>
                <p:cNvSpPr>
                  <a:spLocks noChangeShapeType="1"/>
                </p:cNvSpPr>
                <p:nvPr/>
              </p:nvSpPr>
              <p:spPr bwMode="auto">
                <a:xfrm flipH="1" flipV="1">
                  <a:off x="1004" y="1556"/>
                  <a:ext cx="3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08" name="Line 678"/>
                <p:cNvSpPr>
                  <a:spLocks noChangeShapeType="1"/>
                </p:cNvSpPr>
                <p:nvPr/>
              </p:nvSpPr>
              <p:spPr bwMode="auto">
                <a:xfrm>
                  <a:off x="1002" y="1556"/>
                  <a:ext cx="3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09" name="Line 679"/>
                <p:cNvSpPr>
                  <a:spLocks noChangeShapeType="1"/>
                </p:cNvSpPr>
                <p:nvPr/>
              </p:nvSpPr>
              <p:spPr bwMode="auto">
                <a:xfrm flipH="1" flipV="1">
                  <a:off x="1002" y="1556"/>
                  <a:ext cx="3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10" name="Line 680"/>
                <p:cNvSpPr>
                  <a:spLocks noChangeShapeType="1"/>
                </p:cNvSpPr>
                <p:nvPr/>
              </p:nvSpPr>
              <p:spPr bwMode="auto">
                <a:xfrm>
                  <a:off x="1002" y="1556"/>
                  <a:ext cx="3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11" name="Line 681"/>
                <p:cNvSpPr>
                  <a:spLocks noChangeShapeType="1"/>
                </p:cNvSpPr>
                <p:nvPr/>
              </p:nvSpPr>
              <p:spPr bwMode="auto">
                <a:xfrm flipH="1" flipV="1">
                  <a:off x="1002" y="1556"/>
                  <a:ext cx="3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12" name="Line 682"/>
                <p:cNvSpPr>
                  <a:spLocks noChangeShapeType="1"/>
                </p:cNvSpPr>
                <p:nvPr/>
              </p:nvSpPr>
              <p:spPr bwMode="auto">
                <a:xfrm>
                  <a:off x="1002" y="1556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13" name="Freeform 683"/>
                <p:cNvSpPr>
                  <a:spLocks/>
                </p:cNvSpPr>
                <p:nvPr/>
              </p:nvSpPr>
              <p:spPr bwMode="auto">
                <a:xfrm>
                  <a:off x="1002" y="1554"/>
                  <a:ext cx="5" cy="7"/>
                </a:xfrm>
                <a:custGeom>
                  <a:avLst/>
                  <a:gdLst>
                    <a:gd name="T0" fmla="*/ 0 w 5"/>
                    <a:gd name="T1" fmla="*/ 2 h 7"/>
                    <a:gd name="T2" fmla="*/ 2 w 5"/>
                    <a:gd name="T3" fmla="*/ 7 h 7"/>
                    <a:gd name="T4" fmla="*/ 5 w 5"/>
                    <a:gd name="T5" fmla="*/ 3 h 7"/>
                    <a:gd name="T6" fmla="*/ 2 w 5"/>
                    <a:gd name="T7" fmla="*/ 0 h 7"/>
                    <a:gd name="T8" fmla="*/ 0 w 5"/>
                    <a:gd name="T9" fmla="*/ 2 h 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"/>
                    <a:gd name="T16" fmla="*/ 0 h 7"/>
                    <a:gd name="T17" fmla="*/ 5 w 5"/>
                    <a:gd name="T18" fmla="*/ 7 h 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" h="7">
                      <a:moveTo>
                        <a:pt x="0" y="2"/>
                      </a:moveTo>
                      <a:lnTo>
                        <a:pt x="2" y="7"/>
                      </a:lnTo>
                      <a:lnTo>
                        <a:pt x="5" y="3"/>
                      </a:lnTo>
                      <a:lnTo>
                        <a:pt x="2" y="0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14" name="Line 684"/>
                <p:cNvSpPr>
                  <a:spLocks noChangeShapeType="1"/>
                </p:cNvSpPr>
                <p:nvPr/>
              </p:nvSpPr>
              <p:spPr bwMode="auto">
                <a:xfrm flipH="1">
                  <a:off x="1002" y="1521"/>
                  <a:ext cx="21" cy="3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15" name="Line 685"/>
                <p:cNvSpPr>
                  <a:spLocks noChangeShapeType="1"/>
                </p:cNvSpPr>
                <p:nvPr/>
              </p:nvSpPr>
              <p:spPr bwMode="auto">
                <a:xfrm flipV="1">
                  <a:off x="1002" y="1511"/>
                  <a:ext cx="28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16" name="Line 686"/>
                <p:cNvSpPr>
                  <a:spLocks noChangeShapeType="1"/>
                </p:cNvSpPr>
                <p:nvPr/>
              </p:nvSpPr>
              <p:spPr bwMode="auto">
                <a:xfrm flipH="1">
                  <a:off x="1002" y="1511"/>
                  <a:ext cx="28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17" name="Line 687"/>
                <p:cNvSpPr>
                  <a:spLocks noChangeShapeType="1"/>
                </p:cNvSpPr>
                <p:nvPr/>
              </p:nvSpPr>
              <p:spPr bwMode="auto">
                <a:xfrm flipV="1">
                  <a:off x="1002" y="1511"/>
                  <a:ext cx="28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18" name="Line 688"/>
                <p:cNvSpPr>
                  <a:spLocks noChangeShapeType="1"/>
                </p:cNvSpPr>
                <p:nvPr/>
              </p:nvSpPr>
              <p:spPr bwMode="auto">
                <a:xfrm flipH="1">
                  <a:off x="1004" y="1511"/>
                  <a:ext cx="26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19" name="Line 689"/>
                <p:cNvSpPr>
                  <a:spLocks noChangeShapeType="1"/>
                </p:cNvSpPr>
                <p:nvPr/>
              </p:nvSpPr>
              <p:spPr bwMode="auto">
                <a:xfrm flipV="1">
                  <a:off x="1004" y="1511"/>
                  <a:ext cx="26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20" name="Line 690"/>
                <p:cNvSpPr>
                  <a:spLocks noChangeShapeType="1"/>
                </p:cNvSpPr>
                <p:nvPr/>
              </p:nvSpPr>
              <p:spPr bwMode="auto">
                <a:xfrm flipH="1">
                  <a:off x="1004" y="1513"/>
                  <a:ext cx="28" cy="4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21" name="Line 691"/>
                <p:cNvSpPr>
                  <a:spLocks noChangeShapeType="1"/>
                </p:cNvSpPr>
                <p:nvPr/>
              </p:nvSpPr>
              <p:spPr bwMode="auto">
                <a:xfrm flipV="1">
                  <a:off x="1004" y="1513"/>
                  <a:ext cx="28" cy="44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22" name="Line 692"/>
                <p:cNvSpPr>
                  <a:spLocks noChangeShapeType="1"/>
                </p:cNvSpPr>
                <p:nvPr/>
              </p:nvSpPr>
              <p:spPr bwMode="auto">
                <a:xfrm flipH="1">
                  <a:off x="1027" y="1513"/>
                  <a:ext cx="5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23" name="Freeform 693"/>
                <p:cNvSpPr>
                  <a:spLocks/>
                </p:cNvSpPr>
                <p:nvPr/>
              </p:nvSpPr>
              <p:spPr bwMode="auto">
                <a:xfrm>
                  <a:off x="1000" y="1511"/>
                  <a:ext cx="32" cy="46"/>
                </a:xfrm>
                <a:custGeom>
                  <a:avLst/>
                  <a:gdLst>
                    <a:gd name="T0" fmla="*/ 0 w 32"/>
                    <a:gd name="T1" fmla="*/ 45 h 46"/>
                    <a:gd name="T2" fmla="*/ 28 w 32"/>
                    <a:gd name="T3" fmla="*/ 0 h 46"/>
                    <a:gd name="T4" fmla="*/ 32 w 32"/>
                    <a:gd name="T5" fmla="*/ 2 h 46"/>
                    <a:gd name="T6" fmla="*/ 4 w 32"/>
                    <a:gd name="T7" fmla="*/ 46 h 46"/>
                    <a:gd name="T8" fmla="*/ 0 w 32"/>
                    <a:gd name="T9" fmla="*/ 45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"/>
                    <a:gd name="T16" fmla="*/ 0 h 46"/>
                    <a:gd name="T17" fmla="*/ 32 w 32"/>
                    <a:gd name="T18" fmla="*/ 46 h 4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" h="46">
                      <a:moveTo>
                        <a:pt x="0" y="45"/>
                      </a:moveTo>
                      <a:lnTo>
                        <a:pt x="28" y="0"/>
                      </a:lnTo>
                      <a:lnTo>
                        <a:pt x="32" y="2"/>
                      </a:lnTo>
                      <a:lnTo>
                        <a:pt x="4" y="46"/>
                      </a:lnTo>
                      <a:lnTo>
                        <a:pt x="0" y="45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24" name="Line 694"/>
                <p:cNvSpPr>
                  <a:spLocks noChangeShapeType="1"/>
                </p:cNvSpPr>
                <p:nvPr/>
              </p:nvSpPr>
              <p:spPr bwMode="auto">
                <a:xfrm flipV="1">
                  <a:off x="1014" y="1511"/>
                  <a:ext cx="14" cy="4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25" name="Line 695"/>
                <p:cNvSpPr>
                  <a:spLocks noChangeShapeType="1"/>
                </p:cNvSpPr>
                <p:nvPr/>
              </p:nvSpPr>
              <p:spPr bwMode="auto">
                <a:xfrm flipH="1">
                  <a:off x="1015" y="1511"/>
                  <a:ext cx="15" cy="4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26" name="Line 696"/>
                <p:cNvSpPr>
                  <a:spLocks noChangeShapeType="1"/>
                </p:cNvSpPr>
                <p:nvPr/>
              </p:nvSpPr>
              <p:spPr bwMode="auto">
                <a:xfrm flipV="1">
                  <a:off x="1015" y="1511"/>
                  <a:ext cx="15" cy="4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27" name="Line 697"/>
                <p:cNvSpPr>
                  <a:spLocks noChangeShapeType="1"/>
                </p:cNvSpPr>
                <p:nvPr/>
              </p:nvSpPr>
              <p:spPr bwMode="auto">
                <a:xfrm flipH="1">
                  <a:off x="1015" y="1511"/>
                  <a:ext cx="15" cy="4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28" name="Line 698"/>
                <p:cNvSpPr>
                  <a:spLocks noChangeShapeType="1"/>
                </p:cNvSpPr>
                <p:nvPr/>
              </p:nvSpPr>
              <p:spPr bwMode="auto">
                <a:xfrm flipV="1">
                  <a:off x="1015" y="1511"/>
                  <a:ext cx="15" cy="4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29" name="Line 699"/>
                <p:cNvSpPr>
                  <a:spLocks noChangeShapeType="1"/>
                </p:cNvSpPr>
                <p:nvPr/>
              </p:nvSpPr>
              <p:spPr bwMode="auto">
                <a:xfrm flipH="1">
                  <a:off x="1017" y="1511"/>
                  <a:ext cx="15" cy="4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30" name="Line 700"/>
                <p:cNvSpPr>
                  <a:spLocks noChangeShapeType="1"/>
                </p:cNvSpPr>
                <p:nvPr/>
              </p:nvSpPr>
              <p:spPr bwMode="auto">
                <a:xfrm flipV="1">
                  <a:off x="1017" y="1511"/>
                  <a:ext cx="15" cy="4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31" name="Line 701"/>
                <p:cNvSpPr>
                  <a:spLocks noChangeShapeType="1"/>
                </p:cNvSpPr>
                <p:nvPr/>
              </p:nvSpPr>
              <p:spPr bwMode="auto">
                <a:xfrm flipH="1">
                  <a:off x="1017" y="1513"/>
                  <a:ext cx="15" cy="4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32" name="Freeform 702"/>
                <p:cNvSpPr>
                  <a:spLocks/>
                </p:cNvSpPr>
                <p:nvPr/>
              </p:nvSpPr>
              <p:spPr bwMode="auto">
                <a:xfrm>
                  <a:off x="1014" y="1511"/>
                  <a:ext cx="18" cy="48"/>
                </a:xfrm>
                <a:custGeom>
                  <a:avLst/>
                  <a:gdLst>
                    <a:gd name="T0" fmla="*/ 14 w 18"/>
                    <a:gd name="T1" fmla="*/ 0 h 48"/>
                    <a:gd name="T2" fmla="*/ 0 w 18"/>
                    <a:gd name="T3" fmla="*/ 48 h 48"/>
                    <a:gd name="T4" fmla="*/ 3 w 18"/>
                    <a:gd name="T5" fmla="*/ 48 h 48"/>
                    <a:gd name="T6" fmla="*/ 18 w 18"/>
                    <a:gd name="T7" fmla="*/ 2 h 48"/>
                    <a:gd name="T8" fmla="*/ 14 w 18"/>
                    <a:gd name="T9" fmla="*/ 0 h 4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"/>
                    <a:gd name="T16" fmla="*/ 0 h 48"/>
                    <a:gd name="T17" fmla="*/ 18 w 18"/>
                    <a:gd name="T18" fmla="*/ 48 h 4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" h="48">
                      <a:moveTo>
                        <a:pt x="14" y="0"/>
                      </a:moveTo>
                      <a:lnTo>
                        <a:pt x="0" y="48"/>
                      </a:lnTo>
                      <a:lnTo>
                        <a:pt x="3" y="48"/>
                      </a:lnTo>
                      <a:lnTo>
                        <a:pt x="18" y="2"/>
                      </a:lnTo>
                      <a:lnTo>
                        <a:pt x="14" y="0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33" name="Line 703"/>
                <p:cNvSpPr>
                  <a:spLocks noChangeShapeType="1"/>
                </p:cNvSpPr>
                <p:nvPr/>
              </p:nvSpPr>
              <p:spPr bwMode="auto">
                <a:xfrm flipH="1">
                  <a:off x="1015" y="1543"/>
                  <a:ext cx="15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34" name="Line 704"/>
                <p:cNvSpPr>
                  <a:spLocks noChangeShapeType="1"/>
                </p:cNvSpPr>
                <p:nvPr/>
              </p:nvSpPr>
              <p:spPr bwMode="auto">
                <a:xfrm flipV="1">
                  <a:off x="1015" y="1543"/>
                  <a:ext cx="15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35" name="Line 705"/>
                <p:cNvSpPr>
                  <a:spLocks noChangeShapeType="1"/>
                </p:cNvSpPr>
                <p:nvPr/>
              </p:nvSpPr>
              <p:spPr bwMode="auto">
                <a:xfrm flipH="1">
                  <a:off x="1015" y="1543"/>
                  <a:ext cx="15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36" name="Line 706"/>
                <p:cNvSpPr>
                  <a:spLocks noChangeShapeType="1"/>
                </p:cNvSpPr>
                <p:nvPr/>
              </p:nvSpPr>
              <p:spPr bwMode="auto">
                <a:xfrm flipV="1">
                  <a:off x="1015" y="1543"/>
                  <a:ext cx="15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37" name="Line 707"/>
                <p:cNvSpPr>
                  <a:spLocks noChangeShapeType="1"/>
                </p:cNvSpPr>
                <p:nvPr/>
              </p:nvSpPr>
              <p:spPr bwMode="auto">
                <a:xfrm flipH="1">
                  <a:off x="1017" y="1543"/>
                  <a:ext cx="13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38" name="Line 708"/>
                <p:cNvSpPr>
                  <a:spLocks noChangeShapeType="1"/>
                </p:cNvSpPr>
                <p:nvPr/>
              </p:nvSpPr>
              <p:spPr bwMode="auto">
                <a:xfrm flipV="1">
                  <a:off x="1017" y="1543"/>
                  <a:ext cx="15" cy="16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39" name="Line 709"/>
                <p:cNvSpPr>
                  <a:spLocks noChangeShapeType="1"/>
                </p:cNvSpPr>
                <p:nvPr/>
              </p:nvSpPr>
              <p:spPr bwMode="auto">
                <a:xfrm flipH="1">
                  <a:off x="1017" y="1544"/>
                  <a:ext cx="15" cy="1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40" name="Line 710"/>
                <p:cNvSpPr>
                  <a:spLocks noChangeShapeType="1"/>
                </p:cNvSpPr>
                <p:nvPr/>
              </p:nvSpPr>
              <p:spPr bwMode="auto">
                <a:xfrm flipV="1">
                  <a:off x="1017" y="1544"/>
                  <a:ext cx="15" cy="1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41" name="Freeform 711"/>
                <p:cNvSpPr>
                  <a:spLocks/>
                </p:cNvSpPr>
                <p:nvPr/>
              </p:nvSpPr>
              <p:spPr bwMode="auto">
                <a:xfrm>
                  <a:off x="1015" y="1543"/>
                  <a:ext cx="17" cy="18"/>
                </a:xfrm>
                <a:custGeom>
                  <a:avLst/>
                  <a:gdLst>
                    <a:gd name="T0" fmla="*/ 0 w 17"/>
                    <a:gd name="T1" fmla="*/ 16 h 18"/>
                    <a:gd name="T2" fmla="*/ 13 w 17"/>
                    <a:gd name="T3" fmla="*/ 0 h 18"/>
                    <a:gd name="T4" fmla="*/ 17 w 17"/>
                    <a:gd name="T5" fmla="*/ 1 h 18"/>
                    <a:gd name="T6" fmla="*/ 2 w 17"/>
                    <a:gd name="T7" fmla="*/ 18 h 18"/>
                    <a:gd name="T8" fmla="*/ 0 w 17"/>
                    <a:gd name="T9" fmla="*/ 16 h 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"/>
                    <a:gd name="T16" fmla="*/ 0 h 18"/>
                    <a:gd name="T17" fmla="*/ 17 w 17"/>
                    <a:gd name="T18" fmla="*/ 18 h 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" h="18">
                      <a:moveTo>
                        <a:pt x="0" y="16"/>
                      </a:moveTo>
                      <a:lnTo>
                        <a:pt x="13" y="0"/>
                      </a:lnTo>
                      <a:lnTo>
                        <a:pt x="17" y="1"/>
                      </a:lnTo>
                      <a:lnTo>
                        <a:pt x="2" y="18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42" name="Line 712"/>
                <p:cNvSpPr>
                  <a:spLocks noChangeShapeType="1"/>
                </p:cNvSpPr>
                <p:nvPr/>
              </p:nvSpPr>
              <p:spPr bwMode="auto">
                <a:xfrm>
                  <a:off x="1032" y="1513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43" name="Line 713"/>
                <p:cNvSpPr>
                  <a:spLocks noChangeShapeType="1"/>
                </p:cNvSpPr>
                <p:nvPr/>
              </p:nvSpPr>
              <p:spPr bwMode="auto">
                <a:xfrm flipV="1">
                  <a:off x="1032" y="1513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44" name="Line 714"/>
                <p:cNvSpPr>
                  <a:spLocks noChangeShapeType="1"/>
                </p:cNvSpPr>
                <p:nvPr/>
              </p:nvSpPr>
              <p:spPr bwMode="auto">
                <a:xfrm>
                  <a:off x="1030" y="1513"/>
                  <a:ext cx="2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45" name="Line 715"/>
                <p:cNvSpPr>
                  <a:spLocks noChangeShapeType="1"/>
                </p:cNvSpPr>
                <p:nvPr/>
              </p:nvSpPr>
              <p:spPr bwMode="auto">
                <a:xfrm flipV="1">
                  <a:off x="1030" y="1513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46" name="Line 716"/>
                <p:cNvSpPr>
                  <a:spLocks noChangeShapeType="1"/>
                </p:cNvSpPr>
                <p:nvPr/>
              </p:nvSpPr>
              <p:spPr bwMode="auto">
                <a:xfrm>
                  <a:off x="1030" y="1513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47" name="Line 717"/>
                <p:cNvSpPr>
                  <a:spLocks noChangeShapeType="1"/>
                </p:cNvSpPr>
                <p:nvPr/>
              </p:nvSpPr>
              <p:spPr bwMode="auto">
                <a:xfrm flipH="1" flipV="1">
                  <a:off x="1028" y="1513"/>
                  <a:ext cx="2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48" name="Line 718"/>
                <p:cNvSpPr>
                  <a:spLocks noChangeShapeType="1"/>
                </p:cNvSpPr>
                <p:nvPr/>
              </p:nvSpPr>
              <p:spPr bwMode="auto">
                <a:xfrm>
                  <a:off x="1028" y="1513"/>
                  <a:ext cx="2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49" name="Line 719"/>
                <p:cNvSpPr>
                  <a:spLocks noChangeShapeType="1"/>
                </p:cNvSpPr>
                <p:nvPr/>
              </p:nvSpPr>
              <p:spPr bwMode="auto">
                <a:xfrm flipV="1">
                  <a:off x="1028" y="1513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50" name="Rectangle 720"/>
                <p:cNvSpPr>
                  <a:spLocks noChangeArrowheads="1"/>
                </p:cNvSpPr>
                <p:nvPr/>
              </p:nvSpPr>
              <p:spPr bwMode="auto">
                <a:xfrm>
                  <a:off x="1028" y="1513"/>
                  <a:ext cx="4" cy="30"/>
                </a:xfrm>
                <a:prstGeom prst="rect">
                  <a:avLst/>
                </a:prstGeom>
                <a:noFill/>
                <a:ln w="0">
                  <a:solidFill>
                    <a:srgbClr val="333399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>
                    <a:cs typeface="Calibri" charset="0"/>
                  </a:endParaRPr>
                </a:p>
              </p:txBody>
            </p:sp>
            <p:sp>
              <p:nvSpPr>
                <p:cNvPr id="1951" name="Line 721"/>
                <p:cNvSpPr>
                  <a:spLocks noChangeShapeType="1"/>
                </p:cNvSpPr>
                <p:nvPr/>
              </p:nvSpPr>
              <p:spPr bwMode="auto">
                <a:xfrm>
                  <a:off x="997" y="155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52" name="Line 722"/>
                <p:cNvSpPr>
                  <a:spLocks noChangeShapeType="1"/>
                </p:cNvSpPr>
                <p:nvPr/>
              </p:nvSpPr>
              <p:spPr bwMode="auto">
                <a:xfrm flipV="1">
                  <a:off x="997" y="1551"/>
                  <a:ext cx="1" cy="1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53" name="Line 723"/>
                <p:cNvSpPr>
                  <a:spLocks noChangeShapeType="1"/>
                </p:cNvSpPr>
                <p:nvPr/>
              </p:nvSpPr>
              <p:spPr bwMode="auto">
                <a:xfrm>
                  <a:off x="999" y="1544"/>
                  <a:ext cx="1" cy="1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54" name="Line 724"/>
                <p:cNvSpPr>
                  <a:spLocks noChangeShapeType="1"/>
                </p:cNvSpPr>
                <p:nvPr/>
              </p:nvSpPr>
              <p:spPr bwMode="auto">
                <a:xfrm flipV="1">
                  <a:off x="999" y="1539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55" name="Line 725"/>
                <p:cNvSpPr>
                  <a:spLocks noChangeShapeType="1"/>
                </p:cNvSpPr>
                <p:nvPr/>
              </p:nvSpPr>
              <p:spPr bwMode="auto">
                <a:xfrm>
                  <a:off x="999" y="1533"/>
                  <a:ext cx="1" cy="2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56" name="Line 726"/>
                <p:cNvSpPr>
                  <a:spLocks noChangeShapeType="1"/>
                </p:cNvSpPr>
                <p:nvPr/>
              </p:nvSpPr>
              <p:spPr bwMode="auto">
                <a:xfrm flipV="1">
                  <a:off x="999" y="1528"/>
                  <a:ext cx="1" cy="3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57" name="Line 727"/>
                <p:cNvSpPr>
                  <a:spLocks noChangeShapeType="1"/>
                </p:cNvSpPr>
                <p:nvPr/>
              </p:nvSpPr>
              <p:spPr bwMode="auto">
                <a:xfrm>
                  <a:off x="1000" y="1523"/>
                  <a:ext cx="1" cy="38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58" name="Line 728"/>
                <p:cNvSpPr>
                  <a:spLocks noChangeShapeType="1"/>
                </p:cNvSpPr>
                <p:nvPr/>
              </p:nvSpPr>
              <p:spPr bwMode="auto">
                <a:xfrm flipV="1">
                  <a:off x="1000" y="1521"/>
                  <a:ext cx="1" cy="4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59" name="Line 729"/>
                <p:cNvSpPr>
                  <a:spLocks noChangeShapeType="1"/>
                </p:cNvSpPr>
                <p:nvPr/>
              </p:nvSpPr>
              <p:spPr bwMode="auto">
                <a:xfrm>
                  <a:off x="1000" y="1521"/>
                  <a:ext cx="1" cy="4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60" name="Line 730"/>
                <p:cNvSpPr>
                  <a:spLocks noChangeShapeType="1"/>
                </p:cNvSpPr>
                <p:nvPr/>
              </p:nvSpPr>
              <p:spPr bwMode="auto">
                <a:xfrm flipV="1">
                  <a:off x="1000" y="1521"/>
                  <a:ext cx="1" cy="4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61" name="Line 731"/>
                <p:cNvSpPr>
                  <a:spLocks noChangeShapeType="1"/>
                </p:cNvSpPr>
                <p:nvPr/>
              </p:nvSpPr>
              <p:spPr bwMode="auto">
                <a:xfrm>
                  <a:off x="1002" y="1521"/>
                  <a:ext cx="1" cy="40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62" name="Line 732"/>
                <p:cNvSpPr>
                  <a:spLocks noChangeShapeType="1"/>
                </p:cNvSpPr>
                <p:nvPr/>
              </p:nvSpPr>
              <p:spPr bwMode="auto">
                <a:xfrm flipV="1">
                  <a:off x="1002" y="1519"/>
                  <a:ext cx="1" cy="4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63" name="Line 733"/>
                <p:cNvSpPr>
                  <a:spLocks noChangeShapeType="1"/>
                </p:cNvSpPr>
                <p:nvPr/>
              </p:nvSpPr>
              <p:spPr bwMode="auto">
                <a:xfrm>
                  <a:off x="1002" y="1519"/>
                  <a:ext cx="1" cy="4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64" name="Line 734"/>
                <p:cNvSpPr>
                  <a:spLocks noChangeShapeType="1"/>
                </p:cNvSpPr>
                <p:nvPr/>
              </p:nvSpPr>
              <p:spPr bwMode="auto">
                <a:xfrm flipV="1">
                  <a:off x="1002" y="1519"/>
                  <a:ext cx="1" cy="4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65" name="Line 735"/>
                <p:cNvSpPr>
                  <a:spLocks noChangeShapeType="1"/>
                </p:cNvSpPr>
                <p:nvPr/>
              </p:nvSpPr>
              <p:spPr bwMode="auto">
                <a:xfrm>
                  <a:off x="1004" y="1519"/>
                  <a:ext cx="1" cy="4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66" name="Line 736"/>
                <p:cNvSpPr>
                  <a:spLocks noChangeShapeType="1"/>
                </p:cNvSpPr>
                <p:nvPr/>
              </p:nvSpPr>
              <p:spPr bwMode="auto">
                <a:xfrm flipV="1">
                  <a:off x="1004" y="1518"/>
                  <a:ext cx="1" cy="4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67" name="Line 737"/>
                <p:cNvSpPr>
                  <a:spLocks noChangeShapeType="1"/>
                </p:cNvSpPr>
                <p:nvPr/>
              </p:nvSpPr>
              <p:spPr bwMode="auto">
                <a:xfrm>
                  <a:off x="1004" y="1518"/>
                  <a:ext cx="1" cy="4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68" name="Line 738"/>
                <p:cNvSpPr>
                  <a:spLocks noChangeShapeType="1"/>
                </p:cNvSpPr>
                <p:nvPr/>
              </p:nvSpPr>
              <p:spPr bwMode="auto">
                <a:xfrm flipV="1">
                  <a:off x="1004" y="1518"/>
                  <a:ext cx="1" cy="4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69" name="Line 739"/>
                <p:cNvSpPr>
                  <a:spLocks noChangeShapeType="1"/>
                </p:cNvSpPr>
                <p:nvPr/>
              </p:nvSpPr>
              <p:spPr bwMode="auto">
                <a:xfrm>
                  <a:off x="1005" y="1518"/>
                  <a:ext cx="1" cy="4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70" name="Line 740"/>
                <p:cNvSpPr>
                  <a:spLocks noChangeShapeType="1"/>
                </p:cNvSpPr>
                <p:nvPr/>
              </p:nvSpPr>
              <p:spPr bwMode="auto">
                <a:xfrm flipV="1">
                  <a:off x="1005" y="1518"/>
                  <a:ext cx="1" cy="4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71" name="Line 741"/>
                <p:cNvSpPr>
                  <a:spLocks noChangeShapeType="1"/>
                </p:cNvSpPr>
                <p:nvPr/>
              </p:nvSpPr>
              <p:spPr bwMode="auto">
                <a:xfrm>
                  <a:off x="1005" y="1518"/>
                  <a:ext cx="1" cy="4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72" name="Line 742"/>
                <p:cNvSpPr>
                  <a:spLocks noChangeShapeType="1"/>
                </p:cNvSpPr>
                <p:nvPr/>
              </p:nvSpPr>
              <p:spPr bwMode="auto">
                <a:xfrm flipV="1">
                  <a:off x="1005" y="1516"/>
                  <a:ext cx="1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73" name="Line 743"/>
                <p:cNvSpPr>
                  <a:spLocks noChangeShapeType="1"/>
                </p:cNvSpPr>
                <p:nvPr/>
              </p:nvSpPr>
              <p:spPr bwMode="auto">
                <a:xfrm>
                  <a:off x="1007" y="1516"/>
                  <a:ext cx="1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74" name="Line 744"/>
                <p:cNvSpPr>
                  <a:spLocks noChangeShapeType="1"/>
                </p:cNvSpPr>
                <p:nvPr/>
              </p:nvSpPr>
              <p:spPr bwMode="auto">
                <a:xfrm flipV="1">
                  <a:off x="1007" y="1516"/>
                  <a:ext cx="1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75" name="Line 745"/>
                <p:cNvSpPr>
                  <a:spLocks noChangeShapeType="1"/>
                </p:cNvSpPr>
                <p:nvPr/>
              </p:nvSpPr>
              <p:spPr bwMode="auto">
                <a:xfrm>
                  <a:off x="1007" y="1516"/>
                  <a:ext cx="1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76" name="Line 746"/>
                <p:cNvSpPr>
                  <a:spLocks noChangeShapeType="1"/>
                </p:cNvSpPr>
                <p:nvPr/>
              </p:nvSpPr>
              <p:spPr bwMode="auto">
                <a:xfrm flipV="1">
                  <a:off x="1009" y="1516"/>
                  <a:ext cx="1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77" name="Line 747"/>
                <p:cNvSpPr>
                  <a:spLocks noChangeShapeType="1"/>
                </p:cNvSpPr>
                <p:nvPr/>
              </p:nvSpPr>
              <p:spPr bwMode="auto">
                <a:xfrm>
                  <a:off x="1009" y="1516"/>
                  <a:ext cx="1" cy="4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78" name="Line 748"/>
                <p:cNvSpPr>
                  <a:spLocks noChangeShapeType="1"/>
                </p:cNvSpPr>
                <p:nvPr/>
              </p:nvSpPr>
              <p:spPr bwMode="auto">
                <a:xfrm flipV="1">
                  <a:off x="1009" y="1526"/>
                  <a:ext cx="1" cy="3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79" name="Line 749"/>
                <p:cNvSpPr>
                  <a:spLocks noChangeShapeType="1"/>
                </p:cNvSpPr>
                <p:nvPr/>
              </p:nvSpPr>
              <p:spPr bwMode="auto">
                <a:xfrm>
                  <a:off x="1010" y="1536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80" name="Line 750"/>
                <p:cNvSpPr>
                  <a:spLocks noChangeShapeType="1"/>
                </p:cNvSpPr>
                <p:nvPr/>
              </p:nvSpPr>
              <p:spPr bwMode="auto">
                <a:xfrm flipV="1">
                  <a:off x="1010" y="1544"/>
                  <a:ext cx="1" cy="1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81" name="Line 751"/>
                <p:cNvSpPr>
                  <a:spLocks noChangeShapeType="1"/>
                </p:cNvSpPr>
                <p:nvPr/>
              </p:nvSpPr>
              <p:spPr bwMode="auto">
                <a:xfrm>
                  <a:off x="1010" y="1554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82" name="Freeform 752"/>
                <p:cNvSpPr>
                  <a:spLocks/>
                </p:cNvSpPr>
                <p:nvPr/>
              </p:nvSpPr>
              <p:spPr bwMode="auto">
                <a:xfrm>
                  <a:off x="997" y="1516"/>
                  <a:ext cx="13" cy="45"/>
                </a:xfrm>
                <a:custGeom>
                  <a:avLst/>
                  <a:gdLst>
                    <a:gd name="T0" fmla="*/ 3 w 13"/>
                    <a:gd name="T1" fmla="*/ 3 h 45"/>
                    <a:gd name="T2" fmla="*/ 0 w 13"/>
                    <a:gd name="T3" fmla="*/ 45 h 45"/>
                    <a:gd name="T4" fmla="*/ 13 w 13"/>
                    <a:gd name="T5" fmla="*/ 45 h 45"/>
                    <a:gd name="T6" fmla="*/ 12 w 13"/>
                    <a:gd name="T7" fmla="*/ 0 h 45"/>
                    <a:gd name="T8" fmla="*/ 3 w 13"/>
                    <a:gd name="T9" fmla="*/ 5 h 45"/>
                    <a:gd name="T10" fmla="*/ 3 w 13"/>
                    <a:gd name="T11" fmla="*/ 3 h 4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3"/>
                    <a:gd name="T19" fmla="*/ 0 h 45"/>
                    <a:gd name="T20" fmla="*/ 13 w 13"/>
                    <a:gd name="T21" fmla="*/ 45 h 4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3" h="45">
                      <a:moveTo>
                        <a:pt x="3" y="3"/>
                      </a:moveTo>
                      <a:lnTo>
                        <a:pt x="0" y="45"/>
                      </a:lnTo>
                      <a:lnTo>
                        <a:pt x="13" y="45"/>
                      </a:lnTo>
                      <a:lnTo>
                        <a:pt x="12" y="0"/>
                      </a:lnTo>
                      <a:lnTo>
                        <a:pt x="3" y="5"/>
                      </a:lnTo>
                      <a:lnTo>
                        <a:pt x="3" y="3"/>
                      </a:lnTo>
                    </a:path>
                  </a:pathLst>
                </a:cu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83" name="Line 753"/>
                <p:cNvSpPr>
                  <a:spLocks noChangeShapeType="1"/>
                </p:cNvSpPr>
                <p:nvPr/>
              </p:nvSpPr>
              <p:spPr bwMode="auto">
                <a:xfrm flipV="1">
                  <a:off x="969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84" name="Line 754"/>
                <p:cNvSpPr>
                  <a:spLocks noChangeShapeType="1"/>
                </p:cNvSpPr>
                <p:nvPr/>
              </p:nvSpPr>
              <p:spPr bwMode="auto">
                <a:xfrm>
                  <a:off x="969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85" name="Line 755"/>
                <p:cNvSpPr>
                  <a:spLocks noChangeShapeType="1"/>
                </p:cNvSpPr>
                <p:nvPr/>
              </p:nvSpPr>
              <p:spPr bwMode="auto">
                <a:xfrm flipV="1">
                  <a:off x="971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86" name="Line 756"/>
                <p:cNvSpPr>
                  <a:spLocks noChangeShapeType="1"/>
                </p:cNvSpPr>
                <p:nvPr/>
              </p:nvSpPr>
              <p:spPr bwMode="auto">
                <a:xfrm>
                  <a:off x="971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87" name="Line 757"/>
                <p:cNvSpPr>
                  <a:spLocks noChangeShapeType="1"/>
                </p:cNvSpPr>
                <p:nvPr/>
              </p:nvSpPr>
              <p:spPr bwMode="auto">
                <a:xfrm flipV="1">
                  <a:off x="971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88" name="Line 758"/>
                <p:cNvSpPr>
                  <a:spLocks noChangeShapeType="1"/>
                </p:cNvSpPr>
                <p:nvPr/>
              </p:nvSpPr>
              <p:spPr bwMode="auto">
                <a:xfrm>
                  <a:off x="971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89" name="Line 759"/>
                <p:cNvSpPr>
                  <a:spLocks noChangeShapeType="1"/>
                </p:cNvSpPr>
                <p:nvPr/>
              </p:nvSpPr>
              <p:spPr bwMode="auto">
                <a:xfrm flipV="1">
                  <a:off x="972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90" name="Line 760"/>
                <p:cNvSpPr>
                  <a:spLocks noChangeShapeType="1"/>
                </p:cNvSpPr>
                <p:nvPr/>
              </p:nvSpPr>
              <p:spPr bwMode="auto">
                <a:xfrm>
                  <a:off x="972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91" name="Line 761"/>
                <p:cNvSpPr>
                  <a:spLocks noChangeShapeType="1"/>
                </p:cNvSpPr>
                <p:nvPr/>
              </p:nvSpPr>
              <p:spPr bwMode="auto">
                <a:xfrm flipV="1">
                  <a:off x="974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92" name="Line 762"/>
                <p:cNvSpPr>
                  <a:spLocks noChangeShapeType="1"/>
                </p:cNvSpPr>
                <p:nvPr/>
              </p:nvSpPr>
              <p:spPr bwMode="auto">
                <a:xfrm>
                  <a:off x="974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93" name="Line 763"/>
                <p:cNvSpPr>
                  <a:spLocks noChangeShapeType="1"/>
                </p:cNvSpPr>
                <p:nvPr/>
              </p:nvSpPr>
              <p:spPr bwMode="auto">
                <a:xfrm flipV="1">
                  <a:off x="974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94" name="Line 764"/>
                <p:cNvSpPr>
                  <a:spLocks noChangeShapeType="1"/>
                </p:cNvSpPr>
                <p:nvPr/>
              </p:nvSpPr>
              <p:spPr bwMode="auto">
                <a:xfrm>
                  <a:off x="974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95" name="Line 765"/>
                <p:cNvSpPr>
                  <a:spLocks noChangeShapeType="1"/>
                </p:cNvSpPr>
                <p:nvPr/>
              </p:nvSpPr>
              <p:spPr bwMode="auto">
                <a:xfrm flipV="1">
                  <a:off x="976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96" name="Line 766"/>
                <p:cNvSpPr>
                  <a:spLocks noChangeShapeType="1"/>
                </p:cNvSpPr>
                <p:nvPr/>
              </p:nvSpPr>
              <p:spPr bwMode="auto">
                <a:xfrm>
                  <a:off x="976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97" name="Line 767"/>
                <p:cNvSpPr>
                  <a:spLocks noChangeShapeType="1"/>
                </p:cNvSpPr>
                <p:nvPr/>
              </p:nvSpPr>
              <p:spPr bwMode="auto">
                <a:xfrm flipV="1">
                  <a:off x="976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98" name="Line 768"/>
                <p:cNvSpPr>
                  <a:spLocks noChangeShapeType="1"/>
                </p:cNvSpPr>
                <p:nvPr/>
              </p:nvSpPr>
              <p:spPr bwMode="auto">
                <a:xfrm>
                  <a:off x="976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99" name="Line 769"/>
                <p:cNvSpPr>
                  <a:spLocks noChangeShapeType="1"/>
                </p:cNvSpPr>
                <p:nvPr/>
              </p:nvSpPr>
              <p:spPr bwMode="auto">
                <a:xfrm flipV="1">
                  <a:off x="977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00" name="Line 770"/>
                <p:cNvSpPr>
                  <a:spLocks noChangeShapeType="1"/>
                </p:cNvSpPr>
                <p:nvPr/>
              </p:nvSpPr>
              <p:spPr bwMode="auto">
                <a:xfrm>
                  <a:off x="977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01" name="Line 771"/>
                <p:cNvSpPr>
                  <a:spLocks noChangeShapeType="1"/>
                </p:cNvSpPr>
                <p:nvPr/>
              </p:nvSpPr>
              <p:spPr bwMode="auto">
                <a:xfrm flipV="1">
                  <a:off x="977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02" name="Line 772"/>
                <p:cNvSpPr>
                  <a:spLocks noChangeShapeType="1"/>
                </p:cNvSpPr>
                <p:nvPr/>
              </p:nvSpPr>
              <p:spPr bwMode="auto">
                <a:xfrm>
                  <a:off x="979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03" name="Line 773"/>
                <p:cNvSpPr>
                  <a:spLocks noChangeShapeType="1"/>
                </p:cNvSpPr>
                <p:nvPr/>
              </p:nvSpPr>
              <p:spPr bwMode="auto">
                <a:xfrm flipV="1">
                  <a:off x="979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04" name="Line 774"/>
                <p:cNvSpPr>
                  <a:spLocks noChangeShapeType="1"/>
                </p:cNvSpPr>
                <p:nvPr/>
              </p:nvSpPr>
              <p:spPr bwMode="auto">
                <a:xfrm>
                  <a:off x="979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05" name="Line 775"/>
                <p:cNvSpPr>
                  <a:spLocks noChangeShapeType="1"/>
                </p:cNvSpPr>
                <p:nvPr/>
              </p:nvSpPr>
              <p:spPr bwMode="auto">
                <a:xfrm flipV="1">
                  <a:off x="979" y="1562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06" name="Line 776"/>
                <p:cNvSpPr>
                  <a:spLocks noChangeShapeType="1"/>
                </p:cNvSpPr>
                <p:nvPr/>
              </p:nvSpPr>
              <p:spPr bwMode="auto">
                <a:xfrm>
                  <a:off x="986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07" name="Line 777"/>
                <p:cNvSpPr>
                  <a:spLocks noChangeShapeType="1"/>
                </p:cNvSpPr>
                <p:nvPr/>
              </p:nvSpPr>
              <p:spPr bwMode="auto">
                <a:xfrm flipV="1">
                  <a:off x="986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08" name="Line 778"/>
                <p:cNvSpPr>
                  <a:spLocks noChangeShapeType="1"/>
                </p:cNvSpPr>
                <p:nvPr/>
              </p:nvSpPr>
              <p:spPr bwMode="auto">
                <a:xfrm>
                  <a:off x="987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09" name="Line 779"/>
                <p:cNvSpPr>
                  <a:spLocks noChangeShapeType="1"/>
                </p:cNvSpPr>
                <p:nvPr/>
              </p:nvSpPr>
              <p:spPr bwMode="auto">
                <a:xfrm flipV="1">
                  <a:off x="987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10" name="Line 780"/>
                <p:cNvSpPr>
                  <a:spLocks noChangeShapeType="1"/>
                </p:cNvSpPr>
                <p:nvPr/>
              </p:nvSpPr>
              <p:spPr bwMode="auto">
                <a:xfrm>
                  <a:off x="987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11" name="Line 781"/>
                <p:cNvSpPr>
                  <a:spLocks noChangeShapeType="1"/>
                </p:cNvSpPr>
                <p:nvPr/>
              </p:nvSpPr>
              <p:spPr bwMode="auto">
                <a:xfrm flipV="1">
                  <a:off x="987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12" name="Line 782"/>
                <p:cNvSpPr>
                  <a:spLocks noChangeShapeType="1"/>
                </p:cNvSpPr>
                <p:nvPr/>
              </p:nvSpPr>
              <p:spPr bwMode="auto">
                <a:xfrm>
                  <a:off x="989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13" name="Line 783"/>
                <p:cNvSpPr>
                  <a:spLocks noChangeShapeType="1"/>
                </p:cNvSpPr>
                <p:nvPr/>
              </p:nvSpPr>
              <p:spPr bwMode="auto">
                <a:xfrm flipV="1">
                  <a:off x="989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14" name="Line 784"/>
                <p:cNvSpPr>
                  <a:spLocks noChangeShapeType="1"/>
                </p:cNvSpPr>
                <p:nvPr/>
              </p:nvSpPr>
              <p:spPr bwMode="auto">
                <a:xfrm>
                  <a:off x="989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15" name="Line 785"/>
                <p:cNvSpPr>
                  <a:spLocks noChangeShapeType="1"/>
                </p:cNvSpPr>
                <p:nvPr/>
              </p:nvSpPr>
              <p:spPr bwMode="auto">
                <a:xfrm flipV="1">
                  <a:off x="989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16" name="Line 786"/>
                <p:cNvSpPr>
                  <a:spLocks noChangeShapeType="1"/>
                </p:cNvSpPr>
                <p:nvPr/>
              </p:nvSpPr>
              <p:spPr bwMode="auto">
                <a:xfrm>
                  <a:off x="991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17" name="Line 787"/>
                <p:cNvSpPr>
                  <a:spLocks noChangeShapeType="1"/>
                </p:cNvSpPr>
                <p:nvPr/>
              </p:nvSpPr>
              <p:spPr bwMode="auto">
                <a:xfrm flipV="1">
                  <a:off x="991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18" name="Line 788"/>
                <p:cNvSpPr>
                  <a:spLocks noChangeShapeType="1"/>
                </p:cNvSpPr>
                <p:nvPr/>
              </p:nvSpPr>
              <p:spPr bwMode="auto">
                <a:xfrm>
                  <a:off x="991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19" name="Line 789"/>
                <p:cNvSpPr>
                  <a:spLocks noChangeShapeType="1"/>
                </p:cNvSpPr>
                <p:nvPr/>
              </p:nvSpPr>
              <p:spPr bwMode="auto">
                <a:xfrm flipV="1">
                  <a:off x="991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20" name="Line 790"/>
                <p:cNvSpPr>
                  <a:spLocks noChangeShapeType="1"/>
                </p:cNvSpPr>
                <p:nvPr/>
              </p:nvSpPr>
              <p:spPr bwMode="auto">
                <a:xfrm>
                  <a:off x="992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21" name="Line 791"/>
                <p:cNvSpPr>
                  <a:spLocks noChangeShapeType="1"/>
                </p:cNvSpPr>
                <p:nvPr/>
              </p:nvSpPr>
              <p:spPr bwMode="auto">
                <a:xfrm flipV="1">
                  <a:off x="992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22" name="Line 792"/>
                <p:cNvSpPr>
                  <a:spLocks noChangeShapeType="1"/>
                </p:cNvSpPr>
                <p:nvPr/>
              </p:nvSpPr>
              <p:spPr bwMode="auto">
                <a:xfrm>
                  <a:off x="992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23" name="Line 793"/>
                <p:cNvSpPr>
                  <a:spLocks noChangeShapeType="1"/>
                </p:cNvSpPr>
                <p:nvPr/>
              </p:nvSpPr>
              <p:spPr bwMode="auto">
                <a:xfrm flipV="1">
                  <a:off x="992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24" name="Line 794"/>
                <p:cNvSpPr>
                  <a:spLocks noChangeShapeType="1"/>
                </p:cNvSpPr>
                <p:nvPr/>
              </p:nvSpPr>
              <p:spPr bwMode="auto">
                <a:xfrm>
                  <a:off x="994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25" name="Line 795"/>
                <p:cNvSpPr>
                  <a:spLocks noChangeShapeType="1"/>
                </p:cNvSpPr>
                <p:nvPr/>
              </p:nvSpPr>
              <p:spPr bwMode="auto">
                <a:xfrm flipV="1">
                  <a:off x="994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26" name="Line 796"/>
                <p:cNvSpPr>
                  <a:spLocks noChangeShapeType="1"/>
                </p:cNvSpPr>
                <p:nvPr/>
              </p:nvSpPr>
              <p:spPr bwMode="auto">
                <a:xfrm>
                  <a:off x="994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27" name="Line 797"/>
                <p:cNvSpPr>
                  <a:spLocks noChangeShapeType="1"/>
                </p:cNvSpPr>
                <p:nvPr/>
              </p:nvSpPr>
              <p:spPr bwMode="auto">
                <a:xfrm flipV="1">
                  <a:off x="994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28" name="Line 798"/>
                <p:cNvSpPr>
                  <a:spLocks noChangeShapeType="1"/>
                </p:cNvSpPr>
                <p:nvPr/>
              </p:nvSpPr>
              <p:spPr bwMode="auto">
                <a:xfrm>
                  <a:off x="996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29" name="Line 799"/>
                <p:cNvSpPr>
                  <a:spLocks noChangeShapeType="1"/>
                </p:cNvSpPr>
                <p:nvPr/>
              </p:nvSpPr>
              <p:spPr bwMode="auto">
                <a:xfrm flipV="1">
                  <a:off x="996" y="156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30" name="Line 800"/>
                <p:cNvSpPr>
                  <a:spLocks noChangeShapeType="1"/>
                </p:cNvSpPr>
                <p:nvPr/>
              </p:nvSpPr>
              <p:spPr bwMode="auto">
                <a:xfrm flipV="1">
                  <a:off x="1005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31" name="Line 801"/>
                <p:cNvSpPr>
                  <a:spLocks noChangeShapeType="1"/>
                </p:cNvSpPr>
                <p:nvPr/>
              </p:nvSpPr>
              <p:spPr bwMode="auto">
                <a:xfrm>
                  <a:off x="1005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32" name="Line 802"/>
                <p:cNvSpPr>
                  <a:spLocks noChangeShapeType="1"/>
                </p:cNvSpPr>
                <p:nvPr/>
              </p:nvSpPr>
              <p:spPr bwMode="auto">
                <a:xfrm flipV="1">
                  <a:off x="1005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33" name="Line 803"/>
                <p:cNvSpPr>
                  <a:spLocks noChangeShapeType="1"/>
                </p:cNvSpPr>
                <p:nvPr/>
              </p:nvSpPr>
              <p:spPr bwMode="auto">
                <a:xfrm>
                  <a:off x="1005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34" name="Line 804"/>
                <p:cNvSpPr>
                  <a:spLocks noChangeShapeType="1"/>
                </p:cNvSpPr>
                <p:nvPr/>
              </p:nvSpPr>
              <p:spPr bwMode="auto">
                <a:xfrm flipV="1">
                  <a:off x="1007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35" name="Line 805"/>
                <p:cNvSpPr>
                  <a:spLocks noChangeShapeType="1"/>
                </p:cNvSpPr>
                <p:nvPr/>
              </p:nvSpPr>
              <p:spPr bwMode="auto">
                <a:xfrm>
                  <a:off x="1007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36" name="Line 806"/>
                <p:cNvSpPr>
                  <a:spLocks noChangeShapeType="1"/>
                </p:cNvSpPr>
                <p:nvPr/>
              </p:nvSpPr>
              <p:spPr bwMode="auto">
                <a:xfrm flipV="1">
                  <a:off x="1007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37" name="Line 807"/>
                <p:cNvSpPr>
                  <a:spLocks noChangeShapeType="1"/>
                </p:cNvSpPr>
                <p:nvPr/>
              </p:nvSpPr>
              <p:spPr bwMode="auto">
                <a:xfrm>
                  <a:off x="1007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38" name="Line 808"/>
                <p:cNvSpPr>
                  <a:spLocks noChangeShapeType="1"/>
                </p:cNvSpPr>
                <p:nvPr/>
              </p:nvSpPr>
              <p:spPr bwMode="auto">
                <a:xfrm flipV="1">
                  <a:off x="1009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39" name="Line 809"/>
                <p:cNvSpPr>
                  <a:spLocks noChangeShapeType="1"/>
                </p:cNvSpPr>
                <p:nvPr/>
              </p:nvSpPr>
              <p:spPr bwMode="auto">
                <a:xfrm>
                  <a:off x="1009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40" name="Line 810"/>
                <p:cNvSpPr>
                  <a:spLocks noChangeShapeType="1"/>
                </p:cNvSpPr>
                <p:nvPr/>
              </p:nvSpPr>
              <p:spPr bwMode="auto">
                <a:xfrm flipV="1">
                  <a:off x="1009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41" name="Line 811"/>
                <p:cNvSpPr>
                  <a:spLocks noChangeShapeType="1"/>
                </p:cNvSpPr>
                <p:nvPr/>
              </p:nvSpPr>
              <p:spPr bwMode="auto">
                <a:xfrm>
                  <a:off x="1010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42" name="Line 812"/>
                <p:cNvSpPr>
                  <a:spLocks noChangeShapeType="1"/>
                </p:cNvSpPr>
                <p:nvPr/>
              </p:nvSpPr>
              <p:spPr bwMode="auto">
                <a:xfrm flipV="1">
                  <a:off x="1010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43" name="Line 813"/>
                <p:cNvSpPr>
                  <a:spLocks noChangeShapeType="1"/>
                </p:cNvSpPr>
                <p:nvPr/>
              </p:nvSpPr>
              <p:spPr bwMode="auto">
                <a:xfrm>
                  <a:off x="1010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44" name="Line 814"/>
                <p:cNvSpPr>
                  <a:spLocks noChangeShapeType="1"/>
                </p:cNvSpPr>
                <p:nvPr/>
              </p:nvSpPr>
              <p:spPr bwMode="auto">
                <a:xfrm flipV="1">
                  <a:off x="1012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45" name="Line 815"/>
                <p:cNvSpPr>
                  <a:spLocks noChangeShapeType="1"/>
                </p:cNvSpPr>
                <p:nvPr/>
              </p:nvSpPr>
              <p:spPr bwMode="auto">
                <a:xfrm>
                  <a:off x="1012" y="1559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46" name="Line 816"/>
                <p:cNvSpPr>
                  <a:spLocks noChangeShapeType="1"/>
                </p:cNvSpPr>
                <p:nvPr/>
              </p:nvSpPr>
              <p:spPr bwMode="auto">
                <a:xfrm>
                  <a:off x="1019" y="1557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47" name="Line 817"/>
                <p:cNvSpPr>
                  <a:spLocks noChangeShapeType="1"/>
                </p:cNvSpPr>
                <p:nvPr/>
              </p:nvSpPr>
              <p:spPr bwMode="auto">
                <a:xfrm flipV="1">
                  <a:off x="1019" y="1557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48" name="Line 818"/>
                <p:cNvSpPr>
                  <a:spLocks noChangeShapeType="1"/>
                </p:cNvSpPr>
                <p:nvPr/>
              </p:nvSpPr>
              <p:spPr bwMode="auto">
                <a:xfrm>
                  <a:off x="1019" y="1557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49" name="Line 819"/>
                <p:cNvSpPr>
                  <a:spLocks noChangeShapeType="1"/>
                </p:cNvSpPr>
                <p:nvPr/>
              </p:nvSpPr>
              <p:spPr bwMode="auto">
                <a:xfrm flipV="1">
                  <a:off x="1020" y="1556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50" name="Line 820"/>
                <p:cNvSpPr>
                  <a:spLocks noChangeShapeType="1"/>
                </p:cNvSpPr>
                <p:nvPr/>
              </p:nvSpPr>
              <p:spPr bwMode="auto">
                <a:xfrm>
                  <a:off x="1020" y="1556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51" name="Line 821"/>
                <p:cNvSpPr>
                  <a:spLocks noChangeShapeType="1"/>
                </p:cNvSpPr>
                <p:nvPr/>
              </p:nvSpPr>
              <p:spPr bwMode="auto">
                <a:xfrm flipV="1">
                  <a:off x="1022" y="1556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52" name="Line 822"/>
                <p:cNvSpPr>
                  <a:spLocks noChangeShapeType="1"/>
                </p:cNvSpPr>
                <p:nvPr/>
              </p:nvSpPr>
              <p:spPr bwMode="auto">
                <a:xfrm>
                  <a:off x="1022" y="155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53" name="Line 823"/>
                <p:cNvSpPr>
                  <a:spLocks noChangeShapeType="1"/>
                </p:cNvSpPr>
                <p:nvPr/>
              </p:nvSpPr>
              <p:spPr bwMode="auto">
                <a:xfrm flipV="1">
                  <a:off x="1022" y="155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54" name="Line 824"/>
                <p:cNvSpPr>
                  <a:spLocks noChangeShapeType="1"/>
                </p:cNvSpPr>
                <p:nvPr/>
              </p:nvSpPr>
              <p:spPr bwMode="auto">
                <a:xfrm>
                  <a:off x="1022" y="155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55" name="Line 825"/>
                <p:cNvSpPr>
                  <a:spLocks noChangeShapeType="1"/>
                </p:cNvSpPr>
                <p:nvPr/>
              </p:nvSpPr>
              <p:spPr bwMode="auto">
                <a:xfrm flipV="1">
                  <a:off x="1023" y="155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56" name="Line 826"/>
                <p:cNvSpPr>
                  <a:spLocks noChangeShapeType="1"/>
                </p:cNvSpPr>
                <p:nvPr/>
              </p:nvSpPr>
              <p:spPr bwMode="auto">
                <a:xfrm>
                  <a:off x="1023" y="1552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57" name="Line 827"/>
                <p:cNvSpPr>
                  <a:spLocks noChangeShapeType="1"/>
                </p:cNvSpPr>
                <p:nvPr/>
              </p:nvSpPr>
              <p:spPr bwMode="auto">
                <a:xfrm flipV="1">
                  <a:off x="1023" y="1552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33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1747" name="Line 828"/>
              <p:cNvSpPr>
                <a:spLocks noChangeShapeType="1"/>
              </p:cNvSpPr>
              <p:nvPr/>
            </p:nvSpPr>
            <p:spPr bwMode="auto">
              <a:xfrm>
                <a:off x="1023" y="1552"/>
                <a:ext cx="1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8" name="Line 829"/>
              <p:cNvSpPr>
                <a:spLocks noChangeShapeType="1"/>
              </p:cNvSpPr>
              <p:nvPr/>
            </p:nvSpPr>
            <p:spPr bwMode="auto">
              <a:xfrm flipV="1">
                <a:off x="1025" y="1551"/>
                <a:ext cx="1" cy="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9" name="Line 830"/>
              <p:cNvSpPr>
                <a:spLocks noChangeShapeType="1"/>
              </p:cNvSpPr>
              <p:nvPr/>
            </p:nvSpPr>
            <p:spPr bwMode="auto">
              <a:xfrm>
                <a:off x="1025" y="1551"/>
                <a:ext cx="1" cy="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0" name="Line 831"/>
              <p:cNvSpPr>
                <a:spLocks noChangeShapeType="1"/>
              </p:cNvSpPr>
              <p:nvPr/>
            </p:nvSpPr>
            <p:spPr bwMode="auto">
              <a:xfrm flipV="1">
                <a:off x="1025" y="1551"/>
                <a:ext cx="1" cy="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1" name="Line 832"/>
              <p:cNvSpPr>
                <a:spLocks noChangeShapeType="1"/>
              </p:cNvSpPr>
              <p:nvPr/>
            </p:nvSpPr>
            <p:spPr bwMode="auto">
              <a:xfrm>
                <a:off x="1027" y="1549"/>
                <a:ext cx="1" cy="1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2" name="Line 833"/>
              <p:cNvSpPr>
                <a:spLocks noChangeShapeType="1"/>
              </p:cNvSpPr>
              <p:nvPr/>
            </p:nvSpPr>
            <p:spPr bwMode="auto">
              <a:xfrm flipV="1">
                <a:off x="1027" y="1549"/>
                <a:ext cx="1" cy="1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3" name="Line 834"/>
              <p:cNvSpPr>
                <a:spLocks noChangeShapeType="1"/>
              </p:cNvSpPr>
              <p:nvPr/>
            </p:nvSpPr>
            <p:spPr bwMode="auto">
              <a:xfrm>
                <a:off x="1027" y="1547"/>
                <a:ext cx="1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4" name="Line 835"/>
              <p:cNvSpPr>
                <a:spLocks noChangeShapeType="1"/>
              </p:cNvSpPr>
              <p:nvPr/>
            </p:nvSpPr>
            <p:spPr bwMode="auto">
              <a:xfrm flipV="1">
                <a:off x="1027" y="1547"/>
                <a:ext cx="1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5" name="Line 836"/>
              <p:cNvSpPr>
                <a:spLocks noChangeShapeType="1"/>
              </p:cNvSpPr>
              <p:nvPr/>
            </p:nvSpPr>
            <p:spPr bwMode="auto">
              <a:xfrm>
                <a:off x="1028" y="1547"/>
                <a:ext cx="1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6" name="Line 837"/>
              <p:cNvSpPr>
                <a:spLocks noChangeShapeType="1"/>
              </p:cNvSpPr>
              <p:nvPr/>
            </p:nvSpPr>
            <p:spPr bwMode="auto">
              <a:xfrm flipV="1">
                <a:off x="1028" y="154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7" name="Line 838"/>
              <p:cNvSpPr>
                <a:spLocks noChangeShapeType="1"/>
              </p:cNvSpPr>
              <p:nvPr/>
            </p:nvSpPr>
            <p:spPr bwMode="auto">
              <a:xfrm>
                <a:off x="1028" y="154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8" name="Line 839"/>
              <p:cNvSpPr>
                <a:spLocks noChangeShapeType="1"/>
              </p:cNvSpPr>
              <p:nvPr/>
            </p:nvSpPr>
            <p:spPr bwMode="auto">
              <a:xfrm flipV="1">
                <a:off x="1028" y="154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9" name="Line 840"/>
              <p:cNvSpPr>
                <a:spLocks noChangeShapeType="1"/>
              </p:cNvSpPr>
              <p:nvPr/>
            </p:nvSpPr>
            <p:spPr bwMode="auto">
              <a:xfrm>
                <a:off x="1030" y="154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60" name="Line 841"/>
              <p:cNvSpPr>
                <a:spLocks noChangeShapeType="1"/>
              </p:cNvSpPr>
              <p:nvPr/>
            </p:nvSpPr>
            <p:spPr bwMode="auto">
              <a:xfrm flipV="1">
                <a:off x="1030" y="1547"/>
                <a:ext cx="1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61" name="Line 842"/>
              <p:cNvSpPr>
                <a:spLocks noChangeShapeType="1"/>
              </p:cNvSpPr>
              <p:nvPr/>
            </p:nvSpPr>
            <p:spPr bwMode="auto">
              <a:xfrm flipV="1">
                <a:off x="1030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62" name="Line 843"/>
              <p:cNvSpPr>
                <a:spLocks noChangeShapeType="1"/>
              </p:cNvSpPr>
              <p:nvPr/>
            </p:nvSpPr>
            <p:spPr bwMode="auto">
              <a:xfrm>
                <a:off x="1030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63" name="Line 844"/>
              <p:cNvSpPr>
                <a:spLocks noChangeShapeType="1"/>
              </p:cNvSpPr>
              <p:nvPr/>
            </p:nvSpPr>
            <p:spPr bwMode="auto">
              <a:xfrm>
                <a:off x="1030" y="1549"/>
                <a:ext cx="1" cy="1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64" name="Line 845"/>
              <p:cNvSpPr>
                <a:spLocks noChangeShapeType="1"/>
              </p:cNvSpPr>
              <p:nvPr/>
            </p:nvSpPr>
            <p:spPr bwMode="auto">
              <a:xfrm flipV="1">
                <a:off x="1030" y="1551"/>
                <a:ext cx="1" cy="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65" name="Line 846"/>
              <p:cNvSpPr>
                <a:spLocks noChangeShapeType="1"/>
              </p:cNvSpPr>
              <p:nvPr/>
            </p:nvSpPr>
            <p:spPr bwMode="auto">
              <a:xfrm flipV="1">
                <a:off x="1030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66" name="Line 847"/>
              <p:cNvSpPr>
                <a:spLocks noChangeShapeType="1"/>
              </p:cNvSpPr>
              <p:nvPr/>
            </p:nvSpPr>
            <p:spPr bwMode="auto">
              <a:xfrm>
                <a:off x="1032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67" name="Line 848"/>
              <p:cNvSpPr>
                <a:spLocks noChangeShapeType="1"/>
              </p:cNvSpPr>
              <p:nvPr/>
            </p:nvSpPr>
            <p:spPr bwMode="auto">
              <a:xfrm>
                <a:off x="1032" y="1552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68" name="Line 849"/>
              <p:cNvSpPr>
                <a:spLocks noChangeShapeType="1"/>
              </p:cNvSpPr>
              <p:nvPr/>
            </p:nvSpPr>
            <p:spPr bwMode="auto">
              <a:xfrm flipV="1">
                <a:off x="1032" y="1552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69" name="Line 850"/>
              <p:cNvSpPr>
                <a:spLocks noChangeShapeType="1"/>
              </p:cNvSpPr>
              <p:nvPr/>
            </p:nvSpPr>
            <p:spPr bwMode="auto">
              <a:xfrm flipV="1">
                <a:off x="1032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70" name="Line 851"/>
              <p:cNvSpPr>
                <a:spLocks noChangeShapeType="1"/>
              </p:cNvSpPr>
              <p:nvPr/>
            </p:nvSpPr>
            <p:spPr bwMode="auto">
              <a:xfrm>
                <a:off x="1032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71" name="Line 852"/>
              <p:cNvSpPr>
                <a:spLocks noChangeShapeType="1"/>
              </p:cNvSpPr>
              <p:nvPr/>
            </p:nvSpPr>
            <p:spPr bwMode="auto">
              <a:xfrm>
                <a:off x="1032" y="1552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72" name="Line 853"/>
              <p:cNvSpPr>
                <a:spLocks noChangeShapeType="1"/>
              </p:cNvSpPr>
              <p:nvPr/>
            </p:nvSpPr>
            <p:spPr bwMode="auto">
              <a:xfrm flipV="1">
                <a:off x="1032" y="1552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73" name="Line 854"/>
              <p:cNvSpPr>
                <a:spLocks noChangeShapeType="1"/>
              </p:cNvSpPr>
              <p:nvPr/>
            </p:nvSpPr>
            <p:spPr bwMode="auto">
              <a:xfrm flipV="1">
                <a:off x="1032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74" name="Line 855"/>
              <p:cNvSpPr>
                <a:spLocks noChangeShapeType="1"/>
              </p:cNvSpPr>
              <p:nvPr/>
            </p:nvSpPr>
            <p:spPr bwMode="auto">
              <a:xfrm>
                <a:off x="1033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75" name="Line 856"/>
              <p:cNvSpPr>
                <a:spLocks noChangeShapeType="1"/>
              </p:cNvSpPr>
              <p:nvPr/>
            </p:nvSpPr>
            <p:spPr bwMode="auto">
              <a:xfrm>
                <a:off x="1033" y="1552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76" name="Line 857"/>
              <p:cNvSpPr>
                <a:spLocks noChangeShapeType="1"/>
              </p:cNvSpPr>
              <p:nvPr/>
            </p:nvSpPr>
            <p:spPr bwMode="auto">
              <a:xfrm flipV="1">
                <a:off x="1033" y="1552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77" name="Line 858"/>
              <p:cNvSpPr>
                <a:spLocks noChangeShapeType="1"/>
              </p:cNvSpPr>
              <p:nvPr/>
            </p:nvSpPr>
            <p:spPr bwMode="auto">
              <a:xfrm flipV="1">
                <a:off x="1033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78" name="Line 859"/>
              <p:cNvSpPr>
                <a:spLocks noChangeShapeType="1"/>
              </p:cNvSpPr>
              <p:nvPr/>
            </p:nvSpPr>
            <p:spPr bwMode="auto">
              <a:xfrm>
                <a:off x="1035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79" name="Line 860"/>
              <p:cNvSpPr>
                <a:spLocks noChangeShapeType="1"/>
              </p:cNvSpPr>
              <p:nvPr/>
            </p:nvSpPr>
            <p:spPr bwMode="auto">
              <a:xfrm>
                <a:off x="1035" y="1552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80" name="Line 861"/>
              <p:cNvSpPr>
                <a:spLocks noChangeShapeType="1"/>
              </p:cNvSpPr>
              <p:nvPr/>
            </p:nvSpPr>
            <p:spPr bwMode="auto">
              <a:xfrm flipV="1">
                <a:off x="1035" y="1552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81" name="Line 862"/>
              <p:cNvSpPr>
                <a:spLocks noChangeShapeType="1"/>
              </p:cNvSpPr>
              <p:nvPr/>
            </p:nvSpPr>
            <p:spPr bwMode="auto">
              <a:xfrm flipV="1">
                <a:off x="1035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82" name="Line 863"/>
              <p:cNvSpPr>
                <a:spLocks noChangeShapeType="1"/>
              </p:cNvSpPr>
              <p:nvPr/>
            </p:nvSpPr>
            <p:spPr bwMode="auto">
              <a:xfrm>
                <a:off x="1035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83" name="Line 864"/>
              <p:cNvSpPr>
                <a:spLocks noChangeShapeType="1"/>
              </p:cNvSpPr>
              <p:nvPr/>
            </p:nvSpPr>
            <p:spPr bwMode="auto">
              <a:xfrm flipV="1">
                <a:off x="1035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84" name="Line 865"/>
              <p:cNvSpPr>
                <a:spLocks noChangeShapeType="1"/>
              </p:cNvSpPr>
              <p:nvPr/>
            </p:nvSpPr>
            <p:spPr bwMode="auto">
              <a:xfrm>
                <a:off x="1037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85" name="Line 866"/>
              <p:cNvSpPr>
                <a:spLocks noChangeShapeType="1"/>
              </p:cNvSpPr>
              <p:nvPr/>
            </p:nvSpPr>
            <p:spPr bwMode="auto">
              <a:xfrm flipV="1">
                <a:off x="1037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86" name="Line 867"/>
              <p:cNvSpPr>
                <a:spLocks noChangeShapeType="1"/>
              </p:cNvSpPr>
              <p:nvPr/>
            </p:nvSpPr>
            <p:spPr bwMode="auto">
              <a:xfrm>
                <a:off x="1037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87" name="Line 868"/>
              <p:cNvSpPr>
                <a:spLocks noChangeShapeType="1"/>
              </p:cNvSpPr>
              <p:nvPr/>
            </p:nvSpPr>
            <p:spPr bwMode="auto">
              <a:xfrm flipV="1">
                <a:off x="1037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88" name="Line 869"/>
              <p:cNvSpPr>
                <a:spLocks noChangeShapeType="1"/>
              </p:cNvSpPr>
              <p:nvPr/>
            </p:nvSpPr>
            <p:spPr bwMode="auto">
              <a:xfrm>
                <a:off x="1038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89" name="Line 870"/>
              <p:cNvSpPr>
                <a:spLocks noChangeShapeType="1"/>
              </p:cNvSpPr>
              <p:nvPr/>
            </p:nvSpPr>
            <p:spPr bwMode="auto">
              <a:xfrm flipV="1">
                <a:off x="1038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90" name="Line 871"/>
              <p:cNvSpPr>
                <a:spLocks noChangeShapeType="1"/>
              </p:cNvSpPr>
              <p:nvPr/>
            </p:nvSpPr>
            <p:spPr bwMode="auto">
              <a:xfrm>
                <a:off x="1038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91" name="Line 872"/>
              <p:cNvSpPr>
                <a:spLocks noChangeShapeType="1"/>
              </p:cNvSpPr>
              <p:nvPr/>
            </p:nvSpPr>
            <p:spPr bwMode="auto">
              <a:xfrm flipV="1">
                <a:off x="1038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92" name="Line 873"/>
              <p:cNvSpPr>
                <a:spLocks noChangeShapeType="1"/>
              </p:cNvSpPr>
              <p:nvPr/>
            </p:nvSpPr>
            <p:spPr bwMode="auto">
              <a:xfrm>
                <a:off x="1040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93" name="Freeform 874"/>
              <p:cNvSpPr>
                <a:spLocks/>
              </p:cNvSpPr>
              <p:nvPr/>
            </p:nvSpPr>
            <p:spPr bwMode="auto">
              <a:xfrm>
                <a:off x="969" y="1543"/>
                <a:ext cx="71" cy="21"/>
              </a:xfrm>
              <a:custGeom>
                <a:avLst/>
                <a:gdLst>
                  <a:gd name="T0" fmla="*/ 64 w 71"/>
                  <a:gd name="T1" fmla="*/ 0 h 21"/>
                  <a:gd name="T2" fmla="*/ 71 w 71"/>
                  <a:gd name="T3" fmla="*/ 1 h 21"/>
                  <a:gd name="T4" fmla="*/ 71 w 71"/>
                  <a:gd name="T5" fmla="*/ 6 h 21"/>
                  <a:gd name="T6" fmla="*/ 61 w 71"/>
                  <a:gd name="T7" fmla="*/ 4 h 21"/>
                  <a:gd name="T8" fmla="*/ 63 w 71"/>
                  <a:gd name="T9" fmla="*/ 9 h 21"/>
                  <a:gd name="T10" fmla="*/ 66 w 71"/>
                  <a:gd name="T11" fmla="*/ 9 h 21"/>
                  <a:gd name="T12" fmla="*/ 66 w 71"/>
                  <a:gd name="T13" fmla="*/ 16 h 21"/>
                  <a:gd name="T14" fmla="*/ 56 w 71"/>
                  <a:gd name="T15" fmla="*/ 16 h 21"/>
                  <a:gd name="T16" fmla="*/ 54 w 71"/>
                  <a:gd name="T17" fmla="*/ 14 h 21"/>
                  <a:gd name="T18" fmla="*/ 54 w 71"/>
                  <a:gd name="T19" fmla="*/ 16 h 21"/>
                  <a:gd name="T20" fmla="*/ 0 w 71"/>
                  <a:gd name="T21" fmla="*/ 21 h 21"/>
                  <a:gd name="T22" fmla="*/ 0 w 71"/>
                  <a:gd name="T23" fmla="*/ 19 h 21"/>
                  <a:gd name="T24" fmla="*/ 50 w 71"/>
                  <a:gd name="T25" fmla="*/ 16 h 21"/>
                  <a:gd name="T26" fmla="*/ 63 w 71"/>
                  <a:gd name="T27" fmla="*/ 0 h 21"/>
                  <a:gd name="T28" fmla="*/ 64 w 71"/>
                  <a:gd name="T29" fmla="*/ 0 h 2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71"/>
                  <a:gd name="T46" fmla="*/ 0 h 21"/>
                  <a:gd name="T47" fmla="*/ 71 w 71"/>
                  <a:gd name="T48" fmla="*/ 21 h 2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71" h="21">
                    <a:moveTo>
                      <a:pt x="64" y="0"/>
                    </a:moveTo>
                    <a:lnTo>
                      <a:pt x="71" y="1"/>
                    </a:lnTo>
                    <a:lnTo>
                      <a:pt x="71" y="6"/>
                    </a:lnTo>
                    <a:lnTo>
                      <a:pt x="61" y="4"/>
                    </a:lnTo>
                    <a:lnTo>
                      <a:pt x="63" y="9"/>
                    </a:lnTo>
                    <a:lnTo>
                      <a:pt x="66" y="9"/>
                    </a:lnTo>
                    <a:lnTo>
                      <a:pt x="66" y="16"/>
                    </a:lnTo>
                    <a:lnTo>
                      <a:pt x="56" y="16"/>
                    </a:lnTo>
                    <a:lnTo>
                      <a:pt x="54" y="14"/>
                    </a:lnTo>
                    <a:lnTo>
                      <a:pt x="54" y="16"/>
                    </a:lnTo>
                    <a:lnTo>
                      <a:pt x="0" y="21"/>
                    </a:lnTo>
                    <a:lnTo>
                      <a:pt x="0" y="19"/>
                    </a:lnTo>
                    <a:lnTo>
                      <a:pt x="50" y="16"/>
                    </a:lnTo>
                    <a:lnTo>
                      <a:pt x="63" y="0"/>
                    </a:lnTo>
                    <a:lnTo>
                      <a:pt x="64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94" name="Freeform 875"/>
              <p:cNvSpPr>
                <a:spLocks/>
              </p:cNvSpPr>
              <p:nvPr/>
            </p:nvSpPr>
            <p:spPr bwMode="auto">
              <a:xfrm>
                <a:off x="961" y="1572"/>
                <a:ext cx="77" cy="15"/>
              </a:xfrm>
              <a:custGeom>
                <a:avLst/>
                <a:gdLst>
                  <a:gd name="T0" fmla="*/ 2 w 77"/>
                  <a:gd name="T1" fmla="*/ 4 h 15"/>
                  <a:gd name="T2" fmla="*/ 8 w 77"/>
                  <a:gd name="T3" fmla="*/ 4 h 15"/>
                  <a:gd name="T4" fmla="*/ 16 w 77"/>
                  <a:gd name="T5" fmla="*/ 2 h 15"/>
                  <a:gd name="T6" fmla="*/ 20 w 77"/>
                  <a:gd name="T7" fmla="*/ 2 h 15"/>
                  <a:gd name="T8" fmla="*/ 28 w 77"/>
                  <a:gd name="T9" fmla="*/ 2 h 15"/>
                  <a:gd name="T10" fmla="*/ 31 w 77"/>
                  <a:gd name="T11" fmla="*/ 0 h 15"/>
                  <a:gd name="T12" fmla="*/ 35 w 77"/>
                  <a:gd name="T13" fmla="*/ 0 h 15"/>
                  <a:gd name="T14" fmla="*/ 58 w 77"/>
                  <a:gd name="T15" fmla="*/ 0 h 15"/>
                  <a:gd name="T16" fmla="*/ 69 w 77"/>
                  <a:gd name="T17" fmla="*/ 2 h 15"/>
                  <a:gd name="T18" fmla="*/ 77 w 77"/>
                  <a:gd name="T19" fmla="*/ 5 h 15"/>
                  <a:gd name="T20" fmla="*/ 77 w 77"/>
                  <a:gd name="T21" fmla="*/ 12 h 15"/>
                  <a:gd name="T22" fmla="*/ 71 w 77"/>
                  <a:gd name="T23" fmla="*/ 12 h 15"/>
                  <a:gd name="T24" fmla="*/ 66 w 77"/>
                  <a:gd name="T25" fmla="*/ 12 h 15"/>
                  <a:gd name="T26" fmla="*/ 59 w 77"/>
                  <a:gd name="T27" fmla="*/ 12 h 15"/>
                  <a:gd name="T28" fmla="*/ 51 w 77"/>
                  <a:gd name="T29" fmla="*/ 12 h 15"/>
                  <a:gd name="T30" fmla="*/ 43 w 77"/>
                  <a:gd name="T31" fmla="*/ 12 h 15"/>
                  <a:gd name="T32" fmla="*/ 35 w 77"/>
                  <a:gd name="T33" fmla="*/ 12 h 15"/>
                  <a:gd name="T34" fmla="*/ 26 w 77"/>
                  <a:gd name="T35" fmla="*/ 12 h 15"/>
                  <a:gd name="T36" fmla="*/ 21 w 77"/>
                  <a:gd name="T37" fmla="*/ 12 h 15"/>
                  <a:gd name="T38" fmla="*/ 16 w 77"/>
                  <a:gd name="T39" fmla="*/ 12 h 15"/>
                  <a:gd name="T40" fmla="*/ 10 w 77"/>
                  <a:gd name="T41" fmla="*/ 14 h 15"/>
                  <a:gd name="T42" fmla="*/ 5 w 77"/>
                  <a:gd name="T43" fmla="*/ 14 h 15"/>
                  <a:gd name="T44" fmla="*/ 0 w 77"/>
                  <a:gd name="T45" fmla="*/ 15 h 15"/>
                  <a:gd name="T46" fmla="*/ 0 w 77"/>
                  <a:gd name="T47" fmla="*/ 12 h 15"/>
                  <a:gd name="T48" fmla="*/ 2 w 77"/>
                  <a:gd name="T49" fmla="*/ 12 h 15"/>
                  <a:gd name="T50" fmla="*/ 2 w 77"/>
                  <a:gd name="T51" fmla="*/ 4 h 1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77"/>
                  <a:gd name="T79" fmla="*/ 0 h 15"/>
                  <a:gd name="T80" fmla="*/ 77 w 77"/>
                  <a:gd name="T81" fmla="*/ 15 h 1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77" h="15">
                    <a:moveTo>
                      <a:pt x="2" y="4"/>
                    </a:moveTo>
                    <a:lnTo>
                      <a:pt x="8" y="4"/>
                    </a:lnTo>
                    <a:lnTo>
                      <a:pt x="16" y="2"/>
                    </a:lnTo>
                    <a:lnTo>
                      <a:pt x="20" y="2"/>
                    </a:lnTo>
                    <a:lnTo>
                      <a:pt x="28" y="2"/>
                    </a:lnTo>
                    <a:lnTo>
                      <a:pt x="31" y="0"/>
                    </a:lnTo>
                    <a:lnTo>
                      <a:pt x="35" y="0"/>
                    </a:lnTo>
                    <a:lnTo>
                      <a:pt x="58" y="0"/>
                    </a:lnTo>
                    <a:lnTo>
                      <a:pt x="69" y="2"/>
                    </a:lnTo>
                    <a:lnTo>
                      <a:pt x="77" y="5"/>
                    </a:lnTo>
                    <a:lnTo>
                      <a:pt x="77" y="12"/>
                    </a:lnTo>
                    <a:lnTo>
                      <a:pt x="71" y="12"/>
                    </a:lnTo>
                    <a:lnTo>
                      <a:pt x="66" y="12"/>
                    </a:lnTo>
                    <a:lnTo>
                      <a:pt x="59" y="12"/>
                    </a:lnTo>
                    <a:lnTo>
                      <a:pt x="51" y="12"/>
                    </a:lnTo>
                    <a:lnTo>
                      <a:pt x="43" y="12"/>
                    </a:lnTo>
                    <a:lnTo>
                      <a:pt x="35" y="12"/>
                    </a:lnTo>
                    <a:lnTo>
                      <a:pt x="26" y="12"/>
                    </a:lnTo>
                    <a:lnTo>
                      <a:pt x="21" y="12"/>
                    </a:lnTo>
                    <a:lnTo>
                      <a:pt x="16" y="12"/>
                    </a:lnTo>
                    <a:lnTo>
                      <a:pt x="10" y="14"/>
                    </a:lnTo>
                    <a:lnTo>
                      <a:pt x="5" y="14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2" y="12"/>
                    </a:lnTo>
                    <a:lnTo>
                      <a:pt x="2" y="4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95" name="Line 876"/>
              <p:cNvSpPr>
                <a:spLocks noChangeShapeType="1"/>
              </p:cNvSpPr>
              <p:nvPr/>
            </p:nvSpPr>
            <p:spPr bwMode="auto">
              <a:xfrm flipH="1">
                <a:off x="963" y="1576"/>
                <a:ext cx="9" cy="1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96" name="Freeform 877"/>
              <p:cNvSpPr>
                <a:spLocks/>
              </p:cNvSpPr>
              <p:nvPr/>
            </p:nvSpPr>
            <p:spPr bwMode="auto">
              <a:xfrm>
                <a:off x="1032" y="1552"/>
                <a:ext cx="6" cy="22"/>
              </a:xfrm>
              <a:custGeom>
                <a:avLst/>
                <a:gdLst>
                  <a:gd name="T0" fmla="*/ 0 w 6"/>
                  <a:gd name="T1" fmla="*/ 22 h 22"/>
                  <a:gd name="T2" fmla="*/ 0 w 6"/>
                  <a:gd name="T3" fmla="*/ 10 h 22"/>
                  <a:gd name="T4" fmla="*/ 5 w 6"/>
                  <a:gd name="T5" fmla="*/ 12 h 22"/>
                  <a:gd name="T6" fmla="*/ 6 w 6"/>
                  <a:gd name="T7" fmla="*/ 12 h 22"/>
                  <a:gd name="T8" fmla="*/ 6 w 6"/>
                  <a:gd name="T9" fmla="*/ 0 h 22"/>
                  <a:gd name="T10" fmla="*/ 3 w 6"/>
                  <a:gd name="T11" fmla="*/ 0 h 22"/>
                  <a:gd name="T12" fmla="*/ 1 w 6"/>
                  <a:gd name="T13" fmla="*/ 2 h 2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"/>
                  <a:gd name="T22" fmla="*/ 0 h 22"/>
                  <a:gd name="T23" fmla="*/ 6 w 6"/>
                  <a:gd name="T24" fmla="*/ 22 h 2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" h="22">
                    <a:moveTo>
                      <a:pt x="0" y="22"/>
                    </a:moveTo>
                    <a:lnTo>
                      <a:pt x="0" y="10"/>
                    </a:lnTo>
                    <a:lnTo>
                      <a:pt x="5" y="12"/>
                    </a:lnTo>
                    <a:lnTo>
                      <a:pt x="6" y="12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1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97" name="Freeform 878"/>
              <p:cNvSpPr>
                <a:spLocks/>
              </p:cNvSpPr>
              <p:nvPr/>
            </p:nvSpPr>
            <p:spPr bwMode="auto">
              <a:xfrm>
                <a:off x="1017" y="1559"/>
                <a:ext cx="5" cy="15"/>
              </a:xfrm>
              <a:custGeom>
                <a:avLst/>
                <a:gdLst>
                  <a:gd name="T0" fmla="*/ 5 w 5"/>
                  <a:gd name="T1" fmla="*/ 3 h 15"/>
                  <a:gd name="T2" fmla="*/ 5 w 5"/>
                  <a:gd name="T3" fmla="*/ 13 h 15"/>
                  <a:gd name="T4" fmla="*/ 0 w 5"/>
                  <a:gd name="T5" fmla="*/ 13 h 15"/>
                  <a:gd name="T6" fmla="*/ 0 w 5"/>
                  <a:gd name="T7" fmla="*/ 0 h 15"/>
                  <a:gd name="T8" fmla="*/ 0 w 5"/>
                  <a:gd name="T9" fmla="*/ 15 h 15"/>
                  <a:gd name="T10" fmla="*/ 0 w 5"/>
                  <a:gd name="T11" fmla="*/ 0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"/>
                  <a:gd name="T19" fmla="*/ 0 h 15"/>
                  <a:gd name="T20" fmla="*/ 5 w 5"/>
                  <a:gd name="T21" fmla="*/ 15 h 1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" h="15">
                    <a:moveTo>
                      <a:pt x="5" y="3"/>
                    </a:moveTo>
                    <a:lnTo>
                      <a:pt x="5" y="13"/>
                    </a:lnTo>
                    <a:lnTo>
                      <a:pt x="0" y="13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98" name="Freeform 879"/>
              <p:cNvSpPr>
                <a:spLocks/>
              </p:cNvSpPr>
              <p:nvPr/>
            </p:nvSpPr>
            <p:spPr bwMode="auto">
              <a:xfrm>
                <a:off x="974" y="1562"/>
                <a:ext cx="23" cy="5"/>
              </a:xfrm>
              <a:custGeom>
                <a:avLst/>
                <a:gdLst>
                  <a:gd name="T0" fmla="*/ 23 w 23"/>
                  <a:gd name="T1" fmla="*/ 0 h 5"/>
                  <a:gd name="T2" fmla="*/ 20 w 23"/>
                  <a:gd name="T3" fmla="*/ 5 h 5"/>
                  <a:gd name="T4" fmla="*/ 5 w 23"/>
                  <a:gd name="T5" fmla="*/ 5 h 5"/>
                  <a:gd name="T6" fmla="*/ 0 w 23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5"/>
                  <a:gd name="T14" fmla="*/ 23 w 23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5">
                    <a:moveTo>
                      <a:pt x="23" y="0"/>
                    </a:moveTo>
                    <a:lnTo>
                      <a:pt x="20" y="5"/>
                    </a:lnTo>
                    <a:lnTo>
                      <a:pt x="5" y="5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99" name="Line 880"/>
              <p:cNvSpPr>
                <a:spLocks noChangeShapeType="1"/>
              </p:cNvSpPr>
              <p:nvPr/>
            </p:nvSpPr>
            <p:spPr bwMode="auto">
              <a:xfrm flipH="1">
                <a:off x="968" y="1574"/>
                <a:ext cx="8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00" name="Line 881"/>
              <p:cNvSpPr>
                <a:spLocks noChangeShapeType="1"/>
              </p:cNvSpPr>
              <p:nvPr/>
            </p:nvSpPr>
            <p:spPr bwMode="auto">
              <a:xfrm flipH="1">
                <a:off x="976" y="1574"/>
                <a:ext cx="3" cy="1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01" name="Line 882"/>
              <p:cNvSpPr>
                <a:spLocks noChangeShapeType="1"/>
              </p:cNvSpPr>
              <p:nvPr/>
            </p:nvSpPr>
            <p:spPr bwMode="auto">
              <a:xfrm flipH="1">
                <a:off x="984" y="1574"/>
                <a:ext cx="2" cy="1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02" name="Freeform 883"/>
              <p:cNvSpPr>
                <a:spLocks/>
              </p:cNvSpPr>
              <p:nvPr/>
            </p:nvSpPr>
            <p:spPr bwMode="auto">
              <a:xfrm>
                <a:off x="996" y="1574"/>
                <a:ext cx="1" cy="8"/>
              </a:xfrm>
              <a:custGeom>
                <a:avLst/>
                <a:gdLst>
                  <a:gd name="T0" fmla="*/ 0 w 1"/>
                  <a:gd name="T1" fmla="*/ 0 h 8"/>
                  <a:gd name="T2" fmla="*/ 0 w 1"/>
                  <a:gd name="T3" fmla="*/ 8 h 8"/>
                  <a:gd name="T4" fmla="*/ 0 w 1"/>
                  <a:gd name="T5" fmla="*/ 0 h 8"/>
                  <a:gd name="T6" fmla="*/ 0 w 1"/>
                  <a:gd name="T7" fmla="*/ 8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8"/>
                  <a:gd name="T14" fmla="*/ 1 w 1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8">
                    <a:moveTo>
                      <a:pt x="0" y="0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0" y="8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03" name="Line 884"/>
              <p:cNvSpPr>
                <a:spLocks noChangeShapeType="1"/>
              </p:cNvSpPr>
              <p:nvPr/>
            </p:nvSpPr>
            <p:spPr bwMode="auto">
              <a:xfrm>
                <a:off x="1004" y="1574"/>
                <a:ext cx="1" cy="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04" name="Line 885"/>
              <p:cNvSpPr>
                <a:spLocks noChangeShapeType="1"/>
              </p:cNvSpPr>
              <p:nvPr/>
            </p:nvSpPr>
            <p:spPr bwMode="auto">
              <a:xfrm>
                <a:off x="1010" y="1574"/>
                <a:ext cx="2" cy="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05" name="Line 886"/>
              <p:cNvSpPr>
                <a:spLocks noChangeShapeType="1"/>
              </p:cNvSpPr>
              <p:nvPr/>
            </p:nvSpPr>
            <p:spPr bwMode="auto">
              <a:xfrm>
                <a:off x="1020" y="1574"/>
                <a:ext cx="1" cy="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06" name="Line 887"/>
              <p:cNvSpPr>
                <a:spLocks noChangeShapeType="1"/>
              </p:cNvSpPr>
              <p:nvPr/>
            </p:nvSpPr>
            <p:spPr bwMode="auto">
              <a:xfrm flipV="1">
                <a:off x="1025" y="1574"/>
                <a:ext cx="1" cy="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07" name="Line 888"/>
              <p:cNvSpPr>
                <a:spLocks noChangeShapeType="1"/>
              </p:cNvSpPr>
              <p:nvPr/>
            </p:nvSpPr>
            <p:spPr bwMode="auto">
              <a:xfrm>
                <a:off x="1030" y="1574"/>
                <a:ext cx="1" cy="1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08" name="Line 889"/>
              <p:cNvSpPr>
                <a:spLocks noChangeShapeType="1"/>
              </p:cNvSpPr>
              <p:nvPr/>
            </p:nvSpPr>
            <p:spPr bwMode="auto">
              <a:xfrm flipV="1">
                <a:off x="1033" y="1576"/>
                <a:ext cx="1" cy="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09" name="Line 890"/>
              <p:cNvSpPr>
                <a:spLocks noChangeShapeType="1"/>
              </p:cNvSpPr>
              <p:nvPr/>
            </p:nvSpPr>
            <p:spPr bwMode="auto">
              <a:xfrm>
                <a:off x="1037" y="1577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10" name="Line 891"/>
              <p:cNvSpPr>
                <a:spLocks noChangeShapeType="1"/>
              </p:cNvSpPr>
              <p:nvPr/>
            </p:nvSpPr>
            <p:spPr bwMode="auto">
              <a:xfrm flipV="1">
                <a:off x="1012" y="1561"/>
                <a:ext cx="1" cy="1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11" name="Line 892"/>
              <p:cNvSpPr>
                <a:spLocks noChangeShapeType="1"/>
              </p:cNvSpPr>
              <p:nvPr/>
            </p:nvSpPr>
            <p:spPr bwMode="auto">
              <a:xfrm>
                <a:off x="1004" y="1561"/>
                <a:ext cx="1" cy="1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12" name="Line 893"/>
              <p:cNvSpPr>
                <a:spLocks noChangeShapeType="1"/>
              </p:cNvSpPr>
              <p:nvPr/>
            </p:nvSpPr>
            <p:spPr bwMode="auto">
              <a:xfrm flipV="1">
                <a:off x="997" y="1561"/>
                <a:ext cx="1" cy="1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13" name="Line 894"/>
              <p:cNvSpPr>
                <a:spLocks noChangeShapeType="1"/>
              </p:cNvSpPr>
              <p:nvPr/>
            </p:nvSpPr>
            <p:spPr bwMode="auto">
              <a:xfrm>
                <a:off x="991" y="1567"/>
                <a:ext cx="1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14" name="Line 895"/>
              <p:cNvSpPr>
                <a:spLocks noChangeShapeType="1"/>
              </p:cNvSpPr>
              <p:nvPr/>
            </p:nvSpPr>
            <p:spPr bwMode="auto">
              <a:xfrm flipV="1">
                <a:off x="986" y="1567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15" name="Line 896"/>
              <p:cNvSpPr>
                <a:spLocks noChangeShapeType="1"/>
              </p:cNvSpPr>
              <p:nvPr/>
            </p:nvSpPr>
            <p:spPr bwMode="auto">
              <a:xfrm>
                <a:off x="981" y="1567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16" name="Line 897"/>
              <p:cNvSpPr>
                <a:spLocks noChangeShapeType="1"/>
              </p:cNvSpPr>
              <p:nvPr/>
            </p:nvSpPr>
            <p:spPr bwMode="auto">
              <a:xfrm flipV="1">
                <a:off x="969" y="1564"/>
                <a:ext cx="1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17" name="Freeform 898"/>
              <p:cNvSpPr>
                <a:spLocks/>
              </p:cNvSpPr>
              <p:nvPr/>
            </p:nvSpPr>
            <p:spPr bwMode="auto">
              <a:xfrm>
                <a:off x="895" y="1498"/>
                <a:ext cx="45" cy="6"/>
              </a:xfrm>
              <a:custGeom>
                <a:avLst/>
                <a:gdLst>
                  <a:gd name="T0" fmla="*/ 0 w 45"/>
                  <a:gd name="T1" fmla="*/ 0 h 6"/>
                  <a:gd name="T2" fmla="*/ 10 w 45"/>
                  <a:gd name="T3" fmla="*/ 3 h 6"/>
                  <a:gd name="T4" fmla="*/ 12 w 45"/>
                  <a:gd name="T5" fmla="*/ 3 h 6"/>
                  <a:gd name="T6" fmla="*/ 13 w 45"/>
                  <a:gd name="T7" fmla="*/ 3 h 6"/>
                  <a:gd name="T8" fmla="*/ 15 w 45"/>
                  <a:gd name="T9" fmla="*/ 3 h 6"/>
                  <a:gd name="T10" fmla="*/ 15 w 45"/>
                  <a:gd name="T11" fmla="*/ 5 h 6"/>
                  <a:gd name="T12" fmla="*/ 17 w 45"/>
                  <a:gd name="T13" fmla="*/ 5 h 6"/>
                  <a:gd name="T14" fmla="*/ 18 w 45"/>
                  <a:gd name="T15" fmla="*/ 5 h 6"/>
                  <a:gd name="T16" fmla="*/ 20 w 45"/>
                  <a:gd name="T17" fmla="*/ 5 h 6"/>
                  <a:gd name="T18" fmla="*/ 22 w 45"/>
                  <a:gd name="T19" fmla="*/ 5 h 6"/>
                  <a:gd name="T20" fmla="*/ 23 w 45"/>
                  <a:gd name="T21" fmla="*/ 5 h 6"/>
                  <a:gd name="T22" fmla="*/ 25 w 45"/>
                  <a:gd name="T23" fmla="*/ 5 h 6"/>
                  <a:gd name="T24" fmla="*/ 27 w 45"/>
                  <a:gd name="T25" fmla="*/ 6 h 6"/>
                  <a:gd name="T26" fmla="*/ 28 w 45"/>
                  <a:gd name="T27" fmla="*/ 6 h 6"/>
                  <a:gd name="T28" fmla="*/ 31 w 45"/>
                  <a:gd name="T29" fmla="*/ 6 h 6"/>
                  <a:gd name="T30" fmla="*/ 33 w 45"/>
                  <a:gd name="T31" fmla="*/ 6 h 6"/>
                  <a:gd name="T32" fmla="*/ 36 w 45"/>
                  <a:gd name="T33" fmla="*/ 6 h 6"/>
                  <a:gd name="T34" fmla="*/ 41 w 45"/>
                  <a:gd name="T35" fmla="*/ 6 h 6"/>
                  <a:gd name="T36" fmla="*/ 45 w 45"/>
                  <a:gd name="T37" fmla="*/ 6 h 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5"/>
                  <a:gd name="T58" fmla="*/ 0 h 6"/>
                  <a:gd name="T59" fmla="*/ 45 w 45"/>
                  <a:gd name="T60" fmla="*/ 6 h 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5" h="6">
                    <a:moveTo>
                      <a:pt x="0" y="0"/>
                    </a:moveTo>
                    <a:lnTo>
                      <a:pt x="10" y="3"/>
                    </a:lnTo>
                    <a:lnTo>
                      <a:pt x="12" y="3"/>
                    </a:lnTo>
                    <a:lnTo>
                      <a:pt x="13" y="3"/>
                    </a:lnTo>
                    <a:lnTo>
                      <a:pt x="15" y="3"/>
                    </a:lnTo>
                    <a:lnTo>
                      <a:pt x="15" y="5"/>
                    </a:lnTo>
                    <a:lnTo>
                      <a:pt x="17" y="5"/>
                    </a:lnTo>
                    <a:lnTo>
                      <a:pt x="18" y="5"/>
                    </a:lnTo>
                    <a:lnTo>
                      <a:pt x="20" y="5"/>
                    </a:lnTo>
                    <a:lnTo>
                      <a:pt x="22" y="5"/>
                    </a:lnTo>
                    <a:lnTo>
                      <a:pt x="23" y="5"/>
                    </a:lnTo>
                    <a:lnTo>
                      <a:pt x="25" y="5"/>
                    </a:lnTo>
                    <a:lnTo>
                      <a:pt x="27" y="6"/>
                    </a:lnTo>
                    <a:lnTo>
                      <a:pt x="28" y="6"/>
                    </a:lnTo>
                    <a:lnTo>
                      <a:pt x="31" y="6"/>
                    </a:lnTo>
                    <a:lnTo>
                      <a:pt x="33" y="6"/>
                    </a:lnTo>
                    <a:lnTo>
                      <a:pt x="36" y="6"/>
                    </a:lnTo>
                    <a:lnTo>
                      <a:pt x="41" y="6"/>
                    </a:lnTo>
                    <a:lnTo>
                      <a:pt x="45" y="6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18" name="Freeform 899"/>
              <p:cNvSpPr>
                <a:spLocks/>
              </p:cNvSpPr>
              <p:nvPr/>
            </p:nvSpPr>
            <p:spPr bwMode="auto">
              <a:xfrm>
                <a:off x="953" y="1503"/>
                <a:ext cx="21" cy="3"/>
              </a:xfrm>
              <a:custGeom>
                <a:avLst/>
                <a:gdLst>
                  <a:gd name="T0" fmla="*/ 0 w 21"/>
                  <a:gd name="T1" fmla="*/ 3 h 3"/>
                  <a:gd name="T2" fmla="*/ 11 w 21"/>
                  <a:gd name="T3" fmla="*/ 1 h 3"/>
                  <a:gd name="T4" fmla="*/ 13 w 21"/>
                  <a:gd name="T5" fmla="*/ 1 h 3"/>
                  <a:gd name="T6" fmla="*/ 15 w 21"/>
                  <a:gd name="T7" fmla="*/ 0 h 3"/>
                  <a:gd name="T8" fmla="*/ 16 w 21"/>
                  <a:gd name="T9" fmla="*/ 0 h 3"/>
                  <a:gd name="T10" fmla="*/ 18 w 21"/>
                  <a:gd name="T11" fmla="*/ 0 h 3"/>
                  <a:gd name="T12" fmla="*/ 19 w 21"/>
                  <a:gd name="T13" fmla="*/ 0 h 3"/>
                  <a:gd name="T14" fmla="*/ 21 w 21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1"/>
                  <a:gd name="T25" fmla="*/ 0 h 3"/>
                  <a:gd name="T26" fmla="*/ 21 w 2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" h="3">
                    <a:moveTo>
                      <a:pt x="0" y="3"/>
                    </a:moveTo>
                    <a:lnTo>
                      <a:pt x="11" y="1"/>
                    </a:lnTo>
                    <a:lnTo>
                      <a:pt x="13" y="1"/>
                    </a:lnTo>
                    <a:lnTo>
                      <a:pt x="15" y="0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21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19" name="Freeform 900"/>
              <p:cNvSpPr>
                <a:spLocks/>
              </p:cNvSpPr>
              <p:nvPr/>
            </p:nvSpPr>
            <p:spPr bwMode="auto">
              <a:xfrm>
                <a:off x="1007" y="1405"/>
                <a:ext cx="61" cy="80"/>
              </a:xfrm>
              <a:custGeom>
                <a:avLst/>
                <a:gdLst>
                  <a:gd name="T0" fmla="*/ 61 w 61"/>
                  <a:gd name="T1" fmla="*/ 0 h 80"/>
                  <a:gd name="T2" fmla="*/ 61 w 61"/>
                  <a:gd name="T3" fmla="*/ 3 h 80"/>
                  <a:gd name="T4" fmla="*/ 59 w 61"/>
                  <a:gd name="T5" fmla="*/ 5 h 80"/>
                  <a:gd name="T6" fmla="*/ 59 w 61"/>
                  <a:gd name="T7" fmla="*/ 8 h 80"/>
                  <a:gd name="T8" fmla="*/ 59 w 61"/>
                  <a:gd name="T9" fmla="*/ 10 h 80"/>
                  <a:gd name="T10" fmla="*/ 58 w 61"/>
                  <a:gd name="T11" fmla="*/ 13 h 80"/>
                  <a:gd name="T12" fmla="*/ 58 w 61"/>
                  <a:gd name="T13" fmla="*/ 15 h 80"/>
                  <a:gd name="T14" fmla="*/ 56 w 61"/>
                  <a:gd name="T15" fmla="*/ 17 h 80"/>
                  <a:gd name="T16" fmla="*/ 56 w 61"/>
                  <a:gd name="T17" fmla="*/ 18 h 80"/>
                  <a:gd name="T18" fmla="*/ 56 w 61"/>
                  <a:gd name="T19" fmla="*/ 20 h 80"/>
                  <a:gd name="T20" fmla="*/ 54 w 61"/>
                  <a:gd name="T21" fmla="*/ 22 h 80"/>
                  <a:gd name="T22" fmla="*/ 54 w 61"/>
                  <a:gd name="T23" fmla="*/ 23 h 80"/>
                  <a:gd name="T24" fmla="*/ 53 w 61"/>
                  <a:gd name="T25" fmla="*/ 25 h 80"/>
                  <a:gd name="T26" fmla="*/ 53 w 61"/>
                  <a:gd name="T27" fmla="*/ 27 h 80"/>
                  <a:gd name="T28" fmla="*/ 53 w 61"/>
                  <a:gd name="T29" fmla="*/ 28 h 80"/>
                  <a:gd name="T30" fmla="*/ 51 w 61"/>
                  <a:gd name="T31" fmla="*/ 30 h 80"/>
                  <a:gd name="T32" fmla="*/ 49 w 61"/>
                  <a:gd name="T33" fmla="*/ 32 h 80"/>
                  <a:gd name="T34" fmla="*/ 48 w 61"/>
                  <a:gd name="T35" fmla="*/ 33 h 80"/>
                  <a:gd name="T36" fmla="*/ 48 w 61"/>
                  <a:gd name="T37" fmla="*/ 35 h 80"/>
                  <a:gd name="T38" fmla="*/ 46 w 61"/>
                  <a:gd name="T39" fmla="*/ 35 h 80"/>
                  <a:gd name="T40" fmla="*/ 46 w 61"/>
                  <a:gd name="T41" fmla="*/ 37 h 80"/>
                  <a:gd name="T42" fmla="*/ 44 w 61"/>
                  <a:gd name="T43" fmla="*/ 38 h 80"/>
                  <a:gd name="T44" fmla="*/ 44 w 61"/>
                  <a:gd name="T45" fmla="*/ 40 h 80"/>
                  <a:gd name="T46" fmla="*/ 43 w 61"/>
                  <a:gd name="T47" fmla="*/ 41 h 80"/>
                  <a:gd name="T48" fmla="*/ 41 w 61"/>
                  <a:gd name="T49" fmla="*/ 43 h 80"/>
                  <a:gd name="T50" fmla="*/ 41 w 61"/>
                  <a:gd name="T51" fmla="*/ 45 h 80"/>
                  <a:gd name="T52" fmla="*/ 39 w 61"/>
                  <a:gd name="T53" fmla="*/ 46 h 80"/>
                  <a:gd name="T54" fmla="*/ 38 w 61"/>
                  <a:gd name="T55" fmla="*/ 48 h 80"/>
                  <a:gd name="T56" fmla="*/ 36 w 61"/>
                  <a:gd name="T57" fmla="*/ 50 h 80"/>
                  <a:gd name="T58" fmla="*/ 35 w 61"/>
                  <a:gd name="T59" fmla="*/ 51 h 80"/>
                  <a:gd name="T60" fmla="*/ 33 w 61"/>
                  <a:gd name="T61" fmla="*/ 53 h 80"/>
                  <a:gd name="T62" fmla="*/ 31 w 61"/>
                  <a:gd name="T63" fmla="*/ 55 h 80"/>
                  <a:gd name="T64" fmla="*/ 30 w 61"/>
                  <a:gd name="T65" fmla="*/ 58 h 80"/>
                  <a:gd name="T66" fmla="*/ 26 w 61"/>
                  <a:gd name="T67" fmla="*/ 60 h 80"/>
                  <a:gd name="T68" fmla="*/ 23 w 61"/>
                  <a:gd name="T69" fmla="*/ 61 h 80"/>
                  <a:gd name="T70" fmla="*/ 21 w 61"/>
                  <a:gd name="T71" fmla="*/ 65 h 80"/>
                  <a:gd name="T72" fmla="*/ 16 w 61"/>
                  <a:gd name="T73" fmla="*/ 68 h 80"/>
                  <a:gd name="T74" fmla="*/ 12 w 61"/>
                  <a:gd name="T75" fmla="*/ 71 h 80"/>
                  <a:gd name="T76" fmla="*/ 7 w 61"/>
                  <a:gd name="T77" fmla="*/ 75 h 80"/>
                  <a:gd name="T78" fmla="*/ 0 w 61"/>
                  <a:gd name="T79" fmla="*/ 80 h 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1"/>
                  <a:gd name="T121" fmla="*/ 0 h 80"/>
                  <a:gd name="T122" fmla="*/ 61 w 61"/>
                  <a:gd name="T123" fmla="*/ 80 h 80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1" h="80">
                    <a:moveTo>
                      <a:pt x="61" y="0"/>
                    </a:moveTo>
                    <a:lnTo>
                      <a:pt x="61" y="3"/>
                    </a:lnTo>
                    <a:lnTo>
                      <a:pt x="59" y="5"/>
                    </a:lnTo>
                    <a:lnTo>
                      <a:pt x="59" y="8"/>
                    </a:lnTo>
                    <a:lnTo>
                      <a:pt x="59" y="10"/>
                    </a:lnTo>
                    <a:lnTo>
                      <a:pt x="58" y="13"/>
                    </a:lnTo>
                    <a:lnTo>
                      <a:pt x="58" y="15"/>
                    </a:lnTo>
                    <a:lnTo>
                      <a:pt x="56" y="17"/>
                    </a:lnTo>
                    <a:lnTo>
                      <a:pt x="56" y="18"/>
                    </a:lnTo>
                    <a:lnTo>
                      <a:pt x="56" y="20"/>
                    </a:lnTo>
                    <a:lnTo>
                      <a:pt x="54" y="22"/>
                    </a:lnTo>
                    <a:lnTo>
                      <a:pt x="54" y="23"/>
                    </a:lnTo>
                    <a:lnTo>
                      <a:pt x="53" y="25"/>
                    </a:lnTo>
                    <a:lnTo>
                      <a:pt x="53" y="27"/>
                    </a:lnTo>
                    <a:lnTo>
                      <a:pt x="53" y="28"/>
                    </a:lnTo>
                    <a:lnTo>
                      <a:pt x="51" y="30"/>
                    </a:lnTo>
                    <a:lnTo>
                      <a:pt x="49" y="32"/>
                    </a:lnTo>
                    <a:lnTo>
                      <a:pt x="48" y="33"/>
                    </a:lnTo>
                    <a:lnTo>
                      <a:pt x="48" y="35"/>
                    </a:lnTo>
                    <a:lnTo>
                      <a:pt x="46" y="35"/>
                    </a:lnTo>
                    <a:lnTo>
                      <a:pt x="46" y="37"/>
                    </a:lnTo>
                    <a:lnTo>
                      <a:pt x="44" y="38"/>
                    </a:lnTo>
                    <a:lnTo>
                      <a:pt x="44" y="40"/>
                    </a:lnTo>
                    <a:lnTo>
                      <a:pt x="43" y="41"/>
                    </a:lnTo>
                    <a:lnTo>
                      <a:pt x="41" y="43"/>
                    </a:lnTo>
                    <a:lnTo>
                      <a:pt x="41" y="45"/>
                    </a:lnTo>
                    <a:lnTo>
                      <a:pt x="39" y="46"/>
                    </a:lnTo>
                    <a:lnTo>
                      <a:pt x="38" y="48"/>
                    </a:lnTo>
                    <a:lnTo>
                      <a:pt x="36" y="50"/>
                    </a:lnTo>
                    <a:lnTo>
                      <a:pt x="35" y="51"/>
                    </a:lnTo>
                    <a:lnTo>
                      <a:pt x="33" y="53"/>
                    </a:lnTo>
                    <a:lnTo>
                      <a:pt x="31" y="55"/>
                    </a:lnTo>
                    <a:lnTo>
                      <a:pt x="30" y="58"/>
                    </a:lnTo>
                    <a:lnTo>
                      <a:pt x="26" y="60"/>
                    </a:lnTo>
                    <a:lnTo>
                      <a:pt x="23" y="61"/>
                    </a:lnTo>
                    <a:lnTo>
                      <a:pt x="21" y="65"/>
                    </a:lnTo>
                    <a:lnTo>
                      <a:pt x="16" y="68"/>
                    </a:lnTo>
                    <a:lnTo>
                      <a:pt x="12" y="71"/>
                    </a:lnTo>
                    <a:lnTo>
                      <a:pt x="7" y="75"/>
                    </a:lnTo>
                    <a:lnTo>
                      <a:pt x="0" y="8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0" name="Freeform 901"/>
              <p:cNvSpPr>
                <a:spLocks/>
              </p:cNvSpPr>
              <p:nvPr/>
            </p:nvSpPr>
            <p:spPr bwMode="auto">
              <a:xfrm>
                <a:off x="1019" y="1407"/>
                <a:ext cx="29" cy="66"/>
              </a:xfrm>
              <a:custGeom>
                <a:avLst/>
                <a:gdLst>
                  <a:gd name="T0" fmla="*/ 29 w 29"/>
                  <a:gd name="T1" fmla="*/ 0 h 66"/>
                  <a:gd name="T2" fmla="*/ 29 w 29"/>
                  <a:gd name="T3" fmla="*/ 1 h 66"/>
                  <a:gd name="T4" fmla="*/ 29 w 29"/>
                  <a:gd name="T5" fmla="*/ 5 h 66"/>
                  <a:gd name="T6" fmla="*/ 29 w 29"/>
                  <a:gd name="T7" fmla="*/ 6 h 66"/>
                  <a:gd name="T8" fmla="*/ 29 w 29"/>
                  <a:gd name="T9" fmla="*/ 8 h 66"/>
                  <a:gd name="T10" fmla="*/ 29 w 29"/>
                  <a:gd name="T11" fmla="*/ 10 h 66"/>
                  <a:gd name="T12" fmla="*/ 29 w 29"/>
                  <a:gd name="T13" fmla="*/ 11 h 66"/>
                  <a:gd name="T14" fmla="*/ 27 w 29"/>
                  <a:gd name="T15" fmla="*/ 13 h 66"/>
                  <a:gd name="T16" fmla="*/ 27 w 29"/>
                  <a:gd name="T17" fmla="*/ 15 h 66"/>
                  <a:gd name="T18" fmla="*/ 27 w 29"/>
                  <a:gd name="T19" fmla="*/ 16 h 66"/>
                  <a:gd name="T20" fmla="*/ 27 w 29"/>
                  <a:gd name="T21" fmla="*/ 18 h 66"/>
                  <a:gd name="T22" fmla="*/ 27 w 29"/>
                  <a:gd name="T23" fmla="*/ 20 h 66"/>
                  <a:gd name="T24" fmla="*/ 26 w 29"/>
                  <a:gd name="T25" fmla="*/ 21 h 66"/>
                  <a:gd name="T26" fmla="*/ 26 w 29"/>
                  <a:gd name="T27" fmla="*/ 23 h 66"/>
                  <a:gd name="T28" fmla="*/ 26 w 29"/>
                  <a:gd name="T29" fmla="*/ 25 h 66"/>
                  <a:gd name="T30" fmla="*/ 24 w 29"/>
                  <a:gd name="T31" fmla="*/ 26 h 66"/>
                  <a:gd name="T32" fmla="*/ 24 w 29"/>
                  <a:gd name="T33" fmla="*/ 28 h 66"/>
                  <a:gd name="T34" fmla="*/ 24 w 29"/>
                  <a:gd name="T35" fmla="*/ 30 h 66"/>
                  <a:gd name="T36" fmla="*/ 23 w 29"/>
                  <a:gd name="T37" fmla="*/ 31 h 66"/>
                  <a:gd name="T38" fmla="*/ 23 w 29"/>
                  <a:gd name="T39" fmla="*/ 33 h 66"/>
                  <a:gd name="T40" fmla="*/ 23 w 29"/>
                  <a:gd name="T41" fmla="*/ 35 h 66"/>
                  <a:gd name="T42" fmla="*/ 21 w 29"/>
                  <a:gd name="T43" fmla="*/ 36 h 66"/>
                  <a:gd name="T44" fmla="*/ 21 w 29"/>
                  <a:gd name="T45" fmla="*/ 38 h 66"/>
                  <a:gd name="T46" fmla="*/ 19 w 29"/>
                  <a:gd name="T47" fmla="*/ 39 h 66"/>
                  <a:gd name="T48" fmla="*/ 19 w 29"/>
                  <a:gd name="T49" fmla="*/ 41 h 66"/>
                  <a:gd name="T50" fmla="*/ 19 w 29"/>
                  <a:gd name="T51" fmla="*/ 43 h 66"/>
                  <a:gd name="T52" fmla="*/ 18 w 29"/>
                  <a:gd name="T53" fmla="*/ 44 h 66"/>
                  <a:gd name="T54" fmla="*/ 16 w 29"/>
                  <a:gd name="T55" fmla="*/ 46 h 66"/>
                  <a:gd name="T56" fmla="*/ 16 w 29"/>
                  <a:gd name="T57" fmla="*/ 48 h 66"/>
                  <a:gd name="T58" fmla="*/ 14 w 29"/>
                  <a:gd name="T59" fmla="*/ 49 h 66"/>
                  <a:gd name="T60" fmla="*/ 13 w 29"/>
                  <a:gd name="T61" fmla="*/ 51 h 66"/>
                  <a:gd name="T62" fmla="*/ 11 w 29"/>
                  <a:gd name="T63" fmla="*/ 54 h 66"/>
                  <a:gd name="T64" fmla="*/ 9 w 29"/>
                  <a:gd name="T65" fmla="*/ 56 h 66"/>
                  <a:gd name="T66" fmla="*/ 6 w 29"/>
                  <a:gd name="T67" fmla="*/ 59 h 66"/>
                  <a:gd name="T68" fmla="*/ 4 w 29"/>
                  <a:gd name="T69" fmla="*/ 61 h 66"/>
                  <a:gd name="T70" fmla="*/ 3 w 29"/>
                  <a:gd name="T71" fmla="*/ 64 h 66"/>
                  <a:gd name="T72" fmla="*/ 0 w 29"/>
                  <a:gd name="T73" fmla="*/ 66 h 6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9"/>
                  <a:gd name="T112" fmla="*/ 0 h 66"/>
                  <a:gd name="T113" fmla="*/ 29 w 29"/>
                  <a:gd name="T114" fmla="*/ 66 h 6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9" h="66">
                    <a:moveTo>
                      <a:pt x="29" y="0"/>
                    </a:moveTo>
                    <a:lnTo>
                      <a:pt x="29" y="1"/>
                    </a:lnTo>
                    <a:lnTo>
                      <a:pt x="29" y="5"/>
                    </a:lnTo>
                    <a:lnTo>
                      <a:pt x="29" y="6"/>
                    </a:lnTo>
                    <a:lnTo>
                      <a:pt x="29" y="8"/>
                    </a:lnTo>
                    <a:lnTo>
                      <a:pt x="29" y="10"/>
                    </a:lnTo>
                    <a:lnTo>
                      <a:pt x="29" y="11"/>
                    </a:lnTo>
                    <a:lnTo>
                      <a:pt x="27" y="13"/>
                    </a:lnTo>
                    <a:lnTo>
                      <a:pt x="27" y="15"/>
                    </a:lnTo>
                    <a:lnTo>
                      <a:pt x="27" y="16"/>
                    </a:lnTo>
                    <a:lnTo>
                      <a:pt x="27" y="18"/>
                    </a:lnTo>
                    <a:lnTo>
                      <a:pt x="27" y="20"/>
                    </a:lnTo>
                    <a:lnTo>
                      <a:pt x="26" y="21"/>
                    </a:lnTo>
                    <a:lnTo>
                      <a:pt x="26" y="23"/>
                    </a:lnTo>
                    <a:lnTo>
                      <a:pt x="26" y="25"/>
                    </a:lnTo>
                    <a:lnTo>
                      <a:pt x="24" y="26"/>
                    </a:lnTo>
                    <a:lnTo>
                      <a:pt x="24" y="28"/>
                    </a:lnTo>
                    <a:lnTo>
                      <a:pt x="24" y="30"/>
                    </a:lnTo>
                    <a:lnTo>
                      <a:pt x="23" y="31"/>
                    </a:lnTo>
                    <a:lnTo>
                      <a:pt x="23" y="33"/>
                    </a:lnTo>
                    <a:lnTo>
                      <a:pt x="23" y="35"/>
                    </a:lnTo>
                    <a:lnTo>
                      <a:pt x="21" y="36"/>
                    </a:lnTo>
                    <a:lnTo>
                      <a:pt x="21" y="38"/>
                    </a:lnTo>
                    <a:lnTo>
                      <a:pt x="19" y="39"/>
                    </a:lnTo>
                    <a:lnTo>
                      <a:pt x="19" y="41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6"/>
                    </a:lnTo>
                    <a:lnTo>
                      <a:pt x="16" y="48"/>
                    </a:lnTo>
                    <a:lnTo>
                      <a:pt x="14" y="49"/>
                    </a:lnTo>
                    <a:lnTo>
                      <a:pt x="13" y="51"/>
                    </a:lnTo>
                    <a:lnTo>
                      <a:pt x="11" y="54"/>
                    </a:lnTo>
                    <a:lnTo>
                      <a:pt x="9" y="56"/>
                    </a:lnTo>
                    <a:lnTo>
                      <a:pt x="6" y="59"/>
                    </a:lnTo>
                    <a:lnTo>
                      <a:pt x="4" y="61"/>
                    </a:lnTo>
                    <a:lnTo>
                      <a:pt x="3" y="64"/>
                    </a:lnTo>
                    <a:lnTo>
                      <a:pt x="0" y="66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1" name="Freeform 902"/>
              <p:cNvSpPr>
                <a:spLocks/>
              </p:cNvSpPr>
              <p:nvPr/>
            </p:nvSpPr>
            <p:spPr bwMode="auto">
              <a:xfrm>
                <a:off x="885" y="1506"/>
                <a:ext cx="91" cy="17"/>
              </a:xfrm>
              <a:custGeom>
                <a:avLst/>
                <a:gdLst>
                  <a:gd name="T0" fmla="*/ 0 w 91"/>
                  <a:gd name="T1" fmla="*/ 17 h 17"/>
                  <a:gd name="T2" fmla="*/ 5 w 91"/>
                  <a:gd name="T3" fmla="*/ 17 h 17"/>
                  <a:gd name="T4" fmla="*/ 10 w 91"/>
                  <a:gd name="T5" fmla="*/ 17 h 17"/>
                  <a:gd name="T6" fmla="*/ 14 w 91"/>
                  <a:gd name="T7" fmla="*/ 17 h 17"/>
                  <a:gd name="T8" fmla="*/ 17 w 91"/>
                  <a:gd name="T9" fmla="*/ 17 h 17"/>
                  <a:gd name="T10" fmla="*/ 20 w 91"/>
                  <a:gd name="T11" fmla="*/ 17 h 17"/>
                  <a:gd name="T12" fmla="*/ 23 w 91"/>
                  <a:gd name="T13" fmla="*/ 17 h 17"/>
                  <a:gd name="T14" fmla="*/ 25 w 91"/>
                  <a:gd name="T15" fmla="*/ 15 h 17"/>
                  <a:gd name="T16" fmla="*/ 28 w 91"/>
                  <a:gd name="T17" fmla="*/ 15 h 17"/>
                  <a:gd name="T18" fmla="*/ 30 w 91"/>
                  <a:gd name="T19" fmla="*/ 15 h 17"/>
                  <a:gd name="T20" fmla="*/ 33 w 91"/>
                  <a:gd name="T21" fmla="*/ 15 h 17"/>
                  <a:gd name="T22" fmla="*/ 37 w 91"/>
                  <a:gd name="T23" fmla="*/ 15 h 17"/>
                  <a:gd name="T24" fmla="*/ 38 w 91"/>
                  <a:gd name="T25" fmla="*/ 15 h 17"/>
                  <a:gd name="T26" fmla="*/ 40 w 91"/>
                  <a:gd name="T27" fmla="*/ 13 h 17"/>
                  <a:gd name="T28" fmla="*/ 41 w 91"/>
                  <a:gd name="T29" fmla="*/ 13 h 17"/>
                  <a:gd name="T30" fmla="*/ 45 w 91"/>
                  <a:gd name="T31" fmla="*/ 13 h 17"/>
                  <a:gd name="T32" fmla="*/ 46 w 91"/>
                  <a:gd name="T33" fmla="*/ 12 h 17"/>
                  <a:gd name="T34" fmla="*/ 48 w 91"/>
                  <a:gd name="T35" fmla="*/ 12 h 17"/>
                  <a:gd name="T36" fmla="*/ 51 w 91"/>
                  <a:gd name="T37" fmla="*/ 12 h 17"/>
                  <a:gd name="T38" fmla="*/ 53 w 91"/>
                  <a:gd name="T39" fmla="*/ 10 h 17"/>
                  <a:gd name="T40" fmla="*/ 56 w 91"/>
                  <a:gd name="T41" fmla="*/ 10 h 17"/>
                  <a:gd name="T42" fmla="*/ 58 w 91"/>
                  <a:gd name="T43" fmla="*/ 10 h 17"/>
                  <a:gd name="T44" fmla="*/ 61 w 91"/>
                  <a:gd name="T45" fmla="*/ 8 h 17"/>
                  <a:gd name="T46" fmla="*/ 64 w 91"/>
                  <a:gd name="T47" fmla="*/ 8 h 17"/>
                  <a:gd name="T48" fmla="*/ 68 w 91"/>
                  <a:gd name="T49" fmla="*/ 7 h 17"/>
                  <a:gd name="T50" fmla="*/ 71 w 91"/>
                  <a:gd name="T51" fmla="*/ 7 h 17"/>
                  <a:gd name="T52" fmla="*/ 74 w 91"/>
                  <a:gd name="T53" fmla="*/ 5 h 17"/>
                  <a:gd name="T54" fmla="*/ 78 w 91"/>
                  <a:gd name="T55" fmla="*/ 3 h 17"/>
                  <a:gd name="T56" fmla="*/ 83 w 91"/>
                  <a:gd name="T57" fmla="*/ 2 h 17"/>
                  <a:gd name="T58" fmla="*/ 86 w 91"/>
                  <a:gd name="T59" fmla="*/ 2 h 17"/>
                  <a:gd name="T60" fmla="*/ 91 w 91"/>
                  <a:gd name="T61" fmla="*/ 0 h 17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91"/>
                  <a:gd name="T94" fmla="*/ 0 h 17"/>
                  <a:gd name="T95" fmla="*/ 91 w 91"/>
                  <a:gd name="T96" fmla="*/ 17 h 17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91" h="17">
                    <a:moveTo>
                      <a:pt x="0" y="17"/>
                    </a:moveTo>
                    <a:lnTo>
                      <a:pt x="5" y="17"/>
                    </a:lnTo>
                    <a:lnTo>
                      <a:pt x="10" y="17"/>
                    </a:lnTo>
                    <a:lnTo>
                      <a:pt x="14" y="17"/>
                    </a:lnTo>
                    <a:lnTo>
                      <a:pt x="17" y="17"/>
                    </a:lnTo>
                    <a:lnTo>
                      <a:pt x="20" y="17"/>
                    </a:lnTo>
                    <a:lnTo>
                      <a:pt x="23" y="17"/>
                    </a:lnTo>
                    <a:lnTo>
                      <a:pt x="25" y="15"/>
                    </a:lnTo>
                    <a:lnTo>
                      <a:pt x="28" y="15"/>
                    </a:lnTo>
                    <a:lnTo>
                      <a:pt x="30" y="15"/>
                    </a:lnTo>
                    <a:lnTo>
                      <a:pt x="33" y="15"/>
                    </a:lnTo>
                    <a:lnTo>
                      <a:pt x="37" y="15"/>
                    </a:lnTo>
                    <a:lnTo>
                      <a:pt x="38" y="15"/>
                    </a:lnTo>
                    <a:lnTo>
                      <a:pt x="40" y="13"/>
                    </a:lnTo>
                    <a:lnTo>
                      <a:pt x="41" y="13"/>
                    </a:lnTo>
                    <a:lnTo>
                      <a:pt x="45" y="13"/>
                    </a:lnTo>
                    <a:lnTo>
                      <a:pt x="46" y="12"/>
                    </a:lnTo>
                    <a:lnTo>
                      <a:pt x="48" y="12"/>
                    </a:lnTo>
                    <a:lnTo>
                      <a:pt x="51" y="12"/>
                    </a:lnTo>
                    <a:lnTo>
                      <a:pt x="53" y="10"/>
                    </a:lnTo>
                    <a:lnTo>
                      <a:pt x="56" y="10"/>
                    </a:lnTo>
                    <a:lnTo>
                      <a:pt x="58" y="10"/>
                    </a:lnTo>
                    <a:lnTo>
                      <a:pt x="61" y="8"/>
                    </a:lnTo>
                    <a:lnTo>
                      <a:pt x="64" y="8"/>
                    </a:lnTo>
                    <a:lnTo>
                      <a:pt x="68" y="7"/>
                    </a:lnTo>
                    <a:lnTo>
                      <a:pt x="71" y="7"/>
                    </a:lnTo>
                    <a:lnTo>
                      <a:pt x="74" y="5"/>
                    </a:lnTo>
                    <a:lnTo>
                      <a:pt x="78" y="3"/>
                    </a:lnTo>
                    <a:lnTo>
                      <a:pt x="83" y="2"/>
                    </a:lnTo>
                    <a:lnTo>
                      <a:pt x="86" y="2"/>
                    </a:lnTo>
                    <a:lnTo>
                      <a:pt x="91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2" name="Freeform 903"/>
              <p:cNvSpPr>
                <a:spLocks/>
              </p:cNvSpPr>
              <p:nvPr/>
            </p:nvSpPr>
            <p:spPr bwMode="auto">
              <a:xfrm>
                <a:off x="885" y="1511"/>
                <a:ext cx="56" cy="3"/>
              </a:xfrm>
              <a:custGeom>
                <a:avLst/>
                <a:gdLst>
                  <a:gd name="T0" fmla="*/ 0 w 56"/>
                  <a:gd name="T1" fmla="*/ 2 h 3"/>
                  <a:gd name="T2" fmla="*/ 17 w 56"/>
                  <a:gd name="T3" fmla="*/ 3 h 3"/>
                  <a:gd name="T4" fmla="*/ 18 w 56"/>
                  <a:gd name="T5" fmla="*/ 3 h 3"/>
                  <a:gd name="T6" fmla="*/ 20 w 56"/>
                  <a:gd name="T7" fmla="*/ 3 h 3"/>
                  <a:gd name="T8" fmla="*/ 22 w 56"/>
                  <a:gd name="T9" fmla="*/ 3 h 3"/>
                  <a:gd name="T10" fmla="*/ 23 w 56"/>
                  <a:gd name="T11" fmla="*/ 3 h 3"/>
                  <a:gd name="T12" fmla="*/ 25 w 56"/>
                  <a:gd name="T13" fmla="*/ 3 h 3"/>
                  <a:gd name="T14" fmla="*/ 28 w 56"/>
                  <a:gd name="T15" fmla="*/ 3 h 3"/>
                  <a:gd name="T16" fmla="*/ 30 w 56"/>
                  <a:gd name="T17" fmla="*/ 3 h 3"/>
                  <a:gd name="T18" fmla="*/ 32 w 56"/>
                  <a:gd name="T19" fmla="*/ 3 h 3"/>
                  <a:gd name="T20" fmla="*/ 33 w 56"/>
                  <a:gd name="T21" fmla="*/ 3 h 3"/>
                  <a:gd name="T22" fmla="*/ 35 w 56"/>
                  <a:gd name="T23" fmla="*/ 3 h 3"/>
                  <a:gd name="T24" fmla="*/ 37 w 56"/>
                  <a:gd name="T25" fmla="*/ 3 h 3"/>
                  <a:gd name="T26" fmla="*/ 40 w 56"/>
                  <a:gd name="T27" fmla="*/ 3 h 3"/>
                  <a:gd name="T28" fmla="*/ 41 w 56"/>
                  <a:gd name="T29" fmla="*/ 2 h 3"/>
                  <a:gd name="T30" fmla="*/ 45 w 56"/>
                  <a:gd name="T31" fmla="*/ 2 h 3"/>
                  <a:gd name="T32" fmla="*/ 48 w 56"/>
                  <a:gd name="T33" fmla="*/ 2 h 3"/>
                  <a:gd name="T34" fmla="*/ 53 w 56"/>
                  <a:gd name="T35" fmla="*/ 0 h 3"/>
                  <a:gd name="T36" fmla="*/ 56 w 56"/>
                  <a:gd name="T37" fmla="*/ 0 h 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6"/>
                  <a:gd name="T58" fmla="*/ 0 h 3"/>
                  <a:gd name="T59" fmla="*/ 56 w 56"/>
                  <a:gd name="T60" fmla="*/ 3 h 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6" h="3">
                    <a:moveTo>
                      <a:pt x="0" y="2"/>
                    </a:moveTo>
                    <a:lnTo>
                      <a:pt x="17" y="3"/>
                    </a:lnTo>
                    <a:lnTo>
                      <a:pt x="18" y="3"/>
                    </a:lnTo>
                    <a:lnTo>
                      <a:pt x="20" y="3"/>
                    </a:lnTo>
                    <a:lnTo>
                      <a:pt x="22" y="3"/>
                    </a:lnTo>
                    <a:lnTo>
                      <a:pt x="23" y="3"/>
                    </a:lnTo>
                    <a:lnTo>
                      <a:pt x="25" y="3"/>
                    </a:lnTo>
                    <a:lnTo>
                      <a:pt x="28" y="3"/>
                    </a:lnTo>
                    <a:lnTo>
                      <a:pt x="30" y="3"/>
                    </a:lnTo>
                    <a:lnTo>
                      <a:pt x="32" y="3"/>
                    </a:lnTo>
                    <a:lnTo>
                      <a:pt x="33" y="3"/>
                    </a:lnTo>
                    <a:lnTo>
                      <a:pt x="35" y="3"/>
                    </a:lnTo>
                    <a:lnTo>
                      <a:pt x="37" y="3"/>
                    </a:lnTo>
                    <a:lnTo>
                      <a:pt x="40" y="3"/>
                    </a:lnTo>
                    <a:lnTo>
                      <a:pt x="41" y="2"/>
                    </a:lnTo>
                    <a:lnTo>
                      <a:pt x="45" y="2"/>
                    </a:lnTo>
                    <a:lnTo>
                      <a:pt x="48" y="2"/>
                    </a:lnTo>
                    <a:lnTo>
                      <a:pt x="53" y="0"/>
                    </a:lnTo>
                    <a:lnTo>
                      <a:pt x="56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3" name="Freeform 904"/>
              <p:cNvSpPr>
                <a:spLocks/>
              </p:cNvSpPr>
              <p:nvPr/>
            </p:nvSpPr>
            <p:spPr bwMode="auto">
              <a:xfrm>
                <a:off x="907" y="1483"/>
                <a:ext cx="67" cy="16"/>
              </a:xfrm>
              <a:custGeom>
                <a:avLst/>
                <a:gdLst>
                  <a:gd name="T0" fmla="*/ 0 w 67"/>
                  <a:gd name="T1" fmla="*/ 0 h 16"/>
                  <a:gd name="T2" fmla="*/ 1 w 67"/>
                  <a:gd name="T3" fmla="*/ 2 h 16"/>
                  <a:gd name="T4" fmla="*/ 3 w 67"/>
                  <a:gd name="T5" fmla="*/ 3 h 16"/>
                  <a:gd name="T6" fmla="*/ 6 w 67"/>
                  <a:gd name="T7" fmla="*/ 5 h 16"/>
                  <a:gd name="T8" fmla="*/ 8 w 67"/>
                  <a:gd name="T9" fmla="*/ 5 h 16"/>
                  <a:gd name="T10" fmla="*/ 10 w 67"/>
                  <a:gd name="T11" fmla="*/ 7 h 16"/>
                  <a:gd name="T12" fmla="*/ 11 w 67"/>
                  <a:gd name="T13" fmla="*/ 7 h 16"/>
                  <a:gd name="T14" fmla="*/ 11 w 67"/>
                  <a:gd name="T15" fmla="*/ 8 h 16"/>
                  <a:gd name="T16" fmla="*/ 13 w 67"/>
                  <a:gd name="T17" fmla="*/ 10 h 16"/>
                  <a:gd name="T18" fmla="*/ 15 w 67"/>
                  <a:gd name="T19" fmla="*/ 10 h 16"/>
                  <a:gd name="T20" fmla="*/ 18 w 67"/>
                  <a:gd name="T21" fmla="*/ 12 h 16"/>
                  <a:gd name="T22" fmla="*/ 19 w 67"/>
                  <a:gd name="T23" fmla="*/ 12 h 16"/>
                  <a:gd name="T24" fmla="*/ 21 w 67"/>
                  <a:gd name="T25" fmla="*/ 12 h 16"/>
                  <a:gd name="T26" fmla="*/ 23 w 67"/>
                  <a:gd name="T27" fmla="*/ 13 h 16"/>
                  <a:gd name="T28" fmla="*/ 24 w 67"/>
                  <a:gd name="T29" fmla="*/ 13 h 16"/>
                  <a:gd name="T30" fmla="*/ 26 w 67"/>
                  <a:gd name="T31" fmla="*/ 13 h 16"/>
                  <a:gd name="T32" fmla="*/ 28 w 67"/>
                  <a:gd name="T33" fmla="*/ 13 h 16"/>
                  <a:gd name="T34" fmla="*/ 31 w 67"/>
                  <a:gd name="T35" fmla="*/ 13 h 16"/>
                  <a:gd name="T36" fmla="*/ 33 w 67"/>
                  <a:gd name="T37" fmla="*/ 15 h 16"/>
                  <a:gd name="T38" fmla="*/ 36 w 67"/>
                  <a:gd name="T39" fmla="*/ 15 h 16"/>
                  <a:gd name="T40" fmla="*/ 38 w 67"/>
                  <a:gd name="T41" fmla="*/ 15 h 16"/>
                  <a:gd name="T42" fmla="*/ 41 w 67"/>
                  <a:gd name="T43" fmla="*/ 15 h 16"/>
                  <a:gd name="T44" fmla="*/ 44 w 67"/>
                  <a:gd name="T45" fmla="*/ 15 h 16"/>
                  <a:gd name="T46" fmla="*/ 49 w 67"/>
                  <a:gd name="T47" fmla="*/ 16 h 16"/>
                  <a:gd name="T48" fmla="*/ 54 w 67"/>
                  <a:gd name="T49" fmla="*/ 16 h 16"/>
                  <a:gd name="T50" fmla="*/ 57 w 67"/>
                  <a:gd name="T51" fmla="*/ 16 h 16"/>
                  <a:gd name="T52" fmla="*/ 62 w 67"/>
                  <a:gd name="T53" fmla="*/ 16 h 16"/>
                  <a:gd name="T54" fmla="*/ 67 w 67"/>
                  <a:gd name="T55" fmla="*/ 16 h 1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67"/>
                  <a:gd name="T85" fmla="*/ 0 h 16"/>
                  <a:gd name="T86" fmla="*/ 67 w 67"/>
                  <a:gd name="T87" fmla="*/ 16 h 1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67" h="16">
                    <a:moveTo>
                      <a:pt x="0" y="0"/>
                    </a:moveTo>
                    <a:lnTo>
                      <a:pt x="1" y="2"/>
                    </a:lnTo>
                    <a:lnTo>
                      <a:pt x="3" y="3"/>
                    </a:lnTo>
                    <a:lnTo>
                      <a:pt x="6" y="5"/>
                    </a:lnTo>
                    <a:lnTo>
                      <a:pt x="8" y="5"/>
                    </a:lnTo>
                    <a:lnTo>
                      <a:pt x="10" y="7"/>
                    </a:lnTo>
                    <a:lnTo>
                      <a:pt x="11" y="7"/>
                    </a:lnTo>
                    <a:lnTo>
                      <a:pt x="11" y="8"/>
                    </a:lnTo>
                    <a:lnTo>
                      <a:pt x="13" y="10"/>
                    </a:lnTo>
                    <a:lnTo>
                      <a:pt x="15" y="10"/>
                    </a:lnTo>
                    <a:lnTo>
                      <a:pt x="18" y="12"/>
                    </a:lnTo>
                    <a:lnTo>
                      <a:pt x="19" y="12"/>
                    </a:lnTo>
                    <a:lnTo>
                      <a:pt x="21" y="12"/>
                    </a:lnTo>
                    <a:lnTo>
                      <a:pt x="23" y="13"/>
                    </a:lnTo>
                    <a:lnTo>
                      <a:pt x="24" y="13"/>
                    </a:lnTo>
                    <a:lnTo>
                      <a:pt x="26" y="13"/>
                    </a:lnTo>
                    <a:lnTo>
                      <a:pt x="28" y="13"/>
                    </a:lnTo>
                    <a:lnTo>
                      <a:pt x="31" y="13"/>
                    </a:lnTo>
                    <a:lnTo>
                      <a:pt x="33" y="15"/>
                    </a:lnTo>
                    <a:lnTo>
                      <a:pt x="36" y="15"/>
                    </a:lnTo>
                    <a:lnTo>
                      <a:pt x="38" y="15"/>
                    </a:lnTo>
                    <a:lnTo>
                      <a:pt x="41" y="15"/>
                    </a:lnTo>
                    <a:lnTo>
                      <a:pt x="44" y="15"/>
                    </a:lnTo>
                    <a:lnTo>
                      <a:pt x="49" y="16"/>
                    </a:lnTo>
                    <a:lnTo>
                      <a:pt x="54" y="16"/>
                    </a:lnTo>
                    <a:lnTo>
                      <a:pt x="57" y="16"/>
                    </a:lnTo>
                    <a:lnTo>
                      <a:pt x="62" y="16"/>
                    </a:lnTo>
                    <a:lnTo>
                      <a:pt x="67" y="16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4" name="Freeform 905"/>
              <p:cNvSpPr>
                <a:spLocks/>
              </p:cNvSpPr>
              <p:nvPr/>
            </p:nvSpPr>
            <p:spPr bwMode="auto">
              <a:xfrm>
                <a:off x="1012" y="1410"/>
                <a:ext cx="15" cy="68"/>
              </a:xfrm>
              <a:custGeom>
                <a:avLst/>
                <a:gdLst>
                  <a:gd name="T0" fmla="*/ 13 w 15"/>
                  <a:gd name="T1" fmla="*/ 0 h 68"/>
                  <a:gd name="T2" fmla="*/ 13 w 15"/>
                  <a:gd name="T3" fmla="*/ 3 h 68"/>
                  <a:gd name="T4" fmla="*/ 13 w 15"/>
                  <a:gd name="T5" fmla="*/ 5 h 68"/>
                  <a:gd name="T6" fmla="*/ 13 w 15"/>
                  <a:gd name="T7" fmla="*/ 8 h 68"/>
                  <a:gd name="T8" fmla="*/ 15 w 15"/>
                  <a:gd name="T9" fmla="*/ 10 h 68"/>
                  <a:gd name="T10" fmla="*/ 15 w 15"/>
                  <a:gd name="T11" fmla="*/ 12 h 68"/>
                  <a:gd name="T12" fmla="*/ 15 w 15"/>
                  <a:gd name="T13" fmla="*/ 13 h 68"/>
                  <a:gd name="T14" fmla="*/ 15 w 15"/>
                  <a:gd name="T15" fmla="*/ 15 h 68"/>
                  <a:gd name="T16" fmla="*/ 15 w 15"/>
                  <a:gd name="T17" fmla="*/ 17 h 68"/>
                  <a:gd name="T18" fmla="*/ 15 w 15"/>
                  <a:gd name="T19" fmla="*/ 18 h 68"/>
                  <a:gd name="T20" fmla="*/ 15 w 15"/>
                  <a:gd name="T21" fmla="*/ 20 h 68"/>
                  <a:gd name="T22" fmla="*/ 13 w 15"/>
                  <a:gd name="T23" fmla="*/ 22 h 68"/>
                  <a:gd name="T24" fmla="*/ 13 w 15"/>
                  <a:gd name="T25" fmla="*/ 23 h 68"/>
                  <a:gd name="T26" fmla="*/ 13 w 15"/>
                  <a:gd name="T27" fmla="*/ 25 h 68"/>
                  <a:gd name="T28" fmla="*/ 13 w 15"/>
                  <a:gd name="T29" fmla="*/ 27 h 68"/>
                  <a:gd name="T30" fmla="*/ 13 w 15"/>
                  <a:gd name="T31" fmla="*/ 28 h 68"/>
                  <a:gd name="T32" fmla="*/ 13 w 15"/>
                  <a:gd name="T33" fmla="*/ 30 h 68"/>
                  <a:gd name="T34" fmla="*/ 13 w 15"/>
                  <a:gd name="T35" fmla="*/ 32 h 68"/>
                  <a:gd name="T36" fmla="*/ 13 w 15"/>
                  <a:gd name="T37" fmla="*/ 33 h 68"/>
                  <a:gd name="T38" fmla="*/ 11 w 15"/>
                  <a:gd name="T39" fmla="*/ 35 h 68"/>
                  <a:gd name="T40" fmla="*/ 11 w 15"/>
                  <a:gd name="T41" fmla="*/ 38 h 68"/>
                  <a:gd name="T42" fmla="*/ 11 w 15"/>
                  <a:gd name="T43" fmla="*/ 40 h 68"/>
                  <a:gd name="T44" fmla="*/ 11 w 15"/>
                  <a:gd name="T45" fmla="*/ 41 h 68"/>
                  <a:gd name="T46" fmla="*/ 11 w 15"/>
                  <a:gd name="T47" fmla="*/ 43 h 68"/>
                  <a:gd name="T48" fmla="*/ 11 w 15"/>
                  <a:gd name="T49" fmla="*/ 45 h 68"/>
                  <a:gd name="T50" fmla="*/ 10 w 15"/>
                  <a:gd name="T51" fmla="*/ 46 h 68"/>
                  <a:gd name="T52" fmla="*/ 10 w 15"/>
                  <a:gd name="T53" fmla="*/ 48 h 68"/>
                  <a:gd name="T54" fmla="*/ 10 w 15"/>
                  <a:gd name="T55" fmla="*/ 50 h 68"/>
                  <a:gd name="T56" fmla="*/ 8 w 15"/>
                  <a:gd name="T57" fmla="*/ 51 h 68"/>
                  <a:gd name="T58" fmla="*/ 8 w 15"/>
                  <a:gd name="T59" fmla="*/ 53 h 68"/>
                  <a:gd name="T60" fmla="*/ 7 w 15"/>
                  <a:gd name="T61" fmla="*/ 55 h 68"/>
                  <a:gd name="T62" fmla="*/ 5 w 15"/>
                  <a:gd name="T63" fmla="*/ 58 h 68"/>
                  <a:gd name="T64" fmla="*/ 5 w 15"/>
                  <a:gd name="T65" fmla="*/ 60 h 68"/>
                  <a:gd name="T66" fmla="*/ 3 w 15"/>
                  <a:gd name="T67" fmla="*/ 61 h 68"/>
                  <a:gd name="T68" fmla="*/ 2 w 15"/>
                  <a:gd name="T69" fmla="*/ 65 h 68"/>
                  <a:gd name="T70" fmla="*/ 0 w 15"/>
                  <a:gd name="T71" fmla="*/ 68 h 6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5"/>
                  <a:gd name="T109" fmla="*/ 0 h 68"/>
                  <a:gd name="T110" fmla="*/ 15 w 15"/>
                  <a:gd name="T111" fmla="*/ 68 h 68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5" h="68">
                    <a:moveTo>
                      <a:pt x="13" y="0"/>
                    </a:moveTo>
                    <a:lnTo>
                      <a:pt x="13" y="3"/>
                    </a:lnTo>
                    <a:lnTo>
                      <a:pt x="13" y="5"/>
                    </a:lnTo>
                    <a:lnTo>
                      <a:pt x="13" y="8"/>
                    </a:lnTo>
                    <a:lnTo>
                      <a:pt x="15" y="10"/>
                    </a:lnTo>
                    <a:lnTo>
                      <a:pt x="15" y="12"/>
                    </a:lnTo>
                    <a:lnTo>
                      <a:pt x="15" y="13"/>
                    </a:lnTo>
                    <a:lnTo>
                      <a:pt x="15" y="15"/>
                    </a:lnTo>
                    <a:lnTo>
                      <a:pt x="15" y="17"/>
                    </a:lnTo>
                    <a:lnTo>
                      <a:pt x="15" y="18"/>
                    </a:lnTo>
                    <a:lnTo>
                      <a:pt x="15" y="20"/>
                    </a:lnTo>
                    <a:lnTo>
                      <a:pt x="13" y="22"/>
                    </a:lnTo>
                    <a:lnTo>
                      <a:pt x="13" y="23"/>
                    </a:lnTo>
                    <a:lnTo>
                      <a:pt x="13" y="25"/>
                    </a:lnTo>
                    <a:lnTo>
                      <a:pt x="13" y="27"/>
                    </a:lnTo>
                    <a:lnTo>
                      <a:pt x="13" y="28"/>
                    </a:lnTo>
                    <a:lnTo>
                      <a:pt x="13" y="30"/>
                    </a:lnTo>
                    <a:lnTo>
                      <a:pt x="13" y="32"/>
                    </a:lnTo>
                    <a:lnTo>
                      <a:pt x="13" y="33"/>
                    </a:lnTo>
                    <a:lnTo>
                      <a:pt x="11" y="35"/>
                    </a:lnTo>
                    <a:lnTo>
                      <a:pt x="11" y="38"/>
                    </a:lnTo>
                    <a:lnTo>
                      <a:pt x="11" y="40"/>
                    </a:lnTo>
                    <a:lnTo>
                      <a:pt x="11" y="41"/>
                    </a:lnTo>
                    <a:lnTo>
                      <a:pt x="11" y="43"/>
                    </a:lnTo>
                    <a:lnTo>
                      <a:pt x="11" y="45"/>
                    </a:lnTo>
                    <a:lnTo>
                      <a:pt x="10" y="46"/>
                    </a:lnTo>
                    <a:lnTo>
                      <a:pt x="10" y="48"/>
                    </a:lnTo>
                    <a:lnTo>
                      <a:pt x="10" y="50"/>
                    </a:lnTo>
                    <a:lnTo>
                      <a:pt x="8" y="51"/>
                    </a:lnTo>
                    <a:lnTo>
                      <a:pt x="8" y="53"/>
                    </a:lnTo>
                    <a:lnTo>
                      <a:pt x="7" y="55"/>
                    </a:lnTo>
                    <a:lnTo>
                      <a:pt x="5" y="58"/>
                    </a:lnTo>
                    <a:lnTo>
                      <a:pt x="5" y="60"/>
                    </a:lnTo>
                    <a:lnTo>
                      <a:pt x="3" y="61"/>
                    </a:lnTo>
                    <a:lnTo>
                      <a:pt x="2" y="65"/>
                    </a:lnTo>
                    <a:lnTo>
                      <a:pt x="0" y="68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5" name="Freeform 906"/>
              <p:cNvSpPr>
                <a:spLocks/>
              </p:cNvSpPr>
              <p:nvPr/>
            </p:nvSpPr>
            <p:spPr bwMode="auto">
              <a:xfrm>
                <a:off x="1002" y="1420"/>
                <a:ext cx="5" cy="61"/>
              </a:xfrm>
              <a:custGeom>
                <a:avLst/>
                <a:gdLst>
                  <a:gd name="T0" fmla="*/ 0 w 5"/>
                  <a:gd name="T1" fmla="*/ 0 h 61"/>
                  <a:gd name="T2" fmla="*/ 0 w 5"/>
                  <a:gd name="T3" fmla="*/ 2 h 61"/>
                  <a:gd name="T4" fmla="*/ 2 w 5"/>
                  <a:gd name="T5" fmla="*/ 3 h 61"/>
                  <a:gd name="T6" fmla="*/ 2 w 5"/>
                  <a:gd name="T7" fmla="*/ 5 h 61"/>
                  <a:gd name="T8" fmla="*/ 2 w 5"/>
                  <a:gd name="T9" fmla="*/ 7 h 61"/>
                  <a:gd name="T10" fmla="*/ 3 w 5"/>
                  <a:gd name="T11" fmla="*/ 8 h 61"/>
                  <a:gd name="T12" fmla="*/ 3 w 5"/>
                  <a:gd name="T13" fmla="*/ 10 h 61"/>
                  <a:gd name="T14" fmla="*/ 3 w 5"/>
                  <a:gd name="T15" fmla="*/ 12 h 61"/>
                  <a:gd name="T16" fmla="*/ 3 w 5"/>
                  <a:gd name="T17" fmla="*/ 13 h 61"/>
                  <a:gd name="T18" fmla="*/ 3 w 5"/>
                  <a:gd name="T19" fmla="*/ 15 h 61"/>
                  <a:gd name="T20" fmla="*/ 5 w 5"/>
                  <a:gd name="T21" fmla="*/ 17 h 61"/>
                  <a:gd name="T22" fmla="*/ 5 w 5"/>
                  <a:gd name="T23" fmla="*/ 18 h 61"/>
                  <a:gd name="T24" fmla="*/ 5 w 5"/>
                  <a:gd name="T25" fmla="*/ 20 h 61"/>
                  <a:gd name="T26" fmla="*/ 5 w 5"/>
                  <a:gd name="T27" fmla="*/ 22 h 61"/>
                  <a:gd name="T28" fmla="*/ 5 w 5"/>
                  <a:gd name="T29" fmla="*/ 23 h 61"/>
                  <a:gd name="T30" fmla="*/ 5 w 5"/>
                  <a:gd name="T31" fmla="*/ 25 h 61"/>
                  <a:gd name="T32" fmla="*/ 5 w 5"/>
                  <a:gd name="T33" fmla="*/ 26 h 61"/>
                  <a:gd name="T34" fmla="*/ 5 w 5"/>
                  <a:gd name="T35" fmla="*/ 28 h 61"/>
                  <a:gd name="T36" fmla="*/ 5 w 5"/>
                  <a:gd name="T37" fmla="*/ 30 h 61"/>
                  <a:gd name="T38" fmla="*/ 5 w 5"/>
                  <a:gd name="T39" fmla="*/ 31 h 61"/>
                  <a:gd name="T40" fmla="*/ 5 w 5"/>
                  <a:gd name="T41" fmla="*/ 33 h 61"/>
                  <a:gd name="T42" fmla="*/ 5 w 5"/>
                  <a:gd name="T43" fmla="*/ 35 h 61"/>
                  <a:gd name="T44" fmla="*/ 5 w 5"/>
                  <a:gd name="T45" fmla="*/ 36 h 61"/>
                  <a:gd name="T46" fmla="*/ 5 w 5"/>
                  <a:gd name="T47" fmla="*/ 38 h 61"/>
                  <a:gd name="T48" fmla="*/ 5 w 5"/>
                  <a:gd name="T49" fmla="*/ 40 h 61"/>
                  <a:gd name="T50" fmla="*/ 5 w 5"/>
                  <a:gd name="T51" fmla="*/ 41 h 61"/>
                  <a:gd name="T52" fmla="*/ 5 w 5"/>
                  <a:gd name="T53" fmla="*/ 43 h 61"/>
                  <a:gd name="T54" fmla="*/ 5 w 5"/>
                  <a:gd name="T55" fmla="*/ 45 h 61"/>
                  <a:gd name="T56" fmla="*/ 5 w 5"/>
                  <a:gd name="T57" fmla="*/ 46 h 61"/>
                  <a:gd name="T58" fmla="*/ 5 w 5"/>
                  <a:gd name="T59" fmla="*/ 48 h 61"/>
                  <a:gd name="T60" fmla="*/ 5 w 5"/>
                  <a:gd name="T61" fmla="*/ 50 h 61"/>
                  <a:gd name="T62" fmla="*/ 3 w 5"/>
                  <a:gd name="T63" fmla="*/ 51 h 61"/>
                  <a:gd name="T64" fmla="*/ 3 w 5"/>
                  <a:gd name="T65" fmla="*/ 55 h 61"/>
                  <a:gd name="T66" fmla="*/ 3 w 5"/>
                  <a:gd name="T67" fmla="*/ 56 h 61"/>
                  <a:gd name="T68" fmla="*/ 3 w 5"/>
                  <a:gd name="T69" fmla="*/ 60 h 61"/>
                  <a:gd name="T70" fmla="*/ 3 w 5"/>
                  <a:gd name="T71" fmla="*/ 61 h 61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"/>
                  <a:gd name="T109" fmla="*/ 0 h 61"/>
                  <a:gd name="T110" fmla="*/ 5 w 5"/>
                  <a:gd name="T111" fmla="*/ 61 h 61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" h="61">
                    <a:moveTo>
                      <a:pt x="0" y="0"/>
                    </a:moveTo>
                    <a:lnTo>
                      <a:pt x="0" y="2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3" y="8"/>
                    </a:lnTo>
                    <a:lnTo>
                      <a:pt x="3" y="10"/>
                    </a:lnTo>
                    <a:lnTo>
                      <a:pt x="3" y="12"/>
                    </a:lnTo>
                    <a:lnTo>
                      <a:pt x="3" y="13"/>
                    </a:lnTo>
                    <a:lnTo>
                      <a:pt x="3" y="15"/>
                    </a:lnTo>
                    <a:lnTo>
                      <a:pt x="5" y="17"/>
                    </a:lnTo>
                    <a:lnTo>
                      <a:pt x="5" y="18"/>
                    </a:lnTo>
                    <a:lnTo>
                      <a:pt x="5" y="20"/>
                    </a:lnTo>
                    <a:lnTo>
                      <a:pt x="5" y="22"/>
                    </a:lnTo>
                    <a:lnTo>
                      <a:pt x="5" y="23"/>
                    </a:lnTo>
                    <a:lnTo>
                      <a:pt x="5" y="25"/>
                    </a:lnTo>
                    <a:lnTo>
                      <a:pt x="5" y="26"/>
                    </a:lnTo>
                    <a:lnTo>
                      <a:pt x="5" y="28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5" y="33"/>
                    </a:lnTo>
                    <a:lnTo>
                      <a:pt x="5" y="35"/>
                    </a:lnTo>
                    <a:lnTo>
                      <a:pt x="5" y="36"/>
                    </a:lnTo>
                    <a:lnTo>
                      <a:pt x="5" y="38"/>
                    </a:lnTo>
                    <a:lnTo>
                      <a:pt x="5" y="40"/>
                    </a:lnTo>
                    <a:lnTo>
                      <a:pt x="5" y="41"/>
                    </a:lnTo>
                    <a:lnTo>
                      <a:pt x="5" y="43"/>
                    </a:lnTo>
                    <a:lnTo>
                      <a:pt x="5" y="45"/>
                    </a:lnTo>
                    <a:lnTo>
                      <a:pt x="5" y="46"/>
                    </a:lnTo>
                    <a:lnTo>
                      <a:pt x="5" y="48"/>
                    </a:lnTo>
                    <a:lnTo>
                      <a:pt x="5" y="50"/>
                    </a:lnTo>
                    <a:lnTo>
                      <a:pt x="3" y="51"/>
                    </a:lnTo>
                    <a:lnTo>
                      <a:pt x="3" y="55"/>
                    </a:lnTo>
                    <a:lnTo>
                      <a:pt x="3" y="56"/>
                    </a:lnTo>
                    <a:lnTo>
                      <a:pt x="3" y="60"/>
                    </a:lnTo>
                    <a:lnTo>
                      <a:pt x="3" y="6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6" name="Freeform 907"/>
              <p:cNvSpPr>
                <a:spLocks/>
              </p:cNvSpPr>
              <p:nvPr/>
            </p:nvSpPr>
            <p:spPr bwMode="auto">
              <a:xfrm>
                <a:off x="922" y="1470"/>
                <a:ext cx="54" cy="25"/>
              </a:xfrm>
              <a:custGeom>
                <a:avLst/>
                <a:gdLst>
                  <a:gd name="T0" fmla="*/ 0 w 54"/>
                  <a:gd name="T1" fmla="*/ 0 h 25"/>
                  <a:gd name="T2" fmla="*/ 1 w 54"/>
                  <a:gd name="T3" fmla="*/ 1 h 25"/>
                  <a:gd name="T4" fmla="*/ 3 w 54"/>
                  <a:gd name="T5" fmla="*/ 3 h 25"/>
                  <a:gd name="T6" fmla="*/ 4 w 54"/>
                  <a:gd name="T7" fmla="*/ 5 h 25"/>
                  <a:gd name="T8" fmla="*/ 4 w 54"/>
                  <a:gd name="T9" fmla="*/ 6 h 25"/>
                  <a:gd name="T10" fmla="*/ 6 w 54"/>
                  <a:gd name="T11" fmla="*/ 8 h 25"/>
                  <a:gd name="T12" fmla="*/ 8 w 54"/>
                  <a:gd name="T13" fmla="*/ 8 h 25"/>
                  <a:gd name="T14" fmla="*/ 9 w 54"/>
                  <a:gd name="T15" fmla="*/ 10 h 25"/>
                  <a:gd name="T16" fmla="*/ 11 w 54"/>
                  <a:gd name="T17" fmla="*/ 11 h 25"/>
                  <a:gd name="T18" fmla="*/ 13 w 54"/>
                  <a:gd name="T19" fmla="*/ 11 h 25"/>
                  <a:gd name="T20" fmla="*/ 14 w 54"/>
                  <a:gd name="T21" fmla="*/ 13 h 25"/>
                  <a:gd name="T22" fmla="*/ 16 w 54"/>
                  <a:gd name="T23" fmla="*/ 13 h 25"/>
                  <a:gd name="T24" fmla="*/ 18 w 54"/>
                  <a:gd name="T25" fmla="*/ 15 h 25"/>
                  <a:gd name="T26" fmla="*/ 19 w 54"/>
                  <a:gd name="T27" fmla="*/ 16 h 25"/>
                  <a:gd name="T28" fmla="*/ 21 w 54"/>
                  <a:gd name="T29" fmla="*/ 16 h 25"/>
                  <a:gd name="T30" fmla="*/ 23 w 54"/>
                  <a:gd name="T31" fmla="*/ 16 h 25"/>
                  <a:gd name="T32" fmla="*/ 24 w 54"/>
                  <a:gd name="T33" fmla="*/ 18 h 25"/>
                  <a:gd name="T34" fmla="*/ 26 w 54"/>
                  <a:gd name="T35" fmla="*/ 18 h 25"/>
                  <a:gd name="T36" fmla="*/ 27 w 54"/>
                  <a:gd name="T37" fmla="*/ 20 h 25"/>
                  <a:gd name="T38" fmla="*/ 29 w 54"/>
                  <a:gd name="T39" fmla="*/ 20 h 25"/>
                  <a:gd name="T40" fmla="*/ 31 w 54"/>
                  <a:gd name="T41" fmla="*/ 20 h 25"/>
                  <a:gd name="T42" fmla="*/ 32 w 54"/>
                  <a:gd name="T43" fmla="*/ 21 h 25"/>
                  <a:gd name="T44" fmla="*/ 34 w 54"/>
                  <a:gd name="T45" fmla="*/ 21 h 25"/>
                  <a:gd name="T46" fmla="*/ 37 w 54"/>
                  <a:gd name="T47" fmla="*/ 23 h 25"/>
                  <a:gd name="T48" fmla="*/ 41 w 54"/>
                  <a:gd name="T49" fmla="*/ 23 h 25"/>
                  <a:gd name="T50" fmla="*/ 42 w 54"/>
                  <a:gd name="T51" fmla="*/ 23 h 25"/>
                  <a:gd name="T52" fmla="*/ 46 w 54"/>
                  <a:gd name="T53" fmla="*/ 25 h 25"/>
                  <a:gd name="T54" fmla="*/ 50 w 54"/>
                  <a:gd name="T55" fmla="*/ 25 h 25"/>
                  <a:gd name="T56" fmla="*/ 54 w 54"/>
                  <a:gd name="T57" fmla="*/ 25 h 25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54"/>
                  <a:gd name="T88" fmla="*/ 0 h 25"/>
                  <a:gd name="T89" fmla="*/ 54 w 54"/>
                  <a:gd name="T90" fmla="*/ 25 h 25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54" h="25">
                    <a:moveTo>
                      <a:pt x="0" y="0"/>
                    </a:moveTo>
                    <a:lnTo>
                      <a:pt x="1" y="1"/>
                    </a:lnTo>
                    <a:lnTo>
                      <a:pt x="3" y="3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6" y="8"/>
                    </a:lnTo>
                    <a:lnTo>
                      <a:pt x="8" y="8"/>
                    </a:lnTo>
                    <a:lnTo>
                      <a:pt x="9" y="10"/>
                    </a:lnTo>
                    <a:lnTo>
                      <a:pt x="11" y="11"/>
                    </a:lnTo>
                    <a:lnTo>
                      <a:pt x="13" y="11"/>
                    </a:lnTo>
                    <a:lnTo>
                      <a:pt x="14" y="13"/>
                    </a:lnTo>
                    <a:lnTo>
                      <a:pt x="16" y="13"/>
                    </a:lnTo>
                    <a:lnTo>
                      <a:pt x="18" y="15"/>
                    </a:lnTo>
                    <a:lnTo>
                      <a:pt x="19" y="16"/>
                    </a:lnTo>
                    <a:lnTo>
                      <a:pt x="21" y="16"/>
                    </a:lnTo>
                    <a:lnTo>
                      <a:pt x="23" y="16"/>
                    </a:lnTo>
                    <a:lnTo>
                      <a:pt x="24" y="18"/>
                    </a:lnTo>
                    <a:lnTo>
                      <a:pt x="26" y="18"/>
                    </a:lnTo>
                    <a:lnTo>
                      <a:pt x="27" y="20"/>
                    </a:lnTo>
                    <a:lnTo>
                      <a:pt x="29" y="20"/>
                    </a:lnTo>
                    <a:lnTo>
                      <a:pt x="31" y="20"/>
                    </a:lnTo>
                    <a:lnTo>
                      <a:pt x="32" y="21"/>
                    </a:lnTo>
                    <a:lnTo>
                      <a:pt x="34" y="21"/>
                    </a:lnTo>
                    <a:lnTo>
                      <a:pt x="37" y="23"/>
                    </a:lnTo>
                    <a:lnTo>
                      <a:pt x="41" y="23"/>
                    </a:lnTo>
                    <a:lnTo>
                      <a:pt x="42" y="23"/>
                    </a:lnTo>
                    <a:lnTo>
                      <a:pt x="46" y="25"/>
                    </a:lnTo>
                    <a:lnTo>
                      <a:pt x="50" y="25"/>
                    </a:lnTo>
                    <a:lnTo>
                      <a:pt x="54" y="2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7" name="Freeform 908"/>
              <p:cNvSpPr>
                <a:spLocks/>
              </p:cNvSpPr>
              <p:nvPr/>
            </p:nvSpPr>
            <p:spPr bwMode="auto">
              <a:xfrm>
                <a:off x="936" y="1456"/>
                <a:ext cx="35" cy="32"/>
              </a:xfrm>
              <a:custGeom>
                <a:avLst/>
                <a:gdLst>
                  <a:gd name="T0" fmla="*/ 0 w 35"/>
                  <a:gd name="T1" fmla="*/ 0 h 32"/>
                  <a:gd name="T2" fmla="*/ 7 w 35"/>
                  <a:gd name="T3" fmla="*/ 9 h 32"/>
                  <a:gd name="T4" fmla="*/ 7 w 35"/>
                  <a:gd name="T5" fmla="*/ 10 h 32"/>
                  <a:gd name="T6" fmla="*/ 9 w 35"/>
                  <a:gd name="T7" fmla="*/ 10 h 32"/>
                  <a:gd name="T8" fmla="*/ 9 w 35"/>
                  <a:gd name="T9" fmla="*/ 12 h 32"/>
                  <a:gd name="T10" fmla="*/ 10 w 35"/>
                  <a:gd name="T11" fmla="*/ 12 h 32"/>
                  <a:gd name="T12" fmla="*/ 10 w 35"/>
                  <a:gd name="T13" fmla="*/ 14 h 32"/>
                  <a:gd name="T14" fmla="*/ 12 w 35"/>
                  <a:gd name="T15" fmla="*/ 14 h 32"/>
                  <a:gd name="T16" fmla="*/ 13 w 35"/>
                  <a:gd name="T17" fmla="*/ 15 h 32"/>
                  <a:gd name="T18" fmla="*/ 15 w 35"/>
                  <a:gd name="T19" fmla="*/ 17 h 32"/>
                  <a:gd name="T20" fmla="*/ 17 w 35"/>
                  <a:gd name="T21" fmla="*/ 19 h 32"/>
                  <a:gd name="T22" fmla="*/ 18 w 35"/>
                  <a:gd name="T23" fmla="*/ 19 h 32"/>
                  <a:gd name="T24" fmla="*/ 20 w 35"/>
                  <a:gd name="T25" fmla="*/ 20 h 32"/>
                  <a:gd name="T26" fmla="*/ 22 w 35"/>
                  <a:gd name="T27" fmla="*/ 22 h 32"/>
                  <a:gd name="T28" fmla="*/ 23 w 35"/>
                  <a:gd name="T29" fmla="*/ 24 h 32"/>
                  <a:gd name="T30" fmla="*/ 25 w 35"/>
                  <a:gd name="T31" fmla="*/ 25 h 32"/>
                  <a:gd name="T32" fmla="*/ 28 w 35"/>
                  <a:gd name="T33" fmla="*/ 27 h 32"/>
                  <a:gd name="T34" fmla="*/ 32 w 35"/>
                  <a:gd name="T35" fmla="*/ 29 h 32"/>
                  <a:gd name="T36" fmla="*/ 35 w 35"/>
                  <a:gd name="T37" fmla="*/ 32 h 3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5"/>
                  <a:gd name="T58" fmla="*/ 0 h 32"/>
                  <a:gd name="T59" fmla="*/ 35 w 35"/>
                  <a:gd name="T60" fmla="*/ 32 h 3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5" h="32">
                    <a:moveTo>
                      <a:pt x="0" y="0"/>
                    </a:moveTo>
                    <a:lnTo>
                      <a:pt x="7" y="9"/>
                    </a:lnTo>
                    <a:lnTo>
                      <a:pt x="7" y="10"/>
                    </a:lnTo>
                    <a:lnTo>
                      <a:pt x="9" y="10"/>
                    </a:lnTo>
                    <a:lnTo>
                      <a:pt x="9" y="12"/>
                    </a:lnTo>
                    <a:lnTo>
                      <a:pt x="10" y="12"/>
                    </a:lnTo>
                    <a:lnTo>
                      <a:pt x="10" y="14"/>
                    </a:lnTo>
                    <a:lnTo>
                      <a:pt x="12" y="14"/>
                    </a:lnTo>
                    <a:lnTo>
                      <a:pt x="13" y="15"/>
                    </a:lnTo>
                    <a:lnTo>
                      <a:pt x="15" y="17"/>
                    </a:lnTo>
                    <a:lnTo>
                      <a:pt x="17" y="19"/>
                    </a:lnTo>
                    <a:lnTo>
                      <a:pt x="18" y="19"/>
                    </a:lnTo>
                    <a:lnTo>
                      <a:pt x="20" y="20"/>
                    </a:lnTo>
                    <a:lnTo>
                      <a:pt x="22" y="22"/>
                    </a:lnTo>
                    <a:lnTo>
                      <a:pt x="23" y="24"/>
                    </a:lnTo>
                    <a:lnTo>
                      <a:pt x="25" y="25"/>
                    </a:lnTo>
                    <a:lnTo>
                      <a:pt x="28" y="27"/>
                    </a:lnTo>
                    <a:lnTo>
                      <a:pt x="32" y="29"/>
                    </a:lnTo>
                    <a:lnTo>
                      <a:pt x="35" y="3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8" name="Freeform 909"/>
              <p:cNvSpPr>
                <a:spLocks/>
              </p:cNvSpPr>
              <p:nvPr/>
            </p:nvSpPr>
            <p:spPr bwMode="auto">
              <a:xfrm>
                <a:off x="981" y="1432"/>
                <a:ext cx="10" cy="36"/>
              </a:xfrm>
              <a:custGeom>
                <a:avLst/>
                <a:gdLst>
                  <a:gd name="T0" fmla="*/ 0 w 10"/>
                  <a:gd name="T1" fmla="*/ 0 h 36"/>
                  <a:gd name="T2" fmla="*/ 3 w 10"/>
                  <a:gd name="T3" fmla="*/ 10 h 36"/>
                  <a:gd name="T4" fmla="*/ 5 w 10"/>
                  <a:gd name="T5" fmla="*/ 11 h 36"/>
                  <a:gd name="T6" fmla="*/ 5 w 10"/>
                  <a:gd name="T7" fmla="*/ 13 h 36"/>
                  <a:gd name="T8" fmla="*/ 5 w 10"/>
                  <a:gd name="T9" fmla="*/ 14 h 36"/>
                  <a:gd name="T10" fmla="*/ 6 w 10"/>
                  <a:gd name="T11" fmla="*/ 18 h 36"/>
                  <a:gd name="T12" fmla="*/ 6 w 10"/>
                  <a:gd name="T13" fmla="*/ 19 h 36"/>
                  <a:gd name="T14" fmla="*/ 8 w 10"/>
                  <a:gd name="T15" fmla="*/ 23 h 36"/>
                  <a:gd name="T16" fmla="*/ 8 w 10"/>
                  <a:gd name="T17" fmla="*/ 26 h 36"/>
                  <a:gd name="T18" fmla="*/ 10 w 10"/>
                  <a:gd name="T19" fmla="*/ 31 h 36"/>
                  <a:gd name="T20" fmla="*/ 10 w 10"/>
                  <a:gd name="T21" fmla="*/ 36 h 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0"/>
                  <a:gd name="T34" fmla="*/ 0 h 36"/>
                  <a:gd name="T35" fmla="*/ 10 w 10"/>
                  <a:gd name="T36" fmla="*/ 36 h 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0" h="36">
                    <a:moveTo>
                      <a:pt x="0" y="0"/>
                    </a:moveTo>
                    <a:lnTo>
                      <a:pt x="3" y="10"/>
                    </a:lnTo>
                    <a:lnTo>
                      <a:pt x="5" y="11"/>
                    </a:lnTo>
                    <a:lnTo>
                      <a:pt x="5" y="13"/>
                    </a:lnTo>
                    <a:lnTo>
                      <a:pt x="5" y="14"/>
                    </a:lnTo>
                    <a:lnTo>
                      <a:pt x="6" y="18"/>
                    </a:lnTo>
                    <a:lnTo>
                      <a:pt x="6" y="19"/>
                    </a:lnTo>
                    <a:lnTo>
                      <a:pt x="8" y="23"/>
                    </a:lnTo>
                    <a:lnTo>
                      <a:pt x="8" y="26"/>
                    </a:lnTo>
                    <a:lnTo>
                      <a:pt x="10" y="31"/>
                    </a:lnTo>
                    <a:lnTo>
                      <a:pt x="10" y="36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9" name="Freeform 910"/>
              <p:cNvSpPr>
                <a:spLocks/>
              </p:cNvSpPr>
              <p:nvPr/>
            </p:nvSpPr>
            <p:spPr bwMode="auto">
              <a:xfrm>
                <a:off x="954" y="1445"/>
                <a:ext cx="18" cy="25"/>
              </a:xfrm>
              <a:custGeom>
                <a:avLst/>
                <a:gdLst>
                  <a:gd name="T0" fmla="*/ 0 w 18"/>
                  <a:gd name="T1" fmla="*/ 0 h 25"/>
                  <a:gd name="T2" fmla="*/ 12 w 18"/>
                  <a:gd name="T3" fmla="*/ 16 h 25"/>
                  <a:gd name="T4" fmla="*/ 12 w 18"/>
                  <a:gd name="T5" fmla="*/ 18 h 25"/>
                  <a:gd name="T6" fmla="*/ 14 w 18"/>
                  <a:gd name="T7" fmla="*/ 20 h 25"/>
                  <a:gd name="T8" fmla="*/ 15 w 18"/>
                  <a:gd name="T9" fmla="*/ 21 h 25"/>
                  <a:gd name="T10" fmla="*/ 17 w 18"/>
                  <a:gd name="T11" fmla="*/ 23 h 25"/>
                  <a:gd name="T12" fmla="*/ 17 w 18"/>
                  <a:gd name="T13" fmla="*/ 25 h 25"/>
                  <a:gd name="T14" fmla="*/ 18 w 18"/>
                  <a:gd name="T15" fmla="*/ 25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"/>
                  <a:gd name="T25" fmla="*/ 0 h 25"/>
                  <a:gd name="T26" fmla="*/ 18 w 18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" h="25">
                    <a:moveTo>
                      <a:pt x="0" y="0"/>
                    </a:moveTo>
                    <a:lnTo>
                      <a:pt x="12" y="16"/>
                    </a:lnTo>
                    <a:lnTo>
                      <a:pt x="12" y="18"/>
                    </a:lnTo>
                    <a:lnTo>
                      <a:pt x="14" y="20"/>
                    </a:lnTo>
                    <a:lnTo>
                      <a:pt x="15" y="21"/>
                    </a:lnTo>
                    <a:lnTo>
                      <a:pt x="17" y="23"/>
                    </a:lnTo>
                    <a:lnTo>
                      <a:pt x="17" y="25"/>
                    </a:lnTo>
                    <a:lnTo>
                      <a:pt x="18" y="2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30" name="Freeform 911"/>
              <p:cNvSpPr>
                <a:spLocks/>
              </p:cNvSpPr>
              <p:nvPr/>
            </p:nvSpPr>
            <p:spPr bwMode="auto">
              <a:xfrm>
                <a:off x="961" y="1559"/>
                <a:ext cx="87" cy="51"/>
              </a:xfrm>
              <a:custGeom>
                <a:avLst/>
                <a:gdLst>
                  <a:gd name="T0" fmla="*/ 2 w 87"/>
                  <a:gd name="T1" fmla="*/ 5 h 51"/>
                  <a:gd name="T2" fmla="*/ 56 w 87"/>
                  <a:gd name="T3" fmla="*/ 0 h 51"/>
                  <a:gd name="T4" fmla="*/ 61 w 87"/>
                  <a:gd name="T5" fmla="*/ 3 h 51"/>
                  <a:gd name="T6" fmla="*/ 71 w 87"/>
                  <a:gd name="T7" fmla="*/ 3 h 51"/>
                  <a:gd name="T8" fmla="*/ 77 w 87"/>
                  <a:gd name="T9" fmla="*/ 5 h 51"/>
                  <a:gd name="T10" fmla="*/ 77 w 87"/>
                  <a:gd name="T11" fmla="*/ 17 h 51"/>
                  <a:gd name="T12" fmla="*/ 81 w 87"/>
                  <a:gd name="T13" fmla="*/ 18 h 51"/>
                  <a:gd name="T14" fmla="*/ 87 w 87"/>
                  <a:gd name="T15" fmla="*/ 18 h 51"/>
                  <a:gd name="T16" fmla="*/ 87 w 87"/>
                  <a:gd name="T17" fmla="*/ 20 h 51"/>
                  <a:gd name="T18" fmla="*/ 79 w 87"/>
                  <a:gd name="T19" fmla="*/ 20 h 51"/>
                  <a:gd name="T20" fmla="*/ 79 w 87"/>
                  <a:gd name="T21" fmla="*/ 25 h 51"/>
                  <a:gd name="T22" fmla="*/ 79 w 87"/>
                  <a:gd name="T23" fmla="*/ 30 h 51"/>
                  <a:gd name="T24" fmla="*/ 79 w 87"/>
                  <a:gd name="T25" fmla="*/ 35 h 51"/>
                  <a:gd name="T26" fmla="*/ 77 w 87"/>
                  <a:gd name="T27" fmla="*/ 35 h 51"/>
                  <a:gd name="T28" fmla="*/ 77 w 87"/>
                  <a:gd name="T29" fmla="*/ 51 h 51"/>
                  <a:gd name="T30" fmla="*/ 2 w 87"/>
                  <a:gd name="T31" fmla="*/ 51 h 51"/>
                  <a:gd name="T32" fmla="*/ 2 w 87"/>
                  <a:gd name="T33" fmla="*/ 35 h 51"/>
                  <a:gd name="T34" fmla="*/ 0 w 87"/>
                  <a:gd name="T35" fmla="*/ 35 h 51"/>
                  <a:gd name="T36" fmla="*/ 0 w 87"/>
                  <a:gd name="T37" fmla="*/ 30 h 51"/>
                  <a:gd name="T38" fmla="*/ 0 w 87"/>
                  <a:gd name="T39" fmla="*/ 28 h 51"/>
                  <a:gd name="T40" fmla="*/ 0 w 87"/>
                  <a:gd name="T41" fmla="*/ 23 h 51"/>
                  <a:gd name="T42" fmla="*/ 2 w 87"/>
                  <a:gd name="T43" fmla="*/ 23 h 51"/>
                  <a:gd name="T44" fmla="*/ 2 w 87"/>
                  <a:gd name="T45" fmla="*/ 17 h 51"/>
                  <a:gd name="T46" fmla="*/ 2 w 87"/>
                  <a:gd name="T47" fmla="*/ 5 h 5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87"/>
                  <a:gd name="T73" fmla="*/ 0 h 51"/>
                  <a:gd name="T74" fmla="*/ 87 w 87"/>
                  <a:gd name="T75" fmla="*/ 51 h 5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87" h="51">
                    <a:moveTo>
                      <a:pt x="2" y="5"/>
                    </a:moveTo>
                    <a:lnTo>
                      <a:pt x="56" y="0"/>
                    </a:lnTo>
                    <a:lnTo>
                      <a:pt x="61" y="3"/>
                    </a:lnTo>
                    <a:lnTo>
                      <a:pt x="71" y="3"/>
                    </a:lnTo>
                    <a:lnTo>
                      <a:pt x="77" y="5"/>
                    </a:lnTo>
                    <a:lnTo>
                      <a:pt x="77" y="17"/>
                    </a:lnTo>
                    <a:lnTo>
                      <a:pt x="81" y="18"/>
                    </a:lnTo>
                    <a:lnTo>
                      <a:pt x="87" y="18"/>
                    </a:lnTo>
                    <a:lnTo>
                      <a:pt x="87" y="20"/>
                    </a:lnTo>
                    <a:lnTo>
                      <a:pt x="79" y="20"/>
                    </a:lnTo>
                    <a:lnTo>
                      <a:pt x="79" y="25"/>
                    </a:lnTo>
                    <a:lnTo>
                      <a:pt x="79" y="30"/>
                    </a:lnTo>
                    <a:lnTo>
                      <a:pt x="79" y="35"/>
                    </a:lnTo>
                    <a:lnTo>
                      <a:pt x="77" y="35"/>
                    </a:lnTo>
                    <a:lnTo>
                      <a:pt x="77" y="51"/>
                    </a:lnTo>
                    <a:lnTo>
                      <a:pt x="2" y="51"/>
                    </a:lnTo>
                    <a:lnTo>
                      <a:pt x="2" y="35"/>
                    </a:lnTo>
                    <a:lnTo>
                      <a:pt x="0" y="35"/>
                    </a:lnTo>
                    <a:lnTo>
                      <a:pt x="0" y="30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2" y="23"/>
                    </a:lnTo>
                    <a:lnTo>
                      <a:pt x="2" y="17"/>
                    </a:lnTo>
                    <a:lnTo>
                      <a:pt x="2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31" name="Freeform 912"/>
              <p:cNvSpPr>
                <a:spLocks/>
              </p:cNvSpPr>
              <p:nvPr/>
            </p:nvSpPr>
            <p:spPr bwMode="auto">
              <a:xfrm>
                <a:off x="963" y="1587"/>
                <a:ext cx="77" cy="2"/>
              </a:xfrm>
              <a:custGeom>
                <a:avLst/>
                <a:gdLst>
                  <a:gd name="T0" fmla="*/ 0 w 77"/>
                  <a:gd name="T1" fmla="*/ 2 h 2"/>
                  <a:gd name="T2" fmla="*/ 1 w 77"/>
                  <a:gd name="T3" fmla="*/ 2 h 2"/>
                  <a:gd name="T4" fmla="*/ 5 w 77"/>
                  <a:gd name="T5" fmla="*/ 2 h 2"/>
                  <a:gd name="T6" fmla="*/ 6 w 77"/>
                  <a:gd name="T7" fmla="*/ 2 h 2"/>
                  <a:gd name="T8" fmla="*/ 8 w 77"/>
                  <a:gd name="T9" fmla="*/ 2 h 2"/>
                  <a:gd name="T10" fmla="*/ 11 w 77"/>
                  <a:gd name="T11" fmla="*/ 2 h 2"/>
                  <a:gd name="T12" fmla="*/ 13 w 77"/>
                  <a:gd name="T13" fmla="*/ 2 h 2"/>
                  <a:gd name="T14" fmla="*/ 14 w 77"/>
                  <a:gd name="T15" fmla="*/ 2 h 2"/>
                  <a:gd name="T16" fmla="*/ 16 w 77"/>
                  <a:gd name="T17" fmla="*/ 0 h 2"/>
                  <a:gd name="T18" fmla="*/ 18 w 77"/>
                  <a:gd name="T19" fmla="*/ 0 h 2"/>
                  <a:gd name="T20" fmla="*/ 19 w 77"/>
                  <a:gd name="T21" fmla="*/ 0 h 2"/>
                  <a:gd name="T22" fmla="*/ 23 w 77"/>
                  <a:gd name="T23" fmla="*/ 0 h 2"/>
                  <a:gd name="T24" fmla="*/ 24 w 77"/>
                  <a:gd name="T25" fmla="*/ 0 h 2"/>
                  <a:gd name="T26" fmla="*/ 26 w 77"/>
                  <a:gd name="T27" fmla="*/ 0 h 2"/>
                  <a:gd name="T28" fmla="*/ 28 w 77"/>
                  <a:gd name="T29" fmla="*/ 0 h 2"/>
                  <a:gd name="T30" fmla="*/ 29 w 77"/>
                  <a:gd name="T31" fmla="*/ 0 h 2"/>
                  <a:gd name="T32" fmla="*/ 31 w 77"/>
                  <a:gd name="T33" fmla="*/ 0 h 2"/>
                  <a:gd name="T34" fmla="*/ 34 w 77"/>
                  <a:gd name="T35" fmla="*/ 0 h 2"/>
                  <a:gd name="T36" fmla="*/ 36 w 77"/>
                  <a:gd name="T37" fmla="*/ 0 h 2"/>
                  <a:gd name="T38" fmla="*/ 37 w 77"/>
                  <a:gd name="T39" fmla="*/ 0 h 2"/>
                  <a:gd name="T40" fmla="*/ 39 w 77"/>
                  <a:gd name="T41" fmla="*/ 0 h 2"/>
                  <a:gd name="T42" fmla="*/ 41 w 77"/>
                  <a:gd name="T43" fmla="*/ 0 h 2"/>
                  <a:gd name="T44" fmla="*/ 42 w 77"/>
                  <a:gd name="T45" fmla="*/ 0 h 2"/>
                  <a:gd name="T46" fmla="*/ 44 w 77"/>
                  <a:gd name="T47" fmla="*/ 0 h 2"/>
                  <a:gd name="T48" fmla="*/ 46 w 77"/>
                  <a:gd name="T49" fmla="*/ 0 h 2"/>
                  <a:gd name="T50" fmla="*/ 47 w 77"/>
                  <a:gd name="T51" fmla="*/ 0 h 2"/>
                  <a:gd name="T52" fmla="*/ 49 w 77"/>
                  <a:gd name="T53" fmla="*/ 0 h 2"/>
                  <a:gd name="T54" fmla="*/ 51 w 77"/>
                  <a:gd name="T55" fmla="*/ 0 h 2"/>
                  <a:gd name="T56" fmla="*/ 52 w 77"/>
                  <a:gd name="T57" fmla="*/ 0 h 2"/>
                  <a:gd name="T58" fmla="*/ 54 w 77"/>
                  <a:gd name="T59" fmla="*/ 0 h 2"/>
                  <a:gd name="T60" fmla="*/ 56 w 77"/>
                  <a:gd name="T61" fmla="*/ 0 h 2"/>
                  <a:gd name="T62" fmla="*/ 57 w 77"/>
                  <a:gd name="T63" fmla="*/ 0 h 2"/>
                  <a:gd name="T64" fmla="*/ 59 w 77"/>
                  <a:gd name="T65" fmla="*/ 0 h 2"/>
                  <a:gd name="T66" fmla="*/ 60 w 77"/>
                  <a:gd name="T67" fmla="*/ 2 h 2"/>
                  <a:gd name="T68" fmla="*/ 62 w 77"/>
                  <a:gd name="T69" fmla="*/ 2 h 2"/>
                  <a:gd name="T70" fmla="*/ 65 w 77"/>
                  <a:gd name="T71" fmla="*/ 2 h 2"/>
                  <a:gd name="T72" fmla="*/ 67 w 77"/>
                  <a:gd name="T73" fmla="*/ 2 h 2"/>
                  <a:gd name="T74" fmla="*/ 70 w 77"/>
                  <a:gd name="T75" fmla="*/ 2 h 2"/>
                  <a:gd name="T76" fmla="*/ 74 w 77"/>
                  <a:gd name="T77" fmla="*/ 2 h 2"/>
                  <a:gd name="T78" fmla="*/ 77 w 77"/>
                  <a:gd name="T79" fmla="*/ 2 h 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77"/>
                  <a:gd name="T121" fmla="*/ 0 h 2"/>
                  <a:gd name="T122" fmla="*/ 77 w 77"/>
                  <a:gd name="T123" fmla="*/ 2 h 2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77" h="2">
                    <a:moveTo>
                      <a:pt x="0" y="2"/>
                    </a:moveTo>
                    <a:lnTo>
                      <a:pt x="1" y="2"/>
                    </a:lnTo>
                    <a:lnTo>
                      <a:pt x="5" y="2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11" y="2"/>
                    </a:lnTo>
                    <a:lnTo>
                      <a:pt x="13" y="2"/>
                    </a:lnTo>
                    <a:lnTo>
                      <a:pt x="14" y="2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4" y="0"/>
                    </a:lnTo>
                    <a:lnTo>
                      <a:pt x="26" y="0"/>
                    </a:lnTo>
                    <a:lnTo>
                      <a:pt x="28" y="0"/>
                    </a:lnTo>
                    <a:lnTo>
                      <a:pt x="29" y="0"/>
                    </a:lnTo>
                    <a:lnTo>
                      <a:pt x="31" y="0"/>
                    </a:lnTo>
                    <a:lnTo>
                      <a:pt x="34" y="0"/>
                    </a:lnTo>
                    <a:lnTo>
                      <a:pt x="36" y="0"/>
                    </a:lnTo>
                    <a:lnTo>
                      <a:pt x="37" y="0"/>
                    </a:lnTo>
                    <a:lnTo>
                      <a:pt x="39" y="0"/>
                    </a:lnTo>
                    <a:lnTo>
                      <a:pt x="41" y="0"/>
                    </a:lnTo>
                    <a:lnTo>
                      <a:pt x="42" y="0"/>
                    </a:lnTo>
                    <a:lnTo>
                      <a:pt x="44" y="0"/>
                    </a:lnTo>
                    <a:lnTo>
                      <a:pt x="46" y="0"/>
                    </a:lnTo>
                    <a:lnTo>
                      <a:pt x="47" y="0"/>
                    </a:lnTo>
                    <a:lnTo>
                      <a:pt x="49" y="0"/>
                    </a:lnTo>
                    <a:lnTo>
                      <a:pt x="51" y="0"/>
                    </a:lnTo>
                    <a:lnTo>
                      <a:pt x="52" y="0"/>
                    </a:lnTo>
                    <a:lnTo>
                      <a:pt x="54" y="0"/>
                    </a:lnTo>
                    <a:lnTo>
                      <a:pt x="56" y="0"/>
                    </a:lnTo>
                    <a:lnTo>
                      <a:pt x="57" y="0"/>
                    </a:lnTo>
                    <a:lnTo>
                      <a:pt x="59" y="0"/>
                    </a:lnTo>
                    <a:lnTo>
                      <a:pt x="60" y="2"/>
                    </a:lnTo>
                    <a:lnTo>
                      <a:pt x="62" y="2"/>
                    </a:lnTo>
                    <a:lnTo>
                      <a:pt x="65" y="2"/>
                    </a:lnTo>
                    <a:lnTo>
                      <a:pt x="67" y="2"/>
                    </a:lnTo>
                    <a:lnTo>
                      <a:pt x="70" y="2"/>
                    </a:lnTo>
                    <a:lnTo>
                      <a:pt x="74" y="2"/>
                    </a:lnTo>
                    <a:lnTo>
                      <a:pt x="77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32" name="Freeform 913"/>
              <p:cNvSpPr>
                <a:spLocks/>
              </p:cNvSpPr>
              <p:nvPr/>
            </p:nvSpPr>
            <p:spPr bwMode="auto">
              <a:xfrm>
                <a:off x="961" y="1584"/>
                <a:ext cx="77" cy="3"/>
              </a:xfrm>
              <a:custGeom>
                <a:avLst/>
                <a:gdLst>
                  <a:gd name="T0" fmla="*/ 77 w 77"/>
                  <a:gd name="T1" fmla="*/ 2 h 3"/>
                  <a:gd name="T2" fmla="*/ 71 w 77"/>
                  <a:gd name="T3" fmla="*/ 2 h 3"/>
                  <a:gd name="T4" fmla="*/ 66 w 77"/>
                  <a:gd name="T5" fmla="*/ 0 h 3"/>
                  <a:gd name="T6" fmla="*/ 61 w 77"/>
                  <a:gd name="T7" fmla="*/ 0 h 3"/>
                  <a:gd name="T8" fmla="*/ 56 w 77"/>
                  <a:gd name="T9" fmla="*/ 0 h 3"/>
                  <a:gd name="T10" fmla="*/ 53 w 77"/>
                  <a:gd name="T11" fmla="*/ 0 h 3"/>
                  <a:gd name="T12" fmla="*/ 49 w 77"/>
                  <a:gd name="T13" fmla="*/ 0 h 3"/>
                  <a:gd name="T14" fmla="*/ 46 w 77"/>
                  <a:gd name="T15" fmla="*/ 0 h 3"/>
                  <a:gd name="T16" fmla="*/ 43 w 77"/>
                  <a:gd name="T17" fmla="*/ 0 h 3"/>
                  <a:gd name="T18" fmla="*/ 41 w 77"/>
                  <a:gd name="T19" fmla="*/ 0 h 3"/>
                  <a:gd name="T20" fmla="*/ 39 w 77"/>
                  <a:gd name="T21" fmla="*/ 0 h 3"/>
                  <a:gd name="T22" fmla="*/ 36 w 77"/>
                  <a:gd name="T23" fmla="*/ 0 h 3"/>
                  <a:gd name="T24" fmla="*/ 35 w 77"/>
                  <a:gd name="T25" fmla="*/ 0 h 3"/>
                  <a:gd name="T26" fmla="*/ 33 w 77"/>
                  <a:gd name="T27" fmla="*/ 0 h 3"/>
                  <a:gd name="T28" fmla="*/ 31 w 77"/>
                  <a:gd name="T29" fmla="*/ 0 h 3"/>
                  <a:gd name="T30" fmla="*/ 30 w 77"/>
                  <a:gd name="T31" fmla="*/ 0 h 3"/>
                  <a:gd name="T32" fmla="*/ 28 w 77"/>
                  <a:gd name="T33" fmla="*/ 0 h 3"/>
                  <a:gd name="T34" fmla="*/ 26 w 77"/>
                  <a:gd name="T35" fmla="*/ 0 h 3"/>
                  <a:gd name="T36" fmla="*/ 25 w 77"/>
                  <a:gd name="T37" fmla="*/ 0 h 3"/>
                  <a:gd name="T38" fmla="*/ 23 w 77"/>
                  <a:gd name="T39" fmla="*/ 0 h 3"/>
                  <a:gd name="T40" fmla="*/ 21 w 77"/>
                  <a:gd name="T41" fmla="*/ 0 h 3"/>
                  <a:gd name="T42" fmla="*/ 20 w 77"/>
                  <a:gd name="T43" fmla="*/ 0 h 3"/>
                  <a:gd name="T44" fmla="*/ 18 w 77"/>
                  <a:gd name="T45" fmla="*/ 0 h 3"/>
                  <a:gd name="T46" fmla="*/ 16 w 77"/>
                  <a:gd name="T47" fmla="*/ 0 h 3"/>
                  <a:gd name="T48" fmla="*/ 15 w 77"/>
                  <a:gd name="T49" fmla="*/ 0 h 3"/>
                  <a:gd name="T50" fmla="*/ 13 w 77"/>
                  <a:gd name="T51" fmla="*/ 2 h 3"/>
                  <a:gd name="T52" fmla="*/ 11 w 77"/>
                  <a:gd name="T53" fmla="*/ 2 h 3"/>
                  <a:gd name="T54" fmla="*/ 10 w 77"/>
                  <a:gd name="T55" fmla="*/ 2 h 3"/>
                  <a:gd name="T56" fmla="*/ 8 w 77"/>
                  <a:gd name="T57" fmla="*/ 2 h 3"/>
                  <a:gd name="T58" fmla="*/ 7 w 77"/>
                  <a:gd name="T59" fmla="*/ 2 h 3"/>
                  <a:gd name="T60" fmla="*/ 5 w 77"/>
                  <a:gd name="T61" fmla="*/ 2 h 3"/>
                  <a:gd name="T62" fmla="*/ 3 w 77"/>
                  <a:gd name="T63" fmla="*/ 2 h 3"/>
                  <a:gd name="T64" fmla="*/ 2 w 77"/>
                  <a:gd name="T65" fmla="*/ 3 h 3"/>
                  <a:gd name="T66" fmla="*/ 0 w 77"/>
                  <a:gd name="T67" fmla="*/ 3 h 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77"/>
                  <a:gd name="T103" fmla="*/ 0 h 3"/>
                  <a:gd name="T104" fmla="*/ 77 w 77"/>
                  <a:gd name="T105" fmla="*/ 3 h 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77" h="3">
                    <a:moveTo>
                      <a:pt x="77" y="2"/>
                    </a:moveTo>
                    <a:lnTo>
                      <a:pt x="71" y="2"/>
                    </a:lnTo>
                    <a:lnTo>
                      <a:pt x="66" y="0"/>
                    </a:lnTo>
                    <a:lnTo>
                      <a:pt x="61" y="0"/>
                    </a:lnTo>
                    <a:lnTo>
                      <a:pt x="56" y="0"/>
                    </a:lnTo>
                    <a:lnTo>
                      <a:pt x="53" y="0"/>
                    </a:lnTo>
                    <a:lnTo>
                      <a:pt x="49" y="0"/>
                    </a:lnTo>
                    <a:lnTo>
                      <a:pt x="46" y="0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6" y="0"/>
                    </a:lnTo>
                    <a:lnTo>
                      <a:pt x="35" y="0"/>
                    </a:lnTo>
                    <a:lnTo>
                      <a:pt x="33" y="0"/>
                    </a:lnTo>
                    <a:lnTo>
                      <a:pt x="31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0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2"/>
                    </a:lnTo>
                    <a:lnTo>
                      <a:pt x="11" y="2"/>
                    </a:lnTo>
                    <a:lnTo>
                      <a:pt x="10" y="2"/>
                    </a:lnTo>
                    <a:lnTo>
                      <a:pt x="8" y="2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3"/>
                    </a:lnTo>
                    <a:lnTo>
                      <a:pt x="0" y="3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33" name="Freeform 914"/>
              <p:cNvSpPr>
                <a:spLocks/>
              </p:cNvSpPr>
              <p:nvPr/>
            </p:nvSpPr>
            <p:spPr bwMode="auto">
              <a:xfrm>
                <a:off x="963" y="1592"/>
                <a:ext cx="75" cy="2"/>
              </a:xfrm>
              <a:custGeom>
                <a:avLst/>
                <a:gdLst>
                  <a:gd name="T0" fmla="*/ 0 w 75"/>
                  <a:gd name="T1" fmla="*/ 2 h 2"/>
                  <a:gd name="T2" fmla="*/ 1 w 75"/>
                  <a:gd name="T3" fmla="*/ 2 h 2"/>
                  <a:gd name="T4" fmla="*/ 3 w 75"/>
                  <a:gd name="T5" fmla="*/ 2 h 2"/>
                  <a:gd name="T6" fmla="*/ 5 w 75"/>
                  <a:gd name="T7" fmla="*/ 2 h 2"/>
                  <a:gd name="T8" fmla="*/ 6 w 75"/>
                  <a:gd name="T9" fmla="*/ 2 h 2"/>
                  <a:gd name="T10" fmla="*/ 8 w 75"/>
                  <a:gd name="T11" fmla="*/ 2 h 2"/>
                  <a:gd name="T12" fmla="*/ 11 w 75"/>
                  <a:gd name="T13" fmla="*/ 2 h 2"/>
                  <a:gd name="T14" fmla="*/ 13 w 75"/>
                  <a:gd name="T15" fmla="*/ 0 h 2"/>
                  <a:gd name="T16" fmla="*/ 14 w 75"/>
                  <a:gd name="T17" fmla="*/ 0 h 2"/>
                  <a:gd name="T18" fmla="*/ 18 w 75"/>
                  <a:gd name="T19" fmla="*/ 0 h 2"/>
                  <a:gd name="T20" fmla="*/ 19 w 75"/>
                  <a:gd name="T21" fmla="*/ 0 h 2"/>
                  <a:gd name="T22" fmla="*/ 23 w 75"/>
                  <a:gd name="T23" fmla="*/ 0 h 2"/>
                  <a:gd name="T24" fmla="*/ 26 w 75"/>
                  <a:gd name="T25" fmla="*/ 0 h 2"/>
                  <a:gd name="T26" fmla="*/ 29 w 75"/>
                  <a:gd name="T27" fmla="*/ 0 h 2"/>
                  <a:gd name="T28" fmla="*/ 34 w 75"/>
                  <a:gd name="T29" fmla="*/ 0 h 2"/>
                  <a:gd name="T30" fmla="*/ 37 w 75"/>
                  <a:gd name="T31" fmla="*/ 0 h 2"/>
                  <a:gd name="T32" fmla="*/ 41 w 75"/>
                  <a:gd name="T33" fmla="*/ 0 h 2"/>
                  <a:gd name="T34" fmla="*/ 44 w 75"/>
                  <a:gd name="T35" fmla="*/ 0 h 2"/>
                  <a:gd name="T36" fmla="*/ 47 w 75"/>
                  <a:gd name="T37" fmla="*/ 0 h 2"/>
                  <a:gd name="T38" fmla="*/ 49 w 75"/>
                  <a:gd name="T39" fmla="*/ 0 h 2"/>
                  <a:gd name="T40" fmla="*/ 52 w 75"/>
                  <a:gd name="T41" fmla="*/ 0 h 2"/>
                  <a:gd name="T42" fmla="*/ 54 w 75"/>
                  <a:gd name="T43" fmla="*/ 0 h 2"/>
                  <a:gd name="T44" fmla="*/ 56 w 75"/>
                  <a:gd name="T45" fmla="*/ 0 h 2"/>
                  <a:gd name="T46" fmla="*/ 57 w 75"/>
                  <a:gd name="T47" fmla="*/ 0 h 2"/>
                  <a:gd name="T48" fmla="*/ 59 w 75"/>
                  <a:gd name="T49" fmla="*/ 0 h 2"/>
                  <a:gd name="T50" fmla="*/ 60 w 75"/>
                  <a:gd name="T51" fmla="*/ 0 h 2"/>
                  <a:gd name="T52" fmla="*/ 62 w 75"/>
                  <a:gd name="T53" fmla="*/ 0 h 2"/>
                  <a:gd name="T54" fmla="*/ 64 w 75"/>
                  <a:gd name="T55" fmla="*/ 0 h 2"/>
                  <a:gd name="T56" fmla="*/ 65 w 75"/>
                  <a:gd name="T57" fmla="*/ 0 h 2"/>
                  <a:gd name="T58" fmla="*/ 65 w 75"/>
                  <a:gd name="T59" fmla="*/ 2 h 2"/>
                  <a:gd name="T60" fmla="*/ 67 w 75"/>
                  <a:gd name="T61" fmla="*/ 2 h 2"/>
                  <a:gd name="T62" fmla="*/ 69 w 75"/>
                  <a:gd name="T63" fmla="*/ 2 h 2"/>
                  <a:gd name="T64" fmla="*/ 70 w 75"/>
                  <a:gd name="T65" fmla="*/ 2 h 2"/>
                  <a:gd name="T66" fmla="*/ 72 w 75"/>
                  <a:gd name="T67" fmla="*/ 2 h 2"/>
                  <a:gd name="T68" fmla="*/ 74 w 75"/>
                  <a:gd name="T69" fmla="*/ 2 h 2"/>
                  <a:gd name="T70" fmla="*/ 75 w 75"/>
                  <a:gd name="T71" fmla="*/ 2 h 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75"/>
                  <a:gd name="T109" fmla="*/ 0 h 2"/>
                  <a:gd name="T110" fmla="*/ 75 w 75"/>
                  <a:gd name="T111" fmla="*/ 2 h 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75" h="2">
                    <a:moveTo>
                      <a:pt x="0" y="2"/>
                    </a:moveTo>
                    <a:lnTo>
                      <a:pt x="1" y="2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11" y="2"/>
                    </a:lnTo>
                    <a:lnTo>
                      <a:pt x="13" y="0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6" y="0"/>
                    </a:lnTo>
                    <a:lnTo>
                      <a:pt x="29" y="0"/>
                    </a:lnTo>
                    <a:lnTo>
                      <a:pt x="34" y="0"/>
                    </a:lnTo>
                    <a:lnTo>
                      <a:pt x="37" y="0"/>
                    </a:lnTo>
                    <a:lnTo>
                      <a:pt x="41" y="0"/>
                    </a:lnTo>
                    <a:lnTo>
                      <a:pt x="44" y="0"/>
                    </a:lnTo>
                    <a:lnTo>
                      <a:pt x="47" y="0"/>
                    </a:lnTo>
                    <a:lnTo>
                      <a:pt x="49" y="0"/>
                    </a:lnTo>
                    <a:lnTo>
                      <a:pt x="52" y="0"/>
                    </a:lnTo>
                    <a:lnTo>
                      <a:pt x="54" y="0"/>
                    </a:lnTo>
                    <a:lnTo>
                      <a:pt x="56" y="0"/>
                    </a:lnTo>
                    <a:lnTo>
                      <a:pt x="57" y="0"/>
                    </a:lnTo>
                    <a:lnTo>
                      <a:pt x="59" y="0"/>
                    </a:lnTo>
                    <a:lnTo>
                      <a:pt x="60" y="0"/>
                    </a:lnTo>
                    <a:lnTo>
                      <a:pt x="62" y="0"/>
                    </a:lnTo>
                    <a:lnTo>
                      <a:pt x="64" y="0"/>
                    </a:lnTo>
                    <a:lnTo>
                      <a:pt x="65" y="0"/>
                    </a:lnTo>
                    <a:lnTo>
                      <a:pt x="65" y="2"/>
                    </a:lnTo>
                    <a:lnTo>
                      <a:pt x="67" y="2"/>
                    </a:lnTo>
                    <a:lnTo>
                      <a:pt x="69" y="2"/>
                    </a:lnTo>
                    <a:lnTo>
                      <a:pt x="70" y="2"/>
                    </a:lnTo>
                    <a:lnTo>
                      <a:pt x="72" y="2"/>
                    </a:lnTo>
                    <a:lnTo>
                      <a:pt x="74" y="2"/>
                    </a:lnTo>
                    <a:lnTo>
                      <a:pt x="75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34" name="Rectangle 915"/>
              <p:cNvSpPr>
                <a:spLocks noChangeArrowheads="1"/>
              </p:cNvSpPr>
              <p:nvPr/>
            </p:nvSpPr>
            <p:spPr bwMode="auto">
              <a:xfrm>
                <a:off x="1028" y="1604"/>
                <a:ext cx="7" cy="6"/>
              </a:xfrm>
              <a:prstGeom prst="rect">
                <a:avLst/>
              </a:prstGeom>
              <a:noFill/>
              <a:ln w="0">
                <a:solidFill>
                  <a:srgbClr val="333399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cs typeface="Calibri" charset="0"/>
                </a:endParaRPr>
              </a:p>
            </p:txBody>
          </p:sp>
          <p:sp>
            <p:nvSpPr>
              <p:cNvPr id="1835" name="Line 916"/>
              <p:cNvSpPr>
                <a:spLocks noChangeShapeType="1"/>
              </p:cNvSpPr>
              <p:nvPr/>
            </p:nvSpPr>
            <p:spPr bwMode="auto">
              <a:xfrm flipH="1">
                <a:off x="1040" y="1581"/>
                <a:ext cx="8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36" name="Line 917"/>
              <p:cNvSpPr>
                <a:spLocks noChangeShapeType="1"/>
              </p:cNvSpPr>
              <p:nvPr/>
            </p:nvSpPr>
            <p:spPr bwMode="auto">
              <a:xfrm flipV="1">
                <a:off x="987" y="1521"/>
                <a:ext cx="10" cy="2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37" name="Line 918"/>
              <p:cNvSpPr>
                <a:spLocks noChangeShapeType="1"/>
              </p:cNvSpPr>
              <p:nvPr/>
            </p:nvSpPr>
            <p:spPr bwMode="auto">
              <a:xfrm flipH="1">
                <a:off x="987" y="1521"/>
                <a:ext cx="10" cy="2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38" name="Line 919"/>
              <p:cNvSpPr>
                <a:spLocks noChangeShapeType="1"/>
              </p:cNvSpPr>
              <p:nvPr/>
            </p:nvSpPr>
            <p:spPr bwMode="auto">
              <a:xfrm flipV="1">
                <a:off x="987" y="1521"/>
                <a:ext cx="12" cy="2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39" name="Line 920"/>
              <p:cNvSpPr>
                <a:spLocks noChangeShapeType="1"/>
              </p:cNvSpPr>
              <p:nvPr/>
            </p:nvSpPr>
            <p:spPr bwMode="auto">
              <a:xfrm flipH="1">
                <a:off x="987" y="1521"/>
                <a:ext cx="12" cy="2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0" name="Line 921"/>
              <p:cNvSpPr>
                <a:spLocks noChangeShapeType="1"/>
              </p:cNvSpPr>
              <p:nvPr/>
            </p:nvSpPr>
            <p:spPr bwMode="auto">
              <a:xfrm flipV="1">
                <a:off x="989" y="1521"/>
                <a:ext cx="10" cy="2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1" name="Line 922"/>
              <p:cNvSpPr>
                <a:spLocks noChangeShapeType="1"/>
              </p:cNvSpPr>
              <p:nvPr/>
            </p:nvSpPr>
            <p:spPr bwMode="auto">
              <a:xfrm flipH="1">
                <a:off x="989" y="1521"/>
                <a:ext cx="10" cy="2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2" name="Line 923"/>
              <p:cNvSpPr>
                <a:spLocks noChangeShapeType="1"/>
              </p:cNvSpPr>
              <p:nvPr/>
            </p:nvSpPr>
            <p:spPr bwMode="auto">
              <a:xfrm flipV="1">
                <a:off x="989" y="1521"/>
                <a:ext cx="11" cy="2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3" name="Line 924"/>
              <p:cNvSpPr>
                <a:spLocks noChangeShapeType="1"/>
              </p:cNvSpPr>
              <p:nvPr/>
            </p:nvSpPr>
            <p:spPr bwMode="auto">
              <a:xfrm flipH="1">
                <a:off x="989" y="1521"/>
                <a:ext cx="11" cy="2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4" name="Line 925"/>
              <p:cNvSpPr>
                <a:spLocks noChangeShapeType="1"/>
              </p:cNvSpPr>
              <p:nvPr/>
            </p:nvSpPr>
            <p:spPr bwMode="auto">
              <a:xfrm flipV="1">
                <a:off x="989" y="1521"/>
                <a:ext cx="11" cy="2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5" name="Freeform 926"/>
              <p:cNvSpPr>
                <a:spLocks/>
              </p:cNvSpPr>
              <p:nvPr/>
            </p:nvSpPr>
            <p:spPr bwMode="auto">
              <a:xfrm>
                <a:off x="987" y="1521"/>
                <a:ext cx="13" cy="25"/>
              </a:xfrm>
              <a:custGeom>
                <a:avLst/>
                <a:gdLst>
                  <a:gd name="T0" fmla="*/ 0 w 13"/>
                  <a:gd name="T1" fmla="*/ 23 h 25"/>
                  <a:gd name="T2" fmla="*/ 10 w 13"/>
                  <a:gd name="T3" fmla="*/ 0 h 25"/>
                  <a:gd name="T4" fmla="*/ 13 w 13"/>
                  <a:gd name="T5" fmla="*/ 2 h 25"/>
                  <a:gd name="T6" fmla="*/ 2 w 13"/>
                  <a:gd name="T7" fmla="*/ 25 h 25"/>
                  <a:gd name="T8" fmla="*/ 0 w 13"/>
                  <a:gd name="T9" fmla="*/ 23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25"/>
                  <a:gd name="T17" fmla="*/ 13 w 13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25">
                    <a:moveTo>
                      <a:pt x="0" y="23"/>
                    </a:moveTo>
                    <a:lnTo>
                      <a:pt x="10" y="0"/>
                    </a:lnTo>
                    <a:lnTo>
                      <a:pt x="13" y="2"/>
                    </a:lnTo>
                    <a:lnTo>
                      <a:pt x="2" y="25"/>
                    </a:lnTo>
                    <a:lnTo>
                      <a:pt x="0" y="23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6" name="Line 927"/>
              <p:cNvSpPr>
                <a:spLocks noChangeShapeType="1"/>
              </p:cNvSpPr>
              <p:nvPr/>
            </p:nvSpPr>
            <p:spPr bwMode="auto">
              <a:xfrm flipH="1">
                <a:off x="1002" y="1513"/>
                <a:ext cx="13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7" name="Line 928"/>
              <p:cNvSpPr>
                <a:spLocks noChangeShapeType="1"/>
              </p:cNvSpPr>
              <p:nvPr/>
            </p:nvSpPr>
            <p:spPr bwMode="auto">
              <a:xfrm flipV="1">
                <a:off x="1002" y="1513"/>
                <a:ext cx="13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8" name="Line 929"/>
              <p:cNvSpPr>
                <a:spLocks noChangeShapeType="1"/>
              </p:cNvSpPr>
              <p:nvPr/>
            </p:nvSpPr>
            <p:spPr bwMode="auto">
              <a:xfrm flipH="1">
                <a:off x="1002" y="1513"/>
                <a:ext cx="15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9" name="Line 930"/>
              <p:cNvSpPr>
                <a:spLocks noChangeShapeType="1"/>
              </p:cNvSpPr>
              <p:nvPr/>
            </p:nvSpPr>
            <p:spPr bwMode="auto">
              <a:xfrm flipV="1">
                <a:off x="1004" y="1513"/>
                <a:ext cx="13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50" name="Line 931"/>
              <p:cNvSpPr>
                <a:spLocks noChangeShapeType="1"/>
              </p:cNvSpPr>
              <p:nvPr/>
            </p:nvSpPr>
            <p:spPr bwMode="auto">
              <a:xfrm flipH="1">
                <a:off x="1004" y="1513"/>
                <a:ext cx="13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51" name="Line 932"/>
              <p:cNvSpPr>
                <a:spLocks noChangeShapeType="1"/>
              </p:cNvSpPr>
              <p:nvPr/>
            </p:nvSpPr>
            <p:spPr bwMode="auto">
              <a:xfrm flipV="1">
                <a:off x="1004" y="1513"/>
                <a:ext cx="13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52" name="Line 933"/>
              <p:cNvSpPr>
                <a:spLocks noChangeShapeType="1"/>
              </p:cNvSpPr>
              <p:nvPr/>
            </p:nvSpPr>
            <p:spPr bwMode="auto">
              <a:xfrm flipH="1">
                <a:off x="1004" y="1513"/>
                <a:ext cx="15" cy="3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53" name="Line 934"/>
              <p:cNvSpPr>
                <a:spLocks noChangeShapeType="1"/>
              </p:cNvSpPr>
              <p:nvPr/>
            </p:nvSpPr>
            <p:spPr bwMode="auto">
              <a:xfrm flipV="1">
                <a:off x="1005" y="1513"/>
                <a:ext cx="14" cy="3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54" name="Freeform 935"/>
              <p:cNvSpPr>
                <a:spLocks/>
              </p:cNvSpPr>
              <p:nvPr/>
            </p:nvSpPr>
            <p:spPr bwMode="auto">
              <a:xfrm>
                <a:off x="1002" y="1511"/>
                <a:ext cx="17" cy="32"/>
              </a:xfrm>
              <a:custGeom>
                <a:avLst/>
                <a:gdLst>
                  <a:gd name="T0" fmla="*/ 0 w 17"/>
                  <a:gd name="T1" fmla="*/ 30 h 32"/>
                  <a:gd name="T2" fmla="*/ 13 w 17"/>
                  <a:gd name="T3" fmla="*/ 0 h 32"/>
                  <a:gd name="T4" fmla="*/ 17 w 17"/>
                  <a:gd name="T5" fmla="*/ 2 h 32"/>
                  <a:gd name="T6" fmla="*/ 3 w 17"/>
                  <a:gd name="T7" fmla="*/ 32 h 32"/>
                  <a:gd name="T8" fmla="*/ 0 w 17"/>
                  <a:gd name="T9" fmla="*/ 3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32"/>
                  <a:gd name="T17" fmla="*/ 17 w 17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32">
                    <a:moveTo>
                      <a:pt x="0" y="30"/>
                    </a:moveTo>
                    <a:lnTo>
                      <a:pt x="13" y="0"/>
                    </a:lnTo>
                    <a:lnTo>
                      <a:pt x="17" y="2"/>
                    </a:lnTo>
                    <a:lnTo>
                      <a:pt x="3" y="32"/>
                    </a:lnTo>
                    <a:lnTo>
                      <a:pt x="0" y="3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55" name="Freeform 936"/>
              <p:cNvSpPr>
                <a:spLocks/>
              </p:cNvSpPr>
              <p:nvPr/>
            </p:nvSpPr>
            <p:spPr bwMode="auto">
              <a:xfrm>
                <a:off x="1032" y="1504"/>
                <a:ext cx="11" cy="9"/>
              </a:xfrm>
              <a:custGeom>
                <a:avLst/>
                <a:gdLst>
                  <a:gd name="T0" fmla="*/ 11 w 11"/>
                  <a:gd name="T1" fmla="*/ 9 h 9"/>
                  <a:gd name="T2" fmla="*/ 11 w 11"/>
                  <a:gd name="T3" fmla="*/ 5 h 9"/>
                  <a:gd name="T4" fmla="*/ 0 w 11"/>
                  <a:gd name="T5" fmla="*/ 0 h 9"/>
                  <a:gd name="T6" fmla="*/ 1 w 11"/>
                  <a:gd name="T7" fmla="*/ 4 h 9"/>
                  <a:gd name="T8" fmla="*/ 11 w 11"/>
                  <a:gd name="T9" fmla="*/ 7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9"/>
                  <a:gd name="T17" fmla="*/ 11 w 11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9">
                    <a:moveTo>
                      <a:pt x="11" y="9"/>
                    </a:moveTo>
                    <a:lnTo>
                      <a:pt x="11" y="5"/>
                    </a:lnTo>
                    <a:lnTo>
                      <a:pt x="0" y="0"/>
                    </a:lnTo>
                    <a:lnTo>
                      <a:pt x="1" y="4"/>
                    </a:lnTo>
                    <a:lnTo>
                      <a:pt x="11" y="7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56" name="Line 937"/>
              <p:cNvSpPr>
                <a:spLocks noChangeShapeType="1"/>
              </p:cNvSpPr>
              <p:nvPr/>
            </p:nvSpPr>
            <p:spPr bwMode="auto">
              <a:xfrm>
                <a:off x="1038" y="1508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57" name="Freeform 938"/>
              <p:cNvSpPr>
                <a:spLocks/>
              </p:cNvSpPr>
              <p:nvPr/>
            </p:nvSpPr>
            <p:spPr bwMode="auto">
              <a:xfrm>
                <a:off x="961" y="1562"/>
                <a:ext cx="21" cy="2"/>
              </a:xfrm>
              <a:custGeom>
                <a:avLst/>
                <a:gdLst>
                  <a:gd name="T0" fmla="*/ 0 w 21"/>
                  <a:gd name="T1" fmla="*/ 2 h 2"/>
                  <a:gd name="T2" fmla="*/ 10 w 21"/>
                  <a:gd name="T3" fmla="*/ 0 h 2"/>
                  <a:gd name="T4" fmla="*/ 21 w 21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21"/>
                  <a:gd name="T10" fmla="*/ 0 h 2"/>
                  <a:gd name="T11" fmla="*/ 21 w 21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" h="2">
                    <a:moveTo>
                      <a:pt x="0" y="2"/>
                    </a:moveTo>
                    <a:lnTo>
                      <a:pt x="10" y="0"/>
                    </a:lnTo>
                    <a:lnTo>
                      <a:pt x="21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737" name="Rectangle 939"/>
            <p:cNvSpPr>
              <a:spLocks noChangeArrowheads="1"/>
            </p:cNvSpPr>
            <p:nvPr/>
          </p:nvSpPr>
          <p:spPr bwMode="auto">
            <a:xfrm>
              <a:off x="1107" y="1623"/>
              <a:ext cx="237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800" dirty="0">
                  <a:solidFill>
                    <a:srgbClr val="333399"/>
                  </a:solidFill>
                  <a:cs typeface="Calibri" charset="0"/>
                </a:rPr>
                <a:t>DSS-63</a:t>
              </a:r>
            </a:p>
            <a:p>
              <a:r>
                <a:rPr lang="en-US" sz="800" dirty="0">
                  <a:solidFill>
                    <a:srgbClr val="333399"/>
                  </a:solidFill>
                  <a:cs typeface="Calibri" charset="0"/>
                </a:rPr>
                <a:t>70m</a:t>
              </a:r>
            </a:p>
          </p:txBody>
        </p:sp>
        <p:grpSp>
          <p:nvGrpSpPr>
            <p:cNvPr id="1738" name="Group 940"/>
            <p:cNvGrpSpPr>
              <a:grpSpLocks/>
            </p:cNvGrpSpPr>
            <p:nvPr/>
          </p:nvGrpSpPr>
          <p:grpSpPr bwMode="auto">
            <a:xfrm>
              <a:off x="1321" y="1594"/>
              <a:ext cx="181" cy="20"/>
              <a:chOff x="1081" y="1594"/>
              <a:chExt cx="181" cy="20"/>
            </a:xfrm>
          </p:grpSpPr>
          <p:sp>
            <p:nvSpPr>
              <p:cNvPr id="1739" name="Freeform 941"/>
              <p:cNvSpPr>
                <a:spLocks/>
              </p:cNvSpPr>
              <p:nvPr/>
            </p:nvSpPr>
            <p:spPr bwMode="auto">
              <a:xfrm>
                <a:off x="1196" y="1594"/>
                <a:ext cx="66" cy="20"/>
              </a:xfrm>
              <a:custGeom>
                <a:avLst/>
                <a:gdLst>
                  <a:gd name="T0" fmla="*/ 66 w 66"/>
                  <a:gd name="T1" fmla="*/ 10 h 20"/>
                  <a:gd name="T2" fmla="*/ 0 w 66"/>
                  <a:gd name="T3" fmla="*/ 0 h 20"/>
                  <a:gd name="T4" fmla="*/ 3 w 66"/>
                  <a:gd name="T5" fmla="*/ 10 h 20"/>
                  <a:gd name="T6" fmla="*/ 0 w 66"/>
                  <a:gd name="T7" fmla="*/ 20 h 20"/>
                  <a:gd name="T8" fmla="*/ 66 w 66"/>
                  <a:gd name="T9" fmla="*/ 1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6"/>
                  <a:gd name="T16" fmla="*/ 0 h 20"/>
                  <a:gd name="T17" fmla="*/ 66 w 66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6" h="20">
                    <a:moveTo>
                      <a:pt x="66" y="10"/>
                    </a:moveTo>
                    <a:lnTo>
                      <a:pt x="0" y="0"/>
                    </a:lnTo>
                    <a:lnTo>
                      <a:pt x="3" y="10"/>
                    </a:lnTo>
                    <a:lnTo>
                      <a:pt x="0" y="20"/>
                    </a:lnTo>
                    <a:lnTo>
                      <a:pt x="66" y="10"/>
                    </a:lnTo>
                    <a:close/>
                  </a:path>
                </a:pathLst>
              </a:custGeom>
              <a:solidFill>
                <a:srgbClr val="333399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0" name="Line 942"/>
              <p:cNvSpPr>
                <a:spLocks noChangeShapeType="1"/>
              </p:cNvSpPr>
              <p:nvPr/>
            </p:nvSpPr>
            <p:spPr bwMode="auto">
              <a:xfrm>
                <a:off x="1125" y="1604"/>
                <a:ext cx="94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1" name="Freeform 943"/>
              <p:cNvSpPr>
                <a:spLocks/>
              </p:cNvSpPr>
              <p:nvPr/>
            </p:nvSpPr>
            <p:spPr bwMode="auto">
              <a:xfrm>
                <a:off x="1081" y="1594"/>
                <a:ext cx="66" cy="20"/>
              </a:xfrm>
              <a:custGeom>
                <a:avLst/>
                <a:gdLst>
                  <a:gd name="T0" fmla="*/ 0 w 66"/>
                  <a:gd name="T1" fmla="*/ 10 h 20"/>
                  <a:gd name="T2" fmla="*/ 66 w 66"/>
                  <a:gd name="T3" fmla="*/ 0 h 20"/>
                  <a:gd name="T4" fmla="*/ 62 w 66"/>
                  <a:gd name="T5" fmla="*/ 10 h 20"/>
                  <a:gd name="T6" fmla="*/ 66 w 66"/>
                  <a:gd name="T7" fmla="*/ 20 h 20"/>
                  <a:gd name="T8" fmla="*/ 0 w 66"/>
                  <a:gd name="T9" fmla="*/ 1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6"/>
                  <a:gd name="T16" fmla="*/ 0 h 20"/>
                  <a:gd name="T17" fmla="*/ 66 w 66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6" h="20">
                    <a:moveTo>
                      <a:pt x="0" y="10"/>
                    </a:moveTo>
                    <a:lnTo>
                      <a:pt x="66" y="0"/>
                    </a:lnTo>
                    <a:lnTo>
                      <a:pt x="62" y="10"/>
                    </a:lnTo>
                    <a:lnTo>
                      <a:pt x="66" y="2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333399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grpSp>
        <p:nvGrpSpPr>
          <p:cNvPr id="42" name="Group 12"/>
          <p:cNvGrpSpPr>
            <a:grpSpLocks/>
          </p:cNvGrpSpPr>
          <p:nvPr/>
        </p:nvGrpSpPr>
        <p:grpSpPr bwMode="auto">
          <a:xfrm rot="16200000">
            <a:off x="6640601" y="2378540"/>
            <a:ext cx="160913" cy="383141"/>
            <a:chOff x="2102" y="1093"/>
            <a:chExt cx="130" cy="273"/>
          </a:xfrm>
        </p:grpSpPr>
        <p:sp>
          <p:nvSpPr>
            <p:cNvPr id="1642" name="Freeform 13"/>
            <p:cNvSpPr>
              <a:spLocks/>
            </p:cNvSpPr>
            <p:nvPr/>
          </p:nvSpPr>
          <p:spPr bwMode="auto">
            <a:xfrm>
              <a:off x="2102" y="1300"/>
              <a:ext cx="20" cy="66"/>
            </a:xfrm>
            <a:custGeom>
              <a:avLst/>
              <a:gdLst>
                <a:gd name="T0" fmla="*/ 10 w 20"/>
                <a:gd name="T1" fmla="*/ 66 h 66"/>
                <a:gd name="T2" fmla="*/ 20 w 20"/>
                <a:gd name="T3" fmla="*/ 0 h 66"/>
                <a:gd name="T4" fmla="*/ 10 w 20"/>
                <a:gd name="T5" fmla="*/ 3 h 66"/>
                <a:gd name="T6" fmla="*/ 0 w 20"/>
                <a:gd name="T7" fmla="*/ 0 h 66"/>
                <a:gd name="T8" fmla="*/ 10 w 20"/>
                <a:gd name="T9" fmla="*/ 66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66"/>
                <a:gd name="T17" fmla="*/ 20 w 20"/>
                <a:gd name="T18" fmla="*/ 66 h 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66">
                  <a:moveTo>
                    <a:pt x="10" y="66"/>
                  </a:moveTo>
                  <a:lnTo>
                    <a:pt x="20" y="0"/>
                  </a:lnTo>
                  <a:lnTo>
                    <a:pt x="10" y="3"/>
                  </a:lnTo>
                  <a:lnTo>
                    <a:pt x="0" y="0"/>
                  </a:lnTo>
                  <a:lnTo>
                    <a:pt x="10" y="66"/>
                  </a:lnTo>
                  <a:close/>
                </a:path>
              </a:pathLst>
            </a:custGeom>
            <a:solidFill>
              <a:srgbClr val="333399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3" name="Freeform 14"/>
            <p:cNvSpPr>
              <a:spLocks/>
            </p:cNvSpPr>
            <p:nvPr/>
          </p:nvSpPr>
          <p:spPr bwMode="auto">
            <a:xfrm>
              <a:off x="2166" y="1093"/>
              <a:ext cx="66" cy="20"/>
            </a:xfrm>
            <a:custGeom>
              <a:avLst/>
              <a:gdLst>
                <a:gd name="T0" fmla="*/ 66 w 66"/>
                <a:gd name="T1" fmla="*/ 10 h 20"/>
                <a:gd name="T2" fmla="*/ 0 w 66"/>
                <a:gd name="T3" fmla="*/ 20 h 20"/>
                <a:gd name="T4" fmla="*/ 4 w 66"/>
                <a:gd name="T5" fmla="*/ 10 h 20"/>
                <a:gd name="T6" fmla="*/ 0 w 66"/>
                <a:gd name="T7" fmla="*/ 0 h 20"/>
                <a:gd name="T8" fmla="*/ 66 w 66"/>
                <a:gd name="T9" fmla="*/ 1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20"/>
                <a:gd name="T17" fmla="*/ 66 w 66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20">
                  <a:moveTo>
                    <a:pt x="66" y="10"/>
                  </a:moveTo>
                  <a:lnTo>
                    <a:pt x="0" y="20"/>
                  </a:lnTo>
                  <a:lnTo>
                    <a:pt x="4" y="10"/>
                  </a:lnTo>
                  <a:lnTo>
                    <a:pt x="0" y="0"/>
                  </a:lnTo>
                  <a:lnTo>
                    <a:pt x="66" y="10"/>
                  </a:lnTo>
                  <a:close/>
                </a:path>
              </a:pathLst>
            </a:custGeom>
            <a:solidFill>
              <a:srgbClr val="333399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4" name="Line 15"/>
            <p:cNvSpPr>
              <a:spLocks noChangeShapeType="1"/>
            </p:cNvSpPr>
            <p:nvPr/>
          </p:nvSpPr>
          <p:spPr bwMode="auto">
            <a:xfrm flipV="1">
              <a:off x="2111" y="1104"/>
              <a:ext cx="1" cy="211"/>
            </a:xfrm>
            <a:prstGeom prst="line">
              <a:avLst/>
            </a:prstGeom>
            <a:noFill/>
            <a:ln w="3175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645" name="Line 16"/>
            <p:cNvSpPr>
              <a:spLocks noChangeShapeType="1"/>
            </p:cNvSpPr>
            <p:nvPr/>
          </p:nvSpPr>
          <p:spPr bwMode="auto">
            <a:xfrm>
              <a:off x="2112" y="1104"/>
              <a:ext cx="96" cy="0"/>
            </a:xfrm>
            <a:prstGeom prst="line">
              <a:avLst/>
            </a:prstGeom>
            <a:noFill/>
            <a:ln w="3175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43" name="Group 17"/>
          <p:cNvGrpSpPr>
            <a:grpSpLocks/>
          </p:cNvGrpSpPr>
          <p:nvPr/>
        </p:nvGrpSpPr>
        <p:grpSpPr bwMode="auto">
          <a:xfrm>
            <a:off x="5610100" y="2486156"/>
            <a:ext cx="648624" cy="661843"/>
            <a:chOff x="4522" y="1746"/>
            <a:chExt cx="430" cy="494"/>
          </a:xfrm>
        </p:grpSpPr>
        <p:sp>
          <p:nvSpPr>
            <p:cNvPr id="1545" name="Rectangle 18"/>
            <p:cNvSpPr>
              <a:spLocks noChangeArrowheads="1"/>
            </p:cNvSpPr>
            <p:nvPr/>
          </p:nvSpPr>
          <p:spPr bwMode="auto">
            <a:xfrm>
              <a:off x="4522" y="1884"/>
              <a:ext cx="289" cy="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800" dirty="0">
                  <a:solidFill>
                    <a:srgbClr val="333399"/>
                  </a:solidFill>
                  <a:cs typeface="Calibri" charset="0"/>
                </a:rPr>
                <a:t>DSS-45</a:t>
              </a:r>
            </a:p>
            <a:p>
              <a:r>
                <a:rPr lang="en-US" sz="800" dirty="0">
                  <a:solidFill>
                    <a:srgbClr val="333399"/>
                  </a:solidFill>
                  <a:cs typeface="Calibri" charset="0"/>
                </a:rPr>
                <a:t>34m High</a:t>
              </a:r>
            </a:p>
            <a:p>
              <a:r>
                <a:rPr lang="en-US" sz="800" dirty="0">
                  <a:solidFill>
                    <a:srgbClr val="333399"/>
                  </a:solidFill>
                  <a:cs typeface="Calibri" charset="0"/>
                </a:rPr>
                <a:t>Efficiency</a:t>
              </a:r>
            </a:p>
            <a:p>
              <a:r>
                <a:rPr lang="en-US" sz="800" dirty="0">
                  <a:solidFill>
                    <a:srgbClr val="333399"/>
                  </a:solidFill>
                  <a:cs typeface="Calibri" charset="0"/>
                </a:rPr>
                <a:t>(HEF)</a:t>
              </a:r>
            </a:p>
          </p:txBody>
        </p:sp>
        <p:grpSp>
          <p:nvGrpSpPr>
            <p:cNvPr id="1546" name="Group 19"/>
            <p:cNvGrpSpPr>
              <a:grpSpLocks/>
            </p:cNvGrpSpPr>
            <p:nvPr/>
          </p:nvGrpSpPr>
          <p:grpSpPr bwMode="auto">
            <a:xfrm>
              <a:off x="4592" y="1746"/>
              <a:ext cx="115" cy="131"/>
              <a:chOff x="1372" y="1796"/>
              <a:chExt cx="115" cy="131"/>
            </a:xfrm>
          </p:grpSpPr>
          <p:sp>
            <p:nvSpPr>
              <p:cNvPr id="1552" name="Freeform 20"/>
              <p:cNvSpPr>
                <a:spLocks/>
              </p:cNvSpPr>
              <p:nvPr/>
            </p:nvSpPr>
            <p:spPr bwMode="auto">
              <a:xfrm>
                <a:off x="1372" y="1796"/>
                <a:ext cx="108" cy="83"/>
              </a:xfrm>
              <a:custGeom>
                <a:avLst/>
                <a:gdLst>
                  <a:gd name="T0" fmla="*/ 59 w 108"/>
                  <a:gd name="T1" fmla="*/ 20 h 83"/>
                  <a:gd name="T2" fmla="*/ 72 w 108"/>
                  <a:gd name="T3" fmla="*/ 11 h 83"/>
                  <a:gd name="T4" fmla="*/ 80 w 108"/>
                  <a:gd name="T5" fmla="*/ 6 h 83"/>
                  <a:gd name="T6" fmla="*/ 90 w 108"/>
                  <a:gd name="T7" fmla="*/ 3 h 83"/>
                  <a:gd name="T8" fmla="*/ 98 w 108"/>
                  <a:gd name="T9" fmla="*/ 0 h 83"/>
                  <a:gd name="T10" fmla="*/ 103 w 108"/>
                  <a:gd name="T11" fmla="*/ 0 h 83"/>
                  <a:gd name="T12" fmla="*/ 107 w 108"/>
                  <a:gd name="T13" fmla="*/ 0 h 83"/>
                  <a:gd name="T14" fmla="*/ 108 w 108"/>
                  <a:gd name="T15" fmla="*/ 3 h 83"/>
                  <a:gd name="T16" fmla="*/ 107 w 108"/>
                  <a:gd name="T17" fmla="*/ 6 h 83"/>
                  <a:gd name="T18" fmla="*/ 107 w 108"/>
                  <a:gd name="T19" fmla="*/ 8 h 83"/>
                  <a:gd name="T20" fmla="*/ 103 w 108"/>
                  <a:gd name="T21" fmla="*/ 13 h 83"/>
                  <a:gd name="T22" fmla="*/ 100 w 108"/>
                  <a:gd name="T23" fmla="*/ 16 h 83"/>
                  <a:gd name="T24" fmla="*/ 97 w 108"/>
                  <a:gd name="T25" fmla="*/ 20 h 83"/>
                  <a:gd name="T26" fmla="*/ 92 w 108"/>
                  <a:gd name="T27" fmla="*/ 26 h 83"/>
                  <a:gd name="T28" fmla="*/ 84 w 108"/>
                  <a:gd name="T29" fmla="*/ 33 h 83"/>
                  <a:gd name="T30" fmla="*/ 77 w 108"/>
                  <a:gd name="T31" fmla="*/ 38 h 83"/>
                  <a:gd name="T32" fmla="*/ 69 w 108"/>
                  <a:gd name="T33" fmla="*/ 45 h 83"/>
                  <a:gd name="T34" fmla="*/ 62 w 108"/>
                  <a:gd name="T35" fmla="*/ 50 h 83"/>
                  <a:gd name="T36" fmla="*/ 51 w 108"/>
                  <a:gd name="T37" fmla="*/ 58 h 83"/>
                  <a:gd name="T38" fmla="*/ 38 w 108"/>
                  <a:gd name="T39" fmla="*/ 66 h 83"/>
                  <a:gd name="T40" fmla="*/ 28 w 108"/>
                  <a:gd name="T41" fmla="*/ 73 h 83"/>
                  <a:gd name="T42" fmla="*/ 20 w 108"/>
                  <a:gd name="T43" fmla="*/ 76 h 83"/>
                  <a:gd name="T44" fmla="*/ 10 w 108"/>
                  <a:gd name="T45" fmla="*/ 81 h 83"/>
                  <a:gd name="T46" fmla="*/ 5 w 108"/>
                  <a:gd name="T47" fmla="*/ 83 h 83"/>
                  <a:gd name="T48" fmla="*/ 1 w 108"/>
                  <a:gd name="T49" fmla="*/ 83 h 83"/>
                  <a:gd name="T50" fmla="*/ 0 w 108"/>
                  <a:gd name="T51" fmla="*/ 81 h 83"/>
                  <a:gd name="T52" fmla="*/ 0 w 108"/>
                  <a:gd name="T53" fmla="*/ 79 h 83"/>
                  <a:gd name="T54" fmla="*/ 0 w 108"/>
                  <a:gd name="T55" fmla="*/ 76 h 83"/>
                  <a:gd name="T56" fmla="*/ 0 w 108"/>
                  <a:gd name="T57" fmla="*/ 73 h 83"/>
                  <a:gd name="T58" fmla="*/ 5 w 108"/>
                  <a:gd name="T59" fmla="*/ 66 h 83"/>
                  <a:gd name="T60" fmla="*/ 11 w 108"/>
                  <a:gd name="T61" fmla="*/ 58 h 83"/>
                  <a:gd name="T62" fmla="*/ 18 w 108"/>
                  <a:gd name="T63" fmla="*/ 51 h 83"/>
                  <a:gd name="T64" fmla="*/ 24 w 108"/>
                  <a:gd name="T65" fmla="*/ 45 h 83"/>
                  <a:gd name="T66" fmla="*/ 29 w 108"/>
                  <a:gd name="T67" fmla="*/ 41 h 8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08"/>
                  <a:gd name="T103" fmla="*/ 0 h 83"/>
                  <a:gd name="T104" fmla="*/ 108 w 108"/>
                  <a:gd name="T105" fmla="*/ 83 h 8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08" h="83">
                    <a:moveTo>
                      <a:pt x="59" y="20"/>
                    </a:moveTo>
                    <a:lnTo>
                      <a:pt x="72" y="11"/>
                    </a:lnTo>
                    <a:lnTo>
                      <a:pt x="80" y="6"/>
                    </a:lnTo>
                    <a:lnTo>
                      <a:pt x="90" y="3"/>
                    </a:lnTo>
                    <a:lnTo>
                      <a:pt x="98" y="0"/>
                    </a:lnTo>
                    <a:lnTo>
                      <a:pt x="103" y="0"/>
                    </a:lnTo>
                    <a:lnTo>
                      <a:pt x="107" y="0"/>
                    </a:lnTo>
                    <a:lnTo>
                      <a:pt x="108" y="3"/>
                    </a:lnTo>
                    <a:lnTo>
                      <a:pt x="107" y="6"/>
                    </a:lnTo>
                    <a:lnTo>
                      <a:pt x="107" y="8"/>
                    </a:lnTo>
                    <a:lnTo>
                      <a:pt x="103" y="13"/>
                    </a:lnTo>
                    <a:lnTo>
                      <a:pt x="100" y="16"/>
                    </a:lnTo>
                    <a:lnTo>
                      <a:pt x="97" y="20"/>
                    </a:lnTo>
                    <a:lnTo>
                      <a:pt x="92" y="26"/>
                    </a:lnTo>
                    <a:lnTo>
                      <a:pt x="84" y="33"/>
                    </a:lnTo>
                    <a:lnTo>
                      <a:pt x="77" y="38"/>
                    </a:lnTo>
                    <a:lnTo>
                      <a:pt x="69" y="45"/>
                    </a:lnTo>
                    <a:lnTo>
                      <a:pt x="62" y="50"/>
                    </a:lnTo>
                    <a:lnTo>
                      <a:pt x="51" y="58"/>
                    </a:lnTo>
                    <a:lnTo>
                      <a:pt x="38" y="66"/>
                    </a:lnTo>
                    <a:lnTo>
                      <a:pt x="28" y="73"/>
                    </a:lnTo>
                    <a:lnTo>
                      <a:pt x="20" y="76"/>
                    </a:lnTo>
                    <a:lnTo>
                      <a:pt x="10" y="81"/>
                    </a:lnTo>
                    <a:lnTo>
                      <a:pt x="5" y="83"/>
                    </a:lnTo>
                    <a:lnTo>
                      <a:pt x="1" y="83"/>
                    </a:lnTo>
                    <a:lnTo>
                      <a:pt x="0" y="81"/>
                    </a:lnTo>
                    <a:lnTo>
                      <a:pt x="0" y="79"/>
                    </a:lnTo>
                    <a:lnTo>
                      <a:pt x="0" y="76"/>
                    </a:lnTo>
                    <a:lnTo>
                      <a:pt x="0" y="73"/>
                    </a:lnTo>
                    <a:lnTo>
                      <a:pt x="5" y="66"/>
                    </a:lnTo>
                    <a:lnTo>
                      <a:pt x="11" y="58"/>
                    </a:lnTo>
                    <a:lnTo>
                      <a:pt x="18" y="51"/>
                    </a:lnTo>
                    <a:lnTo>
                      <a:pt x="24" y="45"/>
                    </a:lnTo>
                    <a:lnTo>
                      <a:pt x="29" y="4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53" name="Freeform 21"/>
              <p:cNvSpPr>
                <a:spLocks/>
              </p:cNvSpPr>
              <p:nvPr/>
            </p:nvSpPr>
            <p:spPr bwMode="auto">
              <a:xfrm>
                <a:off x="1373" y="1798"/>
                <a:ext cx="107" cy="82"/>
              </a:xfrm>
              <a:custGeom>
                <a:avLst/>
                <a:gdLst>
                  <a:gd name="T0" fmla="*/ 0 w 107"/>
                  <a:gd name="T1" fmla="*/ 81 h 82"/>
                  <a:gd name="T2" fmla="*/ 12 w 107"/>
                  <a:gd name="T3" fmla="*/ 82 h 82"/>
                  <a:gd name="T4" fmla="*/ 25 w 107"/>
                  <a:gd name="T5" fmla="*/ 81 h 82"/>
                  <a:gd name="T6" fmla="*/ 35 w 107"/>
                  <a:gd name="T7" fmla="*/ 81 h 82"/>
                  <a:gd name="T8" fmla="*/ 46 w 107"/>
                  <a:gd name="T9" fmla="*/ 79 h 82"/>
                  <a:gd name="T10" fmla="*/ 56 w 107"/>
                  <a:gd name="T11" fmla="*/ 77 h 82"/>
                  <a:gd name="T12" fmla="*/ 66 w 107"/>
                  <a:gd name="T13" fmla="*/ 72 h 82"/>
                  <a:gd name="T14" fmla="*/ 74 w 107"/>
                  <a:gd name="T15" fmla="*/ 66 h 82"/>
                  <a:gd name="T16" fmla="*/ 83 w 107"/>
                  <a:gd name="T17" fmla="*/ 59 h 82"/>
                  <a:gd name="T18" fmla="*/ 91 w 107"/>
                  <a:gd name="T19" fmla="*/ 51 h 82"/>
                  <a:gd name="T20" fmla="*/ 97 w 107"/>
                  <a:gd name="T21" fmla="*/ 38 h 82"/>
                  <a:gd name="T22" fmla="*/ 104 w 107"/>
                  <a:gd name="T23" fmla="*/ 23 h 82"/>
                  <a:gd name="T24" fmla="*/ 106 w 107"/>
                  <a:gd name="T25" fmla="*/ 14 h 82"/>
                  <a:gd name="T26" fmla="*/ 107 w 107"/>
                  <a:gd name="T27" fmla="*/ 8 h 82"/>
                  <a:gd name="T28" fmla="*/ 107 w 107"/>
                  <a:gd name="T29" fmla="*/ 4 h 82"/>
                  <a:gd name="T30" fmla="*/ 107 w 107"/>
                  <a:gd name="T31" fmla="*/ 1 h 82"/>
                  <a:gd name="T32" fmla="*/ 106 w 107"/>
                  <a:gd name="T33" fmla="*/ 0 h 8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07"/>
                  <a:gd name="T52" fmla="*/ 0 h 82"/>
                  <a:gd name="T53" fmla="*/ 107 w 107"/>
                  <a:gd name="T54" fmla="*/ 82 h 8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07" h="82">
                    <a:moveTo>
                      <a:pt x="0" y="81"/>
                    </a:moveTo>
                    <a:lnTo>
                      <a:pt x="12" y="82"/>
                    </a:lnTo>
                    <a:lnTo>
                      <a:pt x="25" y="81"/>
                    </a:lnTo>
                    <a:lnTo>
                      <a:pt x="35" y="81"/>
                    </a:lnTo>
                    <a:lnTo>
                      <a:pt x="46" y="79"/>
                    </a:lnTo>
                    <a:lnTo>
                      <a:pt x="56" y="77"/>
                    </a:lnTo>
                    <a:lnTo>
                      <a:pt x="66" y="72"/>
                    </a:lnTo>
                    <a:lnTo>
                      <a:pt x="74" y="66"/>
                    </a:lnTo>
                    <a:lnTo>
                      <a:pt x="83" y="59"/>
                    </a:lnTo>
                    <a:lnTo>
                      <a:pt x="91" y="51"/>
                    </a:lnTo>
                    <a:lnTo>
                      <a:pt x="97" y="38"/>
                    </a:lnTo>
                    <a:lnTo>
                      <a:pt x="104" y="23"/>
                    </a:lnTo>
                    <a:lnTo>
                      <a:pt x="106" y="14"/>
                    </a:lnTo>
                    <a:lnTo>
                      <a:pt x="107" y="8"/>
                    </a:lnTo>
                    <a:lnTo>
                      <a:pt x="107" y="4"/>
                    </a:lnTo>
                    <a:lnTo>
                      <a:pt x="107" y="1"/>
                    </a:lnTo>
                    <a:lnTo>
                      <a:pt x="106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54" name="Freeform 22"/>
              <p:cNvSpPr>
                <a:spLocks/>
              </p:cNvSpPr>
              <p:nvPr/>
            </p:nvSpPr>
            <p:spPr bwMode="auto">
              <a:xfrm>
                <a:off x="1375" y="1799"/>
                <a:ext cx="104" cy="78"/>
              </a:xfrm>
              <a:custGeom>
                <a:avLst/>
                <a:gdLst>
                  <a:gd name="T0" fmla="*/ 2 w 104"/>
                  <a:gd name="T1" fmla="*/ 78 h 78"/>
                  <a:gd name="T2" fmla="*/ 0 w 104"/>
                  <a:gd name="T3" fmla="*/ 78 h 78"/>
                  <a:gd name="T4" fmla="*/ 2 w 104"/>
                  <a:gd name="T5" fmla="*/ 71 h 78"/>
                  <a:gd name="T6" fmla="*/ 5 w 104"/>
                  <a:gd name="T7" fmla="*/ 66 h 78"/>
                  <a:gd name="T8" fmla="*/ 10 w 104"/>
                  <a:gd name="T9" fmla="*/ 60 h 78"/>
                  <a:gd name="T10" fmla="*/ 15 w 104"/>
                  <a:gd name="T11" fmla="*/ 55 h 78"/>
                  <a:gd name="T12" fmla="*/ 20 w 104"/>
                  <a:gd name="T13" fmla="*/ 50 h 78"/>
                  <a:gd name="T14" fmla="*/ 25 w 104"/>
                  <a:gd name="T15" fmla="*/ 45 h 78"/>
                  <a:gd name="T16" fmla="*/ 33 w 104"/>
                  <a:gd name="T17" fmla="*/ 38 h 78"/>
                  <a:gd name="T18" fmla="*/ 40 w 104"/>
                  <a:gd name="T19" fmla="*/ 33 h 78"/>
                  <a:gd name="T20" fmla="*/ 49 w 104"/>
                  <a:gd name="T21" fmla="*/ 27 h 78"/>
                  <a:gd name="T22" fmla="*/ 63 w 104"/>
                  <a:gd name="T23" fmla="*/ 18 h 78"/>
                  <a:gd name="T24" fmla="*/ 72 w 104"/>
                  <a:gd name="T25" fmla="*/ 12 h 78"/>
                  <a:gd name="T26" fmla="*/ 81 w 104"/>
                  <a:gd name="T27" fmla="*/ 7 h 78"/>
                  <a:gd name="T28" fmla="*/ 87 w 104"/>
                  <a:gd name="T29" fmla="*/ 3 h 78"/>
                  <a:gd name="T30" fmla="*/ 94 w 104"/>
                  <a:gd name="T31" fmla="*/ 2 h 78"/>
                  <a:gd name="T32" fmla="*/ 99 w 104"/>
                  <a:gd name="T33" fmla="*/ 0 h 78"/>
                  <a:gd name="T34" fmla="*/ 102 w 104"/>
                  <a:gd name="T35" fmla="*/ 0 h 78"/>
                  <a:gd name="T36" fmla="*/ 104 w 104"/>
                  <a:gd name="T37" fmla="*/ 2 h 7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4"/>
                  <a:gd name="T58" fmla="*/ 0 h 78"/>
                  <a:gd name="T59" fmla="*/ 104 w 104"/>
                  <a:gd name="T60" fmla="*/ 78 h 7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4" h="78">
                    <a:moveTo>
                      <a:pt x="2" y="78"/>
                    </a:moveTo>
                    <a:lnTo>
                      <a:pt x="0" y="78"/>
                    </a:lnTo>
                    <a:lnTo>
                      <a:pt x="2" y="71"/>
                    </a:lnTo>
                    <a:lnTo>
                      <a:pt x="5" y="66"/>
                    </a:lnTo>
                    <a:lnTo>
                      <a:pt x="10" y="60"/>
                    </a:lnTo>
                    <a:lnTo>
                      <a:pt x="15" y="55"/>
                    </a:lnTo>
                    <a:lnTo>
                      <a:pt x="20" y="50"/>
                    </a:lnTo>
                    <a:lnTo>
                      <a:pt x="25" y="45"/>
                    </a:lnTo>
                    <a:lnTo>
                      <a:pt x="33" y="38"/>
                    </a:lnTo>
                    <a:lnTo>
                      <a:pt x="40" y="33"/>
                    </a:lnTo>
                    <a:lnTo>
                      <a:pt x="49" y="27"/>
                    </a:lnTo>
                    <a:lnTo>
                      <a:pt x="63" y="18"/>
                    </a:lnTo>
                    <a:lnTo>
                      <a:pt x="72" y="12"/>
                    </a:lnTo>
                    <a:lnTo>
                      <a:pt x="81" y="7"/>
                    </a:lnTo>
                    <a:lnTo>
                      <a:pt x="87" y="3"/>
                    </a:lnTo>
                    <a:lnTo>
                      <a:pt x="94" y="2"/>
                    </a:lnTo>
                    <a:lnTo>
                      <a:pt x="99" y="0"/>
                    </a:lnTo>
                    <a:lnTo>
                      <a:pt x="102" y="0"/>
                    </a:lnTo>
                    <a:lnTo>
                      <a:pt x="104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55" name="Freeform 23"/>
              <p:cNvSpPr>
                <a:spLocks/>
              </p:cNvSpPr>
              <p:nvPr/>
            </p:nvSpPr>
            <p:spPr bwMode="auto">
              <a:xfrm>
                <a:off x="1382" y="1806"/>
                <a:ext cx="92" cy="69"/>
              </a:xfrm>
              <a:custGeom>
                <a:avLst/>
                <a:gdLst>
                  <a:gd name="T0" fmla="*/ 0 w 92"/>
                  <a:gd name="T1" fmla="*/ 69 h 69"/>
                  <a:gd name="T2" fmla="*/ 0 w 92"/>
                  <a:gd name="T3" fmla="*/ 68 h 69"/>
                  <a:gd name="T4" fmla="*/ 0 w 92"/>
                  <a:gd name="T5" fmla="*/ 66 h 69"/>
                  <a:gd name="T6" fmla="*/ 3 w 92"/>
                  <a:gd name="T7" fmla="*/ 59 h 69"/>
                  <a:gd name="T8" fmla="*/ 6 w 92"/>
                  <a:gd name="T9" fmla="*/ 54 h 69"/>
                  <a:gd name="T10" fmla="*/ 11 w 92"/>
                  <a:gd name="T11" fmla="*/ 49 h 69"/>
                  <a:gd name="T12" fmla="*/ 16 w 92"/>
                  <a:gd name="T13" fmla="*/ 45 h 69"/>
                  <a:gd name="T14" fmla="*/ 23 w 92"/>
                  <a:gd name="T15" fmla="*/ 40 h 69"/>
                  <a:gd name="T16" fmla="*/ 29 w 92"/>
                  <a:gd name="T17" fmla="*/ 33 h 69"/>
                  <a:gd name="T18" fmla="*/ 37 w 92"/>
                  <a:gd name="T19" fmla="*/ 28 h 69"/>
                  <a:gd name="T20" fmla="*/ 46 w 92"/>
                  <a:gd name="T21" fmla="*/ 20 h 69"/>
                  <a:gd name="T22" fmla="*/ 59 w 92"/>
                  <a:gd name="T23" fmla="*/ 11 h 69"/>
                  <a:gd name="T24" fmla="*/ 70 w 92"/>
                  <a:gd name="T25" fmla="*/ 6 h 69"/>
                  <a:gd name="T26" fmla="*/ 79 w 92"/>
                  <a:gd name="T27" fmla="*/ 3 h 69"/>
                  <a:gd name="T28" fmla="*/ 84 w 92"/>
                  <a:gd name="T29" fmla="*/ 0 h 69"/>
                  <a:gd name="T30" fmla="*/ 87 w 92"/>
                  <a:gd name="T31" fmla="*/ 0 h 69"/>
                  <a:gd name="T32" fmla="*/ 90 w 92"/>
                  <a:gd name="T33" fmla="*/ 0 h 69"/>
                  <a:gd name="T34" fmla="*/ 92 w 92"/>
                  <a:gd name="T35" fmla="*/ 1 h 6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92"/>
                  <a:gd name="T55" fmla="*/ 0 h 69"/>
                  <a:gd name="T56" fmla="*/ 92 w 92"/>
                  <a:gd name="T57" fmla="*/ 69 h 6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92" h="69">
                    <a:moveTo>
                      <a:pt x="0" y="69"/>
                    </a:moveTo>
                    <a:lnTo>
                      <a:pt x="0" y="68"/>
                    </a:lnTo>
                    <a:lnTo>
                      <a:pt x="0" y="66"/>
                    </a:lnTo>
                    <a:lnTo>
                      <a:pt x="3" y="59"/>
                    </a:lnTo>
                    <a:lnTo>
                      <a:pt x="6" y="54"/>
                    </a:lnTo>
                    <a:lnTo>
                      <a:pt x="11" y="49"/>
                    </a:lnTo>
                    <a:lnTo>
                      <a:pt x="16" y="45"/>
                    </a:lnTo>
                    <a:lnTo>
                      <a:pt x="23" y="40"/>
                    </a:lnTo>
                    <a:lnTo>
                      <a:pt x="29" y="33"/>
                    </a:lnTo>
                    <a:lnTo>
                      <a:pt x="37" y="28"/>
                    </a:lnTo>
                    <a:lnTo>
                      <a:pt x="46" y="20"/>
                    </a:lnTo>
                    <a:lnTo>
                      <a:pt x="59" y="11"/>
                    </a:lnTo>
                    <a:lnTo>
                      <a:pt x="70" y="6"/>
                    </a:lnTo>
                    <a:lnTo>
                      <a:pt x="79" y="3"/>
                    </a:lnTo>
                    <a:lnTo>
                      <a:pt x="84" y="0"/>
                    </a:lnTo>
                    <a:lnTo>
                      <a:pt x="87" y="0"/>
                    </a:lnTo>
                    <a:lnTo>
                      <a:pt x="90" y="0"/>
                    </a:lnTo>
                    <a:lnTo>
                      <a:pt x="92" y="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56" name="Freeform 24"/>
              <p:cNvSpPr>
                <a:spLocks/>
              </p:cNvSpPr>
              <p:nvPr/>
            </p:nvSpPr>
            <p:spPr bwMode="auto">
              <a:xfrm>
                <a:off x="1383" y="1807"/>
                <a:ext cx="97" cy="72"/>
              </a:xfrm>
              <a:custGeom>
                <a:avLst/>
                <a:gdLst>
                  <a:gd name="T0" fmla="*/ 0 w 97"/>
                  <a:gd name="T1" fmla="*/ 72 h 72"/>
                  <a:gd name="T2" fmla="*/ 17 w 97"/>
                  <a:gd name="T3" fmla="*/ 65 h 72"/>
                  <a:gd name="T4" fmla="*/ 32 w 97"/>
                  <a:gd name="T5" fmla="*/ 57 h 72"/>
                  <a:gd name="T6" fmla="*/ 48 w 97"/>
                  <a:gd name="T7" fmla="*/ 45 h 72"/>
                  <a:gd name="T8" fmla="*/ 61 w 97"/>
                  <a:gd name="T9" fmla="*/ 37 h 72"/>
                  <a:gd name="T10" fmla="*/ 73 w 97"/>
                  <a:gd name="T11" fmla="*/ 27 h 72"/>
                  <a:gd name="T12" fmla="*/ 81 w 97"/>
                  <a:gd name="T13" fmla="*/ 19 h 72"/>
                  <a:gd name="T14" fmla="*/ 89 w 97"/>
                  <a:gd name="T15" fmla="*/ 10 h 72"/>
                  <a:gd name="T16" fmla="*/ 97 w 97"/>
                  <a:gd name="T17" fmla="*/ 0 h 7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7"/>
                  <a:gd name="T28" fmla="*/ 0 h 72"/>
                  <a:gd name="T29" fmla="*/ 97 w 97"/>
                  <a:gd name="T30" fmla="*/ 72 h 7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7" h="72">
                    <a:moveTo>
                      <a:pt x="0" y="72"/>
                    </a:moveTo>
                    <a:lnTo>
                      <a:pt x="17" y="65"/>
                    </a:lnTo>
                    <a:lnTo>
                      <a:pt x="32" y="57"/>
                    </a:lnTo>
                    <a:lnTo>
                      <a:pt x="48" y="45"/>
                    </a:lnTo>
                    <a:lnTo>
                      <a:pt x="61" y="37"/>
                    </a:lnTo>
                    <a:lnTo>
                      <a:pt x="73" y="27"/>
                    </a:lnTo>
                    <a:lnTo>
                      <a:pt x="81" y="19"/>
                    </a:lnTo>
                    <a:lnTo>
                      <a:pt x="89" y="10"/>
                    </a:lnTo>
                    <a:lnTo>
                      <a:pt x="9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57" name="Freeform 25"/>
              <p:cNvSpPr>
                <a:spLocks/>
              </p:cNvSpPr>
              <p:nvPr/>
            </p:nvSpPr>
            <p:spPr bwMode="auto">
              <a:xfrm>
                <a:off x="1392" y="1814"/>
                <a:ext cx="87" cy="65"/>
              </a:xfrm>
              <a:custGeom>
                <a:avLst/>
                <a:gdLst>
                  <a:gd name="T0" fmla="*/ 0 w 87"/>
                  <a:gd name="T1" fmla="*/ 65 h 65"/>
                  <a:gd name="T2" fmla="*/ 16 w 87"/>
                  <a:gd name="T3" fmla="*/ 56 h 65"/>
                  <a:gd name="T4" fmla="*/ 29 w 87"/>
                  <a:gd name="T5" fmla="*/ 50 h 65"/>
                  <a:gd name="T6" fmla="*/ 42 w 87"/>
                  <a:gd name="T7" fmla="*/ 41 h 65"/>
                  <a:gd name="T8" fmla="*/ 51 w 87"/>
                  <a:gd name="T9" fmla="*/ 35 h 65"/>
                  <a:gd name="T10" fmla="*/ 62 w 87"/>
                  <a:gd name="T11" fmla="*/ 25 h 65"/>
                  <a:gd name="T12" fmla="*/ 70 w 87"/>
                  <a:gd name="T13" fmla="*/ 18 h 65"/>
                  <a:gd name="T14" fmla="*/ 77 w 87"/>
                  <a:gd name="T15" fmla="*/ 10 h 65"/>
                  <a:gd name="T16" fmla="*/ 87 w 87"/>
                  <a:gd name="T17" fmla="*/ 0 h 6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7"/>
                  <a:gd name="T28" fmla="*/ 0 h 65"/>
                  <a:gd name="T29" fmla="*/ 87 w 87"/>
                  <a:gd name="T30" fmla="*/ 65 h 6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7" h="65">
                    <a:moveTo>
                      <a:pt x="0" y="65"/>
                    </a:moveTo>
                    <a:lnTo>
                      <a:pt x="16" y="56"/>
                    </a:lnTo>
                    <a:lnTo>
                      <a:pt x="29" y="50"/>
                    </a:lnTo>
                    <a:lnTo>
                      <a:pt x="42" y="41"/>
                    </a:lnTo>
                    <a:lnTo>
                      <a:pt x="51" y="35"/>
                    </a:lnTo>
                    <a:lnTo>
                      <a:pt x="62" y="25"/>
                    </a:lnTo>
                    <a:lnTo>
                      <a:pt x="70" y="18"/>
                    </a:lnTo>
                    <a:lnTo>
                      <a:pt x="77" y="10"/>
                    </a:lnTo>
                    <a:lnTo>
                      <a:pt x="8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58" name="Freeform 26"/>
              <p:cNvSpPr>
                <a:spLocks/>
              </p:cNvSpPr>
              <p:nvPr/>
            </p:nvSpPr>
            <p:spPr bwMode="auto">
              <a:xfrm>
                <a:off x="1398" y="1822"/>
                <a:ext cx="77" cy="57"/>
              </a:xfrm>
              <a:custGeom>
                <a:avLst/>
                <a:gdLst>
                  <a:gd name="T0" fmla="*/ 0 w 77"/>
                  <a:gd name="T1" fmla="*/ 57 h 57"/>
                  <a:gd name="T2" fmla="*/ 15 w 77"/>
                  <a:gd name="T3" fmla="*/ 50 h 57"/>
                  <a:gd name="T4" fmla="*/ 30 w 77"/>
                  <a:gd name="T5" fmla="*/ 42 h 57"/>
                  <a:gd name="T6" fmla="*/ 40 w 77"/>
                  <a:gd name="T7" fmla="*/ 35 h 57"/>
                  <a:gd name="T8" fmla="*/ 49 w 77"/>
                  <a:gd name="T9" fmla="*/ 29 h 57"/>
                  <a:gd name="T10" fmla="*/ 59 w 77"/>
                  <a:gd name="T11" fmla="*/ 20 h 57"/>
                  <a:gd name="T12" fmla="*/ 68 w 77"/>
                  <a:gd name="T13" fmla="*/ 12 h 57"/>
                  <a:gd name="T14" fmla="*/ 77 w 77"/>
                  <a:gd name="T15" fmla="*/ 0 h 5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7"/>
                  <a:gd name="T25" fmla="*/ 0 h 57"/>
                  <a:gd name="T26" fmla="*/ 77 w 77"/>
                  <a:gd name="T27" fmla="*/ 57 h 5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7" h="57">
                    <a:moveTo>
                      <a:pt x="0" y="57"/>
                    </a:moveTo>
                    <a:lnTo>
                      <a:pt x="15" y="50"/>
                    </a:lnTo>
                    <a:lnTo>
                      <a:pt x="30" y="42"/>
                    </a:lnTo>
                    <a:lnTo>
                      <a:pt x="40" y="35"/>
                    </a:lnTo>
                    <a:lnTo>
                      <a:pt x="49" y="29"/>
                    </a:lnTo>
                    <a:lnTo>
                      <a:pt x="59" y="20"/>
                    </a:lnTo>
                    <a:lnTo>
                      <a:pt x="68" y="12"/>
                    </a:lnTo>
                    <a:lnTo>
                      <a:pt x="7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59" name="Freeform 27"/>
              <p:cNvSpPr>
                <a:spLocks/>
              </p:cNvSpPr>
              <p:nvPr/>
            </p:nvSpPr>
            <p:spPr bwMode="auto">
              <a:xfrm>
                <a:off x="1403" y="1831"/>
                <a:ext cx="69" cy="48"/>
              </a:xfrm>
              <a:custGeom>
                <a:avLst/>
                <a:gdLst>
                  <a:gd name="T0" fmla="*/ 0 w 69"/>
                  <a:gd name="T1" fmla="*/ 48 h 48"/>
                  <a:gd name="T2" fmla="*/ 12 w 69"/>
                  <a:gd name="T3" fmla="*/ 44 h 48"/>
                  <a:gd name="T4" fmla="*/ 23 w 69"/>
                  <a:gd name="T5" fmla="*/ 38 h 48"/>
                  <a:gd name="T6" fmla="*/ 35 w 69"/>
                  <a:gd name="T7" fmla="*/ 31 h 48"/>
                  <a:gd name="T8" fmla="*/ 46 w 69"/>
                  <a:gd name="T9" fmla="*/ 23 h 48"/>
                  <a:gd name="T10" fmla="*/ 54 w 69"/>
                  <a:gd name="T11" fmla="*/ 15 h 48"/>
                  <a:gd name="T12" fmla="*/ 63 w 69"/>
                  <a:gd name="T13" fmla="*/ 6 h 48"/>
                  <a:gd name="T14" fmla="*/ 69 w 69"/>
                  <a:gd name="T15" fmla="*/ 0 h 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9"/>
                  <a:gd name="T25" fmla="*/ 0 h 48"/>
                  <a:gd name="T26" fmla="*/ 69 w 69"/>
                  <a:gd name="T27" fmla="*/ 48 h 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9" h="48">
                    <a:moveTo>
                      <a:pt x="0" y="48"/>
                    </a:moveTo>
                    <a:lnTo>
                      <a:pt x="12" y="44"/>
                    </a:lnTo>
                    <a:lnTo>
                      <a:pt x="23" y="38"/>
                    </a:lnTo>
                    <a:lnTo>
                      <a:pt x="35" y="31"/>
                    </a:lnTo>
                    <a:lnTo>
                      <a:pt x="46" y="23"/>
                    </a:lnTo>
                    <a:lnTo>
                      <a:pt x="54" y="15"/>
                    </a:lnTo>
                    <a:lnTo>
                      <a:pt x="63" y="6"/>
                    </a:lnTo>
                    <a:lnTo>
                      <a:pt x="69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60" name="Freeform 28"/>
              <p:cNvSpPr>
                <a:spLocks/>
              </p:cNvSpPr>
              <p:nvPr/>
            </p:nvSpPr>
            <p:spPr bwMode="auto">
              <a:xfrm>
                <a:off x="1415" y="1836"/>
                <a:ext cx="55" cy="41"/>
              </a:xfrm>
              <a:custGeom>
                <a:avLst/>
                <a:gdLst>
                  <a:gd name="T0" fmla="*/ 0 w 55"/>
                  <a:gd name="T1" fmla="*/ 41 h 41"/>
                  <a:gd name="T2" fmla="*/ 18 w 55"/>
                  <a:gd name="T3" fmla="*/ 31 h 41"/>
                  <a:gd name="T4" fmla="*/ 31 w 55"/>
                  <a:gd name="T5" fmla="*/ 23 h 41"/>
                  <a:gd name="T6" fmla="*/ 41 w 55"/>
                  <a:gd name="T7" fmla="*/ 15 h 41"/>
                  <a:gd name="T8" fmla="*/ 49 w 55"/>
                  <a:gd name="T9" fmla="*/ 8 h 41"/>
                  <a:gd name="T10" fmla="*/ 55 w 55"/>
                  <a:gd name="T11" fmla="*/ 0 h 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5"/>
                  <a:gd name="T19" fmla="*/ 0 h 41"/>
                  <a:gd name="T20" fmla="*/ 55 w 55"/>
                  <a:gd name="T21" fmla="*/ 41 h 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5" h="41">
                    <a:moveTo>
                      <a:pt x="0" y="41"/>
                    </a:moveTo>
                    <a:lnTo>
                      <a:pt x="18" y="31"/>
                    </a:lnTo>
                    <a:lnTo>
                      <a:pt x="31" y="23"/>
                    </a:lnTo>
                    <a:lnTo>
                      <a:pt x="41" y="15"/>
                    </a:lnTo>
                    <a:lnTo>
                      <a:pt x="49" y="8"/>
                    </a:lnTo>
                    <a:lnTo>
                      <a:pt x="55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61" name="Freeform 29"/>
              <p:cNvSpPr>
                <a:spLocks/>
              </p:cNvSpPr>
              <p:nvPr/>
            </p:nvSpPr>
            <p:spPr bwMode="auto">
              <a:xfrm>
                <a:off x="1423" y="1847"/>
                <a:ext cx="41" cy="28"/>
              </a:xfrm>
              <a:custGeom>
                <a:avLst/>
                <a:gdLst>
                  <a:gd name="T0" fmla="*/ 0 w 41"/>
                  <a:gd name="T1" fmla="*/ 28 h 28"/>
                  <a:gd name="T2" fmla="*/ 13 w 41"/>
                  <a:gd name="T3" fmla="*/ 22 h 28"/>
                  <a:gd name="T4" fmla="*/ 24 w 41"/>
                  <a:gd name="T5" fmla="*/ 13 h 28"/>
                  <a:gd name="T6" fmla="*/ 33 w 41"/>
                  <a:gd name="T7" fmla="*/ 8 h 28"/>
                  <a:gd name="T8" fmla="*/ 41 w 41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28"/>
                  <a:gd name="T17" fmla="*/ 41 w 41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28">
                    <a:moveTo>
                      <a:pt x="0" y="28"/>
                    </a:moveTo>
                    <a:lnTo>
                      <a:pt x="13" y="22"/>
                    </a:lnTo>
                    <a:lnTo>
                      <a:pt x="24" y="13"/>
                    </a:lnTo>
                    <a:lnTo>
                      <a:pt x="33" y="8"/>
                    </a:lnTo>
                    <a:lnTo>
                      <a:pt x="41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62" name="Freeform 30"/>
              <p:cNvSpPr>
                <a:spLocks/>
              </p:cNvSpPr>
              <p:nvPr/>
            </p:nvSpPr>
            <p:spPr bwMode="auto">
              <a:xfrm>
                <a:off x="1400" y="1809"/>
                <a:ext cx="56" cy="53"/>
              </a:xfrm>
              <a:custGeom>
                <a:avLst/>
                <a:gdLst>
                  <a:gd name="T0" fmla="*/ 6 w 56"/>
                  <a:gd name="T1" fmla="*/ 53 h 53"/>
                  <a:gd name="T2" fmla="*/ 0 w 56"/>
                  <a:gd name="T3" fmla="*/ 10 h 53"/>
                  <a:gd name="T4" fmla="*/ 15 w 56"/>
                  <a:gd name="T5" fmla="*/ 0 h 53"/>
                  <a:gd name="T6" fmla="*/ 56 w 56"/>
                  <a:gd name="T7" fmla="*/ 18 h 5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6"/>
                  <a:gd name="T13" fmla="*/ 0 h 53"/>
                  <a:gd name="T14" fmla="*/ 56 w 56"/>
                  <a:gd name="T15" fmla="*/ 53 h 5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6" h="53">
                    <a:moveTo>
                      <a:pt x="6" y="53"/>
                    </a:moveTo>
                    <a:lnTo>
                      <a:pt x="0" y="10"/>
                    </a:lnTo>
                    <a:lnTo>
                      <a:pt x="15" y="0"/>
                    </a:lnTo>
                    <a:lnTo>
                      <a:pt x="56" y="18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63" name="Freeform 31"/>
              <p:cNvSpPr>
                <a:spLocks/>
              </p:cNvSpPr>
              <p:nvPr/>
            </p:nvSpPr>
            <p:spPr bwMode="auto">
              <a:xfrm>
                <a:off x="1405" y="1816"/>
                <a:ext cx="46" cy="43"/>
              </a:xfrm>
              <a:custGeom>
                <a:avLst/>
                <a:gdLst>
                  <a:gd name="T0" fmla="*/ 6 w 46"/>
                  <a:gd name="T1" fmla="*/ 43 h 43"/>
                  <a:gd name="T2" fmla="*/ 0 w 46"/>
                  <a:gd name="T3" fmla="*/ 8 h 43"/>
                  <a:gd name="T4" fmla="*/ 13 w 46"/>
                  <a:gd name="T5" fmla="*/ 0 h 43"/>
                  <a:gd name="T6" fmla="*/ 46 w 46"/>
                  <a:gd name="T7" fmla="*/ 15 h 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6"/>
                  <a:gd name="T13" fmla="*/ 0 h 43"/>
                  <a:gd name="T14" fmla="*/ 46 w 46"/>
                  <a:gd name="T15" fmla="*/ 43 h 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6" h="43">
                    <a:moveTo>
                      <a:pt x="6" y="43"/>
                    </a:moveTo>
                    <a:lnTo>
                      <a:pt x="0" y="8"/>
                    </a:lnTo>
                    <a:lnTo>
                      <a:pt x="13" y="0"/>
                    </a:lnTo>
                    <a:lnTo>
                      <a:pt x="46" y="1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64" name="Freeform 32"/>
              <p:cNvSpPr>
                <a:spLocks/>
              </p:cNvSpPr>
              <p:nvPr/>
            </p:nvSpPr>
            <p:spPr bwMode="auto">
              <a:xfrm>
                <a:off x="1400" y="1809"/>
                <a:ext cx="57" cy="50"/>
              </a:xfrm>
              <a:custGeom>
                <a:avLst/>
                <a:gdLst>
                  <a:gd name="T0" fmla="*/ 11 w 57"/>
                  <a:gd name="T1" fmla="*/ 50 h 50"/>
                  <a:gd name="T2" fmla="*/ 6 w 57"/>
                  <a:gd name="T3" fmla="*/ 46 h 50"/>
                  <a:gd name="T4" fmla="*/ 10 w 57"/>
                  <a:gd name="T5" fmla="*/ 40 h 50"/>
                  <a:gd name="T6" fmla="*/ 5 w 57"/>
                  <a:gd name="T7" fmla="*/ 37 h 50"/>
                  <a:gd name="T8" fmla="*/ 8 w 57"/>
                  <a:gd name="T9" fmla="*/ 32 h 50"/>
                  <a:gd name="T10" fmla="*/ 3 w 57"/>
                  <a:gd name="T11" fmla="*/ 28 h 50"/>
                  <a:gd name="T12" fmla="*/ 6 w 57"/>
                  <a:gd name="T13" fmla="*/ 23 h 50"/>
                  <a:gd name="T14" fmla="*/ 3 w 57"/>
                  <a:gd name="T15" fmla="*/ 22 h 50"/>
                  <a:gd name="T16" fmla="*/ 6 w 57"/>
                  <a:gd name="T17" fmla="*/ 15 h 50"/>
                  <a:gd name="T18" fmla="*/ 0 w 57"/>
                  <a:gd name="T19" fmla="*/ 10 h 50"/>
                  <a:gd name="T20" fmla="*/ 8 w 57"/>
                  <a:gd name="T21" fmla="*/ 15 h 50"/>
                  <a:gd name="T22" fmla="*/ 6 w 57"/>
                  <a:gd name="T23" fmla="*/ 8 h 50"/>
                  <a:gd name="T24" fmla="*/ 13 w 57"/>
                  <a:gd name="T25" fmla="*/ 10 h 50"/>
                  <a:gd name="T26" fmla="*/ 11 w 57"/>
                  <a:gd name="T27" fmla="*/ 3 h 50"/>
                  <a:gd name="T28" fmla="*/ 18 w 57"/>
                  <a:gd name="T29" fmla="*/ 7 h 50"/>
                  <a:gd name="T30" fmla="*/ 15 w 57"/>
                  <a:gd name="T31" fmla="*/ 0 h 50"/>
                  <a:gd name="T32" fmla="*/ 18 w 57"/>
                  <a:gd name="T33" fmla="*/ 7 h 50"/>
                  <a:gd name="T34" fmla="*/ 24 w 57"/>
                  <a:gd name="T35" fmla="*/ 5 h 50"/>
                  <a:gd name="T36" fmla="*/ 24 w 57"/>
                  <a:gd name="T37" fmla="*/ 10 h 50"/>
                  <a:gd name="T38" fmla="*/ 29 w 57"/>
                  <a:gd name="T39" fmla="*/ 8 h 50"/>
                  <a:gd name="T40" fmla="*/ 31 w 57"/>
                  <a:gd name="T41" fmla="*/ 12 h 50"/>
                  <a:gd name="T42" fmla="*/ 36 w 57"/>
                  <a:gd name="T43" fmla="*/ 10 h 50"/>
                  <a:gd name="T44" fmla="*/ 38 w 57"/>
                  <a:gd name="T45" fmla="*/ 15 h 50"/>
                  <a:gd name="T46" fmla="*/ 44 w 57"/>
                  <a:gd name="T47" fmla="*/ 13 h 50"/>
                  <a:gd name="T48" fmla="*/ 44 w 57"/>
                  <a:gd name="T49" fmla="*/ 18 h 50"/>
                  <a:gd name="T50" fmla="*/ 49 w 57"/>
                  <a:gd name="T51" fmla="*/ 15 h 50"/>
                  <a:gd name="T52" fmla="*/ 49 w 57"/>
                  <a:gd name="T53" fmla="*/ 20 h 50"/>
                  <a:gd name="T54" fmla="*/ 57 w 57"/>
                  <a:gd name="T55" fmla="*/ 18 h 50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7"/>
                  <a:gd name="T85" fmla="*/ 0 h 50"/>
                  <a:gd name="T86" fmla="*/ 57 w 57"/>
                  <a:gd name="T87" fmla="*/ 50 h 50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7" h="50">
                    <a:moveTo>
                      <a:pt x="11" y="50"/>
                    </a:moveTo>
                    <a:lnTo>
                      <a:pt x="6" y="46"/>
                    </a:lnTo>
                    <a:lnTo>
                      <a:pt x="10" y="40"/>
                    </a:lnTo>
                    <a:lnTo>
                      <a:pt x="5" y="37"/>
                    </a:lnTo>
                    <a:lnTo>
                      <a:pt x="8" y="32"/>
                    </a:lnTo>
                    <a:lnTo>
                      <a:pt x="3" y="28"/>
                    </a:lnTo>
                    <a:lnTo>
                      <a:pt x="6" y="23"/>
                    </a:lnTo>
                    <a:lnTo>
                      <a:pt x="3" y="22"/>
                    </a:lnTo>
                    <a:lnTo>
                      <a:pt x="6" y="15"/>
                    </a:lnTo>
                    <a:lnTo>
                      <a:pt x="0" y="10"/>
                    </a:lnTo>
                    <a:lnTo>
                      <a:pt x="8" y="15"/>
                    </a:lnTo>
                    <a:lnTo>
                      <a:pt x="6" y="8"/>
                    </a:lnTo>
                    <a:lnTo>
                      <a:pt x="13" y="10"/>
                    </a:lnTo>
                    <a:lnTo>
                      <a:pt x="11" y="3"/>
                    </a:lnTo>
                    <a:lnTo>
                      <a:pt x="18" y="7"/>
                    </a:lnTo>
                    <a:lnTo>
                      <a:pt x="15" y="0"/>
                    </a:lnTo>
                    <a:lnTo>
                      <a:pt x="18" y="7"/>
                    </a:lnTo>
                    <a:lnTo>
                      <a:pt x="24" y="5"/>
                    </a:lnTo>
                    <a:lnTo>
                      <a:pt x="24" y="10"/>
                    </a:lnTo>
                    <a:lnTo>
                      <a:pt x="29" y="8"/>
                    </a:lnTo>
                    <a:lnTo>
                      <a:pt x="31" y="12"/>
                    </a:lnTo>
                    <a:lnTo>
                      <a:pt x="36" y="10"/>
                    </a:lnTo>
                    <a:lnTo>
                      <a:pt x="38" y="15"/>
                    </a:lnTo>
                    <a:lnTo>
                      <a:pt x="44" y="13"/>
                    </a:lnTo>
                    <a:lnTo>
                      <a:pt x="44" y="18"/>
                    </a:lnTo>
                    <a:lnTo>
                      <a:pt x="49" y="15"/>
                    </a:lnTo>
                    <a:lnTo>
                      <a:pt x="49" y="20"/>
                    </a:lnTo>
                    <a:lnTo>
                      <a:pt x="57" y="18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65" name="Freeform 33"/>
              <p:cNvSpPr>
                <a:spLocks/>
              </p:cNvSpPr>
              <p:nvPr/>
            </p:nvSpPr>
            <p:spPr bwMode="auto">
              <a:xfrm>
                <a:off x="1406" y="1816"/>
                <a:ext cx="12" cy="8"/>
              </a:xfrm>
              <a:custGeom>
                <a:avLst/>
                <a:gdLst>
                  <a:gd name="T0" fmla="*/ 0 w 12"/>
                  <a:gd name="T1" fmla="*/ 8 h 8"/>
                  <a:gd name="T2" fmla="*/ 5 w 12"/>
                  <a:gd name="T3" fmla="*/ 8 h 8"/>
                  <a:gd name="T4" fmla="*/ 9 w 12"/>
                  <a:gd name="T5" fmla="*/ 6 h 8"/>
                  <a:gd name="T6" fmla="*/ 12 w 12"/>
                  <a:gd name="T7" fmla="*/ 3 h 8"/>
                  <a:gd name="T8" fmla="*/ 12 w 12"/>
                  <a:gd name="T9" fmla="*/ 0 h 8"/>
                  <a:gd name="T10" fmla="*/ 0 w 12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8"/>
                  <a:gd name="T20" fmla="*/ 12 w 12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8">
                    <a:moveTo>
                      <a:pt x="0" y="8"/>
                    </a:moveTo>
                    <a:lnTo>
                      <a:pt x="5" y="8"/>
                    </a:lnTo>
                    <a:lnTo>
                      <a:pt x="9" y="6"/>
                    </a:lnTo>
                    <a:lnTo>
                      <a:pt x="12" y="3"/>
                    </a:lnTo>
                    <a:lnTo>
                      <a:pt x="12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66" name="Freeform 34"/>
              <p:cNvSpPr>
                <a:spLocks/>
              </p:cNvSpPr>
              <p:nvPr/>
            </p:nvSpPr>
            <p:spPr bwMode="auto">
              <a:xfrm>
                <a:off x="1411" y="1822"/>
                <a:ext cx="18" cy="29"/>
              </a:xfrm>
              <a:custGeom>
                <a:avLst/>
                <a:gdLst>
                  <a:gd name="T0" fmla="*/ 0 w 18"/>
                  <a:gd name="T1" fmla="*/ 2 h 29"/>
                  <a:gd name="T2" fmla="*/ 15 w 18"/>
                  <a:gd name="T3" fmla="*/ 29 h 29"/>
                  <a:gd name="T4" fmla="*/ 18 w 18"/>
                  <a:gd name="T5" fmla="*/ 27 h 29"/>
                  <a:gd name="T6" fmla="*/ 4 w 18"/>
                  <a:gd name="T7" fmla="*/ 0 h 29"/>
                  <a:gd name="T8" fmla="*/ 0 w 18"/>
                  <a:gd name="T9" fmla="*/ 2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29"/>
                  <a:gd name="T17" fmla="*/ 18 w 18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29">
                    <a:moveTo>
                      <a:pt x="0" y="2"/>
                    </a:moveTo>
                    <a:lnTo>
                      <a:pt x="15" y="29"/>
                    </a:lnTo>
                    <a:lnTo>
                      <a:pt x="18" y="27"/>
                    </a:lnTo>
                    <a:lnTo>
                      <a:pt x="4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67" name="Freeform 35"/>
              <p:cNvSpPr>
                <a:spLocks/>
              </p:cNvSpPr>
              <p:nvPr/>
            </p:nvSpPr>
            <p:spPr bwMode="auto">
              <a:xfrm>
                <a:off x="1411" y="1824"/>
                <a:ext cx="18" cy="25"/>
              </a:xfrm>
              <a:custGeom>
                <a:avLst/>
                <a:gdLst>
                  <a:gd name="T0" fmla="*/ 18 w 18"/>
                  <a:gd name="T1" fmla="*/ 25 h 25"/>
                  <a:gd name="T2" fmla="*/ 13 w 18"/>
                  <a:gd name="T3" fmla="*/ 22 h 25"/>
                  <a:gd name="T4" fmla="*/ 13 w 18"/>
                  <a:gd name="T5" fmla="*/ 17 h 25"/>
                  <a:gd name="T6" fmla="*/ 8 w 18"/>
                  <a:gd name="T7" fmla="*/ 15 h 25"/>
                  <a:gd name="T8" fmla="*/ 10 w 18"/>
                  <a:gd name="T9" fmla="*/ 10 h 25"/>
                  <a:gd name="T10" fmla="*/ 5 w 18"/>
                  <a:gd name="T11" fmla="*/ 7 h 25"/>
                  <a:gd name="T12" fmla="*/ 5 w 18"/>
                  <a:gd name="T13" fmla="*/ 2 h 25"/>
                  <a:gd name="T14" fmla="*/ 0 w 18"/>
                  <a:gd name="T15" fmla="*/ 0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"/>
                  <a:gd name="T25" fmla="*/ 0 h 25"/>
                  <a:gd name="T26" fmla="*/ 18 w 18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" h="25">
                    <a:moveTo>
                      <a:pt x="18" y="25"/>
                    </a:moveTo>
                    <a:lnTo>
                      <a:pt x="13" y="22"/>
                    </a:lnTo>
                    <a:lnTo>
                      <a:pt x="13" y="17"/>
                    </a:lnTo>
                    <a:lnTo>
                      <a:pt x="8" y="15"/>
                    </a:lnTo>
                    <a:lnTo>
                      <a:pt x="10" y="10"/>
                    </a:lnTo>
                    <a:lnTo>
                      <a:pt x="5" y="7"/>
                    </a:lnTo>
                    <a:lnTo>
                      <a:pt x="5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68" name="Freeform 36"/>
              <p:cNvSpPr>
                <a:spLocks/>
              </p:cNvSpPr>
              <p:nvPr/>
            </p:nvSpPr>
            <p:spPr bwMode="auto">
              <a:xfrm>
                <a:off x="1388" y="1811"/>
                <a:ext cx="84" cy="61"/>
              </a:xfrm>
              <a:custGeom>
                <a:avLst/>
                <a:gdLst>
                  <a:gd name="T0" fmla="*/ 0 w 84"/>
                  <a:gd name="T1" fmla="*/ 61 h 61"/>
                  <a:gd name="T2" fmla="*/ 2 w 84"/>
                  <a:gd name="T3" fmla="*/ 54 h 61"/>
                  <a:gd name="T4" fmla="*/ 5 w 84"/>
                  <a:gd name="T5" fmla="*/ 49 h 61"/>
                  <a:gd name="T6" fmla="*/ 10 w 84"/>
                  <a:gd name="T7" fmla="*/ 44 h 61"/>
                  <a:gd name="T8" fmla="*/ 15 w 84"/>
                  <a:gd name="T9" fmla="*/ 40 h 61"/>
                  <a:gd name="T10" fmla="*/ 25 w 84"/>
                  <a:gd name="T11" fmla="*/ 31 h 61"/>
                  <a:gd name="T12" fmla="*/ 36 w 84"/>
                  <a:gd name="T13" fmla="*/ 21 h 61"/>
                  <a:gd name="T14" fmla="*/ 48 w 84"/>
                  <a:gd name="T15" fmla="*/ 15 h 61"/>
                  <a:gd name="T16" fmla="*/ 61 w 84"/>
                  <a:gd name="T17" fmla="*/ 6 h 61"/>
                  <a:gd name="T18" fmla="*/ 69 w 84"/>
                  <a:gd name="T19" fmla="*/ 1 h 61"/>
                  <a:gd name="T20" fmla="*/ 78 w 84"/>
                  <a:gd name="T21" fmla="*/ 0 h 61"/>
                  <a:gd name="T22" fmla="*/ 81 w 84"/>
                  <a:gd name="T23" fmla="*/ 0 h 61"/>
                  <a:gd name="T24" fmla="*/ 82 w 84"/>
                  <a:gd name="T25" fmla="*/ 0 h 61"/>
                  <a:gd name="T26" fmla="*/ 84 w 84"/>
                  <a:gd name="T27" fmla="*/ 1 h 6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84"/>
                  <a:gd name="T43" fmla="*/ 0 h 61"/>
                  <a:gd name="T44" fmla="*/ 84 w 84"/>
                  <a:gd name="T45" fmla="*/ 61 h 6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84" h="61">
                    <a:moveTo>
                      <a:pt x="0" y="61"/>
                    </a:moveTo>
                    <a:lnTo>
                      <a:pt x="2" y="54"/>
                    </a:lnTo>
                    <a:lnTo>
                      <a:pt x="5" y="49"/>
                    </a:lnTo>
                    <a:lnTo>
                      <a:pt x="10" y="44"/>
                    </a:lnTo>
                    <a:lnTo>
                      <a:pt x="15" y="40"/>
                    </a:lnTo>
                    <a:lnTo>
                      <a:pt x="25" y="31"/>
                    </a:lnTo>
                    <a:lnTo>
                      <a:pt x="36" y="21"/>
                    </a:lnTo>
                    <a:lnTo>
                      <a:pt x="48" y="15"/>
                    </a:lnTo>
                    <a:lnTo>
                      <a:pt x="61" y="6"/>
                    </a:lnTo>
                    <a:lnTo>
                      <a:pt x="69" y="1"/>
                    </a:lnTo>
                    <a:lnTo>
                      <a:pt x="78" y="0"/>
                    </a:lnTo>
                    <a:lnTo>
                      <a:pt x="81" y="0"/>
                    </a:lnTo>
                    <a:lnTo>
                      <a:pt x="82" y="0"/>
                    </a:lnTo>
                    <a:lnTo>
                      <a:pt x="84" y="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69" name="Freeform 37"/>
              <p:cNvSpPr>
                <a:spLocks/>
              </p:cNvSpPr>
              <p:nvPr/>
            </p:nvSpPr>
            <p:spPr bwMode="auto">
              <a:xfrm>
                <a:off x="1395" y="1816"/>
                <a:ext cx="72" cy="54"/>
              </a:xfrm>
              <a:custGeom>
                <a:avLst/>
                <a:gdLst>
                  <a:gd name="T0" fmla="*/ 0 w 72"/>
                  <a:gd name="T1" fmla="*/ 54 h 54"/>
                  <a:gd name="T2" fmla="*/ 3 w 72"/>
                  <a:gd name="T3" fmla="*/ 46 h 54"/>
                  <a:gd name="T4" fmla="*/ 8 w 72"/>
                  <a:gd name="T5" fmla="*/ 39 h 54"/>
                  <a:gd name="T6" fmla="*/ 18 w 72"/>
                  <a:gd name="T7" fmla="*/ 30 h 54"/>
                  <a:gd name="T8" fmla="*/ 28 w 72"/>
                  <a:gd name="T9" fmla="*/ 23 h 54"/>
                  <a:gd name="T10" fmla="*/ 39 w 72"/>
                  <a:gd name="T11" fmla="*/ 15 h 54"/>
                  <a:gd name="T12" fmla="*/ 52 w 72"/>
                  <a:gd name="T13" fmla="*/ 6 h 54"/>
                  <a:gd name="T14" fmla="*/ 61 w 72"/>
                  <a:gd name="T15" fmla="*/ 1 h 54"/>
                  <a:gd name="T16" fmla="*/ 69 w 72"/>
                  <a:gd name="T17" fmla="*/ 0 h 54"/>
                  <a:gd name="T18" fmla="*/ 72 w 72"/>
                  <a:gd name="T19" fmla="*/ 0 h 5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2"/>
                  <a:gd name="T31" fmla="*/ 0 h 54"/>
                  <a:gd name="T32" fmla="*/ 72 w 72"/>
                  <a:gd name="T33" fmla="*/ 54 h 5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2" h="54">
                    <a:moveTo>
                      <a:pt x="0" y="54"/>
                    </a:moveTo>
                    <a:lnTo>
                      <a:pt x="3" y="46"/>
                    </a:lnTo>
                    <a:lnTo>
                      <a:pt x="8" y="39"/>
                    </a:lnTo>
                    <a:lnTo>
                      <a:pt x="18" y="30"/>
                    </a:lnTo>
                    <a:lnTo>
                      <a:pt x="28" y="23"/>
                    </a:lnTo>
                    <a:lnTo>
                      <a:pt x="39" y="15"/>
                    </a:lnTo>
                    <a:lnTo>
                      <a:pt x="52" y="6"/>
                    </a:lnTo>
                    <a:lnTo>
                      <a:pt x="61" y="1"/>
                    </a:lnTo>
                    <a:lnTo>
                      <a:pt x="69" y="0"/>
                    </a:lnTo>
                    <a:lnTo>
                      <a:pt x="72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70" name="Line 38"/>
              <p:cNvSpPr>
                <a:spLocks noChangeShapeType="1"/>
              </p:cNvSpPr>
              <p:nvPr/>
            </p:nvSpPr>
            <p:spPr bwMode="auto">
              <a:xfrm flipV="1">
                <a:off x="1375" y="1870"/>
                <a:ext cx="18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71" name="Line 39"/>
              <p:cNvSpPr>
                <a:spLocks noChangeShapeType="1"/>
              </p:cNvSpPr>
              <p:nvPr/>
            </p:nvSpPr>
            <p:spPr bwMode="auto">
              <a:xfrm>
                <a:off x="1377" y="1869"/>
                <a:ext cx="16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72" name="Line 40"/>
              <p:cNvSpPr>
                <a:spLocks noChangeShapeType="1"/>
              </p:cNvSpPr>
              <p:nvPr/>
            </p:nvSpPr>
            <p:spPr bwMode="auto">
              <a:xfrm>
                <a:off x="1378" y="1865"/>
                <a:ext cx="18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73" name="Line 41"/>
              <p:cNvSpPr>
                <a:spLocks noChangeShapeType="1"/>
              </p:cNvSpPr>
              <p:nvPr/>
            </p:nvSpPr>
            <p:spPr bwMode="auto">
              <a:xfrm>
                <a:off x="1380" y="1862"/>
                <a:ext cx="16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74" name="Line 42"/>
              <p:cNvSpPr>
                <a:spLocks noChangeShapeType="1"/>
              </p:cNvSpPr>
              <p:nvPr/>
            </p:nvSpPr>
            <p:spPr bwMode="auto">
              <a:xfrm>
                <a:off x="1385" y="1875"/>
                <a:ext cx="33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75" name="Line 43"/>
              <p:cNvSpPr>
                <a:spLocks noChangeShapeType="1"/>
              </p:cNvSpPr>
              <p:nvPr/>
            </p:nvSpPr>
            <p:spPr bwMode="auto">
              <a:xfrm>
                <a:off x="1396" y="1870"/>
                <a:ext cx="35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76" name="Line 44"/>
              <p:cNvSpPr>
                <a:spLocks noChangeShapeType="1"/>
              </p:cNvSpPr>
              <p:nvPr/>
            </p:nvSpPr>
            <p:spPr bwMode="auto">
              <a:xfrm>
                <a:off x="1410" y="1864"/>
                <a:ext cx="28" cy="6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77" name="Line 45"/>
              <p:cNvSpPr>
                <a:spLocks noChangeShapeType="1"/>
              </p:cNvSpPr>
              <p:nvPr/>
            </p:nvSpPr>
            <p:spPr bwMode="auto">
              <a:xfrm>
                <a:off x="1428" y="1851"/>
                <a:ext cx="18" cy="1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78" name="Line 46"/>
              <p:cNvSpPr>
                <a:spLocks noChangeShapeType="1"/>
              </p:cNvSpPr>
              <p:nvPr/>
            </p:nvSpPr>
            <p:spPr bwMode="auto">
              <a:xfrm>
                <a:off x="1444" y="1837"/>
                <a:ext cx="8" cy="2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79" name="Line 47"/>
              <p:cNvSpPr>
                <a:spLocks noChangeShapeType="1"/>
              </p:cNvSpPr>
              <p:nvPr/>
            </p:nvSpPr>
            <p:spPr bwMode="auto">
              <a:xfrm flipH="1">
                <a:off x="1459" y="1826"/>
                <a:ext cx="2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80" name="Line 48"/>
              <p:cNvSpPr>
                <a:spLocks noChangeShapeType="1"/>
              </p:cNvSpPr>
              <p:nvPr/>
            </p:nvSpPr>
            <p:spPr bwMode="auto">
              <a:xfrm flipH="1">
                <a:off x="1466" y="1814"/>
                <a:ext cx="6" cy="3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81" name="Line 49"/>
              <p:cNvSpPr>
                <a:spLocks noChangeShapeType="1"/>
              </p:cNvSpPr>
              <p:nvPr/>
            </p:nvSpPr>
            <p:spPr bwMode="auto">
              <a:xfrm>
                <a:off x="1383" y="1859"/>
                <a:ext cx="15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82" name="Line 50"/>
              <p:cNvSpPr>
                <a:spLocks noChangeShapeType="1"/>
              </p:cNvSpPr>
              <p:nvPr/>
            </p:nvSpPr>
            <p:spPr bwMode="auto">
              <a:xfrm>
                <a:off x="1387" y="1855"/>
                <a:ext cx="14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83" name="Line 51"/>
              <p:cNvSpPr>
                <a:spLocks noChangeShapeType="1"/>
              </p:cNvSpPr>
              <p:nvPr/>
            </p:nvSpPr>
            <p:spPr bwMode="auto">
              <a:xfrm>
                <a:off x="1392" y="1851"/>
                <a:ext cx="1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84" name="Line 52"/>
              <p:cNvSpPr>
                <a:spLocks noChangeShapeType="1"/>
              </p:cNvSpPr>
              <p:nvPr/>
            </p:nvSpPr>
            <p:spPr bwMode="auto">
              <a:xfrm>
                <a:off x="1395" y="1847"/>
                <a:ext cx="11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85" name="Line 53"/>
              <p:cNvSpPr>
                <a:spLocks noChangeShapeType="1"/>
              </p:cNvSpPr>
              <p:nvPr/>
            </p:nvSpPr>
            <p:spPr bwMode="auto">
              <a:xfrm>
                <a:off x="1401" y="1842"/>
                <a:ext cx="10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86" name="Line 54"/>
              <p:cNvSpPr>
                <a:spLocks noChangeShapeType="1"/>
              </p:cNvSpPr>
              <p:nvPr/>
            </p:nvSpPr>
            <p:spPr bwMode="auto">
              <a:xfrm>
                <a:off x="1408" y="1839"/>
                <a:ext cx="7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87" name="Line 55"/>
              <p:cNvSpPr>
                <a:spLocks noChangeShapeType="1"/>
              </p:cNvSpPr>
              <p:nvPr/>
            </p:nvSpPr>
            <p:spPr bwMode="auto">
              <a:xfrm>
                <a:off x="1410" y="1832"/>
                <a:ext cx="9" cy="9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88" name="Line 56"/>
              <p:cNvSpPr>
                <a:spLocks noChangeShapeType="1"/>
              </p:cNvSpPr>
              <p:nvPr/>
            </p:nvSpPr>
            <p:spPr bwMode="auto">
              <a:xfrm>
                <a:off x="1428" y="1819"/>
                <a:ext cx="3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89" name="Line 57"/>
              <p:cNvSpPr>
                <a:spLocks noChangeShapeType="1"/>
              </p:cNvSpPr>
              <p:nvPr/>
            </p:nvSpPr>
            <p:spPr bwMode="auto">
              <a:xfrm flipV="1">
                <a:off x="1408" y="1829"/>
                <a:ext cx="5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90" name="Line 58"/>
              <p:cNvSpPr>
                <a:spLocks noChangeShapeType="1"/>
              </p:cNvSpPr>
              <p:nvPr/>
            </p:nvSpPr>
            <p:spPr bwMode="auto">
              <a:xfrm flipV="1">
                <a:off x="1418" y="1819"/>
                <a:ext cx="8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91" name="Line 59"/>
              <p:cNvSpPr>
                <a:spLocks noChangeShapeType="1"/>
              </p:cNvSpPr>
              <p:nvPr/>
            </p:nvSpPr>
            <p:spPr bwMode="auto">
              <a:xfrm>
                <a:off x="1434" y="1814"/>
                <a:ext cx="4" cy="1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92" name="Line 60"/>
              <p:cNvSpPr>
                <a:spLocks noChangeShapeType="1"/>
              </p:cNvSpPr>
              <p:nvPr/>
            </p:nvSpPr>
            <p:spPr bwMode="auto">
              <a:xfrm>
                <a:off x="1439" y="1812"/>
                <a:ext cx="4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93" name="Line 61"/>
              <p:cNvSpPr>
                <a:spLocks noChangeShapeType="1"/>
              </p:cNvSpPr>
              <p:nvPr/>
            </p:nvSpPr>
            <p:spPr bwMode="auto">
              <a:xfrm>
                <a:off x="1446" y="1809"/>
                <a:ext cx="1" cy="1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94" name="Line 62"/>
              <p:cNvSpPr>
                <a:spLocks noChangeShapeType="1"/>
              </p:cNvSpPr>
              <p:nvPr/>
            </p:nvSpPr>
            <p:spPr bwMode="auto">
              <a:xfrm>
                <a:off x="1449" y="1804"/>
                <a:ext cx="2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95" name="Line 63"/>
              <p:cNvSpPr>
                <a:spLocks noChangeShapeType="1"/>
              </p:cNvSpPr>
              <p:nvPr/>
            </p:nvSpPr>
            <p:spPr bwMode="auto">
              <a:xfrm flipH="1">
                <a:off x="1454" y="1802"/>
                <a:ext cx="2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96" name="Line 64"/>
              <p:cNvSpPr>
                <a:spLocks noChangeShapeType="1"/>
              </p:cNvSpPr>
              <p:nvPr/>
            </p:nvSpPr>
            <p:spPr bwMode="auto">
              <a:xfrm flipH="1">
                <a:off x="1457" y="1801"/>
                <a:ext cx="4" cy="16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97" name="Line 65"/>
              <p:cNvSpPr>
                <a:spLocks noChangeShapeType="1"/>
              </p:cNvSpPr>
              <p:nvPr/>
            </p:nvSpPr>
            <p:spPr bwMode="auto">
              <a:xfrm flipH="1">
                <a:off x="1462" y="1799"/>
                <a:ext cx="4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98" name="Line 66"/>
              <p:cNvSpPr>
                <a:spLocks noChangeShapeType="1"/>
              </p:cNvSpPr>
              <p:nvPr/>
            </p:nvSpPr>
            <p:spPr bwMode="auto">
              <a:xfrm flipH="1">
                <a:off x="1464" y="1798"/>
                <a:ext cx="5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99" name="Line 67"/>
              <p:cNvSpPr>
                <a:spLocks noChangeShapeType="1"/>
              </p:cNvSpPr>
              <p:nvPr/>
            </p:nvSpPr>
            <p:spPr bwMode="auto">
              <a:xfrm flipH="1">
                <a:off x="1466" y="1798"/>
                <a:ext cx="6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00" name="Line 68"/>
              <p:cNvSpPr>
                <a:spLocks noChangeShapeType="1"/>
              </p:cNvSpPr>
              <p:nvPr/>
            </p:nvSpPr>
            <p:spPr bwMode="auto">
              <a:xfrm flipH="1">
                <a:off x="1467" y="1796"/>
                <a:ext cx="8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01" name="Line 69"/>
              <p:cNvSpPr>
                <a:spLocks noChangeShapeType="1"/>
              </p:cNvSpPr>
              <p:nvPr/>
            </p:nvSpPr>
            <p:spPr bwMode="auto">
              <a:xfrm flipH="1">
                <a:off x="1469" y="1798"/>
                <a:ext cx="8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02" name="Freeform 70"/>
              <p:cNvSpPr>
                <a:spLocks/>
              </p:cNvSpPr>
              <p:nvPr/>
            </p:nvSpPr>
            <p:spPr bwMode="auto">
              <a:xfrm>
                <a:off x="1405" y="1860"/>
                <a:ext cx="82" cy="67"/>
              </a:xfrm>
              <a:custGeom>
                <a:avLst/>
                <a:gdLst>
                  <a:gd name="T0" fmla="*/ 21 w 82"/>
                  <a:gd name="T1" fmla="*/ 15 h 67"/>
                  <a:gd name="T2" fmla="*/ 24 w 82"/>
                  <a:gd name="T3" fmla="*/ 19 h 67"/>
                  <a:gd name="T4" fmla="*/ 24 w 82"/>
                  <a:gd name="T5" fmla="*/ 27 h 67"/>
                  <a:gd name="T6" fmla="*/ 3 w 82"/>
                  <a:gd name="T7" fmla="*/ 53 h 67"/>
                  <a:gd name="T8" fmla="*/ 0 w 82"/>
                  <a:gd name="T9" fmla="*/ 55 h 67"/>
                  <a:gd name="T10" fmla="*/ 0 w 82"/>
                  <a:gd name="T11" fmla="*/ 67 h 67"/>
                  <a:gd name="T12" fmla="*/ 82 w 82"/>
                  <a:gd name="T13" fmla="*/ 67 h 67"/>
                  <a:gd name="T14" fmla="*/ 82 w 82"/>
                  <a:gd name="T15" fmla="*/ 55 h 67"/>
                  <a:gd name="T16" fmla="*/ 80 w 82"/>
                  <a:gd name="T17" fmla="*/ 55 h 67"/>
                  <a:gd name="T18" fmla="*/ 80 w 82"/>
                  <a:gd name="T19" fmla="*/ 25 h 67"/>
                  <a:gd name="T20" fmla="*/ 59 w 82"/>
                  <a:gd name="T21" fmla="*/ 0 h 67"/>
                  <a:gd name="T22" fmla="*/ 56 w 82"/>
                  <a:gd name="T23" fmla="*/ 2 h 67"/>
                  <a:gd name="T24" fmla="*/ 77 w 82"/>
                  <a:gd name="T25" fmla="*/ 27 h 67"/>
                  <a:gd name="T26" fmla="*/ 77 w 82"/>
                  <a:gd name="T27" fmla="*/ 52 h 67"/>
                  <a:gd name="T28" fmla="*/ 59 w 82"/>
                  <a:gd name="T29" fmla="*/ 25 h 67"/>
                  <a:gd name="T30" fmla="*/ 75 w 82"/>
                  <a:gd name="T31" fmla="*/ 25 h 67"/>
                  <a:gd name="T32" fmla="*/ 74 w 82"/>
                  <a:gd name="T33" fmla="*/ 24 h 67"/>
                  <a:gd name="T34" fmla="*/ 57 w 82"/>
                  <a:gd name="T35" fmla="*/ 22 h 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2"/>
                  <a:gd name="T55" fmla="*/ 0 h 67"/>
                  <a:gd name="T56" fmla="*/ 82 w 82"/>
                  <a:gd name="T57" fmla="*/ 67 h 6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2" h="67">
                    <a:moveTo>
                      <a:pt x="21" y="15"/>
                    </a:moveTo>
                    <a:lnTo>
                      <a:pt x="24" y="19"/>
                    </a:lnTo>
                    <a:lnTo>
                      <a:pt x="24" y="27"/>
                    </a:lnTo>
                    <a:lnTo>
                      <a:pt x="3" y="53"/>
                    </a:lnTo>
                    <a:lnTo>
                      <a:pt x="0" y="55"/>
                    </a:lnTo>
                    <a:lnTo>
                      <a:pt x="0" y="67"/>
                    </a:lnTo>
                    <a:lnTo>
                      <a:pt x="82" y="67"/>
                    </a:lnTo>
                    <a:lnTo>
                      <a:pt x="82" y="55"/>
                    </a:lnTo>
                    <a:lnTo>
                      <a:pt x="80" y="55"/>
                    </a:lnTo>
                    <a:lnTo>
                      <a:pt x="80" y="25"/>
                    </a:lnTo>
                    <a:lnTo>
                      <a:pt x="59" y="0"/>
                    </a:lnTo>
                    <a:lnTo>
                      <a:pt x="56" y="2"/>
                    </a:lnTo>
                    <a:lnTo>
                      <a:pt x="77" y="27"/>
                    </a:lnTo>
                    <a:lnTo>
                      <a:pt x="77" y="52"/>
                    </a:lnTo>
                    <a:lnTo>
                      <a:pt x="59" y="25"/>
                    </a:lnTo>
                    <a:lnTo>
                      <a:pt x="75" y="25"/>
                    </a:lnTo>
                    <a:lnTo>
                      <a:pt x="74" y="24"/>
                    </a:lnTo>
                    <a:lnTo>
                      <a:pt x="57" y="2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03" name="Rectangle 71"/>
              <p:cNvSpPr>
                <a:spLocks noChangeArrowheads="1"/>
              </p:cNvSpPr>
              <p:nvPr/>
            </p:nvSpPr>
            <p:spPr bwMode="auto">
              <a:xfrm>
                <a:off x="1459" y="1862"/>
                <a:ext cx="2" cy="56"/>
              </a:xfrm>
              <a:prstGeom prst="rect">
                <a:avLst/>
              </a:prstGeom>
              <a:noFill/>
              <a:ln w="0">
                <a:solidFill>
                  <a:srgbClr val="333399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cs typeface="Calibri" charset="0"/>
                </a:endParaRPr>
              </a:p>
            </p:txBody>
          </p:sp>
          <p:sp>
            <p:nvSpPr>
              <p:cNvPr id="1604" name="Freeform 72"/>
              <p:cNvSpPr>
                <a:spLocks/>
              </p:cNvSpPr>
              <p:nvPr/>
            </p:nvSpPr>
            <p:spPr bwMode="auto">
              <a:xfrm>
                <a:off x="1429" y="1882"/>
                <a:ext cx="30" cy="7"/>
              </a:xfrm>
              <a:custGeom>
                <a:avLst/>
                <a:gdLst>
                  <a:gd name="T0" fmla="*/ 0 w 30"/>
                  <a:gd name="T1" fmla="*/ 5 h 7"/>
                  <a:gd name="T2" fmla="*/ 30 w 30"/>
                  <a:gd name="T3" fmla="*/ 0 h 7"/>
                  <a:gd name="T4" fmla="*/ 30 w 30"/>
                  <a:gd name="T5" fmla="*/ 3 h 7"/>
                  <a:gd name="T6" fmla="*/ 0 w 30"/>
                  <a:gd name="T7" fmla="*/ 7 h 7"/>
                  <a:gd name="T8" fmla="*/ 0 w 30"/>
                  <a:gd name="T9" fmla="*/ 5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7"/>
                  <a:gd name="T17" fmla="*/ 30 w 3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7">
                    <a:moveTo>
                      <a:pt x="0" y="5"/>
                    </a:moveTo>
                    <a:lnTo>
                      <a:pt x="30" y="0"/>
                    </a:lnTo>
                    <a:lnTo>
                      <a:pt x="30" y="3"/>
                    </a:lnTo>
                    <a:lnTo>
                      <a:pt x="0" y="7"/>
                    </a:lnTo>
                    <a:lnTo>
                      <a:pt x="0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05" name="Freeform 73"/>
              <p:cNvSpPr>
                <a:spLocks/>
              </p:cNvSpPr>
              <p:nvPr/>
            </p:nvSpPr>
            <p:spPr bwMode="auto">
              <a:xfrm>
                <a:off x="1413" y="1889"/>
                <a:ext cx="21" cy="26"/>
              </a:xfrm>
              <a:custGeom>
                <a:avLst/>
                <a:gdLst>
                  <a:gd name="T0" fmla="*/ 21 w 21"/>
                  <a:gd name="T1" fmla="*/ 0 h 26"/>
                  <a:gd name="T2" fmla="*/ 0 w 21"/>
                  <a:gd name="T3" fmla="*/ 26 h 26"/>
                  <a:gd name="T4" fmla="*/ 16 w 21"/>
                  <a:gd name="T5" fmla="*/ 26 h 26"/>
                  <a:gd name="T6" fmla="*/ 16 w 21"/>
                  <a:gd name="T7" fmla="*/ 5 h 2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"/>
                  <a:gd name="T13" fmla="*/ 0 h 26"/>
                  <a:gd name="T14" fmla="*/ 21 w 21"/>
                  <a:gd name="T15" fmla="*/ 26 h 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" h="26">
                    <a:moveTo>
                      <a:pt x="21" y="0"/>
                    </a:moveTo>
                    <a:lnTo>
                      <a:pt x="0" y="26"/>
                    </a:lnTo>
                    <a:lnTo>
                      <a:pt x="16" y="26"/>
                    </a:lnTo>
                    <a:lnTo>
                      <a:pt x="16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06" name="Freeform 74"/>
              <p:cNvSpPr>
                <a:spLocks/>
              </p:cNvSpPr>
              <p:nvPr/>
            </p:nvSpPr>
            <p:spPr bwMode="auto">
              <a:xfrm>
                <a:off x="1429" y="1885"/>
                <a:ext cx="30" cy="30"/>
              </a:xfrm>
              <a:custGeom>
                <a:avLst/>
                <a:gdLst>
                  <a:gd name="T0" fmla="*/ 27 w 30"/>
                  <a:gd name="T1" fmla="*/ 0 h 30"/>
                  <a:gd name="T2" fmla="*/ 0 w 30"/>
                  <a:gd name="T3" fmla="*/ 30 h 30"/>
                  <a:gd name="T4" fmla="*/ 7 w 30"/>
                  <a:gd name="T5" fmla="*/ 30 h 30"/>
                  <a:gd name="T6" fmla="*/ 30 w 30"/>
                  <a:gd name="T7" fmla="*/ 4 h 30"/>
                  <a:gd name="T8" fmla="*/ 27 w 30"/>
                  <a:gd name="T9" fmla="*/ 0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30"/>
                  <a:gd name="T17" fmla="*/ 30 w 30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30">
                    <a:moveTo>
                      <a:pt x="27" y="0"/>
                    </a:moveTo>
                    <a:lnTo>
                      <a:pt x="0" y="30"/>
                    </a:lnTo>
                    <a:lnTo>
                      <a:pt x="7" y="30"/>
                    </a:lnTo>
                    <a:lnTo>
                      <a:pt x="30" y="4"/>
                    </a:lnTo>
                    <a:lnTo>
                      <a:pt x="2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07" name="Freeform 75"/>
              <p:cNvSpPr>
                <a:spLocks/>
              </p:cNvSpPr>
              <p:nvPr/>
            </p:nvSpPr>
            <p:spPr bwMode="auto">
              <a:xfrm>
                <a:off x="1462" y="1852"/>
                <a:ext cx="20" cy="25"/>
              </a:xfrm>
              <a:custGeom>
                <a:avLst/>
                <a:gdLst>
                  <a:gd name="T0" fmla="*/ 0 w 20"/>
                  <a:gd name="T1" fmla="*/ 0 h 25"/>
                  <a:gd name="T2" fmla="*/ 4 w 20"/>
                  <a:gd name="T3" fmla="*/ 3 h 25"/>
                  <a:gd name="T4" fmla="*/ 10 w 20"/>
                  <a:gd name="T5" fmla="*/ 5 h 25"/>
                  <a:gd name="T6" fmla="*/ 10 w 20"/>
                  <a:gd name="T7" fmla="*/ 10 h 25"/>
                  <a:gd name="T8" fmla="*/ 20 w 20"/>
                  <a:gd name="T9" fmla="*/ 17 h 25"/>
                  <a:gd name="T10" fmla="*/ 20 w 20"/>
                  <a:gd name="T11" fmla="*/ 22 h 25"/>
                  <a:gd name="T12" fmla="*/ 17 w 20"/>
                  <a:gd name="T13" fmla="*/ 25 h 25"/>
                  <a:gd name="T14" fmla="*/ 13 w 20"/>
                  <a:gd name="T15" fmla="*/ 20 h 25"/>
                  <a:gd name="T16" fmla="*/ 15 w 20"/>
                  <a:gd name="T17" fmla="*/ 20 h 25"/>
                  <a:gd name="T18" fmla="*/ 7 w 20"/>
                  <a:gd name="T19" fmla="*/ 10 h 25"/>
                  <a:gd name="T20" fmla="*/ 4 w 20"/>
                  <a:gd name="T21" fmla="*/ 10 h 25"/>
                  <a:gd name="T22" fmla="*/ 2 w 20"/>
                  <a:gd name="T23" fmla="*/ 8 h 25"/>
                  <a:gd name="T24" fmla="*/ 0 w 20"/>
                  <a:gd name="T25" fmla="*/ 0 h 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0"/>
                  <a:gd name="T40" fmla="*/ 0 h 25"/>
                  <a:gd name="T41" fmla="*/ 20 w 20"/>
                  <a:gd name="T42" fmla="*/ 25 h 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0" h="25">
                    <a:moveTo>
                      <a:pt x="0" y="0"/>
                    </a:moveTo>
                    <a:lnTo>
                      <a:pt x="4" y="3"/>
                    </a:lnTo>
                    <a:lnTo>
                      <a:pt x="10" y="5"/>
                    </a:lnTo>
                    <a:lnTo>
                      <a:pt x="10" y="10"/>
                    </a:lnTo>
                    <a:lnTo>
                      <a:pt x="20" y="17"/>
                    </a:lnTo>
                    <a:lnTo>
                      <a:pt x="20" y="22"/>
                    </a:lnTo>
                    <a:lnTo>
                      <a:pt x="17" y="25"/>
                    </a:lnTo>
                    <a:lnTo>
                      <a:pt x="13" y="20"/>
                    </a:lnTo>
                    <a:lnTo>
                      <a:pt x="15" y="20"/>
                    </a:lnTo>
                    <a:lnTo>
                      <a:pt x="7" y="10"/>
                    </a:lnTo>
                    <a:lnTo>
                      <a:pt x="4" y="10"/>
                    </a:lnTo>
                    <a:lnTo>
                      <a:pt x="2" y="8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08" name="Freeform 76"/>
              <p:cNvSpPr>
                <a:spLocks/>
              </p:cNvSpPr>
              <p:nvPr/>
            </p:nvSpPr>
            <p:spPr bwMode="auto">
              <a:xfrm>
                <a:off x="1433" y="1887"/>
                <a:ext cx="18" cy="25"/>
              </a:xfrm>
              <a:custGeom>
                <a:avLst/>
                <a:gdLst>
                  <a:gd name="T0" fmla="*/ 0 w 18"/>
                  <a:gd name="T1" fmla="*/ 5 h 25"/>
                  <a:gd name="T2" fmla="*/ 0 w 18"/>
                  <a:gd name="T3" fmla="*/ 25 h 25"/>
                  <a:gd name="T4" fmla="*/ 3 w 18"/>
                  <a:gd name="T5" fmla="*/ 0 h 25"/>
                  <a:gd name="T6" fmla="*/ 5 w 18"/>
                  <a:gd name="T7" fmla="*/ 0 h 25"/>
                  <a:gd name="T8" fmla="*/ 3 w 18"/>
                  <a:gd name="T9" fmla="*/ 21 h 25"/>
                  <a:gd name="T10" fmla="*/ 8 w 18"/>
                  <a:gd name="T11" fmla="*/ 15 h 25"/>
                  <a:gd name="T12" fmla="*/ 5 w 18"/>
                  <a:gd name="T13" fmla="*/ 0 h 25"/>
                  <a:gd name="T14" fmla="*/ 8 w 18"/>
                  <a:gd name="T15" fmla="*/ 0 h 25"/>
                  <a:gd name="T16" fmla="*/ 11 w 18"/>
                  <a:gd name="T17" fmla="*/ 13 h 25"/>
                  <a:gd name="T18" fmla="*/ 13 w 18"/>
                  <a:gd name="T19" fmla="*/ 12 h 25"/>
                  <a:gd name="T20" fmla="*/ 11 w 18"/>
                  <a:gd name="T21" fmla="*/ 0 h 25"/>
                  <a:gd name="T22" fmla="*/ 16 w 18"/>
                  <a:gd name="T23" fmla="*/ 2 h 25"/>
                  <a:gd name="T24" fmla="*/ 18 w 18"/>
                  <a:gd name="T25" fmla="*/ 0 h 25"/>
                  <a:gd name="T26" fmla="*/ 13 w 18"/>
                  <a:gd name="T27" fmla="*/ 10 h 2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8"/>
                  <a:gd name="T43" fmla="*/ 0 h 25"/>
                  <a:gd name="T44" fmla="*/ 18 w 18"/>
                  <a:gd name="T45" fmla="*/ 25 h 2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8" h="25">
                    <a:moveTo>
                      <a:pt x="0" y="5"/>
                    </a:moveTo>
                    <a:lnTo>
                      <a:pt x="0" y="25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3" y="21"/>
                    </a:lnTo>
                    <a:lnTo>
                      <a:pt x="8" y="15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11" y="13"/>
                    </a:lnTo>
                    <a:lnTo>
                      <a:pt x="13" y="12"/>
                    </a:lnTo>
                    <a:lnTo>
                      <a:pt x="11" y="0"/>
                    </a:lnTo>
                    <a:lnTo>
                      <a:pt x="16" y="2"/>
                    </a:lnTo>
                    <a:lnTo>
                      <a:pt x="18" y="0"/>
                    </a:lnTo>
                    <a:lnTo>
                      <a:pt x="13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09" name="Freeform 77"/>
              <p:cNvSpPr>
                <a:spLocks/>
              </p:cNvSpPr>
              <p:nvPr/>
            </p:nvSpPr>
            <p:spPr bwMode="auto">
              <a:xfrm>
                <a:off x="1444" y="1899"/>
                <a:ext cx="8" cy="16"/>
              </a:xfrm>
              <a:custGeom>
                <a:avLst/>
                <a:gdLst>
                  <a:gd name="T0" fmla="*/ 3 w 8"/>
                  <a:gd name="T1" fmla="*/ 1 h 16"/>
                  <a:gd name="T2" fmla="*/ 0 w 8"/>
                  <a:gd name="T3" fmla="*/ 16 h 16"/>
                  <a:gd name="T4" fmla="*/ 3 w 8"/>
                  <a:gd name="T5" fmla="*/ 16 h 16"/>
                  <a:gd name="T6" fmla="*/ 7 w 8"/>
                  <a:gd name="T7" fmla="*/ 0 h 16"/>
                  <a:gd name="T8" fmla="*/ 8 w 8"/>
                  <a:gd name="T9" fmla="*/ 0 h 16"/>
                  <a:gd name="T10" fmla="*/ 8 w 8"/>
                  <a:gd name="T11" fmla="*/ 9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3" y="1"/>
                    </a:moveTo>
                    <a:lnTo>
                      <a:pt x="0" y="16"/>
                    </a:lnTo>
                    <a:lnTo>
                      <a:pt x="3" y="16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8" y="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10" name="Freeform 78"/>
              <p:cNvSpPr>
                <a:spLocks/>
              </p:cNvSpPr>
              <p:nvPr/>
            </p:nvSpPr>
            <p:spPr bwMode="auto">
              <a:xfrm>
                <a:off x="1408" y="1917"/>
                <a:ext cx="62" cy="1"/>
              </a:xfrm>
              <a:custGeom>
                <a:avLst/>
                <a:gdLst>
                  <a:gd name="T0" fmla="*/ 0 w 62"/>
                  <a:gd name="T1" fmla="*/ 0 h 1"/>
                  <a:gd name="T2" fmla="*/ 51 w 62"/>
                  <a:gd name="T3" fmla="*/ 1 h 1"/>
                  <a:gd name="T4" fmla="*/ 62 w 62"/>
                  <a:gd name="T5" fmla="*/ 1 h 1"/>
                  <a:gd name="T6" fmla="*/ 0 60000 65536"/>
                  <a:gd name="T7" fmla="*/ 0 60000 65536"/>
                  <a:gd name="T8" fmla="*/ 0 60000 65536"/>
                  <a:gd name="T9" fmla="*/ 0 w 62"/>
                  <a:gd name="T10" fmla="*/ 0 h 1"/>
                  <a:gd name="T11" fmla="*/ 62 w 62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" h="1">
                    <a:moveTo>
                      <a:pt x="0" y="0"/>
                    </a:moveTo>
                    <a:lnTo>
                      <a:pt x="51" y="1"/>
                    </a:lnTo>
                    <a:lnTo>
                      <a:pt x="62" y="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11" name="Freeform 79"/>
              <p:cNvSpPr>
                <a:spLocks/>
              </p:cNvSpPr>
              <p:nvPr/>
            </p:nvSpPr>
            <p:spPr bwMode="auto">
              <a:xfrm>
                <a:off x="1405" y="1922"/>
                <a:ext cx="80" cy="1"/>
              </a:xfrm>
              <a:custGeom>
                <a:avLst/>
                <a:gdLst>
                  <a:gd name="T0" fmla="*/ 0 w 80"/>
                  <a:gd name="T1" fmla="*/ 0 h 1"/>
                  <a:gd name="T2" fmla="*/ 80 w 80"/>
                  <a:gd name="T3" fmla="*/ 0 h 1"/>
                  <a:gd name="T4" fmla="*/ 0 w 80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80"/>
                  <a:gd name="T10" fmla="*/ 0 h 1"/>
                  <a:gd name="T11" fmla="*/ 80 w 80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0" h="1">
                    <a:moveTo>
                      <a:pt x="0" y="0"/>
                    </a:moveTo>
                    <a:lnTo>
                      <a:pt x="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12" name="Freeform 80"/>
              <p:cNvSpPr>
                <a:spLocks/>
              </p:cNvSpPr>
              <p:nvPr/>
            </p:nvSpPr>
            <p:spPr bwMode="auto">
              <a:xfrm>
                <a:off x="1462" y="1908"/>
                <a:ext cx="15" cy="12"/>
              </a:xfrm>
              <a:custGeom>
                <a:avLst/>
                <a:gdLst>
                  <a:gd name="T0" fmla="*/ 12 w 15"/>
                  <a:gd name="T1" fmla="*/ 12 h 12"/>
                  <a:gd name="T2" fmla="*/ 10 w 15"/>
                  <a:gd name="T3" fmla="*/ 5 h 12"/>
                  <a:gd name="T4" fmla="*/ 0 w 15"/>
                  <a:gd name="T5" fmla="*/ 5 h 12"/>
                  <a:gd name="T6" fmla="*/ 4 w 15"/>
                  <a:gd name="T7" fmla="*/ 5 h 12"/>
                  <a:gd name="T8" fmla="*/ 4 w 15"/>
                  <a:gd name="T9" fmla="*/ 2 h 12"/>
                  <a:gd name="T10" fmla="*/ 8 w 15"/>
                  <a:gd name="T11" fmla="*/ 2 h 12"/>
                  <a:gd name="T12" fmla="*/ 10 w 15"/>
                  <a:gd name="T13" fmla="*/ 0 h 12"/>
                  <a:gd name="T14" fmla="*/ 12 w 15"/>
                  <a:gd name="T15" fmla="*/ 0 h 12"/>
                  <a:gd name="T16" fmla="*/ 12 w 15"/>
                  <a:gd name="T17" fmla="*/ 5 h 12"/>
                  <a:gd name="T18" fmla="*/ 13 w 15"/>
                  <a:gd name="T19" fmla="*/ 5 h 12"/>
                  <a:gd name="T20" fmla="*/ 15 w 15"/>
                  <a:gd name="T21" fmla="*/ 12 h 1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5"/>
                  <a:gd name="T34" fmla="*/ 0 h 12"/>
                  <a:gd name="T35" fmla="*/ 15 w 15"/>
                  <a:gd name="T36" fmla="*/ 12 h 1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5" h="12">
                    <a:moveTo>
                      <a:pt x="12" y="12"/>
                    </a:moveTo>
                    <a:lnTo>
                      <a:pt x="10" y="5"/>
                    </a:lnTo>
                    <a:lnTo>
                      <a:pt x="0" y="5"/>
                    </a:lnTo>
                    <a:lnTo>
                      <a:pt x="4" y="5"/>
                    </a:lnTo>
                    <a:lnTo>
                      <a:pt x="4" y="2"/>
                    </a:lnTo>
                    <a:lnTo>
                      <a:pt x="8" y="2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3" y="5"/>
                    </a:lnTo>
                    <a:lnTo>
                      <a:pt x="15" y="1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13" name="Freeform 81"/>
              <p:cNvSpPr>
                <a:spLocks/>
              </p:cNvSpPr>
              <p:nvPr/>
            </p:nvSpPr>
            <p:spPr bwMode="auto">
              <a:xfrm>
                <a:off x="1451" y="1860"/>
                <a:ext cx="8" cy="24"/>
              </a:xfrm>
              <a:custGeom>
                <a:avLst/>
                <a:gdLst>
                  <a:gd name="T0" fmla="*/ 5 w 8"/>
                  <a:gd name="T1" fmla="*/ 0 h 24"/>
                  <a:gd name="T2" fmla="*/ 0 w 8"/>
                  <a:gd name="T3" fmla="*/ 24 h 24"/>
                  <a:gd name="T4" fmla="*/ 3 w 8"/>
                  <a:gd name="T5" fmla="*/ 24 h 24"/>
                  <a:gd name="T6" fmla="*/ 8 w 8"/>
                  <a:gd name="T7" fmla="*/ 2 h 24"/>
                  <a:gd name="T8" fmla="*/ 5 w 8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24"/>
                  <a:gd name="T17" fmla="*/ 8 w 8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24">
                    <a:moveTo>
                      <a:pt x="5" y="0"/>
                    </a:moveTo>
                    <a:lnTo>
                      <a:pt x="0" y="24"/>
                    </a:lnTo>
                    <a:lnTo>
                      <a:pt x="3" y="24"/>
                    </a:lnTo>
                    <a:lnTo>
                      <a:pt x="8" y="2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14" name="Freeform 82"/>
              <p:cNvSpPr>
                <a:spLocks/>
              </p:cNvSpPr>
              <p:nvPr/>
            </p:nvSpPr>
            <p:spPr bwMode="auto">
              <a:xfrm>
                <a:off x="1429" y="1875"/>
                <a:ext cx="15" cy="9"/>
              </a:xfrm>
              <a:custGeom>
                <a:avLst/>
                <a:gdLst>
                  <a:gd name="T0" fmla="*/ 0 w 15"/>
                  <a:gd name="T1" fmla="*/ 0 h 9"/>
                  <a:gd name="T2" fmla="*/ 7 w 15"/>
                  <a:gd name="T3" fmla="*/ 7 h 9"/>
                  <a:gd name="T4" fmla="*/ 10 w 15"/>
                  <a:gd name="T5" fmla="*/ 9 h 9"/>
                  <a:gd name="T6" fmla="*/ 15 w 15"/>
                  <a:gd name="T7" fmla="*/ 9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9"/>
                  <a:gd name="T14" fmla="*/ 15 w 15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9">
                    <a:moveTo>
                      <a:pt x="0" y="0"/>
                    </a:moveTo>
                    <a:lnTo>
                      <a:pt x="7" y="7"/>
                    </a:lnTo>
                    <a:lnTo>
                      <a:pt x="10" y="9"/>
                    </a:lnTo>
                    <a:lnTo>
                      <a:pt x="15" y="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15" name="Freeform 83"/>
              <p:cNvSpPr>
                <a:spLocks/>
              </p:cNvSpPr>
              <p:nvPr/>
            </p:nvSpPr>
            <p:spPr bwMode="auto">
              <a:xfrm>
                <a:off x="1431" y="1875"/>
                <a:ext cx="20" cy="7"/>
              </a:xfrm>
              <a:custGeom>
                <a:avLst/>
                <a:gdLst>
                  <a:gd name="T0" fmla="*/ 0 w 20"/>
                  <a:gd name="T1" fmla="*/ 0 h 7"/>
                  <a:gd name="T2" fmla="*/ 7 w 20"/>
                  <a:gd name="T3" fmla="*/ 5 h 7"/>
                  <a:gd name="T4" fmla="*/ 12 w 20"/>
                  <a:gd name="T5" fmla="*/ 5 h 7"/>
                  <a:gd name="T6" fmla="*/ 16 w 20"/>
                  <a:gd name="T7" fmla="*/ 7 h 7"/>
                  <a:gd name="T8" fmla="*/ 20 w 20"/>
                  <a:gd name="T9" fmla="*/ 7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7"/>
                  <a:gd name="T17" fmla="*/ 20 w 2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7">
                    <a:moveTo>
                      <a:pt x="0" y="0"/>
                    </a:moveTo>
                    <a:lnTo>
                      <a:pt x="7" y="5"/>
                    </a:lnTo>
                    <a:lnTo>
                      <a:pt x="12" y="5"/>
                    </a:lnTo>
                    <a:lnTo>
                      <a:pt x="16" y="7"/>
                    </a:lnTo>
                    <a:lnTo>
                      <a:pt x="20" y="7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16" name="Freeform 84"/>
              <p:cNvSpPr>
                <a:spLocks/>
              </p:cNvSpPr>
              <p:nvPr/>
            </p:nvSpPr>
            <p:spPr bwMode="auto">
              <a:xfrm>
                <a:off x="1461" y="1865"/>
                <a:ext cx="5" cy="17"/>
              </a:xfrm>
              <a:custGeom>
                <a:avLst/>
                <a:gdLst>
                  <a:gd name="T0" fmla="*/ 0 w 5"/>
                  <a:gd name="T1" fmla="*/ 4 h 17"/>
                  <a:gd name="T2" fmla="*/ 3 w 5"/>
                  <a:gd name="T3" fmla="*/ 0 h 17"/>
                  <a:gd name="T4" fmla="*/ 3 w 5"/>
                  <a:gd name="T5" fmla="*/ 17 h 17"/>
                  <a:gd name="T6" fmla="*/ 5 w 5"/>
                  <a:gd name="T7" fmla="*/ 17 h 17"/>
                  <a:gd name="T8" fmla="*/ 5 w 5"/>
                  <a:gd name="T9" fmla="*/ 2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17"/>
                  <a:gd name="T17" fmla="*/ 5 w 5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17">
                    <a:moveTo>
                      <a:pt x="0" y="4"/>
                    </a:moveTo>
                    <a:lnTo>
                      <a:pt x="3" y="0"/>
                    </a:lnTo>
                    <a:lnTo>
                      <a:pt x="3" y="17"/>
                    </a:lnTo>
                    <a:lnTo>
                      <a:pt x="5" y="17"/>
                    </a:lnTo>
                    <a:lnTo>
                      <a:pt x="5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17" name="Freeform 85"/>
              <p:cNvSpPr>
                <a:spLocks/>
              </p:cNvSpPr>
              <p:nvPr/>
            </p:nvSpPr>
            <p:spPr bwMode="auto">
              <a:xfrm>
                <a:off x="1466" y="1887"/>
                <a:ext cx="11" cy="2"/>
              </a:xfrm>
              <a:custGeom>
                <a:avLst/>
                <a:gdLst>
                  <a:gd name="T0" fmla="*/ 0 w 11"/>
                  <a:gd name="T1" fmla="*/ 2 h 2"/>
                  <a:gd name="T2" fmla="*/ 4 w 11"/>
                  <a:gd name="T3" fmla="*/ 2 h 2"/>
                  <a:gd name="T4" fmla="*/ 11 w 11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2"/>
                  <a:gd name="T11" fmla="*/ 11 w 11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2">
                    <a:moveTo>
                      <a:pt x="0" y="2"/>
                    </a:moveTo>
                    <a:lnTo>
                      <a:pt x="4" y="2"/>
                    </a:lnTo>
                    <a:lnTo>
                      <a:pt x="11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18" name="Freeform 86"/>
              <p:cNvSpPr>
                <a:spLocks/>
              </p:cNvSpPr>
              <p:nvPr/>
            </p:nvSpPr>
            <p:spPr bwMode="auto">
              <a:xfrm>
                <a:off x="1470" y="1889"/>
                <a:ext cx="10" cy="10"/>
              </a:xfrm>
              <a:custGeom>
                <a:avLst/>
                <a:gdLst>
                  <a:gd name="T0" fmla="*/ 0 w 10"/>
                  <a:gd name="T1" fmla="*/ 0 h 10"/>
                  <a:gd name="T2" fmla="*/ 0 w 10"/>
                  <a:gd name="T3" fmla="*/ 5 h 10"/>
                  <a:gd name="T4" fmla="*/ 4 w 10"/>
                  <a:gd name="T5" fmla="*/ 5 h 10"/>
                  <a:gd name="T6" fmla="*/ 5 w 10"/>
                  <a:gd name="T7" fmla="*/ 6 h 10"/>
                  <a:gd name="T8" fmla="*/ 9 w 10"/>
                  <a:gd name="T9" fmla="*/ 6 h 10"/>
                  <a:gd name="T10" fmla="*/ 9 w 10"/>
                  <a:gd name="T11" fmla="*/ 8 h 10"/>
                  <a:gd name="T12" fmla="*/ 10 w 10"/>
                  <a:gd name="T13" fmla="*/ 10 h 10"/>
                  <a:gd name="T14" fmla="*/ 4 w 10"/>
                  <a:gd name="T15" fmla="*/ 10 h 1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"/>
                  <a:gd name="T25" fmla="*/ 0 h 10"/>
                  <a:gd name="T26" fmla="*/ 10 w 10"/>
                  <a:gd name="T27" fmla="*/ 10 h 1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" h="10">
                    <a:moveTo>
                      <a:pt x="0" y="0"/>
                    </a:moveTo>
                    <a:lnTo>
                      <a:pt x="0" y="5"/>
                    </a:lnTo>
                    <a:lnTo>
                      <a:pt x="4" y="5"/>
                    </a:lnTo>
                    <a:lnTo>
                      <a:pt x="5" y="6"/>
                    </a:lnTo>
                    <a:lnTo>
                      <a:pt x="9" y="6"/>
                    </a:lnTo>
                    <a:lnTo>
                      <a:pt x="9" y="8"/>
                    </a:lnTo>
                    <a:lnTo>
                      <a:pt x="10" y="10"/>
                    </a:lnTo>
                    <a:lnTo>
                      <a:pt x="4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19" name="Line 87"/>
              <p:cNvSpPr>
                <a:spLocks noChangeShapeType="1"/>
              </p:cNvSpPr>
              <p:nvPr/>
            </p:nvSpPr>
            <p:spPr bwMode="auto">
              <a:xfrm>
                <a:off x="1474" y="1902"/>
                <a:ext cx="6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0" name="Freeform 88"/>
              <p:cNvSpPr>
                <a:spLocks/>
              </p:cNvSpPr>
              <p:nvPr/>
            </p:nvSpPr>
            <p:spPr bwMode="auto">
              <a:xfrm>
                <a:off x="1436" y="1870"/>
                <a:ext cx="15" cy="5"/>
              </a:xfrm>
              <a:custGeom>
                <a:avLst/>
                <a:gdLst>
                  <a:gd name="T0" fmla="*/ 0 w 15"/>
                  <a:gd name="T1" fmla="*/ 2 h 5"/>
                  <a:gd name="T2" fmla="*/ 13 w 15"/>
                  <a:gd name="T3" fmla="*/ 5 h 5"/>
                  <a:gd name="T4" fmla="*/ 15 w 15"/>
                  <a:gd name="T5" fmla="*/ 4 h 5"/>
                  <a:gd name="T6" fmla="*/ 3 w 15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5"/>
                  <a:gd name="T14" fmla="*/ 15 w 15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5">
                    <a:moveTo>
                      <a:pt x="0" y="2"/>
                    </a:moveTo>
                    <a:lnTo>
                      <a:pt x="13" y="5"/>
                    </a:lnTo>
                    <a:lnTo>
                      <a:pt x="15" y="4"/>
                    </a:lnTo>
                    <a:lnTo>
                      <a:pt x="3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1" name="Freeform 89"/>
              <p:cNvSpPr>
                <a:spLocks/>
              </p:cNvSpPr>
              <p:nvPr/>
            </p:nvSpPr>
            <p:spPr bwMode="auto">
              <a:xfrm>
                <a:off x="1438" y="1865"/>
                <a:ext cx="14" cy="15"/>
              </a:xfrm>
              <a:custGeom>
                <a:avLst/>
                <a:gdLst>
                  <a:gd name="T0" fmla="*/ 0 w 14"/>
                  <a:gd name="T1" fmla="*/ 15 h 15"/>
                  <a:gd name="T2" fmla="*/ 6 w 14"/>
                  <a:gd name="T3" fmla="*/ 9 h 15"/>
                  <a:gd name="T4" fmla="*/ 6 w 14"/>
                  <a:gd name="T5" fmla="*/ 15 h 15"/>
                  <a:gd name="T6" fmla="*/ 9 w 14"/>
                  <a:gd name="T7" fmla="*/ 10 h 15"/>
                  <a:gd name="T8" fmla="*/ 11 w 14"/>
                  <a:gd name="T9" fmla="*/ 12 h 15"/>
                  <a:gd name="T10" fmla="*/ 8 w 14"/>
                  <a:gd name="T11" fmla="*/ 15 h 15"/>
                  <a:gd name="T12" fmla="*/ 11 w 14"/>
                  <a:gd name="T13" fmla="*/ 15 h 15"/>
                  <a:gd name="T14" fmla="*/ 13 w 14"/>
                  <a:gd name="T15" fmla="*/ 15 h 15"/>
                  <a:gd name="T16" fmla="*/ 13 w 14"/>
                  <a:gd name="T17" fmla="*/ 9 h 15"/>
                  <a:gd name="T18" fmla="*/ 13 w 14"/>
                  <a:gd name="T19" fmla="*/ 5 h 15"/>
                  <a:gd name="T20" fmla="*/ 8 w 14"/>
                  <a:gd name="T21" fmla="*/ 4 h 15"/>
                  <a:gd name="T22" fmla="*/ 11 w 14"/>
                  <a:gd name="T23" fmla="*/ 0 h 15"/>
                  <a:gd name="T24" fmla="*/ 14 w 14"/>
                  <a:gd name="T25" fmla="*/ 0 h 15"/>
                  <a:gd name="T26" fmla="*/ 14 w 14"/>
                  <a:gd name="T27" fmla="*/ 2 h 15"/>
                  <a:gd name="T28" fmla="*/ 13 w 14"/>
                  <a:gd name="T29" fmla="*/ 4 h 1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"/>
                  <a:gd name="T46" fmla="*/ 0 h 15"/>
                  <a:gd name="T47" fmla="*/ 14 w 14"/>
                  <a:gd name="T48" fmla="*/ 15 h 1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" h="15">
                    <a:moveTo>
                      <a:pt x="0" y="15"/>
                    </a:moveTo>
                    <a:lnTo>
                      <a:pt x="6" y="9"/>
                    </a:lnTo>
                    <a:lnTo>
                      <a:pt x="6" y="15"/>
                    </a:lnTo>
                    <a:lnTo>
                      <a:pt x="9" y="10"/>
                    </a:lnTo>
                    <a:lnTo>
                      <a:pt x="11" y="12"/>
                    </a:lnTo>
                    <a:lnTo>
                      <a:pt x="8" y="15"/>
                    </a:lnTo>
                    <a:lnTo>
                      <a:pt x="11" y="15"/>
                    </a:lnTo>
                    <a:lnTo>
                      <a:pt x="13" y="15"/>
                    </a:lnTo>
                    <a:lnTo>
                      <a:pt x="13" y="9"/>
                    </a:lnTo>
                    <a:lnTo>
                      <a:pt x="13" y="5"/>
                    </a:lnTo>
                    <a:lnTo>
                      <a:pt x="8" y="4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4" y="2"/>
                    </a:lnTo>
                    <a:lnTo>
                      <a:pt x="13" y="4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2" name="Line 90"/>
              <p:cNvSpPr>
                <a:spLocks noChangeShapeType="1"/>
              </p:cNvSpPr>
              <p:nvPr/>
            </p:nvSpPr>
            <p:spPr bwMode="auto">
              <a:xfrm>
                <a:off x="1434" y="187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3" name="Line 91"/>
              <p:cNvSpPr>
                <a:spLocks noChangeShapeType="1"/>
              </p:cNvSpPr>
              <p:nvPr/>
            </p:nvSpPr>
            <p:spPr bwMode="auto">
              <a:xfrm>
                <a:off x="1443" y="1869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4" name="Line 92"/>
              <p:cNvSpPr>
                <a:spLocks noChangeShapeType="1"/>
              </p:cNvSpPr>
              <p:nvPr/>
            </p:nvSpPr>
            <p:spPr bwMode="auto">
              <a:xfrm>
                <a:off x="1454" y="1894"/>
                <a:ext cx="3" cy="19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5" name="Freeform 93"/>
              <p:cNvSpPr>
                <a:spLocks/>
              </p:cNvSpPr>
              <p:nvPr/>
            </p:nvSpPr>
            <p:spPr bwMode="auto">
              <a:xfrm>
                <a:off x="1438" y="1908"/>
                <a:ext cx="6" cy="7"/>
              </a:xfrm>
              <a:custGeom>
                <a:avLst/>
                <a:gdLst>
                  <a:gd name="T0" fmla="*/ 0 w 6"/>
                  <a:gd name="T1" fmla="*/ 7 h 7"/>
                  <a:gd name="T2" fmla="*/ 6 w 6"/>
                  <a:gd name="T3" fmla="*/ 7 h 7"/>
                  <a:gd name="T4" fmla="*/ 5 w 6"/>
                  <a:gd name="T5" fmla="*/ 0 h 7"/>
                  <a:gd name="T6" fmla="*/ 0 60000 65536"/>
                  <a:gd name="T7" fmla="*/ 0 60000 65536"/>
                  <a:gd name="T8" fmla="*/ 0 60000 65536"/>
                  <a:gd name="T9" fmla="*/ 0 w 6"/>
                  <a:gd name="T10" fmla="*/ 0 h 7"/>
                  <a:gd name="T11" fmla="*/ 6 w 6"/>
                  <a:gd name="T12" fmla="*/ 7 h 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" h="7">
                    <a:moveTo>
                      <a:pt x="0" y="7"/>
                    </a:moveTo>
                    <a:lnTo>
                      <a:pt x="6" y="7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6" name="Freeform 94"/>
              <p:cNvSpPr>
                <a:spLocks/>
              </p:cNvSpPr>
              <p:nvPr/>
            </p:nvSpPr>
            <p:spPr bwMode="auto">
              <a:xfrm>
                <a:off x="1461" y="1887"/>
                <a:ext cx="24" cy="31"/>
              </a:xfrm>
              <a:custGeom>
                <a:avLst/>
                <a:gdLst>
                  <a:gd name="T0" fmla="*/ 0 w 24"/>
                  <a:gd name="T1" fmla="*/ 0 h 31"/>
                  <a:gd name="T2" fmla="*/ 19 w 24"/>
                  <a:gd name="T3" fmla="*/ 30 h 31"/>
                  <a:gd name="T4" fmla="*/ 19 w 24"/>
                  <a:gd name="T5" fmla="*/ 31 h 31"/>
                  <a:gd name="T6" fmla="*/ 24 w 24"/>
                  <a:gd name="T7" fmla="*/ 31 h 3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4"/>
                  <a:gd name="T13" fmla="*/ 0 h 31"/>
                  <a:gd name="T14" fmla="*/ 24 w 24"/>
                  <a:gd name="T15" fmla="*/ 31 h 3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4" h="31">
                    <a:moveTo>
                      <a:pt x="0" y="0"/>
                    </a:moveTo>
                    <a:lnTo>
                      <a:pt x="19" y="30"/>
                    </a:lnTo>
                    <a:lnTo>
                      <a:pt x="19" y="31"/>
                    </a:lnTo>
                    <a:lnTo>
                      <a:pt x="24" y="3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7" name="Freeform 95"/>
              <p:cNvSpPr>
                <a:spLocks/>
              </p:cNvSpPr>
              <p:nvPr/>
            </p:nvSpPr>
            <p:spPr bwMode="auto">
              <a:xfrm>
                <a:off x="1449" y="1910"/>
                <a:ext cx="8" cy="5"/>
              </a:xfrm>
              <a:custGeom>
                <a:avLst/>
                <a:gdLst>
                  <a:gd name="T0" fmla="*/ 0 w 8"/>
                  <a:gd name="T1" fmla="*/ 0 h 5"/>
                  <a:gd name="T2" fmla="*/ 5 w 8"/>
                  <a:gd name="T3" fmla="*/ 0 h 5"/>
                  <a:gd name="T4" fmla="*/ 5 w 8"/>
                  <a:gd name="T5" fmla="*/ 2 h 5"/>
                  <a:gd name="T6" fmla="*/ 0 w 8"/>
                  <a:gd name="T7" fmla="*/ 2 h 5"/>
                  <a:gd name="T8" fmla="*/ 0 w 8"/>
                  <a:gd name="T9" fmla="*/ 5 h 5"/>
                  <a:gd name="T10" fmla="*/ 8 w 8"/>
                  <a:gd name="T11" fmla="*/ 5 h 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5"/>
                  <a:gd name="T20" fmla="*/ 8 w 8"/>
                  <a:gd name="T21" fmla="*/ 5 h 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5">
                    <a:moveTo>
                      <a:pt x="0" y="0"/>
                    </a:moveTo>
                    <a:lnTo>
                      <a:pt x="5" y="0"/>
                    </a:lnTo>
                    <a:lnTo>
                      <a:pt x="5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8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8" name="Line 96"/>
              <p:cNvSpPr>
                <a:spLocks noChangeShapeType="1"/>
              </p:cNvSpPr>
              <p:nvPr/>
            </p:nvSpPr>
            <p:spPr bwMode="auto">
              <a:xfrm>
                <a:off x="1472" y="186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9" name="Line 97"/>
              <p:cNvSpPr>
                <a:spLocks noChangeShapeType="1"/>
              </p:cNvSpPr>
              <p:nvPr/>
            </p:nvSpPr>
            <p:spPr bwMode="auto">
              <a:xfrm>
                <a:off x="1475" y="1865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30" name="Freeform 98"/>
              <p:cNvSpPr>
                <a:spLocks/>
              </p:cNvSpPr>
              <p:nvPr/>
            </p:nvSpPr>
            <p:spPr bwMode="auto">
              <a:xfrm>
                <a:off x="1466" y="1875"/>
                <a:ext cx="6" cy="7"/>
              </a:xfrm>
              <a:custGeom>
                <a:avLst/>
                <a:gdLst>
                  <a:gd name="T0" fmla="*/ 0 w 6"/>
                  <a:gd name="T1" fmla="*/ 0 h 7"/>
                  <a:gd name="T2" fmla="*/ 4 w 6"/>
                  <a:gd name="T3" fmla="*/ 0 h 7"/>
                  <a:gd name="T4" fmla="*/ 6 w 6"/>
                  <a:gd name="T5" fmla="*/ 2 h 7"/>
                  <a:gd name="T6" fmla="*/ 1 w 6"/>
                  <a:gd name="T7" fmla="*/ 2 h 7"/>
                  <a:gd name="T8" fmla="*/ 3 w 6"/>
                  <a:gd name="T9" fmla="*/ 5 h 7"/>
                  <a:gd name="T10" fmla="*/ 6 w 6"/>
                  <a:gd name="T11" fmla="*/ 4 h 7"/>
                  <a:gd name="T12" fmla="*/ 6 w 6"/>
                  <a:gd name="T13" fmla="*/ 7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"/>
                  <a:gd name="T22" fmla="*/ 0 h 7"/>
                  <a:gd name="T23" fmla="*/ 6 w 6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" h="7">
                    <a:moveTo>
                      <a:pt x="0" y="0"/>
                    </a:moveTo>
                    <a:lnTo>
                      <a:pt x="4" y="0"/>
                    </a:lnTo>
                    <a:lnTo>
                      <a:pt x="6" y="2"/>
                    </a:lnTo>
                    <a:lnTo>
                      <a:pt x="1" y="2"/>
                    </a:lnTo>
                    <a:lnTo>
                      <a:pt x="3" y="5"/>
                    </a:lnTo>
                    <a:lnTo>
                      <a:pt x="6" y="4"/>
                    </a:lnTo>
                    <a:lnTo>
                      <a:pt x="6" y="7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31" name="Freeform 99"/>
              <p:cNvSpPr>
                <a:spLocks/>
              </p:cNvSpPr>
              <p:nvPr/>
            </p:nvSpPr>
            <p:spPr bwMode="auto">
              <a:xfrm>
                <a:off x="1433" y="1884"/>
                <a:ext cx="6" cy="1"/>
              </a:xfrm>
              <a:custGeom>
                <a:avLst/>
                <a:gdLst>
                  <a:gd name="T0" fmla="*/ 0 w 6"/>
                  <a:gd name="T1" fmla="*/ 1 h 1"/>
                  <a:gd name="T2" fmla="*/ 1 w 6"/>
                  <a:gd name="T3" fmla="*/ 0 h 1"/>
                  <a:gd name="T4" fmla="*/ 5 w 6"/>
                  <a:gd name="T5" fmla="*/ 1 h 1"/>
                  <a:gd name="T6" fmla="*/ 6 w 6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1"/>
                  <a:gd name="T14" fmla="*/ 6 w 6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1">
                    <a:moveTo>
                      <a:pt x="0" y="1"/>
                    </a:moveTo>
                    <a:lnTo>
                      <a:pt x="1" y="0"/>
                    </a:lnTo>
                    <a:lnTo>
                      <a:pt x="5" y="1"/>
                    </a:lnTo>
                    <a:lnTo>
                      <a:pt x="6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32" name="Line 100"/>
              <p:cNvSpPr>
                <a:spLocks noChangeShapeType="1"/>
              </p:cNvSpPr>
              <p:nvPr/>
            </p:nvSpPr>
            <p:spPr bwMode="auto">
              <a:xfrm>
                <a:off x="1462" y="1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33" name="Freeform 101"/>
              <p:cNvSpPr>
                <a:spLocks/>
              </p:cNvSpPr>
              <p:nvPr/>
            </p:nvSpPr>
            <p:spPr bwMode="auto">
              <a:xfrm>
                <a:off x="1464" y="1899"/>
                <a:ext cx="3" cy="1"/>
              </a:xfrm>
              <a:custGeom>
                <a:avLst/>
                <a:gdLst>
                  <a:gd name="T0" fmla="*/ 0 w 3"/>
                  <a:gd name="T1" fmla="*/ 0 h 1"/>
                  <a:gd name="T2" fmla="*/ 3 w 3"/>
                  <a:gd name="T3" fmla="*/ 0 h 1"/>
                  <a:gd name="T4" fmla="*/ 3 w 3"/>
                  <a:gd name="T5" fmla="*/ 1 h 1"/>
                  <a:gd name="T6" fmla="*/ 0 w 3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"/>
                  <a:gd name="T13" fmla="*/ 0 h 1"/>
                  <a:gd name="T14" fmla="*/ 3 w 3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" h="1">
                    <a:moveTo>
                      <a:pt x="0" y="0"/>
                    </a:moveTo>
                    <a:lnTo>
                      <a:pt x="3" y="0"/>
                    </a:lnTo>
                    <a:lnTo>
                      <a:pt x="3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34" name="Freeform 102"/>
              <p:cNvSpPr>
                <a:spLocks/>
              </p:cNvSpPr>
              <p:nvPr/>
            </p:nvSpPr>
            <p:spPr bwMode="auto">
              <a:xfrm>
                <a:off x="1466" y="1900"/>
                <a:ext cx="1" cy="8"/>
              </a:xfrm>
              <a:custGeom>
                <a:avLst/>
                <a:gdLst>
                  <a:gd name="T0" fmla="*/ 0 w 1"/>
                  <a:gd name="T1" fmla="*/ 0 h 8"/>
                  <a:gd name="T2" fmla="*/ 0 w 1"/>
                  <a:gd name="T3" fmla="*/ 5 h 8"/>
                  <a:gd name="T4" fmla="*/ 0 w 1"/>
                  <a:gd name="T5" fmla="*/ 7 h 8"/>
                  <a:gd name="T6" fmla="*/ 0 w 1"/>
                  <a:gd name="T7" fmla="*/ 8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8"/>
                  <a:gd name="T14" fmla="*/ 1 w 1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8">
                    <a:moveTo>
                      <a:pt x="0" y="0"/>
                    </a:moveTo>
                    <a:lnTo>
                      <a:pt x="0" y="5"/>
                    </a:lnTo>
                    <a:lnTo>
                      <a:pt x="0" y="7"/>
                    </a:lnTo>
                    <a:lnTo>
                      <a:pt x="0" y="8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35" name="Line 103"/>
              <p:cNvSpPr>
                <a:spLocks noChangeShapeType="1"/>
              </p:cNvSpPr>
              <p:nvPr/>
            </p:nvSpPr>
            <p:spPr bwMode="auto">
              <a:xfrm>
                <a:off x="1419" y="1855"/>
                <a:ext cx="22" cy="1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36" name="Line 104"/>
              <p:cNvSpPr>
                <a:spLocks noChangeShapeType="1"/>
              </p:cNvSpPr>
              <p:nvPr/>
            </p:nvSpPr>
            <p:spPr bwMode="auto">
              <a:xfrm>
                <a:off x="1438" y="1844"/>
                <a:ext cx="9" cy="2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37" name="Line 105"/>
              <p:cNvSpPr>
                <a:spLocks noChangeShapeType="1"/>
              </p:cNvSpPr>
              <p:nvPr/>
            </p:nvSpPr>
            <p:spPr bwMode="auto">
              <a:xfrm>
                <a:off x="1452" y="1832"/>
                <a:ext cx="4" cy="2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38" name="Line 106"/>
              <p:cNvSpPr>
                <a:spLocks noChangeShapeType="1"/>
              </p:cNvSpPr>
              <p:nvPr/>
            </p:nvSpPr>
            <p:spPr bwMode="auto">
              <a:xfrm>
                <a:off x="1405" y="1867"/>
                <a:ext cx="29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39" name="Line 107"/>
              <p:cNvSpPr>
                <a:spLocks noChangeShapeType="1"/>
              </p:cNvSpPr>
              <p:nvPr/>
            </p:nvSpPr>
            <p:spPr bwMode="auto">
              <a:xfrm flipH="1">
                <a:off x="1462" y="1819"/>
                <a:ext cx="4" cy="3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0" name="Line 108"/>
              <p:cNvSpPr>
                <a:spLocks noChangeShapeType="1"/>
              </p:cNvSpPr>
              <p:nvPr/>
            </p:nvSpPr>
            <p:spPr bwMode="auto">
              <a:xfrm flipH="1">
                <a:off x="1467" y="1806"/>
                <a:ext cx="10" cy="3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1" name="Line 109"/>
              <p:cNvSpPr>
                <a:spLocks noChangeShapeType="1"/>
              </p:cNvSpPr>
              <p:nvPr/>
            </p:nvSpPr>
            <p:spPr bwMode="auto">
              <a:xfrm>
                <a:off x="1393" y="1874"/>
                <a:ext cx="31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547" name="Group 110"/>
            <p:cNvGrpSpPr>
              <a:grpSpLocks/>
            </p:cNvGrpSpPr>
            <p:nvPr/>
          </p:nvGrpSpPr>
          <p:grpSpPr bwMode="auto">
            <a:xfrm>
              <a:off x="4776" y="1753"/>
              <a:ext cx="176" cy="111"/>
              <a:chOff x="4776" y="1751"/>
              <a:chExt cx="176" cy="111"/>
            </a:xfrm>
          </p:grpSpPr>
          <p:sp>
            <p:nvSpPr>
              <p:cNvPr id="1548" name="Freeform 111"/>
              <p:cNvSpPr>
                <a:spLocks/>
              </p:cNvSpPr>
              <p:nvPr/>
            </p:nvSpPr>
            <p:spPr bwMode="auto">
              <a:xfrm>
                <a:off x="4776" y="1842"/>
                <a:ext cx="66" cy="20"/>
              </a:xfrm>
              <a:custGeom>
                <a:avLst/>
                <a:gdLst>
                  <a:gd name="T0" fmla="*/ 0 w 66"/>
                  <a:gd name="T1" fmla="*/ 10 h 20"/>
                  <a:gd name="T2" fmla="*/ 66 w 66"/>
                  <a:gd name="T3" fmla="*/ 0 h 20"/>
                  <a:gd name="T4" fmla="*/ 63 w 66"/>
                  <a:gd name="T5" fmla="*/ 10 h 20"/>
                  <a:gd name="T6" fmla="*/ 66 w 66"/>
                  <a:gd name="T7" fmla="*/ 20 h 20"/>
                  <a:gd name="T8" fmla="*/ 0 w 66"/>
                  <a:gd name="T9" fmla="*/ 1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6"/>
                  <a:gd name="T16" fmla="*/ 0 h 20"/>
                  <a:gd name="T17" fmla="*/ 66 w 66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6" h="20">
                    <a:moveTo>
                      <a:pt x="0" y="10"/>
                    </a:moveTo>
                    <a:lnTo>
                      <a:pt x="66" y="0"/>
                    </a:lnTo>
                    <a:lnTo>
                      <a:pt x="63" y="10"/>
                    </a:lnTo>
                    <a:lnTo>
                      <a:pt x="66" y="2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333399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49" name="Line 112"/>
              <p:cNvSpPr>
                <a:spLocks noChangeShapeType="1"/>
              </p:cNvSpPr>
              <p:nvPr/>
            </p:nvSpPr>
            <p:spPr bwMode="auto">
              <a:xfrm flipH="1">
                <a:off x="4834" y="1852"/>
                <a:ext cx="107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50" name="Freeform 113"/>
              <p:cNvSpPr>
                <a:spLocks/>
              </p:cNvSpPr>
              <p:nvPr/>
            </p:nvSpPr>
            <p:spPr bwMode="auto">
              <a:xfrm>
                <a:off x="4933" y="1751"/>
                <a:ext cx="19" cy="66"/>
              </a:xfrm>
              <a:custGeom>
                <a:avLst/>
                <a:gdLst>
                  <a:gd name="T0" fmla="*/ 9 w 19"/>
                  <a:gd name="T1" fmla="*/ 0 h 66"/>
                  <a:gd name="T2" fmla="*/ 0 w 19"/>
                  <a:gd name="T3" fmla="*/ 66 h 66"/>
                  <a:gd name="T4" fmla="*/ 9 w 19"/>
                  <a:gd name="T5" fmla="*/ 63 h 66"/>
                  <a:gd name="T6" fmla="*/ 19 w 19"/>
                  <a:gd name="T7" fmla="*/ 66 h 66"/>
                  <a:gd name="T8" fmla="*/ 9 w 19"/>
                  <a:gd name="T9" fmla="*/ 0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"/>
                  <a:gd name="T16" fmla="*/ 0 h 66"/>
                  <a:gd name="T17" fmla="*/ 19 w 19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" h="66">
                    <a:moveTo>
                      <a:pt x="9" y="0"/>
                    </a:moveTo>
                    <a:lnTo>
                      <a:pt x="0" y="66"/>
                    </a:lnTo>
                    <a:lnTo>
                      <a:pt x="9" y="63"/>
                    </a:lnTo>
                    <a:lnTo>
                      <a:pt x="19" y="66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333399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51" name="Line 114"/>
              <p:cNvSpPr>
                <a:spLocks noChangeShapeType="1"/>
              </p:cNvSpPr>
              <p:nvPr/>
            </p:nvSpPr>
            <p:spPr bwMode="auto">
              <a:xfrm flipV="1">
                <a:off x="4941" y="1762"/>
                <a:ext cx="1" cy="9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grpSp>
        <p:nvGrpSpPr>
          <p:cNvPr id="44" name="Group 115"/>
          <p:cNvGrpSpPr>
            <a:grpSpLocks/>
          </p:cNvGrpSpPr>
          <p:nvPr/>
        </p:nvGrpSpPr>
        <p:grpSpPr bwMode="auto">
          <a:xfrm>
            <a:off x="3241868" y="2483358"/>
            <a:ext cx="648624" cy="660443"/>
            <a:chOff x="2946" y="1746"/>
            <a:chExt cx="430" cy="497"/>
          </a:xfrm>
        </p:grpSpPr>
        <p:grpSp>
          <p:nvGrpSpPr>
            <p:cNvPr id="1448" name="Group 116"/>
            <p:cNvGrpSpPr>
              <a:grpSpLocks/>
            </p:cNvGrpSpPr>
            <p:nvPr/>
          </p:nvGrpSpPr>
          <p:grpSpPr bwMode="auto">
            <a:xfrm>
              <a:off x="3016" y="1746"/>
              <a:ext cx="115" cy="131"/>
              <a:chOff x="1372" y="1796"/>
              <a:chExt cx="115" cy="131"/>
            </a:xfrm>
          </p:grpSpPr>
          <p:sp>
            <p:nvSpPr>
              <p:cNvPr id="1455" name="Freeform 117"/>
              <p:cNvSpPr>
                <a:spLocks/>
              </p:cNvSpPr>
              <p:nvPr/>
            </p:nvSpPr>
            <p:spPr bwMode="auto">
              <a:xfrm>
                <a:off x="1372" y="1796"/>
                <a:ext cx="108" cy="83"/>
              </a:xfrm>
              <a:custGeom>
                <a:avLst/>
                <a:gdLst>
                  <a:gd name="T0" fmla="*/ 59 w 108"/>
                  <a:gd name="T1" fmla="*/ 20 h 83"/>
                  <a:gd name="T2" fmla="*/ 72 w 108"/>
                  <a:gd name="T3" fmla="*/ 11 h 83"/>
                  <a:gd name="T4" fmla="*/ 80 w 108"/>
                  <a:gd name="T5" fmla="*/ 6 h 83"/>
                  <a:gd name="T6" fmla="*/ 90 w 108"/>
                  <a:gd name="T7" fmla="*/ 3 h 83"/>
                  <a:gd name="T8" fmla="*/ 98 w 108"/>
                  <a:gd name="T9" fmla="*/ 0 h 83"/>
                  <a:gd name="T10" fmla="*/ 103 w 108"/>
                  <a:gd name="T11" fmla="*/ 0 h 83"/>
                  <a:gd name="T12" fmla="*/ 107 w 108"/>
                  <a:gd name="T13" fmla="*/ 0 h 83"/>
                  <a:gd name="T14" fmla="*/ 108 w 108"/>
                  <a:gd name="T15" fmla="*/ 3 h 83"/>
                  <a:gd name="T16" fmla="*/ 107 w 108"/>
                  <a:gd name="T17" fmla="*/ 6 h 83"/>
                  <a:gd name="T18" fmla="*/ 107 w 108"/>
                  <a:gd name="T19" fmla="*/ 8 h 83"/>
                  <a:gd name="T20" fmla="*/ 103 w 108"/>
                  <a:gd name="T21" fmla="*/ 13 h 83"/>
                  <a:gd name="T22" fmla="*/ 100 w 108"/>
                  <a:gd name="T23" fmla="*/ 16 h 83"/>
                  <a:gd name="T24" fmla="*/ 97 w 108"/>
                  <a:gd name="T25" fmla="*/ 20 h 83"/>
                  <a:gd name="T26" fmla="*/ 92 w 108"/>
                  <a:gd name="T27" fmla="*/ 26 h 83"/>
                  <a:gd name="T28" fmla="*/ 84 w 108"/>
                  <a:gd name="T29" fmla="*/ 33 h 83"/>
                  <a:gd name="T30" fmla="*/ 77 w 108"/>
                  <a:gd name="T31" fmla="*/ 38 h 83"/>
                  <a:gd name="T32" fmla="*/ 69 w 108"/>
                  <a:gd name="T33" fmla="*/ 45 h 83"/>
                  <a:gd name="T34" fmla="*/ 62 w 108"/>
                  <a:gd name="T35" fmla="*/ 50 h 83"/>
                  <a:gd name="T36" fmla="*/ 51 w 108"/>
                  <a:gd name="T37" fmla="*/ 58 h 83"/>
                  <a:gd name="T38" fmla="*/ 38 w 108"/>
                  <a:gd name="T39" fmla="*/ 66 h 83"/>
                  <a:gd name="T40" fmla="*/ 28 w 108"/>
                  <a:gd name="T41" fmla="*/ 73 h 83"/>
                  <a:gd name="T42" fmla="*/ 20 w 108"/>
                  <a:gd name="T43" fmla="*/ 76 h 83"/>
                  <a:gd name="T44" fmla="*/ 10 w 108"/>
                  <a:gd name="T45" fmla="*/ 81 h 83"/>
                  <a:gd name="T46" fmla="*/ 5 w 108"/>
                  <a:gd name="T47" fmla="*/ 83 h 83"/>
                  <a:gd name="T48" fmla="*/ 1 w 108"/>
                  <a:gd name="T49" fmla="*/ 83 h 83"/>
                  <a:gd name="T50" fmla="*/ 0 w 108"/>
                  <a:gd name="T51" fmla="*/ 81 h 83"/>
                  <a:gd name="T52" fmla="*/ 0 w 108"/>
                  <a:gd name="T53" fmla="*/ 79 h 83"/>
                  <a:gd name="T54" fmla="*/ 0 w 108"/>
                  <a:gd name="T55" fmla="*/ 76 h 83"/>
                  <a:gd name="T56" fmla="*/ 0 w 108"/>
                  <a:gd name="T57" fmla="*/ 73 h 83"/>
                  <a:gd name="T58" fmla="*/ 5 w 108"/>
                  <a:gd name="T59" fmla="*/ 66 h 83"/>
                  <a:gd name="T60" fmla="*/ 11 w 108"/>
                  <a:gd name="T61" fmla="*/ 58 h 83"/>
                  <a:gd name="T62" fmla="*/ 18 w 108"/>
                  <a:gd name="T63" fmla="*/ 51 h 83"/>
                  <a:gd name="T64" fmla="*/ 24 w 108"/>
                  <a:gd name="T65" fmla="*/ 45 h 83"/>
                  <a:gd name="T66" fmla="*/ 29 w 108"/>
                  <a:gd name="T67" fmla="*/ 41 h 8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08"/>
                  <a:gd name="T103" fmla="*/ 0 h 83"/>
                  <a:gd name="T104" fmla="*/ 108 w 108"/>
                  <a:gd name="T105" fmla="*/ 83 h 8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08" h="83">
                    <a:moveTo>
                      <a:pt x="59" y="20"/>
                    </a:moveTo>
                    <a:lnTo>
                      <a:pt x="72" y="11"/>
                    </a:lnTo>
                    <a:lnTo>
                      <a:pt x="80" y="6"/>
                    </a:lnTo>
                    <a:lnTo>
                      <a:pt x="90" y="3"/>
                    </a:lnTo>
                    <a:lnTo>
                      <a:pt x="98" y="0"/>
                    </a:lnTo>
                    <a:lnTo>
                      <a:pt x="103" y="0"/>
                    </a:lnTo>
                    <a:lnTo>
                      <a:pt x="107" y="0"/>
                    </a:lnTo>
                    <a:lnTo>
                      <a:pt x="108" y="3"/>
                    </a:lnTo>
                    <a:lnTo>
                      <a:pt x="107" y="6"/>
                    </a:lnTo>
                    <a:lnTo>
                      <a:pt x="107" y="8"/>
                    </a:lnTo>
                    <a:lnTo>
                      <a:pt x="103" y="13"/>
                    </a:lnTo>
                    <a:lnTo>
                      <a:pt x="100" y="16"/>
                    </a:lnTo>
                    <a:lnTo>
                      <a:pt x="97" y="20"/>
                    </a:lnTo>
                    <a:lnTo>
                      <a:pt x="92" y="26"/>
                    </a:lnTo>
                    <a:lnTo>
                      <a:pt x="84" y="33"/>
                    </a:lnTo>
                    <a:lnTo>
                      <a:pt x="77" y="38"/>
                    </a:lnTo>
                    <a:lnTo>
                      <a:pt x="69" y="45"/>
                    </a:lnTo>
                    <a:lnTo>
                      <a:pt x="62" y="50"/>
                    </a:lnTo>
                    <a:lnTo>
                      <a:pt x="51" y="58"/>
                    </a:lnTo>
                    <a:lnTo>
                      <a:pt x="38" y="66"/>
                    </a:lnTo>
                    <a:lnTo>
                      <a:pt x="28" y="73"/>
                    </a:lnTo>
                    <a:lnTo>
                      <a:pt x="20" y="76"/>
                    </a:lnTo>
                    <a:lnTo>
                      <a:pt x="10" y="81"/>
                    </a:lnTo>
                    <a:lnTo>
                      <a:pt x="5" y="83"/>
                    </a:lnTo>
                    <a:lnTo>
                      <a:pt x="1" y="83"/>
                    </a:lnTo>
                    <a:lnTo>
                      <a:pt x="0" y="81"/>
                    </a:lnTo>
                    <a:lnTo>
                      <a:pt x="0" y="79"/>
                    </a:lnTo>
                    <a:lnTo>
                      <a:pt x="0" y="76"/>
                    </a:lnTo>
                    <a:lnTo>
                      <a:pt x="0" y="73"/>
                    </a:lnTo>
                    <a:lnTo>
                      <a:pt x="5" y="66"/>
                    </a:lnTo>
                    <a:lnTo>
                      <a:pt x="11" y="58"/>
                    </a:lnTo>
                    <a:lnTo>
                      <a:pt x="18" y="51"/>
                    </a:lnTo>
                    <a:lnTo>
                      <a:pt x="24" y="45"/>
                    </a:lnTo>
                    <a:lnTo>
                      <a:pt x="29" y="4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56" name="Freeform 118"/>
              <p:cNvSpPr>
                <a:spLocks/>
              </p:cNvSpPr>
              <p:nvPr/>
            </p:nvSpPr>
            <p:spPr bwMode="auto">
              <a:xfrm>
                <a:off x="1373" y="1798"/>
                <a:ext cx="107" cy="82"/>
              </a:xfrm>
              <a:custGeom>
                <a:avLst/>
                <a:gdLst>
                  <a:gd name="T0" fmla="*/ 0 w 107"/>
                  <a:gd name="T1" fmla="*/ 81 h 82"/>
                  <a:gd name="T2" fmla="*/ 12 w 107"/>
                  <a:gd name="T3" fmla="*/ 82 h 82"/>
                  <a:gd name="T4" fmla="*/ 25 w 107"/>
                  <a:gd name="T5" fmla="*/ 81 h 82"/>
                  <a:gd name="T6" fmla="*/ 35 w 107"/>
                  <a:gd name="T7" fmla="*/ 81 h 82"/>
                  <a:gd name="T8" fmla="*/ 46 w 107"/>
                  <a:gd name="T9" fmla="*/ 79 h 82"/>
                  <a:gd name="T10" fmla="*/ 56 w 107"/>
                  <a:gd name="T11" fmla="*/ 77 h 82"/>
                  <a:gd name="T12" fmla="*/ 66 w 107"/>
                  <a:gd name="T13" fmla="*/ 72 h 82"/>
                  <a:gd name="T14" fmla="*/ 74 w 107"/>
                  <a:gd name="T15" fmla="*/ 66 h 82"/>
                  <a:gd name="T16" fmla="*/ 83 w 107"/>
                  <a:gd name="T17" fmla="*/ 59 h 82"/>
                  <a:gd name="T18" fmla="*/ 91 w 107"/>
                  <a:gd name="T19" fmla="*/ 51 h 82"/>
                  <a:gd name="T20" fmla="*/ 97 w 107"/>
                  <a:gd name="T21" fmla="*/ 38 h 82"/>
                  <a:gd name="T22" fmla="*/ 104 w 107"/>
                  <a:gd name="T23" fmla="*/ 23 h 82"/>
                  <a:gd name="T24" fmla="*/ 106 w 107"/>
                  <a:gd name="T25" fmla="*/ 14 h 82"/>
                  <a:gd name="T26" fmla="*/ 107 w 107"/>
                  <a:gd name="T27" fmla="*/ 8 h 82"/>
                  <a:gd name="T28" fmla="*/ 107 w 107"/>
                  <a:gd name="T29" fmla="*/ 4 h 82"/>
                  <a:gd name="T30" fmla="*/ 107 w 107"/>
                  <a:gd name="T31" fmla="*/ 1 h 82"/>
                  <a:gd name="T32" fmla="*/ 106 w 107"/>
                  <a:gd name="T33" fmla="*/ 0 h 8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07"/>
                  <a:gd name="T52" fmla="*/ 0 h 82"/>
                  <a:gd name="T53" fmla="*/ 107 w 107"/>
                  <a:gd name="T54" fmla="*/ 82 h 8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07" h="82">
                    <a:moveTo>
                      <a:pt x="0" y="81"/>
                    </a:moveTo>
                    <a:lnTo>
                      <a:pt x="12" y="82"/>
                    </a:lnTo>
                    <a:lnTo>
                      <a:pt x="25" y="81"/>
                    </a:lnTo>
                    <a:lnTo>
                      <a:pt x="35" y="81"/>
                    </a:lnTo>
                    <a:lnTo>
                      <a:pt x="46" y="79"/>
                    </a:lnTo>
                    <a:lnTo>
                      <a:pt x="56" y="77"/>
                    </a:lnTo>
                    <a:lnTo>
                      <a:pt x="66" y="72"/>
                    </a:lnTo>
                    <a:lnTo>
                      <a:pt x="74" y="66"/>
                    </a:lnTo>
                    <a:lnTo>
                      <a:pt x="83" y="59"/>
                    </a:lnTo>
                    <a:lnTo>
                      <a:pt x="91" y="51"/>
                    </a:lnTo>
                    <a:lnTo>
                      <a:pt x="97" y="38"/>
                    </a:lnTo>
                    <a:lnTo>
                      <a:pt x="104" y="23"/>
                    </a:lnTo>
                    <a:lnTo>
                      <a:pt x="106" y="14"/>
                    </a:lnTo>
                    <a:lnTo>
                      <a:pt x="107" y="8"/>
                    </a:lnTo>
                    <a:lnTo>
                      <a:pt x="107" y="4"/>
                    </a:lnTo>
                    <a:lnTo>
                      <a:pt x="107" y="1"/>
                    </a:lnTo>
                    <a:lnTo>
                      <a:pt x="106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57" name="Freeform 119"/>
              <p:cNvSpPr>
                <a:spLocks/>
              </p:cNvSpPr>
              <p:nvPr/>
            </p:nvSpPr>
            <p:spPr bwMode="auto">
              <a:xfrm>
                <a:off x="1375" y="1799"/>
                <a:ext cx="104" cy="78"/>
              </a:xfrm>
              <a:custGeom>
                <a:avLst/>
                <a:gdLst>
                  <a:gd name="T0" fmla="*/ 2 w 104"/>
                  <a:gd name="T1" fmla="*/ 78 h 78"/>
                  <a:gd name="T2" fmla="*/ 0 w 104"/>
                  <a:gd name="T3" fmla="*/ 78 h 78"/>
                  <a:gd name="T4" fmla="*/ 2 w 104"/>
                  <a:gd name="T5" fmla="*/ 71 h 78"/>
                  <a:gd name="T6" fmla="*/ 5 w 104"/>
                  <a:gd name="T7" fmla="*/ 66 h 78"/>
                  <a:gd name="T8" fmla="*/ 10 w 104"/>
                  <a:gd name="T9" fmla="*/ 60 h 78"/>
                  <a:gd name="T10" fmla="*/ 15 w 104"/>
                  <a:gd name="T11" fmla="*/ 55 h 78"/>
                  <a:gd name="T12" fmla="*/ 20 w 104"/>
                  <a:gd name="T13" fmla="*/ 50 h 78"/>
                  <a:gd name="T14" fmla="*/ 25 w 104"/>
                  <a:gd name="T15" fmla="*/ 45 h 78"/>
                  <a:gd name="T16" fmla="*/ 33 w 104"/>
                  <a:gd name="T17" fmla="*/ 38 h 78"/>
                  <a:gd name="T18" fmla="*/ 40 w 104"/>
                  <a:gd name="T19" fmla="*/ 33 h 78"/>
                  <a:gd name="T20" fmla="*/ 49 w 104"/>
                  <a:gd name="T21" fmla="*/ 27 h 78"/>
                  <a:gd name="T22" fmla="*/ 63 w 104"/>
                  <a:gd name="T23" fmla="*/ 18 h 78"/>
                  <a:gd name="T24" fmla="*/ 72 w 104"/>
                  <a:gd name="T25" fmla="*/ 12 h 78"/>
                  <a:gd name="T26" fmla="*/ 81 w 104"/>
                  <a:gd name="T27" fmla="*/ 7 h 78"/>
                  <a:gd name="T28" fmla="*/ 87 w 104"/>
                  <a:gd name="T29" fmla="*/ 3 h 78"/>
                  <a:gd name="T30" fmla="*/ 94 w 104"/>
                  <a:gd name="T31" fmla="*/ 2 h 78"/>
                  <a:gd name="T32" fmla="*/ 99 w 104"/>
                  <a:gd name="T33" fmla="*/ 0 h 78"/>
                  <a:gd name="T34" fmla="*/ 102 w 104"/>
                  <a:gd name="T35" fmla="*/ 0 h 78"/>
                  <a:gd name="T36" fmla="*/ 104 w 104"/>
                  <a:gd name="T37" fmla="*/ 2 h 7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4"/>
                  <a:gd name="T58" fmla="*/ 0 h 78"/>
                  <a:gd name="T59" fmla="*/ 104 w 104"/>
                  <a:gd name="T60" fmla="*/ 78 h 7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4" h="78">
                    <a:moveTo>
                      <a:pt x="2" y="78"/>
                    </a:moveTo>
                    <a:lnTo>
                      <a:pt x="0" y="78"/>
                    </a:lnTo>
                    <a:lnTo>
                      <a:pt x="2" y="71"/>
                    </a:lnTo>
                    <a:lnTo>
                      <a:pt x="5" y="66"/>
                    </a:lnTo>
                    <a:lnTo>
                      <a:pt x="10" y="60"/>
                    </a:lnTo>
                    <a:lnTo>
                      <a:pt x="15" y="55"/>
                    </a:lnTo>
                    <a:lnTo>
                      <a:pt x="20" y="50"/>
                    </a:lnTo>
                    <a:lnTo>
                      <a:pt x="25" y="45"/>
                    </a:lnTo>
                    <a:lnTo>
                      <a:pt x="33" y="38"/>
                    </a:lnTo>
                    <a:lnTo>
                      <a:pt x="40" y="33"/>
                    </a:lnTo>
                    <a:lnTo>
                      <a:pt x="49" y="27"/>
                    </a:lnTo>
                    <a:lnTo>
                      <a:pt x="63" y="18"/>
                    </a:lnTo>
                    <a:lnTo>
                      <a:pt x="72" y="12"/>
                    </a:lnTo>
                    <a:lnTo>
                      <a:pt x="81" y="7"/>
                    </a:lnTo>
                    <a:lnTo>
                      <a:pt x="87" y="3"/>
                    </a:lnTo>
                    <a:lnTo>
                      <a:pt x="94" y="2"/>
                    </a:lnTo>
                    <a:lnTo>
                      <a:pt x="99" y="0"/>
                    </a:lnTo>
                    <a:lnTo>
                      <a:pt x="102" y="0"/>
                    </a:lnTo>
                    <a:lnTo>
                      <a:pt x="104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58" name="Freeform 120"/>
              <p:cNvSpPr>
                <a:spLocks/>
              </p:cNvSpPr>
              <p:nvPr/>
            </p:nvSpPr>
            <p:spPr bwMode="auto">
              <a:xfrm>
                <a:off x="1382" y="1806"/>
                <a:ext cx="92" cy="69"/>
              </a:xfrm>
              <a:custGeom>
                <a:avLst/>
                <a:gdLst>
                  <a:gd name="T0" fmla="*/ 0 w 92"/>
                  <a:gd name="T1" fmla="*/ 69 h 69"/>
                  <a:gd name="T2" fmla="*/ 0 w 92"/>
                  <a:gd name="T3" fmla="*/ 68 h 69"/>
                  <a:gd name="T4" fmla="*/ 0 w 92"/>
                  <a:gd name="T5" fmla="*/ 66 h 69"/>
                  <a:gd name="T6" fmla="*/ 3 w 92"/>
                  <a:gd name="T7" fmla="*/ 59 h 69"/>
                  <a:gd name="T8" fmla="*/ 6 w 92"/>
                  <a:gd name="T9" fmla="*/ 54 h 69"/>
                  <a:gd name="T10" fmla="*/ 11 w 92"/>
                  <a:gd name="T11" fmla="*/ 49 h 69"/>
                  <a:gd name="T12" fmla="*/ 16 w 92"/>
                  <a:gd name="T13" fmla="*/ 45 h 69"/>
                  <a:gd name="T14" fmla="*/ 23 w 92"/>
                  <a:gd name="T15" fmla="*/ 40 h 69"/>
                  <a:gd name="T16" fmla="*/ 29 w 92"/>
                  <a:gd name="T17" fmla="*/ 33 h 69"/>
                  <a:gd name="T18" fmla="*/ 37 w 92"/>
                  <a:gd name="T19" fmla="*/ 28 h 69"/>
                  <a:gd name="T20" fmla="*/ 46 w 92"/>
                  <a:gd name="T21" fmla="*/ 20 h 69"/>
                  <a:gd name="T22" fmla="*/ 59 w 92"/>
                  <a:gd name="T23" fmla="*/ 11 h 69"/>
                  <a:gd name="T24" fmla="*/ 70 w 92"/>
                  <a:gd name="T25" fmla="*/ 6 h 69"/>
                  <a:gd name="T26" fmla="*/ 79 w 92"/>
                  <a:gd name="T27" fmla="*/ 3 h 69"/>
                  <a:gd name="T28" fmla="*/ 84 w 92"/>
                  <a:gd name="T29" fmla="*/ 0 h 69"/>
                  <a:gd name="T30" fmla="*/ 87 w 92"/>
                  <a:gd name="T31" fmla="*/ 0 h 69"/>
                  <a:gd name="T32" fmla="*/ 90 w 92"/>
                  <a:gd name="T33" fmla="*/ 0 h 69"/>
                  <a:gd name="T34" fmla="*/ 92 w 92"/>
                  <a:gd name="T35" fmla="*/ 1 h 6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92"/>
                  <a:gd name="T55" fmla="*/ 0 h 69"/>
                  <a:gd name="T56" fmla="*/ 92 w 92"/>
                  <a:gd name="T57" fmla="*/ 69 h 6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92" h="69">
                    <a:moveTo>
                      <a:pt x="0" y="69"/>
                    </a:moveTo>
                    <a:lnTo>
                      <a:pt x="0" y="68"/>
                    </a:lnTo>
                    <a:lnTo>
                      <a:pt x="0" y="66"/>
                    </a:lnTo>
                    <a:lnTo>
                      <a:pt x="3" y="59"/>
                    </a:lnTo>
                    <a:lnTo>
                      <a:pt x="6" y="54"/>
                    </a:lnTo>
                    <a:lnTo>
                      <a:pt x="11" y="49"/>
                    </a:lnTo>
                    <a:lnTo>
                      <a:pt x="16" y="45"/>
                    </a:lnTo>
                    <a:lnTo>
                      <a:pt x="23" y="40"/>
                    </a:lnTo>
                    <a:lnTo>
                      <a:pt x="29" y="33"/>
                    </a:lnTo>
                    <a:lnTo>
                      <a:pt x="37" y="28"/>
                    </a:lnTo>
                    <a:lnTo>
                      <a:pt x="46" y="20"/>
                    </a:lnTo>
                    <a:lnTo>
                      <a:pt x="59" y="11"/>
                    </a:lnTo>
                    <a:lnTo>
                      <a:pt x="70" y="6"/>
                    </a:lnTo>
                    <a:lnTo>
                      <a:pt x="79" y="3"/>
                    </a:lnTo>
                    <a:lnTo>
                      <a:pt x="84" y="0"/>
                    </a:lnTo>
                    <a:lnTo>
                      <a:pt x="87" y="0"/>
                    </a:lnTo>
                    <a:lnTo>
                      <a:pt x="90" y="0"/>
                    </a:lnTo>
                    <a:lnTo>
                      <a:pt x="92" y="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59" name="Freeform 121"/>
              <p:cNvSpPr>
                <a:spLocks/>
              </p:cNvSpPr>
              <p:nvPr/>
            </p:nvSpPr>
            <p:spPr bwMode="auto">
              <a:xfrm>
                <a:off x="1383" y="1807"/>
                <a:ext cx="97" cy="72"/>
              </a:xfrm>
              <a:custGeom>
                <a:avLst/>
                <a:gdLst>
                  <a:gd name="T0" fmla="*/ 0 w 97"/>
                  <a:gd name="T1" fmla="*/ 72 h 72"/>
                  <a:gd name="T2" fmla="*/ 17 w 97"/>
                  <a:gd name="T3" fmla="*/ 65 h 72"/>
                  <a:gd name="T4" fmla="*/ 32 w 97"/>
                  <a:gd name="T5" fmla="*/ 57 h 72"/>
                  <a:gd name="T6" fmla="*/ 48 w 97"/>
                  <a:gd name="T7" fmla="*/ 45 h 72"/>
                  <a:gd name="T8" fmla="*/ 61 w 97"/>
                  <a:gd name="T9" fmla="*/ 37 h 72"/>
                  <a:gd name="T10" fmla="*/ 73 w 97"/>
                  <a:gd name="T11" fmla="*/ 27 h 72"/>
                  <a:gd name="T12" fmla="*/ 81 w 97"/>
                  <a:gd name="T13" fmla="*/ 19 h 72"/>
                  <a:gd name="T14" fmla="*/ 89 w 97"/>
                  <a:gd name="T15" fmla="*/ 10 h 72"/>
                  <a:gd name="T16" fmla="*/ 97 w 97"/>
                  <a:gd name="T17" fmla="*/ 0 h 7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7"/>
                  <a:gd name="T28" fmla="*/ 0 h 72"/>
                  <a:gd name="T29" fmla="*/ 97 w 97"/>
                  <a:gd name="T30" fmla="*/ 72 h 7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7" h="72">
                    <a:moveTo>
                      <a:pt x="0" y="72"/>
                    </a:moveTo>
                    <a:lnTo>
                      <a:pt x="17" y="65"/>
                    </a:lnTo>
                    <a:lnTo>
                      <a:pt x="32" y="57"/>
                    </a:lnTo>
                    <a:lnTo>
                      <a:pt x="48" y="45"/>
                    </a:lnTo>
                    <a:lnTo>
                      <a:pt x="61" y="37"/>
                    </a:lnTo>
                    <a:lnTo>
                      <a:pt x="73" y="27"/>
                    </a:lnTo>
                    <a:lnTo>
                      <a:pt x="81" y="19"/>
                    </a:lnTo>
                    <a:lnTo>
                      <a:pt x="89" y="10"/>
                    </a:lnTo>
                    <a:lnTo>
                      <a:pt x="9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60" name="Freeform 122"/>
              <p:cNvSpPr>
                <a:spLocks/>
              </p:cNvSpPr>
              <p:nvPr/>
            </p:nvSpPr>
            <p:spPr bwMode="auto">
              <a:xfrm>
                <a:off x="1392" y="1814"/>
                <a:ext cx="87" cy="65"/>
              </a:xfrm>
              <a:custGeom>
                <a:avLst/>
                <a:gdLst>
                  <a:gd name="T0" fmla="*/ 0 w 87"/>
                  <a:gd name="T1" fmla="*/ 65 h 65"/>
                  <a:gd name="T2" fmla="*/ 16 w 87"/>
                  <a:gd name="T3" fmla="*/ 56 h 65"/>
                  <a:gd name="T4" fmla="*/ 29 w 87"/>
                  <a:gd name="T5" fmla="*/ 50 h 65"/>
                  <a:gd name="T6" fmla="*/ 42 w 87"/>
                  <a:gd name="T7" fmla="*/ 41 h 65"/>
                  <a:gd name="T8" fmla="*/ 51 w 87"/>
                  <a:gd name="T9" fmla="*/ 35 h 65"/>
                  <a:gd name="T10" fmla="*/ 62 w 87"/>
                  <a:gd name="T11" fmla="*/ 25 h 65"/>
                  <a:gd name="T12" fmla="*/ 70 w 87"/>
                  <a:gd name="T13" fmla="*/ 18 h 65"/>
                  <a:gd name="T14" fmla="*/ 77 w 87"/>
                  <a:gd name="T15" fmla="*/ 10 h 65"/>
                  <a:gd name="T16" fmla="*/ 87 w 87"/>
                  <a:gd name="T17" fmla="*/ 0 h 6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7"/>
                  <a:gd name="T28" fmla="*/ 0 h 65"/>
                  <a:gd name="T29" fmla="*/ 87 w 87"/>
                  <a:gd name="T30" fmla="*/ 65 h 6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7" h="65">
                    <a:moveTo>
                      <a:pt x="0" y="65"/>
                    </a:moveTo>
                    <a:lnTo>
                      <a:pt x="16" y="56"/>
                    </a:lnTo>
                    <a:lnTo>
                      <a:pt x="29" y="50"/>
                    </a:lnTo>
                    <a:lnTo>
                      <a:pt x="42" y="41"/>
                    </a:lnTo>
                    <a:lnTo>
                      <a:pt x="51" y="35"/>
                    </a:lnTo>
                    <a:lnTo>
                      <a:pt x="62" y="25"/>
                    </a:lnTo>
                    <a:lnTo>
                      <a:pt x="70" y="18"/>
                    </a:lnTo>
                    <a:lnTo>
                      <a:pt x="77" y="10"/>
                    </a:lnTo>
                    <a:lnTo>
                      <a:pt x="8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61" name="Freeform 123"/>
              <p:cNvSpPr>
                <a:spLocks/>
              </p:cNvSpPr>
              <p:nvPr/>
            </p:nvSpPr>
            <p:spPr bwMode="auto">
              <a:xfrm>
                <a:off x="1398" y="1822"/>
                <a:ext cx="77" cy="57"/>
              </a:xfrm>
              <a:custGeom>
                <a:avLst/>
                <a:gdLst>
                  <a:gd name="T0" fmla="*/ 0 w 77"/>
                  <a:gd name="T1" fmla="*/ 57 h 57"/>
                  <a:gd name="T2" fmla="*/ 15 w 77"/>
                  <a:gd name="T3" fmla="*/ 50 h 57"/>
                  <a:gd name="T4" fmla="*/ 30 w 77"/>
                  <a:gd name="T5" fmla="*/ 42 h 57"/>
                  <a:gd name="T6" fmla="*/ 40 w 77"/>
                  <a:gd name="T7" fmla="*/ 35 h 57"/>
                  <a:gd name="T8" fmla="*/ 49 w 77"/>
                  <a:gd name="T9" fmla="*/ 29 h 57"/>
                  <a:gd name="T10" fmla="*/ 59 w 77"/>
                  <a:gd name="T11" fmla="*/ 20 h 57"/>
                  <a:gd name="T12" fmla="*/ 68 w 77"/>
                  <a:gd name="T13" fmla="*/ 12 h 57"/>
                  <a:gd name="T14" fmla="*/ 77 w 77"/>
                  <a:gd name="T15" fmla="*/ 0 h 5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7"/>
                  <a:gd name="T25" fmla="*/ 0 h 57"/>
                  <a:gd name="T26" fmla="*/ 77 w 77"/>
                  <a:gd name="T27" fmla="*/ 57 h 5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7" h="57">
                    <a:moveTo>
                      <a:pt x="0" y="57"/>
                    </a:moveTo>
                    <a:lnTo>
                      <a:pt x="15" y="50"/>
                    </a:lnTo>
                    <a:lnTo>
                      <a:pt x="30" y="42"/>
                    </a:lnTo>
                    <a:lnTo>
                      <a:pt x="40" y="35"/>
                    </a:lnTo>
                    <a:lnTo>
                      <a:pt x="49" y="29"/>
                    </a:lnTo>
                    <a:lnTo>
                      <a:pt x="59" y="20"/>
                    </a:lnTo>
                    <a:lnTo>
                      <a:pt x="68" y="12"/>
                    </a:lnTo>
                    <a:lnTo>
                      <a:pt x="7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62" name="Freeform 124"/>
              <p:cNvSpPr>
                <a:spLocks/>
              </p:cNvSpPr>
              <p:nvPr/>
            </p:nvSpPr>
            <p:spPr bwMode="auto">
              <a:xfrm>
                <a:off x="1403" y="1831"/>
                <a:ext cx="69" cy="48"/>
              </a:xfrm>
              <a:custGeom>
                <a:avLst/>
                <a:gdLst>
                  <a:gd name="T0" fmla="*/ 0 w 69"/>
                  <a:gd name="T1" fmla="*/ 48 h 48"/>
                  <a:gd name="T2" fmla="*/ 12 w 69"/>
                  <a:gd name="T3" fmla="*/ 44 h 48"/>
                  <a:gd name="T4" fmla="*/ 23 w 69"/>
                  <a:gd name="T5" fmla="*/ 38 h 48"/>
                  <a:gd name="T6" fmla="*/ 35 w 69"/>
                  <a:gd name="T7" fmla="*/ 31 h 48"/>
                  <a:gd name="T8" fmla="*/ 46 w 69"/>
                  <a:gd name="T9" fmla="*/ 23 h 48"/>
                  <a:gd name="T10" fmla="*/ 54 w 69"/>
                  <a:gd name="T11" fmla="*/ 15 h 48"/>
                  <a:gd name="T12" fmla="*/ 63 w 69"/>
                  <a:gd name="T13" fmla="*/ 6 h 48"/>
                  <a:gd name="T14" fmla="*/ 69 w 69"/>
                  <a:gd name="T15" fmla="*/ 0 h 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9"/>
                  <a:gd name="T25" fmla="*/ 0 h 48"/>
                  <a:gd name="T26" fmla="*/ 69 w 69"/>
                  <a:gd name="T27" fmla="*/ 48 h 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9" h="48">
                    <a:moveTo>
                      <a:pt x="0" y="48"/>
                    </a:moveTo>
                    <a:lnTo>
                      <a:pt x="12" y="44"/>
                    </a:lnTo>
                    <a:lnTo>
                      <a:pt x="23" y="38"/>
                    </a:lnTo>
                    <a:lnTo>
                      <a:pt x="35" y="31"/>
                    </a:lnTo>
                    <a:lnTo>
                      <a:pt x="46" y="23"/>
                    </a:lnTo>
                    <a:lnTo>
                      <a:pt x="54" y="15"/>
                    </a:lnTo>
                    <a:lnTo>
                      <a:pt x="63" y="6"/>
                    </a:lnTo>
                    <a:lnTo>
                      <a:pt x="69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63" name="Freeform 125"/>
              <p:cNvSpPr>
                <a:spLocks/>
              </p:cNvSpPr>
              <p:nvPr/>
            </p:nvSpPr>
            <p:spPr bwMode="auto">
              <a:xfrm>
                <a:off x="1415" y="1836"/>
                <a:ext cx="55" cy="41"/>
              </a:xfrm>
              <a:custGeom>
                <a:avLst/>
                <a:gdLst>
                  <a:gd name="T0" fmla="*/ 0 w 55"/>
                  <a:gd name="T1" fmla="*/ 41 h 41"/>
                  <a:gd name="T2" fmla="*/ 18 w 55"/>
                  <a:gd name="T3" fmla="*/ 31 h 41"/>
                  <a:gd name="T4" fmla="*/ 31 w 55"/>
                  <a:gd name="T5" fmla="*/ 23 h 41"/>
                  <a:gd name="T6" fmla="*/ 41 w 55"/>
                  <a:gd name="T7" fmla="*/ 15 h 41"/>
                  <a:gd name="T8" fmla="*/ 49 w 55"/>
                  <a:gd name="T9" fmla="*/ 8 h 41"/>
                  <a:gd name="T10" fmla="*/ 55 w 55"/>
                  <a:gd name="T11" fmla="*/ 0 h 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5"/>
                  <a:gd name="T19" fmla="*/ 0 h 41"/>
                  <a:gd name="T20" fmla="*/ 55 w 55"/>
                  <a:gd name="T21" fmla="*/ 41 h 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5" h="41">
                    <a:moveTo>
                      <a:pt x="0" y="41"/>
                    </a:moveTo>
                    <a:lnTo>
                      <a:pt x="18" y="31"/>
                    </a:lnTo>
                    <a:lnTo>
                      <a:pt x="31" y="23"/>
                    </a:lnTo>
                    <a:lnTo>
                      <a:pt x="41" y="15"/>
                    </a:lnTo>
                    <a:lnTo>
                      <a:pt x="49" y="8"/>
                    </a:lnTo>
                    <a:lnTo>
                      <a:pt x="55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64" name="Freeform 126"/>
              <p:cNvSpPr>
                <a:spLocks/>
              </p:cNvSpPr>
              <p:nvPr/>
            </p:nvSpPr>
            <p:spPr bwMode="auto">
              <a:xfrm>
                <a:off x="1423" y="1847"/>
                <a:ext cx="41" cy="28"/>
              </a:xfrm>
              <a:custGeom>
                <a:avLst/>
                <a:gdLst>
                  <a:gd name="T0" fmla="*/ 0 w 41"/>
                  <a:gd name="T1" fmla="*/ 28 h 28"/>
                  <a:gd name="T2" fmla="*/ 13 w 41"/>
                  <a:gd name="T3" fmla="*/ 22 h 28"/>
                  <a:gd name="T4" fmla="*/ 24 w 41"/>
                  <a:gd name="T5" fmla="*/ 13 h 28"/>
                  <a:gd name="T6" fmla="*/ 33 w 41"/>
                  <a:gd name="T7" fmla="*/ 8 h 28"/>
                  <a:gd name="T8" fmla="*/ 41 w 41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28"/>
                  <a:gd name="T17" fmla="*/ 41 w 41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28">
                    <a:moveTo>
                      <a:pt x="0" y="28"/>
                    </a:moveTo>
                    <a:lnTo>
                      <a:pt x="13" y="22"/>
                    </a:lnTo>
                    <a:lnTo>
                      <a:pt x="24" y="13"/>
                    </a:lnTo>
                    <a:lnTo>
                      <a:pt x="33" y="8"/>
                    </a:lnTo>
                    <a:lnTo>
                      <a:pt x="41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65" name="Freeform 127"/>
              <p:cNvSpPr>
                <a:spLocks/>
              </p:cNvSpPr>
              <p:nvPr/>
            </p:nvSpPr>
            <p:spPr bwMode="auto">
              <a:xfrm>
                <a:off x="1400" y="1809"/>
                <a:ext cx="56" cy="53"/>
              </a:xfrm>
              <a:custGeom>
                <a:avLst/>
                <a:gdLst>
                  <a:gd name="T0" fmla="*/ 6 w 56"/>
                  <a:gd name="T1" fmla="*/ 53 h 53"/>
                  <a:gd name="T2" fmla="*/ 0 w 56"/>
                  <a:gd name="T3" fmla="*/ 10 h 53"/>
                  <a:gd name="T4" fmla="*/ 15 w 56"/>
                  <a:gd name="T5" fmla="*/ 0 h 53"/>
                  <a:gd name="T6" fmla="*/ 56 w 56"/>
                  <a:gd name="T7" fmla="*/ 18 h 5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6"/>
                  <a:gd name="T13" fmla="*/ 0 h 53"/>
                  <a:gd name="T14" fmla="*/ 56 w 56"/>
                  <a:gd name="T15" fmla="*/ 53 h 5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6" h="53">
                    <a:moveTo>
                      <a:pt x="6" y="53"/>
                    </a:moveTo>
                    <a:lnTo>
                      <a:pt x="0" y="10"/>
                    </a:lnTo>
                    <a:lnTo>
                      <a:pt x="15" y="0"/>
                    </a:lnTo>
                    <a:lnTo>
                      <a:pt x="56" y="18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66" name="Freeform 128"/>
              <p:cNvSpPr>
                <a:spLocks/>
              </p:cNvSpPr>
              <p:nvPr/>
            </p:nvSpPr>
            <p:spPr bwMode="auto">
              <a:xfrm>
                <a:off x="1405" y="1816"/>
                <a:ext cx="46" cy="43"/>
              </a:xfrm>
              <a:custGeom>
                <a:avLst/>
                <a:gdLst>
                  <a:gd name="T0" fmla="*/ 6 w 46"/>
                  <a:gd name="T1" fmla="*/ 43 h 43"/>
                  <a:gd name="T2" fmla="*/ 0 w 46"/>
                  <a:gd name="T3" fmla="*/ 8 h 43"/>
                  <a:gd name="T4" fmla="*/ 13 w 46"/>
                  <a:gd name="T5" fmla="*/ 0 h 43"/>
                  <a:gd name="T6" fmla="*/ 46 w 46"/>
                  <a:gd name="T7" fmla="*/ 15 h 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6"/>
                  <a:gd name="T13" fmla="*/ 0 h 43"/>
                  <a:gd name="T14" fmla="*/ 46 w 46"/>
                  <a:gd name="T15" fmla="*/ 43 h 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6" h="43">
                    <a:moveTo>
                      <a:pt x="6" y="43"/>
                    </a:moveTo>
                    <a:lnTo>
                      <a:pt x="0" y="8"/>
                    </a:lnTo>
                    <a:lnTo>
                      <a:pt x="13" y="0"/>
                    </a:lnTo>
                    <a:lnTo>
                      <a:pt x="46" y="1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67" name="Freeform 129"/>
              <p:cNvSpPr>
                <a:spLocks/>
              </p:cNvSpPr>
              <p:nvPr/>
            </p:nvSpPr>
            <p:spPr bwMode="auto">
              <a:xfrm>
                <a:off x="1400" y="1809"/>
                <a:ext cx="57" cy="50"/>
              </a:xfrm>
              <a:custGeom>
                <a:avLst/>
                <a:gdLst>
                  <a:gd name="T0" fmla="*/ 11 w 57"/>
                  <a:gd name="T1" fmla="*/ 50 h 50"/>
                  <a:gd name="T2" fmla="*/ 6 w 57"/>
                  <a:gd name="T3" fmla="*/ 46 h 50"/>
                  <a:gd name="T4" fmla="*/ 10 w 57"/>
                  <a:gd name="T5" fmla="*/ 40 h 50"/>
                  <a:gd name="T6" fmla="*/ 5 w 57"/>
                  <a:gd name="T7" fmla="*/ 37 h 50"/>
                  <a:gd name="T8" fmla="*/ 8 w 57"/>
                  <a:gd name="T9" fmla="*/ 32 h 50"/>
                  <a:gd name="T10" fmla="*/ 3 w 57"/>
                  <a:gd name="T11" fmla="*/ 28 h 50"/>
                  <a:gd name="T12" fmla="*/ 6 w 57"/>
                  <a:gd name="T13" fmla="*/ 23 h 50"/>
                  <a:gd name="T14" fmla="*/ 3 w 57"/>
                  <a:gd name="T15" fmla="*/ 22 h 50"/>
                  <a:gd name="T16" fmla="*/ 6 w 57"/>
                  <a:gd name="T17" fmla="*/ 15 h 50"/>
                  <a:gd name="T18" fmla="*/ 0 w 57"/>
                  <a:gd name="T19" fmla="*/ 10 h 50"/>
                  <a:gd name="T20" fmla="*/ 8 w 57"/>
                  <a:gd name="T21" fmla="*/ 15 h 50"/>
                  <a:gd name="T22" fmla="*/ 6 w 57"/>
                  <a:gd name="T23" fmla="*/ 8 h 50"/>
                  <a:gd name="T24" fmla="*/ 13 w 57"/>
                  <a:gd name="T25" fmla="*/ 10 h 50"/>
                  <a:gd name="T26" fmla="*/ 11 w 57"/>
                  <a:gd name="T27" fmla="*/ 3 h 50"/>
                  <a:gd name="T28" fmla="*/ 18 w 57"/>
                  <a:gd name="T29" fmla="*/ 7 h 50"/>
                  <a:gd name="T30" fmla="*/ 15 w 57"/>
                  <a:gd name="T31" fmla="*/ 0 h 50"/>
                  <a:gd name="T32" fmla="*/ 18 w 57"/>
                  <a:gd name="T33" fmla="*/ 7 h 50"/>
                  <a:gd name="T34" fmla="*/ 24 w 57"/>
                  <a:gd name="T35" fmla="*/ 5 h 50"/>
                  <a:gd name="T36" fmla="*/ 24 w 57"/>
                  <a:gd name="T37" fmla="*/ 10 h 50"/>
                  <a:gd name="T38" fmla="*/ 29 w 57"/>
                  <a:gd name="T39" fmla="*/ 8 h 50"/>
                  <a:gd name="T40" fmla="*/ 31 w 57"/>
                  <a:gd name="T41" fmla="*/ 12 h 50"/>
                  <a:gd name="T42" fmla="*/ 36 w 57"/>
                  <a:gd name="T43" fmla="*/ 10 h 50"/>
                  <a:gd name="T44" fmla="*/ 38 w 57"/>
                  <a:gd name="T45" fmla="*/ 15 h 50"/>
                  <a:gd name="T46" fmla="*/ 44 w 57"/>
                  <a:gd name="T47" fmla="*/ 13 h 50"/>
                  <a:gd name="T48" fmla="*/ 44 w 57"/>
                  <a:gd name="T49" fmla="*/ 18 h 50"/>
                  <a:gd name="T50" fmla="*/ 49 w 57"/>
                  <a:gd name="T51" fmla="*/ 15 h 50"/>
                  <a:gd name="T52" fmla="*/ 49 w 57"/>
                  <a:gd name="T53" fmla="*/ 20 h 50"/>
                  <a:gd name="T54" fmla="*/ 57 w 57"/>
                  <a:gd name="T55" fmla="*/ 18 h 50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7"/>
                  <a:gd name="T85" fmla="*/ 0 h 50"/>
                  <a:gd name="T86" fmla="*/ 57 w 57"/>
                  <a:gd name="T87" fmla="*/ 50 h 50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7" h="50">
                    <a:moveTo>
                      <a:pt x="11" y="50"/>
                    </a:moveTo>
                    <a:lnTo>
                      <a:pt x="6" y="46"/>
                    </a:lnTo>
                    <a:lnTo>
                      <a:pt x="10" y="40"/>
                    </a:lnTo>
                    <a:lnTo>
                      <a:pt x="5" y="37"/>
                    </a:lnTo>
                    <a:lnTo>
                      <a:pt x="8" y="32"/>
                    </a:lnTo>
                    <a:lnTo>
                      <a:pt x="3" y="28"/>
                    </a:lnTo>
                    <a:lnTo>
                      <a:pt x="6" y="23"/>
                    </a:lnTo>
                    <a:lnTo>
                      <a:pt x="3" y="22"/>
                    </a:lnTo>
                    <a:lnTo>
                      <a:pt x="6" y="15"/>
                    </a:lnTo>
                    <a:lnTo>
                      <a:pt x="0" y="10"/>
                    </a:lnTo>
                    <a:lnTo>
                      <a:pt x="8" y="15"/>
                    </a:lnTo>
                    <a:lnTo>
                      <a:pt x="6" y="8"/>
                    </a:lnTo>
                    <a:lnTo>
                      <a:pt x="13" y="10"/>
                    </a:lnTo>
                    <a:lnTo>
                      <a:pt x="11" y="3"/>
                    </a:lnTo>
                    <a:lnTo>
                      <a:pt x="18" y="7"/>
                    </a:lnTo>
                    <a:lnTo>
                      <a:pt x="15" y="0"/>
                    </a:lnTo>
                    <a:lnTo>
                      <a:pt x="18" y="7"/>
                    </a:lnTo>
                    <a:lnTo>
                      <a:pt x="24" y="5"/>
                    </a:lnTo>
                    <a:lnTo>
                      <a:pt x="24" y="10"/>
                    </a:lnTo>
                    <a:lnTo>
                      <a:pt x="29" y="8"/>
                    </a:lnTo>
                    <a:lnTo>
                      <a:pt x="31" y="12"/>
                    </a:lnTo>
                    <a:lnTo>
                      <a:pt x="36" y="10"/>
                    </a:lnTo>
                    <a:lnTo>
                      <a:pt x="38" y="15"/>
                    </a:lnTo>
                    <a:lnTo>
                      <a:pt x="44" y="13"/>
                    </a:lnTo>
                    <a:lnTo>
                      <a:pt x="44" y="18"/>
                    </a:lnTo>
                    <a:lnTo>
                      <a:pt x="49" y="15"/>
                    </a:lnTo>
                    <a:lnTo>
                      <a:pt x="49" y="20"/>
                    </a:lnTo>
                    <a:lnTo>
                      <a:pt x="57" y="18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68" name="Freeform 130"/>
              <p:cNvSpPr>
                <a:spLocks/>
              </p:cNvSpPr>
              <p:nvPr/>
            </p:nvSpPr>
            <p:spPr bwMode="auto">
              <a:xfrm>
                <a:off x="1406" y="1816"/>
                <a:ext cx="12" cy="8"/>
              </a:xfrm>
              <a:custGeom>
                <a:avLst/>
                <a:gdLst>
                  <a:gd name="T0" fmla="*/ 0 w 12"/>
                  <a:gd name="T1" fmla="*/ 8 h 8"/>
                  <a:gd name="T2" fmla="*/ 5 w 12"/>
                  <a:gd name="T3" fmla="*/ 8 h 8"/>
                  <a:gd name="T4" fmla="*/ 9 w 12"/>
                  <a:gd name="T5" fmla="*/ 6 h 8"/>
                  <a:gd name="T6" fmla="*/ 12 w 12"/>
                  <a:gd name="T7" fmla="*/ 3 h 8"/>
                  <a:gd name="T8" fmla="*/ 12 w 12"/>
                  <a:gd name="T9" fmla="*/ 0 h 8"/>
                  <a:gd name="T10" fmla="*/ 0 w 12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8"/>
                  <a:gd name="T20" fmla="*/ 12 w 12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8">
                    <a:moveTo>
                      <a:pt x="0" y="8"/>
                    </a:moveTo>
                    <a:lnTo>
                      <a:pt x="5" y="8"/>
                    </a:lnTo>
                    <a:lnTo>
                      <a:pt x="9" y="6"/>
                    </a:lnTo>
                    <a:lnTo>
                      <a:pt x="12" y="3"/>
                    </a:lnTo>
                    <a:lnTo>
                      <a:pt x="12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69" name="Freeform 131"/>
              <p:cNvSpPr>
                <a:spLocks/>
              </p:cNvSpPr>
              <p:nvPr/>
            </p:nvSpPr>
            <p:spPr bwMode="auto">
              <a:xfrm>
                <a:off x="1411" y="1822"/>
                <a:ext cx="18" cy="29"/>
              </a:xfrm>
              <a:custGeom>
                <a:avLst/>
                <a:gdLst>
                  <a:gd name="T0" fmla="*/ 0 w 18"/>
                  <a:gd name="T1" fmla="*/ 2 h 29"/>
                  <a:gd name="T2" fmla="*/ 15 w 18"/>
                  <a:gd name="T3" fmla="*/ 29 h 29"/>
                  <a:gd name="T4" fmla="*/ 18 w 18"/>
                  <a:gd name="T5" fmla="*/ 27 h 29"/>
                  <a:gd name="T6" fmla="*/ 4 w 18"/>
                  <a:gd name="T7" fmla="*/ 0 h 29"/>
                  <a:gd name="T8" fmla="*/ 0 w 18"/>
                  <a:gd name="T9" fmla="*/ 2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29"/>
                  <a:gd name="T17" fmla="*/ 18 w 18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29">
                    <a:moveTo>
                      <a:pt x="0" y="2"/>
                    </a:moveTo>
                    <a:lnTo>
                      <a:pt x="15" y="29"/>
                    </a:lnTo>
                    <a:lnTo>
                      <a:pt x="18" y="27"/>
                    </a:lnTo>
                    <a:lnTo>
                      <a:pt x="4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70" name="Freeform 132"/>
              <p:cNvSpPr>
                <a:spLocks/>
              </p:cNvSpPr>
              <p:nvPr/>
            </p:nvSpPr>
            <p:spPr bwMode="auto">
              <a:xfrm>
                <a:off x="1411" y="1824"/>
                <a:ext cx="18" cy="25"/>
              </a:xfrm>
              <a:custGeom>
                <a:avLst/>
                <a:gdLst>
                  <a:gd name="T0" fmla="*/ 18 w 18"/>
                  <a:gd name="T1" fmla="*/ 25 h 25"/>
                  <a:gd name="T2" fmla="*/ 13 w 18"/>
                  <a:gd name="T3" fmla="*/ 22 h 25"/>
                  <a:gd name="T4" fmla="*/ 13 w 18"/>
                  <a:gd name="T5" fmla="*/ 17 h 25"/>
                  <a:gd name="T6" fmla="*/ 8 w 18"/>
                  <a:gd name="T7" fmla="*/ 15 h 25"/>
                  <a:gd name="T8" fmla="*/ 10 w 18"/>
                  <a:gd name="T9" fmla="*/ 10 h 25"/>
                  <a:gd name="T10" fmla="*/ 5 w 18"/>
                  <a:gd name="T11" fmla="*/ 7 h 25"/>
                  <a:gd name="T12" fmla="*/ 5 w 18"/>
                  <a:gd name="T13" fmla="*/ 2 h 25"/>
                  <a:gd name="T14" fmla="*/ 0 w 18"/>
                  <a:gd name="T15" fmla="*/ 0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"/>
                  <a:gd name="T25" fmla="*/ 0 h 25"/>
                  <a:gd name="T26" fmla="*/ 18 w 18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" h="25">
                    <a:moveTo>
                      <a:pt x="18" y="25"/>
                    </a:moveTo>
                    <a:lnTo>
                      <a:pt x="13" y="22"/>
                    </a:lnTo>
                    <a:lnTo>
                      <a:pt x="13" y="17"/>
                    </a:lnTo>
                    <a:lnTo>
                      <a:pt x="8" y="15"/>
                    </a:lnTo>
                    <a:lnTo>
                      <a:pt x="10" y="10"/>
                    </a:lnTo>
                    <a:lnTo>
                      <a:pt x="5" y="7"/>
                    </a:lnTo>
                    <a:lnTo>
                      <a:pt x="5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71" name="Freeform 133"/>
              <p:cNvSpPr>
                <a:spLocks/>
              </p:cNvSpPr>
              <p:nvPr/>
            </p:nvSpPr>
            <p:spPr bwMode="auto">
              <a:xfrm>
                <a:off x="1388" y="1811"/>
                <a:ext cx="84" cy="61"/>
              </a:xfrm>
              <a:custGeom>
                <a:avLst/>
                <a:gdLst>
                  <a:gd name="T0" fmla="*/ 0 w 84"/>
                  <a:gd name="T1" fmla="*/ 61 h 61"/>
                  <a:gd name="T2" fmla="*/ 2 w 84"/>
                  <a:gd name="T3" fmla="*/ 54 h 61"/>
                  <a:gd name="T4" fmla="*/ 5 w 84"/>
                  <a:gd name="T5" fmla="*/ 49 h 61"/>
                  <a:gd name="T6" fmla="*/ 10 w 84"/>
                  <a:gd name="T7" fmla="*/ 44 h 61"/>
                  <a:gd name="T8" fmla="*/ 15 w 84"/>
                  <a:gd name="T9" fmla="*/ 40 h 61"/>
                  <a:gd name="T10" fmla="*/ 25 w 84"/>
                  <a:gd name="T11" fmla="*/ 31 h 61"/>
                  <a:gd name="T12" fmla="*/ 36 w 84"/>
                  <a:gd name="T13" fmla="*/ 21 h 61"/>
                  <a:gd name="T14" fmla="*/ 48 w 84"/>
                  <a:gd name="T15" fmla="*/ 15 h 61"/>
                  <a:gd name="T16" fmla="*/ 61 w 84"/>
                  <a:gd name="T17" fmla="*/ 6 h 61"/>
                  <a:gd name="T18" fmla="*/ 69 w 84"/>
                  <a:gd name="T19" fmla="*/ 1 h 61"/>
                  <a:gd name="T20" fmla="*/ 78 w 84"/>
                  <a:gd name="T21" fmla="*/ 0 h 61"/>
                  <a:gd name="T22" fmla="*/ 81 w 84"/>
                  <a:gd name="T23" fmla="*/ 0 h 61"/>
                  <a:gd name="T24" fmla="*/ 82 w 84"/>
                  <a:gd name="T25" fmla="*/ 0 h 61"/>
                  <a:gd name="T26" fmla="*/ 84 w 84"/>
                  <a:gd name="T27" fmla="*/ 1 h 6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84"/>
                  <a:gd name="T43" fmla="*/ 0 h 61"/>
                  <a:gd name="T44" fmla="*/ 84 w 84"/>
                  <a:gd name="T45" fmla="*/ 61 h 6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84" h="61">
                    <a:moveTo>
                      <a:pt x="0" y="61"/>
                    </a:moveTo>
                    <a:lnTo>
                      <a:pt x="2" y="54"/>
                    </a:lnTo>
                    <a:lnTo>
                      <a:pt x="5" y="49"/>
                    </a:lnTo>
                    <a:lnTo>
                      <a:pt x="10" y="44"/>
                    </a:lnTo>
                    <a:lnTo>
                      <a:pt x="15" y="40"/>
                    </a:lnTo>
                    <a:lnTo>
                      <a:pt x="25" y="31"/>
                    </a:lnTo>
                    <a:lnTo>
                      <a:pt x="36" y="21"/>
                    </a:lnTo>
                    <a:lnTo>
                      <a:pt x="48" y="15"/>
                    </a:lnTo>
                    <a:lnTo>
                      <a:pt x="61" y="6"/>
                    </a:lnTo>
                    <a:lnTo>
                      <a:pt x="69" y="1"/>
                    </a:lnTo>
                    <a:lnTo>
                      <a:pt x="78" y="0"/>
                    </a:lnTo>
                    <a:lnTo>
                      <a:pt x="81" y="0"/>
                    </a:lnTo>
                    <a:lnTo>
                      <a:pt x="82" y="0"/>
                    </a:lnTo>
                    <a:lnTo>
                      <a:pt x="84" y="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72" name="Freeform 134"/>
              <p:cNvSpPr>
                <a:spLocks/>
              </p:cNvSpPr>
              <p:nvPr/>
            </p:nvSpPr>
            <p:spPr bwMode="auto">
              <a:xfrm>
                <a:off x="1395" y="1816"/>
                <a:ext cx="72" cy="54"/>
              </a:xfrm>
              <a:custGeom>
                <a:avLst/>
                <a:gdLst>
                  <a:gd name="T0" fmla="*/ 0 w 72"/>
                  <a:gd name="T1" fmla="*/ 54 h 54"/>
                  <a:gd name="T2" fmla="*/ 3 w 72"/>
                  <a:gd name="T3" fmla="*/ 46 h 54"/>
                  <a:gd name="T4" fmla="*/ 8 w 72"/>
                  <a:gd name="T5" fmla="*/ 39 h 54"/>
                  <a:gd name="T6" fmla="*/ 18 w 72"/>
                  <a:gd name="T7" fmla="*/ 30 h 54"/>
                  <a:gd name="T8" fmla="*/ 28 w 72"/>
                  <a:gd name="T9" fmla="*/ 23 h 54"/>
                  <a:gd name="T10" fmla="*/ 39 w 72"/>
                  <a:gd name="T11" fmla="*/ 15 h 54"/>
                  <a:gd name="T12" fmla="*/ 52 w 72"/>
                  <a:gd name="T13" fmla="*/ 6 h 54"/>
                  <a:gd name="T14" fmla="*/ 61 w 72"/>
                  <a:gd name="T15" fmla="*/ 1 h 54"/>
                  <a:gd name="T16" fmla="*/ 69 w 72"/>
                  <a:gd name="T17" fmla="*/ 0 h 54"/>
                  <a:gd name="T18" fmla="*/ 72 w 72"/>
                  <a:gd name="T19" fmla="*/ 0 h 5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2"/>
                  <a:gd name="T31" fmla="*/ 0 h 54"/>
                  <a:gd name="T32" fmla="*/ 72 w 72"/>
                  <a:gd name="T33" fmla="*/ 54 h 5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2" h="54">
                    <a:moveTo>
                      <a:pt x="0" y="54"/>
                    </a:moveTo>
                    <a:lnTo>
                      <a:pt x="3" y="46"/>
                    </a:lnTo>
                    <a:lnTo>
                      <a:pt x="8" y="39"/>
                    </a:lnTo>
                    <a:lnTo>
                      <a:pt x="18" y="30"/>
                    </a:lnTo>
                    <a:lnTo>
                      <a:pt x="28" y="23"/>
                    </a:lnTo>
                    <a:lnTo>
                      <a:pt x="39" y="15"/>
                    </a:lnTo>
                    <a:lnTo>
                      <a:pt x="52" y="6"/>
                    </a:lnTo>
                    <a:lnTo>
                      <a:pt x="61" y="1"/>
                    </a:lnTo>
                    <a:lnTo>
                      <a:pt x="69" y="0"/>
                    </a:lnTo>
                    <a:lnTo>
                      <a:pt x="72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73" name="Line 135"/>
              <p:cNvSpPr>
                <a:spLocks noChangeShapeType="1"/>
              </p:cNvSpPr>
              <p:nvPr/>
            </p:nvSpPr>
            <p:spPr bwMode="auto">
              <a:xfrm flipV="1">
                <a:off x="1375" y="1870"/>
                <a:ext cx="18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74" name="Line 136"/>
              <p:cNvSpPr>
                <a:spLocks noChangeShapeType="1"/>
              </p:cNvSpPr>
              <p:nvPr/>
            </p:nvSpPr>
            <p:spPr bwMode="auto">
              <a:xfrm>
                <a:off x="1377" y="1869"/>
                <a:ext cx="16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75" name="Line 137"/>
              <p:cNvSpPr>
                <a:spLocks noChangeShapeType="1"/>
              </p:cNvSpPr>
              <p:nvPr/>
            </p:nvSpPr>
            <p:spPr bwMode="auto">
              <a:xfrm>
                <a:off x="1378" y="1865"/>
                <a:ext cx="18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76" name="Line 138"/>
              <p:cNvSpPr>
                <a:spLocks noChangeShapeType="1"/>
              </p:cNvSpPr>
              <p:nvPr/>
            </p:nvSpPr>
            <p:spPr bwMode="auto">
              <a:xfrm>
                <a:off x="1380" y="1862"/>
                <a:ext cx="16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77" name="Line 139"/>
              <p:cNvSpPr>
                <a:spLocks noChangeShapeType="1"/>
              </p:cNvSpPr>
              <p:nvPr/>
            </p:nvSpPr>
            <p:spPr bwMode="auto">
              <a:xfrm>
                <a:off x="1385" y="1875"/>
                <a:ext cx="33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78" name="Line 140"/>
              <p:cNvSpPr>
                <a:spLocks noChangeShapeType="1"/>
              </p:cNvSpPr>
              <p:nvPr/>
            </p:nvSpPr>
            <p:spPr bwMode="auto">
              <a:xfrm>
                <a:off x="1396" y="1870"/>
                <a:ext cx="35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79" name="Line 141"/>
              <p:cNvSpPr>
                <a:spLocks noChangeShapeType="1"/>
              </p:cNvSpPr>
              <p:nvPr/>
            </p:nvSpPr>
            <p:spPr bwMode="auto">
              <a:xfrm>
                <a:off x="1410" y="1864"/>
                <a:ext cx="28" cy="6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80" name="Line 142"/>
              <p:cNvSpPr>
                <a:spLocks noChangeShapeType="1"/>
              </p:cNvSpPr>
              <p:nvPr/>
            </p:nvSpPr>
            <p:spPr bwMode="auto">
              <a:xfrm>
                <a:off x="1428" y="1851"/>
                <a:ext cx="18" cy="1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81" name="Line 143"/>
              <p:cNvSpPr>
                <a:spLocks noChangeShapeType="1"/>
              </p:cNvSpPr>
              <p:nvPr/>
            </p:nvSpPr>
            <p:spPr bwMode="auto">
              <a:xfrm>
                <a:off x="1444" y="1837"/>
                <a:ext cx="8" cy="2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82" name="Line 144"/>
              <p:cNvSpPr>
                <a:spLocks noChangeShapeType="1"/>
              </p:cNvSpPr>
              <p:nvPr/>
            </p:nvSpPr>
            <p:spPr bwMode="auto">
              <a:xfrm flipH="1">
                <a:off x="1459" y="1826"/>
                <a:ext cx="2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83" name="Line 145"/>
              <p:cNvSpPr>
                <a:spLocks noChangeShapeType="1"/>
              </p:cNvSpPr>
              <p:nvPr/>
            </p:nvSpPr>
            <p:spPr bwMode="auto">
              <a:xfrm flipH="1">
                <a:off x="1466" y="1814"/>
                <a:ext cx="6" cy="3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84" name="Line 146"/>
              <p:cNvSpPr>
                <a:spLocks noChangeShapeType="1"/>
              </p:cNvSpPr>
              <p:nvPr/>
            </p:nvSpPr>
            <p:spPr bwMode="auto">
              <a:xfrm>
                <a:off x="1383" y="1859"/>
                <a:ext cx="15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85" name="Line 147"/>
              <p:cNvSpPr>
                <a:spLocks noChangeShapeType="1"/>
              </p:cNvSpPr>
              <p:nvPr/>
            </p:nvSpPr>
            <p:spPr bwMode="auto">
              <a:xfrm>
                <a:off x="1387" y="1855"/>
                <a:ext cx="14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86" name="Line 148"/>
              <p:cNvSpPr>
                <a:spLocks noChangeShapeType="1"/>
              </p:cNvSpPr>
              <p:nvPr/>
            </p:nvSpPr>
            <p:spPr bwMode="auto">
              <a:xfrm>
                <a:off x="1392" y="1851"/>
                <a:ext cx="1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87" name="Line 149"/>
              <p:cNvSpPr>
                <a:spLocks noChangeShapeType="1"/>
              </p:cNvSpPr>
              <p:nvPr/>
            </p:nvSpPr>
            <p:spPr bwMode="auto">
              <a:xfrm>
                <a:off x="1395" y="1847"/>
                <a:ext cx="11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88" name="Line 150"/>
              <p:cNvSpPr>
                <a:spLocks noChangeShapeType="1"/>
              </p:cNvSpPr>
              <p:nvPr/>
            </p:nvSpPr>
            <p:spPr bwMode="auto">
              <a:xfrm>
                <a:off x="1401" y="1842"/>
                <a:ext cx="10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89" name="Line 151"/>
              <p:cNvSpPr>
                <a:spLocks noChangeShapeType="1"/>
              </p:cNvSpPr>
              <p:nvPr/>
            </p:nvSpPr>
            <p:spPr bwMode="auto">
              <a:xfrm>
                <a:off x="1408" y="1839"/>
                <a:ext cx="7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90" name="Line 152"/>
              <p:cNvSpPr>
                <a:spLocks noChangeShapeType="1"/>
              </p:cNvSpPr>
              <p:nvPr/>
            </p:nvSpPr>
            <p:spPr bwMode="auto">
              <a:xfrm>
                <a:off x="1410" y="1832"/>
                <a:ext cx="9" cy="9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91" name="Line 153"/>
              <p:cNvSpPr>
                <a:spLocks noChangeShapeType="1"/>
              </p:cNvSpPr>
              <p:nvPr/>
            </p:nvSpPr>
            <p:spPr bwMode="auto">
              <a:xfrm>
                <a:off x="1428" y="1819"/>
                <a:ext cx="3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92" name="Line 154"/>
              <p:cNvSpPr>
                <a:spLocks noChangeShapeType="1"/>
              </p:cNvSpPr>
              <p:nvPr/>
            </p:nvSpPr>
            <p:spPr bwMode="auto">
              <a:xfrm flipV="1">
                <a:off x="1408" y="1829"/>
                <a:ext cx="5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93" name="Line 155"/>
              <p:cNvSpPr>
                <a:spLocks noChangeShapeType="1"/>
              </p:cNvSpPr>
              <p:nvPr/>
            </p:nvSpPr>
            <p:spPr bwMode="auto">
              <a:xfrm flipV="1">
                <a:off x="1418" y="1819"/>
                <a:ext cx="8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94" name="Line 156"/>
              <p:cNvSpPr>
                <a:spLocks noChangeShapeType="1"/>
              </p:cNvSpPr>
              <p:nvPr/>
            </p:nvSpPr>
            <p:spPr bwMode="auto">
              <a:xfrm>
                <a:off x="1434" y="1814"/>
                <a:ext cx="4" cy="1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95" name="Line 157"/>
              <p:cNvSpPr>
                <a:spLocks noChangeShapeType="1"/>
              </p:cNvSpPr>
              <p:nvPr/>
            </p:nvSpPr>
            <p:spPr bwMode="auto">
              <a:xfrm>
                <a:off x="1439" y="1812"/>
                <a:ext cx="4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96" name="Line 158"/>
              <p:cNvSpPr>
                <a:spLocks noChangeShapeType="1"/>
              </p:cNvSpPr>
              <p:nvPr/>
            </p:nvSpPr>
            <p:spPr bwMode="auto">
              <a:xfrm>
                <a:off x="1446" y="1809"/>
                <a:ext cx="1" cy="1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97" name="Line 159"/>
              <p:cNvSpPr>
                <a:spLocks noChangeShapeType="1"/>
              </p:cNvSpPr>
              <p:nvPr/>
            </p:nvSpPr>
            <p:spPr bwMode="auto">
              <a:xfrm>
                <a:off x="1449" y="1804"/>
                <a:ext cx="2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98" name="Line 160"/>
              <p:cNvSpPr>
                <a:spLocks noChangeShapeType="1"/>
              </p:cNvSpPr>
              <p:nvPr/>
            </p:nvSpPr>
            <p:spPr bwMode="auto">
              <a:xfrm flipH="1">
                <a:off x="1454" y="1802"/>
                <a:ext cx="2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99" name="Line 161"/>
              <p:cNvSpPr>
                <a:spLocks noChangeShapeType="1"/>
              </p:cNvSpPr>
              <p:nvPr/>
            </p:nvSpPr>
            <p:spPr bwMode="auto">
              <a:xfrm flipH="1">
                <a:off x="1457" y="1801"/>
                <a:ext cx="4" cy="16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00" name="Line 162"/>
              <p:cNvSpPr>
                <a:spLocks noChangeShapeType="1"/>
              </p:cNvSpPr>
              <p:nvPr/>
            </p:nvSpPr>
            <p:spPr bwMode="auto">
              <a:xfrm flipH="1">
                <a:off x="1462" y="1799"/>
                <a:ext cx="4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01" name="Line 163"/>
              <p:cNvSpPr>
                <a:spLocks noChangeShapeType="1"/>
              </p:cNvSpPr>
              <p:nvPr/>
            </p:nvSpPr>
            <p:spPr bwMode="auto">
              <a:xfrm flipH="1">
                <a:off x="1464" y="1798"/>
                <a:ext cx="5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02" name="Line 164"/>
              <p:cNvSpPr>
                <a:spLocks noChangeShapeType="1"/>
              </p:cNvSpPr>
              <p:nvPr/>
            </p:nvSpPr>
            <p:spPr bwMode="auto">
              <a:xfrm flipH="1">
                <a:off x="1466" y="1798"/>
                <a:ext cx="6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03" name="Line 165"/>
              <p:cNvSpPr>
                <a:spLocks noChangeShapeType="1"/>
              </p:cNvSpPr>
              <p:nvPr/>
            </p:nvSpPr>
            <p:spPr bwMode="auto">
              <a:xfrm flipH="1">
                <a:off x="1467" y="1796"/>
                <a:ext cx="8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04" name="Line 166"/>
              <p:cNvSpPr>
                <a:spLocks noChangeShapeType="1"/>
              </p:cNvSpPr>
              <p:nvPr/>
            </p:nvSpPr>
            <p:spPr bwMode="auto">
              <a:xfrm flipH="1">
                <a:off x="1469" y="1798"/>
                <a:ext cx="8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05" name="Freeform 167"/>
              <p:cNvSpPr>
                <a:spLocks/>
              </p:cNvSpPr>
              <p:nvPr/>
            </p:nvSpPr>
            <p:spPr bwMode="auto">
              <a:xfrm>
                <a:off x="1405" y="1860"/>
                <a:ext cx="82" cy="67"/>
              </a:xfrm>
              <a:custGeom>
                <a:avLst/>
                <a:gdLst>
                  <a:gd name="T0" fmla="*/ 21 w 82"/>
                  <a:gd name="T1" fmla="*/ 15 h 67"/>
                  <a:gd name="T2" fmla="*/ 24 w 82"/>
                  <a:gd name="T3" fmla="*/ 19 h 67"/>
                  <a:gd name="T4" fmla="*/ 24 w 82"/>
                  <a:gd name="T5" fmla="*/ 27 h 67"/>
                  <a:gd name="T6" fmla="*/ 3 w 82"/>
                  <a:gd name="T7" fmla="*/ 53 h 67"/>
                  <a:gd name="T8" fmla="*/ 0 w 82"/>
                  <a:gd name="T9" fmla="*/ 55 h 67"/>
                  <a:gd name="T10" fmla="*/ 0 w 82"/>
                  <a:gd name="T11" fmla="*/ 67 h 67"/>
                  <a:gd name="T12" fmla="*/ 82 w 82"/>
                  <a:gd name="T13" fmla="*/ 67 h 67"/>
                  <a:gd name="T14" fmla="*/ 82 w 82"/>
                  <a:gd name="T15" fmla="*/ 55 h 67"/>
                  <a:gd name="T16" fmla="*/ 80 w 82"/>
                  <a:gd name="T17" fmla="*/ 55 h 67"/>
                  <a:gd name="T18" fmla="*/ 80 w 82"/>
                  <a:gd name="T19" fmla="*/ 25 h 67"/>
                  <a:gd name="T20" fmla="*/ 59 w 82"/>
                  <a:gd name="T21" fmla="*/ 0 h 67"/>
                  <a:gd name="T22" fmla="*/ 56 w 82"/>
                  <a:gd name="T23" fmla="*/ 2 h 67"/>
                  <a:gd name="T24" fmla="*/ 77 w 82"/>
                  <a:gd name="T25" fmla="*/ 27 h 67"/>
                  <a:gd name="T26" fmla="*/ 77 w 82"/>
                  <a:gd name="T27" fmla="*/ 52 h 67"/>
                  <a:gd name="T28" fmla="*/ 59 w 82"/>
                  <a:gd name="T29" fmla="*/ 25 h 67"/>
                  <a:gd name="T30" fmla="*/ 75 w 82"/>
                  <a:gd name="T31" fmla="*/ 25 h 67"/>
                  <a:gd name="T32" fmla="*/ 74 w 82"/>
                  <a:gd name="T33" fmla="*/ 24 h 67"/>
                  <a:gd name="T34" fmla="*/ 57 w 82"/>
                  <a:gd name="T35" fmla="*/ 22 h 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2"/>
                  <a:gd name="T55" fmla="*/ 0 h 67"/>
                  <a:gd name="T56" fmla="*/ 82 w 82"/>
                  <a:gd name="T57" fmla="*/ 67 h 6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2" h="67">
                    <a:moveTo>
                      <a:pt x="21" y="15"/>
                    </a:moveTo>
                    <a:lnTo>
                      <a:pt x="24" y="19"/>
                    </a:lnTo>
                    <a:lnTo>
                      <a:pt x="24" y="27"/>
                    </a:lnTo>
                    <a:lnTo>
                      <a:pt x="3" y="53"/>
                    </a:lnTo>
                    <a:lnTo>
                      <a:pt x="0" y="55"/>
                    </a:lnTo>
                    <a:lnTo>
                      <a:pt x="0" y="67"/>
                    </a:lnTo>
                    <a:lnTo>
                      <a:pt x="82" y="67"/>
                    </a:lnTo>
                    <a:lnTo>
                      <a:pt x="82" y="55"/>
                    </a:lnTo>
                    <a:lnTo>
                      <a:pt x="80" y="55"/>
                    </a:lnTo>
                    <a:lnTo>
                      <a:pt x="80" y="25"/>
                    </a:lnTo>
                    <a:lnTo>
                      <a:pt x="59" y="0"/>
                    </a:lnTo>
                    <a:lnTo>
                      <a:pt x="56" y="2"/>
                    </a:lnTo>
                    <a:lnTo>
                      <a:pt x="77" y="27"/>
                    </a:lnTo>
                    <a:lnTo>
                      <a:pt x="77" y="52"/>
                    </a:lnTo>
                    <a:lnTo>
                      <a:pt x="59" y="25"/>
                    </a:lnTo>
                    <a:lnTo>
                      <a:pt x="75" y="25"/>
                    </a:lnTo>
                    <a:lnTo>
                      <a:pt x="74" y="24"/>
                    </a:lnTo>
                    <a:lnTo>
                      <a:pt x="57" y="2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06" name="Rectangle 168"/>
              <p:cNvSpPr>
                <a:spLocks noChangeArrowheads="1"/>
              </p:cNvSpPr>
              <p:nvPr/>
            </p:nvSpPr>
            <p:spPr bwMode="auto">
              <a:xfrm>
                <a:off x="1459" y="1862"/>
                <a:ext cx="2" cy="56"/>
              </a:xfrm>
              <a:prstGeom prst="rect">
                <a:avLst/>
              </a:prstGeom>
              <a:noFill/>
              <a:ln w="0">
                <a:solidFill>
                  <a:srgbClr val="333399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cs typeface="Calibri" charset="0"/>
                </a:endParaRPr>
              </a:p>
            </p:txBody>
          </p:sp>
          <p:sp>
            <p:nvSpPr>
              <p:cNvPr id="1507" name="Freeform 169"/>
              <p:cNvSpPr>
                <a:spLocks/>
              </p:cNvSpPr>
              <p:nvPr/>
            </p:nvSpPr>
            <p:spPr bwMode="auto">
              <a:xfrm>
                <a:off x="1429" y="1882"/>
                <a:ext cx="30" cy="7"/>
              </a:xfrm>
              <a:custGeom>
                <a:avLst/>
                <a:gdLst>
                  <a:gd name="T0" fmla="*/ 0 w 30"/>
                  <a:gd name="T1" fmla="*/ 5 h 7"/>
                  <a:gd name="T2" fmla="*/ 30 w 30"/>
                  <a:gd name="T3" fmla="*/ 0 h 7"/>
                  <a:gd name="T4" fmla="*/ 30 w 30"/>
                  <a:gd name="T5" fmla="*/ 3 h 7"/>
                  <a:gd name="T6" fmla="*/ 0 w 30"/>
                  <a:gd name="T7" fmla="*/ 7 h 7"/>
                  <a:gd name="T8" fmla="*/ 0 w 30"/>
                  <a:gd name="T9" fmla="*/ 5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7"/>
                  <a:gd name="T17" fmla="*/ 30 w 3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7">
                    <a:moveTo>
                      <a:pt x="0" y="5"/>
                    </a:moveTo>
                    <a:lnTo>
                      <a:pt x="30" y="0"/>
                    </a:lnTo>
                    <a:lnTo>
                      <a:pt x="30" y="3"/>
                    </a:lnTo>
                    <a:lnTo>
                      <a:pt x="0" y="7"/>
                    </a:lnTo>
                    <a:lnTo>
                      <a:pt x="0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08" name="Freeform 170"/>
              <p:cNvSpPr>
                <a:spLocks/>
              </p:cNvSpPr>
              <p:nvPr/>
            </p:nvSpPr>
            <p:spPr bwMode="auto">
              <a:xfrm>
                <a:off x="1413" y="1889"/>
                <a:ext cx="21" cy="26"/>
              </a:xfrm>
              <a:custGeom>
                <a:avLst/>
                <a:gdLst>
                  <a:gd name="T0" fmla="*/ 21 w 21"/>
                  <a:gd name="T1" fmla="*/ 0 h 26"/>
                  <a:gd name="T2" fmla="*/ 0 w 21"/>
                  <a:gd name="T3" fmla="*/ 26 h 26"/>
                  <a:gd name="T4" fmla="*/ 16 w 21"/>
                  <a:gd name="T5" fmla="*/ 26 h 26"/>
                  <a:gd name="T6" fmla="*/ 16 w 21"/>
                  <a:gd name="T7" fmla="*/ 5 h 2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"/>
                  <a:gd name="T13" fmla="*/ 0 h 26"/>
                  <a:gd name="T14" fmla="*/ 21 w 21"/>
                  <a:gd name="T15" fmla="*/ 26 h 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" h="26">
                    <a:moveTo>
                      <a:pt x="21" y="0"/>
                    </a:moveTo>
                    <a:lnTo>
                      <a:pt x="0" y="26"/>
                    </a:lnTo>
                    <a:lnTo>
                      <a:pt x="16" y="26"/>
                    </a:lnTo>
                    <a:lnTo>
                      <a:pt x="16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09" name="Freeform 171"/>
              <p:cNvSpPr>
                <a:spLocks/>
              </p:cNvSpPr>
              <p:nvPr/>
            </p:nvSpPr>
            <p:spPr bwMode="auto">
              <a:xfrm>
                <a:off x="1429" y="1885"/>
                <a:ext cx="30" cy="30"/>
              </a:xfrm>
              <a:custGeom>
                <a:avLst/>
                <a:gdLst>
                  <a:gd name="T0" fmla="*/ 27 w 30"/>
                  <a:gd name="T1" fmla="*/ 0 h 30"/>
                  <a:gd name="T2" fmla="*/ 0 w 30"/>
                  <a:gd name="T3" fmla="*/ 30 h 30"/>
                  <a:gd name="T4" fmla="*/ 7 w 30"/>
                  <a:gd name="T5" fmla="*/ 30 h 30"/>
                  <a:gd name="T6" fmla="*/ 30 w 30"/>
                  <a:gd name="T7" fmla="*/ 4 h 30"/>
                  <a:gd name="T8" fmla="*/ 27 w 30"/>
                  <a:gd name="T9" fmla="*/ 0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30"/>
                  <a:gd name="T17" fmla="*/ 30 w 30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30">
                    <a:moveTo>
                      <a:pt x="27" y="0"/>
                    </a:moveTo>
                    <a:lnTo>
                      <a:pt x="0" y="30"/>
                    </a:lnTo>
                    <a:lnTo>
                      <a:pt x="7" y="30"/>
                    </a:lnTo>
                    <a:lnTo>
                      <a:pt x="30" y="4"/>
                    </a:lnTo>
                    <a:lnTo>
                      <a:pt x="2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10" name="Freeform 172"/>
              <p:cNvSpPr>
                <a:spLocks/>
              </p:cNvSpPr>
              <p:nvPr/>
            </p:nvSpPr>
            <p:spPr bwMode="auto">
              <a:xfrm>
                <a:off x="1462" y="1852"/>
                <a:ext cx="20" cy="25"/>
              </a:xfrm>
              <a:custGeom>
                <a:avLst/>
                <a:gdLst>
                  <a:gd name="T0" fmla="*/ 0 w 20"/>
                  <a:gd name="T1" fmla="*/ 0 h 25"/>
                  <a:gd name="T2" fmla="*/ 4 w 20"/>
                  <a:gd name="T3" fmla="*/ 3 h 25"/>
                  <a:gd name="T4" fmla="*/ 10 w 20"/>
                  <a:gd name="T5" fmla="*/ 5 h 25"/>
                  <a:gd name="T6" fmla="*/ 10 w 20"/>
                  <a:gd name="T7" fmla="*/ 10 h 25"/>
                  <a:gd name="T8" fmla="*/ 20 w 20"/>
                  <a:gd name="T9" fmla="*/ 17 h 25"/>
                  <a:gd name="T10" fmla="*/ 20 w 20"/>
                  <a:gd name="T11" fmla="*/ 22 h 25"/>
                  <a:gd name="T12" fmla="*/ 17 w 20"/>
                  <a:gd name="T13" fmla="*/ 25 h 25"/>
                  <a:gd name="T14" fmla="*/ 13 w 20"/>
                  <a:gd name="T15" fmla="*/ 20 h 25"/>
                  <a:gd name="T16" fmla="*/ 15 w 20"/>
                  <a:gd name="T17" fmla="*/ 20 h 25"/>
                  <a:gd name="T18" fmla="*/ 7 w 20"/>
                  <a:gd name="T19" fmla="*/ 10 h 25"/>
                  <a:gd name="T20" fmla="*/ 4 w 20"/>
                  <a:gd name="T21" fmla="*/ 10 h 25"/>
                  <a:gd name="T22" fmla="*/ 2 w 20"/>
                  <a:gd name="T23" fmla="*/ 8 h 25"/>
                  <a:gd name="T24" fmla="*/ 0 w 20"/>
                  <a:gd name="T25" fmla="*/ 0 h 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0"/>
                  <a:gd name="T40" fmla="*/ 0 h 25"/>
                  <a:gd name="T41" fmla="*/ 20 w 20"/>
                  <a:gd name="T42" fmla="*/ 25 h 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0" h="25">
                    <a:moveTo>
                      <a:pt x="0" y="0"/>
                    </a:moveTo>
                    <a:lnTo>
                      <a:pt x="4" y="3"/>
                    </a:lnTo>
                    <a:lnTo>
                      <a:pt x="10" y="5"/>
                    </a:lnTo>
                    <a:lnTo>
                      <a:pt x="10" y="10"/>
                    </a:lnTo>
                    <a:lnTo>
                      <a:pt x="20" y="17"/>
                    </a:lnTo>
                    <a:lnTo>
                      <a:pt x="20" y="22"/>
                    </a:lnTo>
                    <a:lnTo>
                      <a:pt x="17" y="25"/>
                    </a:lnTo>
                    <a:lnTo>
                      <a:pt x="13" y="20"/>
                    </a:lnTo>
                    <a:lnTo>
                      <a:pt x="15" y="20"/>
                    </a:lnTo>
                    <a:lnTo>
                      <a:pt x="7" y="10"/>
                    </a:lnTo>
                    <a:lnTo>
                      <a:pt x="4" y="10"/>
                    </a:lnTo>
                    <a:lnTo>
                      <a:pt x="2" y="8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11" name="Freeform 173"/>
              <p:cNvSpPr>
                <a:spLocks/>
              </p:cNvSpPr>
              <p:nvPr/>
            </p:nvSpPr>
            <p:spPr bwMode="auto">
              <a:xfrm>
                <a:off x="1433" y="1887"/>
                <a:ext cx="18" cy="25"/>
              </a:xfrm>
              <a:custGeom>
                <a:avLst/>
                <a:gdLst>
                  <a:gd name="T0" fmla="*/ 0 w 18"/>
                  <a:gd name="T1" fmla="*/ 5 h 25"/>
                  <a:gd name="T2" fmla="*/ 0 w 18"/>
                  <a:gd name="T3" fmla="*/ 25 h 25"/>
                  <a:gd name="T4" fmla="*/ 3 w 18"/>
                  <a:gd name="T5" fmla="*/ 0 h 25"/>
                  <a:gd name="T6" fmla="*/ 5 w 18"/>
                  <a:gd name="T7" fmla="*/ 0 h 25"/>
                  <a:gd name="T8" fmla="*/ 3 w 18"/>
                  <a:gd name="T9" fmla="*/ 21 h 25"/>
                  <a:gd name="T10" fmla="*/ 8 w 18"/>
                  <a:gd name="T11" fmla="*/ 15 h 25"/>
                  <a:gd name="T12" fmla="*/ 5 w 18"/>
                  <a:gd name="T13" fmla="*/ 0 h 25"/>
                  <a:gd name="T14" fmla="*/ 8 w 18"/>
                  <a:gd name="T15" fmla="*/ 0 h 25"/>
                  <a:gd name="T16" fmla="*/ 11 w 18"/>
                  <a:gd name="T17" fmla="*/ 13 h 25"/>
                  <a:gd name="T18" fmla="*/ 13 w 18"/>
                  <a:gd name="T19" fmla="*/ 12 h 25"/>
                  <a:gd name="T20" fmla="*/ 11 w 18"/>
                  <a:gd name="T21" fmla="*/ 0 h 25"/>
                  <a:gd name="T22" fmla="*/ 16 w 18"/>
                  <a:gd name="T23" fmla="*/ 2 h 25"/>
                  <a:gd name="T24" fmla="*/ 18 w 18"/>
                  <a:gd name="T25" fmla="*/ 0 h 25"/>
                  <a:gd name="T26" fmla="*/ 13 w 18"/>
                  <a:gd name="T27" fmla="*/ 10 h 2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8"/>
                  <a:gd name="T43" fmla="*/ 0 h 25"/>
                  <a:gd name="T44" fmla="*/ 18 w 18"/>
                  <a:gd name="T45" fmla="*/ 25 h 2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8" h="25">
                    <a:moveTo>
                      <a:pt x="0" y="5"/>
                    </a:moveTo>
                    <a:lnTo>
                      <a:pt x="0" y="25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3" y="21"/>
                    </a:lnTo>
                    <a:lnTo>
                      <a:pt x="8" y="15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11" y="13"/>
                    </a:lnTo>
                    <a:lnTo>
                      <a:pt x="13" y="12"/>
                    </a:lnTo>
                    <a:lnTo>
                      <a:pt x="11" y="0"/>
                    </a:lnTo>
                    <a:lnTo>
                      <a:pt x="16" y="2"/>
                    </a:lnTo>
                    <a:lnTo>
                      <a:pt x="18" y="0"/>
                    </a:lnTo>
                    <a:lnTo>
                      <a:pt x="13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12" name="Freeform 174"/>
              <p:cNvSpPr>
                <a:spLocks/>
              </p:cNvSpPr>
              <p:nvPr/>
            </p:nvSpPr>
            <p:spPr bwMode="auto">
              <a:xfrm>
                <a:off x="1444" y="1899"/>
                <a:ext cx="8" cy="16"/>
              </a:xfrm>
              <a:custGeom>
                <a:avLst/>
                <a:gdLst>
                  <a:gd name="T0" fmla="*/ 3 w 8"/>
                  <a:gd name="T1" fmla="*/ 1 h 16"/>
                  <a:gd name="T2" fmla="*/ 0 w 8"/>
                  <a:gd name="T3" fmla="*/ 16 h 16"/>
                  <a:gd name="T4" fmla="*/ 3 w 8"/>
                  <a:gd name="T5" fmla="*/ 16 h 16"/>
                  <a:gd name="T6" fmla="*/ 7 w 8"/>
                  <a:gd name="T7" fmla="*/ 0 h 16"/>
                  <a:gd name="T8" fmla="*/ 8 w 8"/>
                  <a:gd name="T9" fmla="*/ 0 h 16"/>
                  <a:gd name="T10" fmla="*/ 8 w 8"/>
                  <a:gd name="T11" fmla="*/ 9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3" y="1"/>
                    </a:moveTo>
                    <a:lnTo>
                      <a:pt x="0" y="16"/>
                    </a:lnTo>
                    <a:lnTo>
                      <a:pt x="3" y="16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8" y="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13" name="Freeform 175"/>
              <p:cNvSpPr>
                <a:spLocks/>
              </p:cNvSpPr>
              <p:nvPr/>
            </p:nvSpPr>
            <p:spPr bwMode="auto">
              <a:xfrm>
                <a:off x="1408" y="1917"/>
                <a:ext cx="62" cy="1"/>
              </a:xfrm>
              <a:custGeom>
                <a:avLst/>
                <a:gdLst>
                  <a:gd name="T0" fmla="*/ 0 w 62"/>
                  <a:gd name="T1" fmla="*/ 0 h 1"/>
                  <a:gd name="T2" fmla="*/ 51 w 62"/>
                  <a:gd name="T3" fmla="*/ 1 h 1"/>
                  <a:gd name="T4" fmla="*/ 62 w 62"/>
                  <a:gd name="T5" fmla="*/ 1 h 1"/>
                  <a:gd name="T6" fmla="*/ 0 60000 65536"/>
                  <a:gd name="T7" fmla="*/ 0 60000 65536"/>
                  <a:gd name="T8" fmla="*/ 0 60000 65536"/>
                  <a:gd name="T9" fmla="*/ 0 w 62"/>
                  <a:gd name="T10" fmla="*/ 0 h 1"/>
                  <a:gd name="T11" fmla="*/ 62 w 62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" h="1">
                    <a:moveTo>
                      <a:pt x="0" y="0"/>
                    </a:moveTo>
                    <a:lnTo>
                      <a:pt x="51" y="1"/>
                    </a:lnTo>
                    <a:lnTo>
                      <a:pt x="62" y="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14" name="Freeform 176"/>
              <p:cNvSpPr>
                <a:spLocks/>
              </p:cNvSpPr>
              <p:nvPr/>
            </p:nvSpPr>
            <p:spPr bwMode="auto">
              <a:xfrm>
                <a:off x="1405" y="1922"/>
                <a:ext cx="80" cy="1"/>
              </a:xfrm>
              <a:custGeom>
                <a:avLst/>
                <a:gdLst>
                  <a:gd name="T0" fmla="*/ 0 w 80"/>
                  <a:gd name="T1" fmla="*/ 0 h 1"/>
                  <a:gd name="T2" fmla="*/ 80 w 80"/>
                  <a:gd name="T3" fmla="*/ 0 h 1"/>
                  <a:gd name="T4" fmla="*/ 0 w 80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80"/>
                  <a:gd name="T10" fmla="*/ 0 h 1"/>
                  <a:gd name="T11" fmla="*/ 80 w 80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0" h="1">
                    <a:moveTo>
                      <a:pt x="0" y="0"/>
                    </a:moveTo>
                    <a:lnTo>
                      <a:pt x="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15" name="Freeform 177"/>
              <p:cNvSpPr>
                <a:spLocks/>
              </p:cNvSpPr>
              <p:nvPr/>
            </p:nvSpPr>
            <p:spPr bwMode="auto">
              <a:xfrm>
                <a:off x="1462" y="1908"/>
                <a:ext cx="15" cy="12"/>
              </a:xfrm>
              <a:custGeom>
                <a:avLst/>
                <a:gdLst>
                  <a:gd name="T0" fmla="*/ 12 w 15"/>
                  <a:gd name="T1" fmla="*/ 12 h 12"/>
                  <a:gd name="T2" fmla="*/ 10 w 15"/>
                  <a:gd name="T3" fmla="*/ 5 h 12"/>
                  <a:gd name="T4" fmla="*/ 0 w 15"/>
                  <a:gd name="T5" fmla="*/ 5 h 12"/>
                  <a:gd name="T6" fmla="*/ 4 w 15"/>
                  <a:gd name="T7" fmla="*/ 5 h 12"/>
                  <a:gd name="T8" fmla="*/ 4 w 15"/>
                  <a:gd name="T9" fmla="*/ 2 h 12"/>
                  <a:gd name="T10" fmla="*/ 8 w 15"/>
                  <a:gd name="T11" fmla="*/ 2 h 12"/>
                  <a:gd name="T12" fmla="*/ 10 w 15"/>
                  <a:gd name="T13" fmla="*/ 0 h 12"/>
                  <a:gd name="T14" fmla="*/ 12 w 15"/>
                  <a:gd name="T15" fmla="*/ 0 h 12"/>
                  <a:gd name="T16" fmla="*/ 12 w 15"/>
                  <a:gd name="T17" fmla="*/ 5 h 12"/>
                  <a:gd name="T18" fmla="*/ 13 w 15"/>
                  <a:gd name="T19" fmla="*/ 5 h 12"/>
                  <a:gd name="T20" fmla="*/ 15 w 15"/>
                  <a:gd name="T21" fmla="*/ 12 h 1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5"/>
                  <a:gd name="T34" fmla="*/ 0 h 12"/>
                  <a:gd name="T35" fmla="*/ 15 w 15"/>
                  <a:gd name="T36" fmla="*/ 12 h 1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5" h="12">
                    <a:moveTo>
                      <a:pt x="12" y="12"/>
                    </a:moveTo>
                    <a:lnTo>
                      <a:pt x="10" y="5"/>
                    </a:lnTo>
                    <a:lnTo>
                      <a:pt x="0" y="5"/>
                    </a:lnTo>
                    <a:lnTo>
                      <a:pt x="4" y="5"/>
                    </a:lnTo>
                    <a:lnTo>
                      <a:pt x="4" y="2"/>
                    </a:lnTo>
                    <a:lnTo>
                      <a:pt x="8" y="2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3" y="5"/>
                    </a:lnTo>
                    <a:lnTo>
                      <a:pt x="15" y="1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16" name="Freeform 178"/>
              <p:cNvSpPr>
                <a:spLocks/>
              </p:cNvSpPr>
              <p:nvPr/>
            </p:nvSpPr>
            <p:spPr bwMode="auto">
              <a:xfrm>
                <a:off x="1451" y="1860"/>
                <a:ext cx="8" cy="24"/>
              </a:xfrm>
              <a:custGeom>
                <a:avLst/>
                <a:gdLst>
                  <a:gd name="T0" fmla="*/ 5 w 8"/>
                  <a:gd name="T1" fmla="*/ 0 h 24"/>
                  <a:gd name="T2" fmla="*/ 0 w 8"/>
                  <a:gd name="T3" fmla="*/ 24 h 24"/>
                  <a:gd name="T4" fmla="*/ 3 w 8"/>
                  <a:gd name="T5" fmla="*/ 24 h 24"/>
                  <a:gd name="T6" fmla="*/ 8 w 8"/>
                  <a:gd name="T7" fmla="*/ 2 h 24"/>
                  <a:gd name="T8" fmla="*/ 5 w 8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24"/>
                  <a:gd name="T17" fmla="*/ 8 w 8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24">
                    <a:moveTo>
                      <a:pt x="5" y="0"/>
                    </a:moveTo>
                    <a:lnTo>
                      <a:pt x="0" y="24"/>
                    </a:lnTo>
                    <a:lnTo>
                      <a:pt x="3" y="24"/>
                    </a:lnTo>
                    <a:lnTo>
                      <a:pt x="8" y="2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17" name="Freeform 179"/>
              <p:cNvSpPr>
                <a:spLocks/>
              </p:cNvSpPr>
              <p:nvPr/>
            </p:nvSpPr>
            <p:spPr bwMode="auto">
              <a:xfrm>
                <a:off x="1429" y="1875"/>
                <a:ext cx="15" cy="9"/>
              </a:xfrm>
              <a:custGeom>
                <a:avLst/>
                <a:gdLst>
                  <a:gd name="T0" fmla="*/ 0 w 15"/>
                  <a:gd name="T1" fmla="*/ 0 h 9"/>
                  <a:gd name="T2" fmla="*/ 7 w 15"/>
                  <a:gd name="T3" fmla="*/ 7 h 9"/>
                  <a:gd name="T4" fmla="*/ 10 w 15"/>
                  <a:gd name="T5" fmla="*/ 9 h 9"/>
                  <a:gd name="T6" fmla="*/ 15 w 15"/>
                  <a:gd name="T7" fmla="*/ 9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9"/>
                  <a:gd name="T14" fmla="*/ 15 w 15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9">
                    <a:moveTo>
                      <a:pt x="0" y="0"/>
                    </a:moveTo>
                    <a:lnTo>
                      <a:pt x="7" y="7"/>
                    </a:lnTo>
                    <a:lnTo>
                      <a:pt x="10" y="9"/>
                    </a:lnTo>
                    <a:lnTo>
                      <a:pt x="15" y="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18" name="Freeform 180"/>
              <p:cNvSpPr>
                <a:spLocks/>
              </p:cNvSpPr>
              <p:nvPr/>
            </p:nvSpPr>
            <p:spPr bwMode="auto">
              <a:xfrm>
                <a:off x="1431" y="1875"/>
                <a:ext cx="20" cy="7"/>
              </a:xfrm>
              <a:custGeom>
                <a:avLst/>
                <a:gdLst>
                  <a:gd name="T0" fmla="*/ 0 w 20"/>
                  <a:gd name="T1" fmla="*/ 0 h 7"/>
                  <a:gd name="T2" fmla="*/ 7 w 20"/>
                  <a:gd name="T3" fmla="*/ 5 h 7"/>
                  <a:gd name="T4" fmla="*/ 12 w 20"/>
                  <a:gd name="T5" fmla="*/ 5 h 7"/>
                  <a:gd name="T6" fmla="*/ 16 w 20"/>
                  <a:gd name="T7" fmla="*/ 7 h 7"/>
                  <a:gd name="T8" fmla="*/ 20 w 20"/>
                  <a:gd name="T9" fmla="*/ 7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7"/>
                  <a:gd name="T17" fmla="*/ 20 w 2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7">
                    <a:moveTo>
                      <a:pt x="0" y="0"/>
                    </a:moveTo>
                    <a:lnTo>
                      <a:pt x="7" y="5"/>
                    </a:lnTo>
                    <a:lnTo>
                      <a:pt x="12" y="5"/>
                    </a:lnTo>
                    <a:lnTo>
                      <a:pt x="16" y="7"/>
                    </a:lnTo>
                    <a:lnTo>
                      <a:pt x="20" y="7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19" name="Freeform 181"/>
              <p:cNvSpPr>
                <a:spLocks/>
              </p:cNvSpPr>
              <p:nvPr/>
            </p:nvSpPr>
            <p:spPr bwMode="auto">
              <a:xfrm>
                <a:off x="1461" y="1865"/>
                <a:ext cx="5" cy="17"/>
              </a:xfrm>
              <a:custGeom>
                <a:avLst/>
                <a:gdLst>
                  <a:gd name="T0" fmla="*/ 0 w 5"/>
                  <a:gd name="T1" fmla="*/ 4 h 17"/>
                  <a:gd name="T2" fmla="*/ 3 w 5"/>
                  <a:gd name="T3" fmla="*/ 0 h 17"/>
                  <a:gd name="T4" fmla="*/ 3 w 5"/>
                  <a:gd name="T5" fmla="*/ 17 h 17"/>
                  <a:gd name="T6" fmla="*/ 5 w 5"/>
                  <a:gd name="T7" fmla="*/ 17 h 17"/>
                  <a:gd name="T8" fmla="*/ 5 w 5"/>
                  <a:gd name="T9" fmla="*/ 2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17"/>
                  <a:gd name="T17" fmla="*/ 5 w 5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17">
                    <a:moveTo>
                      <a:pt x="0" y="4"/>
                    </a:moveTo>
                    <a:lnTo>
                      <a:pt x="3" y="0"/>
                    </a:lnTo>
                    <a:lnTo>
                      <a:pt x="3" y="17"/>
                    </a:lnTo>
                    <a:lnTo>
                      <a:pt x="5" y="17"/>
                    </a:lnTo>
                    <a:lnTo>
                      <a:pt x="5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20" name="Freeform 182"/>
              <p:cNvSpPr>
                <a:spLocks/>
              </p:cNvSpPr>
              <p:nvPr/>
            </p:nvSpPr>
            <p:spPr bwMode="auto">
              <a:xfrm>
                <a:off x="1466" y="1887"/>
                <a:ext cx="11" cy="2"/>
              </a:xfrm>
              <a:custGeom>
                <a:avLst/>
                <a:gdLst>
                  <a:gd name="T0" fmla="*/ 0 w 11"/>
                  <a:gd name="T1" fmla="*/ 2 h 2"/>
                  <a:gd name="T2" fmla="*/ 4 w 11"/>
                  <a:gd name="T3" fmla="*/ 2 h 2"/>
                  <a:gd name="T4" fmla="*/ 11 w 11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2"/>
                  <a:gd name="T11" fmla="*/ 11 w 11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2">
                    <a:moveTo>
                      <a:pt x="0" y="2"/>
                    </a:moveTo>
                    <a:lnTo>
                      <a:pt x="4" y="2"/>
                    </a:lnTo>
                    <a:lnTo>
                      <a:pt x="11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21" name="Freeform 183"/>
              <p:cNvSpPr>
                <a:spLocks/>
              </p:cNvSpPr>
              <p:nvPr/>
            </p:nvSpPr>
            <p:spPr bwMode="auto">
              <a:xfrm>
                <a:off x="1470" y="1889"/>
                <a:ext cx="10" cy="10"/>
              </a:xfrm>
              <a:custGeom>
                <a:avLst/>
                <a:gdLst>
                  <a:gd name="T0" fmla="*/ 0 w 10"/>
                  <a:gd name="T1" fmla="*/ 0 h 10"/>
                  <a:gd name="T2" fmla="*/ 0 w 10"/>
                  <a:gd name="T3" fmla="*/ 5 h 10"/>
                  <a:gd name="T4" fmla="*/ 4 w 10"/>
                  <a:gd name="T5" fmla="*/ 5 h 10"/>
                  <a:gd name="T6" fmla="*/ 5 w 10"/>
                  <a:gd name="T7" fmla="*/ 6 h 10"/>
                  <a:gd name="T8" fmla="*/ 9 w 10"/>
                  <a:gd name="T9" fmla="*/ 6 h 10"/>
                  <a:gd name="T10" fmla="*/ 9 w 10"/>
                  <a:gd name="T11" fmla="*/ 8 h 10"/>
                  <a:gd name="T12" fmla="*/ 10 w 10"/>
                  <a:gd name="T13" fmla="*/ 10 h 10"/>
                  <a:gd name="T14" fmla="*/ 4 w 10"/>
                  <a:gd name="T15" fmla="*/ 10 h 1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"/>
                  <a:gd name="T25" fmla="*/ 0 h 10"/>
                  <a:gd name="T26" fmla="*/ 10 w 10"/>
                  <a:gd name="T27" fmla="*/ 10 h 1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" h="10">
                    <a:moveTo>
                      <a:pt x="0" y="0"/>
                    </a:moveTo>
                    <a:lnTo>
                      <a:pt x="0" y="5"/>
                    </a:lnTo>
                    <a:lnTo>
                      <a:pt x="4" y="5"/>
                    </a:lnTo>
                    <a:lnTo>
                      <a:pt x="5" y="6"/>
                    </a:lnTo>
                    <a:lnTo>
                      <a:pt x="9" y="6"/>
                    </a:lnTo>
                    <a:lnTo>
                      <a:pt x="9" y="8"/>
                    </a:lnTo>
                    <a:lnTo>
                      <a:pt x="10" y="10"/>
                    </a:lnTo>
                    <a:lnTo>
                      <a:pt x="4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22" name="Line 184"/>
              <p:cNvSpPr>
                <a:spLocks noChangeShapeType="1"/>
              </p:cNvSpPr>
              <p:nvPr/>
            </p:nvSpPr>
            <p:spPr bwMode="auto">
              <a:xfrm>
                <a:off x="1474" y="1902"/>
                <a:ext cx="6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23" name="Freeform 185"/>
              <p:cNvSpPr>
                <a:spLocks/>
              </p:cNvSpPr>
              <p:nvPr/>
            </p:nvSpPr>
            <p:spPr bwMode="auto">
              <a:xfrm>
                <a:off x="1436" y="1870"/>
                <a:ext cx="15" cy="5"/>
              </a:xfrm>
              <a:custGeom>
                <a:avLst/>
                <a:gdLst>
                  <a:gd name="T0" fmla="*/ 0 w 15"/>
                  <a:gd name="T1" fmla="*/ 2 h 5"/>
                  <a:gd name="T2" fmla="*/ 13 w 15"/>
                  <a:gd name="T3" fmla="*/ 5 h 5"/>
                  <a:gd name="T4" fmla="*/ 15 w 15"/>
                  <a:gd name="T5" fmla="*/ 4 h 5"/>
                  <a:gd name="T6" fmla="*/ 3 w 15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5"/>
                  <a:gd name="T14" fmla="*/ 15 w 15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5">
                    <a:moveTo>
                      <a:pt x="0" y="2"/>
                    </a:moveTo>
                    <a:lnTo>
                      <a:pt x="13" y="5"/>
                    </a:lnTo>
                    <a:lnTo>
                      <a:pt x="15" y="4"/>
                    </a:lnTo>
                    <a:lnTo>
                      <a:pt x="3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24" name="Freeform 186"/>
              <p:cNvSpPr>
                <a:spLocks/>
              </p:cNvSpPr>
              <p:nvPr/>
            </p:nvSpPr>
            <p:spPr bwMode="auto">
              <a:xfrm>
                <a:off x="1438" y="1865"/>
                <a:ext cx="14" cy="15"/>
              </a:xfrm>
              <a:custGeom>
                <a:avLst/>
                <a:gdLst>
                  <a:gd name="T0" fmla="*/ 0 w 14"/>
                  <a:gd name="T1" fmla="*/ 15 h 15"/>
                  <a:gd name="T2" fmla="*/ 6 w 14"/>
                  <a:gd name="T3" fmla="*/ 9 h 15"/>
                  <a:gd name="T4" fmla="*/ 6 w 14"/>
                  <a:gd name="T5" fmla="*/ 15 h 15"/>
                  <a:gd name="T6" fmla="*/ 9 w 14"/>
                  <a:gd name="T7" fmla="*/ 10 h 15"/>
                  <a:gd name="T8" fmla="*/ 11 w 14"/>
                  <a:gd name="T9" fmla="*/ 12 h 15"/>
                  <a:gd name="T10" fmla="*/ 8 w 14"/>
                  <a:gd name="T11" fmla="*/ 15 h 15"/>
                  <a:gd name="T12" fmla="*/ 11 w 14"/>
                  <a:gd name="T13" fmla="*/ 15 h 15"/>
                  <a:gd name="T14" fmla="*/ 13 w 14"/>
                  <a:gd name="T15" fmla="*/ 15 h 15"/>
                  <a:gd name="T16" fmla="*/ 13 w 14"/>
                  <a:gd name="T17" fmla="*/ 9 h 15"/>
                  <a:gd name="T18" fmla="*/ 13 w 14"/>
                  <a:gd name="T19" fmla="*/ 5 h 15"/>
                  <a:gd name="T20" fmla="*/ 8 w 14"/>
                  <a:gd name="T21" fmla="*/ 4 h 15"/>
                  <a:gd name="T22" fmla="*/ 11 w 14"/>
                  <a:gd name="T23" fmla="*/ 0 h 15"/>
                  <a:gd name="T24" fmla="*/ 14 w 14"/>
                  <a:gd name="T25" fmla="*/ 0 h 15"/>
                  <a:gd name="T26" fmla="*/ 14 w 14"/>
                  <a:gd name="T27" fmla="*/ 2 h 15"/>
                  <a:gd name="T28" fmla="*/ 13 w 14"/>
                  <a:gd name="T29" fmla="*/ 4 h 1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"/>
                  <a:gd name="T46" fmla="*/ 0 h 15"/>
                  <a:gd name="T47" fmla="*/ 14 w 14"/>
                  <a:gd name="T48" fmla="*/ 15 h 1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" h="15">
                    <a:moveTo>
                      <a:pt x="0" y="15"/>
                    </a:moveTo>
                    <a:lnTo>
                      <a:pt x="6" y="9"/>
                    </a:lnTo>
                    <a:lnTo>
                      <a:pt x="6" y="15"/>
                    </a:lnTo>
                    <a:lnTo>
                      <a:pt x="9" y="10"/>
                    </a:lnTo>
                    <a:lnTo>
                      <a:pt x="11" y="12"/>
                    </a:lnTo>
                    <a:lnTo>
                      <a:pt x="8" y="15"/>
                    </a:lnTo>
                    <a:lnTo>
                      <a:pt x="11" y="15"/>
                    </a:lnTo>
                    <a:lnTo>
                      <a:pt x="13" y="15"/>
                    </a:lnTo>
                    <a:lnTo>
                      <a:pt x="13" y="9"/>
                    </a:lnTo>
                    <a:lnTo>
                      <a:pt x="13" y="5"/>
                    </a:lnTo>
                    <a:lnTo>
                      <a:pt x="8" y="4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4" y="2"/>
                    </a:lnTo>
                    <a:lnTo>
                      <a:pt x="13" y="4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25" name="Line 187"/>
              <p:cNvSpPr>
                <a:spLocks noChangeShapeType="1"/>
              </p:cNvSpPr>
              <p:nvPr/>
            </p:nvSpPr>
            <p:spPr bwMode="auto">
              <a:xfrm>
                <a:off x="1434" y="187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26" name="Line 188"/>
              <p:cNvSpPr>
                <a:spLocks noChangeShapeType="1"/>
              </p:cNvSpPr>
              <p:nvPr/>
            </p:nvSpPr>
            <p:spPr bwMode="auto">
              <a:xfrm>
                <a:off x="1443" y="1869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27" name="Line 189"/>
              <p:cNvSpPr>
                <a:spLocks noChangeShapeType="1"/>
              </p:cNvSpPr>
              <p:nvPr/>
            </p:nvSpPr>
            <p:spPr bwMode="auto">
              <a:xfrm>
                <a:off x="1454" y="1894"/>
                <a:ext cx="3" cy="19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28" name="Freeform 190"/>
              <p:cNvSpPr>
                <a:spLocks/>
              </p:cNvSpPr>
              <p:nvPr/>
            </p:nvSpPr>
            <p:spPr bwMode="auto">
              <a:xfrm>
                <a:off x="1438" y="1908"/>
                <a:ext cx="6" cy="7"/>
              </a:xfrm>
              <a:custGeom>
                <a:avLst/>
                <a:gdLst>
                  <a:gd name="T0" fmla="*/ 0 w 6"/>
                  <a:gd name="T1" fmla="*/ 7 h 7"/>
                  <a:gd name="T2" fmla="*/ 6 w 6"/>
                  <a:gd name="T3" fmla="*/ 7 h 7"/>
                  <a:gd name="T4" fmla="*/ 5 w 6"/>
                  <a:gd name="T5" fmla="*/ 0 h 7"/>
                  <a:gd name="T6" fmla="*/ 0 60000 65536"/>
                  <a:gd name="T7" fmla="*/ 0 60000 65536"/>
                  <a:gd name="T8" fmla="*/ 0 60000 65536"/>
                  <a:gd name="T9" fmla="*/ 0 w 6"/>
                  <a:gd name="T10" fmla="*/ 0 h 7"/>
                  <a:gd name="T11" fmla="*/ 6 w 6"/>
                  <a:gd name="T12" fmla="*/ 7 h 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" h="7">
                    <a:moveTo>
                      <a:pt x="0" y="7"/>
                    </a:moveTo>
                    <a:lnTo>
                      <a:pt x="6" y="7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29" name="Freeform 191"/>
              <p:cNvSpPr>
                <a:spLocks/>
              </p:cNvSpPr>
              <p:nvPr/>
            </p:nvSpPr>
            <p:spPr bwMode="auto">
              <a:xfrm>
                <a:off x="1461" y="1887"/>
                <a:ext cx="24" cy="31"/>
              </a:xfrm>
              <a:custGeom>
                <a:avLst/>
                <a:gdLst>
                  <a:gd name="T0" fmla="*/ 0 w 24"/>
                  <a:gd name="T1" fmla="*/ 0 h 31"/>
                  <a:gd name="T2" fmla="*/ 19 w 24"/>
                  <a:gd name="T3" fmla="*/ 30 h 31"/>
                  <a:gd name="T4" fmla="*/ 19 w 24"/>
                  <a:gd name="T5" fmla="*/ 31 h 31"/>
                  <a:gd name="T6" fmla="*/ 24 w 24"/>
                  <a:gd name="T7" fmla="*/ 31 h 3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4"/>
                  <a:gd name="T13" fmla="*/ 0 h 31"/>
                  <a:gd name="T14" fmla="*/ 24 w 24"/>
                  <a:gd name="T15" fmla="*/ 31 h 3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4" h="31">
                    <a:moveTo>
                      <a:pt x="0" y="0"/>
                    </a:moveTo>
                    <a:lnTo>
                      <a:pt x="19" y="30"/>
                    </a:lnTo>
                    <a:lnTo>
                      <a:pt x="19" y="31"/>
                    </a:lnTo>
                    <a:lnTo>
                      <a:pt x="24" y="3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30" name="Freeform 192"/>
              <p:cNvSpPr>
                <a:spLocks/>
              </p:cNvSpPr>
              <p:nvPr/>
            </p:nvSpPr>
            <p:spPr bwMode="auto">
              <a:xfrm>
                <a:off x="1449" y="1910"/>
                <a:ext cx="8" cy="5"/>
              </a:xfrm>
              <a:custGeom>
                <a:avLst/>
                <a:gdLst>
                  <a:gd name="T0" fmla="*/ 0 w 8"/>
                  <a:gd name="T1" fmla="*/ 0 h 5"/>
                  <a:gd name="T2" fmla="*/ 5 w 8"/>
                  <a:gd name="T3" fmla="*/ 0 h 5"/>
                  <a:gd name="T4" fmla="*/ 5 w 8"/>
                  <a:gd name="T5" fmla="*/ 2 h 5"/>
                  <a:gd name="T6" fmla="*/ 0 w 8"/>
                  <a:gd name="T7" fmla="*/ 2 h 5"/>
                  <a:gd name="T8" fmla="*/ 0 w 8"/>
                  <a:gd name="T9" fmla="*/ 5 h 5"/>
                  <a:gd name="T10" fmla="*/ 8 w 8"/>
                  <a:gd name="T11" fmla="*/ 5 h 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5"/>
                  <a:gd name="T20" fmla="*/ 8 w 8"/>
                  <a:gd name="T21" fmla="*/ 5 h 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5">
                    <a:moveTo>
                      <a:pt x="0" y="0"/>
                    </a:moveTo>
                    <a:lnTo>
                      <a:pt x="5" y="0"/>
                    </a:lnTo>
                    <a:lnTo>
                      <a:pt x="5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8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31" name="Line 193"/>
              <p:cNvSpPr>
                <a:spLocks noChangeShapeType="1"/>
              </p:cNvSpPr>
              <p:nvPr/>
            </p:nvSpPr>
            <p:spPr bwMode="auto">
              <a:xfrm>
                <a:off x="1472" y="186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32" name="Line 194"/>
              <p:cNvSpPr>
                <a:spLocks noChangeShapeType="1"/>
              </p:cNvSpPr>
              <p:nvPr/>
            </p:nvSpPr>
            <p:spPr bwMode="auto">
              <a:xfrm>
                <a:off x="1475" y="1865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33" name="Freeform 195"/>
              <p:cNvSpPr>
                <a:spLocks/>
              </p:cNvSpPr>
              <p:nvPr/>
            </p:nvSpPr>
            <p:spPr bwMode="auto">
              <a:xfrm>
                <a:off x="1466" y="1875"/>
                <a:ext cx="6" cy="7"/>
              </a:xfrm>
              <a:custGeom>
                <a:avLst/>
                <a:gdLst>
                  <a:gd name="T0" fmla="*/ 0 w 6"/>
                  <a:gd name="T1" fmla="*/ 0 h 7"/>
                  <a:gd name="T2" fmla="*/ 4 w 6"/>
                  <a:gd name="T3" fmla="*/ 0 h 7"/>
                  <a:gd name="T4" fmla="*/ 6 w 6"/>
                  <a:gd name="T5" fmla="*/ 2 h 7"/>
                  <a:gd name="T6" fmla="*/ 1 w 6"/>
                  <a:gd name="T7" fmla="*/ 2 h 7"/>
                  <a:gd name="T8" fmla="*/ 3 w 6"/>
                  <a:gd name="T9" fmla="*/ 5 h 7"/>
                  <a:gd name="T10" fmla="*/ 6 w 6"/>
                  <a:gd name="T11" fmla="*/ 4 h 7"/>
                  <a:gd name="T12" fmla="*/ 6 w 6"/>
                  <a:gd name="T13" fmla="*/ 7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"/>
                  <a:gd name="T22" fmla="*/ 0 h 7"/>
                  <a:gd name="T23" fmla="*/ 6 w 6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" h="7">
                    <a:moveTo>
                      <a:pt x="0" y="0"/>
                    </a:moveTo>
                    <a:lnTo>
                      <a:pt x="4" y="0"/>
                    </a:lnTo>
                    <a:lnTo>
                      <a:pt x="6" y="2"/>
                    </a:lnTo>
                    <a:lnTo>
                      <a:pt x="1" y="2"/>
                    </a:lnTo>
                    <a:lnTo>
                      <a:pt x="3" y="5"/>
                    </a:lnTo>
                    <a:lnTo>
                      <a:pt x="6" y="4"/>
                    </a:lnTo>
                    <a:lnTo>
                      <a:pt x="6" y="7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34" name="Freeform 196"/>
              <p:cNvSpPr>
                <a:spLocks/>
              </p:cNvSpPr>
              <p:nvPr/>
            </p:nvSpPr>
            <p:spPr bwMode="auto">
              <a:xfrm>
                <a:off x="1433" y="1884"/>
                <a:ext cx="6" cy="1"/>
              </a:xfrm>
              <a:custGeom>
                <a:avLst/>
                <a:gdLst>
                  <a:gd name="T0" fmla="*/ 0 w 6"/>
                  <a:gd name="T1" fmla="*/ 1 h 1"/>
                  <a:gd name="T2" fmla="*/ 1 w 6"/>
                  <a:gd name="T3" fmla="*/ 0 h 1"/>
                  <a:gd name="T4" fmla="*/ 5 w 6"/>
                  <a:gd name="T5" fmla="*/ 1 h 1"/>
                  <a:gd name="T6" fmla="*/ 6 w 6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1"/>
                  <a:gd name="T14" fmla="*/ 6 w 6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1">
                    <a:moveTo>
                      <a:pt x="0" y="1"/>
                    </a:moveTo>
                    <a:lnTo>
                      <a:pt x="1" y="0"/>
                    </a:lnTo>
                    <a:lnTo>
                      <a:pt x="5" y="1"/>
                    </a:lnTo>
                    <a:lnTo>
                      <a:pt x="6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35" name="Line 197"/>
              <p:cNvSpPr>
                <a:spLocks noChangeShapeType="1"/>
              </p:cNvSpPr>
              <p:nvPr/>
            </p:nvSpPr>
            <p:spPr bwMode="auto">
              <a:xfrm>
                <a:off x="1462" y="1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36" name="Freeform 198"/>
              <p:cNvSpPr>
                <a:spLocks/>
              </p:cNvSpPr>
              <p:nvPr/>
            </p:nvSpPr>
            <p:spPr bwMode="auto">
              <a:xfrm>
                <a:off x="1464" y="1899"/>
                <a:ext cx="3" cy="1"/>
              </a:xfrm>
              <a:custGeom>
                <a:avLst/>
                <a:gdLst>
                  <a:gd name="T0" fmla="*/ 0 w 3"/>
                  <a:gd name="T1" fmla="*/ 0 h 1"/>
                  <a:gd name="T2" fmla="*/ 3 w 3"/>
                  <a:gd name="T3" fmla="*/ 0 h 1"/>
                  <a:gd name="T4" fmla="*/ 3 w 3"/>
                  <a:gd name="T5" fmla="*/ 1 h 1"/>
                  <a:gd name="T6" fmla="*/ 0 w 3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"/>
                  <a:gd name="T13" fmla="*/ 0 h 1"/>
                  <a:gd name="T14" fmla="*/ 3 w 3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" h="1">
                    <a:moveTo>
                      <a:pt x="0" y="0"/>
                    </a:moveTo>
                    <a:lnTo>
                      <a:pt x="3" y="0"/>
                    </a:lnTo>
                    <a:lnTo>
                      <a:pt x="3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37" name="Freeform 199"/>
              <p:cNvSpPr>
                <a:spLocks/>
              </p:cNvSpPr>
              <p:nvPr/>
            </p:nvSpPr>
            <p:spPr bwMode="auto">
              <a:xfrm>
                <a:off x="1466" y="1900"/>
                <a:ext cx="1" cy="8"/>
              </a:xfrm>
              <a:custGeom>
                <a:avLst/>
                <a:gdLst>
                  <a:gd name="T0" fmla="*/ 0 w 1"/>
                  <a:gd name="T1" fmla="*/ 0 h 8"/>
                  <a:gd name="T2" fmla="*/ 0 w 1"/>
                  <a:gd name="T3" fmla="*/ 5 h 8"/>
                  <a:gd name="T4" fmla="*/ 0 w 1"/>
                  <a:gd name="T5" fmla="*/ 7 h 8"/>
                  <a:gd name="T6" fmla="*/ 0 w 1"/>
                  <a:gd name="T7" fmla="*/ 8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8"/>
                  <a:gd name="T14" fmla="*/ 1 w 1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8">
                    <a:moveTo>
                      <a:pt x="0" y="0"/>
                    </a:moveTo>
                    <a:lnTo>
                      <a:pt x="0" y="5"/>
                    </a:lnTo>
                    <a:lnTo>
                      <a:pt x="0" y="7"/>
                    </a:lnTo>
                    <a:lnTo>
                      <a:pt x="0" y="8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38" name="Line 200"/>
              <p:cNvSpPr>
                <a:spLocks noChangeShapeType="1"/>
              </p:cNvSpPr>
              <p:nvPr/>
            </p:nvSpPr>
            <p:spPr bwMode="auto">
              <a:xfrm>
                <a:off x="1419" y="1855"/>
                <a:ext cx="22" cy="1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39" name="Line 201"/>
              <p:cNvSpPr>
                <a:spLocks noChangeShapeType="1"/>
              </p:cNvSpPr>
              <p:nvPr/>
            </p:nvSpPr>
            <p:spPr bwMode="auto">
              <a:xfrm>
                <a:off x="1438" y="1844"/>
                <a:ext cx="9" cy="2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40" name="Line 202"/>
              <p:cNvSpPr>
                <a:spLocks noChangeShapeType="1"/>
              </p:cNvSpPr>
              <p:nvPr/>
            </p:nvSpPr>
            <p:spPr bwMode="auto">
              <a:xfrm>
                <a:off x="1452" y="1832"/>
                <a:ext cx="4" cy="2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41" name="Line 203"/>
              <p:cNvSpPr>
                <a:spLocks noChangeShapeType="1"/>
              </p:cNvSpPr>
              <p:nvPr/>
            </p:nvSpPr>
            <p:spPr bwMode="auto">
              <a:xfrm>
                <a:off x="1405" y="1867"/>
                <a:ext cx="29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42" name="Line 204"/>
              <p:cNvSpPr>
                <a:spLocks noChangeShapeType="1"/>
              </p:cNvSpPr>
              <p:nvPr/>
            </p:nvSpPr>
            <p:spPr bwMode="auto">
              <a:xfrm flipH="1">
                <a:off x="1462" y="1819"/>
                <a:ext cx="4" cy="3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43" name="Line 205"/>
              <p:cNvSpPr>
                <a:spLocks noChangeShapeType="1"/>
              </p:cNvSpPr>
              <p:nvPr/>
            </p:nvSpPr>
            <p:spPr bwMode="auto">
              <a:xfrm flipH="1">
                <a:off x="1467" y="1806"/>
                <a:ext cx="10" cy="3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44" name="Line 206"/>
              <p:cNvSpPr>
                <a:spLocks noChangeShapeType="1"/>
              </p:cNvSpPr>
              <p:nvPr/>
            </p:nvSpPr>
            <p:spPr bwMode="auto">
              <a:xfrm>
                <a:off x="1393" y="1874"/>
                <a:ext cx="31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449" name="Rectangle 207"/>
            <p:cNvSpPr>
              <a:spLocks noChangeArrowheads="1"/>
            </p:cNvSpPr>
            <p:nvPr/>
          </p:nvSpPr>
          <p:spPr bwMode="auto">
            <a:xfrm>
              <a:off x="2946" y="1884"/>
              <a:ext cx="289" cy="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800" dirty="0">
                  <a:solidFill>
                    <a:srgbClr val="333399"/>
                  </a:solidFill>
                  <a:cs typeface="Calibri" charset="0"/>
                </a:rPr>
                <a:t>DSS-65</a:t>
              </a:r>
            </a:p>
            <a:p>
              <a:r>
                <a:rPr lang="en-US" sz="800" dirty="0">
                  <a:solidFill>
                    <a:srgbClr val="333399"/>
                  </a:solidFill>
                  <a:cs typeface="Calibri" charset="0"/>
                </a:rPr>
                <a:t>34m High</a:t>
              </a:r>
            </a:p>
            <a:p>
              <a:r>
                <a:rPr lang="en-US" sz="800" dirty="0">
                  <a:solidFill>
                    <a:srgbClr val="333399"/>
                  </a:solidFill>
                  <a:cs typeface="Calibri" charset="0"/>
                </a:rPr>
                <a:t>Efficiency</a:t>
              </a:r>
            </a:p>
            <a:p>
              <a:r>
                <a:rPr lang="en-US" sz="800" dirty="0">
                  <a:solidFill>
                    <a:srgbClr val="333399"/>
                  </a:solidFill>
                  <a:cs typeface="Calibri" charset="0"/>
                </a:rPr>
                <a:t>(HEF)</a:t>
              </a:r>
            </a:p>
          </p:txBody>
        </p:sp>
        <p:grpSp>
          <p:nvGrpSpPr>
            <p:cNvPr id="1450" name="Group 208"/>
            <p:cNvGrpSpPr>
              <a:grpSpLocks/>
            </p:cNvGrpSpPr>
            <p:nvPr/>
          </p:nvGrpSpPr>
          <p:grpSpPr bwMode="auto">
            <a:xfrm>
              <a:off x="3200" y="1753"/>
              <a:ext cx="176" cy="111"/>
              <a:chOff x="4776" y="1751"/>
              <a:chExt cx="176" cy="111"/>
            </a:xfrm>
          </p:grpSpPr>
          <p:sp>
            <p:nvSpPr>
              <p:cNvPr id="1451" name="Freeform 209"/>
              <p:cNvSpPr>
                <a:spLocks/>
              </p:cNvSpPr>
              <p:nvPr/>
            </p:nvSpPr>
            <p:spPr bwMode="auto">
              <a:xfrm>
                <a:off x="4776" y="1842"/>
                <a:ext cx="66" cy="20"/>
              </a:xfrm>
              <a:custGeom>
                <a:avLst/>
                <a:gdLst>
                  <a:gd name="T0" fmla="*/ 0 w 66"/>
                  <a:gd name="T1" fmla="*/ 10 h 20"/>
                  <a:gd name="T2" fmla="*/ 66 w 66"/>
                  <a:gd name="T3" fmla="*/ 0 h 20"/>
                  <a:gd name="T4" fmla="*/ 63 w 66"/>
                  <a:gd name="T5" fmla="*/ 10 h 20"/>
                  <a:gd name="T6" fmla="*/ 66 w 66"/>
                  <a:gd name="T7" fmla="*/ 20 h 20"/>
                  <a:gd name="T8" fmla="*/ 0 w 66"/>
                  <a:gd name="T9" fmla="*/ 1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6"/>
                  <a:gd name="T16" fmla="*/ 0 h 20"/>
                  <a:gd name="T17" fmla="*/ 66 w 66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6" h="20">
                    <a:moveTo>
                      <a:pt x="0" y="10"/>
                    </a:moveTo>
                    <a:lnTo>
                      <a:pt x="66" y="0"/>
                    </a:lnTo>
                    <a:lnTo>
                      <a:pt x="63" y="10"/>
                    </a:lnTo>
                    <a:lnTo>
                      <a:pt x="66" y="2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333399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52" name="Line 210"/>
              <p:cNvSpPr>
                <a:spLocks noChangeShapeType="1"/>
              </p:cNvSpPr>
              <p:nvPr/>
            </p:nvSpPr>
            <p:spPr bwMode="auto">
              <a:xfrm flipH="1">
                <a:off x="4834" y="1852"/>
                <a:ext cx="107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53" name="Freeform 211"/>
              <p:cNvSpPr>
                <a:spLocks/>
              </p:cNvSpPr>
              <p:nvPr/>
            </p:nvSpPr>
            <p:spPr bwMode="auto">
              <a:xfrm>
                <a:off x="4933" y="1751"/>
                <a:ext cx="19" cy="66"/>
              </a:xfrm>
              <a:custGeom>
                <a:avLst/>
                <a:gdLst>
                  <a:gd name="T0" fmla="*/ 9 w 19"/>
                  <a:gd name="T1" fmla="*/ 0 h 66"/>
                  <a:gd name="T2" fmla="*/ 0 w 19"/>
                  <a:gd name="T3" fmla="*/ 66 h 66"/>
                  <a:gd name="T4" fmla="*/ 9 w 19"/>
                  <a:gd name="T5" fmla="*/ 63 h 66"/>
                  <a:gd name="T6" fmla="*/ 19 w 19"/>
                  <a:gd name="T7" fmla="*/ 66 h 66"/>
                  <a:gd name="T8" fmla="*/ 9 w 19"/>
                  <a:gd name="T9" fmla="*/ 0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"/>
                  <a:gd name="T16" fmla="*/ 0 h 66"/>
                  <a:gd name="T17" fmla="*/ 19 w 19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" h="66">
                    <a:moveTo>
                      <a:pt x="9" y="0"/>
                    </a:moveTo>
                    <a:lnTo>
                      <a:pt x="0" y="66"/>
                    </a:lnTo>
                    <a:lnTo>
                      <a:pt x="9" y="63"/>
                    </a:lnTo>
                    <a:lnTo>
                      <a:pt x="19" y="66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333399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54" name="Line 212"/>
              <p:cNvSpPr>
                <a:spLocks noChangeShapeType="1"/>
              </p:cNvSpPr>
              <p:nvPr/>
            </p:nvSpPr>
            <p:spPr bwMode="auto">
              <a:xfrm flipV="1">
                <a:off x="4941" y="1762"/>
                <a:ext cx="1" cy="9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grpSp>
        <p:nvGrpSpPr>
          <p:cNvPr id="45" name="Group 213"/>
          <p:cNvGrpSpPr>
            <a:grpSpLocks/>
          </p:cNvGrpSpPr>
          <p:nvPr/>
        </p:nvGrpSpPr>
        <p:grpSpPr bwMode="auto">
          <a:xfrm>
            <a:off x="449767" y="2479160"/>
            <a:ext cx="594321" cy="656246"/>
            <a:chOff x="1088" y="1746"/>
            <a:chExt cx="446" cy="504"/>
          </a:xfrm>
        </p:grpSpPr>
        <p:sp>
          <p:nvSpPr>
            <p:cNvPr id="1351" name="Rectangle 214"/>
            <p:cNvSpPr>
              <a:spLocks noChangeArrowheads="1"/>
            </p:cNvSpPr>
            <p:nvPr/>
          </p:nvSpPr>
          <p:spPr bwMode="auto">
            <a:xfrm>
              <a:off x="1088" y="1884"/>
              <a:ext cx="327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800" dirty="0">
                  <a:solidFill>
                    <a:srgbClr val="333399"/>
                  </a:solidFill>
                  <a:cs typeface="Calibri" charset="0"/>
                </a:rPr>
                <a:t>DSS-15</a:t>
              </a:r>
            </a:p>
            <a:p>
              <a:r>
                <a:rPr lang="en-US" sz="800" dirty="0">
                  <a:solidFill>
                    <a:srgbClr val="333399"/>
                  </a:solidFill>
                  <a:cs typeface="Calibri" charset="0"/>
                </a:rPr>
                <a:t>34m High</a:t>
              </a:r>
            </a:p>
            <a:p>
              <a:r>
                <a:rPr lang="en-US" sz="800" dirty="0">
                  <a:solidFill>
                    <a:srgbClr val="333399"/>
                  </a:solidFill>
                  <a:cs typeface="Calibri" charset="0"/>
                </a:rPr>
                <a:t>Efficiency</a:t>
              </a:r>
            </a:p>
            <a:p>
              <a:r>
                <a:rPr lang="en-US" sz="800" dirty="0">
                  <a:solidFill>
                    <a:srgbClr val="333399"/>
                  </a:solidFill>
                  <a:cs typeface="Calibri" charset="0"/>
                </a:rPr>
                <a:t>(HEF)</a:t>
              </a:r>
            </a:p>
          </p:txBody>
        </p:sp>
        <p:grpSp>
          <p:nvGrpSpPr>
            <p:cNvPr id="1352" name="Group 215"/>
            <p:cNvGrpSpPr>
              <a:grpSpLocks/>
            </p:cNvGrpSpPr>
            <p:nvPr/>
          </p:nvGrpSpPr>
          <p:grpSpPr bwMode="auto">
            <a:xfrm>
              <a:off x="1176" y="1746"/>
              <a:ext cx="115" cy="131"/>
              <a:chOff x="1372" y="1796"/>
              <a:chExt cx="115" cy="131"/>
            </a:xfrm>
          </p:grpSpPr>
          <p:sp>
            <p:nvSpPr>
              <p:cNvPr id="1358" name="Freeform 216"/>
              <p:cNvSpPr>
                <a:spLocks/>
              </p:cNvSpPr>
              <p:nvPr/>
            </p:nvSpPr>
            <p:spPr bwMode="auto">
              <a:xfrm>
                <a:off x="1372" y="1796"/>
                <a:ext cx="108" cy="83"/>
              </a:xfrm>
              <a:custGeom>
                <a:avLst/>
                <a:gdLst>
                  <a:gd name="T0" fmla="*/ 59 w 108"/>
                  <a:gd name="T1" fmla="*/ 20 h 83"/>
                  <a:gd name="T2" fmla="*/ 72 w 108"/>
                  <a:gd name="T3" fmla="*/ 11 h 83"/>
                  <a:gd name="T4" fmla="*/ 80 w 108"/>
                  <a:gd name="T5" fmla="*/ 6 h 83"/>
                  <a:gd name="T6" fmla="*/ 90 w 108"/>
                  <a:gd name="T7" fmla="*/ 3 h 83"/>
                  <a:gd name="T8" fmla="*/ 98 w 108"/>
                  <a:gd name="T9" fmla="*/ 0 h 83"/>
                  <a:gd name="T10" fmla="*/ 103 w 108"/>
                  <a:gd name="T11" fmla="*/ 0 h 83"/>
                  <a:gd name="T12" fmla="*/ 107 w 108"/>
                  <a:gd name="T13" fmla="*/ 0 h 83"/>
                  <a:gd name="T14" fmla="*/ 108 w 108"/>
                  <a:gd name="T15" fmla="*/ 3 h 83"/>
                  <a:gd name="T16" fmla="*/ 107 w 108"/>
                  <a:gd name="T17" fmla="*/ 6 h 83"/>
                  <a:gd name="T18" fmla="*/ 107 w 108"/>
                  <a:gd name="T19" fmla="*/ 8 h 83"/>
                  <a:gd name="T20" fmla="*/ 103 w 108"/>
                  <a:gd name="T21" fmla="*/ 13 h 83"/>
                  <a:gd name="T22" fmla="*/ 100 w 108"/>
                  <a:gd name="T23" fmla="*/ 16 h 83"/>
                  <a:gd name="T24" fmla="*/ 97 w 108"/>
                  <a:gd name="T25" fmla="*/ 20 h 83"/>
                  <a:gd name="T26" fmla="*/ 92 w 108"/>
                  <a:gd name="T27" fmla="*/ 26 h 83"/>
                  <a:gd name="T28" fmla="*/ 84 w 108"/>
                  <a:gd name="T29" fmla="*/ 33 h 83"/>
                  <a:gd name="T30" fmla="*/ 77 w 108"/>
                  <a:gd name="T31" fmla="*/ 38 h 83"/>
                  <a:gd name="T32" fmla="*/ 69 w 108"/>
                  <a:gd name="T33" fmla="*/ 45 h 83"/>
                  <a:gd name="T34" fmla="*/ 62 w 108"/>
                  <a:gd name="T35" fmla="*/ 50 h 83"/>
                  <a:gd name="T36" fmla="*/ 51 w 108"/>
                  <a:gd name="T37" fmla="*/ 58 h 83"/>
                  <a:gd name="T38" fmla="*/ 38 w 108"/>
                  <a:gd name="T39" fmla="*/ 66 h 83"/>
                  <a:gd name="T40" fmla="*/ 28 w 108"/>
                  <a:gd name="T41" fmla="*/ 73 h 83"/>
                  <a:gd name="T42" fmla="*/ 20 w 108"/>
                  <a:gd name="T43" fmla="*/ 76 h 83"/>
                  <a:gd name="T44" fmla="*/ 10 w 108"/>
                  <a:gd name="T45" fmla="*/ 81 h 83"/>
                  <a:gd name="T46" fmla="*/ 5 w 108"/>
                  <a:gd name="T47" fmla="*/ 83 h 83"/>
                  <a:gd name="T48" fmla="*/ 1 w 108"/>
                  <a:gd name="T49" fmla="*/ 83 h 83"/>
                  <a:gd name="T50" fmla="*/ 0 w 108"/>
                  <a:gd name="T51" fmla="*/ 81 h 83"/>
                  <a:gd name="T52" fmla="*/ 0 w 108"/>
                  <a:gd name="T53" fmla="*/ 79 h 83"/>
                  <a:gd name="T54" fmla="*/ 0 w 108"/>
                  <a:gd name="T55" fmla="*/ 76 h 83"/>
                  <a:gd name="T56" fmla="*/ 0 w 108"/>
                  <a:gd name="T57" fmla="*/ 73 h 83"/>
                  <a:gd name="T58" fmla="*/ 5 w 108"/>
                  <a:gd name="T59" fmla="*/ 66 h 83"/>
                  <a:gd name="T60" fmla="*/ 11 w 108"/>
                  <a:gd name="T61" fmla="*/ 58 h 83"/>
                  <a:gd name="T62" fmla="*/ 18 w 108"/>
                  <a:gd name="T63" fmla="*/ 51 h 83"/>
                  <a:gd name="T64" fmla="*/ 24 w 108"/>
                  <a:gd name="T65" fmla="*/ 45 h 83"/>
                  <a:gd name="T66" fmla="*/ 29 w 108"/>
                  <a:gd name="T67" fmla="*/ 41 h 8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08"/>
                  <a:gd name="T103" fmla="*/ 0 h 83"/>
                  <a:gd name="T104" fmla="*/ 108 w 108"/>
                  <a:gd name="T105" fmla="*/ 83 h 8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08" h="83">
                    <a:moveTo>
                      <a:pt x="59" y="20"/>
                    </a:moveTo>
                    <a:lnTo>
                      <a:pt x="72" y="11"/>
                    </a:lnTo>
                    <a:lnTo>
                      <a:pt x="80" y="6"/>
                    </a:lnTo>
                    <a:lnTo>
                      <a:pt x="90" y="3"/>
                    </a:lnTo>
                    <a:lnTo>
                      <a:pt x="98" y="0"/>
                    </a:lnTo>
                    <a:lnTo>
                      <a:pt x="103" y="0"/>
                    </a:lnTo>
                    <a:lnTo>
                      <a:pt x="107" y="0"/>
                    </a:lnTo>
                    <a:lnTo>
                      <a:pt x="108" y="3"/>
                    </a:lnTo>
                    <a:lnTo>
                      <a:pt x="107" y="6"/>
                    </a:lnTo>
                    <a:lnTo>
                      <a:pt x="107" y="8"/>
                    </a:lnTo>
                    <a:lnTo>
                      <a:pt x="103" y="13"/>
                    </a:lnTo>
                    <a:lnTo>
                      <a:pt x="100" y="16"/>
                    </a:lnTo>
                    <a:lnTo>
                      <a:pt x="97" y="20"/>
                    </a:lnTo>
                    <a:lnTo>
                      <a:pt x="92" y="26"/>
                    </a:lnTo>
                    <a:lnTo>
                      <a:pt x="84" y="33"/>
                    </a:lnTo>
                    <a:lnTo>
                      <a:pt x="77" y="38"/>
                    </a:lnTo>
                    <a:lnTo>
                      <a:pt x="69" y="45"/>
                    </a:lnTo>
                    <a:lnTo>
                      <a:pt x="62" y="50"/>
                    </a:lnTo>
                    <a:lnTo>
                      <a:pt x="51" y="58"/>
                    </a:lnTo>
                    <a:lnTo>
                      <a:pt x="38" y="66"/>
                    </a:lnTo>
                    <a:lnTo>
                      <a:pt x="28" y="73"/>
                    </a:lnTo>
                    <a:lnTo>
                      <a:pt x="20" y="76"/>
                    </a:lnTo>
                    <a:lnTo>
                      <a:pt x="10" y="81"/>
                    </a:lnTo>
                    <a:lnTo>
                      <a:pt x="5" y="83"/>
                    </a:lnTo>
                    <a:lnTo>
                      <a:pt x="1" y="83"/>
                    </a:lnTo>
                    <a:lnTo>
                      <a:pt x="0" y="81"/>
                    </a:lnTo>
                    <a:lnTo>
                      <a:pt x="0" y="79"/>
                    </a:lnTo>
                    <a:lnTo>
                      <a:pt x="0" y="76"/>
                    </a:lnTo>
                    <a:lnTo>
                      <a:pt x="0" y="73"/>
                    </a:lnTo>
                    <a:lnTo>
                      <a:pt x="5" y="66"/>
                    </a:lnTo>
                    <a:lnTo>
                      <a:pt x="11" y="58"/>
                    </a:lnTo>
                    <a:lnTo>
                      <a:pt x="18" y="51"/>
                    </a:lnTo>
                    <a:lnTo>
                      <a:pt x="24" y="45"/>
                    </a:lnTo>
                    <a:lnTo>
                      <a:pt x="29" y="4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59" name="Freeform 217"/>
              <p:cNvSpPr>
                <a:spLocks/>
              </p:cNvSpPr>
              <p:nvPr/>
            </p:nvSpPr>
            <p:spPr bwMode="auto">
              <a:xfrm>
                <a:off x="1373" y="1798"/>
                <a:ext cx="107" cy="82"/>
              </a:xfrm>
              <a:custGeom>
                <a:avLst/>
                <a:gdLst>
                  <a:gd name="T0" fmla="*/ 0 w 107"/>
                  <a:gd name="T1" fmla="*/ 81 h 82"/>
                  <a:gd name="T2" fmla="*/ 12 w 107"/>
                  <a:gd name="T3" fmla="*/ 82 h 82"/>
                  <a:gd name="T4" fmla="*/ 25 w 107"/>
                  <a:gd name="T5" fmla="*/ 81 h 82"/>
                  <a:gd name="T6" fmla="*/ 35 w 107"/>
                  <a:gd name="T7" fmla="*/ 81 h 82"/>
                  <a:gd name="T8" fmla="*/ 46 w 107"/>
                  <a:gd name="T9" fmla="*/ 79 h 82"/>
                  <a:gd name="T10" fmla="*/ 56 w 107"/>
                  <a:gd name="T11" fmla="*/ 77 h 82"/>
                  <a:gd name="T12" fmla="*/ 66 w 107"/>
                  <a:gd name="T13" fmla="*/ 72 h 82"/>
                  <a:gd name="T14" fmla="*/ 74 w 107"/>
                  <a:gd name="T15" fmla="*/ 66 h 82"/>
                  <a:gd name="T16" fmla="*/ 83 w 107"/>
                  <a:gd name="T17" fmla="*/ 59 h 82"/>
                  <a:gd name="T18" fmla="*/ 91 w 107"/>
                  <a:gd name="T19" fmla="*/ 51 h 82"/>
                  <a:gd name="T20" fmla="*/ 97 w 107"/>
                  <a:gd name="T21" fmla="*/ 38 h 82"/>
                  <a:gd name="T22" fmla="*/ 104 w 107"/>
                  <a:gd name="T23" fmla="*/ 23 h 82"/>
                  <a:gd name="T24" fmla="*/ 106 w 107"/>
                  <a:gd name="T25" fmla="*/ 14 h 82"/>
                  <a:gd name="T26" fmla="*/ 107 w 107"/>
                  <a:gd name="T27" fmla="*/ 8 h 82"/>
                  <a:gd name="T28" fmla="*/ 107 w 107"/>
                  <a:gd name="T29" fmla="*/ 4 h 82"/>
                  <a:gd name="T30" fmla="*/ 107 w 107"/>
                  <a:gd name="T31" fmla="*/ 1 h 82"/>
                  <a:gd name="T32" fmla="*/ 106 w 107"/>
                  <a:gd name="T33" fmla="*/ 0 h 8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07"/>
                  <a:gd name="T52" fmla="*/ 0 h 82"/>
                  <a:gd name="T53" fmla="*/ 107 w 107"/>
                  <a:gd name="T54" fmla="*/ 82 h 8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07" h="82">
                    <a:moveTo>
                      <a:pt x="0" y="81"/>
                    </a:moveTo>
                    <a:lnTo>
                      <a:pt x="12" y="82"/>
                    </a:lnTo>
                    <a:lnTo>
                      <a:pt x="25" y="81"/>
                    </a:lnTo>
                    <a:lnTo>
                      <a:pt x="35" y="81"/>
                    </a:lnTo>
                    <a:lnTo>
                      <a:pt x="46" y="79"/>
                    </a:lnTo>
                    <a:lnTo>
                      <a:pt x="56" y="77"/>
                    </a:lnTo>
                    <a:lnTo>
                      <a:pt x="66" y="72"/>
                    </a:lnTo>
                    <a:lnTo>
                      <a:pt x="74" y="66"/>
                    </a:lnTo>
                    <a:lnTo>
                      <a:pt x="83" y="59"/>
                    </a:lnTo>
                    <a:lnTo>
                      <a:pt x="91" y="51"/>
                    </a:lnTo>
                    <a:lnTo>
                      <a:pt x="97" y="38"/>
                    </a:lnTo>
                    <a:lnTo>
                      <a:pt x="104" y="23"/>
                    </a:lnTo>
                    <a:lnTo>
                      <a:pt x="106" y="14"/>
                    </a:lnTo>
                    <a:lnTo>
                      <a:pt x="107" y="8"/>
                    </a:lnTo>
                    <a:lnTo>
                      <a:pt x="107" y="4"/>
                    </a:lnTo>
                    <a:lnTo>
                      <a:pt x="107" y="1"/>
                    </a:lnTo>
                    <a:lnTo>
                      <a:pt x="106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0" name="Freeform 218"/>
              <p:cNvSpPr>
                <a:spLocks/>
              </p:cNvSpPr>
              <p:nvPr/>
            </p:nvSpPr>
            <p:spPr bwMode="auto">
              <a:xfrm>
                <a:off x="1375" y="1799"/>
                <a:ext cx="104" cy="78"/>
              </a:xfrm>
              <a:custGeom>
                <a:avLst/>
                <a:gdLst>
                  <a:gd name="T0" fmla="*/ 2 w 104"/>
                  <a:gd name="T1" fmla="*/ 78 h 78"/>
                  <a:gd name="T2" fmla="*/ 0 w 104"/>
                  <a:gd name="T3" fmla="*/ 78 h 78"/>
                  <a:gd name="T4" fmla="*/ 2 w 104"/>
                  <a:gd name="T5" fmla="*/ 71 h 78"/>
                  <a:gd name="T6" fmla="*/ 5 w 104"/>
                  <a:gd name="T7" fmla="*/ 66 h 78"/>
                  <a:gd name="T8" fmla="*/ 10 w 104"/>
                  <a:gd name="T9" fmla="*/ 60 h 78"/>
                  <a:gd name="T10" fmla="*/ 15 w 104"/>
                  <a:gd name="T11" fmla="*/ 55 h 78"/>
                  <a:gd name="T12" fmla="*/ 20 w 104"/>
                  <a:gd name="T13" fmla="*/ 50 h 78"/>
                  <a:gd name="T14" fmla="*/ 25 w 104"/>
                  <a:gd name="T15" fmla="*/ 45 h 78"/>
                  <a:gd name="T16" fmla="*/ 33 w 104"/>
                  <a:gd name="T17" fmla="*/ 38 h 78"/>
                  <a:gd name="T18" fmla="*/ 40 w 104"/>
                  <a:gd name="T19" fmla="*/ 33 h 78"/>
                  <a:gd name="T20" fmla="*/ 49 w 104"/>
                  <a:gd name="T21" fmla="*/ 27 h 78"/>
                  <a:gd name="T22" fmla="*/ 63 w 104"/>
                  <a:gd name="T23" fmla="*/ 18 h 78"/>
                  <a:gd name="T24" fmla="*/ 72 w 104"/>
                  <a:gd name="T25" fmla="*/ 12 h 78"/>
                  <a:gd name="T26" fmla="*/ 81 w 104"/>
                  <a:gd name="T27" fmla="*/ 7 h 78"/>
                  <a:gd name="T28" fmla="*/ 87 w 104"/>
                  <a:gd name="T29" fmla="*/ 3 h 78"/>
                  <a:gd name="T30" fmla="*/ 94 w 104"/>
                  <a:gd name="T31" fmla="*/ 2 h 78"/>
                  <a:gd name="T32" fmla="*/ 99 w 104"/>
                  <a:gd name="T33" fmla="*/ 0 h 78"/>
                  <a:gd name="T34" fmla="*/ 102 w 104"/>
                  <a:gd name="T35" fmla="*/ 0 h 78"/>
                  <a:gd name="T36" fmla="*/ 104 w 104"/>
                  <a:gd name="T37" fmla="*/ 2 h 7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4"/>
                  <a:gd name="T58" fmla="*/ 0 h 78"/>
                  <a:gd name="T59" fmla="*/ 104 w 104"/>
                  <a:gd name="T60" fmla="*/ 78 h 7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4" h="78">
                    <a:moveTo>
                      <a:pt x="2" y="78"/>
                    </a:moveTo>
                    <a:lnTo>
                      <a:pt x="0" y="78"/>
                    </a:lnTo>
                    <a:lnTo>
                      <a:pt x="2" y="71"/>
                    </a:lnTo>
                    <a:lnTo>
                      <a:pt x="5" y="66"/>
                    </a:lnTo>
                    <a:lnTo>
                      <a:pt x="10" y="60"/>
                    </a:lnTo>
                    <a:lnTo>
                      <a:pt x="15" y="55"/>
                    </a:lnTo>
                    <a:lnTo>
                      <a:pt x="20" y="50"/>
                    </a:lnTo>
                    <a:lnTo>
                      <a:pt x="25" y="45"/>
                    </a:lnTo>
                    <a:lnTo>
                      <a:pt x="33" y="38"/>
                    </a:lnTo>
                    <a:lnTo>
                      <a:pt x="40" y="33"/>
                    </a:lnTo>
                    <a:lnTo>
                      <a:pt x="49" y="27"/>
                    </a:lnTo>
                    <a:lnTo>
                      <a:pt x="63" y="18"/>
                    </a:lnTo>
                    <a:lnTo>
                      <a:pt x="72" y="12"/>
                    </a:lnTo>
                    <a:lnTo>
                      <a:pt x="81" y="7"/>
                    </a:lnTo>
                    <a:lnTo>
                      <a:pt x="87" y="3"/>
                    </a:lnTo>
                    <a:lnTo>
                      <a:pt x="94" y="2"/>
                    </a:lnTo>
                    <a:lnTo>
                      <a:pt x="99" y="0"/>
                    </a:lnTo>
                    <a:lnTo>
                      <a:pt x="102" y="0"/>
                    </a:lnTo>
                    <a:lnTo>
                      <a:pt x="104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1" name="Freeform 219"/>
              <p:cNvSpPr>
                <a:spLocks/>
              </p:cNvSpPr>
              <p:nvPr/>
            </p:nvSpPr>
            <p:spPr bwMode="auto">
              <a:xfrm>
                <a:off x="1382" y="1806"/>
                <a:ext cx="92" cy="69"/>
              </a:xfrm>
              <a:custGeom>
                <a:avLst/>
                <a:gdLst>
                  <a:gd name="T0" fmla="*/ 0 w 92"/>
                  <a:gd name="T1" fmla="*/ 69 h 69"/>
                  <a:gd name="T2" fmla="*/ 0 w 92"/>
                  <a:gd name="T3" fmla="*/ 68 h 69"/>
                  <a:gd name="T4" fmla="*/ 0 w 92"/>
                  <a:gd name="T5" fmla="*/ 66 h 69"/>
                  <a:gd name="T6" fmla="*/ 3 w 92"/>
                  <a:gd name="T7" fmla="*/ 59 h 69"/>
                  <a:gd name="T8" fmla="*/ 6 w 92"/>
                  <a:gd name="T9" fmla="*/ 54 h 69"/>
                  <a:gd name="T10" fmla="*/ 11 w 92"/>
                  <a:gd name="T11" fmla="*/ 49 h 69"/>
                  <a:gd name="T12" fmla="*/ 16 w 92"/>
                  <a:gd name="T13" fmla="*/ 45 h 69"/>
                  <a:gd name="T14" fmla="*/ 23 w 92"/>
                  <a:gd name="T15" fmla="*/ 40 h 69"/>
                  <a:gd name="T16" fmla="*/ 29 w 92"/>
                  <a:gd name="T17" fmla="*/ 33 h 69"/>
                  <a:gd name="T18" fmla="*/ 37 w 92"/>
                  <a:gd name="T19" fmla="*/ 28 h 69"/>
                  <a:gd name="T20" fmla="*/ 46 w 92"/>
                  <a:gd name="T21" fmla="*/ 20 h 69"/>
                  <a:gd name="T22" fmla="*/ 59 w 92"/>
                  <a:gd name="T23" fmla="*/ 11 h 69"/>
                  <a:gd name="T24" fmla="*/ 70 w 92"/>
                  <a:gd name="T25" fmla="*/ 6 h 69"/>
                  <a:gd name="T26" fmla="*/ 79 w 92"/>
                  <a:gd name="T27" fmla="*/ 3 h 69"/>
                  <a:gd name="T28" fmla="*/ 84 w 92"/>
                  <a:gd name="T29" fmla="*/ 0 h 69"/>
                  <a:gd name="T30" fmla="*/ 87 w 92"/>
                  <a:gd name="T31" fmla="*/ 0 h 69"/>
                  <a:gd name="T32" fmla="*/ 90 w 92"/>
                  <a:gd name="T33" fmla="*/ 0 h 69"/>
                  <a:gd name="T34" fmla="*/ 92 w 92"/>
                  <a:gd name="T35" fmla="*/ 1 h 6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92"/>
                  <a:gd name="T55" fmla="*/ 0 h 69"/>
                  <a:gd name="T56" fmla="*/ 92 w 92"/>
                  <a:gd name="T57" fmla="*/ 69 h 6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92" h="69">
                    <a:moveTo>
                      <a:pt x="0" y="69"/>
                    </a:moveTo>
                    <a:lnTo>
                      <a:pt x="0" y="68"/>
                    </a:lnTo>
                    <a:lnTo>
                      <a:pt x="0" y="66"/>
                    </a:lnTo>
                    <a:lnTo>
                      <a:pt x="3" y="59"/>
                    </a:lnTo>
                    <a:lnTo>
                      <a:pt x="6" y="54"/>
                    </a:lnTo>
                    <a:lnTo>
                      <a:pt x="11" y="49"/>
                    </a:lnTo>
                    <a:lnTo>
                      <a:pt x="16" y="45"/>
                    </a:lnTo>
                    <a:lnTo>
                      <a:pt x="23" y="40"/>
                    </a:lnTo>
                    <a:lnTo>
                      <a:pt x="29" y="33"/>
                    </a:lnTo>
                    <a:lnTo>
                      <a:pt x="37" y="28"/>
                    </a:lnTo>
                    <a:lnTo>
                      <a:pt x="46" y="20"/>
                    </a:lnTo>
                    <a:lnTo>
                      <a:pt x="59" y="11"/>
                    </a:lnTo>
                    <a:lnTo>
                      <a:pt x="70" y="6"/>
                    </a:lnTo>
                    <a:lnTo>
                      <a:pt x="79" y="3"/>
                    </a:lnTo>
                    <a:lnTo>
                      <a:pt x="84" y="0"/>
                    </a:lnTo>
                    <a:lnTo>
                      <a:pt x="87" y="0"/>
                    </a:lnTo>
                    <a:lnTo>
                      <a:pt x="90" y="0"/>
                    </a:lnTo>
                    <a:lnTo>
                      <a:pt x="92" y="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2" name="Freeform 220"/>
              <p:cNvSpPr>
                <a:spLocks/>
              </p:cNvSpPr>
              <p:nvPr/>
            </p:nvSpPr>
            <p:spPr bwMode="auto">
              <a:xfrm>
                <a:off x="1383" y="1807"/>
                <a:ext cx="97" cy="72"/>
              </a:xfrm>
              <a:custGeom>
                <a:avLst/>
                <a:gdLst>
                  <a:gd name="T0" fmla="*/ 0 w 97"/>
                  <a:gd name="T1" fmla="*/ 72 h 72"/>
                  <a:gd name="T2" fmla="*/ 17 w 97"/>
                  <a:gd name="T3" fmla="*/ 65 h 72"/>
                  <a:gd name="T4" fmla="*/ 32 w 97"/>
                  <a:gd name="T5" fmla="*/ 57 h 72"/>
                  <a:gd name="T6" fmla="*/ 48 w 97"/>
                  <a:gd name="T7" fmla="*/ 45 h 72"/>
                  <a:gd name="T8" fmla="*/ 61 w 97"/>
                  <a:gd name="T9" fmla="*/ 37 h 72"/>
                  <a:gd name="T10" fmla="*/ 73 w 97"/>
                  <a:gd name="T11" fmla="*/ 27 h 72"/>
                  <a:gd name="T12" fmla="*/ 81 w 97"/>
                  <a:gd name="T13" fmla="*/ 19 h 72"/>
                  <a:gd name="T14" fmla="*/ 89 w 97"/>
                  <a:gd name="T15" fmla="*/ 10 h 72"/>
                  <a:gd name="T16" fmla="*/ 97 w 97"/>
                  <a:gd name="T17" fmla="*/ 0 h 7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7"/>
                  <a:gd name="T28" fmla="*/ 0 h 72"/>
                  <a:gd name="T29" fmla="*/ 97 w 97"/>
                  <a:gd name="T30" fmla="*/ 72 h 7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7" h="72">
                    <a:moveTo>
                      <a:pt x="0" y="72"/>
                    </a:moveTo>
                    <a:lnTo>
                      <a:pt x="17" y="65"/>
                    </a:lnTo>
                    <a:lnTo>
                      <a:pt x="32" y="57"/>
                    </a:lnTo>
                    <a:lnTo>
                      <a:pt x="48" y="45"/>
                    </a:lnTo>
                    <a:lnTo>
                      <a:pt x="61" y="37"/>
                    </a:lnTo>
                    <a:lnTo>
                      <a:pt x="73" y="27"/>
                    </a:lnTo>
                    <a:lnTo>
                      <a:pt x="81" y="19"/>
                    </a:lnTo>
                    <a:lnTo>
                      <a:pt x="89" y="10"/>
                    </a:lnTo>
                    <a:lnTo>
                      <a:pt x="9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3" name="Freeform 221"/>
              <p:cNvSpPr>
                <a:spLocks/>
              </p:cNvSpPr>
              <p:nvPr/>
            </p:nvSpPr>
            <p:spPr bwMode="auto">
              <a:xfrm>
                <a:off x="1392" y="1814"/>
                <a:ext cx="87" cy="65"/>
              </a:xfrm>
              <a:custGeom>
                <a:avLst/>
                <a:gdLst>
                  <a:gd name="T0" fmla="*/ 0 w 87"/>
                  <a:gd name="T1" fmla="*/ 65 h 65"/>
                  <a:gd name="T2" fmla="*/ 16 w 87"/>
                  <a:gd name="T3" fmla="*/ 56 h 65"/>
                  <a:gd name="T4" fmla="*/ 29 w 87"/>
                  <a:gd name="T5" fmla="*/ 50 h 65"/>
                  <a:gd name="T6" fmla="*/ 42 w 87"/>
                  <a:gd name="T7" fmla="*/ 41 h 65"/>
                  <a:gd name="T8" fmla="*/ 51 w 87"/>
                  <a:gd name="T9" fmla="*/ 35 h 65"/>
                  <a:gd name="T10" fmla="*/ 62 w 87"/>
                  <a:gd name="T11" fmla="*/ 25 h 65"/>
                  <a:gd name="T12" fmla="*/ 70 w 87"/>
                  <a:gd name="T13" fmla="*/ 18 h 65"/>
                  <a:gd name="T14" fmla="*/ 77 w 87"/>
                  <a:gd name="T15" fmla="*/ 10 h 65"/>
                  <a:gd name="T16" fmla="*/ 87 w 87"/>
                  <a:gd name="T17" fmla="*/ 0 h 6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7"/>
                  <a:gd name="T28" fmla="*/ 0 h 65"/>
                  <a:gd name="T29" fmla="*/ 87 w 87"/>
                  <a:gd name="T30" fmla="*/ 65 h 6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7" h="65">
                    <a:moveTo>
                      <a:pt x="0" y="65"/>
                    </a:moveTo>
                    <a:lnTo>
                      <a:pt x="16" y="56"/>
                    </a:lnTo>
                    <a:lnTo>
                      <a:pt x="29" y="50"/>
                    </a:lnTo>
                    <a:lnTo>
                      <a:pt x="42" y="41"/>
                    </a:lnTo>
                    <a:lnTo>
                      <a:pt x="51" y="35"/>
                    </a:lnTo>
                    <a:lnTo>
                      <a:pt x="62" y="25"/>
                    </a:lnTo>
                    <a:lnTo>
                      <a:pt x="70" y="18"/>
                    </a:lnTo>
                    <a:lnTo>
                      <a:pt x="77" y="10"/>
                    </a:lnTo>
                    <a:lnTo>
                      <a:pt x="8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4" name="Freeform 222"/>
              <p:cNvSpPr>
                <a:spLocks/>
              </p:cNvSpPr>
              <p:nvPr/>
            </p:nvSpPr>
            <p:spPr bwMode="auto">
              <a:xfrm>
                <a:off x="1398" y="1822"/>
                <a:ext cx="77" cy="57"/>
              </a:xfrm>
              <a:custGeom>
                <a:avLst/>
                <a:gdLst>
                  <a:gd name="T0" fmla="*/ 0 w 77"/>
                  <a:gd name="T1" fmla="*/ 57 h 57"/>
                  <a:gd name="T2" fmla="*/ 15 w 77"/>
                  <a:gd name="T3" fmla="*/ 50 h 57"/>
                  <a:gd name="T4" fmla="*/ 30 w 77"/>
                  <a:gd name="T5" fmla="*/ 42 h 57"/>
                  <a:gd name="T6" fmla="*/ 40 w 77"/>
                  <a:gd name="T7" fmla="*/ 35 h 57"/>
                  <a:gd name="T8" fmla="*/ 49 w 77"/>
                  <a:gd name="T9" fmla="*/ 29 h 57"/>
                  <a:gd name="T10" fmla="*/ 59 w 77"/>
                  <a:gd name="T11" fmla="*/ 20 h 57"/>
                  <a:gd name="T12" fmla="*/ 68 w 77"/>
                  <a:gd name="T13" fmla="*/ 12 h 57"/>
                  <a:gd name="T14" fmla="*/ 77 w 77"/>
                  <a:gd name="T15" fmla="*/ 0 h 5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7"/>
                  <a:gd name="T25" fmla="*/ 0 h 57"/>
                  <a:gd name="T26" fmla="*/ 77 w 77"/>
                  <a:gd name="T27" fmla="*/ 57 h 5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7" h="57">
                    <a:moveTo>
                      <a:pt x="0" y="57"/>
                    </a:moveTo>
                    <a:lnTo>
                      <a:pt x="15" y="50"/>
                    </a:lnTo>
                    <a:lnTo>
                      <a:pt x="30" y="42"/>
                    </a:lnTo>
                    <a:lnTo>
                      <a:pt x="40" y="35"/>
                    </a:lnTo>
                    <a:lnTo>
                      <a:pt x="49" y="29"/>
                    </a:lnTo>
                    <a:lnTo>
                      <a:pt x="59" y="20"/>
                    </a:lnTo>
                    <a:lnTo>
                      <a:pt x="68" y="12"/>
                    </a:lnTo>
                    <a:lnTo>
                      <a:pt x="7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5" name="Freeform 223"/>
              <p:cNvSpPr>
                <a:spLocks/>
              </p:cNvSpPr>
              <p:nvPr/>
            </p:nvSpPr>
            <p:spPr bwMode="auto">
              <a:xfrm>
                <a:off x="1403" y="1831"/>
                <a:ext cx="69" cy="48"/>
              </a:xfrm>
              <a:custGeom>
                <a:avLst/>
                <a:gdLst>
                  <a:gd name="T0" fmla="*/ 0 w 69"/>
                  <a:gd name="T1" fmla="*/ 48 h 48"/>
                  <a:gd name="T2" fmla="*/ 12 w 69"/>
                  <a:gd name="T3" fmla="*/ 44 h 48"/>
                  <a:gd name="T4" fmla="*/ 23 w 69"/>
                  <a:gd name="T5" fmla="*/ 38 h 48"/>
                  <a:gd name="T6" fmla="*/ 35 w 69"/>
                  <a:gd name="T7" fmla="*/ 31 h 48"/>
                  <a:gd name="T8" fmla="*/ 46 w 69"/>
                  <a:gd name="T9" fmla="*/ 23 h 48"/>
                  <a:gd name="T10" fmla="*/ 54 w 69"/>
                  <a:gd name="T11" fmla="*/ 15 h 48"/>
                  <a:gd name="T12" fmla="*/ 63 w 69"/>
                  <a:gd name="T13" fmla="*/ 6 h 48"/>
                  <a:gd name="T14" fmla="*/ 69 w 69"/>
                  <a:gd name="T15" fmla="*/ 0 h 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9"/>
                  <a:gd name="T25" fmla="*/ 0 h 48"/>
                  <a:gd name="T26" fmla="*/ 69 w 69"/>
                  <a:gd name="T27" fmla="*/ 48 h 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9" h="48">
                    <a:moveTo>
                      <a:pt x="0" y="48"/>
                    </a:moveTo>
                    <a:lnTo>
                      <a:pt x="12" y="44"/>
                    </a:lnTo>
                    <a:lnTo>
                      <a:pt x="23" y="38"/>
                    </a:lnTo>
                    <a:lnTo>
                      <a:pt x="35" y="31"/>
                    </a:lnTo>
                    <a:lnTo>
                      <a:pt x="46" y="23"/>
                    </a:lnTo>
                    <a:lnTo>
                      <a:pt x="54" y="15"/>
                    </a:lnTo>
                    <a:lnTo>
                      <a:pt x="63" y="6"/>
                    </a:lnTo>
                    <a:lnTo>
                      <a:pt x="69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6" name="Freeform 224"/>
              <p:cNvSpPr>
                <a:spLocks/>
              </p:cNvSpPr>
              <p:nvPr/>
            </p:nvSpPr>
            <p:spPr bwMode="auto">
              <a:xfrm>
                <a:off x="1415" y="1836"/>
                <a:ext cx="55" cy="41"/>
              </a:xfrm>
              <a:custGeom>
                <a:avLst/>
                <a:gdLst>
                  <a:gd name="T0" fmla="*/ 0 w 55"/>
                  <a:gd name="T1" fmla="*/ 41 h 41"/>
                  <a:gd name="T2" fmla="*/ 18 w 55"/>
                  <a:gd name="T3" fmla="*/ 31 h 41"/>
                  <a:gd name="T4" fmla="*/ 31 w 55"/>
                  <a:gd name="T5" fmla="*/ 23 h 41"/>
                  <a:gd name="T6" fmla="*/ 41 w 55"/>
                  <a:gd name="T7" fmla="*/ 15 h 41"/>
                  <a:gd name="T8" fmla="*/ 49 w 55"/>
                  <a:gd name="T9" fmla="*/ 8 h 41"/>
                  <a:gd name="T10" fmla="*/ 55 w 55"/>
                  <a:gd name="T11" fmla="*/ 0 h 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5"/>
                  <a:gd name="T19" fmla="*/ 0 h 41"/>
                  <a:gd name="T20" fmla="*/ 55 w 55"/>
                  <a:gd name="T21" fmla="*/ 41 h 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5" h="41">
                    <a:moveTo>
                      <a:pt x="0" y="41"/>
                    </a:moveTo>
                    <a:lnTo>
                      <a:pt x="18" y="31"/>
                    </a:lnTo>
                    <a:lnTo>
                      <a:pt x="31" y="23"/>
                    </a:lnTo>
                    <a:lnTo>
                      <a:pt x="41" y="15"/>
                    </a:lnTo>
                    <a:lnTo>
                      <a:pt x="49" y="8"/>
                    </a:lnTo>
                    <a:lnTo>
                      <a:pt x="55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7" name="Freeform 225"/>
              <p:cNvSpPr>
                <a:spLocks/>
              </p:cNvSpPr>
              <p:nvPr/>
            </p:nvSpPr>
            <p:spPr bwMode="auto">
              <a:xfrm>
                <a:off x="1423" y="1847"/>
                <a:ext cx="41" cy="28"/>
              </a:xfrm>
              <a:custGeom>
                <a:avLst/>
                <a:gdLst>
                  <a:gd name="T0" fmla="*/ 0 w 41"/>
                  <a:gd name="T1" fmla="*/ 28 h 28"/>
                  <a:gd name="T2" fmla="*/ 13 w 41"/>
                  <a:gd name="T3" fmla="*/ 22 h 28"/>
                  <a:gd name="T4" fmla="*/ 24 w 41"/>
                  <a:gd name="T5" fmla="*/ 13 h 28"/>
                  <a:gd name="T6" fmla="*/ 33 w 41"/>
                  <a:gd name="T7" fmla="*/ 8 h 28"/>
                  <a:gd name="T8" fmla="*/ 41 w 41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28"/>
                  <a:gd name="T17" fmla="*/ 41 w 41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28">
                    <a:moveTo>
                      <a:pt x="0" y="28"/>
                    </a:moveTo>
                    <a:lnTo>
                      <a:pt x="13" y="22"/>
                    </a:lnTo>
                    <a:lnTo>
                      <a:pt x="24" y="13"/>
                    </a:lnTo>
                    <a:lnTo>
                      <a:pt x="33" y="8"/>
                    </a:lnTo>
                    <a:lnTo>
                      <a:pt x="41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8" name="Freeform 226"/>
              <p:cNvSpPr>
                <a:spLocks/>
              </p:cNvSpPr>
              <p:nvPr/>
            </p:nvSpPr>
            <p:spPr bwMode="auto">
              <a:xfrm>
                <a:off x="1400" y="1809"/>
                <a:ext cx="56" cy="53"/>
              </a:xfrm>
              <a:custGeom>
                <a:avLst/>
                <a:gdLst>
                  <a:gd name="T0" fmla="*/ 6 w 56"/>
                  <a:gd name="T1" fmla="*/ 53 h 53"/>
                  <a:gd name="T2" fmla="*/ 0 w 56"/>
                  <a:gd name="T3" fmla="*/ 10 h 53"/>
                  <a:gd name="T4" fmla="*/ 15 w 56"/>
                  <a:gd name="T5" fmla="*/ 0 h 53"/>
                  <a:gd name="T6" fmla="*/ 56 w 56"/>
                  <a:gd name="T7" fmla="*/ 18 h 5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6"/>
                  <a:gd name="T13" fmla="*/ 0 h 53"/>
                  <a:gd name="T14" fmla="*/ 56 w 56"/>
                  <a:gd name="T15" fmla="*/ 53 h 5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6" h="53">
                    <a:moveTo>
                      <a:pt x="6" y="53"/>
                    </a:moveTo>
                    <a:lnTo>
                      <a:pt x="0" y="10"/>
                    </a:lnTo>
                    <a:lnTo>
                      <a:pt x="15" y="0"/>
                    </a:lnTo>
                    <a:lnTo>
                      <a:pt x="56" y="18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9" name="Freeform 227"/>
              <p:cNvSpPr>
                <a:spLocks/>
              </p:cNvSpPr>
              <p:nvPr/>
            </p:nvSpPr>
            <p:spPr bwMode="auto">
              <a:xfrm>
                <a:off x="1405" y="1816"/>
                <a:ext cx="46" cy="43"/>
              </a:xfrm>
              <a:custGeom>
                <a:avLst/>
                <a:gdLst>
                  <a:gd name="T0" fmla="*/ 6 w 46"/>
                  <a:gd name="T1" fmla="*/ 43 h 43"/>
                  <a:gd name="T2" fmla="*/ 0 w 46"/>
                  <a:gd name="T3" fmla="*/ 8 h 43"/>
                  <a:gd name="T4" fmla="*/ 13 w 46"/>
                  <a:gd name="T5" fmla="*/ 0 h 43"/>
                  <a:gd name="T6" fmla="*/ 46 w 46"/>
                  <a:gd name="T7" fmla="*/ 15 h 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6"/>
                  <a:gd name="T13" fmla="*/ 0 h 43"/>
                  <a:gd name="T14" fmla="*/ 46 w 46"/>
                  <a:gd name="T15" fmla="*/ 43 h 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6" h="43">
                    <a:moveTo>
                      <a:pt x="6" y="43"/>
                    </a:moveTo>
                    <a:lnTo>
                      <a:pt x="0" y="8"/>
                    </a:lnTo>
                    <a:lnTo>
                      <a:pt x="13" y="0"/>
                    </a:lnTo>
                    <a:lnTo>
                      <a:pt x="46" y="1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70" name="Freeform 228"/>
              <p:cNvSpPr>
                <a:spLocks/>
              </p:cNvSpPr>
              <p:nvPr/>
            </p:nvSpPr>
            <p:spPr bwMode="auto">
              <a:xfrm>
                <a:off x="1400" y="1809"/>
                <a:ext cx="57" cy="50"/>
              </a:xfrm>
              <a:custGeom>
                <a:avLst/>
                <a:gdLst>
                  <a:gd name="T0" fmla="*/ 11 w 57"/>
                  <a:gd name="T1" fmla="*/ 50 h 50"/>
                  <a:gd name="T2" fmla="*/ 6 w 57"/>
                  <a:gd name="T3" fmla="*/ 46 h 50"/>
                  <a:gd name="T4" fmla="*/ 10 w 57"/>
                  <a:gd name="T5" fmla="*/ 40 h 50"/>
                  <a:gd name="T6" fmla="*/ 5 w 57"/>
                  <a:gd name="T7" fmla="*/ 37 h 50"/>
                  <a:gd name="T8" fmla="*/ 8 w 57"/>
                  <a:gd name="T9" fmla="*/ 32 h 50"/>
                  <a:gd name="T10" fmla="*/ 3 w 57"/>
                  <a:gd name="T11" fmla="*/ 28 h 50"/>
                  <a:gd name="T12" fmla="*/ 6 w 57"/>
                  <a:gd name="T13" fmla="*/ 23 h 50"/>
                  <a:gd name="T14" fmla="*/ 3 w 57"/>
                  <a:gd name="T15" fmla="*/ 22 h 50"/>
                  <a:gd name="T16" fmla="*/ 6 w 57"/>
                  <a:gd name="T17" fmla="*/ 15 h 50"/>
                  <a:gd name="T18" fmla="*/ 0 w 57"/>
                  <a:gd name="T19" fmla="*/ 10 h 50"/>
                  <a:gd name="T20" fmla="*/ 8 w 57"/>
                  <a:gd name="T21" fmla="*/ 15 h 50"/>
                  <a:gd name="T22" fmla="*/ 6 w 57"/>
                  <a:gd name="T23" fmla="*/ 8 h 50"/>
                  <a:gd name="T24" fmla="*/ 13 w 57"/>
                  <a:gd name="T25" fmla="*/ 10 h 50"/>
                  <a:gd name="T26" fmla="*/ 11 w 57"/>
                  <a:gd name="T27" fmla="*/ 3 h 50"/>
                  <a:gd name="T28" fmla="*/ 18 w 57"/>
                  <a:gd name="T29" fmla="*/ 7 h 50"/>
                  <a:gd name="T30" fmla="*/ 15 w 57"/>
                  <a:gd name="T31" fmla="*/ 0 h 50"/>
                  <a:gd name="T32" fmla="*/ 18 w 57"/>
                  <a:gd name="T33" fmla="*/ 7 h 50"/>
                  <a:gd name="T34" fmla="*/ 24 w 57"/>
                  <a:gd name="T35" fmla="*/ 5 h 50"/>
                  <a:gd name="T36" fmla="*/ 24 w 57"/>
                  <a:gd name="T37" fmla="*/ 10 h 50"/>
                  <a:gd name="T38" fmla="*/ 29 w 57"/>
                  <a:gd name="T39" fmla="*/ 8 h 50"/>
                  <a:gd name="T40" fmla="*/ 31 w 57"/>
                  <a:gd name="T41" fmla="*/ 12 h 50"/>
                  <a:gd name="T42" fmla="*/ 36 w 57"/>
                  <a:gd name="T43" fmla="*/ 10 h 50"/>
                  <a:gd name="T44" fmla="*/ 38 w 57"/>
                  <a:gd name="T45" fmla="*/ 15 h 50"/>
                  <a:gd name="T46" fmla="*/ 44 w 57"/>
                  <a:gd name="T47" fmla="*/ 13 h 50"/>
                  <a:gd name="T48" fmla="*/ 44 w 57"/>
                  <a:gd name="T49" fmla="*/ 18 h 50"/>
                  <a:gd name="T50" fmla="*/ 49 w 57"/>
                  <a:gd name="T51" fmla="*/ 15 h 50"/>
                  <a:gd name="T52" fmla="*/ 49 w 57"/>
                  <a:gd name="T53" fmla="*/ 20 h 50"/>
                  <a:gd name="T54" fmla="*/ 57 w 57"/>
                  <a:gd name="T55" fmla="*/ 18 h 50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7"/>
                  <a:gd name="T85" fmla="*/ 0 h 50"/>
                  <a:gd name="T86" fmla="*/ 57 w 57"/>
                  <a:gd name="T87" fmla="*/ 50 h 50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7" h="50">
                    <a:moveTo>
                      <a:pt x="11" y="50"/>
                    </a:moveTo>
                    <a:lnTo>
                      <a:pt x="6" y="46"/>
                    </a:lnTo>
                    <a:lnTo>
                      <a:pt x="10" y="40"/>
                    </a:lnTo>
                    <a:lnTo>
                      <a:pt x="5" y="37"/>
                    </a:lnTo>
                    <a:lnTo>
                      <a:pt x="8" y="32"/>
                    </a:lnTo>
                    <a:lnTo>
                      <a:pt x="3" y="28"/>
                    </a:lnTo>
                    <a:lnTo>
                      <a:pt x="6" y="23"/>
                    </a:lnTo>
                    <a:lnTo>
                      <a:pt x="3" y="22"/>
                    </a:lnTo>
                    <a:lnTo>
                      <a:pt x="6" y="15"/>
                    </a:lnTo>
                    <a:lnTo>
                      <a:pt x="0" y="10"/>
                    </a:lnTo>
                    <a:lnTo>
                      <a:pt x="8" y="15"/>
                    </a:lnTo>
                    <a:lnTo>
                      <a:pt x="6" y="8"/>
                    </a:lnTo>
                    <a:lnTo>
                      <a:pt x="13" y="10"/>
                    </a:lnTo>
                    <a:lnTo>
                      <a:pt x="11" y="3"/>
                    </a:lnTo>
                    <a:lnTo>
                      <a:pt x="18" y="7"/>
                    </a:lnTo>
                    <a:lnTo>
                      <a:pt x="15" y="0"/>
                    </a:lnTo>
                    <a:lnTo>
                      <a:pt x="18" y="7"/>
                    </a:lnTo>
                    <a:lnTo>
                      <a:pt x="24" y="5"/>
                    </a:lnTo>
                    <a:lnTo>
                      <a:pt x="24" y="10"/>
                    </a:lnTo>
                    <a:lnTo>
                      <a:pt x="29" y="8"/>
                    </a:lnTo>
                    <a:lnTo>
                      <a:pt x="31" y="12"/>
                    </a:lnTo>
                    <a:lnTo>
                      <a:pt x="36" y="10"/>
                    </a:lnTo>
                    <a:lnTo>
                      <a:pt x="38" y="15"/>
                    </a:lnTo>
                    <a:lnTo>
                      <a:pt x="44" y="13"/>
                    </a:lnTo>
                    <a:lnTo>
                      <a:pt x="44" y="18"/>
                    </a:lnTo>
                    <a:lnTo>
                      <a:pt x="49" y="15"/>
                    </a:lnTo>
                    <a:lnTo>
                      <a:pt x="49" y="20"/>
                    </a:lnTo>
                    <a:lnTo>
                      <a:pt x="57" y="18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71" name="Freeform 229"/>
              <p:cNvSpPr>
                <a:spLocks/>
              </p:cNvSpPr>
              <p:nvPr/>
            </p:nvSpPr>
            <p:spPr bwMode="auto">
              <a:xfrm>
                <a:off x="1406" y="1816"/>
                <a:ext cx="12" cy="8"/>
              </a:xfrm>
              <a:custGeom>
                <a:avLst/>
                <a:gdLst>
                  <a:gd name="T0" fmla="*/ 0 w 12"/>
                  <a:gd name="T1" fmla="*/ 8 h 8"/>
                  <a:gd name="T2" fmla="*/ 5 w 12"/>
                  <a:gd name="T3" fmla="*/ 8 h 8"/>
                  <a:gd name="T4" fmla="*/ 9 w 12"/>
                  <a:gd name="T5" fmla="*/ 6 h 8"/>
                  <a:gd name="T6" fmla="*/ 12 w 12"/>
                  <a:gd name="T7" fmla="*/ 3 h 8"/>
                  <a:gd name="T8" fmla="*/ 12 w 12"/>
                  <a:gd name="T9" fmla="*/ 0 h 8"/>
                  <a:gd name="T10" fmla="*/ 0 w 12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8"/>
                  <a:gd name="T20" fmla="*/ 12 w 12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8">
                    <a:moveTo>
                      <a:pt x="0" y="8"/>
                    </a:moveTo>
                    <a:lnTo>
                      <a:pt x="5" y="8"/>
                    </a:lnTo>
                    <a:lnTo>
                      <a:pt x="9" y="6"/>
                    </a:lnTo>
                    <a:lnTo>
                      <a:pt x="12" y="3"/>
                    </a:lnTo>
                    <a:lnTo>
                      <a:pt x="12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72" name="Freeform 230"/>
              <p:cNvSpPr>
                <a:spLocks/>
              </p:cNvSpPr>
              <p:nvPr/>
            </p:nvSpPr>
            <p:spPr bwMode="auto">
              <a:xfrm>
                <a:off x="1411" y="1822"/>
                <a:ext cx="18" cy="29"/>
              </a:xfrm>
              <a:custGeom>
                <a:avLst/>
                <a:gdLst>
                  <a:gd name="T0" fmla="*/ 0 w 18"/>
                  <a:gd name="T1" fmla="*/ 2 h 29"/>
                  <a:gd name="T2" fmla="*/ 15 w 18"/>
                  <a:gd name="T3" fmla="*/ 29 h 29"/>
                  <a:gd name="T4" fmla="*/ 18 w 18"/>
                  <a:gd name="T5" fmla="*/ 27 h 29"/>
                  <a:gd name="T6" fmla="*/ 4 w 18"/>
                  <a:gd name="T7" fmla="*/ 0 h 29"/>
                  <a:gd name="T8" fmla="*/ 0 w 18"/>
                  <a:gd name="T9" fmla="*/ 2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29"/>
                  <a:gd name="T17" fmla="*/ 18 w 18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29">
                    <a:moveTo>
                      <a:pt x="0" y="2"/>
                    </a:moveTo>
                    <a:lnTo>
                      <a:pt x="15" y="29"/>
                    </a:lnTo>
                    <a:lnTo>
                      <a:pt x="18" y="27"/>
                    </a:lnTo>
                    <a:lnTo>
                      <a:pt x="4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73" name="Freeform 231"/>
              <p:cNvSpPr>
                <a:spLocks/>
              </p:cNvSpPr>
              <p:nvPr/>
            </p:nvSpPr>
            <p:spPr bwMode="auto">
              <a:xfrm>
                <a:off x="1411" y="1824"/>
                <a:ext cx="18" cy="25"/>
              </a:xfrm>
              <a:custGeom>
                <a:avLst/>
                <a:gdLst>
                  <a:gd name="T0" fmla="*/ 18 w 18"/>
                  <a:gd name="T1" fmla="*/ 25 h 25"/>
                  <a:gd name="T2" fmla="*/ 13 w 18"/>
                  <a:gd name="T3" fmla="*/ 22 h 25"/>
                  <a:gd name="T4" fmla="*/ 13 w 18"/>
                  <a:gd name="T5" fmla="*/ 17 h 25"/>
                  <a:gd name="T6" fmla="*/ 8 w 18"/>
                  <a:gd name="T7" fmla="*/ 15 h 25"/>
                  <a:gd name="T8" fmla="*/ 10 w 18"/>
                  <a:gd name="T9" fmla="*/ 10 h 25"/>
                  <a:gd name="T10" fmla="*/ 5 w 18"/>
                  <a:gd name="T11" fmla="*/ 7 h 25"/>
                  <a:gd name="T12" fmla="*/ 5 w 18"/>
                  <a:gd name="T13" fmla="*/ 2 h 25"/>
                  <a:gd name="T14" fmla="*/ 0 w 18"/>
                  <a:gd name="T15" fmla="*/ 0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"/>
                  <a:gd name="T25" fmla="*/ 0 h 25"/>
                  <a:gd name="T26" fmla="*/ 18 w 18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" h="25">
                    <a:moveTo>
                      <a:pt x="18" y="25"/>
                    </a:moveTo>
                    <a:lnTo>
                      <a:pt x="13" y="22"/>
                    </a:lnTo>
                    <a:lnTo>
                      <a:pt x="13" y="17"/>
                    </a:lnTo>
                    <a:lnTo>
                      <a:pt x="8" y="15"/>
                    </a:lnTo>
                    <a:lnTo>
                      <a:pt x="10" y="10"/>
                    </a:lnTo>
                    <a:lnTo>
                      <a:pt x="5" y="7"/>
                    </a:lnTo>
                    <a:lnTo>
                      <a:pt x="5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74" name="Freeform 232"/>
              <p:cNvSpPr>
                <a:spLocks/>
              </p:cNvSpPr>
              <p:nvPr/>
            </p:nvSpPr>
            <p:spPr bwMode="auto">
              <a:xfrm>
                <a:off x="1388" y="1811"/>
                <a:ext cx="84" cy="61"/>
              </a:xfrm>
              <a:custGeom>
                <a:avLst/>
                <a:gdLst>
                  <a:gd name="T0" fmla="*/ 0 w 84"/>
                  <a:gd name="T1" fmla="*/ 61 h 61"/>
                  <a:gd name="T2" fmla="*/ 2 w 84"/>
                  <a:gd name="T3" fmla="*/ 54 h 61"/>
                  <a:gd name="T4" fmla="*/ 5 w 84"/>
                  <a:gd name="T5" fmla="*/ 49 h 61"/>
                  <a:gd name="T6" fmla="*/ 10 w 84"/>
                  <a:gd name="T7" fmla="*/ 44 h 61"/>
                  <a:gd name="T8" fmla="*/ 15 w 84"/>
                  <a:gd name="T9" fmla="*/ 40 h 61"/>
                  <a:gd name="T10" fmla="*/ 25 w 84"/>
                  <a:gd name="T11" fmla="*/ 31 h 61"/>
                  <a:gd name="T12" fmla="*/ 36 w 84"/>
                  <a:gd name="T13" fmla="*/ 21 h 61"/>
                  <a:gd name="T14" fmla="*/ 48 w 84"/>
                  <a:gd name="T15" fmla="*/ 15 h 61"/>
                  <a:gd name="T16" fmla="*/ 61 w 84"/>
                  <a:gd name="T17" fmla="*/ 6 h 61"/>
                  <a:gd name="T18" fmla="*/ 69 w 84"/>
                  <a:gd name="T19" fmla="*/ 1 h 61"/>
                  <a:gd name="T20" fmla="*/ 78 w 84"/>
                  <a:gd name="T21" fmla="*/ 0 h 61"/>
                  <a:gd name="T22" fmla="*/ 81 w 84"/>
                  <a:gd name="T23" fmla="*/ 0 h 61"/>
                  <a:gd name="T24" fmla="*/ 82 w 84"/>
                  <a:gd name="T25" fmla="*/ 0 h 61"/>
                  <a:gd name="T26" fmla="*/ 84 w 84"/>
                  <a:gd name="T27" fmla="*/ 1 h 6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84"/>
                  <a:gd name="T43" fmla="*/ 0 h 61"/>
                  <a:gd name="T44" fmla="*/ 84 w 84"/>
                  <a:gd name="T45" fmla="*/ 61 h 6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84" h="61">
                    <a:moveTo>
                      <a:pt x="0" y="61"/>
                    </a:moveTo>
                    <a:lnTo>
                      <a:pt x="2" y="54"/>
                    </a:lnTo>
                    <a:lnTo>
                      <a:pt x="5" y="49"/>
                    </a:lnTo>
                    <a:lnTo>
                      <a:pt x="10" y="44"/>
                    </a:lnTo>
                    <a:lnTo>
                      <a:pt x="15" y="40"/>
                    </a:lnTo>
                    <a:lnTo>
                      <a:pt x="25" y="31"/>
                    </a:lnTo>
                    <a:lnTo>
                      <a:pt x="36" y="21"/>
                    </a:lnTo>
                    <a:lnTo>
                      <a:pt x="48" y="15"/>
                    </a:lnTo>
                    <a:lnTo>
                      <a:pt x="61" y="6"/>
                    </a:lnTo>
                    <a:lnTo>
                      <a:pt x="69" y="1"/>
                    </a:lnTo>
                    <a:lnTo>
                      <a:pt x="78" y="0"/>
                    </a:lnTo>
                    <a:lnTo>
                      <a:pt x="81" y="0"/>
                    </a:lnTo>
                    <a:lnTo>
                      <a:pt x="82" y="0"/>
                    </a:lnTo>
                    <a:lnTo>
                      <a:pt x="84" y="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75" name="Freeform 233"/>
              <p:cNvSpPr>
                <a:spLocks/>
              </p:cNvSpPr>
              <p:nvPr/>
            </p:nvSpPr>
            <p:spPr bwMode="auto">
              <a:xfrm>
                <a:off x="1395" y="1816"/>
                <a:ext cx="72" cy="54"/>
              </a:xfrm>
              <a:custGeom>
                <a:avLst/>
                <a:gdLst>
                  <a:gd name="T0" fmla="*/ 0 w 72"/>
                  <a:gd name="T1" fmla="*/ 54 h 54"/>
                  <a:gd name="T2" fmla="*/ 3 w 72"/>
                  <a:gd name="T3" fmla="*/ 46 h 54"/>
                  <a:gd name="T4" fmla="*/ 8 w 72"/>
                  <a:gd name="T5" fmla="*/ 39 h 54"/>
                  <a:gd name="T6" fmla="*/ 18 w 72"/>
                  <a:gd name="T7" fmla="*/ 30 h 54"/>
                  <a:gd name="T8" fmla="*/ 28 w 72"/>
                  <a:gd name="T9" fmla="*/ 23 h 54"/>
                  <a:gd name="T10" fmla="*/ 39 w 72"/>
                  <a:gd name="T11" fmla="*/ 15 h 54"/>
                  <a:gd name="T12" fmla="*/ 52 w 72"/>
                  <a:gd name="T13" fmla="*/ 6 h 54"/>
                  <a:gd name="T14" fmla="*/ 61 w 72"/>
                  <a:gd name="T15" fmla="*/ 1 h 54"/>
                  <a:gd name="T16" fmla="*/ 69 w 72"/>
                  <a:gd name="T17" fmla="*/ 0 h 54"/>
                  <a:gd name="T18" fmla="*/ 72 w 72"/>
                  <a:gd name="T19" fmla="*/ 0 h 5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2"/>
                  <a:gd name="T31" fmla="*/ 0 h 54"/>
                  <a:gd name="T32" fmla="*/ 72 w 72"/>
                  <a:gd name="T33" fmla="*/ 54 h 5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2" h="54">
                    <a:moveTo>
                      <a:pt x="0" y="54"/>
                    </a:moveTo>
                    <a:lnTo>
                      <a:pt x="3" y="46"/>
                    </a:lnTo>
                    <a:lnTo>
                      <a:pt x="8" y="39"/>
                    </a:lnTo>
                    <a:lnTo>
                      <a:pt x="18" y="30"/>
                    </a:lnTo>
                    <a:lnTo>
                      <a:pt x="28" y="23"/>
                    </a:lnTo>
                    <a:lnTo>
                      <a:pt x="39" y="15"/>
                    </a:lnTo>
                    <a:lnTo>
                      <a:pt x="52" y="6"/>
                    </a:lnTo>
                    <a:lnTo>
                      <a:pt x="61" y="1"/>
                    </a:lnTo>
                    <a:lnTo>
                      <a:pt x="69" y="0"/>
                    </a:lnTo>
                    <a:lnTo>
                      <a:pt x="72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76" name="Line 234"/>
              <p:cNvSpPr>
                <a:spLocks noChangeShapeType="1"/>
              </p:cNvSpPr>
              <p:nvPr/>
            </p:nvSpPr>
            <p:spPr bwMode="auto">
              <a:xfrm flipV="1">
                <a:off x="1375" y="1870"/>
                <a:ext cx="18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77" name="Line 235"/>
              <p:cNvSpPr>
                <a:spLocks noChangeShapeType="1"/>
              </p:cNvSpPr>
              <p:nvPr/>
            </p:nvSpPr>
            <p:spPr bwMode="auto">
              <a:xfrm>
                <a:off x="1377" y="1869"/>
                <a:ext cx="16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78" name="Line 236"/>
              <p:cNvSpPr>
                <a:spLocks noChangeShapeType="1"/>
              </p:cNvSpPr>
              <p:nvPr/>
            </p:nvSpPr>
            <p:spPr bwMode="auto">
              <a:xfrm>
                <a:off x="1378" y="1865"/>
                <a:ext cx="18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79" name="Line 237"/>
              <p:cNvSpPr>
                <a:spLocks noChangeShapeType="1"/>
              </p:cNvSpPr>
              <p:nvPr/>
            </p:nvSpPr>
            <p:spPr bwMode="auto">
              <a:xfrm>
                <a:off x="1380" y="1862"/>
                <a:ext cx="16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80" name="Line 238"/>
              <p:cNvSpPr>
                <a:spLocks noChangeShapeType="1"/>
              </p:cNvSpPr>
              <p:nvPr/>
            </p:nvSpPr>
            <p:spPr bwMode="auto">
              <a:xfrm>
                <a:off x="1385" y="1875"/>
                <a:ext cx="33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81" name="Line 239"/>
              <p:cNvSpPr>
                <a:spLocks noChangeShapeType="1"/>
              </p:cNvSpPr>
              <p:nvPr/>
            </p:nvSpPr>
            <p:spPr bwMode="auto">
              <a:xfrm>
                <a:off x="1396" y="1870"/>
                <a:ext cx="35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82" name="Line 240"/>
              <p:cNvSpPr>
                <a:spLocks noChangeShapeType="1"/>
              </p:cNvSpPr>
              <p:nvPr/>
            </p:nvSpPr>
            <p:spPr bwMode="auto">
              <a:xfrm>
                <a:off x="1410" y="1864"/>
                <a:ext cx="28" cy="6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83" name="Line 241"/>
              <p:cNvSpPr>
                <a:spLocks noChangeShapeType="1"/>
              </p:cNvSpPr>
              <p:nvPr/>
            </p:nvSpPr>
            <p:spPr bwMode="auto">
              <a:xfrm>
                <a:off x="1428" y="1851"/>
                <a:ext cx="18" cy="1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84" name="Line 242"/>
              <p:cNvSpPr>
                <a:spLocks noChangeShapeType="1"/>
              </p:cNvSpPr>
              <p:nvPr/>
            </p:nvSpPr>
            <p:spPr bwMode="auto">
              <a:xfrm>
                <a:off x="1444" y="1837"/>
                <a:ext cx="8" cy="2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85" name="Line 243"/>
              <p:cNvSpPr>
                <a:spLocks noChangeShapeType="1"/>
              </p:cNvSpPr>
              <p:nvPr/>
            </p:nvSpPr>
            <p:spPr bwMode="auto">
              <a:xfrm flipH="1">
                <a:off x="1459" y="1826"/>
                <a:ext cx="2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86" name="Line 244"/>
              <p:cNvSpPr>
                <a:spLocks noChangeShapeType="1"/>
              </p:cNvSpPr>
              <p:nvPr/>
            </p:nvSpPr>
            <p:spPr bwMode="auto">
              <a:xfrm flipH="1">
                <a:off x="1466" y="1814"/>
                <a:ext cx="6" cy="3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87" name="Line 245"/>
              <p:cNvSpPr>
                <a:spLocks noChangeShapeType="1"/>
              </p:cNvSpPr>
              <p:nvPr/>
            </p:nvSpPr>
            <p:spPr bwMode="auto">
              <a:xfrm>
                <a:off x="1383" y="1859"/>
                <a:ext cx="15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88" name="Line 246"/>
              <p:cNvSpPr>
                <a:spLocks noChangeShapeType="1"/>
              </p:cNvSpPr>
              <p:nvPr/>
            </p:nvSpPr>
            <p:spPr bwMode="auto">
              <a:xfrm>
                <a:off x="1387" y="1855"/>
                <a:ext cx="14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89" name="Line 247"/>
              <p:cNvSpPr>
                <a:spLocks noChangeShapeType="1"/>
              </p:cNvSpPr>
              <p:nvPr/>
            </p:nvSpPr>
            <p:spPr bwMode="auto">
              <a:xfrm>
                <a:off x="1392" y="1851"/>
                <a:ext cx="1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90" name="Line 248"/>
              <p:cNvSpPr>
                <a:spLocks noChangeShapeType="1"/>
              </p:cNvSpPr>
              <p:nvPr/>
            </p:nvSpPr>
            <p:spPr bwMode="auto">
              <a:xfrm>
                <a:off x="1395" y="1847"/>
                <a:ext cx="11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91" name="Line 249"/>
              <p:cNvSpPr>
                <a:spLocks noChangeShapeType="1"/>
              </p:cNvSpPr>
              <p:nvPr/>
            </p:nvSpPr>
            <p:spPr bwMode="auto">
              <a:xfrm>
                <a:off x="1401" y="1842"/>
                <a:ext cx="10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92" name="Line 250"/>
              <p:cNvSpPr>
                <a:spLocks noChangeShapeType="1"/>
              </p:cNvSpPr>
              <p:nvPr/>
            </p:nvSpPr>
            <p:spPr bwMode="auto">
              <a:xfrm>
                <a:off x="1408" y="1839"/>
                <a:ext cx="7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93" name="Line 251"/>
              <p:cNvSpPr>
                <a:spLocks noChangeShapeType="1"/>
              </p:cNvSpPr>
              <p:nvPr/>
            </p:nvSpPr>
            <p:spPr bwMode="auto">
              <a:xfrm>
                <a:off x="1410" y="1832"/>
                <a:ext cx="9" cy="9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94" name="Line 252"/>
              <p:cNvSpPr>
                <a:spLocks noChangeShapeType="1"/>
              </p:cNvSpPr>
              <p:nvPr/>
            </p:nvSpPr>
            <p:spPr bwMode="auto">
              <a:xfrm>
                <a:off x="1428" y="1819"/>
                <a:ext cx="3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95" name="Line 253"/>
              <p:cNvSpPr>
                <a:spLocks noChangeShapeType="1"/>
              </p:cNvSpPr>
              <p:nvPr/>
            </p:nvSpPr>
            <p:spPr bwMode="auto">
              <a:xfrm flipV="1">
                <a:off x="1408" y="1829"/>
                <a:ext cx="5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96" name="Line 254"/>
              <p:cNvSpPr>
                <a:spLocks noChangeShapeType="1"/>
              </p:cNvSpPr>
              <p:nvPr/>
            </p:nvSpPr>
            <p:spPr bwMode="auto">
              <a:xfrm flipV="1">
                <a:off x="1418" y="1819"/>
                <a:ext cx="8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97" name="Line 255"/>
              <p:cNvSpPr>
                <a:spLocks noChangeShapeType="1"/>
              </p:cNvSpPr>
              <p:nvPr/>
            </p:nvSpPr>
            <p:spPr bwMode="auto">
              <a:xfrm>
                <a:off x="1434" y="1814"/>
                <a:ext cx="4" cy="1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98" name="Line 256"/>
              <p:cNvSpPr>
                <a:spLocks noChangeShapeType="1"/>
              </p:cNvSpPr>
              <p:nvPr/>
            </p:nvSpPr>
            <p:spPr bwMode="auto">
              <a:xfrm>
                <a:off x="1439" y="1812"/>
                <a:ext cx="4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99" name="Line 257"/>
              <p:cNvSpPr>
                <a:spLocks noChangeShapeType="1"/>
              </p:cNvSpPr>
              <p:nvPr/>
            </p:nvSpPr>
            <p:spPr bwMode="auto">
              <a:xfrm>
                <a:off x="1446" y="1809"/>
                <a:ext cx="1" cy="1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00" name="Line 258"/>
              <p:cNvSpPr>
                <a:spLocks noChangeShapeType="1"/>
              </p:cNvSpPr>
              <p:nvPr/>
            </p:nvSpPr>
            <p:spPr bwMode="auto">
              <a:xfrm>
                <a:off x="1449" y="1804"/>
                <a:ext cx="2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01" name="Line 259"/>
              <p:cNvSpPr>
                <a:spLocks noChangeShapeType="1"/>
              </p:cNvSpPr>
              <p:nvPr/>
            </p:nvSpPr>
            <p:spPr bwMode="auto">
              <a:xfrm flipH="1">
                <a:off x="1454" y="1802"/>
                <a:ext cx="2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02" name="Line 260"/>
              <p:cNvSpPr>
                <a:spLocks noChangeShapeType="1"/>
              </p:cNvSpPr>
              <p:nvPr/>
            </p:nvSpPr>
            <p:spPr bwMode="auto">
              <a:xfrm flipH="1">
                <a:off x="1457" y="1801"/>
                <a:ext cx="4" cy="16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03" name="Line 261"/>
              <p:cNvSpPr>
                <a:spLocks noChangeShapeType="1"/>
              </p:cNvSpPr>
              <p:nvPr/>
            </p:nvSpPr>
            <p:spPr bwMode="auto">
              <a:xfrm flipH="1">
                <a:off x="1462" y="1799"/>
                <a:ext cx="4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04" name="Line 262"/>
              <p:cNvSpPr>
                <a:spLocks noChangeShapeType="1"/>
              </p:cNvSpPr>
              <p:nvPr/>
            </p:nvSpPr>
            <p:spPr bwMode="auto">
              <a:xfrm flipH="1">
                <a:off x="1464" y="1798"/>
                <a:ext cx="5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05" name="Line 263"/>
              <p:cNvSpPr>
                <a:spLocks noChangeShapeType="1"/>
              </p:cNvSpPr>
              <p:nvPr/>
            </p:nvSpPr>
            <p:spPr bwMode="auto">
              <a:xfrm flipH="1">
                <a:off x="1466" y="1798"/>
                <a:ext cx="6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06" name="Line 264"/>
              <p:cNvSpPr>
                <a:spLocks noChangeShapeType="1"/>
              </p:cNvSpPr>
              <p:nvPr/>
            </p:nvSpPr>
            <p:spPr bwMode="auto">
              <a:xfrm flipH="1">
                <a:off x="1467" y="1796"/>
                <a:ext cx="8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07" name="Line 265"/>
              <p:cNvSpPr>
                <a:spLocks noChangeShapeType="1"/>
              </p:cNvSpPr>
              <p:nvPr/>
            </p:nvSpPr>
            <p:spPr bwMode="auto">
              <a:xfrm flipH="1">
                <a:off x="1469" y="1798"/>
                <a:ext cx="8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08" name="Freeform 266"/>
              <p:cNvSpPr>
                <a:spLocks/>
              </p:cNvSpPr>
              <p:nvPr/>
            </p:nvSpPr>
            <p:spPr bwMode="auto">
              <a:xfrm>
                <a:off x="1405" y="1860"/>
                <a:ext cx="82" cy="67"/>
              </a:xfrm>
              <a:custGeom>
                <a:avLst/>
                <a:gdLst>
                  <a:gd name="T0" fmla="*/ 21 w 82"/>
                  <a:gd name="T1" fmla="*/ 15 h 67"/>
                  <a:gd name="T2" fmla="*/ 24 w 82"/>
                  <a:gd name="T3" fmla="*/ 19 h 67"/>
                  <a:gd name="T4" fmla="*/ 24 w 82"/>
                  <a:gd name="T5" fmla="*/ 27 h 67"/>
                  <a:gd name="T6" fmla="*/ 3 w 82"/>
                  <a:gd name="T7" fmla="*/ 53 h 67"/>
                  <a:gd name="T8" fmla="*/ 0 w 82"/>
                  <a:gd name="T9" fmla="*/ 55 h 67"/>
                  <a:gd name="T10" fmla="*/ 0 w 82"/>
                  <a:gd name="T11" fmla="*/ 67 h 67"/>
                  <a:gd name="T12" fmla="*/ 82 w 82"/>
                  <a:gd name="T13" fmla="*/ 67 h 67"/>
                  <a:gd name="T14" fmla="*/ 82 w 82"/>
                  <a:gd name="T15" fmla="*/ 55 h 67"/>
                  <a:gd name="T16" fmla="*/ 80 w 82"/>
                  <a:gd name="T17" fmla="*/ 55 h 67"/>
                  <a:gd name="T18" fmla="*/ 80 w 82"/>
                  <a:gd name="T19" fmla="*/ 25 h 67"/>
                  <a:gd name="T20" fmla="*/ 59 w 82"/>
                  <a:gd name="T21" fmla="*/ 0 h 67"/>
                  <a:gd name="T22" fmla="*/ 56 w 82"/>
                  <a:gd name="T23" fmla="*/ 2 h 67"/>
                  <a:gd name="T24" fmla="*/ 77 w 82"/>
                  <a:gd name="T25" fmla="*/ 27 h 67"/>
                  <a:gd name="T26" fmla="*/ 77 w 82"/>
                  <a:gd name="T27" fmla="*/ 52 h 67"/>
                  <a:gd name="T28" fmla="*/ 59 w 82"/>
                  <a:gd name="T29" fmla="*/ 25 h 67"/>
                  <a:gd name="T30" fmla="*/ 75 w 82"/>
                  <a:gd name="T31" fmla="*/ 25 h 67"/>
                  <a:gd name="T32" fmla="*/ 74 w 82"/>
                  <a:gd name="T33" fmla="*/ 24 h 67"/>
                  <a:gd name="T34" fmla="*/ 57 w 82"/>
                  <a:gd name="T35" fmla="*/ 22 h 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2"/>
                  <a:gd name="T55" fmla="*/ 0 h 67"/>
                  <a:gd name="T56" fmla="*/ 82 w 82"/>
                  <a:gd name="T57" fmla="*/ 67 h 6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2" h="67">
                    <a:moveTo>
                      <a:pt x="21" y="15"/>
                    </a:moveTo>
                    <a:lnTo>
                      <a:pt x="24" y="19"/>
                    </a:lnTo>
                    <a:lnTo>
                      <a:pt x="24" y="27"/>
                    </a:lnTo>
                    <a:lnTo>
                      <a:pt x="3" y="53"/>
                    </a:lnTo>
                    <a:lnTo>
                      <a:pt x="0" y="55"/>
                    </a:lnTo>
                    <a:lnTo>
                      <a:pt x="0" y="67"/>
                    </a:lnTo>
                    <a:lnTo>
                      <a:pt x="82" y="67"/>
                    </a:lnTo>
                    <a:lnTo>
                      <a:pt x="82" y="55"/>
                    </a:lnTo>
                    <a:lnTo>
                      <a:pt x="80" y="55"/>
                    </a:lnTo>
                    <a:lnTo>
                      <a:pt x="80" y="25"/>
                    </a:lnTo>
                    <a:lnTo>
                      <a:pt x="59" y="0"/>
                    </a:lnTo>
                    <a:lnTo>
                      <a:pt x="56" y="2"/>
                    </a:lnTo>
                    <a:lnTo>
                      <a:pt x="77" y="27"/>
                    </a:lnTo>
                    <a:lnTo>
                      <a:pt x="77" y="52"/>
                    </a:lnTo>
                    <a:lnTo>
                      <a:pt x="59" y="25"/>
                    </a:lnTo>
                    <a:lnTo>
                      <a:pt x="75" y="25"/>
                    </a:lnTo>
                    <a:lnTo>
                      <a:pt x="74" y="24"/>
                    </a:lnTo>
                    <a:lnTo>
                      <a:pt x="57" y="2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09" name="Rectangle 267"/>
              <p:cNvSpPr>
                <a:spLocks noChangeArrowheads="1"/>
              </p:cNvSpPr>
              <p:nvPr/>
            </p:nvSpPr>
            <p:spPr bwMode="auto">
              <a:xfrm>
                <a:off x="1459" y="1862"/>
                <a:ext cx="2" cy="56"/>
              </a:xfrm>
              <a:prstGeom prst="rect">
                <a:avLst/>
              </a:prstGeom>
              <a:noFill/>
              <a:ln w="0">
                <a:solidFill>
                  <a:srgbClr val="333399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cs typeface="Calibri" charset="0"/>
                </a:endParaRPr>
              </a:p>
            </p:txBody>
          </p:sp>
          <p:sp>
            <p:nvSpPr>
              <p:cNvPr id="1410" name="Freeform 268"/>
              <p:cNvSpPr>
                <a:spLocks/>
              </p:cNvSpPr>
              <p:nvPr/>
            </p:nvSpPr>
            <p:spPr bwMode="auto">
              <a:xfrm>
                <a:off x="1429" y="1882"/>
                <a:ext cx="30" cy="7"/>
              </a:xfrm>
              <a:custGeom>
                <a:avLst/>
                <a:gdLst>
                  <a:gd name="T0" fmla="*/ 0 w 30"/>
                  <a:gd name="T1" fmla="*/ 5 h 7"/>
                  <a:gd name="T2" fmla="*/ 30 w 30"/>
                  <a:gd name="T3" fmla="*/ 0 h 7"/>
                  <a:gd name="T4" fmla="*/ 30 w 30"/>
                  <a:gd name="T5" fmla="*/ 3 h 7"/>
                  <a:gd name="T6" fmla="*/ 0 w 30"/>
                  <a:gd name="T7" fmla="*/ 7 h 7"/>
                  <a:gd name="T8" fmla="*/ 0 w 30"/>
                  <a:gd name="T9" fmla="*/ 5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7"/>
                  <a:gd name="T17" fmla="*/ 30 w 3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7">
                    <a:moveTo>
                      <a:pt x="0" y="5"/>
                    </a:moveTo>
                    <a:lnTo>
                      <a:pt x="30" y="0"/>
                    </a:lnTo>
                    <a:lnTo>
                      <a:pt x="30" y="3"/>
                    </a:lnTo>
                    <a:lnTo>
                      <a:pt x="0" y="7"/>
                    </a:lnTo>
                    <a:lnTo>
                      <a:pt x="0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11" name="Freeform 269"/>
              <p:cNvSpPr>
                <a:spLocks/>
              </p:cNvSpPr>
              <p:nvPr/>
            </p:nvSpPr>
            <p:spPr bwMode="auto">
              <a:xfrm>
                <a:off x="1413" y="1889"/>
                <a:ext cx="21" cy="26"/>
              </a:xfrm>
              <a:custGeom>
                <a:avLst/>
                <a:gdLst>
                  <a:gd name="T0" fmla="*/ 21 w 21"/>
                  <a:gd name="T1" fmla="*/ 0 h 26"/>
                  <a:gd name="T2" fmla="*/ 0 w 21"/>
                  <a:gd name="T3" fmla="*/ 26 h 26"/>
                  <a:gd name="T4" fmla="*/ 16 w 21"/>
                  <a:gd name="T5" fmla="*/ 26 h 26"/>
                  <a:gd name="T6" fmla="*/ 16 w 21"/>
                  <a:gd name="T7" fmla="*/ 5 h 2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"/>
                  <a:gd name="T13" fmla="*/ 0 h 26"/>
                  <a:gd name="T14" fmla="*/ 21 w 21"/>
                  <a:gd name="T15" fmla="*/ 26 h 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" h="26">
                    <a:moveTo>
                      <a:pt x="21" y="0"/>
                    </a:moveTo>
                    <a:lnTo>
                      <a:pt x="0" y="26"/>
                    </a:lnTo>
                    <a:lnTo>
                      <a:pt x="16" y="26"/>
                    </a:lnTo>
                    <a:lnTo>
                      <a:pt x="16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12" name="Freeform 270"/>
              <p:cNvSpPr>
                <a:spLocks/>
              </p:cNvSpPr>
              <p:nvPr/>
            </p:nvSpPr>
            <p:spPr bwMode="auto">
              <a:xfrm>
                <a:off x="1429" y="1885"/>
                <a:ext cx="30" cy="30"/>
              </a:xfrm>
              <a:custGeom>
                <a:avLst/>
                <a:gdLst>
                  <a:gd name="T0" fmla="*/ 27 w 30"/>
                  <a:gd name="T1" fmla="*/ 0 h 30"/>
                  <a:gd name="T2" fmla="*/ 0 w 30"/>
                  <a:gd name="T3" fmla="*/ 30 h 30"/>
                  <a:gd name="T4" fmla="*/ 7 w 30"/>
                  <a:gd name="T5" fmla="*/ 30 h 30"/>
                  <a:gd name="T6" fmla="*/ 30 w 30"/>
                  <a:gd name="T7" fmla="*/ 4 h 30"/>
                  <a:gd name="T8" fmla="*/ 27 w 30"/>
                  <a:gd name="T9" fmla="*/ 0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30"/>
                  <a:gd name="T17" fmla="*/ 30 w 30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30">
                    <a:moveTo>
                      <a:pt x="27" y="0"/>
                    </a:moveTo>
                    <a:lnTo>
                      <a:pt x="0" y="30"/>
                    </a:lnTo>
                    <a:lnTo>
                      <a:pt x="7" y="30"/>
                    </a:lnTo>
                    <a:lnTo>
                      <a:pt x="30" y="4"/>
                    </a:lnTo>
                    <a:lnTo>
                      <a:pt x="2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13" name="Freeform 271"/>
              <p:cNvSpPr>
                <a:spLocks/>
              </p:cNvSpPr>
              <p:nvPr/>
            </p:nvSpPr>
            <p:spPr bwMode="auto">
              <a:xfrm>
                <a:off x="1462" y="1852"/>
                <a:ext cx="20" cy="25"/>
              </a:xfrm>
              <a:custGeom>
                <a:avLst/>
                <a:gdLst>
                  <a:gd name="T0" fmla="*/ 0 w 20"/>
                  <a:gd name="T1" fmla="*/ 0 h 25"/>
                  <a:gd name="T2" fmla="*/ 4 w 20"/>
                  <a:gd name="T3" fmla="*/ 3 h 25"/>
                  <a:gd name="T4" fmla="*/ 10 w 20"/>
                  <a:gd name="T5" fmla="*/ 5 h 25"/>
                  <a:gd name="T6" fmla="*/ 10 w 20"/>
                  <a:gd name="T7" fmla="*/ 10 h 25"/>
                  <a:gd name="T8" fmla="*/ 20 w 20"/>
                  <a:gd name="T9" fmla="*/ 17 h 25"/>
                  <a:gd name="T10" fmla="*/ 20 w 20"/>
                  <a:gd name="T11" fmla="*/ 22 h 25"/>
                  <a:gd name="T12" fmla="*/ 17 w 20"/>
                  <a:gd name="T13" fmla="*/ 25 h 25"/>
                  <a:gd name="T14" fmla="*/ 13 w 20"/>
                  <a:gd name="T15" fmla="*/ 20 h 25"/>
                  <a:gd name="T16" fmla="*/ 15 w 20"/>
                  <a:gd name="T17" fmla="*/ 20 h 25"/>
                  <a:gd name="T18" fmla="*/ 7 w 20"/>
                  <a:gd name="T19" fmla="*/ 10 h 25"/>
                  <a:gd name="T20" fmla="*/ 4 w 20"/>
                  <a:gd name="T21" fmla="*/ 10 h 25"/>
                  <a:gd name="T22" fmla="*/ 2 w 20"/>
                  <a:gd name="T23" fmla="*/ 8 h 25"/>
                  <a:gd name="T24" fmla="*/ 0 w 20"/>
                  <a:gd name="T25" fmla="*/ 0 h 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0"/>
                  <a:gd name="T40" fmla="*/ 0 h 25"/>
                  <a:gd name="T41" fmla="*/ 20 w 20"/>
                  <a:gd name="T42" fmla="*/ 25 h 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0" h="25">
                    <a:moveTo>
                      <a:pt x="0" y="0"/>
                    </a:moveTo>
                    <a:lnTo>
                      <a:pt x="4" y="3"/>
                    </a:lnTo>
                    <a:lnTo>
                      <a:pt x="10" y="5"/>
                    </a:lnTo>
                    <a:lnTo>
                      <a:pt x="10" y="10"/>
                    </a:lnTo>
                    <a:lnTo>
                      <a:pt x="20" y="17"/>
                    </a:lnTo>
                    <a:lnTo>
                      <a:pt x="20" y="22"/>
                    </a:lnTo>
                    <a:lnTo>
                      <a:pt x="17" y="25"/>
                    </a:lnTo>
                    <a:lnTo>
                      <a:pt x="13" y="20"/>
                    </a:lnTo>
                    <a:lnTo>
                      <a:pt x="15" y="20"/>
                    </a:lnTo>
                    <a:lnTo>
                      <a:pt x="7" y="10"/>
                    </a:lnTo>
                    <a:lnTo>
                      <a:pt x="4" y="10"/>
                    </a:lnTo>
                    <a:lnTo>
                      <a:pt x="2" y="8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14" name="Freeform 272"/>
              <p:cNvSpPr>
                <a:spLocks/>
              </p:cNvSpPr>
              <p:nvPr/>
            </p:nvSpPr>
            <p:spPr bwMode="auto">
              <a:xfrm>
                <a:off x="1433" y="1887"/>
                <a:ext cx="18" cy="25"/>
              </a:xfrm>
              <a:custGeom>
                <a:avLst/>
                <a:gdLst>
                  <a:gd name="T0" fmla="*/ 0 w 18"/>
                  <a:gd name="T1" fmla="*/ 5 h 25"/>
                  <a:gd name="T2" fmla="*/ 0 w 18"/>
                  <a:gd name="T3" fmla="*/ 25 h 25"/>
                  <a:gd name="T4" fmla="*/ 3 w 18"/>
                  <a:gd name="T5" fmla="*/ 0 h 25"/>
                  <a:gd name="T6" fmla="*/ 5 w 18"/>
                  <a:gd name="T7" fmla="*/ 0 h 25"/>
                  <a:gd name="T8" fmla="*/ 3 w 18"/>
                  <a:gd name="T9" fmla="*/ 21 h 25"/>
                  <a:gd name="T10" fmla="*/ 8 w 18"/>
                  <a:gd name="T11" fmla="*/ 15 h 25"/>
                  <a:gd name="T12" fmla="*/ 5 w 18"/>
                  <a:gd name="T13" fmla="*/ 0 h 25"/>
                  <a:gd name="T14" fmla="*/ 8 w 18"/>
                  <a:gd name="T15" fmla="*/ 0 h 25"/>
                  <a:gd name="T16" fmla="*/ 11 w 18"/>
                  <a:gd name="T17" fmla="*/ 13 h 25"/>
                  <a:gd name="T18" fmla="*/ 13 w 18"/>
                  <a:gd name="T19" fmla="*/ 12 h 25"/>
                  <a:gd name="T20" fmla="*/ 11 w 18"/>
                  <a:gd name="T21" fmla="*/ 0 h 25"/>
                  <a:gd name="T22" fmla="*/ 16 w 18"/>
                  <a:gd name="T23" fmla="*/ 2 h 25"/>
                  <a:gd name="T24" fmla="*/ 18 w 18"/>
                  <a:gd name="T25" fmla="*/ 0 h 25"/>
                  <a:gd name="T26" fmla="*/ 13 w 18"/>
                  <a:gd name="T27" fmla="*/ 10 h 2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8"/>
                  <a:gd name="T43" fmla="*/ 0 h 25"/>
                  <a:gd name="T44" fmla="*/ 18 w 18"/>
                  <a:gd name="T45" fmla="*/ 25 h 2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8" h="25">
                    <a:moveTo>
                      <a:pt x="0" y="5"/>
                    </a:moveTo>
                    <a:lnTo>
                      <a:pt x="0" y="25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3" y="21"/>
                    </a:lnTo>
                    <a:lnTo>
                      <a:pt x="8" y="15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11" y="13"/>
                    </a:lnTo>
                    <a:lnTo>
                      <a:pt x="13" y="12"/>
                    </a:lnTo>
                    <a:lnTo>
                      <a:pt x="11" y="0"/>
                    </a:lnTo>
                    <a:lnTo>
                      <a:pt x="16" y="2"/>
                    </a:lnTo>
                    <a:lnTo>
                      <a:pt x="18" y="0"/>
                    </a:lnTo>
                    <a:lnTo>
                      <a:pt x="13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15" name="Freeform 273"/>
              <p:cNvSpPr>
                <a:spLocks/>
              </p:cNvSpPr>
              <p:nvPr/>
            </p:nvSpPr>
            <p:spPr bwMode="auto">
              <a:xfrm>
                <a:off x="1444" y="1899"/>
                <a:ext cx="8" cy="16"/>
              </a:xfrm>
              <a:custGeom>
                <a:avLst/>
                <a:gdLst>
                  <a:gd name="T0" fmla="*/ 3 w 8"/>
                  <a:gd name="T1" fmla="*/ 1 h 16"/>
                  <a:gd name="T2" fmla="*/ 0 w 8"/>
                  <a:gd name="T3" fmla="*/ 16 h 16"/>
                  <a:gd name="T4" fmla="*/ 3 w 8"/>
                  <a:gd name="T5" fmla="*/ 16 h 16"/>
                  <a:gd name="T6" fmla="*/ 7 w 8"/>
                  <a:gd name="T7" fmla="*/ 0 h 16"/>
                  <a:gd name="T8" fmla="*/ 8 w 8"/>
                  <a:gd name="T9" fmla="*/ 0 h 16"/>
                  <a:gd name="T10" fmla="*/ 8 w 8"/>
                  <a:gd name="T11" fmla="*/ 9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3" y="1"/>
                    </a:moveTo>
                    <a:lnTo>
                      <a:pt x="0" y="16"/>
                    </a:lnTo>
                    <a:lnTo>
                      <a:pt x="3" y="16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8" y="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16" name="Freeform 274"/>
              <p:cNvSpPr>
                <a:spLocks/>
              </p:cNvSpPr>
              <p:nvPr/>
            </p:nvSpPr>
            <p:spPr bwMode="auto">
              <a:xfrm>
                <a:off x="1408" y="1917"/>
                <a:ext cx="62" cy="1"/>
              </a:xfrm>
              <a:custGeom>
                <a:avLst/>
                <a:gdLst>
                  <a:gd name="T0" fmla="*/ 0 w 62"/>
                  <a:gd name="T1" fmla="*/ 0 h 1"/>
                  <a:gd name="T2" fmla="*/ 51 w 62"/>
                  <a:gd name="T3" fmla="*/ 1 h 1"/>
                  <a:gd name="T4" fmla="*/ 62 w 62"/>
                  <a:gd name="T5" fmla="*/ 1 h 1"/>
                  <a:gd name="T6" fmla="*/ 0 60000 65536"/>
                  <a:gd name="T7" fmla="*/ 0 60000 65536"/>
                  <a:gd name="T8" fmla="*/ 0 60000 65536"/>
                  <a:gd name="T9" fmla="*/ 0 w 62"/>
                  <a:gd name="T10" fmla="*/ 0 h 1"/>
                  <a:gd name="T11" fmla="*/ 62 w 62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" h="1">
                    <a:moveTo>
                      <a:pt x="0" y="0"/>
                    </a:moveTo>
                    <a:lnTo>
                      <a:pt x="51" y="1"/>
                    </a:lnTo>
                    <a:lnTo>
                      <a:pt x="62" y="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17" name="Freeform 275"/>
              <p:cNvSpPr>
                <a:spLocks/>
              </p:cNvSpPr>
              <p:nvPr/>
            </p:nvSpPr>
            <p:spPr bwMode="auto">
              <a:xfrm>
                <a:off x="1405" y="1922"/>
                <a:ext cx="80" cy="1"/>
              </a:xfrm>
              <a:custGeom>
                <a:avLst/>
                <a:gdLst>
                  <a:gd name="T0" fmla="*/ 0 w 80"/>
                  <a:gd name="T1" fmla="*/ 0 h 1"/>
                  <a:gd name="T2" fmla="*/ 80 w 80"/>
                  <a:gd name="T3" fmla="*/ 0 h 1"/>
                  <a:gd name="T4" fmla="*/ 0 w 80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80"/>
                  <a:gd name="T10" fmla="*/ 0 h 1"/>
                  <a:gd name="T11" fmla="*/ 80 w 80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0" h="1">
                    <a:moveTo>
                      <a:pt x="0" y="0"/>
                    </a:moveTo>
                    <a:lnTo>
                      <a:pt x="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18" name="Freeform 276"/>
              <p:cNvSpPr>
                <a:spLocks/>
              </p:cNvSpPr>
              <p:nvPr/>
            </p:nvSpPr>
            <p:spPr bwMode="auto">
              <a:xfrm>
                <a:off x="1462" y="1908"/>
                <a:ext cx="15" cy="12"/>
              </a:xfrm>
              <a:custGeom>
                <a:avLst/>
                <a:gdLst>
                  <a:gd name="T0" fmla="*/ 12 w 15"/>
                  <a:gd name="T1" fmla="*/ 12 h 12"/>
                  <a:gd name="T2" fmla="*/ 10 w 15"/>
                  <a:gd name="T3" fmla="*/ 5 h 12"/>
                  <a:gd name="T4" fmla="*/ 0 w 15"/>
                  <a:gd name="T5" fmla="*/ 5 h 12"/>
                  <a:gd name="T6" fmla="*/ 4 w 15"/>
                  <a:gd name="T7" fmla="*/ 5 h 12"/>
                  <a:gd name="T8" fmla="*/ 4 w 15"/>
                  <a:gd name="T9" fmla="*/ 2 h 12"/>
                  <a:gd name="T10" fmla="*/ 8 w 15"/>
                  <a:gd name="T11" fmla="*/ 2 h 12"/>
                  <a:gd name="T12" fmla="*/ 10 w 15"/>
                  <a:gd name="T13" fmla="*/ 0 h 12"/>
                  <a:gd name="T14" fmla="*/ 12 w 15"/>
                  <a:gd name="T15" fmla="*/ 0 h 12"/>
                  <a:gd name="T16" fmla="*/ 12 w 15"/>
                  <a:gd name="T17" fmla="*/ 5 h 12"/>
                  <a:gd name="T18" fmla="*/ 13 w 15"/>
                  <a:gd name="T19" fmla="*/ 5 h 12"/>
                  <a:gd name="T20" fmla="*/ 15 w 15"/>
                  <a:gd name="T21" fmla="*/ 12 h 1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5"/>
                  <a:gd name="T34" fmla="*/ 0 h 12"/>
                  <a:gd name="T35" fmla="*/ 15 w 15"/>
                  <a:gd name="T36" fmla="*/ 12 h 1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5" h="12">
                    <a:moveTo>
                      <a:pt x="12" y="12"/>
                    </a:moveTo>
                    <a:lnTo>
                      <a:pt x="10" y="5"/>
                    </a:lnTo>
                    <a:lnTo>
                      <a:pt x="0" y="5"/>
                    </a:lnTo>
                    <a:lnTo>
                      <a:pt x="4" y="5"/>
                    </a:lnTo>
                    <a:lnTo>
                      <a:pt x="4" y="2"/>
                    </a:lnTo>
                    <a:lnTo>
                      <a:pt x="8" y="2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3" y="5"/>
                    </a:lnTo>
                    <a:lnTo>
                      <a:pt x="15" y="1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19" name="Freeform 277"/>
              <p:cNvSpPr>
                <a:spLocks/>
              </p:cNvSpPr>
              <p:nvPr/>
            </p:nvSpPr>
            <p:spPr bwMode="auto">
              <a:xfrm>
                <a:off x="1451" y="1860"/>
                <a:ext cx="8" cy="24"/>
              </a:xfrm>
              <a:custGeom>
                <a:avLst/>
                <a:gdLst>
                  <a:gd name="T0" fmla="*/ 5 w 8"/>
                  <a:gd name="T1" fmla="*/ 0 h 24"/>
                  <a:gd name="T2" fmla="*/ 0 w 8"/>
                  <a:gd name="T3" fmla="*/ 24 h 24"/>
                  <a:gd name="T4" fmla="*/ 3 w 8"/>
                  <a:gd name="T5" fmla="*/ 24 h 24"/>
                  <a:gd name="T6" fmla="*/ 8 w 8"/>
                  <a:gd name="T7" fmla="*/ 2 h 24"/>
                  <a:gd name="T8" fmla="*/ 5 w 8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24"/>
                  <a:gd name="T17" fmla="*/ 8 w 8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24">
                    <a:moveTo>
                      <a:pt x="5" y="0"/>
                    </a:moveTo>
                    <a:lnTo>
                      <a:pt x="0" y="24"/>
                    </a:lnTo>
                    <a:lnTo>
                      <a:pt x="3" y="24"/>
                    </a:lnTo>
                    <a:lnTo>
                      <a:pt x="8" y="2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20" name="Freeform 278"/>
              <p:cNvSpPr>
                <a:spLocks/>
              </p:cNvSpPr>
              <p:nvPr/>
            </p:nvSpPr>
            <p:spPr bwMode="auto">
              <a:xfrm>
                <a:off x="1429" y="1875"/>
                <a:ext cx="15" cy="9"/>
              </a:xfrm>
              <a:custGeom>
                <a:avLst/>
                <a:gdLst>
                  <a:gd name="T0" fmla="*/ 0 w 15"/>
                  <a:gd name="T1" fmla="*/ 0 h 9"/>
                  <a:gd name="T2" fmla="*/ 7 w 15"/>
                  <a:gd name="T3" fmla="*/ 7 h 9"/>
                  <a:gd name="T4" fmla="*/ 10 w 15"/>
                  <a:gd name="T5" fmla="*/ 9 h 9"/>
                  <a:gd name="T6" fmla="*/ 15 w 15"/>
                  <a:gd name="T7" fmla="*/ 9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9"/>
                  <a:gd name="T14" fmla="*/ 15 w 15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9">
                    <a:moveTo>
                      <a:pt x="0" y="0"/>
                    </a:moveTo>
                    <a:lnTo>
                      <a:pt x="7" y="7"/>
                    </a:lnTo>
                    <a:lnTo>
                      <a:pt x="10" y="9"/>
                    </a:lnTo>
                    <a:lnTo>
                      <a:pt x="15" y="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21" name="Freeform 279"/>
              <p:cNvSpPr>
                <a:spLocks/>
              </p:cNvSpPr>
              <p:nvPr/>
            </p:nvSpPr>
            <p:spPr bwMode="auto">
              <a:xfrm>
                <a:off x="1431" y="1875"/>
                <a:ext cx="20" cy="7"/>
              </a:xfrm>
              <a:custGeom>
                <a:avLst/>
                <a:gdLst>
                  <a:gd name="T0" fmla="*/ 0 w 20"/>
                  <a:gd name="T1" fmla="*/ 0 h 7"/>
                  <a:gd name="T2" fmla="*/ 7 w 20"/>
                  <a:gd name="T3" fmla="*/ 5 h 7"/>
                  <a:gd name="T4" fmla="*/ 12 w 20"/>
                  <a:gd name="T5" fmla="*/ 5 h 7"/>
                  <a:gd name="T6" fmla="*/ 16 w 20"/>
                  <a:gd name="T7" fmla="*/ 7 h 7"/>
                  <a:gd name="T8" fmla="*/ 20 w 20"/>
                  <a:gd name="T9" fmla="*/ 7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7"/>
                  <a:gd name="T17" fmla="*/ 20 w 2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7">
                    <a:moveTo>
                      <a:pt x="0" y="0"/>
                    </a:moveTo>
                    <a:lnTo>
                      <a:pt x="7" y="5"/>
                    </a:lnTo>
                    <a:lnTo>
                      <a:pt x="12" y="5"/>
                    </a:lnTo>
                    <a:lnTo>
                      <a:pt x="16" y="7"/>
                    </a:lnTo>
                    <a:lnTo>
                      <a:pt x="20" y="7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22" name="Freeform 280"/>
              <p:cNvSpPr>
                <a:spLocks/>
              </p:cNvSpPr>
              <p:nvPr/>
            </p:nvSpPr>
            <p:spPr bwMode="auto">
              <a:xfrm>
                <a:off x="1461" y="1865"/>
                <a:ext cx="5" cy="17"/>
              </a:xfrm>
              <a:custGeom>
                <a:avLst/>
                <a:gdLst>
                  <a:gd name="T0" fmla="*/ 0 w 5"/>
                  <a:gd name="T1" fmla="*/ 4 h 17"/>
                  <a:gd name="T2" fmla="*/ 3 w 5"/>
                  <a:gd name="T3" fmla="*/ 0 h 17"/>
                  <a:gd name="T4" fmla="*/ 3 w 5"/>
                  <a:gd name="T5" fmla="*/ 17 h 17"/>
                  <a:gd name="T6" fmla="*/ 5 w 5"/>
                  <a:gd name="T7" fmla="*/ 17 h 17"/>
                  <a:gd name="T8" fmla="*/ 5 w 5"/>
                  <a:gd name="T9" fmla="*/ 2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17"/>
                  <a:gd name="T17" fmla="*/ 5 w 5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17">
                    <a:moveTo>
                      <a:pt x="0" y="4"/>
                    </a:moveTo>
                    <a:lnTo>
                      <a:pt x="3" y="0"/>
                    </a:lnTo>
                    <a:lnTo>
                      <a:pt x="3" y="17"/>
                    </a:lnTo>
                    <a:lnTo>
                      <a:pt x="5" y="17"/>
                    </a:lnTo>
                    <a:lnTo>
                      <a:pt x="5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23" name="Freeform 281"/>
              <p:cNvSpPr>
                <a:spLocks/>
              </p:cNvSpPr>
              <p:nvPr/>
            </p:nvSpPr>
            <p:spPr bwMode="auto">
              <a:xfrm>
                <a:off x="1466" y="1887"/>
                <a:ext cx="11" cy="2"/>
              </a:xfrm>
              <a:custGeom>
                <a:avLst/>
                <a:gdLst>
                  <a:gd name="T0" fmla="*/ 0 w 11"/>
                  <a:gd name="T1" fmla="*/ 2 h 2"/>
                  <a:gd name="T2" fmla="*/ 4 w 11"/>
                  <a:gd name="T3" fmla="*/ 2 h 2"/>
                  <a:gd name="T4" fmla="*/ 11 w 11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2"/>
                  <a:gd name="T11" fmla="*/ 11 w 11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2">
                    <a:moveTo>
                      <a:pt x="0" y="2"/>
                    </a:moveTo>
                    <a:lnTo>
                      <a:pt x="4" y="2"/>
                    </a:lnTo>
                    <a:lnTo>
                      <a:pt x="11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24" name="Freeform 282"/>
              <p:cNvSpPr>
                <a:spLocks/>
              </p:cNvSpPr>
              <p:nvPr/>
            </p:nvSpPr>
            <p:spPr bwMode="auto">
              <a:xfrm>
                <a:off x="1470" y="1889"/>
                <a:ext cx="10" cy="10"/>
              </a:xfrm>
              <a:custGeom>
                <a:avLst/>
                <a:gdLst>
                  <a:gd name="T0" fmla="*/ 0 w 10"/>
                  <a:gd name="T1" fmla="*/ 0 h 10"/>
                  <a:gd name="T2" fmla="*/ 0 w 10"/>
                  <a:gd name="T3" fmla="*/ 5 h 10"/>
                  <a:gd name="T4" fmla="*/ 4 w 10"/>
                  <a:gd name="T5" fmla="*/ 5 h 10"/>
                  <a:gd name="T6" fmla="*/ 5 w 10"/>
                  <a:gd name="T7" fmla="*/ 6 h 10"/>
                  <a:gd name="T8" fmla="*/ 9 w 10"/>
                  <a:gd name="T9" fmla="*/ 6 h 10"/>
                  <a:gd name="T10" fmla="*/ 9 w 10"/>
                  <a:gd name="T11" fmla="*/ 8 h 10"/>
                  <a:gd name="T12" fmla="*/ 10 w 10"/>
                  <a:gd name="T13" fmla="*/ 10 h 10"/>
                  <a:gd name="T14" fmla="*/ 4 w 10"/>
                  <a:gd name="T15" fmla="*/ 10 h 1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"/>
                  <a:gd name="T25" fmla="*/ 0 h 10"/>
                  <a:gd name="T26" fmla="*/ 10 w 10"/>
                  <a:gd name="T27" fmla="*/ 10 h 1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" h="10">
                    <a:moveTo>
                      <a:pt x="0" y="0"/>
                    </a:moveTo>
                    <a:lnTo>
                      <a:pt x="0" y="5"/>
                    </a:lnTo>
                    <a:lnTo>
                      <a:pt x="4" y="5"/>
                    </a:lnTo>
                    <a:lnTo>
                      <a:pt x="5" y="6"/>
                    </a:lnTo>
                    <a:lnTo>
                      <a:pt x="9" y="6"/>
                    </a:lnTo>
                    <a:lnTo>
                      <a:pt x="9" y="8"/>
                    </a:lnTo>
                    <a:lnTo>
                      <a:pt x="10" y="10"/>
                    </a:lnTo>
                    <a:lnTo>
                      <a:pt x="4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25" name="Line 283"/>
              <p:cNvSpPr>
                <a:spLocks noChangeShapeType="1"/>
              </p:cNvSpPr>
              <p:nvPr/>
            </p:nvSpPr>
            <p:spPr bwMode="auto">
              <a:xfrm>
                <a:off x="1474" y="1902"/>
                <a:ext cx="6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26" name="Freeform 284"/>
              <p:cNvSpPr>
                <a:spLocks/>
              </p:cNvSpPr>
              <p:nvPr/>
            </p:nvSpPr>
            <p:spPr bwMode="auto">
              <a:xfrm>
                <a:off x="1436" y="1870"/>
                <a:ext cx="15" cy="5"/>
              </a:xfrm>
              <a:custGeom>
                <a:avLst/>
                <a:gdLst>
                  <a:gd name="T0" fmla="*/ 0 w 15"/>
                  <a:gd name="T1" fmla="*/ 2 h 5"/>
                  <a:gd name="T2" fmla="*/ 13 w 15"/>
                  <a:gd name="T3" fmla="*/ 5 h 5"/>
                  <a:gd name="T4" fmla="*/ 15 w 15"/>
                  <a:gd name="T5" fmla="*/ 4 h 5"/>
                  <a:gd name="T6" fmla="*/ 3 w 15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5"/>
                  <a:gd name="T14" fmla="*/ 15 w 15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5">
                    <a:moveTo>
                      <a:pt x="0" y="2"/>
                    </a:moveTo>
                    <a:lnTo>
                      <a:pt x="13" y="5"/>
                    </a:lnTo>
                    <a:lnTo>
                      <a:pt x="15" y="4"/>
                    </a:lnTo>
                    <a:lnTo>
                      <a:pt x="3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27" name="Freeform 285"/>
              <p:cNvSpPr>
                <a:spLocks/>
              </p:cNvSpPr>
              <p:nvPr/>
            </p:nvSpPr>
            <p:spPr bwMode="auto">
              <a:xfrm>
                <a:off x="1438" y="1865"/>
                <a:ext cx="14" cy="15"/>
              </a:xfrm>
              <a:custGeom>
                <a:avLst/>
                <a:gdLst>
                  <a:gd name="T0" fmla="*/ 0 w 14"/>
                  <a:gd name="T1" fmla="*/ 15 h 15"/>
                  <a:gd name="T2" fmla="*/ 6 w 14"/>
                  <a:gd name="T3" fmla="*/ 9 h 15"/>
                  <a:gd name="T4" fmla="*/ 6 w 14"/>
                  <a:gd name="T5" fmla="*/ 15 h 15"/>
                  <a:gd name="T6" fmla="*/ 9 w 14"/>
                  <a:gd name="T7" fmla="*/ 10 h 15"/>
                  <a:gd name="T8" fmla="*/ 11 w 14"/>
                  <a:gd name="T9" fmla="*/ 12 h 15"/>
                  <a:gd name="T10" fmla="*/ 8 w 14"/>
                  <a:gd name="T11" fmla="*/ 15 h 15"/>
                  <a:gd name="T12" fmla="*/ 11 w 14"/>
                  <a:gd name="T13" fmla="*/ 15 h 15"/>
                  <a:gd name="T14" fmla="*/ 13 w 14"/>
                  <a:gd name="T15" fmla="*/ 15 h 15"/>
                  <a:gd name="T16" fmla="*/ 13 w 14"/>
                  <a:gd name="T17" fmla="*/ 9 h 15"/>
                  <a:gd name="T18" fmla="*/ 13 w 14"/>
                  <a:gd name="T19" fmla="*/ 5 h 15"/>
                  <a:gd name="T20" fmla="*/ 8 w 14"/>
                  <a:gd name="T21" fmla="*/ 4 h 15"/>
                  <a:gd name="T22" fmla="*/ 11 w 14"/>
                  <a:gd name="T23" fmla="*/ 0 h 15"/>
                  <a:gd name="T24" fmla="*/ 14 w 14"/>
                  <a:gd name="T25" fmla="*/ 0 h 15"/>
                  <a:gd name="T26" fmla="*/ 14 w 14"/>
                  <a:gd name="T27" fmla="*/ 2 h 15"/>
                  <a:gd name="T28" fmla="*/ 13 w 14"/>
                  <a:gd name="T29" fmla="*/ 4 h 1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"/>
                  <a:gd name="T46" fmla="*/ 0 h 15"/>
                  <a:gd name="T47" fmla="*/ 14 w 14"/>
                  <a:gd name="T48" fmla="*/ 15 h 1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" h="15">
                    <a:moveTo>
                      <a:pt x="0" y="15"/>
                    </a:moveTo>
                    <a:lnTo>
                      <a:pt x="6" y="9"/>
                    </a:lnTo>
                    <a:lnTo>
                      <a:pt x="6" y="15"/>
                    </a:lnTo>
                    <a:lnTo>
                      <a:pt x="9" y="10"/>
                    </a:lnTo>
                    <a:lnTo>
                      <a:pt x="11" y="12"/>
                    </a:lnTo>
                    <a:lnTo>
                      <a:pt x="8" y="15"/>
                    </a:lnTo>
                    <a:lnTo>
                      <a:pt x="11" y="15"/>
                    </a:lnTo>
                    <a:lnTo>
                      <a:pt x="13" y="15"/>
                    </a:lnTo>
                    <a:lnTo>
                      <a:pt x="13" y="9"/>
                    </a:lnTo>
                    <a:lnTo>
                      <a:pt x="13" y="5"/>
                    </a:lnTo>
                    <a:lnTo>
                      <a:pt x="8" y="4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4" y="2"/>
                    </a:lnTo>
                    <a:lnTo>
                      <a:pt x="13" y="4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28" name="Line 286"/>
              <p:cNvSpPr>
                <a:spLocks noChangeShapeType="1"/>
              </p:cNvSpPr>
              <p:nvPr/>
            </p:nvSpPr>
            <p:spPr bwMode="auto">
              <a:xfrm>
                <a:off x="1434" y="187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29" name="Line 287"/>
              <p:cNvSpPr>
                <a:spLocks noChangeShapeType="1"/>
              </p:cNvSpPr>
              <p:nvPr/>
            </p:nvSpPr>
            <p:spPr bwMode="auto">
              <a:xfrm>
                <a:off x="1443" y="1869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30" name="Line 288"/>
              <p:cNvSpPr>
                <a:spLocks noChangeShapeType="1"/>
              </p:cNvSpPr>
              <p:nvPr/>
            </p:nvSpPr>
            <p:spPr bwMode="auto">
              <a:xfrm>
                <a:off x="1454" y="1894"/>
                <a:ext cx="3" cy="19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31" name="Freeform 289"/>
              <p:cNvSpPr>
                <a:spLocks/>
              </p:cNvSpPr>
              <p:nvPr/>
            </p:nvSpPr>
            <p:spPr bwMode="auto">
              <a:xfrm>
                <a:off x="1438" y="1908"/>
                <a:ext cx="6" cy="7"/>
              </a:xfrm>
              <a:custGeom>
                <a:avLst/>
                <a:gdLst>
                  <a:gd name="T0" fmla="*/ 0 w 6"/>
                  <a:gd name="T1" fmla="*/ 7 h 7"/>
                  <a:gd name="T2" fmla="*/ 6 w 6"/>
                  <a:gd name="T3" fmla="*/ 7 h 7"/>
                  <a:gd name="T4" fmla="*/ 5 w 6"/>
                  <a:gd name="T5" fmla="*/ 0 h 7"/>
                  <a:gd name="T6" fmla="*/ 0 60000 65536"/>
                  <a:gd name="T7" fmla="*/ 0 60000 65536"/>
                  <a:gd name="T8" fmla="*/ 0 60000 65536"/>
                  <a:gd name="T9" fmla="*/ 0 w 6"/>
                  <a:gd name="T10" fmla="*/ 0 h 7"/>
                  <a:gd name="T11" fmla="*/ 6 w 6"/>
                  <a:gd name="T12" fmla="*/ 7 h 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" h="7">
                    <a:moveTo>
                      <a:pt x="0" y="7"/>
                    </a:moveTo>
                    <a:lnTo>
                      <a:pt x="6" y="7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32" name="Freeform 290"/>
              <p:cNvSpPr>
                <a:spLocks/>
              </p:cNvSpPr>
              <p:nvPr/>
            </p:nvSpPr>
            <p:spPr bwMode="auto">
              <a:xfrm>
                <a:off x="1461" y="1887"/>
                <a:ext cx="24" cy="31"/>
              </a:xfrm>
              <a:custGeom>
                <a:avLst/>
                <a:gdLst>
                  <a:gd name="T0" fmla="*/ 0 w 24"/>
                  <a:gd name="T1" fmla="*/ 0 h 31"/>
                  <a:gd name="T2" fmla="*/ 19 w 24"/>
                  <a:gd name="T3" fmla="*/ 30 h 31"/>
                  <a:gd name="T4" fmla="*/ 19 w 24"/>
                  <a:gd name="T5" fmla="*/ 31 h 31"/>
                  <a:gd name="T6" fmla="*/ 24 w 24"/>
                  <a:gd name="T7" fmla="*/ 31 h 3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4"/>
                  <a:gd name="T13" fmla="*/ 0 h 31"/>
                  <a:gd name="T14" fmla="*/ 24 w 24"/>
                  <a:gd name="T15" fmla="*/ 31 h 3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4" h="31">
                    <a:moveTo>
                      <a:pt x="0" y="0"/>
                    </a:moveTo>
                    <a:lnTo>
                      <a:pt x="19" y="30"/>
                    </a:lnTo>
                    <a:lnTo>
                      <a:pt x="19" y="31"/>
                    </a:lnTo>
                    <a:lnTo>
                      <a:pt x="24" y="3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33" name="Freeform 291"/>
              <p:cNvSpPr>
                <a:spLocks/>
              </p:cNvSpPr>
              <p:nvPr/>
            </p:nvSpPr>
            <p:spPr bwMode="auto">
              <a:xfrm>
                <a:off x="1449" y="1910"/>
                <a:ext cx="8" cy="5"/>
              </a:xfrm>
              <a:custGeom>
                <a:avLst/>
                <a:gdLst>
                  <a:gd name="T0" fmla="*/ 0 w 8"/>
                  <a:gd name="T1" fmla="*/ 0 h 5"/>
                  <a:gd name="T2" fmla="*/ 5 w 8"/>
                  <a:gd name="T3" fmla="*/ 0 h 5"/>
                  <a:gd name="T4" fmla="*/ 5 w 8"/>
                  <a:gd name="T5" fmla="*/ 2 h 5"/>
                  <a:gd name="T6" fmla="*/ 0 w 8"/>
                  <a:gd name="T7" fmla="*/ 2 h 5"/>
                  <a:gd name="T8" fmla="*/ 0 w 8"/>
                  <a:gd name="T9" fmla="*/ 5 h 5"/>
                  <a:gd name="T10" fmla="*/ 8 w 8"/>
                  <a:gd name="T11" fmla="*/ 5 h 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5"/>
                  <a:gd name="T20" fmla="*/ 8 w 8"/>
                  <a:gd name="T21" fmla="*/ 5 h 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5">
                    <a:moveTo>
                      <a:pt x="0" y="0"/>
                    </a:moveTo>
                    <a:lnTo>
                      <a:pt x="5" y="0"/>
                    </a:lnTo>
                    <a:lnTo>
                      <a:pt x="5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8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34" name="Line 292"/>
              <p:cNvSpPr>
                <a:spLocks noChangeShapeType="1"/>
              </p:cNvSpPr>
              <p:nvPr/>
            </p:nvSpPr>
            <p:spPr bwMode="auto">
              <a:xfrm>
                <a:off x="1472" y="186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35" name="Line 293"/>
              <p:cNvSpPr>
                <a:spLocks noChangeShapeType="1"/>
              </p:cNvSpPr>
              <p:nvPr/>
            </p:nvSpPr>
            <p:spPr bwMode="auto">
              <a:xfrm>
                <a:off x="1475" y="1865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36" name="Freeform 294"/>
              <p:cNvSpPr>
                <a:spLocks/>
              </p:cNvSpPr>
              <p:nvPr/>
            </p:nvSpPr>
            <p:spPr bwMode="auto">
              <a:xfrm>
                <a:off x="1466" y="1875"/>
                <a:ext cx="6" cy="7"/>
              </a:xfrm>
              <a:custGeom>
                <a:avLst/>
                <a:gdLst>
                  <a:gd name="T0" fmla="*/ 0 w 6"/>
                  <a:gd name="T1" fmla="*/ 0 h 7"/>
                  <a:gd name="T2" fmla="*/ 4 w 6"/>
                  <a:gd name="T3" fmla="*/ 0 h 7"/>
                  <a:gd name="T4" fmla="*/ 6 w 6"/>
                  <a:gd name="T5" fmla="*/ 2 h 7"/>
                  <a:gd name="T6" fmla="*/ 1 w 6"/>
                  <a:gd name="T7" fmla="*/ 2 h 7"/>
                  <a:gd name="T8" fmla="*/ 3 w 6"/>
                  <a:gd name="T9" fmla="*/ 5 h 7"/>
                  <a:gd name="T10" fmla="*/ 6 w 6"/>
                  <a:gd name="T11" fmla="*/ 4 h 7"/>
                  <a:gd name="T12" fmla="*/ 6 w 6"/>
                  <a:gd name="T13" fmla="*/ 7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"/>
                  <a:gd name="T22" fmla="*/ 0 h 7"/>
                  <a:gd name="T23" fmla="*/ 6 w 6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" h="7">
                    <a:moveTo>
                      <a:pt x="0" y="0"/>
                    </a:moveTo>
                    <a:lnTo>
                      <a:pt x="4" y="0"/>
                    </a:lnTo>
                    <a:lnTo>
                      <a:pt x="6" y="2"/>
                    </a:lnTo>
                    <a:lnTo>
                      <a:pt x="1" y="2"/>
                    </a:lnTo>
                    <a:lnTo>
                      <a:pt x="3" y="5"/>
                    </a:lnTo>
                    <a:lnTo>
                      <a:pt x="6" y="4"/>
                    </a:lnTo>
                    <a:lnTo>
                      <a:pt x="6" y="7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37" name="Freeform 295"/>
              <p:cNvSpPr>
                <a:spLocks/>
              </p:cNvSpPr>
              <p:nvPr/>
            </p:nvSpPr>
            <p:spPr bwMode="auto">
              <a:xfrm>
                <a:off x="1433" y="1884"/>
                <a:ext cx="6" cy="1"/>
              </a:xfrm>
              <a:custGeom>
                <a:avLst/>
                <a:gdLst>
                  <a:gd name="T0" fmla="*/ 0 w 6"/>
                  <a:gd name="T1" fmla="*/ 1 h 1"/>
                  <a:gd name="T2" fmla="*/ 1 w 6"/>
                  <a:gd name="T3" fmla="*/ 0 h 1"/>
                  <a:gd name="T4" fmla="*/ 5 w 6"/>
                  <a:gd name="T5" fmla="*/ 1 h 1"/>
                  <a:gd name="T6" fmla="*/ 6 w 6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1"/>
                  <a:gd name="T14" fmla="*/ 6 w 6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1">
                    <a:moveTo>
                      <a:pt x="0" y="1"/>
                    </a:moveTo>
                    <a:lnTo>
                      <a:pt x="1" y="0"/>
                    </a:lnTo>
                    <a:lnTo>
                      <a:pt x="5" y="1"/>
                    </a:lnTo>
                    <a:lnTo>
                      <a:pt x="6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38" name="Line 296"/>
              <p:cNvSpPr>
                <a:spLocks noChangeShapeType="1"/>
              </p:cNvSpPr>
              <p:nvPr/>
            </p:nvSpPr>
            <p:spPr bwMode="auto">
              <a:xfrm>
                <a:off x="1462" y="1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39" name="Freeform 297"/>
              <p:cNvSpPr>
                <a:spLocks/>
              </p:cNvSpPr>
              <p:nvPr/>
            </p:nvSpPr>
            <p:spPr bwMode="auto">
              <a:xfrm>
                <a:off x="1464" y="1899"/>
                <a:ext cx="3" cy="1"/>
              </a:xfrm>
              <a:custGeom>
                <a:avLst/>
                <a:gdLst>
                  <a:gd name="T0" fmla="*/ 0 w 3"/>
                  <a:gd name="T1" fmla="*/ 0 h 1"/>
                  <a:gd name="T2" fmla="*/ 3 w 3"/>
                  <a:gd name="T3" fmla="*/ 0 h 1"/>
                  <a:gd name="T4" fmla="*/ 3 w 3"/>
                  <a:gd name="T5" fmla="*/ 1 h 1"/>
                  <a:gd name="T6" fmla="*/ 0 w 3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"/>
                  <a:gd name="T13" fmla="*/ 0 h 1"/>
                  <a:gd name="T14" fmla="*/ 3 w 3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" h="1">
                    <a:moveTo>
                      <a:pt x="0" y="0"/>
                    </a:moveTo>
                    <a:lnTo>
                      <a:pt x="3" y="0"/>
                    </a:lnTo>
                    <a:lnTo>
                      <a:pt x="3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40" name="Freeform 298"/>
              <p:cNvSpPr>
                <a:spLocks/>
              </p:cNvSpPr>
              <p:nvPr/>
            </p:nvSpPr>
            <p:spPr bwMode="auto">
              <a:xfrm>
                <a:off x="1466" y="1900"/>
                <a:ext cx="1" cy="8"/>
              </a:xfrm>
              <a:custGeom>
                <a:avLst/>
                <a:gdLst>
                  <a:gd name="T0" fmla="*/ 0 w 1"/>
                  <a:gd name="T1" fmla="*/ 0 h 8"/>
                  <a:gd name="T2" fmla="*/ 0 w 1"/>
                  <a:gd name="T3" fmla="*/ 5 h 8"/>
                  <a:gd name="T4" fmla="*/ 0 w 1"/>
                  <a:gd name="T5" fmla="*/ 7 h 8"/>
                  <a:gd name="T6" fmla="*/ 0 w 1"/>
                  <a:gd name="T7" fmla="*/ 8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8"/>
                  <a:gd name="T14" fmla="*/ 1 w 1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8">
                    <a:moveTo>
                      <a:pt x="0" y="0"/>
                    </a:moveTo>
                    <a:lnTo>
                      <a:pt x="0" y="5"/>
                    </a:lnTo>
                    <a:lnTo>
                      <a:pt x="0" y="7"/>
                    </a:lnTo>
                    <a:lnTo>
                      <a:pt x="0" y="8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41" name="Line 299"/>
              <p:cNvSpPr>
                <a:spLocks noChangeShapeType="1"/>
              </p:cNvSpPr>
              <p:nvPr/>
            </p:nvSpPr>
            <p:spPr bwMode="auto">
              <a:xfrm>
                <a:off x="1419" y="1855"/>
                <a:ext cx="22" cy="1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42" name="Line 300"/>
              <p:cNvSpPr>
                <a:spLocks noChangeShapeType="1"/>
              </p:cNvSpPr>
              <p:nvPr/>
            </p:nvSpPr>
            <p:spPr bwMode="auto">
              <a:xfrm>
                <a:off x="1438" y="1844"/>
                <a:ext cx="9" cy="2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43" name="Line 301"/>
              <p:cNvSpPr>
                <a:spLocks noChangeShapeType="1"/>
              </p:cNvSpPr>
              <p:nvPr/>
            </p:nvSpPr>
            <p:spPr bwMode="auto">
              <a:xfrm>
                <a:off x="1452" y="1832"/>
                <a:ext cx="4" cy="2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44" name="Line 302"/>
              <p:cNvSpPr>
                <a:spLocks noChangeShapeType="1"/>
              </p:cNvSpPr>
              <p:nvPr/>
            </p:nvSpPr>
            <p:spPr bwMode="auto">
              <a:xfrm>
                <a:off x="1405" y="1867"/>
                <a:ext cx="29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45" name="Line 303"/>
              <p:cNvSpPr>
                <a:spLocks noChangeShapeType="1"/>
              </p:cNvSpPr>
              <p:nvPr/>
            </p:nvSpPr>
            <p:spPr bwMode="auto">
              <a:xfrm flipH="1">
                <a:off x="1462" y="1819"/>
                <a:ext cx="4" cy="3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46" name="Line 304"/>
              <p:cNvSpPr>
                <a:spLocks noChangeShapeType="1"/>
              </p:cNvSpPr>
              <p:nvPr/>
            </p:nvSpPr>
            <p:spPr bwMode="auto">
              <a:xfrm flipH="1">
                <a:off x="1467" y="1806"/>
                <a:ext cx="10" cy="3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47" name="Line 305"/>
              <p:cNvSpPr>
                <a:spLocks noChangeShapeType="1"/>
              </p:cNvSpPr>
              <p:nvPr/>
            </p:nvSpPr>
            <p:spPr bwMode="auto">
              <a:xfrm>
                <a:off x="1393" y="1874"/>
                <a:ext cx="31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353" name="Group 306"/>
            <p:cNvGrpSpPr>
              <a:grpSpLocks/>
            </p:cNvGrpSpPr>
            <p:nvPr/>
          </p:nvGrpSpPr>
          <p:grpSpPr bwMode="auto">
            <a:xfrm>
              <a:off x="1358" y="1753"/>
              <a:ext cx="176" cy="111"/>
              <a:chOff x="4776" y="1751"/>
              <a:chExt cx="176" cy="111"/>
            </a:xfrm>
          </p:grpSpPr>
          <p:sp>
            <p:nvSpPr>
              <p:cNvPr id="1354" name="Freeform 307"/>
              <p:cNvSpPr>
                <a:spLocks/>
              </p:cNvSpPr>
              <p:nvPr/>
            </p:nvSpPr>
            <p:spPr bwMode="auto">
              <a:xfrm>
                <a:off x="4776" y="1842"/>
                <a:ext cx="66" cy="20"/>
              </a:xfrm>
              <a:custGeom>
                <a:avLst/>
                <a:gdLst>
                  <a:gd name="T0" fmla="*/ 0 w 66"/>
                  <a:gd name="T1" fmla="*/ 10 h 20"/>
                  <a:gd name="T2" fmla="*/ 66 w 66"/>
                  <a:gd name="T3" fmla="*/ 0 h 20"/>
                  <a:gd name="T4" fmla="*/ 63 w 66"/>
                  <a:gd name="T5" fmla="*/ 10 h 20"/>
                  <a:gd name="T6" fmla="*/ 66 w 66"/>
                  <a:gd name="T7" fmla="*/ 20 h 20"/>
                  <a:gd name="T8" fmla="*/ 0 w 66"/>
                  <a:gd name="T9" fmla="*/ 1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6"/>
                  <a:gd name="T16" fmla="*/ 0 h 20"/>
                  <a:gd name="T17" fmla="*/ 66 w 66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6" h="20">
                    <a:moveTo>
                      <a:pt x="0" y="10"/>
                    </a:moveTo>
                    <a:lnTo>
                      <a:pt x="66" y="0"/>
                    </a:lnTo>
                    <a:lnTo>
                      <a:pt x="63" y="10"/>
                    </a:lnTo>
                    <a:lnTo>
                      <a:pt x="66" y="2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333399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55" name="Line 308"/>
              <p:cNvSpPr>
                <a:spLocks noChangeShapeType="1"/>
              </p:cNvSpPr>
              <p:nvPr/>
            </p:nvSpPr>
            <p:spPr bwMode="auto">
              <a:xfrm flipH="1">
                <a:off x="4834" y="1852"/>
                <a:ext cx="107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56" name="Freeform 309"/>
              <p:cNvSpPr>
                <a:spLocks/>
              </p:cNvSpPr>
              <p:nvPr/>
            </p:nvSpPr>
            <p:spPr bwMode="auto">
              <a:xfrm>
                <a:off x="4933" y="1751"/>
                <a:ext cx="19" cy="66"/>
              </a:xfrm>
              <a:custGeom>
                <a:avLst/>
                <a:gdLst>
                  <a:gd name="T0" fmla="*/ 9 w 19"/>
                  <a:gd name="T1" fmla="*/ 0 h 66"/>
                  <a:gd name="T2" fmla="*/ 0 w 19"/>
                  <a:gd name="T3" fmla="*/ 66 h 66"/>
                  <a:gd name="T4" fmla="*/ 9 w 19"/>
                  <a:gd name="T5" fmla="*/ 63 h 66"/>
                  <a:gd name="T6" fmla="*/ 19 w 19"/>
                  <a:gd name="T7" fmla="*/ 66 h 66"/>
                  <a:gd name="T8" fmla="*/ 9 w 19"/>
                  <a:gd name="T9" fmla="*/ 0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"/>
                  <a:gd name="T16" fmla="*/ 0 h 66"/>
                  <a:gd name="T17" fmla="*/ 19 w 19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" h="66">
                    <a:moveTo>
                      <a:pt x="9" y="0"/>
                    </a:moveTo>
                    <a:lnTo>
                      <a:pt x="0" y="66"/>
                    </a:lnTo>
                    <a:lnTo>
                      <a:pt x="9" y="63"/>
                    </a:lnTo>
                    <a:lnTo>
                      <a:pt x="19" y="66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333399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57" name="Line 310"/>
              <p:cNvSpPr>
                <a:spLocks noChangeShapeType="1"/>
              </p:cNvSpPr>
              <p:nvPr/>
            </p:nvSpPr>
            <p:spPr bwMode="auto">
              <a:xfrm flipV="1">
                <a:off x="4941" y="1762"/>
                <a:ext cx="1" cy="9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grpSp>
        <p:nvGrpSpPr>
          <p:cNvPr id="46" name="Group 311"/>
          <p:cNvGrpSpPr>
            <a:grpSpLocks/>
          </p:cNvGrpSpPr>
          <p:nvPr/>
        </p:nvGrpSpPr>
        <p:grpSpPr bwMode="auto">
          <a:xfrm>
            <a:off x="1086324" y="1522077"/>
            <a:ext cx="463087" cy="607272"/>
            <a:chOff x="1595" y="1028"/>
            <a:chExt cx="349" cy="467"/>
          </a:xfrm>
        </p:grpSpPr>
        <p:grpSp>
          <p:nvGrpSpPr>
            <p:cNvPr id="1254" name="Group 312"/>
            <p:cNvGrpSpPr>
              <a:grpSpLocks/>
            </p:cNvGrpSpPr>
            <p:nvPr/>
          </p:nvGrpSpPr>
          <p:grpSpPr bwMode="auto">
            <a:xfrm>
              <a:off x="1649" y="1028"/>
              <a:ext cx="115" cy="131"/>
              <a:chOff x="1359" y="1036"/>
              <a:chExt cx="115" cy="131"/>
            </a:xfrm>
          </p:grpSpPr>
          <p:sp>
            <p:nvSpPr>
              <p:cNvPr id="1261" name="Freeform 313"/>
              <p:cNvSpPr>
                <a:spLocks/>
              </p:cNvSpPr>
              <p:nvPr/>
            </p:nvSpPr>
            <p:spPr bwMode="auto">
              <a:xfrm>
                <a:off x="1359" y="1036"/>
                <a:ext cx="108" cy="83"/>
              </a:xfrm>
              <a:custGeom>
                <a:avLst/>
                <a:gdLst>
                  <a:gd name="T0" fmla="*/ 59 w 108"/>
                  <a:gd name="T1" fmla="*/ 20 h 83"/>
                  <a:gd name="T2" fmla="*/ 72 w 108"/>
                  <a:gd name="T3" fmla="*/ 11 h 83"/>
                  <a:gd name="T4" fmla="*/ 80 w 108"/>
                  <a:gd name="T5" fmla="*/ 6 h 83"/>
                  <a:gd name="T6" fmla="*/ 90 w 108"/>
                  <a:gd name="T7" fmla="*/ 3 h 83"/>
                  <a:gd name="T8" fmla="*/ 98 w 108"/>
                  <a:gd name="T9" fmla="*/ 0 h 83"/>
                  <a:gd name="T10" fmla="*/ 103 w 108"/>
                  <a:gd name="T11" fmla="*/ 0 h 83"/>
                  <a:gd name="T12" fmla="*/ 107 w 108"/>
                  <a:gd name="T13" fmla="*/ 0 h 83"/>
                  <a:gd name="T14" fmla="*/ 108 w 108"/>
                  <a:gd name="T15" fmla="*/ 3 h 83"/>
                  <a:gd name="T16" fmla="*/ 107 w 108"/>
                  <a:gd name="T17" fmla="*/ 6 h 83"/>
                  <a:gd name="T18" fmla="*/ 107 w 108"/>
                  <a:gd name="T19" fmla="*/ 8 h 83"/>
                  <a:gd name="T20" fmla="*/ 103 w 108"/>
                  <a:gd name="T21" fmla="*/ 13 h 83"/>
                  <a:gd name="T22" fmla="*/ 100 w 108"/>
                  <a:gd name="T23" fmla="*/ 16 h 83"/>
                  <a:gd name="T24" fmla="*/ 97 w 108"/>
                  <a:gd name="T25" fmla="*/ 20 h 83"/>
                  <a:gd name="T26" fmla="*/ 92 w 108"/>
                  <a:gd name="T27" fmla="*/ 26 h 83"/>
                  <a:gd name="T28" fmla="*/ 84 w 108"/>
                  <a:gd name="T29" fmla="*/ 33 h 83"/>
                  <a:gd name="T30" fmla="*/ 77 w 108"/>
                  <a:gd name="T31" fmla="*/ 38 h 83"/>
                  <a:gd name="T32" fmla="*/ 69 w 108"/>
                  <a:gd name="T33" fmla="*/ 45 h 83"/>
                  <a:gd name="T34" fmla="*/ 62 w 108"/>
                  <a:gd name="T35" fmla="*/ 50 h 83"/>
                  <a:gd name="T36" fmla="*/ 51 w 108"/>
                  <a:gd name="T37" fmla="*/ 58 h 83"/>
                  <a:gd name="T38" fmla="*/ 37 w 108"/>
                  <a:gd name="T39" fmla="*/ 66 h 83"/>
                  <a:gd name="T40" fmla="*/ 28 w 108"/>
                  <a:gd name="T41" fmla="*/ 73 h 83"/>
                  <a:gd name="T42" fmla="*/ 19 w 108"/>
                  <a:gd name="T43" fmla="*/ 76 h 83"/>
                  <a:gd name="T44" fmla="*/ 10 w 108"/>
                  <a:gd name="T45" fmla="*/ 81 h 83"/>
                  <a:gd name="T46" fmla="*/ 5 w 108"/>
                  <a:gd name="T47" fmla="*/ 83 h 83"/>
                  <a:gd name="T48" fmla="*/ 1 w 108"/>
                  <a:gd name="T49" fmla="*/ 83 h 83"/>
                  <a:gd name="T50" fmla="*/ 0 w 108"/>
                  <a:gd name="T51" fmla="*/ 81 h 83"/>
                  <a:gd name="T52" fmla="*/ 0 w 108"/>
                  <a:gd name="T53" fmla="*/ 79 h 83"/>
                  <a:gd name="T54" fmla="*/ 0 w 108"/>
                  <a:gd name="T55" fmla="*/ 76 h 83"/>
                  <a:gd name="T56" fmla="*/ 0 w 108"/>
                  <a:gd name="T57" fmla="*/ 73 h 83"/>
                  <a:gd name="T58" fmla="*/ 5 w 108"/>
                  <a:gd name="T59" fmla="*/ 66 h 83"/>
                  <a:gd name="T60" fmla="*/ 11 w 108"/>
                  <a:gd name="T61" fmla="*/ 58 h 83"/>
                  <a:gd name="T62" fmla="*/ 18 w 108"/>
                  <a:gd name="T63" fmla="*/ 51 h 83"/>
                  <a:gd name="T64" fmla="*/ 24 w 108"/>
                  <a:gd name="T65" fmla="*/ 45 h 83"/>
                  <a:gd name="T66" fmla="*/ 29 w 108"/>
                  <a:gd name="T67" fmla="*/ 41 h 8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08"/>
                  <a:gd name="T103" fmla="*/ 0 h 83"/>
                  <a:gd name="T104" fmla="*/ 108 w 108"/>
                  <a:gd name="T105" fmla="*/ 83 h 8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08" h="83">
                    <a:moveTo>
                      <a:pt x="59" y="20"/>
                    </a:moveTo>
                    <a:lnTo>
                      <a:pt x="72" y="11"/>
                    </a:lnTo>
                    <a:lnTo>
                      <a:pt x="80" y="6"/>
                    </a:lnTo>
                    <a:lnTo>
                      <a:pt x="90" y="3"/>
                    </a:lnTo>
                    <a:lnTo>
                      <a:pt x="98" y="0"/>
                    </a:lnTo>
                    <a:lnTo>
                      <a:pt x="103" y="0"/>
                    </a:lnTo>
                    <a:lnTo>
                      <a:pt x="107" y="0"/>
                    </a:lnTo>
                    <a:lnTo>
                      <a:pt x="108" y="3"/>
                    </a:lnTo>
                    <a:lnTo>
                      <a:pt x="107" y="6"/>
                    </a:lnTo>
                    <a:lnTo>
                      <a:pt x="107" y="8"/>
                    </a:lnTo>
                    <a:lnTo>
                      <a:pt x="103" y="13"/>
                    </a:lnTo>
                    <a:lnTo>
                      <a:pt x="100" y="16"/>
                    </a:lnTo>
                    <a:lnTo>
                      <a:pt x="97" y="20"/>
                    </a:lnTo>
                    <a:lnTo>
                      <a:pt x="92" y="26"/>
                    </a:lnTo>
                    <a:lnTo>
                      <a:pt x="84" y="33"/>
                    </a:lnTo>
                    <a:lnTo>
                      <a:pt x="77" y="38"/>
                    </a:lnTo>
                    <a:lnTo>
                      <a:pt x="69" y="45"/>
                    </a:lnTo>
                    <a:lnTo>
                      <a:pt x="62" y="50"/>
                    </a:lnTo>
                    <a:lnTo>
                      <a:pt x="51" y="58"/>
                    </a:lnTo>
                    <a:lnTo>
                      <a:pt x="37" y="66"/>
                    </a:lnTo>
                    <a:lnTo>
                      <a:pt x="28" y="73"/>
                    </a:lnTo>
                    <a:lnTo>
                      <a:pt x="19" y="76"/>
                    </a:lnTo>
                    <a:lnTo>
                      <a:pt x="10" y="81"/>
                    </a:lnTo>
                    <a:lnTo>
                      <a:pt x="5" y="83"/>
                    </a:lnTo>
                    <a:lnTo>
                      <a:pt x="1" y="83"/>
                    </a:lnTo>
                    <a:lnTo>
                      <a:pt x="0" y="81"/>
                    </a:lnTo>
                    <a:lnTo>
                      <a:pt x="0" y="79"/>
                    </a:lnTo>
                    <a:lnTo>
                      <a:pt x="0" y="76"/>
                    </a:lnTo>
                    <a:lnTo>
                      <a:pt x="0" y="73"/>
                    </a:lnTo>
                    <a:lnTo>
                      <a:pt x="5" y="66"/>
                    </a:lnTo>
                    <a:lnTo>
                      <a:pt x="11" y="58"/>
                    </a:lnTo>
                    <a:lnTo>
                      <a:pt x="18" y="51"/>
                    </a:lnTo>
                    <a:lnTo>
                      <a:pt x="24" y="45"/>
                    </a:lnTo>
                    <a:lnTo>
                      <a:pt x="29" y="4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62" name="Freeform 314"/>
              <p:cNvSpPr>
                <a:spLocks/>
              </p:cNvSpPr>
              <p:nvPr/>
            </p:nvSpPr>
            <p:spPr bwMode="auto">
              <a:xfrm>
                <a:off x="1360" y="1037"/>
                <a:ext cx="107" cy="83"/>
              </a:xfrm>
              <a:custGeom>
                <a:avLst/>
                <a:gdLst>
                  <a:gd name="T0" fmla="*/ 0 w 107"/>
                  <a:gd name="T1" fmla="*/ 82 h 83"/>
                  <a:gd name="T2" fmla="*/ 12 w 107"/>
                  <a:gd name="T3" fmla="*/ 83 h 83"/>
                  <a:gd name="T4" fmla="*/ 25 w 107"/>
                  <a:gd name="T5" fmla="*/ 82 h 83"/>
                  <a:gd name="T6" fmla="*/ 35 w 107"/>
                  <a:gd name="T7" fmla="*/ 82 h 83"/>
                  <a:gd name="T8" fmla="*/ 46 w 107"/>
                  <a:gd name="T9" fmla="*/ 80 h 83"/>
                  <a:gd name="T10" fmla="*/ 56 w 107"/>
                  <a:gd name="T11" fmla="*/ 78 h 83"/>
                  <a:gd name="T12" fmla="*/ 66 w 107"/>
                  <a:gd name="T13" fmla="*/ 73 h 83"/>
                  <a:gd name="T14" fmla="*/ 74 w 107"/>
                  <a:gd name="T15" fmla="*/ 67 h 83"/>
                  <a:gd name="T16" fmla="*/ 83 w 107"/>
                  <a:gd name="T17" fmla="*/ 60 h 83"/>
                  <a:gd name="T18" fmla="*/ 91 w 107"/>
                  <a:gd name="T19" fmla="*/ 52 h 83"/>
                  <a:gd name="T20" fmla="*/ 97 w 107"/>
                  <a:gd name="T21" fmla="*/ 39 h 83"/>
                  <a:gd name="T22" fmla="*/ 104 w 107"/>
                  <a:gd name="T23" fmla="*/ 24 h 83"/>
                  <a:gd name="T24" fmla="*/ 106 w 107"/>
                  <a:gd name="T25" fmla="*/ 15 h 83"/>
                  <a:gd name="T26" fmla="*/ 107 w 107"/>
                  <a:gd name="T27" fmla="*/ 9 h 83"/>
                  <a:gd name="T28" fmla="*/ 107 w 107"/>
                  <a:gd name="T29" fmla="*/ 5 h 83"/>
                  <a:gd name="T30" fmla="*/ 107 w 107"/>
                  <a:gd name="T31" fmla="*/ 2 h 83"/>
                  <a:gd name="T32" fmla="*/ 106 w 107"/>
                  <a:gd name="T33" fmla="*/ 0 h 8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07"/>
                  <a:gd name="T52" fmla="*/ 0 h 83"/>
                  <a:gd name="T53" fmla="*/ 107 w 107"/>
                  <a:gd name="T54" fmla="*/ 83 h 83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07" h="83">
                    <a:moveTo>
                      <a:pt x="0" y="82"/>
                    </a:moveTo>
                    <a:lnTo>
                      <a:pt x="12" y="83"/>
                    </a:lnTo>
                    <a:lnTo>
                      <a:pt x="25" y="82"/>
                    </a:lnTo>
                    <a:lnTo>
                      <a:pt x="35" y="82"/>
                    </a:lnTo>
                    <a:lnTo>
                      <a:pt x="46" y="80"/>
                    </a:lnTo>
                    <a:lnTo>
                      <a:pt x="56" y="78"/>
                    </a:lnTo>
                    <a:lnTo>
                      <a:pt x="66" y="73"/>
                    </a:lnTo>
                    <a:lnTo>
                      <a:pt x="74" y="67"/>
                    </a:lnTo>
                    <a:lnTo>
                      <a:pt x="83" y="60"/>
                    </a:lnTo>
                    <a:lnTo>
                      <a:pt x="91" y="52"/>
                    </a:lnTo>
                    <a:lnTo>
                      <a:pt x="97" y="39"/>
                    </a:lnTo>
                    <a:lnTo>
                      <a:pt x="104" y="24"/>
                    </a:lnTo>
                    <a:lnTo>
                      <a:pt x="106" y="15"/>
                    </a:lnTo>
                    <a:lnTo>
                      <a:pt x="107" y="9"/>
                    </a:lnTo>
                    <a:lnTo>
                      <a:pt x="107" y="5"/>
                    </a:lnTo>
                    <a:lnTo>
                      <a:pt x="107" y="2"/>
                    </a:lnTo>
                    <a:lnTo>
                      <a:pt x="106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63" name="Freeform 315"/>
              <p:cNvSpPr>
                <a:spLocks/>
              </p:cNvSpPr>
              <p:nvPr/>
            </p:nvSpPr>
            <p:spPr bwMode="auto">
              <a:xfrm>
                <a:off x="1362" y="1039"/>
                <a:ext cx="104" cy="78"/>
              </a:xfrm>
              <a:custGeom>
                <a:avLst/>
                <a:gdLst>
                  <a:gd name="T0" fmla="*/ 2 w 104"/>
                  <a:gd name="T1" fmla="*/ 78 h 78"/>
                  <a:gd name="T2" fmla="*/ 0 w 104"/>
                  <a:gd name="T3" fmla="*/ 78 h 78"/>
                  <a:gd name="T4" fmla="*/ 2 w 104"/>
                  <a:gd name="T5" fmla="*/ 71 h 78"/>
                  <a:gd name="T6" fmla="*/ 5 w 104"/>
                  <a:gd name="T7" fmla="*/ 66 h 78"/>
                  <a:gd name="T8" fmla="*/ 10 w 104"/>
                  <a:gd name="T9" fmla="*/ 60 h 78"/>
                  <a:gd name="T10" fmla="*/ 15 w 104"/>
                  <a:gd name="T11" fmla="*/ 55 h 78"/>
                  <a:gd name="T12" fmla="*/ 20 w 104"/>
                  <a:gd name="T13" fmla="*/ 50 h 78"/>
                  <a:gd name="T14" fmla="*/ 25 w 104"/>
                  <a:gd name="T15" fmla="*/ 45 h 78"/>
                  <a:gd name="T16" fmla="*/ 33 w 104"/>
                  <a:gd name="T17" fmla="*/ 38 h 78"/>
                  <a:gd name="T18" fmla="*/ 39 w 104"/>
                  <a:gd name="T19" fmla="*/ 33 h 78"/>
                  <a:gd name="T20" fmla="*/ 49 w 104"/>
                  <a:gd name="T21" fmla="*/ 27 h 78"/>
                  <a:gd name="T22" fmla="*/ 62 w 104"/>
                  <a:gd name="T23" fmla="*/ 18 h 78"/>
                  <a:gd name="T24" fmla="*/ 72 w 104"/>
                  <a:gd name="T25" fmla="*/ 12 h 78"/>
                  <a:gd name="T26" fmla="*/ 81 w 104"/>
                  <a:gd name="T27" fmla="*/ 7 h 78"/>
                  <a:gd name="T28" fmla="*/ 87 w 104"/>
                  <a:gd name="T29" fmla="*/ 3 h 78"/>
                  <a:gd name="T30" fmla="*/ 94 w 104"/>
                  <a:gd name="T31" fmla="*/ 2 h 78"/>
                  <a:gd name="T32" fmla="*/ 99 w 104"/>
                  <a:gd name="T33" fmla="*/ 0 h 78"/>
                  <a:gd name="T34" fmla="*/ 102 w 104"/>
                  <a:gd name="T35" fmla="*/ 0 h 78"/>
                  <a:gd name="T36" fmla="*/ 104 w 104"/>
                  <a:gd name="T37" fmla="*/ 2 h 7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4"/>
                  <a:gd name="T58" fmla="*/ 0 h 78"/>
                  <a:gd name="T59" fmla="*/ 104 w 104"/>
                  <a:gd name="T60" fmla="*/ 78 h 7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4" h="78">
                    <a:moveTo>
                      <a:pt x="2" y="78"/>
                    </a:moveTo>
                    <a:lnTo>
                      <a:pt x="0" y="78"/>
                    </a:lnTo>
                    <a:lnTo>
                      <a:pt x="2" y="71"/>
                    </a:lnTo>
                    <a:lnTo>
                      <a:pt x="5" y="66"/>
                    </a:lnTo>
                    <a:lnTo>
                      <a:pt x="10" y="60"/>
                    </a:lnTo>
                    <a:lnTo>
                      <a:pt x="15" y="55"/>
                    </a:lnTo>
                    <a:lnTo>
                      <a:pt x="20" y="50"/>
                    </a:lnTo>
                    <a:lnTo>
                      <a:pt x="25" y="45"/>
                    </a:lnTo>
                    <a:lnTo>
                      <a:pt x="33" y="38"/>
                    </a:lnTo>
                    <a:lnTo>
                      <a:pt x="39" y="33"/>
                    </a:lnTo>
                    <a:lnTo>
                      <a:pt x="49" y="27"/>
                    </a:lnTo>
                    <a:lnTo>
                      <a:pt x="62" y="18"/>
                    </a:lnTo>
                    <a:lnTo>
                      <a:pt x="72" y="12"/>
                    </a:lnTo>
                    <a:lnTo>
                      <a:pt x="81" y="7"/>
                    </a:lnTo>
                    <a:lnTo>
                      <a:pt x="87" y="3"/>
                    </a:lnTo>
                    <a:lnTo>
                      <a:pt x="94" y="2"/>
                    </a:lnTo>
                    <a:lnTo>
                      <a:pt x="99" y="0"/>
                    </a:lnTo>
                    <a:lnTo>
                      <a:pt x="102" y="0"/>
                    </a:lnTo>
                    <a:lnTo>
                      <a:pt x="104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64" name="Freeform 316"/>
              <p:cNvSpPr>
                <a:spLocks/>
              </p:cNvSpPr>
              <p:nvPr/>
            </p:nvSpPr>
            <p:spPr bwMode="auto">
              <a:xfrm>
                <a:off x="1369" y="1046"/>
                <a:ext cx="92" cy="69"/>
              </a:xfrm>
              <a:custGeom>
                <a:avLst/>
                <a:gdLst>
                  <a:gd name="T0" fmla="*/ 0 w 92"/>
                  <a:gd name="T1" fmla="*/ 69 h 69"/>
                  <a:gd name="T2" fmla="*/ 0 w 92"/>
                  <a:gd name="T3" fmla="*/ 68 h 69"/>
                  <a:gd name="T4" fmla="*/ 0 w 92"/>
                  <a:gd name="T5" fmla="*/ 66 h 69"/>
                  <a:gd name="T6" fmla="*/ 3 w 92"/>
                  <a:gd name="T7" fmla="*/ 59 h 69"/>
                  <a:gd name="T8" fmla="*/ 6 w 92"/>
                  <a:gd name="T9" fmla="*/ 54 h 69"/>
                  <a:gd name="T10" fmla="*/ 11 w 92"/>
                  <a:gd name="T11" fmla="*/ 49 h 69"/>
                  <a:gd name="T12" fmla="*/ 16 w 92"/>
                  <a:gd name="T13" fmla="*/ 44 h 69"/>
                  <a:gd name="T14" fmla="*/ 23 w 92"/>
                  <a:gd name="T15" fmla="*/ 40 h 69"/>
                  <a:gd name="T16" fmla="*/ 29 w 92"/>
                  <a:gd name="T17" fmla="*/ 33 h 69"/>
                  <a:gd name="T18" fmla="*/ 37 w 92"/>
                  <a:gd name="T19" fmla="*/ 28 h 69"/>
                  <a:gd name="T20" fmla="*/ 46 w 92"/>
                  <a:gd name="T21" fmla="*/ 20 h 69"/>
                  <a:gd name="T22" fmla="*/ 59 w 92"/>
                  <a:gd name="T23" fmla="*/ 11 h 69"/>
                  <a:gd name="T24" fmla="*/ 70 w 92"/>
                  <a:gd name="T25" fmla="*/ 6 h 69"/>
                  <a:gd name="T26" fmla="*/ 78 w 92"/>
                  <a:gd name="T27" fmla="*/ 3 h 69"/>
                  <a:gd name="T28" fmla="*/ 83 w 92"/>
                  <a:gd name="T29" fmla="*/ 0 h 69"/>
                  <a:gd name="T30" fmla="*/ 87 w 92"/>
                  <a:gd name="T31" fmla="*/ 0 h 69"/>
                  <a:gd name="T32" fmla="*/ 90 w 92"/>
                  <a:gd name="T33" fmla="*/ 0 h 69"/>
                  <a:gd name="T34" fmla="*/ 92 w 92"/>
                  <a:gd name="T35" fmla="*/ 1 h 6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92"/>
                  <a:gd name="T55" fmla="*/ 0 h 69"/>
                  <a:gd name="T56" fmla="*/ 92 w 92"/>
                  <a:gd name="T57" fmla="*/ 69 h 6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92" h="69">
                    <a:moveTo>
                      <a:pt x="0" y="69"/>
                    </a:moveTo>
                    <a:lnTo>
                      <a:pt x="0" y="68"/>
                    </a:lnTo>
                    <a:lnTo>
                      <a:pt x="0" y="66"/>
                    </a:lnTo>
                    <a:lnTo>
                      <a:pt x="3" y="59"/>
                    </a:lnTo>
                    <a:lnTo>
                      <a:pt x="6" y="54"/>
                    </a:lnTo>
                    <a:lnTo>
                      <a:pt x="11" y="49"/>
                    </a:lnTo>
                    <a:lnTo>
                      <a:pt x="16" y="44"/>
                    </a:lnTo>
                    <a:lnTo>
                      <a:pt x="23" y="40"/>
                    </a:lnTo>
                    <a:lnTo>
                      <a:pt x="29" y="33"/>
                    </a:lnTo>
                    <a:lnTo>
                      <a:pt x="37" y="28"/>
                    </a:lnTo>
                    <a:lnTo>
                      <a:pt x="46" y="20"/>
                    </a:lnTo>
                    <a:lnTo>
                      <a:pt x="59" y="11"/>
                    </a:lnTo>
                    <a:lnTo>
                      <a:pt x="70" y="6"/>
                    </a:lnTo>
                    <a:lnTo>
                      <a:pt x="78" y="3"/>
                    </a:lnTo>
                    <a:lnTo>
                      <a:pt x="83" y="0"/>
                    </a:lnTo>
                    <a:lnTo>
                      <a:pt x="87" y="0"/>
                    </a:lnTo>
                    <a:lnTo>
                      <a:pt x="90" y="0"/>
                    </a:lnTo>
                    <a:lnTo>
                      <a:pt x="92" y="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65" name="Freeform 317"/>
              <p:cNvSpPr>
                <a:spLocks/>
              </p:cNvSpPr>
              <p:nvPr/>
            </p:nvSpPr>
            <p:spPr bwMode="auto">
              <a:xfrm>
                <a:off x="1370" y="1047"/>
                <a:ext cx="97" cy="72"/>
              </a:xfrm>
              <a:custGeom>
                <a:avLst/>
                <a:gdLst>
                  <a:gd name="T0" fmla="*/ 0 w 97"/>
                  <a:gd name="T1" fmla="*/ 72 h 72"/>
                  <a:gd name="T2" fmla="*/ 17 w 97"/>
                  <a:gd name="T3" fmla="*/ 65 h 72"/>
                  <a:gd name="T4" fmla="*/ 31 w 97"/>
                  <a:gd name="T5" fmla="*/ 57 h 72"/>
                  <a:gd name="T6" fmla="*/ 48 w 97"/>
                  <a:gd name="T7" fmla="*/ 45 h 72"/>
                  <a:gd name="T8" fmla="*/ 61 w 97"/>
                  <a:gd name="T9" fmla="*/ 37 h 72"/>
                  <a:gd name="T10" fmla="*/ 73 w 97"/>
                  <a:gd name="T11" fmla="*/ 27 h 72"/>
                  <a:gd name="T12" fmla="*/ 81 w 97"/>
                  <a:gd name="T13" fmla="*/ 19 h 72"/>
                  <a:gd name="T14" fmla="*/ 89 w 97"/>
                  <a:gd name="T15" fmla="*/ 10 h 72"/>
                  <a:gd name="T16" fmla="*/ 97 w 97"/>
                  <a:gd name="T17" fmla="*/ 0 h 7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7"/>
                  <a:gd name="T28" fmla="*/ 0 h 72"/>
                  <a:gd name="T29" fmla="*/ 97 w 97"/>
                  <a:gd name="T30" fmla="*/ 72 h 7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7" h="72">
                    <a:moveTo>
                      <a:pt x="0" y="72"/>
                    </a:moveTo>
                    <a:lnTo>
                      <a:pt x="17" y="65"/>
                    </a:lnTo>
                    <a:lnTo>
                      <a:pt x="31" y="57"/>
                    </a:lnTo>
                    <a:lnTo>
                      <a:pt x="48" y="45"/>
                    </a:lnTo>
                    <a:lnTo>
                      <a:pt x="61" y="37"/>
                    </a:lnTo>
                    <a:lnTo>
                      <a:pt x="73" y="27"/>
                    </a:lnTo>
                    <a:lnTo>
                      <a:pt x="81" y="19"/>
                    </a:lnTo>
                    <a:lnTo>
                      <a:pt x="89" y="10"/>
                    </a:lnTo>
                    <a:lnTo>
                      <a:pt x="9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66" name="Freeform 318"/>
              <p:cNvSpPr>
                <a:spLocks/>
              </p:cNvSpPr>
              <p:nvPr/>
            </p:nvSpPr>
            <p:spPr bwMode="auto">
              <a:xfrm>
                <a:off x="1378" y="1054"/>
                <a:ext cx="88" cy="65"/>
              </a:xfrm>
              <a:custGeom>
                <a:avLst/>
                <a:gdLst>
                  <a:gd name="T0" fmla="*/ 0 w 88"/>
                  <a:gd name="T1" fmla="*/ 65 h 65"/>
                  <a:gd name="T2" fmla="*/ 17 w 88"/>
                  <a:gd name="T3" fmla="*/ 56 h 65"/>
                  <a:gd name="T4" fmla="*/ 30 w 88"/>
                  <a:gd name="T5" fmla="*/ 50 h 65"/>
                  <a:gd name="T6" fmla="*/ 43 w 88"/>
                  <a:gd name="T7" fmla="*/ 41 h 65"/>
                  <a:gd name="T8" fmla="*/ 51 w 88"/>
                  <a:gd name="T9" fmla="*/ 35 h 65"/>
                  <a:gd name="T10" fmla="*/ 63 w 88"/>
                  <a:gd name="T11" fmla="*/ 25 h 65"/>
                  <a:gd name="T12" fmla="*/ 71 w 88"/>
                  <a:gd name="T13" fmla="*/ 18 h 65"/>
                  <a:gd name="T14" fmla="*/ 78 w 88"/>
                  <a:gd name="T15" fmla="*/ 10 h 65"/>
                  <a:gd name="T16" fmla="*/ 88 w 88"/>
                  <a:gd name="T17" fmla="*/ 0 h 6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8"/>
                  <a:gd name="T28" fmla="*/ 0 h 65"/>
                  <a:gd name="T29" fmla="*/ 88 w 88"/>
                  <a:gd name="T30" fmla="*/ 65 h 6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8" h="65">
                    <a:moveTo>
                      <a:pt x="0" y="65"/>
                    </a:moveTo>
                    <a:lnTo>
                      <a:pt x="17" y="56"/>
                    </a:lnTo>
                    <a:lnTo>
                      <a:pt x="30" y="50"/>
                    </a:lnTo>
                    <a:lnTo>
                      <a:pt x="43" y="41"/>
                    </a:lnTo>
                    <a:lnTo>
                      <a:pt x="51" y="35"/>
                    </a:lnTo>
                    <a:lnTo>
                      <a:pt x="63" y="25"/>
                    </a:lnTo>
                    <a:lnTo>
                      <a:pt x="71" y="18"/>
                    </a:lnTo>
                    <a:lnTo>
                      <a:pt x="78" y="10"/>
                    </a:lnTo>
                    <a:lnTo>
                      <a:pt x="88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67" name="Freeform 319"/>
              <p:cNvSpPr>
                <a:spLocks/>
              </p:cNvSpPr>
              <p:nvPr/>
            </p:nvSpPr>
            <p:spPr bwMode="auto">
              <a:xfrm>
                <a:off x="1385" y="1062"/>
                <a:ext cx="77" cy="57"/>
              </a:xfrm>
              <a:custGeom>
                <a:avLst/>
                <a:gdLst>
                  <a:gd name="T0" fmla="*/ 0 w 77"/>
                  <a:gd name="T1" fmla="*/ 57 h 57"/>
                  <a:gd name="T2" fmla="*/ 15 w 77"/>
                  <a:gd name="T3" fmla="*/ 50 h 57"/>
                  <a:gd name="T4" fmla="*/ 30 w 77"/>
                  <a:gd name="T5" fmla="*/ 42 h 57"/>
                  <a:gd name="T6" fmla="*/ 39 w 77"/>
                  <a:gd name="T7" fmla="*/ 35 h 57"/>
                  <a:gd name="T8" fmla="*/ 49 w 77"/>
                  <a:gd name="T9" fmla="*/ 28 h 57"/>
                  <a:gd name="T10" fmla="*/ 59 w 77"/>
                  <a:gd name="T11" fmla="*/ 20 h 57"/>
                  <a:gd name="T12" fmla="*/ 67 w 77"/>
                  <a:gd name="T13" fmla="*/ 12 h 57"/>
                  <a:gd name="T14" fmla="*/ 77 w 77"/>
                  <a:gd name="T15" fmla="*/ 0 h 5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7"/>
                  <a:gd name="T25" fmla="*/ 0 h 57"/>
                  <a:gd name="T26" fmla="*/ 77 w 77"/>
                  <a:gd name="T27" fmla="*/ 57 h 5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7" h="57">
                    <a:moveTo>
                      <a:pt x="0" y="57"/>
                    </a:moveTo>
                    <a:lnTo>
                      <a:pt x="15" y="50"/>
                    </a:lnTo>
                    <a:lnTo>
                      <a:pt x="30" y="42"/>
                    </a:lnTo>
                    <a:lnTo>
                      <a:pt x="39" y="35"/>
                    </a:lnTo>
                    <a:lnTo>
                      <a:pt x="49" y="28"/>
                    </a:lnTo>
                    <a:lnTo>
                      <a:pt x="59" y="20"/>
                    </a:lnTo>
                    <a:lnTo>
                      <a:pt x="67" y="12"/>
                    </a:lnTo>
                    <a:lnTo>
                      <a:pt x="7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68" name="Freeform 320"/>
              <p:cNvSpPr>
                <a:spLocks/>
              </p:cNvSpPr>
              <p:nvPr/>
            </p:nvSpPr>
            <p:spPr bwMode="auto">
              <a:xfrm>
                <a:off x="1390" y="1071"/>
                <a:ext cx="69" cy="48"/>
              </a:xfrm>
              <a:custGeom>
                <a:avLst/>
                <a:gdLst>
                  <a:gd name="T0" fmla="*/ 0 w 69"/>
                  <a:gd name="T1" fmla="*/ 48 h 48"/>
                  <a:gd name="T2" fmla="*/ 11 w 69"/>
                  <a:gd name="T3" fmla="*/ 44 h 48"/>
                  <a:gd name="T4" fmla="*/ 23 w 69"/>
                  <a:gd name="T5" fmla="*/ 38 h 48"/>
                  <a:gd name="T6" fmla="*/ 34 w 69"/>
                  <a:gd name="T7" fmla="*/ 31 h 48"/>
                  <a:gd name="T8" fmla="*/ 46 w 69"/>
                  <a:gd name="T9" fmla="*/ 23 h 48"/>
                  <a:gd name="T10" fmla="*/ 54 w 69"/>
                  <a:gd name="T11" fmla="*/ 15 h 48"/>
                  <a:gd name="T12" fmla="*/ 62 w 69"/>
                  <a:gd name="T13" fmla="*/ 6 h 48"/>
                  <a:gd name="T14" fmla="*/ 69 w 69"/>
                  <a:gd name="T15" fmla="*/ 0 h 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9"/>
                  <a:gd name="T25" fmla="*/ 0 h 48"/>
                  <a:gd name="T26" fmla="*/ 69 w 69"/>
                  <a:gd name="T27" fmla="*/ 48 h 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9" h="48">
                    <a:moveTo>
                      <a:pt x="0" y="48"/>
                    </a:moveTo>
                    <a:lnTo>
                      <a:pt x="11" y="44"/>
                    </a:lnTo>
                    <a:lnTo>
                      <a:pt x="23" y="38"/>
                    </a:lnTo>
                    <a:lnTo>
                      <a:pt x="34" y="31"/>
                    </a:lnTo>
                    <a:lnTo>
                      <a:pt x="46" y="23"/>
                    </a:lnTo>
                    <a:lnTo>
                      <a:pt x="54" y="15"/>
                    </a:lnTo>
                    <a:lnTo>
                      <a:pt x="62" y="6"/>
                    </a:lnTo>
                    <a:lnTo>
                      <a:pt x="69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69" name="Freeform 321"/>
              <p:cNvSpPr>
                <a:spLocks/>
              </p:cNvSpPr>
              <p:nvPr/>
            </p:nvSpPr>
            <p:spPr bwMode="auto">
              <a:xfrm>
                <a:off x="1401" y="1076"/>
                <a:ext cx="56" cy="41"/>
              </a:xfrm>
              <a:custGeom>
                <a:avLst/>
                <a:gdLst>
                  <a:gd name="T0" fmla="*/ 0 w 56"/>
                  <a:gd name="T1" fmla="*/ 41 h 41"/>
                  <a:gd name="T2" fmla="*/ 18 w 56"/>
                  <a:gd name="T3" fmla="*/ 31 h 41"/>
                  <a:gd name="T4" fmla="*/ 32 w 56"/>
                  <a:gd name="T5" fmla="*/ 23 h 41"/>
                  <a:gd name="T6" fmla="*/ 42 w 56"/>
                  <a:gd name="T7" fmla="*/ 14 h 41"/>
                  <a:gd name="T8" fmla="*/ 50 w 56"/>
                  <a:gd name="T9" fmla="*/ 8 h 41"/>
                  <a:gd name="T10" fmla="*/ 56 w 56"/>
                  <a:gd name="T11" fmla="*/ 0 h 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"/>
                  <a:gd name="T19" fmla="*/ 0 h 41"/>
                  <a:gd name="T20" fmla="*/ 56 w 56"/>
                  <a:gd name="T21" fmla="*/ 41 h 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" h="41">
                    <a:moveTo>
                      <a:pt x="0" y="41"/>
                    </a:moveTo>
                    <a:lnTo>
                      <a:pt x="18" y="31"/>
                    </a:lnTo>
                    <a:lnTo>
                      <a:pt x="32" y="23"/>
                    </a:lnTo>
                    <a:lnTo>
                      <a:pt x="42" y="14"/>
                    </a:lnTo>
                    <a:lnTo>
                      <a:pt x="50" y="8"/>
                    </a:lnTo>
                    <a:lnTo>
                      <a:pt x="56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" name="Freeform 322"/>
              <p:cNvSpPr>
                <a:spLocks/>
              </p:cNvSpPr>
              <p:nvPr/>
            </p:nvSpPr>
            <p:spPr bwMode="auto">
              <a:xfrm>
                <a:off x="1410" y="1087"/>
                <a:ext cx="41" cy="28"/>
              </a:xfrm>
              <a:custGeom>
                <a:avLst/>
                <a:gdLst>
                  <a:gd name="T0" fmla="*/ 0 w 41"/>
                  <a:gd name="T1" fmla="*/ 28 h 28"/>
                  <a:gd name="T2" fmla="*/ 13 w 41"/>
                  <a:gd name="T3" fmla="*/ 22 h 28"/>
                  <a:gd name="T4" fmla="*/ 24 w 41"/>
                  <a:gd name="T5" fmla="*/ 13 h 28"/>
                  <a:gd name="T6" fmla="*/ 33 w 41"/>
                  <a:gd name="T7" fmla="*/ 8 h 28"/>
                  <a:gd name="T8" fmla="*/ 41 w 41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28"/>
                  <a:gd name="T17" fmla="*/ 41 w 41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28">
                    <a:moveTo>
                      <a:pt x="0" y="28"/>
                    </a:moveTo>
                    <a:lnTo>
                      <a:pt x="13" y="22"/>
                    </a:lnTo>
                    <a:lnTo>
                      <a:pt x="24" y="13"/>
                    </a:lnTo>
                    <a:lnTo>
                      <a:pt x="33" y="8"/>
                    </a:lnTo>
                    <a:lnTo>
                      <a:pt x="41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" name="Freeform 323"/>
              <p:cNvSpPr>
                <a:spLocks/>
              </p:cNvSpPr>
              <p:nvPr/>
            </p:nvSpPr>
            <p:spPr bwMode="auto">
              <a:xfrm>
                <a:off x="1387" y="1049"/>
                <a:ext cx="56" cy="53"/>
              </a:xfrm>
              <a:custGeom>
                <a:avLst/>
                <a:gdLst>
                  <a:gd name="T0" fmla="*/ 6 w 56"/>
                  <a:gd name="T1" fmla="*/ 53 h 53"/>
                  <a:gd name="T2" fmla="*/ 0 w 56"/>
                  <a:gd name="T3" fmla="*/ 10 h 53"/>
                  <a:gd name="T4" fmla="*/ 14 w 56"/>
                  <a:gd name="T5" fmla="*/ 0 h 53"/>
                  <a:gd name="T6" fmla="*/ 56 w 56"/>
                  <a:gd name="T7" fmla="*/ 18 h 5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6"/>
                  <a:gd name="T13" fmla="*/ 0 h 53"/>
                  <a:gd name="T14" fmla="*/ 56 w 56"/>
                  <a:gd name="T15" fmla="*/ 53 h 5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6" h="53">
                    <a:moveTo>
                      <a:pt x="6" y="53"/>
                    </a:moveTo>
                    <a:lnTo>
                      <a:pt x="0" y="10"/>
                    </a:lnTo>
                    <a:lnTo>
                      <a:pt x="14" y="0"/>
                    </a:lnTo>
                    <a:lnTo>
                      <a:pt x="56" y="18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2" name="Freeform 324"/>
              <p:cNvSpPr>
                <a:spLocks/>
              </p:cNvSpPr>
              <p:nvPr/>
            </p:nvSpPr>
            <p:spPr bwMode="auto">
              <a:xfrm>
                <a:off x="1392" y="1056"/>
                <a:ext cx="46" cy="43"/>
              </a:xfrm>
              <a:custGeom>
                <a:avLst/>
                <a:gdLst>
                  <a:gd name="T0" fmla="*/ 6 w 46"/>
                  <a:gd name="T1" fmla="*/ 43 h 43"/>
                  <a:gd name="T2" fmla="*/ 0 w 46"/>
                  <a:gd name="T3" fmla="*/ 8 h 43"/>
                  <a:gd name="T4" fmla="*/ 13 w 46"/>
                  <a:gd name="T5" fmla="*/ 0 h 43"/>
                  <a:gd name="T6" fmla="*/ 46 w 46"/>
                  <a:gd name="T7" fmla="*/ 15 h 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6"/>
                  <a:gd name="T13" fmla="*/ 0 h 43"/>
                  <a:gd name="T14" fmla="*/ 46 w 46"/>
                  <a:gd name="T15" fmla="*/ 43 h 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6" h="43">
                    <a:moveTo>
                      <a:pt x="6" y="43"/>
                    </a:moveTo>
                    <a:lnTo>
                      <a:pt x="0" y="8"/>
                    </a:lnTo>
                    <a:lnTo>
                      <a:pt x="13" y="0"/>
                    </a:lnTo>
                    <a:lnTo>
                      <a:pt x="46" y="1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3" name="Freeform 325"/>
              <p:cNvSpPr>
                <a:spLocks/>
              </p:cNvSpPr>
              <p:nvPr/>
            </p:nvSpPr>
            <p:spPr bwMode="auto">
              <a:xfrm>
                <a:off x="1387" y="1049"/>
                <a:ext cx="57" cy="50"/>
              </a:xfrm>
              <a:custGeom>
                <a:avLst/>
                <a:gdLst>
                  <a:gd name="T0" fmla="*/ 11 w 57"/>
                  <a:gd name="T1" fmla="*/ 50 h 50"/>
                  <a:gd name="T2" fmla="*/ 6 w 57"/>
                  <a:gd name="T3" fmla="*/ 46 h 50"/>
                  <a:gd name="T4" fmla="*/ 9 w 57"/>
                  <a:gd name="T5" fmla="*/ 40 h 50"/>
                  <a:gd name="T6" fmla="*/ 5 w 57"/>
                  <a:gd name="T7" fmla="*/ 37 h 50"/>
                  <a:gd name="T8" fmla="*/ 8 w 57"/>
                  <a:gd name="T9" fmla="*/ 32 h 50"/>
                  <a:gd name="T10" fmla="*/ 3 w 57"/>
                  <a:gd name="T11" fmla="*/ 28 h 50"/>
                  <a:gd name="T12" fmla="*/ 6 w 57"/>
                  <a:gd name="T13" fmla="*/ 23 h 50"/>
                  <a:gd name="T14" fmla="*/ 3 w 57"/>
                  <a:gd name="T15" fmla="*/ 22 h 50"/>
                  <a:gd name="T16" fmla="*/ 6 w 57"/>
                  <a:gd name="T17" fmla="*/ 15 h 50"/>
                  <a:gd name="T18" fmla="*/ 0 w 57"/>
                  <a:gd name="T19" fmla="*/ 10 h 50"/>
                  <a:gd name="T20" fmla="*/ 8 w 57"/>
                  <a:gd name="T21" fmla="*/ 15 h 50"/>
                  <a:gd name="T22" fmla="*/ 6 w 57"/>
                  <a:gd name="T23" fmla="*/ 8 h 50"/>
                  <a:gd name="T24" fmla="*/ 13 w 57"/>
                  <a:gd name="T25" fmla="*/ 10 h 50"/>
                  <a:gd name="T26" fmla="*/ 11 w 57"/>
                  <a:gd name="T27" fmla="*/ 3 h 50"/>
                  <a:gd name="T28" fmla="*/ 18 w 57"/>
                  <a:gd name="T29" fmla="*/ 7 h 50"/>
                  <a:gd name="T30" fmla="*/ 14 w 57"/>
                  <a:gd name="T31" fmla="*/ 0 h 50"/>
                  <a:gd name="T32" fmla="*/ 18 w 57"/>
                  <a:gd name="T33" fmla="*/ 7 h 50"/>
                  <a:gd name="T34" fmla="*/ 24 w 57"/>
                  <a:gd name="T35" fmla="*/ 5 h 50"/>
                  <a:gd name="T36" fmla="*/ 24 w 57"/>
                  <a:gd name="T37" fmla="*/ 10 h 50"/>
                  <a:gd name="T38" fmla="*/ 29 w 57"/>
                  <a:gd name="T39" fmla="*/ 8 h 50"/>
                  <a:gd name="T40" fmla="*/ 31 w 57"/>
                  <a:gd name="T41" fmla="*/ 12 h 50"/>
                  <a:gd name="T42" fmla="*/ 36 w 57"/>
                  <a:gd name="T43" fmla="*/ 10 h 50"/>
                  <a:gd name="T44" fmla="*/ 37 w 57"/>
                  <a:gd name="T45" fmla="*/ 15 h 50"/>
                  <a:gd name="T46" fmla="*/ 44 w 57"/>
                  <a:gd name="T47" fmla="*/ 13 h 50"/>
                  <a:gd name="T48" fmla="*/ 44 w 57"/>
                  <a:gd name="T49" fmla="*/ 18 h 50"/>
                  <a:gd name="T50" fmla="*/ 49 w 57"/>
                  <a:gd name="T51" fmla="*/ 15 h 50"/>
                  <a:gd name="T52" fmla="*/ 49 w 57"/>
                  <a:gd name="T53" fmla="*/ 20 h 50"/>
                  <a:gd name="T54" fmla="*/ 57 w 57"/>
                  <a:gd name="T55" fmla="*/ 18 h 50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7"/>
                  <a:gd name="T85" fmla="*/ 0 h 50"/>
                  <a:gd name="T86" fmla="*/ 57 w 57"/>
                  <a:gd name="T87" fmla="*/ 50 h 50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7" h="50">
                    <a:moveTo>
                      <a:pt x="11" y="50"/>
                    </a:moveTo>
                    <a:lnTo>
                      <a:pt x="6" y="46"/>
                    </a:lnTo>
                    <a:lnTo>
                      <a:pt x="9" y="40"/>
                    </a:lnTo>
                    <a:lnTo>
                      <a:pt x="5" y="37"/>
                    </a:lnTo>
                    <a:lnTo>
                      <a:pt x="8" y="32"/>
                    </a:lnTo>
                    <a:lnTo>
                      <a:pt x="3" y="28"/>
                    </a:lnTo>
                    <a:lnTo>
                      <a:pt x="6" y="23"/>
                    </a:lnTo>
                    <a:lnTo>
                      <a:pt x="3" y="22"/>
                    </a:lnTo>
                    <a:lnTo>
                      <a:pt x="6" y="15"/>
                    </a:lnTo>
                    <a:lnTo>
                      <a:pt x="0" y="10"/>
                    </a:lnTo>
                    <a:lnTo>
                      <a:pt x="8" y="15"/>
                    </a:lnTo>
                    <a:lnTo>
                      <a:pt x="6" y="8"/>
                    </a:lnTo>
                    <a:lnTo>
                      <a:pt x="13" y="10"/>
                    </a:lnTo>
                    <a:lnTo>
                      <a:pt x="11" y="3"/>
                    </a:lnTo>
                    <a:lnTo>
                      <a:pt x="18" y="7"/>
                    </a:lnTo>
                    <a:lnTo>
                      <a:pt x="14" y="0"/>
                    </a:lnTo>
                    <a:lnTo>
                      <a:pt x="18" y="7"/>
                    </a:lnTo>
                    <a:lnTo>
                      <a:pt x="24" y="5"/>
                    </a:lnTo>
                    <a:lnTo>
                      <a:pt x="24" y="10"/>
                    </a:lnTo>
                    <a:lnTo>
                      <a:pt x="29" y="8"/>
                    </a:lnTo>
                    <a:lnTo>
                      <a:pt x="31" y="12"/>
                    </a:lnTo>
                    <a:lnTo>
                      <a:pt x="36" y="10"/>
                    </a:lnTo>
                    <a:lnTo>
                      <a:pt x="37" y="15"/>
                    </a:lnTo>
                    <a:lnTo>
                      <a:pt x="44" y="13"/>
                    </a:lnTo>
                    <a:lnTo>
                      <a:pt x="44" y="18"/>
                    </a:lnTo>
                    <a:lnTo>
                      <a:pt x="49" y="15"/>
                    </a:lnTo>
                    <a:lnTo>
                      <a:pt x="49" y="20"/>
                    </a:lnTo>
                    <a:lnTo>
                      <a:pt x="57" y="18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4" name="Freeform 326"/>
              <p:cNvSpPr>
                <a:spLocks/>
              </p:cNvSpPr>
              <p:nvPr/>
            </p:nvSpPr>
            <p:spPr bwMode="auto">
              <a:xfrm>
                <a:off x="1393" y="1056"/>
                <a:ext cx="12" cy="8"/>
              </a:xfrm>
              <a:custGeom>
                <a:avLst/>
                <a:gdLst>
                  <a:gd name="T0" fmla="*/ 0 w 12"/>
                  <a:gd name="T1" fmla="*/ 8 h 8"/>
                  <a:gd name="T2" fmla="*/ 5 w 12"/>
                  <a:gd name="T3" fmla="*/ 8 h 8"/>
                  <a:gd name="T4" fmla="*/ 8 w 12"/>
                  <a:gd name="T5" fmla="*/ 6 h 8"/>
                  <a:gd name="T6" fmla="*/ 12 w 12"/>
                  <a:gd name="T7" fmla="*/ 3 h 8"/>
                  <a:gd name="T8" fmla="*/ 12 w 12"/>
                  <a:gd name="T9" fmla="*/ 0 h 8"/>
                  <a:gd name="T10" fmla="*/ 0 w 12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8"/>
                  <a:gd name="T20" fmla="*/ 12 w 12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8">
                    <a:moveTo>
                      <a:pt x="0" y="8"/>
                    </a:moveTo>
                    <a:lnTo>
                      <a:pt x="5" y="8"/>
                    </a:lnTo>
                    <a:lnTo>
                      <a:pt x="8" y="6"/>
                    </a:lnTo>
                    <a:lnTo>
                      <a:pt x="12" y="3"/>
                    </a:lnTo>
                    <a:lnTo>
                      <a:pt x="12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5" name="Freeform 327"/>
              <p:cNvSpPr>
                <a:spLocks/>
              </p:cNvSpPr>
              <p:nvPr/>
            </p:nvSpPr>
            <p:spPr bwMode="auto">
              <a:xfrm>
                <a:off x="1398" y="1062"/>
                <a:ext cx="18" cy="28"/>
              </a:xfrm>
              <a:custGeom>
                <a:avLst/>
                <a:gdLst>
                  <a:gd name="T0" fmla="*/ 0 w 18"/>
                  <a:gd name="T1" fmla="*/ 2 h 28"/>
                  <a:gd name="T2" fmla="*/ 15 w 18"/>
                  <a:gd name="T3" fmla="*/ 28 h 28"/>
                  <a:gd name="T4" fmla="*/ 18 w 18"/>
                  <a:gd name="T5" fmla="*/ 27 h 28"/>
                  <a:gd name="T6" fmla="*/ 3 w 18"/>
                  <a:gd name="T7" fmla="*/ 0 h 28"/>
                  <a:gd name="T8" fmla="*/ 0 w 18"/>
                  <a:gd name="T9" fmla="*/ 2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28"/>
                  <a:gd name="T17" fmla="*/ 18 w 18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28">
                    <a:moveTo>
                      <a:pt x="0" y="2"/>
                    </a:moveTo>
                    <a:lnTo>
                      <a:pt x="15" y="28"/>
                    </a:lnTo>
                    <a:lnTo>
                      <a:pt x="18" y="27"/>
                    </a:lnTo>
                    <a:lnTo>
                      <a:pt x="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6" name="Freeform 328"/>
              <p:cNvSpPr>
                <a:spLocks/>
              </p:cNvSpPr>
              <p:nvPr/>
            </p:nvSpPr>
            <p:spPr bwMode="auto">
              <a:xfrm>
                <a:off x="1398" y="1064"/>
                <a:ext cx="18" cy="25"/>
              </a:xfrm>
              <a:custGeom>
                <a:avLst/>
                <a:gdLst>
                  <a:gd name="T0" fmla="*/ 18 w 18"/>
                  <a:gd name="T1" fmla="*/ 25 h 25"/>
                  <a:gd name="T2" fmla="*/ 13 w 18"/>
                  <a:gd name="T3" fmla="*/ 22 h 25"/>
                  <a:gd name="T4" fmla="*/ 13 w 18"/>
                  <a:gd name="T5" fmla="*/ 17 h 25"/>
                  <a:gd name="T6" fmla="*/ 8 w 18"/>
                  <a:gd name="T7" fmla="*/ 15 h 25"/>
                  <a:gd name="T8" fmla="*/ 10 w 18"/>
                  <a:gd name="T9" fmla="*/ 10 h 25"/>
                  <a:gd name="T10" fmla="*/ 5 w 18"/>
                  <a:gd name="T11" fmla="*/ 7 h 25"/>
                  <a:gd name="T12" fmla="*/ 5 w 18"/>
                  <a:gd name="T13" fmla="*/ 2 h 25"/>
                  <a:gd name="T14" fmla="*/ 0 w 18"/>
                  <a:gd name="T15" fmla="*/ 0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"/>
                  <a:gd name="T25" fmla="*/ 0 h 25"/>
                  <a:gd name="T26" fmla="*/ 18 w 18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" h="25">
                    <a:moveTo>
                      <a:pt x="18" y="25"/>
                    </a:moveTo>
                    <a:lnTo>
                      <a:pt x="13" y="22"/>
                    </a:lnTo>
                    <a:lnTo>
                      <a:pt x="13" y="17"/>
                    </a:lnTo>
                    <a:lnTo>
                      <a:pt x="8" y="15"/>
                    </a:lnTo>
                    <a:lnTo>
                      <a:pt x="10" y="10"/>
                    </a:lnTo>
                    <a:lnTo>
                      <a:pt x="5" y="7"/>
                    </a:lnTo>
                    <a:lnTo>
                      <a:pt x="5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7" name="Freeform 329"/>
              <p:cNvSpPr>
                <a:spLocks/>
              </p:cNvSpPr>
              <p:nvPr/>
            </p:nvSpPr>
            <p:spPr bwMode="auto">
              <a:xfrm>
                <a:off x="1375" y="1051"/>
                <a:ext cx="84" cy="61"/>
              </a:xfrm>
              <a:custGeom>
                <a:avLst/>
                <a:gdLst>
                  <a:gd name="T0" fmla="*/ 0 w 84"/>
                  <a:gd name="T1" fmla="*/ 61 h 61"/>
                  <a:gd name="T2" fmla="*/ 2 w 84"/>
                  <a:gd name="T3" fmla="*/ 54 h 61"/>
                  <a:gd name="T4" fmla="*/ 5 w 84"/>
                  <a:gd name="T5" fmla="*/ 49 h 61"/>
                  <a:gd name="T6" fmla="*/ 10 w 84"/>
                  <a:gd name="T7" fmla="*/ 44 h 61"/>
                  <a:gd name="T8" fmla="*/ 15 w 84"/>
                  <a:gd name="T9" fmla="*/ 39 h 61"/>
                  <a:gd name="T10" fmla="*/ 25 w 84"/>
                  <a:gd name="T11" fmla="*/ 31 h 61"/>
                  <a:gd name="T12" fmla="*/ 36 w 84"/>
                  <a:gd name="T13" fmla="*/ 21 h 61"/>
                  <a:gd name="T14" fmla="*/ 48 w 84"/>
                  <a:gd name="T15" fmla="*/ 15 h 61"/>
                  <a:gd name="T16" fmla="*/ 61 w 84"/>
                  <a:gd name="T17" fmla="*/ 6 h 61"/>
                  <a:gd name="T18" fmla="*/ 69 w 84"/>
                  <a:gd name="T19" fmla="*/ 1 h 61"/>
                  <a:gd name="T20" fmla="*/ 77 w 84"/>
                  <a:gd name="T21" fmla="*/ 0 h 61"/>
                  <a:gd name="T22" fmla="*/ 81 w 84"/>
                  <a:gd name="T23" fmla="*/ 0 h 61"/>
                  <a:gd name="T24" fmla="*/ 82 w 84"/>
                  <a:gd name="T25" fmla="*/ 0 h 61"/>
                  <a:gd name="T26" fmla="*/ 84 w 84"/>
                  <a:gd name="T27" fmla="*/ 1 h 6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84"/>
                  <a:gd name="T43" fmla="*/ 0 h 61"/>
                  <a:gd name="T44" fmla="*/ 84 w 84"/>
                  <a:gd name="T45" fmla="*/ 61 h 6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84" h="61">
                    <a:moveTo>
                      <a:pt x="0" y="61"/>
                    </a:moveTo>
                    <a:lnTo>
                      <a:pt x="2" y="54"/>
                    </a:lnTo>
                    <a:lnTo>
                      <a:pt x="5" y="49"/>
                    </a:lnTo>
                    <a:lnTo>
                      <a:pt x="10" y="44"/>
                    </a:lnTo>
                    <a:lnTo>
                      <a:pt x="15" y="39"/>
                    </a:lnTo>
                    <a:lnTo>
                      <a:pt x="25" y="31"/>
                    </a:lnTo>
                    <a:lnTo>
                      <a:pt x="36" y="21"/>
                    </a:lnTo>
                    <a:lnTo>
                      <a:pt x="48" y="15"/>
                    </a:lnTo>
                    <a:lnTo>
                      <a:pt x="61" y="6"/>
                    </a:lnTo>
                    <a:lnTo>
                      <a:pt x="69" y="1"/>
                    </a:lnTo>
                    <a:lnTo>
                      <a:pt x="77" y="0"/>
                    </a:lnTo>
                    <a:lnTo>
                      <a:pt x="81" y="0"/>
                    </a:lnTo>
                    <a:lnTo>
                      <a:pt x="82" y="0"/>
                    </a:lnTo>
                    <a:lnTo>
                      <a:pt x="84" y="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8" name="Freeform 330"/>
              <p:cNvSpPr>
                <a:spLocks/>
              </p:cNvSpPr>
              <p:nvPr/>
            </p:nvSpPr>
            <p:spPr bwMode="auto">
              <a:xfrm>
                <a:off x="1382" y="1056"/>
                <a:ext cx="72" cy="54"/>
              </a:xfrm>
              <a:custGeom>
                <a:avLst/>
                <a:gdLst>
                  <a:gd name="T0" fmla="*/ 0 w 72"/>
                  <a:gd name="T1" fmla="*/ 54 h 54"/>
                  <a:gd name="T2" fmla="*/ 3 w 72"/>
                  <a:gd name="T3" fmla="*/ 46 h 54"/>
                  <a:gd name="T4" fmla="*/ 8 w 72"/>
                  <a:gd name="T5" fmla="*/ 39 h 54"/>
                  <a:gd name="T6" fmla="*/ 18 w 72"/>
                  <a:gd name="T7" fmla="*/ 30 h 54"/>
                  <a:gd name="T8" fmla="*/ 28 w 72"/>
                  <a:gd name="T9" fmla="*/ 23 h 54"/>
                  <a:gd name="T10" fmla="*/ 39 w 72"/>
                  <a:gd name="T11" fmla="*/ 15 h 54"/>
                  <a:gd name="T12" fmla="*/ 52 w 72"/>
                  <a:gd name="T13" fmla="*/ 6 h 54"/>
                  <a:gd name="T14" fmla="*/ 61 w 72"/>
                  <a:gd name="T15" fmla="*/ 1 h 54"/>
                  <a:gd name="T16" fmla="*/ 69 w 72"/>
                  <a:gd name="T17" fmla="*/ 0 h 54"/>
                  <a:gd name="T18" fmla="*/ 72 w 72"/>
                  <a:gd name="T19" fmla="*/ 0 h 5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2"/>
                  <a:gd name="T31" fmla="*/ 0 h 54"/>
                  <a:gd name="T32" fmla="*/ 72 w 72"/>
                  <a:gd name="T33" fmla="*/ 54 h 5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2" h="54">
                    <a:moveTo>
                      <a:pt x="0" y="54"/>
                    </a:moveTo>
                    <a:lnTo>
                      <a:pt x="3" y="46"/>
                    </a:lnTo>
                    <a:lnTo>
                      <a:pt x="8" y="39"/>
                    </a:lnTo>
                    <a:lnTo>
                      <a:pt x="18" y="30"/>
                    </a:lnTo>
                    <a:lnTo>
                      <a:pt x="28" y="23"/>
                    </a:lnTo>
                    <a:lnTo>
                      <a:pt x="39" y="15"/>
                    </a:lnTo>
                    <a:lnTo>
                      <a:pt x="52" y="6"/>
                    </a:lnTo>
                    <a:lnTo>
                      <a:pt x="61" y="1"/>
                    </a:lnTo>
                    <a:lnTo>
                      <a:pt x="69" y="0"/>
                    </a:lnTo>
                    <a:lnTo>
                      <a:pt x="72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9" name="Line 331"/>
              <p:cNvSpPr>
                <a:spLocks noChangeShapeType="1"/>
              </p:cNvSpPr>
              <p:nvPr/>
            </p:nvSpPr>
            <p:spPr bwMode="auto">
              <a:xfrm flipV="1">
                <a:off x="1362" y="1110"/>
                <a:ext cx="18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80" name="Line 332"/>
              <p:cNvSpPr>
                <a:spLocks noChangeShapeType="1"/>
              </p:cNvSpPr>
              <p:nvPr/>
            </p:nvSpPr>
            <p:spPr bwMode="auto">
              <a:xfrm>
                <a:off x="1364" y="1109"/>
                <a:ext cx="16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81" name="Line 333"/>
              <p:cNvSpPr>
                <a:spLocks noChangeShapeType="1"/>
              </p:cNvSpPr>
              <p:nvPr/>
            </p:nvSpPr>
            <p:spPr bwMode="auto">
              <a:xfrm>
                <a:off x="1365" y="1105"/>
                <a:ext cx="18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82" name="Line 334"/>
              <p:cNvSpPr>
                <a:spLocks noChangeShapeType="1"/>
              </p:cNvSpPr>
              <p:nvPr/>
            </p:nvSpPr>
            <p:spPr bwMode="auto">
              <a:xfrm>
                <a:off x="1367" y="1102"/>
                <a:ext cx="16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83" name="Line 335"/>
              <p:cNvSpPr>
                <a:spLocks noChangeShapeType="1"/>
              </p:cNvSpPr>
              <p:nvPr/>
            </p:nvSpPr>
            <p:spPr bwMode="auto">
              <a:xfrm>
                <a:off x="1372" y="1115"/>
                <a:ext cx="33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84" name="Line 336"/>
              <p:cNvSpPr>
                <a:spLocks noChangeShapeType="1"/>
              </p:cNvSpPr>
              <p:nvPr/>
            </p:nvSpPr>
            <p:spPr bwMode="auto">
              <a:xfrm>
                <a:off x="1383" y="1110"/>
                <a:ext cx="35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85" name="Line 337"/>
              <p:cNvSpPr>
                <a:spLocks noChangeShapeType="1"/>
              </p:cNvSpPr>
              <p:nvPr/>
            </p:nvSpPr>
            <p:spPr bwMode="auto">
              <a:xfrm>
                <a:off x="1396" y="1104"/>
                <a:ext cx="28" cy="6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86" name="Line 338"/>
              <p:cNvSpPr>
                <a:spLocks noChangeShapeType="1"/>
              </p:cNvSpPr>
              <p:nvPr/>
            </p:nvSpPr>
            <p:spPr bwMode="auto">
              <a:xfrm>
                <a:off x="1415" y="1090"/>
                <a:ext cx="18" cy="1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87" name="Line 339"/>
              <p:cNvSpPr>
                <a:spLocks noChangeShapeType="1"/>
              </p:cNvSpPr>
              <p:nvPr/>
            </p:nvSpPr>
            <p:spPr bwMode="auto">
              <a:xfrm>
                <a:off x="1431" y="1077"/>
                <a:ext cx="8" cy="2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88" name="Line 340"/>
              <p:cNvSpPr>
                <a:spLocks noChangeShapeType="1"/>
              </p:cNvSpPr>
              <p:nvPr/>
            </p:nvSpPr>
            <p:spPr bwMode="auto">
              <a:xfrm flipH="1">
                <a:off x="1446" y="1066"/>
                <a:ext cx="1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89" name="Line 341"/>
              <p:cNvSpPr>
                <a:spLocks noChangeShapeType="1"/>
              </p:cNvSpPr>
              <p:nvPr/>
            </p:nvSpPr>
            <p:spPr bwMode="auto">
              <a:xfrm flipH="1">
                <a:off x="1452" y="1054"/>
                <a:ext cx="7" cy="3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90" name="Line 342"/>
              <p:cNvSpPr>
                <a:spLocks noChangeShapeType="1"/>
              </p:cNvSpPr>
              <p:nvPr/>
            </p:nvSpPr>
            <p:spPr bwMode="auto">
              <a:xfrm>
                <a:off x="1370" y="1099"/>
                <a:ext cx="15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91" name="Line 343"/>
              <p:cNvSpPr>
                <a:spLocks noChangeShapeType="1"/>
              </p:cNvSpPr>
              <p:nvPr/>
            </p:nvSpPr>
            <p:spPr bwMode="auto">
              <a:xfrm>
                <a:off x="1373" y="1095"/>
                <a:ext cx="15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92" name="Line 344"/>
              <p:cNvSpPr>
                <a:spLocks noChangeShapeType="1"/>
              </p:cNvSpPr>
              <p:nvPr/>
            </p:nvSpPr>
            <p:spPr bwMode="auto">
              <a:xfrm>
                <a:off x="1378" y="1090"/>
                <a:ext cx="12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93" name="Line 345"/>
              <p:cNvSpPr>
                <a:spLocks noChangeShapeType="1"/>
              </p:cNvSpPr>
              <p:nvPr/>
            </p:nvSpPr>
            <p:spPr bwMode="auto">
              <a:xfrm>
                <a:off x="1382" y="1087"/>
                <a:ext cx="11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94" name="Line 346"/>
              <p:cNvSpPr>
                <a:spLocks noChangeShapeType="1"/>
              </p:cNvSpPr>
              <p:nvPr/>
            </p:nvSpPr>
            <p:spPr bwMode="auto">
              <a:xfrm>
                <a:off x="1388" y="1082"/>
                <a:ext cx="10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95" name="Line 347"/>
              <p:cNvSpPr>
                <a:spLocks noChangeShapeType="1"/>
              </p:cNvSpPr>
              <p:nvPr/>
            </p:nvSpPr>
            <p:spPr bwMode="auto">
              <a:xfrm>
                <a:off x="1395" y="1079"/>
                <a:ext cx="6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96" name="Line 348"/>
              <p:cNvSpPr>
                <a:spLocks noChangeShapeType="1"/>
              </p:cNvSpPr>
              <p:nvPr/>
            </p:nvSpPr>
            <p:spPr bwMode="auto">
              <a:xfrm>
                <a:off x="1396" y="1072"/>
                <a:ext cx="10" cy="9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97" name="Line 349"/>
              <p:cNvSpPr>
                <a:spLocks noChangeShapeType="1"/>
              </p:cNvSpPr>
              <p:nvPr/>
            </p:nvSpPr>
            <p:spPr bwMode="auto">
              <a:xfrm>
                <a:off x="1415" y="1059"/>
                <a:ext cx="3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98" name="Line 350"/>
              <p:cNvSpPr>
                <a:spLocks noChangeShapeType="1"/>
              </p:cNvSpPr>
              <p:nvPr/>
            </p:nvSpPr>
            <p:spPr bwMode="auto">
              <a:xfrm flipV="1">
                <a:off x="1395" y="1069"/>
                <a:ext cx="5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99" name="Line 351"/>
              <p:cNvSpPr>
                <a:spLocks noChangeShapeType="1"/>
              </p:cNvSpPr>
              <p:nvPr/>
            </p:nvSpPr>
            <p:spPr bwMode="auto">
              <a:xfrm flipV="1">
                <a:off x="1405" y="1059"/>
                <a:ext cx="8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00" name="Line 352"/>
              <p:cNvSpPr>
                <a:spLocks noChangeShapeType="1"/>
              </p:cNvSpPr>
              <p:nvPr/>
            </p:nvSpPr>
            <p:spPr bwMode="auto">
              <a:xfrm>
                <a:off x="1421" y="1054"/>
                <a:ext cx="3" cy="1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01" name="Line 353"/>
              <p:cNvSpPr>
                <a:spLocks noChangeShapeType="1"/>
              </p:cNvSpPr>
              <p:nvPr/>
            </p:nvSpPr>
            <p:spPr bwMode="auto">
              <a:xfrm>
                <a:off x="1426" y="1052"/>
                <a:ext cx="3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02" name="Line 354"/>
              <p:cNvSpPr>
                <a:spLocks noChangeShapeType="1"/>
              </p:cNvSpPr>
              <p:nvPr/>
            </p:nvSpPr>
            <p:spPr bwMode="auto">
              <a:xfrm>
                <a:off x="1433" y="1049"/>
                <a:ext cx="1" cy="1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03" name="Line 355"/>
              <p:cNvSpPr>
                <a:spLocks noChangeShapeType="1"/>
              </p:cNvSpPr>
              <p:nvPr/>
            </p:nvSpPr>
            <p:spPr bwMode="auto">
              <a:xfrm>
                <a:off x="1436" y="1044"/>
                <a:ext cx="2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04" name="Line 356"/>
              <p:cNvSpPr>
                <a:spLocks noChangeShapeType="1"/>
              </p:cNvSpPr>
              <p:nvPr/>
            </p:nvSpPr>
            <p:spPr bwMode="auto">
              <a:xfrm flipH="1">
                <a:off x="1441" y="1042"/>
                <a:ext cx="2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05" name="Line 357"/>
              <p:cNvSpPr>
                <a:spLocks noChangeShapeType="1"/>
              </p:cNvSpPr>
              <p:nvPr/>
            </p:nvSpPr>
            <p:spPr bwMode="auto">
              <a:xfrm flipH="1">
                <a:off x="1444" y="1041"/>
                <a:ext cx="3" cy="16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06" name="Line 358"/>
              <p:cNvSpPr>
                <a:spLocks noChangeShapeType="1"/>
              </p:cNvSpPr>
              <p:nvPr/>
            </p:nvSpPr>
            <p:spPr bwMode="auto">
              <a:xfrm flipH="1">
                <a:off x="1449" y="1039"/>
                <a:ext cx="3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07" name="Line 359"/>
              <p:cNvSpPr>
                <a:spLocks noChangeShapeType="1"/>
              </p:cNvSpPr>
              <p:nvPr/>
            </p:nvSpPr>
            <p:spPr bwMode="auto">
              <a:xfrm flipH="1">
                <a:off x="1451" y="1037"/>
                <a:ext cx="5" cy="19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08" name="Line 360"/>
              <p:cNvSpPr>
                <a:spLocks noChangeShapeType="1"/>
              </p:cNvSpPr>
              <p:nvPr/>
            </p:nvSpPr>
            <p:spPr bwMode="auto">
              <a:xfrm flipH="1">
                <a:off x="1452" y="1037"/>
                <a:ext cx="7" cy="19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09" name="Line 361"/>
              <p:cNvSpPr>
                <a:spLocks noChangeShapeType="1"/>
              </p:cNvSpPr>
              <p:nvPr/>
            </p:nvSpPr>
            <p:spPr bwMode="auto">
              <a:xfrm flipH="1">
                <a:off x="1454" y="1036"/>
                <a:ext cx="8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10" name="Line 362"/>
              <p:cNvSpPr>
                <a:spLocks noChangeShapeType="1"/>
              </p:cNvSpPr>
              <p:nvPr/>
            </p:nvSpPr>
            <p:spPr bwMode="auto">
              <a:xfrm flipH="1">
                <a:off x="1456" y="1037"/>
                <a:ext cx="8" cy="19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11" name="Freeform 363"/>
              <p:cNvSpPr>
                <a:spLocks/>
              </p:cNvSpPr>
              <p:nvPr/>
            </p:nvSpPr>
            <p:spPr bwMode="auto">
              <a:xfrm>
                <a:off x="1392" y="1100"/>
                <a:ext cx="82" cy="67"/>
              </a:xfrm>
              <a:custGeom>
                <a:avLst/>
                <a:gdLst>
                  <a:gd name="T0" fmla="*/ 21 w 82"/>
                  <a:gd name="T1" fmla="*/ 15 h 67"/>
                  <a:gd name="T2" fmla="*/ 24 w 82"/>
                  <a:gd name="T3" fmla="*/ 19 h 67"/>
                  <a:gd name="T4" fmla="*/ 24 w 82"/>
                  <a:gd name="T5" fmla="*/ 27 h 67"/>
                  <a:gd name="T6" fmla="*/ 3 w 82"/>
                  <a:gd name="T7" fmla="*/ 53 h 67"/>
                  <a:gd name="T8" fmla="*/ 0 w 82"/>
                  <a:gd name="T9" fmla="*/ 55 h 67"/>
                  <a:gd name="T10" fmla="*/ 0 w 82"/>
                  <a:gd name="T11" fmla="*/ 67 h 67"/>
                  <a:gd name="T12" fmla="*/ 82 w 82"/>
                  <a:gd name="T13" fmla="*/ 67 h 67"/>
                  <a:gd name="T14" fmla="*/ 82 w 82"/>
                  <a:gd name="T15" fmla="*/ 55 h 67"/>
                  <a:gd name="T16" fmla="*/ 80 w 82"/>
                  <a:gd name="T17" fmla="*/ 55 h 67"/>
                  <a:gd name="T18" fmla="*/ 80 w 82"/>
                  <a:gd name="T19" fmla="*/ 25 h 67"/>
                  <a:gd name="T20" fmla="*/ 59 w 82"/>
                  <a:gd name="T21" fmla="*/ 0 h 67"/>
                  <a:gd name="T22" fmla="*/ 55 w 82"/>
                  <a:gd name="T23" fmla="*/ 2 h 67"/>
                  <a:gd name="T24" fmla="*/ 77 w 82"/>
                  <a:gd name="T25" fmla="*/ 27 h 67"/>
                  <a:gd name="T26" fmla="*/ 77 w 82"/>
                  <a:gd name="T27" fmla="*/ 52 h 67"/>
                  <a:gd name="T28" fmla="*/ 59 w 82"/>
                  <a:gd name="T29" fmla="*/ 25 h 67"/>
                  <a:gd name="T30" fmla="*/ 75 w 82"/>
                  <a:gd name="T31" fmla="*/ 25 h 67"/>
                  <a:gd name="T32" fmla="*/ 74 w 82"/>
                  <a:gd name="T33" fmla="*/ 24 h 67"/>
                  <a:gd name="T34" fmla="*/ 57 w 82"/>
                  <a:gd name="T35" fmla="*/ 22 h 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2"/>
                  <a:gd name="T55" fmla="*/ 0 h 67"/>
                  <a:gd name="T56" fmla="*/ 82 w 82"/>
                  <a:gd name="T57" fmla="*/ 67 h 6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2" h="67">
                    <a:moveTo>
                      <a:pt x="21" y="15"/>
                    </a:moveTo>
                    <a:lnTo>
                      <a:pt x="24" y="19"/>
                    </a:lnTo>
                    <a:lnTo>
                      <a:pt x="24" y="27"/>
                    </a:lnTo>
                    <a:lnTo>
                      <a:pt x="3" y="53"/>
                    </a:lnTo>
                    <a:lnTo>
                      <a:pt x="0" y="55"/>
                    </a:lnTo>
                    <a:lnTo>
                      <a:pt x="0" y="67"/>
                    </a:lnTo>
                    <a:lnTo>
                      <a:pt x="82" y="67"/>
                    </a:lnTo>
                    <a:lnTo>
                      <a:pt x="82" y="55"/>
                    </a:lnTo>
                    <a:lnTo>
                      <a:pt x="80" y="55"/>
                    </a:lnTo>
                    <a:lnTo>
                      <a:pt x="80" y="25"/>
                    </a:lnTo>
                    <a:lnTo>
                      <a:pt x="59" y="0"/>
                    </a:lnTo>
                    <a:lnTo>
                      <a:pt x="55" y="2"/>
                    </a:lnTo>
                    <a:lnTo>
                      <a:pt x="77" y="27"/>
                    </a:lnTo>
                    <a:lnTo>
                      <a:pt x="77" y="52"/>
                    </a:lnTo>
                    <a:lnTo>
                      <a:pt x="59" y="25"/>
                    </a:lnTo>
                    <a:lnTo>
                      <a:pt x="75" y="25"/>
                    </a:lnTo>
                    <a:lnTo>
                      <a:pt x="74" y="24"/>
                    </a:lnTo>
                    <a:lnTo>
                      <a:pt x="57" y="2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12" name="Rectangle 364"/>
              <p:cNvSpPr>
                <a:spLocks noChangeArrowheads="1"/>
              </p:cNvSpPr>
              <p:nvPr/>
            </p:nvSpPr>
            <p:spPr bwMode="auto">
              <a:xfrm>
                <a:off x="1446" y="1102"/>
                <a:ext cx="1" cy="56"/>
              </a:xfrm>
              <a:prstGeom prst="rect">
                <a:avLst/>
              </a:prstGeom>
              <a:noFill/>
              <a:ln w="0">
                <a:solidFill>
                  <a:srgbClr val="333399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cs typeface="Calibri" charset="0"/>
                </a:endParaRPr>
              </a:p>
            </p:txBody>
          </p:sp>
          <p:sp>
            <p:nvSpPr>
              <p:cNvPr id="1313" name="Freeform 365"/>
              <p:cNvSpPr>
                <a:spLocks/>
              </p:cNvSpPr>
              <p:nvPr/>
            </p:nvSpPr>
            <p:spPr bwMode="auto">
              <a:xfrm>
                <a:off x="1416" y="1122"/>
                <a:ext cx="30" cy="7"/>
              </a:xfrm>
              <a:custGeom>
                <a:avLst/>
                <a:gdLst>
                  <a:gd name="T0" fmla="*/ 0 w 30"/>
                  <a:gd name="T1" fmla="*/ 5 h 7"/>
                  <a:gd name="T2" fmla="*/ 30 w 30"/>
                  <a:gd name="T3" fmla="*/ 0 h 7"/>
                  <a:gd name="T4" fmla="*/ 30 w 30"/>
                  <a:gd name="T5" fmla="*/ 3 h 7"/>
                  <a:gd name="T6" fmla="*/ 0 w 30"/>
                  <a:gd name="T7" fmla="*/ 7 h 7"/>
                  <a:gd name="T8" fmla="*/ 0 w 30"/>
                  <a:gd name="T9" fmla="*/ 5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7"/>
                  <a:gd name="T17" fmla="*/ 30 w 3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7">
                    <a:moveTo>
                      <a:pt x="0" y="5"/>
                    </a:moveTo>
                    <a:lnTo>
                      <a:pt x="30" y="0"/>
                    </a:lnTo>
                    <a:lnTo>
                      <a:pt x="30" y="3"/>
                    </a:lnTo>
                    <a:lnTo>
                      <a:pt x="0" y="7"/>
                    </a:lnTo>
                    <a:lnTo>
                      <a:pt x="0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14" name="Freeform 366"/>
              <p:cNvSpPr>
                <a:spLocks/>
              </p:cNvSpPr>
              <p:nvPr/>
            </p:nvSpPr>
            <p:spPr bwMode="auto">
              <a:xfrm>
                <a:off x="1400" y="1129"/>
                <a:ext cx="21" cy="26"/>
              </a:xfrm>
              <a:custGeom>
                <a:avLst/>
                <a:gdLst>
                  <a:gd name="T0" fmla="*/ 21 w 21"/>
                  <a:gd name="T1" fmla="*/ 0 h 26"/>
                  <a:gd name="T2" fmla="*/ 0 w 21"/>
                  <a:gd name="T3" fmla="*/ 26 h 26"/>
                  <a:gd name="T4" fmla="*/ 16 w 21"/>
                  <a:gd name="T5" fmla="*/ 26 h 26"/>
                  <a:gd name="T6" fmla="*/ 16 w 21"/>
                  <a:gd name="T7" fmla="*/ 5 h 2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"/>
                  <a:gd name="T13" fmla="*/ 0 h 26"/>
                  <a:gd name="T14" fmla="*/ 21 w 21"/>
                  <a:gd name="T15" fmla="*/ 26 h 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" h="26">
                    <a:moveTo>
                      <a:pt x="21" y="0"/>
                    </a:moveTo>
                    <a:lnTo>
                      <a:pt x="0" y="26"/>
                    </a:lnTo>
                    <a:lnTo>
                      <a:pt x="16" y="26"/>
                    </a:lnTo>
                    <a:lnTo>
                      <a:pt x="16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15" name="Freeform 367"/>
              <p:cNvSpPr>
                <a:spLocks/>
              </p:cNvSpPr>
              <p:nvPr/>
            </p:nvSpPr>
            <p:spPr bwMode="auto">
              <a:xfrm>
                <a:off x="1416" y="1125"/>
                <a:ext cx="30" cy="30"/>
              </a:xfrm>
              <a:custGeom>
                <a:avLst/>
                <a:gdLst>
                  <a:gd name="T0" fmla="*/ 27 w 30"/>
                  <a:gd name="T1" fmla="*/ 0 h 30"/>
                  <a:gd name="T2" fmla="*/ 0 w 30"/>
                  <a:gd name="T3" fmla="*/ 30 h 30"/>
                  <a:gd name="T4" fmla="*/ 7 w 30"/>
                  <a:gd name="T5" fmla="*/ 30 h 30"/>
                  <a:gd name="T6" fmla="*/ 30 w 30"/>
                  <a:gd name="T7" fmla="*/ 4 h 30"/>
                  <a:gd name="T8" fmla="*/ 27 w 30"/>
                  <a:gd name="T9" fmla="*/ 0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30"/>
                  <a:gd name="T17" fmla="*/ 30 w 30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30">
                    <a:moveTo>
                      <a:pt x="27" y="0"/>
                    </a:moveTo>
                    <a:lnTo>
                      <a:pt x="0" y="30"/>
                    </a:lnTo>
                    <a:lnTo>
                      <a:pt x="7" y="30"/>
                    </a:lnTo>
                    <a:lnTo>
                      <a:pt x="30" y="4"/>
                    </a:lnTo>
                    <a:lnTo>
                      <a:pt x="2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16" name="Freeform 368"/>
              <p:cNvSpPr>
                <a:spLocks/>
              </p:cNvSpPr>
              <p:nvPr/>
            </p:nvSpPr>
            <p:spPr bwMode="auto">
              <a:xfrm>
                <a:off x="1449" y="1092"/>
                <a:ext cx="20" cy="25"/>
              </a:xfrm>
              <a:custGeom>
                <a:avLst/>
                <a:gdLst>
                  <a:gd name="T0" fmla="*/ 0 w 20"/>
                  <a:gd name="T1" fmla="*/ 0 h 25"/>
                  <a:gd name="T2" fmla="*/ 3 w 20"/>
                  <a:gd name="T3" fmla="*/ 3 h 25"/>
                  <a:gd name="T4" fmla="*/ 10 w 20"/>
                  <a:gd name="T5" fmla="*/ 5 h 25"/>
                  <a:gd name="T6" fmla="*/ 10 w 20"/>
                  <a:gd name="T7" fmla="*/ 10 h 25"/>
                  <a:gd name="T8" fmla="*/ 20 w 20"/>
                  <a:gd name="T9" fmla="*/ 17 h 25"/>
                  <a:gd name="T10" fmla="*/ 20 w 20"/>
                  <a:gd name="T11" fmla="*/ 22 h 25"/>
                  <a:gd name="T12" fmla="*/ 17 w 20"/>
                  <a:gd name="T13" fmla="*/ 25 h 25"/>
                  <a:gd name="T14" fmla="*/ 13 w 20"/>
                  <a:gd name="T15" fmla="*/ 20 h 25"/>
                  <a:gd name="T16" fmla="*/ 15 w 20"/>
                  <a:gd name="T17" fmla="*/ 20 h 25"/>
                  <a:gd name="T18" fmla="*/ 7 w 20"/>
                  <a:gd name="T19" fmla="*/ 10 h 25"/>
                  <a:gd name="T20" fmla="*/ 3 w 20"/>
                  <a:gd name="T21" fmla="*/ 10 h 25"/>
                  <a:gd name="T22" fmla="*/ 2 w 20"/>
                  <a:gd name="T23" fmla="*/ 8 h 25"/>
                  <a:gd name="T24" fmla="*/ 0 w 20"/>
                  <a:gd name="T25" fmla="*/ 0 h 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0"/>
                  <a:gd name="T40" fmla="*/ 0 h 25"/>
                  <a:gd name="T41" fmla="*/ 20 w 20"/>
                  <a:gd name="T42" fmla="*/ 25 h 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0" h="25">
                    <a:moveTo>
                      <a:pt x="0" y="0"/>
                    </a:moveTo>
                    <a:lnTo>
                      <a:pt x="3" y="3"/>
                    </a:lnTo>
                    <a:lnTo>
                      <a:pt x="10" y="5"/>
                    </a:lnTo>
                    <a:lnTo>
                      <a:pt x="10" y="10"/>
                    </a:lnTo>
                    <a:lnTo>
                      <a:pt x="20" y="17"/>
                    </a:lnTo>
                    <a:lnTo>
                      <a:pt x="20" y="22"/>
                    </a:lnTo>
                    <a:lnTo>
                      <a:pt x="17" y="25"/>
                    </a:lnTo>
                    <a:lnTo>
                      <a:pt x="13" y="20"/>
                    </a:lnTo>
                    <a:lnTo>
                      <a:pt x="15" y="20"/>
                    </a:lnTo>
                    <a:lnTo>
                      <a:pt x="7" y="10"/>
                    </a:lnTo>
                    <a:lnTo>
                      <a:pt x="3" y="10"/>
                    </a:lnTo>
                    <a:lnTo>
                      <a:pt x="2" y="8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17" name="Freeform 369"/>
              <p:cNvSpPr>
                <a:spLocks/>
              </p:cNvSpPr>
              <p:nvPr/>
            </p:nvSpPr>
            <p:spPr bwMode="auto">
              <a:xfrm>
                <a:off x="1419" y="1127"/>
                <a:ext cx="19" cy="25"/>
              </a:xfrm>
              <a:custGeom>
                <a:avLst/>
                <a:gdLst>
                  <a:gd name="T0" fmla="*/ 0 w 19"/>
                  <a:gd name="T1" fmla="*/ 5 h 25"/>
                  <a:gd name="T2" fmla="*/ 0 w 19"/>
                  <a:gd name="T3" fmla="*/ 25 h 25"/>
                  <a:gd name="T4" fmla="*/ 4 w 19"/>
                  <a:gd name="T5" fmla="*/ 0 h 25"/>
                  <a:gd name="T6" fmla="*/ 5 w 19"/>
                  <a:gd name="T7" fmla="*/ 0 h 25"/>
                  <a:gd name="T8" fmla="*/ 4 w 19"/>
                  <a:gd name="T9" fmla="*/ 21 h 25"/>
                  <a:gd name="T10" fmla="*/ 9 w 19"/>
                  <a:gd name="T11" fmla="*/ 15 h 25"/>
                  <a:gd name="T12" fmla="*/ 5 w 19"/>
                  <a:gd name="T13" fmla="*/ 0 h 25"/>
                  <a:gd name="T14" fmla="*/ 9 w 19"/>
                  <a:gd name="T15" fmla="*/ 0 h 25"/>
                  <a:gd name="T16" fmla="*/ 12 w 19"/>
                  <a:gd name="T17" fmla="*/ 13 h 25"/>
                  <a:gd name="T18" fmla="*/ 14 w 19"/>
                  <a:gd name="T19" fmla="*/ 11 h 25"/>
                  <a:gd name="T20" fmla="*/ 12 w 19"/>
                  <a:gd name="T21" fmla="*/ 0 h 25"/>
                  <a:gd name="T22" fmla="*/ 17 w 19"/>
                  <a:gd name="T23" fmla="*/ 2 h 25"/>
                  <a:gd name="T24" fmla="*/ 19 w 19"/>
                  <a:gd name="T25" fmla="*/ 0 h 25"/>
                  <a:gd name="T26" fmla="*/ 14 w 19"/>
                  <a:gd name="T27" fmla="*/ 10 h 2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9"/>
                  <a:gd name="T43" fmla="*/ 0 h 25"/>
                  <a:gd name="T44" fmla="*/ 19 w 19"/>
                  <a:gd name="T45" fmla="*/ 25 h 2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9" h="25">
                    <a:moveTo>
                      <a:pt x="0" y="5"/>
                    </a:moveTo>
                    <a:lnTo>
                      <a:pt x="0" y="25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4" y="21"/>
                    </a:lnTo>
                    <a:lnTo>
                      <a:pt x="9" y="15"/>
                    </a:lnTo>
                    <a:lnTo>
                      <a:pt x="5" y="0"/>
                    </a:lnTo>
                    <a:lnTo>
                      <a:pt x="9" y="0"/>
                    </a:lnTo>
                    <a:lnTo>
                      <a:pt x="12" y="13"/>
                    </a:lnTo>
                    <a:lnTo>
                      <a:pt x="14" y="11"/>
                    </a:lnTo>
                    <a:lnTo>
                      <a:pt x="12" y="0"/>
                    </a:lnTo>
                    <a:lnTo>
                      <a:pt x="17" y="2"/>
                    </a:lnTo>
                    <a:lnTo>
                      <a:pt x="19" y="0"/>
                    </a:lnTo>
                    <a:lnTo>
                      <a:pt x="14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18" name="Freeform 370"/>
              <p:cNvSpPr>
                <a:spLocks/>
              </p:cNvSpPr>
              <p:nvPr/>
            </p:nvSpPr>
            <p:spPr bwMode="auto">
              <a:xfrm>
                <a:off x="1431" y="1138"/>
                <a:ext cx="8" cy="17"/>
              </a:xfrm>
              <a:custGeom>
                <a:avLst/>
                <a:gdLst>
                  <a:gd name="T0" fmla="*/ 3 w 8"/>
                  <a:gd name="T1" fmla="*/ 2 h 17"/>
                  <a:gd name="T2" fmla="*/ 0 w 8"/>
                  <a:gd name="T3" fmla="*/ 17 h 17"/>
                  <a:gd name="T4" fmla="*/ 3 w 8"/>
                  <a:gd name="T5" fmla="*/ 17 h 17"/>
                  <a:gd name="T6" fmla="*/ 7 w 8"/>
                  <a:gd name="T7" fmla="*/ 0 h 17"/>
                  <a:gd name="T8" fmla="*/ 8 w 8"/>
                  <a:gd name="T9" fmla="*/ 0 h 17"/>
                  <a:gd name="T10" fmla="*/ 8 w 8"/>
                  <a:gd name="T11" fmla="*/ 1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7"/>
                  <a:gd name="T20" fmla="*/ 8 w 8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7">
                    <a:moveTo>
                      <a:pt x="3" y="2"/>
                    </a:moveTo>
                    <a:lnTo>
                      <a:pt x="0" y="17"/>
                    </a:lnTo>
                    <a:lnTo>
                      <a:pt x="3" y="17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8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19" name="Freeform 371"/>
              <p:cNvSpPr>
                <a:spLocks/>
              </p:cNvSpPr>
              <p:nvPr/>
            </p:nvSpPr>
            <p:spPr bwMode="auto">
              <a:xfrm>
                <a:off x="1395" y="1157"/>
                <a:ext cx="62" cy="1"/>
              </a:xfrm>
              <a:custGeom>
                <a:avLst/>
                <a:gdLst>
                  <a:gd name="T0" fmla="*/ 0 w 62"/>
                  <a:gd name="T1" fmla="*/ 0 h 1"/>
                  <a:gd name="T2" fmla="*/ 51 w 62"/>
                  <a:gd name="T3" fmla="*/ 1 h 1"/>
                  <a:gd name="T4" fmla="*/ 62 w 62"/>
                  <a:gd name="T5" fmla="*/ 1 h 1"/>
                  <a:gd name="T6" fmla="*/ 0 60000 65536"/>
                  <a:gd name="T7" fmla="*/ 0 60000 65536"/>
                  <a:gd name="T8" fmla="*/ 0 60000 65536"/>
                  <a:gd name="T9" fmla="*/ 0 w 62"/>
                  <a:gd name="T10" fmla="*/ 0 h 1"/>
                  <a:gd name="T11" fmla="*/ 62 w 62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" h="1">
                    <a:moveTo>
                      <a:pt x="0" y="0"/>
                    </a:moveTo>
                    <a:lnTo>
                      <a:pt x="51" y="1"/>
                    </a:lnTo>
                    <a:lnTo>
                      <a:pt x="62" y="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20" name="Freeform 372"/>
              <p:cNvSpPr>
                <a:spLocks/>
              </p:cNvSpPr>
              <p:nvPr/>
            </p:nvSpPr>
            <p:spPr bwMode="auto">
              <a:xfrm>
                <a:off x="1392" y="1162"/>
                <a:ext cx="80" cy="1"/>
              </a:xfrm>
              <a:custGeom>
                <a:avLst/>
                <a:gdLst>
                  <a:gd name="T0" fmla="*/ 0 w 80"/>
                  <a:gd name="T1" fmla="*/ 0 h 1"/>
                  <a:gd name="T2" fmla="*/ 80 w 80"/>
                  <a:gd name="T3" fmla="*/ 0 h 1"/>
                  <a:gd name="T4" fmla="*/ 0 w 80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80"/>
                  <a:gd name="T10" fmla="*/ 0 h 1"/>
                  <a:gd name="T11" fmla="*/ 80 w 80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0" h="1">
                    <a:moveTo>
                      <a:pt x="0" y="0"/>
                    </a:moveTo>
                    <a:lnTo>
                      <a:pt x="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21" name="Freeform 373"/>
              <p:cNvSpPr>
                <a:spLocks/>
              </p:cNvSpPr>
              <p:nvPr/>
            </p:nvSpPr>
            <p:spPr bwMode="auto">
              <a:xfrm>
                <a:off x="1449" y="1148"/>
                <a:ext cx="15" cy="12"/>
              </a:xfrm>
              <a:custGeom>
                <a:avLst/>
                <a:gdLst>
                  <a:gd name="T0" fmla="*/ 12 w 15"/>
                  <a:gd name="T1" fmla="*/ 12 h 12"/>
                  <a:gd name="T2" fmla="*/ 10 w 15"/>
                  <a:gd name="T3" fmla="*/ 5 h 12"/>
                  <a:gd name="T4" fmla="*/ 0 w 15"/>
                  <a:gd name="T5" fmla="*/ 5 h 12"/>
                  <a:gd name="T6" fmla="*/ 3 w 15"/>
                  <a:gd name="T7" fmla="*/ 5 h 12"/>
                  <a:gd name="T8" fmla="*/ 3 w 15"/>
                  <a:gd name="T9" fmla="*/ 2 h 12"/>
                  <a:gd name="T10" fmla="*/ 8 w 15"/>
                  <a:gd name="T11" fmla="*/ 2 h 12"/>
                  <a:gd name="T12" fmla="*/ 10 w 15"/>
                  <a:gd name="T13" fmla="*/ 0 h 12"/>
                  <a:gd name="T14" fmla="*/ 12 w 15"/>
                  <a:gd name="T15" fmla="*/ 0 h 12"/>
                  <a:gd name="T16" fmla="*/ 12 w 15"/>
                  <a:gd name="T17" fmla="*/ 5 h 12"/>
                  <a:gd name="T18" fmla="*/ 13 w 15"/>
                  <a:gd name="T19" fmla="*/ 5 h 12"/>
                  <a:gd name="T20" fmla="*/ 15 w 15"/>
                  <a:gd name="T21" fmla="*/ 12 h 1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5"/>
                  <a:gd name="T34" fmla="*/ 0 h 12"/>
                  <a:gd name="T35" fmla="*/ 15 w 15"/>
                  <a:gd name="T36" fmla="*/ 12 h 1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5" h="12">
                    <a:moveTo>
                      <a:pt x="12" y="12"/>
                    </a:moveTo>
                    <a:lnTo>
                      <a:pt x="10" y="5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2"/>
                    </a:lnTo>
                    <a:lnTo>
                      <a:pt x="8" y="2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3" y="5"/>
                    </a:lnTo>
                    <a:lnTo>
                      <a:pt x="15" y="1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22" name="Freeform 374"/>
              <p:cNvSpPr>
                <a:spLocks/>
              </p:cNvSpPr>
              <p:nvPr/>
            </p:nvSpPr>
            <p:spPr bwMode="auto">
              <a:xfrm>
                <a:off x="1438" y="1100"/>
                <a:ext cx="8" cy="24"/>
              </a:xfrm>
              <a:custGeom>
                <a:avLst/>
                <a:gdLst>
                  <a:gd name="T0" fmla="*/ 5 w 8"/>
                  <a:gd name="T1" fmla="*/ 0 h 24"/>
                  <a:gd name="T2" fmla="*/ 0 w 8"/>
                  <a:gd name="T3" fmla="*/ 24 h 24"/>
                  <a:gd name="T4" fmla="*/ 3 w 8"/>
                  <a:gd name="T5" fmla="*/ 24 h 24"/>
                  <a:gd name="T6" fmla="*/ 8 w 8"/>
                  <a:gd name="T7" fmla="*/ 2 h 24"/>
                  <a:gd name="T8" fmla="*/ 5 w 8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24"/>
                  <a:gd name="T17" fmla="*/ 8 w 8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24">
                    <a:moveTo>
                      <a:pt x="5" y="0"/>
                    </a:moveTo>
                    <a:lnTo>
                      <a:pt x="0" y="24"/>
                    </a:lnTo>
                    <a:lnTo>
                      <a:pt x="3" y="24"/>
                    </a:lnTo>
                    <a:lnTo>
                      <a:pt x="8" y="2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23" name="Freeform 375"/>
              <p:cNvSpPr>
                <a:spLocks/>
              </p:cNvSpPr>
              <p:nvPr/>
            </p:nvSpPr>
            <p:spPr bwMode="auto">
              <a:xfrm>
                <a:off x="1416" y="1115"/>
                <a:ext cx="15" cy="9"/>
              </a:xfrm>
              <a:custGeom>
                <a:avLst/>
                <a:gdLst>
                  <a:gd name="T0" fmla="*/ 0 w 15"/>
                  <a:gd name="T1" fmla="*/ 0 h 9"/>
                  <a:gd name="T2" fmla="*/ 7 w 15"/>
                  <a:gd name="T3" fmla="*/ 7 h 9"/>
                  <a:gd name="T4" fmla="*/ 10 w 15"/>
                  <a:gd name="T5" fmla="*/ 9 h 9"/>
                  <a:gd name="T6" fmla="*/ 15 w 15"/>
                  <a:gd name="T7" fmla="*/ 9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9"/>
                  <a:gd name="T14" fmla="*/ 15 w 15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9">
                    <a:moveTo>
                      <a:pt x="0" y="0"/>
                    </a:moveTo>
                    <a:lnTo>
                      <a:pt x="7" y="7"/>
                    </a:lnTo>
                    <a:lnTo>
                      <a:pt x="10" y="9"/>
                    </a:lnTo>
                    <a:lnTo>
                      <a:pt x="15" y="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24" name="Freeform 376"/>
              <p:cNvSpPr>
                <a:spLocks/>
              </p:cNvSpPr>
              <p:nvPr/>
            </p:nvSpPr>
            <p:spPr bwMode="auto">
              <a:xfrm>
                <a:off x="1418" y="1115"/>
                <a:ext cx="20" cy="7"/>
              </a:xfrm>
              <a:custGeom>
                <a:avLst/>
                <a:gdLst>
                  <a:gd name="T0" fmla="*/ 0 w 20"/>
                  <a:gd name="T1" fmla="*/ 0 h 7"/>
                  <a:gd name="T2" fmla="*/ 6 w 20"/>
                  <a:gd name="T3" fmla="*/ 5 h 7"/>
                  <a:gd name="T4" fmla="*/ 11 w 20"/>
                  <a:gd name="T5" fmla="*/ 5 h 7"/>
                  <a:gd name="T6" fmla="*/ 16 w 20"/>
                  <a:gd name="T7" fmla="*/ 7 h 7"/>
                  <a:gd name="T8" fmla="*/ 20 w 20"/>
                  <a:gd name="T9" fmla="*/ 7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7"/>
                  <a:gd name="T17" fmla="*/ 20 w 2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7">
                    <a:moveTo>
                      <a:pt x="0" y="0"/>
                    </a:moveTo>
                    <a:lnTo>
                      <a:pt x="6" y="5"/>
                    </a:lnTo>
                    <a:lnTo>
                      <a:pt x="11" y="5"/>
                    </a:lnTo>
                    <a:lnTo>
                      <a:pt x="16" y="7"/>
                    </a:lnTo>
                    <a:lnTo>
                      <a:pt x="20" y="7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25" name="Freeform 377"/>
              <p:cNvSpPr>
                <a:spLocks/>
              </p:cNvSpPr>
              <p:nvPr/>
            </p:nvSpPr>
            <p:spPr bwMode="auto">
              <a:xfrm>
                <a:off x="1447" y="1105"/>
                <a:ext cx="5" cy="17"/>
              </a:xfrm>
              <a:custGeom>
                <a:avLst/>
                <a:gdLst>
                  <a:gd name="T0" fmla="*/ 0 w 5"/>
                  <a:gd name="T1" fmla="*/ 4 h 17"/>
                  <a:gd name="T2" fmla="*/ 4 w 5"/>
                  <a:gd name="T3" fmla="*/ 0 h 17"/>
                  <a:gd name="T4" fmla="*/ 4 w 5"/>
                  <a:gd name="T5" fmla="*/ 17 h 17"/>
                  <a:gd name="T6" fmla="*/ 5 w 5"/>
                  <a:gd name="T7" fmla="*/ 17 h 17"/>
                  <a:gd name="T8" fmla="*/ 5 w 5"/>
                  <a:gd name="T9" fmla="*/ 2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17"/>
                  <a:gd name="T17" fmla="*/ 5 w 5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17">
                    <a:moveTo>
                      <a:pt x="0" y="4"/>
                    </a:moveTo>
                    <a:lnTo>
                      <a:pt x="4" y="0"/>
                    </a:lnTo>
                    <a:lnTo>
                      <a:pt x="4" y="17"/>
                    </a:lnTo>
                    <a:lnTo>
                      <a:pt x="5" y="17"/>
                    </a:lnTo>
                    <a:lnTo>
                      <a:pt x="5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26" name="Freeform 378"/>
              <p:cNvSpPr>
                <a:spLocks/>
              </p:cNvSpPr>
              <p:nvPr/>
            </p:nvSpPr>
            <p:spPr bwMode="auto">
              <a:xfrm>
                <a:off x="1452" y="1127"/>
                <a:ext cx="12" cy="2"/>
              </a:xfrm>
              <a:custGeom>
                <a:avLst/>
                <a:gdLst>
                  <a:gd name="T0" fmla="*/ 0 w 12"/>
                  <a:gd name="T1" fmla="*/ 2 h 2"/>
                  <a:gd name="T2" fmla="*/ 5 w 12"/>
                  <a:gd name="T3" fmla="*/ 2 h 2"/>
                  <a:gd name="T4" fmla="*/ 12 w 1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2"/>
                  <a:gd name="T10" fmla="*/ 0 h 2"/>
                  <a:gd name="T11" fmla="*/ 12 w 1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" h="2">
                    <a:moveTo>
                      <a:pt x="0" y="2"/>
                    </a:moveTo>
                    <a:lnTo>
                      <a:pt x="5" y="2"/>
                    </a:lnTo>
                    <a:lnTo>
                      <a:pt x="12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27" name="Freeform 379"/>
              <p:cNvSpPr>
                <a:spLocks/>
              </p:cNvSpPr>
              <p:nvPr/>
            </p:nvSpPr>
            <p:spPr bwMode="auto">
              <a:xfrm>
                <a:off x="1457" y="1129"/>
                <a:ext cx="10" cy="9"/>
              </a:xfrm>
              <a:custGeom>
                <a:avLst/>
                <a:gdLst>
                  <a:gd name="T0" fmla="*/ 0 w 10"/>
                  <a:gd name="T1" fmla="*/ 0 h 9"/>
                  <a:gd name="T2" fmla="*/ 0 w 10"/>
                  <a:gd name="T3" fmla="*/ 5 h 9"/>
                  <a:gd name="T4" fmla="*/ 4 w 10"/>
                  <a:gd name="T5" fmla="*/ 5 h 9"/>
                  <a:gd name="T6" fmla="*/ 5 w 10"/>
                  <a:gd name="T7" fmla="*/ 6 h 9"/>
                  <a:gd name="T8" fmla="*/ 9 w 10"/>
                  <a:gd name="T9" fmla="*/ 6 h 9"/>
                  <a:gd name="T10" fmla="*/ 9 w 10"/>
                  <a:gd name="T11" fmla="*/ 8 h 9"/>
                  <a:gd name="T12" fmla="*/ 10 w 10"/>
                  <a:gd name="T13" fmla="*/ 9 h 9"/>
                  <a:gd name="T14" fmla="*/ 4 w 10"/>
                  <a:gd name="T15" fmla="*/ 9 h 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"/>
                  <a:gd name="T25" fmla="*/ 0 h 9"/>
                  <a:gd name="T26" fmla="*/ 10 w 10"/>
                  <a:gd name="T27" fmla="*/ 9 h 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" h="9">
                    <a:moveTo>
                      <a:pt x="0" y="0"/>
                    </a:moveTo>
                    <a:lnTo>
                      <a:pt x="0" y="5"/>
                    </a:lnTo>
                    <a:lnTo>
                      <a:pt x="4" y="5"/>
                    </a:lnTo>
                    <a:lnTo>
                      <a:pt x="5" y="6"/>
                    </a:lnTo>
                    <a:lnTo>
                      <a:pt x="9" y="6"/>
                    </a:lnTo>
                    <a:lnTo>
                      <a:pt x="9" y="8"/>
                    </a:lnTo>
                    <a:lnTo>
                      <a:pt x="10" y="9"/>
                    </a:lnTo>
                    <a:lnTo>
                      <a:pt x="4" y="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28" name="Line 380"/>
              <p:cNvSpPr>
                <a:spLocks noChangeShapeType="1"/>
              </p:cNvSpPr>
              <p:nvPr/>
            </p:nvSpPr>
            <p:spPr bwMode="auto">
              <a:xfrm>
                <a:off x="1461" y="1142"/>
                <a:ext cx="6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29" name="Freeform 381"/>
              <p:cNvSpPr>
                <a:spLocks/>
              </p:cNvSpPr>
              <p:nvPr/>
            </p:nvSpPr>
            <p:spPr bwMode="auto">
              <a:xfrm>
                <a:off x="1423" y="1110"/>
                <a:ext cx="15" cy="5"/>
              </a:xfrm>
              <a:custGeom>
                <a:avLst/>
                <a:gdLst>
                  <a:gd name="T0" fmla="*/ 0 w 15"/>
                  <a:gd name="T1" fmla="*/ 2 h 5"/>
                  <a:gd name="T2" fmla="*/ 13 w 15"/>
                  <a:gd name="T3" fmla="*/ 5 h 5"/>
                  <a:gd name="T4" fmla="*/ 15 w 15"/>
                  <a:gd name="T5" fmla="*/ 4 h 5"/>
                  <a:gd name="T6" fmla="*/ 3 w 15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5"/>
                  <a:gd name="T14" fmla="*/ 15 w 15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5">
                    <a:moveTo>
                      <a:pt x="0" y="2"/>
                    </a:moveTo>
                    <a:lnTo>
                      <a:pt x="13" y="5"/>
                    </a:lnTo>
                    <a:lnTo>
                      <a:pt x="15" y="4"/>
                    </a:lnTo>
                    <a:lnTo>
                      <a:pt x="3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0" name="Freeform 382"/>
              <p:cNvSpPr>
                <a:spLocks/>
              </p:cNvSpPr>
              <p:nvPr/>
            </p:nvSpPr>
            <p:spPr bwMode="auto">
              <a:xfrm>
                <a:off x="1424" y="1105"/>
                <a:ext cx="15" cy="15"/>
              </a:xfrm>
              <a:custGeom>
                <a:avLst/>
                <a:gdLst>
                  <a:gd name="T0" fmla="*/ 0 w 15"/>
                  <a:gd name="T1" fmla="*/ 15 h 15"/>
                  <a:gd name="T2" fmla="*/ 7 w 15"/>
                  <a:gd name="T3" fmla="*/ 9 h 15"/>
                  <a:gd name="T4" fmla="*/ 7 w 15"/>
                  <a:gd name="T5" fmla="*/ 15 h 15"/>
                  <a:gd name="T6" fmla="*/ 10 w 15"/>
                  <a:gd name="T7" fmla="*/ 10 h 15"/>
                  <a:gd name="T8" fmla="*/ 12 w 15"/>
                  <a:gd name="T9" fmla="*/ 12 h 15"/>
                  <a:gd name="T10" fmla="*/ 9 w 15"/>
                  <a:gd name="T11" fmla="*/ 15 h 15"/>
                  <a:gd name="T12" fmla="*/ 12 w 15"/>
                  <a:gd name="T13" fmla="*/ 15 h 15"/>
                  <a:gd name="T14" fmla="*/ 14 w 15"/>
                  <a:gd name="T15" fmla="*/ 15 h 15"/>
                  <a:gd name="T16" fmla="*/ 14 w 15"/>
                  <a:gd name="T17" fmla="*/ 9 h 15"/>
                  <a:gd name="T18" fmla="*/ 14 w 15"/>
                  <a:gd name="T19" fmla="*/ 5 h 15"/>
                  <a:gd name="T20" fmla="*/ 9 w 15"/>
                  <a:gd name="T21" fmla="*/ 4 h 15"/>
                  <a:gd name="T22" fmla="*/ 12 w 15"/>
                  <a:gd name="T23" fmla="*/ 0 h 15"/>
                  <a:gd name="T24" fmla="*/ 15 w 15"/>
                  <a:gd name="T25" fmla="*/ 0 h 15"/>
                  <a:gd name="T26" fmla="*/ 15 w 15"/>
                  <a:gd name="T27" fmla="*/ 2 h 15"/>
                  <a:gd name="T28" fmla="*/ 14 w 15"/>
                  <a:gd name="T29" fmla="*/ 4 h 1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5"/>
                  <a:gd name="T46" fmla="*/ 0 h 15"/>
                  <a:gd name="T47" fmla="*/ 15 w 15"/>
                  <a:gd name="T48" fmla="*/ 15 h 1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5" h="15">
                    <a:moveTo>
                      <a:pt x="0" y="15"/>
                    </a:moveTo>
                    <a:lnTo>
                      <a:pt x="7" y="9"/>
                    </a:lnTo>
                    <a:lnTo>
                      <a:pt x="7" y="15"/>
                    </a:lnTo>
                    <a:lnTo>
                      <a:pt x="10" y="10"/>
                    </a:lnTo>
                    <a:lnTo>
                      <a:pt x="12" y="12"/>
                    </a:lnTo>
                    <a:lnTo>
                      <a:pt x="9" y="15"/>
                    </a:lnTo>
                    <a:lnTo>
                      <a:pt x="12" y="15"/>
                    </a:lnTo>
                    <a:lnTo>
                      <a:pt x="14" y="15"/>
                    </a:lnTo>
                    <a:lnTo>
                      <a:pt x="14" y="9"/>
                    </a:lnTo>
                    <a:lnTo>
                      <a:pt x="14" y="5"/>
                    </a:lnTo>
                    <a:lnTo>
                      <a:pt x="9" y="4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5" y="2"/>
                    </a:lnTo>
                    <a:lnTo>
                      <a:pt x="14" y="4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1" name="Line 383"/>
              <p:cNvSpPr>
                <a:spLocks noChangeShapeType="1"/>
              </p:cNvSpPr>
              <p:nvPr/>
            </p:nvSpPr>
            <p:spPr bwMode="auto">
              <a:xfrm>
                <a:off x="1421" y="111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2" name="Line 384"/>
              <p:cNvSpPr>
                <a:spLocks noChangeShapeType="1"/>
              </p:cNvSpPr>
              <p:nvPr/>
            </p:nvSpPr>
            <p:spPr bwMode="auto">
              <a:xfrm>
                <a:off x="1429" y="1109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3" name="Line 385"/>
              <p:cNvSpPr>
                <a:spLocks noChangeShapeType="1"/>
              </p:cNvSpPr>
              <p:nvPr/>
            </p:nvSpPr>
            <p:spPr bwMode="auto">
              <a:xfrm>
                <a:off x="1441" y="1134"/>
                <a:ext cx="3" cy="19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4" name="Freeform 386"/>
              <p:cNvSpPr>
                <a:spLocks/>
              </p:cNvSpPr>
              <p:nvPr/>
            </p:nvSpPr>
            <p:spPr bwMode="auto">
              <a:xfrm>
                <a:off x="1424" y="1148"/>
                <a:ext cx="7" cy="7"/>
              </a:xfrm>
              <a:custGeom>
                <a:avLst/>
                <a:gdLst>
                  <a:gd name="T0" fmla="*/ 0 w 7"/>
                  <a:gd name="T1" fmla="*/ 7 h 7"/>
                  <a:gd name="T2" fmla="*/ 7 w 7"/>
                  <a:gd name="T3" fmla="*/ 7 h 7"/>
                  <a:gd name="T4" fmla="*/ 5 w 7"/>
                  <a:gd name="T5" fmla="*/ 0 h 7"/>
                  <a:gd name="T6" fmla="*/ 0 60000 65536"/>
                  <a:gd name="T7" fmla="*/ 0 60000 65536"/>
                  <a:gd name="T8" fmla="*/ 0 60000 65536"/>
                  <a:gd name="T9" fmla="*/ 0 w 7"/>
                  <a:gd name="T10" fmla="*/ 0 h 7"/>
                  <a:gd name="T11" fmla="*/ 7 w 7"/>
                  <a:gd name="T12" fmla="*/ 7 h 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" h="7">
                    <a:moveTo>
                      <a:pt x="0" y="7"/>
                    </a:moveTo>
                    <a:lnTo>
                      <a:pt x="7" y="7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5" name="Freeform 387"/>
              <p:cNvSpPr>
                <a:spLocks/>
              </p:cNvSpPr>
              <p:nvPr/>
            </p:nvSpPr>
            <p:spPr bwMode="auto">
              <a:xfrm>
                <a:off x="1447" y="1127"/>
                <a:ext cx="25" cy="31"/>
              </a:xfrm>
              <a:custGeom>
                <a:avLst/>
                <a:gdLst>
                  <a:gd name="T0" fmla="*/ 0 w 25"/>
                  <a:gd name="T1" fmla="*/ 0 h 31"/>
                  <a:gd name="T2" fmla="*/ 20 w 25"/>
                  <a:gd name="T3" fmla="*/ 30 h 31"/>
                  <a:gd name="T4" fmla="*/ 20 w 25"/>
                  <a:gd name="T5" fmla="*/ 31 h 31"/>
                  <a:gd name="T6" fmla="*/ 25 w 25"/>
                  <a:gd name="T7" fmla="*/ 31 h 3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"/>
                  <a:gd name="T13" fmla="*/ 0 h 31"/>
                  <a:gd name="T14" fmla="*/ 25 w 25"/>
                  <a:gd name="T15" fmla="*/ 31 h 3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" h="31">
                    <a:moveTo>
                      <a:pt x="0" y="0"/>
                    </a:moveTo>
                    <a:lnTo>
                      <a:pt x="20" y="30"/>
                    </a:lnTo>
                    <a:lnTo>
                      <a:pt x="20" y="31"/>
                    </a:lnTo>
                    <a:lnTo>
                      <a:pt x="25" y="3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6" name="Freeform 388"/>
              <p:cNvSpPr>
                <a:spLocks/>
              </p:cNvSpPr>
              <p:nvPr/>
            </p:nvSpPr>
            <p:spPr bwMode="auto">
              <a:xfrm>
                <a:off x="1436" y="1150"/>
                <a:ext cx="8" cy="5"/>
              </a:xfrm>
              <a:custGeom>
                <a:avLst/>
                <a:gdLst>
                  <a:gd name="T0" fmla="*/ 0 w 8"/>
                  <a:gd name="T1" fmla="*/ 0 h 5"/>
                  <a:gd name="T2" fmla="*/ 5 w 8"/>
                  <a:gd name="T3" fmla="*/ 0 h 5"/>
                  <a:gd name="T4" fmla="*/ 5 w 8"/>
                  <a:gd name="T5" fmla="*/ 2 h 5"/>
                  <a:gd name="T6" fmla="*/ 0 w 8"/>
                  <a:gd name="T7" fmla="*/ 2 h 5"/>
                  <a:gd name="T8" fmla="*/ 0 w 8"/>
                  <a:gd name="T9" fmla="*/ 5 h 5"/>
                  <a:gd name="T10" fmla="*/ 8 w 8"/>
                  <a:gd name="T11" fmla="*/ 5 h 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5"/>
                  <a:gd name="T20" fmla="*/ 8 w 8"/>
                  <a:gd name="T21" fmla="*/ 5 h 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5">
                    <a:moveTo>
                      <a:pt x="0" y="0"/>
                    </a:moveTo>
                    <a:lnTo>
                      <a:pt x="5" y="0"/>
                    </a:lnTo>
                    <a:lnTo>
                      <a:pt x="5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8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7" name="Line 389"/>
              <p:cNvSpPr>
                <a:spLocks noChangeShapeType="1"/>
              </p:cNvSpPr>
              <p:nvPr/>
            </p:nvSpPr>
            <p:spPr bwMode="auto">
              <a:xfrm>
                <a:off x="1459" y="1104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8" name="Line 390"/>
              <p:cNvSpPr>
                <a:spLocks noChangeShapeType="1"/>
              </p:cNvSpPr>
              <p:nvPr/>
            </p:nvSpPr>
            <p:spPr bwMode="auto">
              <a:xfrm>
                <a:off x="1462" y="1105"/>
                <a:ext cx="1" cy="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9" name="Freeform 391"/>
              <p:cNvSpPr>
                <a:spLocks/>
              </p:cNvSpPr>
              <p:nvPr/>
            </p:nvSpPr>
            <p:spPr bwMode="auto">
              <a:xfrm>
                <a:off x="1452" y="1115"/>
                <a:ext cx="7" cy="7"/>
              </a:xfrm>
              <a:custGeom>
                <a:avLst/>
                <a:gdLst>
                  <a:gd name="T0" fmla="*/ 0 w 7"/>
                  <a:gd name="T1" fmla="*/ 0 h 7"/>
                  <a:gd name="T2" fmla="*/ 5 w 7"/>
                  <a:gd name="T3" fmla="*/ 0 h 7"/>
                  <a:gd name="T4" fmla="*/ 7 w 7"/>
                  <a:gd name="T5" fmla="*/ 2 h 7"/>
                  <a:gd name="T6" fmla="*/ 2 w 7"/>
                  <a:gd name="T7" fmla="*/ 2 h 7"/>
                  <a:gd name="T8" fmla="*/ 4 w 7"/>
                  <a:gd name="T9" fmla="*/ 5 h 7"/>
                  <a:gd name="T10" fmla="*/ 7 w 7"/>
                  <a:gd name="T11" fmla="*/ 4 h 7"/>
                  <a:gd name="T12" fmla="*/ 7 w 7"/>
                  <a:gd name="T13" fmla="*/ 7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"/>
                  <a:gd name="T22" fmla="*/ 0 h 7"/>
                  <a:gd name="T23" fmla="*/ 7 w 7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" h="7">
                    <a:moveTo>
                      <a:pt x="0" y="0"/>
                    </a:moveTo>
                    <a:lnTo>
                      <a:pt x="5" y="0"/>
                    </a:lnTo>
                    <a:lnTo>
                      <a:pt x="7" y="2"/>
                    </a:lnTo>
                    <a:lnTo>
                      <a:pt x="2" y="2"/>
                    </a:lnTo>
                    <a:lnTo>
                      <a:pt x="4" y="5"/>
                    </a:lnTo>
                    <a:lnTo>
                      <a:pt x="7" y="4"/>
                    </a:lnTo>
                    <a:lnTo>
                      <a:pt x="7" y="7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40" name="Freeform 392"/>
              <p:cNvSpPr>
                <a:spLocks/>
              </p:cNvSpPr>
              <p:nvPr/>
            </p:nvSpPr>
            <p:spPr bwMode="auto">
              <a:xfrm>
                <a:off x="1419" y="1124"/>
                <a:ext cx="7" cy="1"/>
              </a:xfrm>
              <a:custGeom>
                <a:avLst/>
                <a:gdLst>
                  <a:gd name="T0" fmla="*/ 0 w 7"/>
                  <a:gd name="T1" fmla="*/ 1 h 1"/>
                  <a:gd name="T2" fmla="*/ 2 w 7"/>
                  <a:gd name="T3" fmla="*/ 0 h 1"/>
                  <a:gd name="T4" fmla="*/ 5 w 7"/>
                  <a:gd name="T5" fmla="*/ 1 h 1"/>
                  <a:gd name="T6" fmla="*/ 7 w 7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1"/>
                  <a:gd name="T14" fmla="*/ 7 w 7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1">
                    <a:moveTo>
                      <a:pt x="0" y="1"/>
                    </a:moveTo>
                    <a:lnTo>
                      <a:pt x="2" y="0"/>
                    </a:lnTo>
                    <a:lnTo>
                      <a:pt x="5" y="1"/>
                    </a:lnTo>
                    <a:lnTo>
                      <a:pt x="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41" name="Line 393"/>
              <p:cNvSpPr>
                <a:spLocks noChangeShapeType="1"/>
              </p:cNvSpPr>
              <p:nvPr/>
            </p:nvSpPr>
            <p:spPr bwMode="auto">
              <a:xfrm>
                <a:off x="1449" y="1132"/>
                <a:ext cx="1" cy="6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42" name="Freeform 394"/>
              <p:cNvSpPr>
                <a:spLocks/>
              </p:cNvSpPr>
              <p:nvPr/>
            </p:nvSpPr>
            <p:spPr bwMode="auto">
              <a:xfrm>
                <a:off x="1451" y="1138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0 h 2"/>
                  <a:gd name="T4" fmla="*/ 3 w 3"/>
                  <a:gd name="T5" fmla="*/ 2 h 2"/>
                  <a:gd name="T6" fmla="*/ 0 w 3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"/>
                  <a:gd name="T13" fmla="*/ 0 h 2"/>
                  <a:gd name="T14" fmla="*/ 3 w 3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" h="2">
                    <a:moveTo>
                      <a:pt x="0" y="0"/>
                    </a:moveTo>
                    <a:lnTo>
                      <a:pt x="3" y="0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43" name="Freeform 395"/>
              <p:cNvSpPr>
                <a:spLocks/>
              </p:cNvSpPr>
              <p:nvPr/>
            </p:nvSpPr>
            <p:spPr bwMode="auto">
              <a:xfrm>
                <a:off x="1452" y="1140"/>
                <a:ext cx="1" cy="8"/>
              </a:xfrm>
              <a:custGeom>
                <a:avLst/>
                <a:gdLst>
                  <a:gd name="T0" fmla="*/ 0 w 1"/>
                  <a:gd name="T1" fmla="*/ 0 h 8"/>
                  <a:gd name="T2" fmla="*/ 0 w 1"/>
                  <a:gd name="T3" fmla="*/ 5 h 8"/>
                  <a:gd name="T4" fmla="*/ 0 w 1"/>
                  <a:gd name="T5" fmla="*/ 7 h 8"/>
                  <a:gd name="T6" fmla="*/ 0 w 1"/>
                  <a:gd name="T7" fmla="*/ 8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8"/>
                  <a:gd name="T14" fmla="*/ 1 w 1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8">
                    <a:moveTo>
                      <a:pt x="0" y="0"/>
                    </a:moveTo>
                    <a:lnTo>
                      <a:pt x="0" y="5"/>
                    </a:lnTo>
                    <a:lnTo>
                      <a:pt x="0" y="7"/>
                    </a:lnTo>
                    <a:lnTo>
                      <a:pt x="0" y="8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44" name="Line 396"/>
              <p:cNvSpPr>
                <a:spLocks noChangeShapeType="1"/>
              </p:cNvSpPr>
              <p:nvPr/>
            </p:nvSpPr>
            <p:spPr bwMode="auto">
              <a:xfrm>
                <a:off x="1406" y="1095"/>
                <a:ext cx="22" cy="1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45" name="Line 397"/>
              <p:cNvSpPr>
                <a:spLocks noChangeShapeType="1"/>
              </p:cNvSpPr>
              <p:nvPr/>
            </p:nvSpPr>
            <p:spPr bwMode="auto">
              <a:xfrm>
                <a:off x="1424" y="1084"/>
                <a:ext cx="10" cy="2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46" name="Line 398"/>
              <p:cNvSpPr>
                <a:spLocks noChangeShapeType="1"/>
              </p:cNvSpPr>
              <p:nvPr/>
            </p:nvSpPr>
            <p:spPr bwMode="auto">
              <a:xfrm>
                <a:off x="1439" y="1072"/>
                <a:ext cx="4" cy="2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47" name="Line 399"/>
              <p:cNvSpPr>
                <a:spLocks noChangeShapeType="1"/>
              </p:cNvSpPr>
              <p:nvPr/>
            </p:nvSpPr>
            <p:spPr bwMode="auto">
              <a:xfrm>
                <a:off x="1392" y="1107"/>
                <a:ext cx="29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48" name="Line 400"/>
              <p:cNvSpPr>
                <a:spLocks noChangeShapeType="1"/>
              </p:cNvSpPr>
              <p:nvPr/>
            </p:nvSpPr>
            <p:spPr bwMode="auto">
              <a:xfrm flipH="1">
                <a:off x="1449" y="1059"/>
                <a:ext cx="3" cy="3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49" name="Line 401"/>
              <p:cNvSpPr>
                <a:spLocks noChangeShapeType="1"/>
              </p:cNvSpPr>
              <p:nvPr/>
            </p:nvSpPr>
            <p:spPr bwMode="auto">
              <a:xfrm flipH="1">
                <a:off x="1454" y="1046"/>
                <a:ext cx="10" cy="3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50" name="Line 402"/>
              <p:cNvSpPr>
                <a:spLocks noChangeShapeType="1"/>
              </p:cNvSpPr>
              <p:nvPr/>
            </p:nvSpPr>
            <p:spPr bwMode="auto">
              <a:xfrm>
                <a:off x="1380" y="1114"/>
                <a:ext cx="31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255" name="Rectangle 403"/>
            <p:cNvSpPr>
              <a:spLocks noChangeArrowheads="1"/>
            </p:cNvSpPr>
            <p:nvPr/>
          </p:nvSpPr>
          <p:spPr bwMode="auto">
            <a:xfrm>
              <a:off x="1595" y="1188"/>
              <a:ext cx="301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800" dirty="0">
                  <a:solidFill>
                    <a:srgbClr val="333399"/>
                  </a:solidFill>
                  <a:cs typeface="Calibri" charset="0"/>
                </a:rPr>
                <a:t>DSS-25</a:t>
              </a:r>
            </a:p>
            <a:p>
              <a:pPr algn="r"/>
              <a:r>
                <a:rPr lang="en-US" sz="800" dirty="0">
                  <a:solidFill>
                    <a:srgbClr val="333399"/>
                  </a:solidFill>
                  <a:cs typeface="Calibri" charset="0"/>
                </a:rPr>
                <a:t>(BWG-2)</a:t>
              </a:r>
            </a:p>
          </p:txBody>
        </p:sp>
        <p:grpSp>
          <p:nvGrpSpPr>
            <p:cNvPr id="1256" name="Group 404"/>
            <p:cNvGrpSpPr>
              <a:grpSpLocks/>
            </p:cNvGrpSpPr>
            <p:nvPr/>
          </p:nvGrpSpPr>
          <p:grpSpPr bwMode="auto">
            <a:xfrm flipH="1">
              <a:off x="1814" y="1090"/>
              <a:ext cx="130" cy="405"/>
              <a:chOff x="2102" y="1093"/>
              <a:chExt cx="130" cy="405"/>
            </a:xfrm>
          </p:grpSpPr>
          <p:sp>
            <p:nvSpPr>
              <p:cNvPr id="1257" name="Freeform 405"/>
              <p:cNvSpPr>
                <a:spLocks/>
              </p:cNvSpPr>
              <p:nvPr/>
            </p:nvSpPr>
            <p:spPr bwMode="auto">
              <a:xfrm>
                <a:off x="2102" y="1432"/>
                <a:ext cx="20" cy="66"/>
              </a:xfrm>
              <a:custGeom>
                <a:avLst/>
                <a:gdLst>
                  <a:gd name="T0" fmla="*/ 10 w 20"/>
                  <a:gd name="T1" fmla="*/ 66 h 66"/>
                  <a:gd name="T2" fmla="*/ 20 w 20"/>
                  <a:gd name="T3" fmla="*/ 0 h 66"/>
                  <a:gd name="T4" fmla="*/ 10 w 20"/>
                  <a:gd name="T5" fmla="*/ 3 h 66"/>
                  <a:gd name="T6" fmla="*/ 0 w 20"/>
                  <a:gd name="T7" fmla="*/ 0 h 66"/>
                  <a:gd name="T8" fmla="*/ 10 w 20"/>
                  <a:gd name="T9" fmla="*/ 66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66"/>
                  <a:gd name="T17" fmla="*/ 20 w 20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66">
                    <a:moveTo>
                      <a:pt x="10" y="66"/>
                    </a:moveTo>
                    <a:lnTo>
                      <a:pt x="20" y="0"/>
                    </a:lnTo>
                    <a:lnTo>
                      <a:pt x="10" y="3"/>
                    </a:lnTo>
                    <a:lnTo>
                      <a:pt x="0" y="0"/>
                    </a:lnTo>
                    <a:lnTo>
                      <a:pt x="10" y="66"/>
                    </a:lnTo>
                    <a:close/>
                  </a:path>
                </a:pathLst>
              </a:custGeom>
              <a:solidFill>
                <a:srgbClr val="333399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58" name="Freeform 406"/>
              <p:cNvSpPr>
                <a:spLocks/>
              </p:cNvSpPr>
              <p:nvPr/>
            </p:nvSpPr>
            <p:spPr bwMode="auto">
              <a:xfrm>
                <a:off x="2166" y="1093"/>
                <a:ext cx="66" cy="20"/>
              </a:xfrm>
              <a:custGeom>
                <a:avLst/>
                <a:gdLst>
                  <a:gd name="T0" fmla="*/ 66 w 66"/>
                  <a:gd name="T1" fmla="*/ 10 h 20"/>
                  <a:gd name="T2" fmla="*/ 0 w 66"/>
                  <a:gd name="T3" fmla="*/ 20 h 20"/>
                  <a:gd name="T4" fmla="*/ 4 w 66"/>
                  <a:gd name="T5" fmla="*/ 10 h 20"/>
                  <a:gd name="T6" fmla="*/ 0 w 66"/>
                  <a:gd name="T7" fmla="*/ 0 h 20"/>
                  <a:gd name="T8" fmla="*/ 66 w 66"/>
                  <a:gd name="T9" fmla="*/ 1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6"/>
                  <a:gd name="T16" fmla="*/ 0 h 20"/>
                  <a:gd name="T17" fmla="*/ 66 w 66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6" h="20">
                    <a:moveTo>
                      <a:pt x="66" y="10"/>
                    </a:moveTo>
                    <a:lnTo>
                      <a:pt x="0" y="20"/>
                    </a:lnTo>
                    <a:lnTo>
                      <a:pt x="4" y="10"/>
                    </a:lnTo>
                    <a:lnTo>
                      <a:pt x="0" y="0"/>
                    </a:lnTo>
                    <a:lnTo>
                      <a:pt x="66" y="10"/>
                    </a:lnTo>
                    <a:close/>
                  </a:path>
                </a:pathLst>
              </a:custGeom>
              <a:solidFill>
                <a:srgbClr val="333399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59" name="Line 407"/>
              <p:cNvSpPr>
                <a:spLocks noChangeShapeType="1"/>
              </p:cNvSpPr>
              <p:nvPr/>
            </p:nvSpPr>
            <p:spPr bwMode="auto">
              <a:xfrm flipV="1">
                <a:off x="2112" y="1104"/>
                <a:ext cx="0" cy="336"/>
              </a:xfrm>
              <a:prstGeom prst="line">
                <a:avLst/>
              </a:prstGeom>
              <a:noFill/>
              <a:ln w="3175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260" name="Line 408"/>
              <p:cNvSpPr>
                <a:spLocks noChangeShapeType="1"/>
              </p:cNvSpPr>
              <p:nvPr/>
            </p:nvSpPr>
            <p:spPr bwMode="auto">
              <a:xfrm>
                <a:off x="2112" y="1104"/>
                <a:ext cx="96" cy="0"/>
              </a:xfrm>
              <a:prstGeom prst="line">
                <a:avLst/>
              </a:prstGeom>
              <a:noFill/>
              <a:ln w="3175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47" name="Group 409"/>
          <p:cNvGrpSpPr>
            <a:grpSpLocks/>
          </p:cNvGrpSpPr>
          <p:nvPr/>
        </p:nvGrpSpPr>
        <p:grpSpPr bwMode="auto">
          <a:xfrm>
            <a:off x="1866178" y="1503884"/>
            <a:ext cx="151184" cy="164139"/>
            <a:chOff x="2127" y="1028"/>
            <a:chExt cx="113" cy="127"/>
          </a:xfrm>
          <a:noFill/>
        </p:grpSpPr>
        <p:sp>
          <p:nvSpPr>
            <p:cNvPr id="1164" name="Freeform 410"/>
            <p:cNvSpPr>
              <a:spLocks/>
            </p:cNvSpPr>
            <p:nvPr/>
          </p:nvSpPr>
          <p:spPr bwMode="auto">
            <a:xfrm>
              <a:off x="2127" y="1028"/>
              <a:ext cx="108" cy="83"/>
            </a:xfrm>
            <a:custGeom>
              <a:avLst/>
              <a:gdLst>
                <a:gd name="T0" fmla="*/ 59 w 108"/>
                <a:gd name="T1" fmla="*/ 20 h 83"/>
                <a:gd name="T2" fmla="*/ 72 w 108"/>
                <a:gd name="T3" fmla="*/ 12 h 83"/>
                <a:gd name="T4" fmla="*/ 80 w 108"/>
                <a:gd name="T5" fmla="*/ 7 h 83"/>
                <a:gd name="T6" fmla="*/ 90 w 108"/>
                <a:gd name="T7" fmla="*/ 4 h 83"/>
                <a:gd name="T8" fmla="*/ 99 w 108"/>
                <a:gd name="T9" fmla="*/ 0 h 83"/>
                <a:gd name="T10" fmla="*/ 103 w 108"/>
                <a:gd name="T11" fmla="*/ 0 h 83"/>
                <a:gd name="T12" fmla="*/ 107 w 108"/>
                <a:gd name="T13" fmla="*/ 0 h 83"/>
                <a:gd name="T14" fmla="*/ 108 w 108"/>
                <a:gd name="T15" fmla="*/ 4 h 83"/>
                <a:gd name="T16" fmla="*/ 107 w 108"/>
                <a:gd name="T17" fmla="*/ 7 h 83"/>
                <a:gd name="T18" fmla="*/ 107 w 108"/>
                <a:gd name="T19" fmla="*/ 8 h 83"/>
                <a:gd name="T20" fmla="*/ 103 w 108"/>
                <a:gd name="T21" fmla="*/ 13 h 83"/>
                <a:gd name="T22" fmla="*/ 100 w 108"/>
                <a:gd name="T23" fmla="*/ 17 h 83"/>
                <a:gd name="T24" fmla="*/ 97 w 108"/>
                <a:gd name="T25" fmla="*/ 20 h 83"/>
                <a:gd name="T26" fmla="*/ 92 w 108"/>
                <a:gd name="T27" fmla="*/ 27 h 83"/>
                <a:gd name="T28" fmla="*/ 84 w 108"/>
                <a:gd name="T29" fmla="*/ 33 h 83"/>
                <a:gd name="T30" fmla="*/ 77 w 108"/>
                <a:gd name="T31" fmla="*/ 38 h 83"/>
                <a:gd name="T32" fmla="*/ 69 w 108"/>
                <a:gd name="T33" fmla="*/ 45 h 83"/>
                <a:gd name="T34" fmla="*/ 62 w 108"/>
                <a:gd name="T35" fmla="*/ 50 h 83"/>
                <a:gd name="T36" fmla="*/ 51 w 108"/>
                <a:gd name="T37" fmla="*/ 58 h 83"/>
                <a:gd name="T38" fmla="*/ 38 w 108"/>
                <a:gd name="T39" fmla="*/ 66 h 83"/>
                <a:gd name="T40" fmla="*/ 28 w 108"/>
                <a:gd name="T41" fmla="*/ 73 h 83"/>
                <a:gd name="T42" fmla="*/ 20 w 108"/>
                <a:gd name="T43" fmla="*/ 76 h 83"/>
                <a:gd name="T44" fmla="*/ 10 w 108"/>
                <a:gd name="T45" fmla="*/ 81 h 83"/>
                <a:gd name="T46" fmla="*/ 5 w 108"/>
                <a:gd name="T47" fmla="*/ 83 h 83"/>
                <a:gd name="T48" fmla="*/ 2 w 108"/>
                <a:gd name="T49" fmla="*/ 83 h 83"/>
                <a:gd name="T50" fmla="*/ 0 w 108"/>
                <a:gd name="T51" fmla="*/ 81 h 83"/>
                <a:gd name="T52" fmla="*/ 0 w 108"/>
                <a:gd name="T53" fmla="*/ 80 h 83"/>
                <a:gd name="T54" fmla="*/ 0 w 108"/>
                <a:gd name="T55" fmla="*/ 76 h 83"/>
                <a:gd name="T56" fmla="*/ 0 w 108"/>
                <a:gd name="T57" fmla="*/ 73 h 83"/>
                <a:gd name="T58" fmla="*/ 5 w 108"/>
                <a:gd name="T59" fmla="*/ 66 h 83"/>
                <a:gd name="T60" fmla="*/ 11 w 108"/>
                <a:gd name="T61" fmla="*/ 58 h 83"/>
                <a:gd name="T62" fmla="*/ 18 w 108"/>
                <a:gd name="T63" fmla="*/ 52 h 83"/>
                <a:gd name="T64" fmla="*/ 25 w 108"/>
                <a:gd name="T65" fmla="*/ 45 h 83"/>
                <a:gd name="T66" fmla="*/ 29 w 108"/>
                <a:gd name="T67" fmla="*/ 42 h 8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8"/>
                <a:gd name="T103" fmla="*/ 0 h 83"/>
                <a:gd name="T104" fmla="*/ 108 w 108"/>
                <a:gd name="T105" fmla="*/ 83 h 8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8" h="83">
                  <a:moveTo>
                    <a:pt x="59" y="20"/>
                  </a:moveTo>
                  <a:lnTo>
                    <a:pt x="72" y="12"/>
                  </a:lnTo>
                  <a:lnTo>
                    <a:pt x="80" y="7"/>
                  </a:lnTo>
                  <a:lnTo>
                    <a:pt x="90" y="4"/>
                  </a:lnTo>
                  <a:lnTo>
                    <a:pt x="99" y="0"/>
                  </a:lnTo>
                  <a:lnTo>
                    <a:pt x="103" y="0"/>
                  </a:lnTo>
                  <a:lnTo>
                    <a:pt x="107" y="0"/>
                  </a:lnTo>
                  <a:lnTo>
                    <a:pt x="108" y="4"/>
                  </a:lnTo>
                  <a:lnTo>
                    <a:pt x="107" y="7"/>
                  </a:lnTo>
                  <a:lnTo>
                    <a:pt x="107" y="8"/>
                  </a:lnTo>
                  <a:lnTo>
                    <a:pt x="103" y="13"/>
                  </a:lnTo>
                  <a:lnTo>
                    <a:pt x="100" y="17"/>
                  </a:lnTo>
                  <a:lnTo>
                    <a:pt x="97" y="20"/>
                  </a:lnTo>
                  <a:lnTo>
                    <a:pt x="92" y="27"/>
                  </a:lnTo>
                  <a:lnTo>
                    <a:pt x="84" y="33"/>
                  </a:lnTo>
                  <a:lnTo>
                    <a:pt x="77" y="38"/>
                  </a:lnTo>
                  <a:lnTo>
                    <a:pt x="69" y="45"/>
                  </a:lnTo>
                  <a:lnTo>
                    <a:pt x="62" y="50"/>
                  </a:lnTo>
                  <a:lnTo>
                    <a:pt x="51" y="58"/>
                  </a:lnTo>
                  <a:lnTo>
                    <a:pt x="38" y="66"/>
                  </a:lnTo>
                  <a:lnTo>
                    <a:pt x="28" y="73"/>
                  </a:lnTo>
                  <a:lnTo>
                    <a:pt x="20" y="76"/>
                  </a:lnTo>
                  <a:lnTo>
                    <a:pt x="10" y="81"/>
                  </a:lnTo>
                  <a:lnTo>
                    <a:pt x="5" y="83"/>
                  </a:lnTo>
                  <a:lnTo>
                    <a:pt x="2" y="83"/>
                  </a:lnTo>
                  <a:lnTo>
                    <a:pt x="0" y="81"/>
                  </a:lnTo>
                  <a:lnTo>
                    <a:pt x="0" y="80"/>
                  </a:lnTo>
                  <a:lnTo>
                    <a:pt x="0" y="76"/>
                  </a:lnTo>
                  <a:lnTo>
                    <a:pt x="0" y="73"/>
                  </a:lnTo>
                  <a:lnTo>
                    <a:pt x="5" y="66"/>
                  </a:lnTo>
                  <a:lnTo>
                    <a:pt x="11" y="58"/>
                  </a:lnTo>
                  <a:lnTo>
                    <a:pt x="18" y="52"/>
                  </a:lnTo>
                  <a:lnTo>
                    <a:pt x="25" y="45"/>
                  </a:lnTo>
                  <a:lnTo>
                    <a:pt x="29" y="42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5" name="Freeform 411"/>
            <p:cNvSpPr>
              <a:spLocks/>
            </p:cNvSpPr>
            <p:nvPr/>
          </p:nvSpPr>
          <p:spPr bwMode="auto">
            <a:xfrm>
              <a:off x="2129" y="1030"/>
              <a:ext cx="106" cy="83"/>
            </a:xfrm>
            <a:custGeom>
              <a:avLst/>
              <a:gdLst>
                <a:gd name="T0" fmla="*/ 0 w 106"/>
                <a:gd name="T1" fmla="*/ 81 h 83"/>
                <a:gd name="T2" fmla="*/ 11 w 106"/>
                <a:gd name="T3" fmla="*/ 83 h 83"/>
                <a:gd name="T4" fmla="*/ 24 w 106"/>
                <a:gd name="T5" fmla="*/ 81 h 83"/>
                <a:gd name="T6" fmla="*/ 34 w 106"/>
                <a:gd name="T7" fmla="*/ 81 h 83"/>
                <a:gd name="T8" fmla="*/ 46 w 106"/>
                <a:gd name="T9" fmla="*/ 79 h 83"/>
                <a:gd name="T10" fmla="*/ 55 w 106"/>
                <a:gd name="T11" fmla="*/ 78 h 83"/>
                <a:gd name="T12" fmla="*/ 65 w 106"/>
                <a:gd name="T13" fmla="*/ 73 h 83"/>
                <a:gd name="T14" fmla="*/ 74 w 106"/>
                <a:gd name="T15" fmla="*/ 66 h 83"/>
                <a:gd name="T16" fmla="*/ 82 w 106"/>
                <a:gd name="T17" fmla="*/ 59 h 83"/>
                <a:gd name="T18" fmla="*/ 90 w 106"/>
                <a:gd name="T19" fmla="*/ 51 h 83"/>
                <a:gd name="T20" fmla="*/ 97 w 106"/>
                <a:gd name="T21" fmla="*/ 38 h 83"/>
                <a:gd name="T22" fmla="*/ 103 w 106"/>
                <a:gd name="T23" fmla="*/ 23 h 83"/>
                <a:gd name="T24" fmla="*/ 105 w 106"/>
                <a:gd name="T25" fmla="*/ 15 h 83"/>
                <a:gd name="T26" fmla="*/ 106 w 106"/>
                <a:gd name="T27" fmla="*/ 8 h 83"/>
                <a:gd name="T28" fmla="*/ 106 w 106"/>
                <a:gd name="T29" fmla="*/ 5 h 83"/>
                <a:gd name="T30" fmla="*/ 106 w 106"/>
                <a:gd name="T31" fmla="*/ 2 h 83"/>
                <a:gd name="T32" fmla="*/ 105 w 106"/>
                <a:gd name="T33" fmla="*/ 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6"/>
                <a:gd name="T52" fmla="*/ 0 h 83"/>
                <a:gd name="T53" fmla="*/ 106 w 106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6" h="83">
                  <a:moveTo>
                    <a:pt x="0" y="81"/>
                  </a:moveTo>
                  <a:lnTo>
                    <a:pt x="11" y="83"/>
                  </a:lnTo>
                  <a:lnTo>
                    <a:pt x="24" y="81"/>
                  </a:lnTo>
                  <a:lnTo>
                    <a:pt x="34" y="81"/>
                  </a:lnTo>
                  <a:lnTo>
                    <a:pt x="46" y="79"/>
                  </a:lnTo>
                  <a:lnTo>
                    <a:pt x="55" y="78"/>
                  </a:lnTo>
                  <a:lnTo>
                    <a:pt x="65" y="73"/>
                  </a:lnTo>
                  <a:lnTo>
                    <a:pt x="74" y="66"/>
                  </a:lnTo>
                  <a:lnTo>
                    <a:pt x="82" y="59"/>
                  </a:lnTo>
                  <a:lnTo>
                    <a:pt x="90" y="51"/>
                  </a:lnTo>
                  <a:lnTo>
                    <a:pt x="97" y="38"/>
                  </a:lnTo>
                  <a:lnTo>
                    <a:pt x="103" y="23"/>
                  </a:lnTo>
                  <a:lnTo>
                    <a:pt x="105" y="15"/>
                  </a:lnTo>
                  <a:lnTo>
                    <a:pt x="106" y="8"/>
                  </a:lnTo>
                  <a:lnTo>
                    <a:pt x="106" y="5"/>
                  </a:lnTo>
                  <a:lnTo>
                    <a:pt x="106" y="2"/>
                  </a:lnTo>
                  <a:lnTo>
                    <a:pt x="105" y="0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6" name="Freeform 412"/>
            <p:cNvSpPr>
              <a:spLocks/>
            </p:cNvSpPr>
            <p:nvPr/>
          </p:nvSpPr>
          <p:spPr bwMode="auto">
            <a:xfrm>
              <a:off x="2130" y="1032"/>
              <a:ext cx="104" cy="77"/>
            </a:xfrm>
            <a:custGeom>
              <a:avLst/>
              <a:gdLst>
                <a:gd name="T0" fmla="*/ 2 w 104"/>
                <a:gd name="T1" fmla="*/ 77 h 77"/>
                <a:gd name="T2" fmla="*/ 0 w 104"/>
                <a:gd name="T3" fmla="*/ 77 h 77"/>
                <a:gd name="T4" fmla="*/ 2 w 104"/>
                <a:gd name="T5" fmla="*/ 71 h 77"/>
                <a:gd name="T6" fmla="*/ 5 w 104"/>
                <a:gd name="T7" fmla="*/ 66 h 77"/>
                <a:gd name="T8" fmla="*/ 10 w 104"/>
                <a:gd name="T9" fmla="*/ 59 h 77"/>
                <a:gd name="T10" fmla="*/ 15 w 104"/>
                <a:gd name="T11" fmla="*/ 54 h 77"/>
                <a:gd name="T12" fmla="*/ 20 w 104"/>
                <a:gd name="T13" fmla="*/ 49 h 77"/>
                <a:gd name="T14" fmla="*/ 25 w 104"/>
                <a:gd name="T15" fmla="*/ 44 h 77"/>
                <a:gd name="T16" fmla="*/ 33 w 104"/>
                <a:gd name="T17" fmla="*/ 38 h 77"/>
                <a:gd name="T18" fmla="*/ 40 w 104"/>
                <a:gd name="T19" fmla="*/ 33 h 77"/>
                <a:gd name="T20" fmla="*/ 49 w 104"/>
                <a:gd name="T21" fmla="*/ 26 h 77"/>
                <a:gd name="T22" fmla="*/ 63 w 104"/>
                <a:gd name="T23" fmla="*/ 18 h 77"/>
                <a:gd name="T24" fmla="*/ 73 w 104"/>
                <a:gd name="T25" fmla="*/ 11 h 77"/>
                <a:gd name="T26" fmla="*/ 81 w 104"/>
                <a:gd name="T27" fmla="*/ 6 h 77"/>
                <a:gd name="T28" fmla="*/ 87 w 104"/>
                <a:gd name="T29" fmla="*/ 3 h 77"/>
                <a:gd name="T30" fmla="*/ 94 w 104"/>
                <a:gd name="T31" fmla="*/ 1 h 77"/>
                <a:gd name="T32" fmla="*/ 99 w 104"/>
                <a:gd name="T33" fmla="*/ 0 h 77"/>
                <a:gd name="T34" fmla="*/ 102 w 104"/>
                <a:gd name="T35" fmla="*/ 0 h 77"/>
                <a:gd name="T36" fmla="*/ 104 w 104"/>
                <a:gd name="T37" fmla="*/ 1 h 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77"/>
                <a:gd name="T59" fmla="*/ 104 w 104"/>
                <a:gd name="T60" fmla="*/ 77 h 7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77">
                  <a:moveTo>
                    <a:pt x="2" y="77"/>
                  </a:moveTo>
                  <a:lnTo>
                    <a:pt x="0" y="77"/>
                  </a:lnTo>
                  <a:lnTo>
                    <a:pt x="2" y="71"/>
                  </a:lnTo>
                  <a:lnTo>
                    <a:pt x="5" y="66"/>
                  </a:lnTo>
                  <a:lnTo>
                    <a:pt x="10" y="59"/>
                  </a:lnTo>
                  <a:lnTo>
                    <a:pt x="15" y="54"/>
                  </a:lnTo>
                  <a:lnTo>
                    <a:pt x="20" y="49"/>
                  </a:lnTo>
                  <a:lnTo>
                    <a:pt x="25" y="44"/>
                  </a:lnTo>
                  <a:lnTo>
                    <a:pt x="33" y="38"/>
                  </a:lnTo>
                  <a:lnTo>
                    <a:pt x="40" y="33"/>
                  </a:lnTo>
                  <a:lnTo>
                    <a:pt x="49" y="26"/>
                  </a:lnTo>
                  <a:lnTo>
                    <a:pt x="63" y="18"/>
                  </a:lnTo>
                  <a:lnTo>
                    <a:pt x="73" y="11"/>
                  </a:lnTo>
                  <a:lnTo>
                    <a:pt x="81" y="6"/>
                  </a:lnTo>
                  <a:lnTo>
                    <a:pt x="87" y="3"/>
                  </a:lnTo>
                  <a:lnTo>
                    <a:pt x="94" y="1"/>
                  </a:lnTo>
                  <a:lnTo>
                    <a:pt x="99" y="0"/>
                  </a:lnTo>
                  <a:lnTo>
                    <a:pt x="102" y="0"/>
                  </a:lnTo>
                  <a:lnTo>
                    <a:pt x="104" y="1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7" name="Freeform 413"/>
            <p:cNvSpPr>
              <a:spLocks/>
            </p:cNvSpPr>
            <p:nvPr/>
          </p:nvSpPr>
          <p:spPr bwMode="auto">
            <a:xfrm>
              <a:off x="2137" y="1038"/>
              <a:ext cx="92" cy="70"/>
            </a:xfrm>
            <a:custGeom>
              <a:avLst/>
              <a:gdLst>
                <a:gd name="T0" fmla="*/ 0 w 92"/>
                <a:gd name="T1" fmla="*/ 70 h 70"/>
                <a:gd name="T2" fmla="*/ 0 w 92"/>
                <a:gd name="T3" fmla="*/ 68 h 70"/>
                <a:gd name="T4" fmla="*/ 0 w 92"/>
                <a:gd name="T5" fmla="*/ 66 h 70"/>
                <a:gd name="T6" fmla="*/ 3 w 92"/>
                <a:gd name="T7" fmla="*/ 60 h 70"/>
                <a:gd name="T8" fmla="*/ 6 w 92"/>
                <a:gd name="T9" fmla="*/ 55 h 70"/>
                <a:gd name="T10" fmla="*/ 11 w 92"/>
                <a:gd name="T11" fmla="*/ 50 h 70"/>
                <a:gd name="T12" fmla="*/ 16 w 92"/>
                <a:gd name="T13" fmla="*/ 45 h 70"/>
                <a:gd name="T14" fmla="*/ 23 w 92"/>
                <a:gd name="T15" fmla="*/ 40 h 70"/>
                <a:gd name="T16" fmla="*/ 29 w 92"/>
                <a:gd name="T17" fmla="*/ 33 h 70"/>
                <a:gd name="T18" fmla="*/ 38 w 92"/>
                <a:gd name="T19" fmla="*/ 28 h 70"/>
                <a:gd name="T20" fmla="*/ 46 w 92"/>
                <a:gd name="T21" fmla="*/ 20 h 70"/>
                <a:gd name="T22" fmla="*/ 59 w 92"/>
                <a:gd name="T23" fmla="*/ 12 h 70"/>
                <a:gd name="T24" fmla="*/ 70 w 92"/>
                <a:gd name="T25" fmla="*/ 7 h 70"/>
                <a:gd name="T26" fmla="*/ 79 w 92"/>
                <a:gd name="T27" fmla="*/ 3 h 70"/>
                <a:gd name="T28" fmla="*/ 84 w 92"/>
                <a:gd name="T29" fmla="*/ 0 h 70"/>
                <a:gd name="T30" fmla="*/ 87 w 92"/>
                <a:gd name="T31" fmla="*/ 0 h 70"/>
                <a:gd name="T32" fmla="*/ 90 w 92"/>
                <a:gd name="T33" fmla="*/ 0 h 70"/>
                <a:gd name="T34" fmla="*/ 92 w 92"/>
                <a:gd name="T35" fmla="*/ 2 h 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92"/>
                <a:gd name="T55" fmla="*/ 0 h 70"/>
                <a:gd name="T56" fmla="*/ 92 w 92"/>
                <a:gd name="T57" fmla="*/ 70 h 7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92" h="70">
                  <a:moveTo>
                    <a:pt x="0" y="70"/>
                  </a:moveTo>
                  <a:lnTo>
                    <a:pt x="0" y="68"/>
                  </a:lnTo>
                  <a:lnTo>
                    <a:pt x="0" y="66"/>
                  </a:lnTo>
                  <a:lnTo>
                    <a:pt x="3" y="60"/>
                  </a:lnTo>
                  <a:lnTo>
                    <a:pt x="6" y="55"/>
                  </a:lnTo>
                  <a:lnTo>
                    <a:pt x="11" y="50"/>
                  </a:lnTo>
                  <a:lnTo>
                    <a:pt x="16" y="45"/>
                  </a:lnTo>
                  <a:lnTo>
                    <a:pt x="23" y="40"/>
                  </a:lnTo>
                  <a:lnTo>
                    <a:pt x="29" y="33"/>
                  </a:lnTo>
                  <a:lnTo>
                    <a:pt x="38" y="28"/>
                  </a:lnTo>
                  <a:lnTo>
                    <a:pt x="46" y="20"/>
                  </a:lnTo>
                  <a:lnTo>
                    <a:pt x="59" y="12"/>
                  </a:lnTo>
                  <a:lnTo>
                    <a:pt x="70" y="7"/>
                  </a:lnTo>
                  <a:lnTo>
                    <a:pt x="79" y="3"/>
                  </a:lnTo>
                  <a:lnTo>
                    <a:pt x="84" y="0"/>
                  </a:lnTo>
                  <a:lnTo>
                    <a:pt x="87" y="0"/>
                  </a:lnTo>
                  <a:lnTo>
                    <a:pt x="90" y="0"/>
                  </a:lnTo>
                  <a:lnTo>
                    <a:pt x="92" y="2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8" name="Freeform 414"/>
            <p:cNvSpPr>
              <a:spLocks/>
            </p:cNvSpPr>
            <p:nvPr/>
          </p:nvSpPr>
          <p:spPr bwMode="auto">
            <a:xfrm>
              <a:off x="2138" y="1040"/>
              <a:ext cx="97" cy="71"/>
            </a:xfrm>
            <a:custGeom>
              <a:avLst/>
              <a:gdLst>
                <a:gd name="T0" fmla="*/ 0 w 97"/>
                <a:gd name="T1" fmla="*/ 71 h 71"/>
                <a:gd name="T2" fmla="*/ 17 w 97"/>
                <a:gd name="T3" fmla="*/ 64 h 71"/>
                <a:gd name="T4" fmla="*/ 32 w 97"/>
                <a:gd name="T5" fmla="*/ 56 h 71"/>
                <a:gd name="T6" fmla="*/ 48 w 97"/>
                <a:gd name="T7" fmla="*/ 45 h 71"/>
                <a:gd name="T8" fmla="*/ 61 w 97"/>
                <a:gd name="T9" fmla="*/ 36 h 71"/>
                <a:gd name="T10" fmla="*/ 73 w 97"/>
                <a:gd name="T11" fmla="*/ 26 h 71"/>
                <a:gd name="T12" fmla="*/ 81 w 97"/>
                <a:gd name="T13" fmla="*/ 18 h 71"/>
                <a:gd name="T14" fmla="*/ 89 w 97"/>
                <a:gd name="T15" fmla="*/ 10 h 71"/>
                <a:gd name="T16" fmla="*/ 97 w 97"/>
                <a:gd name="T17" fmla="*/ 0 h 7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7"/>
                <a:gd name="T28" fmla="*/ 0 h 71"/>
                <a:gd name="T29" fmla="*/ 97 w 97"/>
                <a:gd name="T30" fmla="*/ 71 h 7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7" h="71">
                  <a:moveTo>
                    <a:pt x="0" y="71"/>
                  </a:moveTo>
                  <a:lnTo>
                    <a:pt x="17" y="64"/>
                  </a:lnTo>
                  <a:lnTo>
                    <a:pt x="32" y="56"/>
                  </a:lnTo>
                  <a:lnTo>
                    <a:pt x="48" y="45"/>
                  </a:lnTo>
                  <a:lnTo>
                    <a:pt x="61" y="36"/>
                  </a:lnTo>
                  <a:lnTo>
                    <a:pt x="73" y="26"/>
                  </a:lnTo>
                  <a:lnTo>
                    <a:pt x="81" y="18"/>
                  </a:lnTo>
                  <a:lnTo>
                    <a:pt x="89" y="10"/>
                  </a:lnTo>
                  <a:lnTo>
                    <a:pt x="97" y="0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9" name="Freeform 415"/>
            <p:cNvSpPr>
              <a:spLocks/>
            </p:cNvSpPr>
            <p:nvPr/>
          </p:nvSpPr>
          <p:spPr bwMode="auto">
            <a:xfrm>
              <a:off x="2147" y="1046"/>
              <a:ext cx="87" cy="65"/>
            </a:xfrm>
            <a:custGeom>
              <a:avLst/>
              <a:gdLst>
                <a:gd name="T0" fmla="*/ 0 w 87"/>
                <a:gd name="T1" fmla="*/ 65 h 65"/>
                <a:gd name="T2" fmla="*/ 16 w 87"/>
                <a:gd name="T3" fmla="*/ 57 h 65"/>
                <a:gd name="T4" fmla="*/ 29 w 87"/>
                <a:gd name="T5" fmla="*/ 50 h 65"/>
                <a:gd name="T6" fmla="*/ 42 w 87"/>
                <a:gd name="T7" fmla="*/ 42 h 65"/>
                <a:gd name="T8" fmla="*/ 51 w 87"/>
                <a:gd name="T9" fmla="*/ 35 h 65"/>
                <a:gd name="T10" fmla="*/ 62 w 87"/>
                <a:gd name="T11" fmla="*/ 25 h 65"/>
                <a:gd name="T12" fmla="*/ 70 w 87"/>
                <a:gd name="T13" fmla="*/ 19 h 65"/>
                <a:gd name="T14" fmla="*/ 77 w 87"/>
                <a:gd name="T15" fmla="*/ 10 h 65"/>
                <a:gd name="T16" fmla="*/ 87 w 87"/>
                <a:gd name="T17" fmla="*/ 0 h 6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7"/>
                <a:gd name="T28" fmla="*/ 0 h 65"/>
                <a:gd name="T29" fmla="*/ 87 w 87"/>
                <a:gd name="T30" fmla="*/ 65 h 6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7" h="65">
                  <a:moveTo>
                    <a:pt x="0" y="65"/>
                  </a:moveTo>
                  <a:lnTo>
                    <a:pt x="16" y="57"/>
                  </a:lnTo>
                  <a:lnTo>
                    <a:pt x="29" y="50"/>
                  </a:lnTo>
                  <a:lnTo>
                    <a:pt x="42" y="42"/>
                  </a:lnTo>
                  <a:lnTo>
                    <a:pt x="51" y="35"/>
                  </a:lnTo>
                  <a:lnTo>
                    <a:pt x="62" y="25"/>
                  </a:lnTo>
                  <a:lnTo>
                    <a:pt x="70" y="19"/>
                  </a:lnTo>
                  <a:lnTo>
                    <a:pt x="77" y="10"/>
                  </a:lnTo>
                  <a:lnTo>
                    <a:pt x="87" y="0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70" name="Freeform 416"/>
            <p:cNvSpPr>
              <a:spLocks/>
            </p:cNvSpPr>
            <p:nvPr/>
          </p:nvSpPr>
          <p:spPr bwMode="auto">
            <a:xfrm>
              <a:off x="2153" y="1055"/>
              <a:ext cx="77" cy="56"/>
            </a:xfrm>
            <a:custGeom>
              <a:avLst/>
              <a:gdLst>
                <a:gd name="T0" fmla="*/ 0 w 77"/>
                <a:gd name="T1" fmla="*/ 56 h 56"/>
                <a:gd name="T2" fmla="*/ 15 w 77"/>
                <a:gd name="T3" fmla="*/ 49 h 56"/>
                <a:gd name="T4" fmla="*/ 30 w 77"/>
                <a:gd name="T5" fmla="*/ 41 h 56"/>
                <a:gd name="T6" fmla="*/ 40 w 77"/>
                <a:gd name="T7" fmla="*/ 34 h 56"/>
                <a:gd name="T8" fmla="*/ 50 w 77"/>
                <a:gd name="T9" fmla="*/ 28 h 56"/>
                <a:gd name="T10" fmla="*/ 59 w 77"/>
                <a:gd name="T11" fmla="*/ 20 h 56"/>
                <a:gd name="T12" fmla="*/ 68 w 77"/>
                <a:gd name="T13" fmla="*/ 11 h 56"/>
                <a:gd name="T14" fmla="*/ 77 w 77"/>
                <a:gd name="T15" fmla="*/ 0 h 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56"/>
                <a:gd name="T26" fmla="*/ 77 w 77"/>
                <a:gd name="T27" fmla="*/ 56 h 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56">
                  <a:moveTo>
                    <a:pt x="0" y="56"/>
                  </a:moveTo>
                  <a:lnTo>
                    <a:pt x="15" y="49"/>
                  </a:lnTo>
                  <a:lnTo>
                    <a:pt x="30" y="41"/>
                  </a:lnTo>
                  <a:lnTo>
                    <a:pt x="40" y="34"/>
                  </a:lnTo>
                  <a:lnTo>
                    <a:pt x="50" y="28"/>
                  </a:lnTo>
                  <a:lnTo>
                    <a:pt x="59" y="20"/>
                  </a:lnTo>
                  <a:lnTo>
                    <a:pt x="68" y="11"/>
                  </a:lnTo>
                  <a:lnTo>
                    <a:pt x="77" y="0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71" name="Freeform 417"/>
            <p:cNvSpPr>
              <a:spLocks/>
            </p:cNvSpPr>
            <p:nvPr/>
          </p:nvSpPr>
          <p:spPr bwMode="auto">
            <a:xfrm>
              <a:off x="2158" y="1063"/>
              <a:ext cx="69" cy="48"/>
            </a:xfrm>
            <a:custGeom>
              <a:avLst/>
              <a:gdLst>
                <a:gd name="T0" fmla="*/ 0 w 69"/>
                <a:gd name="T1" fmla="*/ 48 h 48"/>
                <a:gd name="T2" fmla="*/ 12 w 69"/>
                <a:gd name="T3" fmla="*/ 45 h 48"/>
                <a:gd name="T4" fmla="*/ 23 w 69"/>
                <a:gd name="T5" fmla="*/ 38 h 48"/>
                <a:gd name="T6" fmla="*/ 35 w 69"/>
                <a:gd name="T7" fmla="*/ 31 h 48"/>
                <a:gd name="T8" fmla="*/ 46 w 69"/>
                <a:gd name="T9" fmla="*/ 23 h 48"/>
                <a:gd name="T10" fmla="*/ 54 w 69"/>
                <a:gd name="T11" fmla="*/ 15 h 48"/>
                <a:gd name="T12" fmla="*/ 63 w 69"/>
                <a:gd name="T13" fmla="*/ 7 h 48"/>
                <a:gd name="T14" fmla="*/ 69 w 69"/>
                <a:gd name="T15" fmla="*/ 0 h 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9"/>
                <a:gd name="T25" fmla="*/ 0 h 48"/>
                <a:gd name="T26" fmla="*/ 69 w 69"/>
                <a:gd name="T27" fmla="*/ 48 h 4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9" h="48">
                  <a:moveTo>
                    <a:pt x="0" y="48"/>
                  </a:moveTo>
                  <a:lnTo>
                    <a:pt x="12" y="45"/>
                  </a:lnTo>
                  <a:lnTo>
                    <a:pt x="23" y="38"/>
                  </a:lnTo>
                  <a:lnTo>
                    <a:pt x="35" y="31"/>
                  </a:lnTo>
                  <a:lnTo>
                    <a:pt x="46" y="23"/>
                  </a:lnTo>
                  <a:lnTo>
                    <a:pt x="54" y="15"/>
                  </a:lnTo>
                  <a:lnTo>
                    <a:pt x="63" y="7"/>
                  </a:lnTo>
                  <a:lnTo>
                    <a:pt x="69" y="0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72" name="Freeform 418"/>
            <p:cNvSpPr>
              <a:spLocks/>
            </p:cNvSpPr>
            <p:nvPr/>
          </p:nvSpPr>
          <p:spPr bwMode="auto">
            <a:xfrm>
              <a:off x="2170" y="1068"/>
              <a:ext cx="56" cy="41"/>
            </a:xfrm>
            <a:custGeom>
              <a:avLst/>
              <a:gdLst>
                <a:gd name="T0" fmla="*/ 0 w 56"/>
                <a:gd name="T1" fmla="*/ 41 h 41"/>
                <a:gd name="T2" fmla="*/ 18 w 56"/>
                <a:gd name="T3" fmla="*/ 31 h 41"/>
                <a:gd name="T4" fmla="*/ 31 w 56"/>
                <a:gd name="T5" fmla="*/ 23 h 41"/>
                <a:gd name="T6" fmla="*/ 41 w 56"/>
                <a:gd name="T7" fmla="*/ 15 h 41"/>
                <a:gd name="T8" fmla="*/ 49 w 56"/>
                <a:gd name="T9" fmla="*/ 8 h 41"/>
                <a:gd name="T10" fmla="*/ 56 w 56"/>
                <a:gd name="T11" fmla="*/ 0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"/>
                <a:gd name="T19" fmla="*/ 0 h 41"/>
                <a:gd name="T20" fmla="*/ 56 w 56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" h="41">
                  <a:moveTo>
                    <a:pt x="0" y="41"/>
                  </a:moveTo>
                  <a:lnTo>
                    <a:pt x="18" y="31"/>
                  </a:lnTo>
                  <a:lnTo>
                    <a:pt x="31" y="23"/>
                  </a:lnTo>
                  <a:lnTo>
                    <a:pt x="41" y="15"/>
                  </a:lnTo>
                  <a:lnTo>
                    <a:pt x="49" y="8"/>
                  </a:lnTo>
                  <a:lnTo>
                    <a:pt x="56" y="0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73" name="Freeform 419"/>
            <p:cNvSpPr>
              <a:spLocks/>
            </p:cNvSpPr>
            <p:nvPr/>
          </p:nvSpPr>
          <p:spPr bwMode="auto">
            <a:xfrm>
              <a:off x="2178" y="1080"/>
              <a:ext cx="41" cy="28"/>
            </a:xfrm>
            <a:custGeom>
              <a:avLst/>
              <a:gdLst>
                <a:gd name="T0" fmla="*/ 0 w 41"/>
                <a:gd name="T1" fmla="*/ 28 h 28"/>
                <a:gd name="T2" fmla="*/ 13 w 41"/>
                <a:gd name="T3" fmla="*/ 21 h 28"/>
                <a:gd name="T4" fmla="*/ 25 w 41"/>
                <a:gd name="T5" fmla="*/ 13 h 28"/>
                <a:gd name="T6" fmla="*/ 33 w 41"/>
                <a:gd name="T7" fmla="*/ 8 h 28"/>
                <a:gd name="T8" fmla="*/ 41 w 41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"/>
                <a:gd name="T16" fmla="*/ 0 h 28"/>
                <a:gd name="T17" fmla="*/ 41 w 41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" h="28">
                  <a:moveTo>
                    <a:pt x="0" y="28"/>
                  </a:moveTo>
                  <a:lnTo>
                    <a:pt x="13" y="21"/>
                  </a:lnTo>
                  <a:lnTo>
                    <a:pt x="25" y="13"/>
                  </a:lnTo>
                  <a:lnTo>
                    <a:pt x="33" y="8"/>
                  </a:lnTo>
                  <a:lnTo>
                    <a:pt x="41" y="0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74" name="Freeform 420"/>
            <p:cNvSpPr>
              <a:spLocks/>
            </p:cNvSpPr>
            <p:nvPr/>
          </p:nvSpPr>
          <p:spPr bwMode="auto">
            <a:xfrm>
              <a:off x="2155" y="1041"/>
              <a:ext cx="56" cy="53"/>
            </a:xfrm>
            <a:custGeom>
              <a:avLst/>
              <a:gdLst>
                <a:gd name="T0" fmla="*/ 6 w 56"/>
                <a:gd name="T1" fmla="*/ 53 h 53"/>
                <a:gd name="T2" fmla="*/ 0 w 56"/>
                <a:gd name="T3" fmla="*/ 10 h 53"/>
                <a:gd name="T4" fmla="*/ 15 w 56"/>
                <a:gd name="T5" fmla="*/ 0 h 53"/>
                <a:gd name="T6" fmla="*/ 56 w 56"/>
                <a:gd name="T7" fmla="*/ 19 h 5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6"/>
                <a:gd name="T13" fmla="*/ 0 h 53"/>
                <a:gd name="T14" fmla="*/ 56 w 56"/>
                <a:gd name="T15" fmla="*/ 53 h 5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6" h="53">
                  <a:moveTo>
                    <a:pt x="6" y="53"/>
                  </a:moveTo>
                  <a:lnTo>
                    <a:pt x="0" y="10"/>
                  </a:lnTo>
                  <a:lnTo>
                    <a:pt x="15" y="0"/>
                  </a:lnTo>
                  <a:lnTo>
                    <a:pt x="56" y="19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75" name="Freeform 421"/>
            <p:cNvSpPr>
              <a:spLocks/>
            </p:cNvSpPr>
            <p:nvPr/>
          </p:nvSpPr>
          <p:spPr bwMode="auto">
            <a:xfrm>
              <a:off x="2160" y="1048"/>
              <a:ext cx="46" cy="43"/>
            </a:xfrm>
            <a:custGeom>
              <a:avLst/>
              <a:gdLst>
                <a:gd name="T0" fmla="*/ 6 w 46"/>
                <a:gd name="T1" fmla="*/ 43 h 43"/>
                <a:gd name="T2" fmla="*/ 0 w 46"/>
                <a:gd name="T3" fmla="*/ 8 h 43"/>
                <a:gd name="T4" fmla="*/ 13 w 46"/>
                <a:gd name="T5" fmla="*/ 0 h 43"/>
                <a:gd name="T6" fmla="*/ 46 w 46"/>
                <a:gd name="T7" fmla="*/ 15 h 4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6"/>
                <a:gd name="T13" fmla="*/ 0 h 43"/>
                <a:gd name="T14" fmla="*/ 46 w 46"/>
                <a:gd name="T15" fmla="*/ 43 h 4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6" h="43">
                  <a:moveTo>
                    <a:pt x="6" y="43"/>
                  </a:moveTo>
                  <a:lnTo>
                    <a:pt x="0" y="8"/>
                  </a:lnTo>
                  <a:lnTo>
                    <a:pt x="13" y="0"/>
                  </a:lnTo>
                  <a:lnTo>
                    <a:pt x="46" y="15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76" name="Freeform 422"/>
            <p:cNvSpPr>
              <a:spLocks/>
            </p:cNvSpPr>
            <p:nvPr/>
          </p:nvSpPr>
          <p:spPr bwMode="auto">
            <a:xfrm>
              <a:off x="2155" y="1041"/>
              <a:ext cx="57" cy="50"/>
            </a:xfrm>
            <a:custGeom>
              <a:avLst/>
              <a:gdLst>
                <a:gd name="T0" fmla="*/ 11 w 57"/>
                <a:gd name="T1" fmla="*/ 50 h 50"/>
                <a:gd name="T2" fmla="*/ 6 w 57"/>
                <a:gd name="T3" fmla="*/ 47 h 50"/>
                <a:gd name="T4" fmla="*/ 10 w 57"/>
                <a:gd name="T5" fmla="*/ 40 h 50"/>
                <a:gd name="T6" fmla="*/ 5 w 57"/>
                <a:gd name="T7" fmla="*/ 37 h 50"/>
                <a:gd name="T8" fmla="*/ 8 w 57"/>
                <a:gd name="T9" fmla="*/ 32 h 50"/>
                <a:gd name="T10" fmla="*/ 3 w 57"/>
                <a:gd name="T11" fmla="*/ 29 h 50"/>
                <a:gd name="T12" fmla="*/ 6 w 57"/>
                <a:gd name="T13" fmla="*/ 24 h 50"/>
                <a:gd name="T14" fmla="*/ 3 w 57"/>
                <a:gd name="T15" fmla="*/ 22 h 50"/>
                <a:gd name="T16" fmla="*/ 6 w 57"/>
                <a:gd name="T17" fmla="*/ 15 h 50"/>
                <a:gd name="T18" fmla="*/ 0 w 57"/>
                <a:gd name="T19" fmla="*/ 10 h 50"/>
                <a:gd name="T20" fmla="*/ 8 w 57"/>
                <a:gd name="T21" fmla="*/ 15 h 50"/>
                <a:gd name="T22" fmla="*/ 6 w 57"/>
                <a:gd name="T23" fmla="*/ 9 h 50"/>
                <a:gd name="T24" fmla="*/ 13 w 57"/>
                <a:gd name="T25" fmla="*/ 10 h 50"/>
                <a:gd name="T26" fmla="*/ 11 w 57"/>
                <a:gd name="T27" fmla="*/ 4 h 50"/>
                <a:gd name="T28" fmla="*/ 18 w 57"/>
                <a:gd name="T29" fmla="*/ 7 h 50"/>
                <a:gd name="T30" fmla="*/ 15 w 57"/>
                <a:gd name="T31" fmla="*/ 0 h 50"/>
                <a:gd name="T32" fmla="*/ 18 w 57"/>
                <a:gd name="T33" fmla="*/ 7 h 50"/>
                <a:gd name="T34" fmla="*/ 24 w 57"/>
                <a:gd name="T35" fmla="*/ 5 h 50"/>
                <a:gd name="T36" fmla="*/ 24 w 57"/>
                <a:gd name="T37" fmla="*/ 10 h 50"/>
                <a:gd name="T38" fmla="*/ 29 w 57"/>
                <a:gd name="T39" fmla="*/ 9 h 50"/>
                <a:gd name="T40" fmla="*/ 31 w 57"/>
                <a:gd name="T41" fmla="*/ 12 h 50"/>
                <a:gd name="T42" fmla="*/ 36 w 57"/>
                <a:gd name="T43" fmla="*/ 10 h 50"/>
                <a:gd name="T44" fmla="*/ 38 w 57"/>
                <a:gd name="T45" fmla="*/ 15 h 50"/>
                <a:gd name="T46" fmla="*/ 44 w 57"/>
                <a:gd name="T47" fmla="*/ 14 h 50"/>
                <a:gd name="T48" fmla="*/ 44 w 57"/>
                <a:gd name="T49" fmla="*/ 19 h 50"/>
                <a:gd name="T50" fmla="*/ 49 w 57"/>
                <a:gd name="T51" fmla="*/ 15 h 50"/>
                <a:gd name="T52" fmla="*/ 49 w 57"/>
                <a:gd name="T53" fmla="*/ 20 h 50"/>
                <a:gd name="T54" fmla="*/ 57 w 57"/>
                <a:gd name="T55" fmla="*/ 19 h 5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57"/>
                <a:gd name="T85" fmla="*/ 0 h 50"/>
                <a:gd name="T86" fmla="*/ 57 w 57"/>
                <a:gd name="T87" fmla="*/ 50 h 5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57" h="50">
                  <a:moveTo>
                    <a:pt x="11" y="50"/>
                  </a:moveTo>
                  <a:lnTo>
                    <a:pt x="6" y="47"/>
                  </a:lnTo>
                  <a:lnTo>
                    <a:pt x="10" y="40"/>
                  </a:lnTo>
                  <a:lnTo>
                    <a:pt x="5" y="37"/>
                  </a:lnTo>
                  <a:lnTo>
                    <a:pt x="8" y="32"/>
                  </a:lnTo>
                  <a:lnTo>
                    <a:pt x="3" y="29"/>
                  </a:lnTo>
                  <a:lnTo>
                    <a:pt x="6" y="24"/>
                  </a:lnTo>
                  <a:lnTo>
                    <a:pt x="3" y="22"/>
                  </a:lnTo>
                  <a:lnTo>
                    <a:pt x="6" y="15"/>
                  </a:lnTo>
                  <a:lnTo>
                    <a:pt x="0" y="10"/>
                  </a:lnTo>
                  <a:lnTo>
                    <a:pt x="8" y="15"/>
                  </a:lnTo>
                  <a:lnTo>
                    <a:pt x="6" y="9"/>
                  </a:lnTo>
                  <a:lnTo>
                    <a:pt x="13" y="10"/>
                  </a:lnTo>
                  <a:lnTo>
                    <a:pt x="11" y="4"/>
                  </a:lnTo>
                  <a:lnTo>
                    <a:pt x="18" y="7"/>
                  </a:lnTo>
                  <a:lnTo>
                    <a:pt x="15" y="0"/>
                  </a:lnTo>
                  <a:lnTo>
                    <a:pt x="18" y="7"/>
                  </a:lnTo>
                  <a:lnTo>
                    <a:pt x="24" y="5"/>
                  </a:lnTo>
                  <a:lnTo>
                    <a:pt x="24" y="10"/>
                  </a:lnTo>
                  <a:lnTo>
                    <a:pt x="29" y="9"/>
                  </a:lnTo>
                  <a:lnTo>
                    <a:pt x="31" y="12"/>
                  </a:lnTo>
                  <a:lnTo>
                    <a:pt x="36" y="10"/>
                  </a:lnTo>
                  <a:lnTo>
                    <a:pt x="38" y="15"/>
                  </a:lnTo>
                  <a:lnTo>
                    <a:pt x="44" y="14"/>
                  </a:lnTo>
                  <a:lnTo>
                    <a:pt x="44" y="19"/>
                  </a:lnTo>
                  <a:lnTo>
                    <a:pt x="49" y="15"/>
                  </a:lnTo>
                  <a:lnTo>
                    <a:pt x="49" y="20"/>
                  </a:lnTo>
                  <a:lnTo>
                    <a:pt x="57" y="19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77" name="Freeform 423"/>
            <p:cNvSpPr>
              <a:spLocks/>
            </p:cNvSpPr>
            <p:nvPr/>
          </p:nvSpPr>
          <p:spPr bwMode="auto">
            <a:xfrm>
              <a:off x="2161" y="1048"/>
              <a:ext cx="12" cy="8"/>
            </a:xfrm>
            <a:custGeom>
              <a:avLst/>
              <a:gdLst>
                <a:gd name="T0" fmla="*/ 0 w 12"/>
                <a:gd name="T1" fmla="*/ 8 h 8"/>
                <a:gd name="T2" fmla="*/ 5 w 12"/>
                <a:gd name="T3" fmla="*/ 8 h 8"/>
                <a:gd name="T4" fmla="*/ 9 w 12"/>
                <a:gd name="T5" fmla="*/ 7 h 8"/>
                <a:gd name="T6" fmla="*/ 12 w 12"/>
                <a:gd name="T7" fmla="*/ 3 h 8"/>
                <a:gd name="T8" fmla="*/ 12 w 12"/>
                <a:gd name="T9" fmla="*/ 0 h 8"/>
                <a:gd name="T10" fmla="*/ 0 w 12"/>
                <a:gd name="T11" fmla="*/ 8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"/>
                <a:gd name="T19" fmla="*/ 0 h 8"/>
                <a:gd name="T20" fmla="*/ 12 w 12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" h="8">
                  <a:moveTo>
                    <a:pt x="0" y="8"/>
                  </a:moveTo>
                  <a:lnTo>
                    <a:pt x="5" y="8"/>
                  </a:lnTo>
                  <a:lnTo>
                    <a:pt x="9" y="7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78" name="Freeform 424"/>
            <p:cNvSpPr>
              <a:spLocks/>
            </p:cNvSpPr>
            <p:nvPr/>
          </p:nvSpPr>
          <p:spPr bwMode="auto">
            <a:xfrm>
              <a:off x="2166" y="1055"/>
              <a:ext cx="18" cy="28"/>
            </a:xfrm>
            <a:custGeom>
              <a:avLst/>
              <a:gdLst>
                <a:gd name="T0" fmla="*/ 0 w 18"/>
                <a:gd name="T1" fmla="*/ 1 h 28"/>
                <a:gd name="T2" fmla="*/ 15 w 18"/>
                <a:gd name="T3" fmla="*/ 28 h 28"/>
                <a:gd name="T4" fmla="*/ 18 w 18"/>
                <a:gd name="T5" fmla="*/ 26 h 28"/>
                <a:gd name="T6" fmla="*/ 4 w 18"/>
                <a:gd name="T7" fmla="*/ 0 h 28"/>
                <a:gd name="T8" fmla="*/ 0 w 18"/>
                <a:gd name="T9" fmla="*/ 1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28"/>
                <a:gd name="T17" fmla="*/ 18 w 18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28">
                  <a:moveTo>
                    <a:pt x="0" y="1"/>
                  </a:moveTo>
                  <a:lnTo>
                    <a:pt x="15" y="28"/>
                  </a:lnTo>
                  <a:lnTo>
                    <a:pt x="18" y="26"/>
                  </a:lnTo>
                  <a:lnTo>
                    <a:pt x="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79" name="Freeform 425"/>
            <p:cNvSpPr>
              <a:spLocks/>
            </p:cNvSpPr>
            <p:nvPr/>
          </p:nvSpPr>
          <p:spPr bwMode="auto">
            <a:xfrm>
              <a:off x="2166" y="1056"/>
              <a:ext cx="18" cy="25"/>
            </a:xfrm>
            <a:custGeom>
              <a:avLst/>
              <a:gdLst>
                <a:gd name="T0" fmla="*/ 18 w 18"/>
                <a:gd name="T1" fmla="*/ 25 h 25"/>
                <a:gd name="T2" fmla="*/ 13 w 18"/>
                <a:gd name="T3" fmla="*/ 22 h 25"/>
                <a:gd name="T4" fmla="*/ 13 w 18"/>
                <a:gd name="T5" fmla="*/ 17 h 25"/>
                <a:gd name="T6" fmla="*/ 9 w 18"/>
                <a:gd name="T7" fmla="*/ 15 h 25"/>
                <a:gd name="T8" fmla="*/ 10 w 18"/>
                <a:gd name="T9" fmla="*/ 10 h 25"/>
                <a:gd name="T10" fmla="*/ 5 w 18"/>
                <a:gd name="T11" fmla="*/ 7 h 25"/>
                <a:gd name="T12" fmla="*/ 5 w 18"/>
                <a:gd name="T13" fmla="*/ 2 h 25"/>
                <a:gd name="T14" fmla="*/ 0 w 18"/>
                <a:gd name="T15" fmla="*/ 0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"/>
                <a:gd name="T25" fmla="*/ 0 h 25"/>
                <a:gd name="T26" fmla="*/ 18 w 18"/>
                <a:gd name="T27" fmla="*/ 25 h 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" h="25">
                  <a:moveTo>
                    <a:pt x="18" y="25"/>
                  </a:moveTo>
                  <a:lnTo>
                    <a:pt x="13" y="22"/>
                  </a:lnTo>
                  <a:lnTo>
                    <a:pt x="13" y="17"/>
                  </a:lnTo>
                  <a:lnTo>
                    <a:pt x="9" y="15"/>
                  </a:lnTo>
                  <a:lnTo>
                    <a:pt x="10" y="10"/>
                  </a:lnTo>
                  <a:lnTo>
                    <a:pt x="5" y="7"/>
                  </a:lnTo>
                  <a:lnTo>
                    <a:pt x="5" y="2"/>
                  </a:lnTo>
                  <a:lnTo>
                    <a:pt x="0" y="0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80" name="Freeform 426"/>
            <p:cNvSpPr>
              <a:spLocks/>
            </p:cNvSpPr>
            <p:nvPr/>
          </p:nvSpPr>
          <p:spPr bwMode="auto">
            <a:xfrm>
              <a:off x="2143" y="1043"/>
              <a:ext cx="84" cy="61"/>
            </a:xfrm>
            <a:custGeom>
              <a:avLst/>
              <a:gdLst>
                <a:gd name="T0" fmla="*/ 0 w 84"/>
                <a:gd name="T1" fmla="*/ 61 h 61"/>
                <a:gd name="T2" fmla="*/ 2 w 84"/>
                <a:gd name="T3" fmla="*/ 55 h 61"/>
                <a:gd name="T4" fmla="*/ 5 w 84"/>
                <a:gd name="T5" fmla="*/ 50 h 61"/>
                <a:gd name="T6" fmla="*/ 10 w 84"/>
                <a:gd name="T7" fmla="*/ 45 h 61"/>
                <a:gd name="T8" fmla="*/ 15 w 84"/>
                <a:gd name="T9" fmla="*/ 40 h 61"/>
                <a:gd name="T10" fmla="*/ 25 w 84"/>
                <a:gd name="T11" fmla="*/ 32 h 61"/>
                <a:gd name="T12" fmla="*/ 36 w 84"/>
                <a:gd name="T13" fmla="*/ 22 h 61"/>
                <a:gd name="T14" fmla="*/ 48 w 84"/>
                <a:gd name="T15" fmla="*/ 15 h 61"/>
                <a:gd name="T16" fmla="*/ 61 w 84"/>
                <a:gd name="T17" fmla="*/ 7 h 61"/>
                <a:gd name="T18" fmla="*/ 69 w 84"/>
                <a:gd name="T19" fmla="*/ 2 h 61"/>
                <a:gd name="T20" fmla="*/ 78 w 84"/>
                <a:gd name="T21" fmla="*/ 0 h 61"/>
                <a:gd name="T22" fmla="*/ 81 w 84"/>
                <a:gd name="T23" fmla="*/ 0 h 61"/>
                <a:gd name="T24" fmla="*/ 83 w 84"/>
                <a:gd name="T25" fmla="*/ 0 h 61"/>
                <a:gd name="T26" fmla="*/ 84 w 84"/>
                <a:gd name="T27" fmla="*/ 2 h 6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4"/>
                <a:gd name="T43" fmla="*/ 0 h 61"/>
                <a:gd name="T44" fmla="*/ 84 w 84"/>
                <a:gd name="T45" fmla="*/ 61 h 6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4" h="61">
                  <a:moveTo>
                    <a:pt x="0" y="61"/>
                  </a:moveTo>
                  <a:lnTo>
                    <a:pt x="2" y="55"/>
                  </a:lnTo>
                  <a:lnTo>
                    <a:pt x="5" y="50"/>
                  </a:lnTo>
                  <a:lnTo>
                    <a:pt x="10" y="45"/>
                  </a:lnTo>
                  <a:lnTo>
                    <a:pt x="15" y="40"/>
                  </a:lnTo>
                  <a:lnTo>
                    <a:pt x="25" y="32"/>
                  </a:lnTo>
                  <a:lnTo>
                    <a:pt x="36" y="22"/>
                  </a:lnTo>
                  <a:lnTo>
                    <a:pt x="48" y="15"/>
                  </a:lnTo>
                  <a:lnTo>
                    <a:pt x="61" y="7"/>
                  </a:lnTo>
                  <a:lnTo>
                    <a:pt x="69" y="2"/>
                  </a:lnTo>
                  <a:lnTo>
                    <a:pt x="78" y="0"/>
                  </a:lnTo>
                  <a:lnTo>
                    <a:pt x="81" y="0"/>
                  </a:lnTo>
                  <a:lnTo>
                    <a:pt x="83" y="0"/>
                  </a:lnTo>
                  <a:lnTo>
                    <a:pt x="84" y="2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81" name="Freeform 427"/>
            <p:cNvSpPr>
              <a:spLocks/>
            </p:cNvSpPr>
            <p:nvPr/>
          </p:nvSpPr>
          <p:spPr bwMode="auto">
            <a:xfrm>
              <a:off x="2150" y="1048"/>
              <a:ext cx="72" cy="55"/>
            </a:xfrm>
            <a:custGeom>
              <a:avLst/>
              <a:gdLst>
                <a:gd name="T0" fmla="*/ 0 w 72"/>
                <a:gd name="T1" fmla="*/ 55 h 55"/>
                <a:gd name="T2" fmla="*/ 3 w 72"/>
                <a:gd name="T3" fmla="*/ 46 h 55"/>
                <a:gd name="T4" fmla="*/ 8 w 72"/>
                <a:gd name="T5" fmla="*/ 40 h 55"/>
                <a:gd name="T6" fmla="*/ 18 w 72"/>
                <a:gd name="T7" fmla="*/ 30 h 55"/>
                <a:gd name="T8" fmla="*/ 28 w 72"/>
                <a:gd name="T9" fmla="*/ 23 h 55"/>
                <a:gd name="T10" fmla="*/ 39 w 72"/>
                <a:gd name="T11" fmla="*/ 15 h 55"/>
                <a:gd name="T12" fmla="*/ 53 w 72"/>
                <a:gd name="T13" fmla="*/ 7 h 55"/>
                <a:gd name="T14" fmla="*/ 61 w 72"/>
                <a:gd name="T15" fmla="*/ 2 h 55"/>
                <a:gd name="T16" fmla="*/ 69 w 72"/>
                <a:gd name="T17" fmla="*/ 0 h 55"/>
                <a:gd name="T18" fmla="*/ 72 w 72"/>
                <a:gd name="T19" fmla="*/ 0 h 5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2"/>
                <a:gd name="T31" fmla="*/ 0 h 55"/>
                <a:gd name="T32" fmla="*/ 72 w 72"/>
                <a:gd name="T33" fmla="*/ 55 h 5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2" h="55">
                  <a:moveTo>
                    <a:pt x="0" y="55"/>
                  </a:moveTo>
                  <a:lnTo>
                    <a:pt x="3" y="46"/>
                  </a:lnTo>
                  <a:lnTo>
                    <a:pt x="8" y="40"/>
                  </a:lnTo>
                  <a:lnTo>
                    <a:pt x="18" y="30"/>
                  </a:lnTo>
                  <a:lnTo>
                    <a:pt x="28" y="23"/>
                  </a:lnTo>
                  <a:lnTo>
                    <a:pt x="39" y="15"/>
                  </a:lnTo>
                  <a:lnTo>
                    <a:pt x="53" y="7"/>
                  </a:lnTo>
                  <a:lnTo>
                    <a:pt x="61" y="2"/>
                  </a:lnTo>
                  <a:lnTo>
                    <a:pt x="69" y="0"/>
                  </a:lnTo>
                  <a:lnTo>
                    <a:pt x="72" y="0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82" name="Line 428"/>
            <p:cNvSpPr>
              <a:spLocks noChangeShapeType="1"/>
            </p:cNvSpPr>
            <p:nvPr/>
          </p:nvSpPr>
          <p:spPr bwMode="auto">
            <a:xfrm flipV="1">
              <a:off x="2130" y="1103"/>
              <a:ext cx="18" cy="1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83" name="Line 429"/>
            <p:cNvSpPr>
              <a:spLocks noChangeShapeType="1"/>
            </p:cNvSpPr>
            <p:nvPr/>
          </p:nvSpPr>
          <p:spPr bwMode="auto">
            <a:xfrm>
              <a:off x="2132" y="1101"/>
              <a:ext cx="16" cy="1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84" name="Line 430"/>
            <p:cNvSpPr>
              <a:spLocks noChangeShapeType="1"/>
            </p:cNvSpPr>
            <p:nvPr/>
          </p:nvSpPr>
          <p:spPr bwMode="auto">
            <a:xfrm>
              <a:off x="2133" y="1098"/>
              <a:ext cx="19" cy="1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85" name="Line 431"/>
            <p:cNvSpPr>
              <a:spLocks noChangeShapeType="1"/>
            </p:cNvSpPr>
            <p:nvPr/>
          </p:nvSpPr>
          <p:spPr bwMode="auto">
            <a:xfrm>
              <a:off x="2135" y="1094"/>
              <a:ext cx="17" cy="2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86" name="Line 432"/>
            <p:cNvSpPr>
              <a:spLocks noChangeShapeType="1"/>
            </p:cNvSpPr>
            <p:nvPr/>
          </p:nvSpPr>
          <p:spPr bwMode="auto">
            <a:xfrm>
              <a:off x="2140" y="1108"/>
              <a:ext cx="33" cy="1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87" name="Line 433"/>
            <p:cNvSpPr>
              <a:spLocks noChangeShapeType="1"/>
            </p:cNvSpPr>
            <p:nvPr/>
          </p:nvSpPr>
          <p:spPr bwMode="auto">
            <a:xfrm>
              <a:off x="2152" y="1103"/>
              <a:ext cx="34" cy="3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88" name="Line 434"/>
            <p:cNvSpPr>
              <a:spLocks noChangeShapeType="1"/>
            </p:cNvSpPr>
            <p:nvPr/>
          </p:nvSpPr>
          <p:spPr bwMode="auto">
            <a:xfrm>
              <a:off x="2165" y="1096"/>
              <a:ext cx="28" cy="7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89" name="Line 435"/>
            <p:cNvSpPr>
              <a:spLocks noChangeShapeType="1"/>
            </p:cNvSpPr>
            <p:nvPr/>
          </p:nvSpPr>
          <p:spPr bwMode="auto">
            <a:xfrm>
              <a:off x="2183" y="1083"/>
              <a:ext cx="18" cy="15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90" name="Line 436"/>
            <p:cNvSpPr>
              <a:spLocks noChangeShapeType="1"/>
            </p:cNvSpPr>
            <p:nvPr/>
          </p:nvSpPr>
          <p:spPr bwMode="auto">
            <a:xfrm>
              <a:off x="2199" y="1070"/>
              <a:ext cx="8" cy="23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91" name="Line 437"/>
            <p:cNvSpPr>
              <a:spLocks noChangeShapeType="1"/>
            </p:cNvSpPr>
            <p:nvPr/>
          </p:nvSpPr>
          <p:spPr bwMode="auto">
            <a:xfrm flipH="1">
              <a:off x="2214" y="1058"/>
              <a:ext cx="2" cy="28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92" name="Line 438"/>
            <p:cNvSpPr>
              <a:spLocks noChangeShapeType="1"/>
            </p:cNvSpPr>
            <p:nvPr/>
          </p:nvSpPr>
          <p:spPr bwMode="auto">
            <a:xfrm flipH="1">
              <a:off x="2221" y="1046"/>
              <a:ext cx="6" cy="34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93" name="Line 439"/>
            <p:cNvSpPr>
              <a:spLocks noChangeShapeType="1"/>
            </p:cNvSpPr>
            <p:nvPr/>
          </p:nvSpPr>
          <p:spPr bwMode="auto">
            <a:xfrm>
              <a:off x="2138" y="1091"/>
              <a:ext cx="15" cy="2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94" name="Line 440"/>
            <p:cNvSpPr>
              <a:spLocks noChangeShapeType="1"/>
            </p:cNvSpPr>
            <p:nvPr/>
          </p:nvSpPr>
          <p:spPr bwMode="auto">
            <a:xfrm>
              <a:off x="2142" y="1088"/>
              <a:ext cx="14" cy="3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95" name="Line 441"/>
            <p:cNvSpPr>
              <a:spLocks noChangeShapeType="1"/>
            </p:cNvSpPr>
            <p:nvPr/>
          </p:nvSpPr>
          <p:spPr bwMode="auto">
            <a:xfrm>
              <a:off x="2147" y="1083"/>
              <a:ext cx="11" cy="5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96" name="Line 442"/>
            <p:cNvSpPr>
              <a:spLocks noChangeShapeType="1"/>
            </p:cNvSpPr>
            <p:nvPr/>
          </p:nvSpPr>
          <p:spPr bwMode="auto">
            <a:xfrm>
              <a:off x="2150" y="1080"/>
              <a:ext cx="11" cy="5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97" name="Line 443"/>
            <p:cNvSpPr>
              <a:spLocks noChangeShapeType="1"/>
            </p:cNvSpPr>
            <p:nvPr/>
          </p:nvSpPr>
          <p:spPr bwMode="auto">
            <a:xfrm>
              <a:off x="2156" y="1075"/>
              <a:ext cx="10" cy="6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98" name="Line 444"/>
            <p:cNvSpPr>
              <a:spLocks noChangeShapeType="1"/>
            </p:cNvSpPr>
            <p:nvPr/>
          </p:nvSpPr>
          <p:spPr bwMode="auto">
            <a:xfrm>
              <a:off x="2163" y="1071"/>
              <a:ext cx="7" cy="5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99" name="Line 445"/>
            <p:cNvSpPr>
              <a:spLocks noChangeShapeType="1"/>
            </p:cNvSpPr>
            <p:nvPr/>
          </p:nvSpPr>
          <p:spPr bwMode="auto">
            <a:xfrm>
              <a:off x="2165" y="1065"/>
              <a:ext cx="10" cy="8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00" name="Line 446"/>
            <p:cNvSpPr>
              <a:spLocks noChangeShapeType="1"/>
            </p:cNvSpPr>
            <p:nvPr/>
          </p:nvSpPr>
          <p:spPr bwMode="auto">
            <a:xfrm>
              <a:off x="2183" y="1051"/>
              <a:ext cx="3" cy="12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01" name="Line 447"/>
            <p:cNvSpPr>
              <a:spLocks noChangeShapeType="1"/>
            </p:cNvSpPr>
            <p:nvPr/>
          </p:nvSpPr>
          <p:spPr bwMode="auto">
            <a:xfrm flipV="1">
              <a:off x="2163" y="1061"/>
              <a:ext cx="5" cy="5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02" name="Line 448"/>
            <p:cNvSpPr>
              <a:spLocks noChangeShapeType="1"/>
            </p:cNvSpPr>
            <p:nvPr/>
          </p:nvSpPr>
          <p:spPr bwMode="auto">
            <a:xfrm flipV="1">
              <a:off x="2173" y="1051"/>
              <a:ext cx="8" cy="7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03" name="Line 449"/>
            <p:cNvSpPr>
              <a:spLocks noChangeShapeType="1"/>
            </p:cNvSpPr>
            <p:nvPr/>
          </p:nvSpPr>
          <p:spPr bwMode="auto">
            <a:xfrm>
              <a:off x="2189" y="1046"/>
              <a:ext cx="4" cy="14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04" name="Line 450"/>
            <p:cNvSpPr>
              <a:spLocks noChangeShapeType="1"/>
            </p:cNvSpPr>
            <p:nvPr/>
          </p:nvSpPr>
          <p:spPr bwMode="auto">
            <a:xfrm>
              <a:off x="2194" y="1045"/>
              <a:ext cx="4" cy="11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05" name="Line 451"/>
            <p:cNvSpPr>
              <a:spLocks noChangeShapeType="1"/>
            </p:cNvSpPr>
            <p:nvPr/>
          </p:nvSpPr>
          <p:spPr bwMode="auto">
            <a:xfrm>
              <a:off x="2201" y="1041"/>
              <a:ext cx="1" cy="14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06" name="Line 452"/>
            <p:cNvSpPr>
              <a:spLocks noChangeShapeType="1"/>
            </p:cNvSpPr>
            <p:nvPr/>
          </p:nvSpPr>
          <p:spPr bwMode="auto">
            <a:xfrm>
              <a:off x="2204" y="1036"/>
              <a:ext cx="2" cy="17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07" name="Line 453"/>
            <p:cNvSpPr>
              <a:spLocks noChangeShapeType="1"/>
            </p:cNvSpPr>
            <p:nvPr/>
          </p:nvSpPr>
          <p:spPr bwMode="auto">
            <a:xfrm flipH="1">
              <a:off x="2209" y="1035"/>
              <a:ext cx="2" cy="16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08" name="Line 454"/>
            <p:cNvSpPr>
              <a:spLocks noChangeShapeType="1"/>
            </p:cNvSpPr>
            <p:nvPr/>
          </p:nvSpPr>
          <p:spPr bwMode="auto">
            <a:xfrm flipH="1">
              <a:off x="2212" y="1033"/>
              <a:ext cx="4" cy="17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09" name="Line 455"/>
            <p:cNvSpPr>
              <a:spLocks noChangeShapeType="1"/>
            </p:cNvSpPr>
            <p:nvPr/>
          </p:nvSpPr>
          <p:spPr bwMode="auto">
            <a:xfrm flipH="1">
              <a:off x="2217" y="1032"/>
              <a:ext cx="4" cy="16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10" name="Line 456"/>
            <p:cNvSpPr>
              <a:spLocks noChangeShapeType="1"/>
            </p:cNvSpPr>
            <p:nvPr/>
          </p:nvSpPr>
          <p:spPr bwMode="auto">
            <a:xfrm flipH="1">
              <a:off x="2219" y="1030"/>
              <a:ext cx="5" cy="18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11" name="Line 457"/>
            <p:cNvSpPr>
              <a:spLocks noChangeShapeType="1"/>
            </p:cNvSpPr>
            <p:nvPr/>
          </p:nvSpPr>
          <p:spPr bwMode="auto">
            <a:xfrm flipH="1">
              <a:off x="2221" y="1030"/>
              <a:ext cx="6" cy="18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12" name="Line 458"/>
            <p:cNvSpPr>
              <a:spLocks noChangeShapeType="1"/>
            </p:cNvSpPr>
            <p:nvPr/>
          </p:nvSpPr>
          <p:spPr bwMode="auto">
            <a:xfrm flipH="1">
              <a:off x="2222" y="1028"/>
              <a:ext cx="8" cy="18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13" name="Line 459"/>
            <p:cNvSpPr>
              <a:spLocks noChangeShapeType="1"/>
            </p:cNvSpPr>
            <p:nvPr/>
          </p:nvSpPr>
          <p:spPr bwMode="auto">
            <a:xfrm flipH="1">
              <a:off x="2224" y="1030"/>
              <a:ext cx="8" cy="18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15" name="Rectangle 461"/>
            <p:cNvSpPr>
              <a:spLocks noChangeArrowheads="1"/>
            </p:cNvSpPr>
            <p:nvPr/>
          </p:nvSpPr>
          <p:spPr bwMode="auto">
            <a:xfrm>
              <a:off x="2214" y="1094"/>
              <a:ext cx="2" cy="57"/>
            </a:xfrm>
            <a:prstGeom prst="rect">
              <a:avLst/>
            </a:prstGeom>
            <a:grpFill/>
            <a:ln w="0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>
                <a:cs typeface="Calibri" charset="0"/>
              </a:endParaRPr>
            </a:p>
          </p:txBody>
        </p:sp>
        <p:sp>
          <p:nvSpPr>
            <p:cNvPr id="1216" name="Freeform 462"/>
            <p:cNvSpPr>
              <a:spLocks/>
            </p:cNvSpPr>
            <p:nvPr/>
          </p:nvSpPr>
          <p:spPr bwMode="auto">
            <a:xfrm>
              <a:off x="2184" y="1114"/>
              <a:ext cx="30" cy="7"/>
            </a:xfrm>
            <a:custGeom>
              <a:avLst/>
              <a:gdLst>
                <a:gd name="T0" fmla="*/ 0 w 30"/>
                <a:gd name="T1" fmla="*/ 5 h 7"/>
                <a:gd name="T2" fmla="*/ 30 w 30"/>
                <a:gd name="T3" fmla="*/ 0 h 7"/>
                <a:gd name="T4" fmla="*/ 30 w 30"/>
                <a:gd name="T5" fmla="*/ 4 h 7"/>
                <a:gd name="T6" fmla="*/ 0 w 30"/>
                <a:gd name="T7" fmla="*/ 7 h 7"/>
                <a:gd name="T8" fmla="*/ 0 w 30"/>
                <a:gd name="T9" fmla="*/ 5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7"/>
                <a:gd name="T17" fmla="*/ 30 w 30"/>
                <a:gd name="T18" fmla="*/ 7 h 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7">
                  <a:moveTo>
                    <a:pt x="0" y="5"/>
                  </a:moveTo>
                  <a:lnTo>
                    <a:pt x="30" y="0"/>
                  </a:lnTo>
                  <a:lnTo>
                    <a:pt x="30" y="4"/>
                  </a:lnTo>
                  <a:lnTo>
                    <a:pt x="0" y="7"/>
                  </a:lnTo>
                  <a:lnTo>
                    <a:pt x="0" y="5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17" name="Freeform 463"/>
            <p:cNvSpPr>
              <a:spLocks/>
            </p:cNvSpPr>
            <p:nvPr/>
          </p:nvSpPr>
          <p:spPr bwMode="auto">
            <a:xfrm>
              <a:off x="2168" y="1121"/>
              <a:ext cx="21" cy="26"/>
            </a:xfrm>
            <a:custGeom>
              <a:avLst/>
              <a:gdLst>
                <a:gd name="T0" fmla="*/ 21 w 21"/>
                <a:gd name="T1" fmla="*/ 0 h 26"/>
                <a:gd name="T2" fmla="*/ 0 w 21"/>
                <a:gd name="T3" fmla="*/ 26 h 26"/>
                <a:gd name="T4" fmla="*/ 16 w 21"/>
                <a:gd name="T5" fmla="*/ 26 h 26"/>
                <a:gd name="T6" fmla="*/ 16 w 21"/>
                <a:gd name="T7" fmla="*/ 5 h 2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"/>
                <a:gd name="T13" fmla="*/ 0 h 26"/>
                <a:gd name="T14" fmla="*/ 21 w 21"/>
                <a:gd name="T15" fmla="*/ 26 h 2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" h="26">
                  <a:moveTo>
                    <a:pt x="21" y="0"/>
                  </a:moveTo>
                  <a:lnTo>
                    <a:pt x="0" y="26"/>
                  </a:lnTo>
                  <a:lnTo>
                    <a:pt x="16" y="26"/>
                  </a:lnTo>
                  <a:lnTo>
                    <a:pt x="16" y="5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18" name="Freeform 464"/>
            <p:cNvSpPr>
              <a:spLocks/>
            </p:cNvSpPr>
            <p:nvPr/>
          </p:nvSpPr>
          <p:spPr bwMode="auto">
            <a:xfrm>
              <a:off x="2184" y="1118"/>
              <a:ext cx="30" cy="29"/>
            </a:xfrm>
            <a:custGeom>
              <a:avLst/>
              <a:gdLst>
                <a:gd name="T0" fmla="*/ 27 w 30"/>
                <a:gd name="T1" fmla="*/ 0 h 29"/>
                <a:gd name="T2" fmla="*/ 0 w 30"/>
                <a:gd name="T3" fmla="*/ 29 h 29"/>
                <a:gd name="T4" fmla="*/ 7 w 30"/>
                <a:gd name="T5" fmla="*/ 29 h 29"/>
                <a:gd name="T6" fmla="*/ 30 w 30"/>
                <a:gd name="T7" fmla="*/ 3 h 29"/>
                <a:gd name="T8" fmla="*/ 27 w 30"/>
                <a:gd name="T9" fmla="*/ 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9"/>
                <a:gd name="T17" fmla="*/ 30 w 30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9">
                  <a:moveTo>
                    <a:pt x="27" y="0"/>
                  </a:moveTo>
                  <a:lnTo>
                    <a:pt x="0" y="29"/>
                  </a:lnTo>
                  <a:lnTo>
                    <a:pt x="7" y="29"/>
                  </a:lnTo>
                  <a:lnTo>
                    <a:pt x="30" y="3"/>
                  </a:lnTo>
                  <a:lnTo>
                    <a:pt x="27" y="0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19" name="Freeform 465"/>
            <p:cNvSpPr>
              <a:spLocks/>
            </p:cNvSpPr>
            <p:nvPr/>
          </p:nvSpPr>
          <p:spPr bwMode="auto">
            <a:xfrm>
              <a:off x="2217" y="1085"/>
              <a:ext cx="20" cy="24"/>
            </a:xfrm>
            <a:custGeom>
              <a:avLst/>
              <a:gdLst>
                <a:gd name="T0" fmla="*/ 0 w 20"/>
                <a:gd name="T1" fmla="*/ 0 h 24"/>
                <a:gd name="T2" fmla="*/ 4 w 20"/>
                <a:gd name="T3" fmla="*/ 3 h 24"/>
                <a:gd name="T4" fmla="*/ 10 w 20"/>
                <a:gd name="T5" fmla="*/ 4 h 24"/>
                <a:gd name="T6" fmla="*/ 10 w 20"/>
                <a:gd name="T7" fmla="*/ 9 h 24"/>
                <a:gd name="T8" fmla="*/ 20 w 20"/>
                <a:gd name="T9" fmla="*/ 16 h 24"/>
                <a:gd name="T10" fmla="*/ 20 w 20"/>
                <a:gd name="T11" fmla="*/ 21 h 24"/>
                <a:gd name="T12" fmla="*/ 17 w 20"/>
                <a:gd name="T13" fmla="*/ 24 h 24"/>
                <a:gd name="T14" fmla="*/ 13 w 20"/>
                <a:gd name="T15" fmla="*/ 19 h 24"/>
                <a:gd name="T16" fmla="*/ 15 w 20"/>
                <a:gd name="T17" fmla="*/ 19 h 24"/>
                <a:gd name="T18" fmla="*/ 7 w 20"/>
                <a:gd name="T19" fmla="*/ 9 h 24"/>
                <a:gd name="T20" fmla="*/ 4 w 20"/>
                <a:gd name="T21" fmla="*/ 9 h 24"/>
                <a:gd name="T22" fmla="*/ 2 w 20"/>
                <a:gd name="T23" fmla="*/ 8 h 24"/>
                <a:gd name="T24" fmla="*/ 0 w 20"/>
                <a:gd name="T25" fmla="*/ 0 h 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0"/>
                <a:gd name="T40" fmla="*/ 0 h 24"/>
                <a:gd name="T41" fmla="*/ 20 w 20"/>
                <a:gd name="T42" fmla="*/ 24 h 2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0" h="24">
                  <a:moveTo>
                    <a:pt x="0" y="0"/>
                  </a:moveTo>
                  <a:lnTo>
                    <a:pt x="4" y="3"/>
                  </a:lnTo>
                  <a:lnTo>
                    <a:pt x="10" y="4"/>
                  </a:lnTo>
                  <a:lnTo>
                    <a:pt x="10" y="9"/>
                  </a:lnTo>
                  <a:lnTo>
                    <a:pt x="20" y="16"/>
                  </a:lnTo>
                  <a:lnTo>
                    <a:pt x="20" y="21"/>
                  </a:lnTo>
                  <a:lnTo>
                    <a:pt x="17" y="24"/>
                  </a:lnTo>
                  <a:lnTo>
                    <a:pt x="13" y="19"/>
                  </a:lnTo>
                  <a:lnTo>
                    <a:pt x="15" y="19"/>
                  </a:lnTo>
                  <a:lnTo>
                    <a:pt x="7" y="9"/>
                  </a:lnTo>
                  <a:lnTo>
                    <a:pt x="4" y="9"/>
                  </a:lnTo>
                  <a:lnTo>
                    <a:pt x="2" y="8"/>
                  </a:lnTo>
                  <a:lnTo>
                    <a:pt x="0" y="0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0" name="Freeform 466"/>
            <p:cNvSpPr>
              <a:spLocks/>
            </p:cNvSpPr>
            <p:nvPr/>
          </p:nvSpPr>
          <p:spPr bwMode="auto">
            <a:xfrm>
              <a:off x="2188" y="1119"/>
              <a:ext cx="18" cy="25"/>
            </a:xfrm>
            <a:custGeom>
              <a:avLst/>
              <a:gdLst>
                <a:gd name="T0" fmla="*/ 0 w 18"/>
                <a:gd name="T1" fmla="*/ 5 h 25"/>
                <a:gd name="T2" fmla="*/ 0 w 18"/>
                <a:gd name="T3" fmla="*/ 25 h 25"/>
                <a:gd name="T4" fmla="*/ 3 w 18"/>
                <a:gd name="T5" fmla="*/ 0 h 25"/>
                <a:gd name="T6" fmla="*/ 5 w 18"/>
                <a:gd name="T7" fmla="*/ 0 h 25"/>
                <a:gd name="T8" fmla="*/ 3 w 18"/>
                <a:gd name="T9" fmla="*/ 22 h 25"/>
                <a:gd name="T10" fmla="*/ 8 w 18"/>
                <a:gd name="T11" fmla="*/ 15 h 25"/>
                <a:gd name="T12" fmla="*/ 5 w 18"/>
                <a:gd name="T13" fmla="*/ 0 h 25"/>
                <a:gd name="T14" fmla="*/ 8 w 18"/>
                <a:gd name="T15" fmla="*/ 0 h 25"/>
                <a:gd name="T16" fmla="*/ 11 w 18"/>
                <a:gd name="T17" fmla="*/ 14 h 25"/>
                <a:gd name="T18" fmla="*/ 13 w 18"/>
                <a:gd name="T19" fmla="*/ 12 h 25"/>
                <a:gd name="T20" fmla="*/ 11 w 18"/>
                <a:gd name="T21" fmla="*/ 0 h 25"/>
                <a:gd name="T22" fmla="*/ 16 w 18"/>
                <a:gd name="T23" fmla="*/ 2 h 25"/>
                <a:gd name="T24" fmla="*/ 18 w 18"/>
                <a:gd name="T25" fmla="*/ 0 h 25"/>
                <a:gd name="T26" fmla="*/ 13 w 18"/>
                <a:gd name="T27" fmla="*/ 10 h 2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8"/>
                <a:gd name="T43" fmla="*/ 0 h 25"/>
                <a:gd name="T44" fmla="*/ 18 w 18"/>
                <a:gd name="T45" fmla="*/ 25 h 2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8" h="25">
                  <a:moveTo>
                    <a:pt x="0" y="5"/>
                  </a:moveTo>
                  <a:lnTo>
                    <a:pt x="0" y="25"/>
                  </a:lnTo>
                  <a:lnTo>
                    <a:pt x="3" y="0"/>
                  </a:lnTo>
                  <a:lnTo>
                    <a:pt x="5" y="0"/>
                  </a:lnTo>
                  <a:lnTo>
                    <a:pt x="3" y="22"/>
                  </a:lnTo>
                  <a:lnTo>
                    <a:pt x="8" y="15"/>
                  </a:lnTo>
                  <a:lnTo>
                    <a:pt x="5" y="0"/>
                  </a:lnTo>
                  <a:lnTo>
                    <a:pt x="8" y="0"/>
                  </a:lnTo>
                  <a:lnTo>
                    <a:pt x="11" y="14"/>
                  </a:lnTo>
                  <a:lnTo>
                    <a:pt x="13" y="12"/>
                  </a:lnTo>
                  <a:lnTo>
                    <a:pt x="11" y="0"/>
                  </a:lnTo>
                  <a:lnTo>
                    <a:pt x="16" y="2"/>
                  </a:lnTo>
                  <a:lnTo>
                    <a:pt x="18" y="0"/>
                  </a:lnTo>
                  <a:lnTo>
                    <a:pt x="13" y="10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1" name="Freeform 467"/>
            <p:cNvSpPr>
              <a:spLocks/>
            </p:cNvSpPr>
            <p:nvPr/>
          </p:nvSpPr>
          <p:spPr bwMode="auto">
            <a:xfrm>
              <a:off x="2199" y="1131"/>
              <a:ext cx="8" cy="16"/>
            </a:xfrm>
            <a:custGeom>
              <a:avLst/>
              <a:gdLst>
                <a:gd name="T0" fmla="*/ 4 w 8"/>
                <a:gd name="T1" fmla="*/ 2 h 16"/>
                <a:gd name="T2" fmla="*/ 0 w 8"/>
                <a:gd name="T3" fmla="*/ 16 h 16"/>
                <a:gd name="T4" fmla="*/ 4 w 8"/>
                <a:gd name="T5" fmla="*/ 16 h 16"/>
                <a:gd name="T6" fmla="*/ 7 w 8"/>
                <a:gd name="T7" fmla="*/ 0 h 16"/>
                <a:gd name="T8" fmla="*/ 8 w 8"/>
                <a:gd name="T9" fmla="*/ 0 h 16"/>
                <a:gd name="T10" fmla="*/ 8 w 8"/>
                <a:gd name="T11" fmla="*/ 10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16"/>
                <a:gd name="T20" fmla="*/ 8 w 8"/>
                <a:gd name="T21" fmla="*/ 16 h 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16">
                  <a:moveTo>
                    <a:pt x="4" y="2"/>
                  </a:moveTo>
                  <a:lnTo>
                    <a:pt x="0" y="16"/>
                  </a:lnTo>
                  <a:lnTo>
                    <a:pt x="4" y="16"/>
                  </a:lnTo>
                  <a:lnTo>
                    <a:pt x="7" y="0"/>
                  </a:lnTo>
                  <a:lnTo>
                    <a:pt x="8" y="0"/>
                  </a:lnTo>
                  <a:lnTo>
                    <a:pt x="8" y="10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2" name="Freeform 468"/>
            <p:cNvSpPr>
              <a:spLocks/>
            </p:cNvSpPr>
            <p:nvPr/>
          </p:nvSpPr>
          <p:spPr bwMode="auto">
            <a:xfrm>
              <a:off x="2163" y="1149"/>
              <a:ext cx="63" cy="2"/>
            </a:xfrm>
            <a:custGeom>
              <a:avLst/>
              <a:gdLst>
                <a:gd name="T0" fmla="*/ 0 w 63"/>
                <a:gd name="T1" fmla="*/ 0 h 2"/>
                <a:gd name="T2" fmla="*/ 51 w 63"/>
                <a:gd name="T3" fmla="*/ 2 h 2"/>
                <a:gd name="T4" fmla="*/ 63 w 63"/>
                <a:gd name="T5" fmla="*/ 2 h 2"/>
                <a:gd name="T6" fmla="*/ 0 60000 65536"/>
                <a:gd name="T7" fmla="*/ 0 60000 65536"/>
                <a:gd name="T8" fmla="*/ 0 60000 65536"/>
                <a:gd name="T9" fmla="*/ 0 w 63"/>
                <a:gd name="T10" fmla="*/ 0 h 2"/>
                <a:gd name="T11" fmla="*/ 63 w 63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3" h="2">
                  <a:moveTo>
                    <a:pt x="0" y="0"/>
                  </a:moveTo>
                  <a:lnTo>
                    <a:pt x="51" y="2"/>
                  </a:lnTo>
                  <a:lnTo>
                    <a:pt x="63" y="2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3" name="Freeform 469"/>
            <p:cNvSpPr>
              <a:spLocks/>
            </p:cNvSpPr>
            <p:nvPr/>
          </p:nvSpPr>
          <p:spPr bwMode="auto">
            <a:xfrm>
              <a:off x="2160" y="1154"/>
              <a:ext cx="80" cy="1"/>
            </a:xfrm>
            <a:custGeom>
              <a:avLst/>
              <a:gdLst>
                <a:gd name="T0" fmla="*/ 0 w 80"/>
                <a:gd name="T1" fmla="*/ 0 h 1"/>
                <a:gd name="T2" fmla="*/ 80 w 80"/>
                <a:gd name="T3" fmla="*/ 0 h 1"/>
                <a:gd name="T4" fmla="*/ 0 w 80"/>
                <a:gd name="T5" fmla="*/ 0 h 1"/>
                <a:gd name="T6" fmla="*/ 0 60000 65536"/>
                <a:gd name="T7" fmla="*/ 0 60000 65536"/>
                <a:gd name="T8" fmla="*/ 0 60000 65536"/>
                <a:gd name="T9" fmla="*/ 0 w 80"/>
                <a:gd name="T10" fmla="*/ 0 h 1"/>
                <a:gd name="T11" fmla="*/ 80 w 80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0" h="1">
                  <a:moveTo>
                    <a:pt x="0" y="0"/>
                  </a:moveTo>
                  <a:lnTo>
                    <a:pt x="8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4" name="Freeform 470"/>
            <p:cNvSpPr>
              <a:spLocks/>
            </p:cNvSpPr>
            <p:nvPr/>
          </p:nvSpPr>
          <p:spPr bwMode="auto">
            <a:xfrm>
              <a:off x="2217" y="1141"/>
              <a:ext cx="15" cy="11"/>
            </a:xfrm>
            <a:custGeom>
              <a:avLst/>
              <a:gdLst>
                <a:gd name="T0" fmla="*/ 12 w 15"/>
                <a:gd name="T1" fmla="*/ 11 h 11"/>
                <a:gd name="T2" fmla="*/ 10 w 15"/>
                <a:gd name="T3" fmla="*/ 5 h 11"/>
                <a:gd name="T4" fmla="*/ 0 w 15"/>
                <a:gd name="T5" fmla="*/ 5 h 11"/>
                <a:gd name="T6" fmla="*/ 4 w 15"/>
                <a:gd name="T7" fmla="*/ 5 h 11"/>
                <a:gd name="T8" fmla="*/ 4 w 15"/>
                <a:gd name="T9" fmla="*/ 1 h 11"/>
                <a:gd name="T10" fmla="*/ 9 w 15"/>
                <a:gd name="T11" fmla="*/ 1 h 11"/>
                <a:gd name="T12" fmla="*/ 10 w 15"/>
                <a:gd name="T13" fmla="*/ 0 h 11"/>
                <a:gd name="T14" fmla="*/ 12 w 15"/>
                <a:gd name="T15" fmla="*/ 0 h 11"/>
                <a:gd name="T16" fmla="*/ 12 w 15"/>
                <a:gd name="T17" fmla="*/ 5 h 11"/>
                <a:gd name="T18" fmla="*/ 13 w 15"/>
                <a:gd name="T19" fmla="*/ 5 h 11"/>
                <a:gd name="T20" fmla="*/ 15 w 15"/>
                <a:gd name="T21" fmla="*/ 11 h 1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5"/>
                <a:gd name="T34" fmla="*/ 0 h 11"/>
                <a:gd name="T35" fmla="*/ 15 w 15"/>
                <a:gd name="T36" fmla="*/ 11 h 1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5" h="11">
                  <a:moveTo>
                    <a:pt x="12" y="11"/>
                  </a:moveTo>
                  <a:lnTo>
                    <a:pt x="10" y="5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1"/>
                  </a:lnTo>
                  <a:lnTo>
                    <a:pt x="9" y="1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3" y="5"/>
                  </a:lnTo>
                  <a:lnTo>
                    <a:pt x="15" y="11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5" name="Freeform 471"/>
            <p:cNvSpPr>
              <a:spLocks/>
            </p:cNvSpPr>
            <p:nvPr/>
          </p:nvSpPr>
          <p:spPr bwMode="auto">
            <a:xfrm>
              <a:off x="2206" y="1093"/>
              <a:ext cx="8" cy="23"/>
            </a:xfrm>
            <a:custGeom>
              <a:avLst/>
              <a:gdLst>
                <a:gd name="T0" fmla="*/ 5 w 8"/>
                <a:gd name="T1" fmla="*/ 0 h 23"/>
                <a:gd name="T2" fmla="*/ 0 w 8"/>
                <a:gd name="T3" fmla="*/ 23 h 23"/>
                <a:gd name="T4" fmla="*/ 3 w 8"/>
                <a:gd name="T5" fmla="*/ 23 h 23"/>
                <a:gd name="T6" fmla="*/ 8 w 8"/>
                <a:gd name="T7" fmla="*/ 1 h 23"/>
                <a:gd name="T8" fmla="*/ 5 w 8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23"/>
                <a:gd name="T17" fmla="*/ 8 w 8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23">
                  <a:moveTo>
                    <a:pt x="5" y="0"/>
                  </a:moveTo>
                  <a:lnTo>
                    <a:pt x="0" y="23"/>
                  </a:lnTo>
                  <a:lnTo>
                    <a:pt x="3" y="23"/>
                  </a:lnTo>
                  <a:lnTo>
                    <a:pt x="8" y="1"/>
                  </a:lnTo>
                  <a:lnTo>
                    <a:pt x="5" y="0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6" name="Freeform 472"/>
            <p:cNvSpPr>
              <a:spLocks/>
            </p:cNvSpPr>
            <p:nvPr/>
          </p:nvSpPr>
          <p:spPr bwMode="auto">
            <a:xfrm>
              <a:off x="2184" y="1108"/>
              <a:ext cx="15" cy="8"/>
            </a:xfrm>
            <a:custGeom>
              <a:avLst/>
              <a:gdLst>
                <a:gd name="T0" fmla="*/ 0 w 15"/>
                <a:gd name="T1" fmla="*/ 0 h 8"/>
                <a:gd name="T2" fmla="*/ 7 w 15"/>
                <a:gd name="T3" fmla="*/ 6 h 8"/>
                <a:gd name="T4" fmla="*/ 10 w 15"/>
                <a:gd name="T5" fmla="*/ 8 h 8"/>
                <a:gd name="T6" fmla="*/ 15 w 15"/>
                <a:gd name="T7" fmla="*/ 8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"/>
                <a:gd name="T13" fmla="*/ 0 h 8"/>
                <a:gd name="T14" fmla="*/ 15 w 15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" h="8">
                  <a:moveTo>
                    <a:pt x="0" y="0"/>
                  </a:moveTo>
                  <a:lnTo>
                    <a:pt x="7" y="6"/>
                  </a:lnTo>
                  <a:lnTo>
                    <a:pt x="10" y="8"/>
                  </a:lnTo>
                  <a:lnTo>
                    <a:pt x="15" y="8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7" name="Freeform 473"/>
            <p:cNvSpPr>
              <a:spLocks/>
            </p:cNvSpPr>
            <p:nvPr/>
          </p:nvSpPr>
          <p:spPr bwMode="auto">
            <a:xfrm>
              <a:off x="2186" y="1108"/>
              <a:ext cx="20" cy="6"/>
            </a:xfrm>
            <a:custGeom>
              <a:avLst/>
              <a:gdLst>
                <a:gd name="T0" fmla="*/ 0 w 20"/>
                <a:gd name="T1" fmla="*/ 0 h 6"/>
                <a:gd name="T2" fmla="*/ 7 w 20"/>
                <a:gd name="T3" fmla="*/ 5 h 6"/>
                <a:gd name="T4" fmla="*/ 12 w 20"/>
                <a:gd name="T5" fmla="*/ 5 h 6"/>
                <a:gd name="T6" fmla="*/ 17 w 20"/>
                <a:gd name="T7" fmla="*/ 6 h 6"/>
                <a:gd name="T8" fmla="*/ 20 w 20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6"/>
                <a:gd name="T17" fmla="*/ 20 w 20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6">
                  <a:moveTo>
                    <a:pt x="0" y="0"/>
                  </a:moveTo>
                  <a:lnTo>
                    <a:pt x="7" y="5"/>
                  </a:lnTo>
                  <a:lnTo>
                    <a:pt x="12" y="5"/>
                  </a:lnTo>
                  <a:lnTo>
                    <a:pt x="17" y="6"/>
                  </a:lnTo>
                  <a:lnTo>
                    <a:pt x="20" y="6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8" name="Freeform 474"/>
            <p:cNvSpPr>
              <a:spLocks/>
            </p:cNvSpPr>
            <p:nvPr/>
          </p:nvSpPr>
          <p:spPr bwMode="auto">
            <a:xfrm>
              <a:off x="2216" y="1098"/>
              <a:ext cx="5" cy="16"/>
            </a:xfrm>
            <a:custGeom>
              <a:avLst/>
              <a:gdLst>
                <a:gd name="T0" fmla="*/ 0 w 5"/>
                <a:gd name="T1" fmla="*/ 3 h 16"/>
                <a:gd name="T2" fmla="*/ 3 w 5"/>
                <a:gd name="T3" fmla="*/ 0 h 16"/>
                <a:gd name="T4" fmla="*/ 3 w 5"/>
                <a:gd name="T5" fmla="*/ 16 h 16"/>
                <a:gd name="T6" fmla="*/ 5 w 5"/>
                <a:gd name="T7" fmla="*/ 16 h 16"/>
                <a:gd name="T8" fmla="*/ 5 w 5"/>
                <a:gd name="T9" fmla="*/ 1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16"/>
                <a:gd name="T17" fmla="*/ 5 w 5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16">
                  <a:moveTo>
                    <a:pt x="0" y="3"/>
                  </a:moveTo>
                  <a:lnTo>
                    <a:pt x="3" y="0"/>
                  </a:lnTo>
                  <a:lnTo>
                    <a:pt x="3" y="16"/>
                  </a:lnTo>
                  <a:lnTo>
                    <a:pt x="5" y="16"/>
                  </a:lnTo>
                  <a:lnTo>
                    <a:pt x="5" y="1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9" name="Freeform 475"/>
            <p:cNvSpPr>
              <a:spLocks/>
            </p:cNvSpPr>
            <p:nvPr/>
          </p:nvSpPr>
          <p:spPr bwMode="auto">
            <a:xfrm>
              <a:off x="2221" y="1119"/>
              <a:ext cx="11" cy="2"/>
            </a:xfrm>
            <a:custGeom>
              <a:avLst/>
              <a:gdLst>
                <a:gd name="T0" fmla="*/ 0 w 11"/>
                <a:gd name="T1" fmla="*/ 2 h 2"/>
                <a:gd name="T2" fmla="*/ 5 w 11"/>
                <a:gd name="T3" fmla="*/ 2 h 2"/>
                <a:gd name="T4" fmla="*/ 11 w 11"/>
                <a:gd name="T5" fmla="*/ 0 h 2"/>
                <a:gd name="T6" fmla="*/ 0 60000 65536"/>
                <a:gd name="T7" fmla="*/ 0 60000 65536"/>
                <a:gd name="T8" fmla="*/ 0 60000 65536"/>
                <a:gd name="T9" fmla="*/ 0 w 11"/>
                <a:gd name="T10" fmla="*/ 0 h 2"/>
                <a:gd name="T11" fmla="*/ 11 w 11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" h="2">
                  <a:moveTo>
                    <a:pt x="0" y="2"/>
                  </a:moveTo>
                  <a:lnTo>
                    <a:pt x="5" y="2"/>
                  </a:lnTo>
                  <a:lnTo>
                    <a:pt x="11" y="0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0" name="Freeform 476"/>
            <p:cNvSpPr>
              <a:spLocks/>
            </p:cNvSpPr>
            <p:nvPr/>
          </p:nvSpPr>
          <p:spPr bwMode="auto">
            <a:xfrm>
              <a:off x="2226" y="1121"/>
              <a:ext cx="9" cy="10"/>
            </a:xfrm>
            <a:custGeom>
              <a:avLst/>
              <a:gdLst>
                <a:gd name="T0" fmla="*/ 0 w 9"/>
                <a:gd name="T1" fmla="*/ 0 h 10"/>
                <a:gd name="T2" fmla="*/ 0 w 9"/>
                <a:gd name="T3" fmla="*/ 5 h 10"/>
                <a:gd name="T4" fmla="*/ 3 w 9"/>
                <a:gd name="T5" fmla="*/ 5 h 10"/>
                <a:gd name="T6" fmla="*/ 4 w 9"/>
                <a:gd name="T7" fmla="*/ 7 h 10"/>
                <a:gd name="T8" fmla="*/ 8 w 9"/>
                <a:gd name="T9" fmla="*/ 7 h 10"/>
                <a:gd name="T10" fmla="*/ 8 w 9"/>
                <a:gd name="T11" fmla="*/ 8 h 10"/>
                <a:gd name="T12" fmla="*/ 9 w 9"/>
                <a:gd name="T13" fmla="*/ 10 h 10"/>
                <a:gd name="T14" fmla="*/ 3 w 9"/>
                <a:gd name="T15" fmla="*/ 10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"/>
                <a:gd name="T25" fmla="*/ 0 h 10"/>
                <a:gd name="T26" fmla="*/ 9 w 9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" h="10">
                  <a:moveTo>
                    <a:pt x="0" y="0"/>
                  </a:moveTo>
                  <a:lnTo>
                    <a:pt x="0" y="5"/>
                  </a:lnTo>
                  <a:lnTo>
                    <a:pt x="3" y="5"/>
                  </a:lnTo>
                  <a:lnTo>
                    <a:pt x="4" y="7"/>
                  </a:lnTo>
                  <a:lnTo>
                    <a:pt x="8" y="7"/>
                  </a:lnTo>
                  <a:lnTo>
                    <a:pt x="8" y="8"/>
                  </a:lnTo>
                  <a:lnTo>
                    <a:pt x="9" y="10"/>
                  </a:lnTo>
                  <a:lnTo>
                    <a:pt x="3" y="10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1" name="Line 477"/>
            <p:cNvSpPr>
              <a:spLocks noChangeShapeType="1"/>
            </p:cNvSpPr>
            <p:nvPr/>
          </p:nvSpPr>
          <p:spPr bwMode="auto">
            <a:xfrm>
              <a:off x="2229" y="1134"/>
              <a:ext cx="6" cy="1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2" name="Freeform 478"/>
            <p:cNvSpPr>
              <a:spLocks/>
            </p:cNvSpPr>
            <p:nvPr/>
          </p:nvSpPr>
          <p:spPr bwMode="auto">
            <a:xfrm>
              <a:off x="2191" y="1103"/>
              <a:ext cx="15" cy="5"/>
            </a:xfrm>
            <a:custGeom>
              <a:avLst/>
              <a:gdLst>
                <a:gd name="T0" fmla="*/ 0 w 15"/>
                <a:gd name="T1" fmla="*/ 1 h 5"/>
                <a:gd name="T2" fmla="*/ 13 w 15"/>
                <a:gd name="T3" fmla="*/ 5 h 5"/>
                <a:gd name="T4" fmla="*/ 15 w 15"/>
                <a:gd name="T5" fmla="*/ 3 h 5"/>
                <a:gd name="T6" fmla="*/ 3 w 15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"/>
                <a:gd name="T13" fmla="*/ 0 h 5"/>
                <a:gd name="T14" fmla="*/ 15 w 15"/>
                <a:gd name="T15" fmla="*/ 5 h 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" h="5">
                  <a:moveTo>
                    <a:pt x="0" y="1"/>
                  </a:moveTo>
                  <a:lnTo>
                    <a:pt x="13" y="5"/>
                  </a:lnTo>
                  <a:lnTo>
                    <a:pt x="15" y="3"/>
                  </a:lnTo>
                  <a:lnTo>
                    <a:pt x="3" y="0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3" name="Freeform 479"/>
            <p:cNvSpPr>
              <a:spLocks/>
            </p:cNvSpPr>
            <p:nvPr/>
          </p:nvSpPr>
          <p:spPr bwMode="auto">
            <a:xfrm>
              <a:off x="2193" y="1098"/>
              <a:ext cx="14" cy="15"/>
            </a:xfrm>
            <a:custGeom>
              <a:avLst/>
              <a:gdLst>
                <a:gd name="T0" fmla="*/ 0 w 14"/>
                <a:gd name="T1" fmla="*/ 15 h 15"/>
                <a:gd name="T2" fmla="*/ 6 w 14"/>
                <a:gd name="T3" fmla="*/ 8 h 15"/>
                <a:gd name="T4" fmla="*/ 6 w 14"/>
                <a:gd name="T5" fmla="*/ 15 h 15"/>
                <a:gd name="T6" fmla="*/ 10 w 14"/>
                <a:gd name="T7" fmla="*/ 10 h 15"/>
                <a:gd name="T8" fmla="*/ 11 w 14"/>
                <a:gd name="T9" fmla="*/ 11 h 15"/>
                <a:gd name="T10" fmla="*/ 8 w 14"/>
                <a:gd name="T11" fmla="*/ 15 h 15"/>
                <a:gd name="T12" fmla="*/ 11 w 14"/>
                <a:gd name="T13" fmla="*/ 15 h 15"/>
                <a:gd name="T14" fmla="*/ 13 w 14"/>
                <a:gd name="T15" fmla="*/ 15 h 15"/>
                <a:gd name="T16" fmla="*/ 13 w 14"/>
                <a:gd name="T17" fmla="*/ 8 h 15"/>
                <a:gd name="T18" fmla="*/ 13 w 14"/>
                <a:gd name="T19" fmla="*/ 5 h 15"/>
                <a:gd name="T20" fmla="*/ 8 w 14"/>
                <a:gd name="T21" fmla="*/ 3 h 15"/>
                <a:gd name="T22" fmla="*/ 11 w 14"/>
                <a:gd name="T23" fmla="*/ 0 h 15"/>
                <a:gd name="T24" fmla="*/ 14 w 14"/>
                <a:gd name="T25" fmla="*/ 0 h 15"/>
                <a:gd name="T26" fmla="*/ 14 w 14"/>
                <a:gd name="T27" fmla="*/ 1 h 15"/>
                <a:gd name="T28" fmla="*/ 13 w 14"/>
                <a:gd name="T29" fmla="*/ 3 h 1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4"/>
                <a:gd name="T46" fmla="*/ 0 h 15"/>
                <a:gd name="T47" fmla="*/ 14 w 14"/>
                <a:gd name="T48" fmla="*/ 15 h 1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4" h="15">
                  <a:moveTo>
                    <a:pt x="0" y="15"/>
                  </a:moveTo>
                  <a:lnTo>
                    <a:pt x="6" y="8"/>
                  </a:lnTo>
                  <a:lnTo>
                    <a:pt x="6" y="15"/>
                  </a:lnTo>
                  <a:lnTo>
                    <a:pt x="10" y="10"/>
                  </a:lnTo>
                  <a:lnTo>
                    <a:pt x="11" y="11"/>
                  </a:lnTo>
                  <a:lnTo>
                    <a:pt x="8" y="15"/>
                  </a:lnTo>
                  <a:lnTo>
                    <a:pt x="11" y="15"/>
                  </a:lnTo>
                  <a:lnTo>
                    <a:pt x="13" y="15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4" y="1"/>
                  </a:lnTo>
                  <a:lnTo>
                    <a:pt x="13" y="3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4" name="Line 480"/>
            <p:cNvSpPr>
              <a:spLocks noChangeShapeType="1"/>
            </p:cNvSpPr>
            <p:nvPr/>
          </p:nvSpPr>
          <p:spPr bwMode="auto">
            <a:xfrm>
              <a:off x="2189" y="1106"/>
              <a:ext cx="1" cy="3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5" name="Line 481"/>
            <p:cNvSpPr>
              <a:spLocks noChangeShapeType="1"/>
            </p:cNvSpPr>
            <p:nvPr/>
          </p:nvSpPr>
          <p:spPr bwMode="auto">
            <a:xfrm>
              <a:off x="2198" y="1101"/>
              <a:ext cx="1" cy="3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6" name="Line 482"/>
            <p:cNvSpPr>
              <a:spLocks noChangeShapeType="1"/>
            </p:cNvSpPr>
            <p:nvPr/>
          </p:nvSpPr>
          <p:spPr bwMode="auto">
            <a:xfrm>
              <a:off x="2209" y="1126"/>
              <a:ext cx="3" cy="20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7" name="Freeform 483"/>
            <p:cNvSpPr>
              <a:spLocks/>
            </p:cNvSpPr>
            <p:nvPr/>
          </p:nvSpPr>
          <p:spPr bwMode="auto">
            <a:xfrm>
              <a:off x="2193" y="1141"/>
              <a:ext cx="6" cy="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6 h 6"/>
                <a:gd name="T4" fmla="*/ 5 w 6"/>
                <a:gd name="T5" fmla="*/ 0 h 6"/>
                <a:gd name="T6" fmla="*/ 0 60000 65536"/>
                <a:gd name="T7" fmla="*/ 0 60000 65536"/>
                <a:gd name="T8" fmla="*/ 0 60000 65536"/>
                <a:gd name="T9" fmla="*/ 0 w 6"/>
                <a:gd name="T10" fmla="*/ 0 h 6"/>
                <a:gd name="T11" fmla="*/ 6 w 6"/>
                <a:gd name="T12" fmla="*/ 6 h 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" h="6">
                  <a:moveTo>
                    <a:pt x="0" y="6"/>
                  </a:moveTo>
                  <a:lnTo>
                    <a:pt x="6" y="6"/>
                  </a:lnTo>
                  <a:lnTo>
                    <a:pt x="5" y="0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8" name="Freeform 484"/>
            <p:cNvSpPr>
              <a:spLocks/>
            </p:cNvSpPr>
            <p:nvPr/>
          </p:nvSpPr>
          <p:spPr bwMode="auto">
            <a:xfrm>
              <a:off x="2216" y="1119"/>
              <a:ext cx="24" cy="32"/>
            </a:xfrm>
            <a:custGeom>
              <a:avLst/>
              <a:gdLst>
                <a:gd name="T0" fmla="*/ 0 w 24"/>
                <a:gd name="T1" fmla="*/ 0 h 32"/>
                <a:gd name="T2" fmla="*/ 19 w 24"/>
                <a:gd name="T3" fmla="*/ 30 h 32"/>
                <a:gd name="T4" fmla="*/ 19 w 24"/>
                <a:gd name="T5" fmla="*/ 32 h 32"/>
                <a:gd name="T6" fmla="*/ 24 w 24"/>
                <a:gd name="T7" fmla="*/ 32 h 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32"/>
                <a:gd name="T14" fmla="*/ 24 w 24"/>
                <a:gd name="T15" fmla="*/ 32 h 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32">
                  <a:moveTo>
                    <a:pt x="0" y="0"/>
                  </a:moveTo>
                  <a:lnTo>
                    <a:pt x="19" y="30"/>
                  </a:lnTo>
                  <a:lnTo>
                    <a:pt x="19" y="32"/>
                  </a:lnTo>
                  <a:lnTo>
                    <a:pt x="24" y="32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9" name="Freeform 485"/>
            <p:cNvSpPr>
              <a:spLocks/>
            </p:cNvSpPr>
            <p:nvPr/>
          </p:nvSpPr>
          <p:spPr bwMode="auto">
            <a:xfrm>
              <a:off x="2204" y="1142"/>
              <a:ext cx="8" cy="5"/>
            </a:xfrm>
            <a:custGeom>
              <a:avLst/>
              <a:gdLst>
                <a:gd name="T0" fmla="*/ 0 w 8"/>
                <a:gd name="T1" fmla="*/ 0 h 5"/>
                <a:gd name="T2" fmla="*/ 5 w 8"/>
                <a:gd name="T3" fmla="*/ 0 h 5"/>
                <a:gd name="T4" fmla="*/ 5 w 8"/>
                <a:gd name="T5" fmla="*/ 2 h 5"/>
                <a:gd name="T6" fmla="*/ 0 w 8"/>
                <a:gd name="T7" fmla="*/ 2 h 5"/>
                <a:gd name="T8" fmla="*/ 0 w 8"/>
                <a:gd name="T9" fmla="*/ 5 h 5"/>
                <a:gd name="T10" fmla="*/ 8 w 8"/>
                <a:gd name="T11" fmla="*/ 5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5"/>
                <a:gd name="T20" fmla="*/ 8 w 8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5">
                  <a:moveTo>
                    <a:pt x="0" y="0"/>
                  </a:moveTo>
                  <a:lnTo>
                    <a:pt x="5" y="0"/>
                  </a:lnTo>
                  <a:lnTo>
                    <a:pt x="5" y="2"/>
                  </a:lnTo>
                  <a:lnTo>
                    <a:pt x="0" y="2"/>
                  </a:lnTo>
                  <a:lnTo>
                    <a:pt x="0" y="5"/>
                  </a:lnTo>
                  <a:lnTo>
                    <a:pt x="8" y="5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40" name="Line 486"/>
            <p:cNvSpPr>
              <a:spLocks noChangeShapeType="1"/>
            </p:cNvSpPr>
            <p:nvPr/>
          </p:nvSpPr>
          <p:spPr bwMode="auto">
            <a:xfrm>
              <a:off x="2227" y="1096"/>
              <a:ext cx="1" cy="3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41" name="Line 487"/>
            <p:cNvSpPr>
              <a:spLocks noChangeShapeType="1"/>
            </p:cNvSpPr>
            <p:nvPr/>
          </p:nvSpPr>
          <p:spPr bwMode="auto">
            <a:xfrm>
              <a:off x="2230" y="1098"/>
              <a:ext cx="1" cy="3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42" name="Freeform 488"/>
            <p:cNvSpPr>
              <a:spLocks/>
            </p:cNvSpPr>
            <p:nvPr/>
          </p:nvSpPr>
          <p:spPr bwMode="auto">
            <a:xfrm>
              <a:off x="2221" y="1108"/>
              <a:ext cx="6" cy="6"/>
            </a:xfrm>
            <a:custGeom>
              <a:avLst/>
              <a:gdLst>
                <a:gd name="T0" fmla="*/ 0 w 6"/>
                <a:gd name="T1" fmla="*/ 0 h 6"/>
                <a:gd name="T2" fmla="*/ 5 w 6"/>
                <a:gd name="T3" fmla="*/ 0 h 6"/>
                <a:gd name="T4" fmla="*/ 6 w 6"/>
                <a:gd name="T5" fmla="*/ 1 h 6"/>
                <a:gd name="T6" fmla="*/ 1 w 6"/>
                <a:gd name="T7" fmla="*/ 1 h 6"/>
                <a:gd name="T8" fmla="*/ 3 w 6"/>
                <a:gd name="T9" fmla="*/ 5 h 6"/>
                <a:gd name="T10" fmla="*/ 6 w 6"/>
                <a:gd name="T11" fmla="*/ 3 h 6"/>
                <a:gd name="T12" fmla="*/ 6 w 6"/>
                <a:gd name="T13" fmla="*/ 6 h 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"/>
                <a:gd name="T22" fmla="*/ 0 h 6"/>
                <a:gd name="T23" fmla="*/ 6 w 6"/>
                <a:gd name="T24" fmla="*/ 6 h 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" h="6">
                  <a:moveTo>
                    <a:pt x="0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1" y="1"/>
                  </a:lnTo>
                  <a:lnTo>
                    <a:pt x="3" y="5"/>
                  </a:lnTo>
                  <a:lnTo>
                    <a:pt x="6" y="3"/>
                  </a:lnTo>
                  <a:lnTo>
                    <a:pt x="6" y="6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43" name="Freeform 489"/>
            <p:cNvSpPr>
              <a:spLocks/>
            </p:cNvSpPr>
            <p:nvPr/>
          </p:nvSpPr>
          <p:spPr bwMode="auto">
            <a:xfrm>
              <a:off x="2188" y="1116"/>
              <a:ext cx="6" cy="2"/>
            </a:xfrm>
            <a:custGeom>
              <a:avLst/>
              <a:gdLst>
                <a:gd name="T0" fmla="*/ 0 w 6"/>
                <a:gd name="T1" fmla="*/ 2 h 2"/>
                <a:gd name="T2" fmla="*/ 1 w 6"/>
                <a:gd name="T3" fmla="*/ 0 h 2"/>
                <a:gd name="T4" fmla="*/ 5 w 6"/>
                <a:gd name="T5" fmla="*/ 2 h 2"/>
                <a:gd name="T6" fmla="*/ 6 w 6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"/>
                <a:gd name="T13" fmla="*/ 0 h 2"/>
                <a:gd name="T14" fmla="*/ 6 w 6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" h="2">
                  <a:moveTo>
                    <a:pt x="0" y="2"/>
                  </a:moveTo>
                  <a:lnTo>
                    <a:pt x="1" y="0"/>
                  </a:lnTo>
                  <a:lnTo>
                    <a:pt x="5" y="2"/>
                  </a:lnTo>
                  <a:lnTo>
                    <a:pt x="6" y="0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44" name="Line 490"/>
            <p:cNvSpPr>
              <a:spLocks noChangeShapeType="1"/>
            </p:cNvSpPr>
            <p:nvPr/>
          </p:nvSpPr>
          <p:spPr bwMode="auto">
            <a:xfrm>
              <a:off x="2217" y="1124"/>
              <a:ext cx="1" cy="7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45" name="Freeform 491"/>
            <p:cNvSpPr>
              <a:spLocks/>
            </p:cNvSpPr>
            <p:nvPr/>
          </p:nvSpPr>
          <p:spPr bwMode="auto">
            <a:xfrm>
              <a:off x="2219" y="1131"/>
              <a:ext cx="3" cy="2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0 h 2"/>
                <a:gd name="T4" fmla="*/ 3 w 3"/>
                <a:gd name="T5" fmla="*/ 2 h 2"/>
                <a:gd name="T6" fmla="*/ 0 w 3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"/>
                <a:gd name="T13" fmla="*/ 0 h 2"/>
                <a:gd name="T14" fmla="*/ 3 w 3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" h="2">
                  <a:moveTo>
                    <a:pt x="0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46" name="Freeform 492"/>
            <p:cNvSpPr>
              <a:spLocks/>
            </p:cNvSpPr>
            <p:nvPr/>
          </p:nvSpPr>
          <p:spPr bwMode="auto">
            <a:xfrm>
              <a:off x="2221" y="1133"/>
              <a:ext cx="1" cy="8"/>
            </a:xfrm>
            <a:custGeom>
              <a:avLst/>
              <a:gdLst>
                <a:gd name="T0" fmla="*/ 0 w 1"/>
                <a:gd name="T1" fmla="*/ 0 h 8"/>
                <a:gd name="T2" fmla="*/ 0 w 1"/>
                <a:gd name="T3" fmla="*/ 4 h 8"/>
                <a:gd name="T4" fmla="*/ 0 w 1"/>
                <a:gd name="T5" fmla="*/ 6 h 8"/>
                <a:gd name="T6" fmla="*/ 0 w 1"/>
                <a:gd name="T7" fmla="*/ 8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8"/>
                <a:gd name="T14" fmla="*/ 1 w 1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8">
                  <a:moveTo>
                    <a:pt x="0" y="0"/>
                  </a:moveTo>
                  <a:lnTo>
                    <a:pt x="0" y="4"/>
                  </a:lnTo>
                  <a:lnTo>
                    <a:pt x="0" y="6"/>
                  </a:lnTo>
                  <a:lnTo>
                    <a:pt x="0" y="8"/>
                  </a:lnTo>
                </a:path>
              </a:pathLst>
            </a:custGeom>
            <a:grpFill/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47" name="Line 493"/>
            <p:cNvSpPr>
              <a:spLocks noChangeShapeType="1"/>
            </p:cNvSpPr>
            <p:nvPr/>
          </p:nvSpPr>
          <p:spPr bwMode="auto">
            <a:xfrm>
              <a:off x="2175" y="1088"/>
              <a:ext cx="21" cy="13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48" name="Line 494"/>
            <p:cNvSpPr>
              <a:spLocks noChangeShapeType="1"/>
            </p:cNvSpPr>
            <p:nvPr/>
          </p:nvSpPr>
          <p:spPr bwMode="auto">
            <a:xfrm>
              <a:off x="2193" y="1076"/>
              <a:ext cx="10" cy="20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49" name="Line 495"/>
            <p:cNvSpPr>
              <a:spLocks noChangeShapeType="1"/>
            </p:cNvSpPr>
            <p:nvPr/>
          </p:nvSpPr>
          <p:spPr bwMode="auto">
            <a:xfrm>
              <a:off x="2207" y="1065"/>
              <a:ext cx="4" cy="26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50" name="Line 496"/>
            <p:cNvSpPr>
              <a:spLocks noChangeShapeType="1"/>
            </p:cNvSpPr>
            <p:nvPr/>
          </p:nvSpPr>
          <p:spPr bwMode="auto">
            <a:xfrm>
              <a:off x="2160" y="1099"/>
              <a:ext cx="29" cy="5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51" name="Line 497"/>
            <p:cNvSpPr>
              <a:spLocks noChangeShapeType="1"/>
            </p:cNvSpPr>
            <p:nvPr/>
          </p:nvSpPr>
          <p:spPr bwMode="auto">
            <a:xfrm flipH="1">
              <a:off x="2217" y="1051"/>
              <a:ext cx="4" cy="32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52" name="Line 498"/>
            <p:cNvSpPr>
              <a:spLocks noChangeShapeType="1"/>
            </p:cNvSpPr>
            <p:nvPr/>
          </p:nvSpPr>
          <p:spPr bwMode="auto">
            <a:xfrm flipH="1">
              <a:off x="2222" y="1038"/>
              <a:ext cx="10" cy="38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53" name="Line 499"/>
            <p:cNvSpPr>
              <a:spLocks noChangeShapeType="1"/>
            </p:cNvSpPr>
            <p:nvPr/>
          </p:nvSpPr>
          <p:spPr bwMode="auto">
            <a:xfrm>
              <a:off x="2148" y="1106"/>
              <a:ext cx="31" cy="2"/>
            </a:xfrm>
            <a:prstGeom prst="line">
              <a:avLst/>
            </a:prstGeom>
            <a:grpFill/>
            <a:ln w="0">
              <a:solidFill>
                <a:srgbClr val="00008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8" name="Rectangle 500"/>
          <p:cNvSpPr>
            <a:spLocks noChangeArrowheads="1"/>
          </p:cNvSpPr>
          <p:nvPr/>
        </p:nvSpPr>
        <p:spPr bwMode="auto">
          <a:xfrm>
            <a:off x="1756066" y="1719370"/>
            <a:ext cx="399733" cy="23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800" dirty="0">
                <a:solidFill>
                  <a:srgbClr val="333399"/>
                </a:solidFill>
                <a:cs typeface="Calibri" charset="0"/>
              </a:rPr>
              <a:t>DSS-26</a:t>
            </a:r>
          </a:p>
          <a:p>
            <a:r>
              <a:rPr lang="en-US" sz="800" dirty="0">
                <a:solidFill>
                  <a:srgbClr val="333399"/>
                </a:solidFill>
                <a:cs typeface="Calibri" charset="0"/>
              </a:rPr>
              <a:t>(BWG-3)</a:t>
            </a:r>
          </a:p>
        </p:txBody>
      </p:sp>
      <p:grpSp>
        <p:nvGrpSpPr>
          <p:cNvPr id="49" name="Group 501"/>
          <p:cNvGrpSpPr>
            <a:grpSpLocks/>
          </p:cNvGrpSpPr>
          <p:nvPr/>
        </p:nvGrpSpPr>
        <p:grpSpPr bwMode="auto">
          <a:xfrm>
            <a:off x="1641425" y="1601833"/>
            <a:ext cx="173469" cy="526116"/>
            <a:chOff x="1966" y="1089"/>
            <a:chExt cx="130" cy="405"/>
          </a:xfrm>
        </p:grpSpPr>
        <p:sp>
          <p:nvSpPr>
            <p:cNvPr id="1160" name="Freeform 502"/>
            <p:cNvSpPr>
              <a:spLocks/>
            </p:cNvSpPr>
            <p:nvPr/>
          </p:nvSpPr>
          <p:spPr bwMode="auto">
            <a:xfrm>
              <a:off x="1966" y="1428"/>
              <a:ext cx="20" cy="66"/>
            </a:xfrm>
            <a:custGeom>
              <a:avLst/>
              <a:gdLst>
                <a:gd name="T0" fmla="*/ 10 w 20"/>
                <a:gd name="T1" fmla="*/ 66 h 66"/>
                <a:gd name="T2" fmla="*/ 20 w 20"/>
                <a:gd name="T3" fmla="*/ 0 h 66"/>
                <a:gd name="T4" fmla="*/ 10 w 20"/>
                <a:gd name="T5" fmla="*/ 3 h 66"/>
                <a:gd name="T6" fmla="*/ 0 w 20"/>
                <a:gd name="T7" fmla="*/ 0 h 66"/>
                <a:gd name="T8" fmla="*/ 10 w 20"/>
                <a:gd name="T9" fmla="*/ 66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66"/>
                <a:gd name="T17" fmla="*/ 20 w 20"/>
                <a:gd name="T18" fmla="*/ 66 h 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66">
                  <a:moveTo>
                    <a:pt x="10" y="66"/>
                  </a:moveTo>
                  <a:lnTo>
                    <a:pt x="20" y="0"/>
                  </a:lnTo>
                  <a:lnTo>
                    <a:pt x="10" y="3"/>
                  </a:lnTo>
                  <a:lnTo>
                    <a:pt x="0" y="0"/>
                  </a:lnTo>
                  <a:lnTo>
                    <a:pt x="10" y="66"/>
                  </a:lnTo>
                  <a:close/>
                </a:path>
              </a:pathLst>
            </a:custGeom>
            <a:solidFill>
              <a:srgbClr val="BABAE8"/>
            </a:solidFill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1" name="Freeform 503"/>
            <p:cNvSpPr>
              <a:spLocks/>
            </p:cNvSpPr>
            <p:nvPr/>
          </p:nvSpPr>
          <p:spPr bwMode="auto">
            <a:xfrm>
              <a:off x="2030" y="1089"/>
              <a:ext cx="66" cy="20"/>
            </a:xfrm>
            <a:custGeom>
              <a:avLst/>
              <a:gdLst>
                <a:gd name="T0" fmla="*/ 66 w 66"/>
                <a:gd name="T1" fmla="*/ 10 h 20"/>
                <a:gd name="T2" fmla="*/ 0 w 66"/>
                <a:gd name="T3" fmla="*/ 20 h 20"/>
                <a:gd name="T4" fmla="*/ 4 w 66"/>
                <a:gd name="T5" fmla="*/ 10 h 20"/>
                <a:gd name="T6" fmla="*/ 0 w 66"/>
                <a:gd name="T7" fmla="*/ 0 h 20"/>
                <a:gd name="T8" fmla="*/ 66 w 66"/>
                <a:gd name="T9" fmla="*/ 1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20"/>
                <a:gd name="T17" fmla="*/ 66 w 66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20">
                  <a:moveTo>
                    <a:pt x="66" y="10"/>
                  </a:moveTo>
                  <a:lnTo>
                    <a:pt x="0" y="20"/>
                  </a:lnTo>
                  <a:lnTo>
                    <a:pt x="4" y="10"/>
                  </a:lnTo>
                  <a:lnTo>
                    <a:pt x="0" y="0"/>
                  </a:lnTo>
                  <a:lnTo>
                    <a:pt x="66" y="10"/>
                  </a:lnTo>
                  <a:close/>
                </a:path>
              </a:pathLst>
            </a:custGeom>
            <a:solidFill>
              <a:srgbClr val="BABAE8"/>
            </a:solidFill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2" name="Line 504"/>
            <p:cNvSpPr>
              <a:spLocks noChangeShapeType="1"/>
            </p:cNvSpPr>
            <p:nvPr/>
          </p:nvSpPr>
          <p:spPr bwMode="auto">
            <a:xfrm flipV="1">
              <a:off x="1976" y="1100"/>
              <a:ext cx="0" cy="336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163" name="Line 505"/>
            <p:cNvSpPr>
              <a:spLocks noChangeShapeType="1"/>
            </p:cNvSpPr>
            <p:nvPr/>
          </p:nvSpPr>
          <p:spPr bwMode="auto">
            <a:xfrm>
              <a:off x="1976" y="1100"/>
              <a:ext cx="96" cy="0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50" name="Group 506"/>
          <p:cNvGrpSpPr>
            <a:grpSpLocks/>
          </p:cNvGrpSpPr>
          <p:nvPr/>
        </p:nvGrpSpPr>
        <p:grpSpPr bwMode="auto">
          <a:xfrm>
            <a:off x="377363" y="1517879"/>
            <a:ext cx="663708" cy="612869"/>
            <a:chOff x="1032" y="1028"/>
            <a:chExt cx="501" cy="472"/>
          </a:xfrm>
        </p:grpSpPr>
        <p:grpSp>
          <p:nvGrpSpPr>
            <p:cNvPr id="1063" name="Group 507"/>
            <p:cNvGrpSpPr>
              <a:grpSpLocks/>
            </p:cNvGrpSpPr>
            <p:nvPr/>
          </p:nvGrpSpPr>
          <p:grpSpPr bwMode="auto">
            <a:xfrm>
              <a:off x="1259" y="1028"/>
              <a:ext cx="115" cy="131"/>
              <a:chOff x="1290" y="1203"/>
              <a:chExt cx="115" cy="131"/>
            </a:xfrm>
          </p:grpSpPr>
          <p:sp>
            <p:nvSpPr>
              <p:cNvPr id="1070" name="Freeform 508"/>
              <p:cNvSpPr>
                <a:spLocks/>
              </p:cNvSpPr>
              <p:nvPr/>
            </p:nvSpPr>
            <p:spPr bwMode="auto">
              <a:xfrm>
                <a:off x="1290" y="1203"/>
                <a:ext cx="108" cy="83"/>
              </a:xfrm>
              <a:custGeom>
                <a:avLst/>
                <a:gdLst>
                  <a:gd name="T0" fmla="*/ 59 w 108"/>
                  <a:gd name="T1" fmla="*/ 20 h 83"/>
                  <a:gd name="T2" fmla="*/ 72 w 108"/>
                  <a:gd name="T3" fmla="*/ 12 h 83"/>
                  <a:gd name="T4" fmla="*/ 80 w 108"/>
                  <a:gd name="T5" fmla="*/ 7 h 83"/>
                  <a:gd name="T6" fmla="*/ 90 w 108"/>
                  <a:gd name="T7" fmla="*/ 3 h 83"/>
                  <a:gd name="T8" fmla="*/ 98 w 108"/>
                  <a:gd name="T9" fmla="*/ 0 h 83"/>
                  <a:gd name="T10" fmla="*/ 103 w 108"/>
                  <a:gd name="T11" fmla="*/ 0 h 83"/>
                  <a:gd name="T12" fmla="*/ 106 w 108"/>
                  <a:gd name="T13" fmla="*/ 0 h 83"/>
                  <a:gd name="T14" fmla="*/ 108 w 108"/>
                  <a:gd name="T15" fmla="*/ 3 h 83"/>
                  <a:gd name="T16" fmla="*/ 106 w 108"/>
                  <a:gd name="T17" fmla="*/ 7 h 83"/>
                  <a:gd name="T18" fmla="*/ 106 w 108"/>
                  <a:gd name="T19" fmla="*/ 8 h 83"/>
                  <a:gd name="T20" fmla="*/ 103 w 108"/>
                  <a:gd name="T21" fmla="*/ 13 h 83"/>
                  <a:gd name="T22" fmla="*/ 100 w 108"/>
                  <a:gd name="T23" fmla="*/ 17 h 83"/>
                  <a:gd name="T24" fmla="*/ 97 w 108"/>
                  <a:gd name="T25" fmla="*/ 20 h 83"/>
                  <a:gd name="T26" fmla="*/ 92 w 108"/>
                  <a:gd name="T27" fmla="*/ 27 h 83"/>
                  <a:gd name="T28" fmla="*/ 83 w 108"/>
                  <a:gd name="T29" fmla="*/ 33 h 83"/>
                  <a:gd name="T30" fmla="*/ 77 w 108"/>
                  <a:gd name="T31" fmla="*/ 38 h 83"/>
                  <a:gd name="T32" fmla="*/ 69 w 108"/>
                  <a:gd name="T33" fmla="*/ 45 h 83"/>
                  <a:gd name="T34" fmla="*/ 62 w 108"/>
                  <a:gd name="T35" fmla="*/ 50 h 83"/>
                  <a:gd name="T36" fmla="*/ 51 w 108"/>
                  <a:gd name="T37" fmla="*/ 58 h 83"/>
                  <a:gd name="T38" fmla="*/ 37 w 108"/>
                  <a:gd name="T39" fmla="*/ 66 h 83"/>
                  <a:gd name="T40" fmla="*/ 28 w 108"/>
                  <a:gd name="T41" fmla="*/ 73 h 83"/>
                  <a:gd name="T42" fmla="*/ 19 w 108"/>
                  <a:gd name="T43" fmla="*/ 76 h 83"/>
                  <a:gd name="T44" fmla="*/ 10 w 108"/>
                  <a:gd name="T45" fmla="*/ 81 h 83"/>
                  <a:gd name="T46" fmla="*/ 5 w 108"/>
                  <a:gd name="T47" fmla="*/ 83 h 83"/>
                  <a:gd name="T48" fmla="*/ 1 w 108"/>
                  <a:gd name="T49" fmla="*/ 83 h 83"/>
                  <a:gd name="T50" fmla="*/ 0 w 108"/>
                  <a:gd name="T51" fmla="*/ 81 h 83"/>
                  <a:gd name="T52" fmla="*/ 0 w 108"/>
                  <a:gd name="T53" fmla="*/ 80 h 83"/>
                  <a:gd name="T54" fmla="*/ 0 w 108"/>
                  <a:gd name="T55" fmla="*/ 76 h 83"/>
                  <a:gd name="T56" fmla="*/ 0 w 108"/>
                  <a:gd name="T57" fmla="*/ 73 h 83"/>
                  <a:gd name="T58" fmla="*/ 5 w 108"/>
                  <a:gd name="T59" fmla="*/ 66 h 83"/>
                  <a:gd name="T60" fmla="*/ 11 w 108"/>
                  <a:gd name="T61" fmla="*/ 58 h 83"/>
                  <a:gd name="T62" fmla="*/ 18 w 108"/>
                  <a:gd name="T63" fmla="*/ 51 h 83"/>
                  <a:gd name="T64" fmla="*/ 24 w 108"/>
                  <a:gd name="T65" fmla="*/ 45 h 83"/>
                  <a:gd name="T66" fmla="*/ 29 w 108"/>
                  <a:gd name="T67" fmla="*/ 41 h 8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08"/>
                  <a:gd name="T103" fmla="*/ 0 h 83"/>
                  <a:gd name="T104" fmla="*/ 108 w 108"/>
                  <a:gd name="T105" fmla="*/ 83 h 8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08" h="83">
                    <a:moveTo>
                      <a:pt x="59" y="20"/>
                    </a:moveTo>
                    <a:lnTo>
                      <a:pt x="72" y="12"/>
                    </a:lnTo>
                    <a:lnTo>
                      <a:pt x="80" y="7"/>
                    </a:lnTo>
                    <a:lnTo>
                      <a:pt x="90" y="3"/>
                    </a:lnTo>
                    <a:lnTo>
                      <a:pt x="98" y="0"/>
                    </a:lnTo>
                    <a:lnTo>
                      <a:pt x="103" y="0"/>
                    </a:lnTo>
                    <a:lnTo>
                      <a:pt x="106" y="0"/>
                    </a:lnTo>
                    <a:lnTo>
                      <a:pt x="108" y="3"/>
                    </a:lnTo>
                    <a:lnTo>
                      <a:pt x="106" y="7"/>
                    </a:lnTo>
                    <a:lnTo>
                      <a:pt x="106" y="8"/>
                    </a:lnTo>
                    <a:lnTo>
                      <a:pt x="103" y="13"/>
                    </a:lnTo>
                    <a:lnTo>
                      <a:pt x="100" y="17"/>
                    </a:lnTo>
                    <a:lnTo>
                      <a:pt x="97" y="20"/>
                    </a:lnTo>
                    <a:lnTo>
                      <a:pt x="92" y="27"/>
                    </a:lnTo>
                    <a:lnTo>
                      <a:pt x="83" y="33"/>
                    </a:lnTo>
                    <a:lnTo>
                      <a:pt x="77" y="38"/>
                    </a:lnTo>
                    <a:lnTo>
                      <a:pt x="69" y="45"/>
                    </a:lnTo>
                    <a:lnTo>
                      <a:pt x="62" y="50"/>
                    </a:lnTo>
                    <a:lnTo>
                      <a:pt x="51" y="58"/>
                    </a:lnTo>
                    <a:lnTo>
                      <a:pt x="37" y="66"/>
                    </a:lnTo>
                    <a:lnTo>
                      <a:pt x="28" y="73"/>
                    </a:lnTo>
                    <a:lnTo>
                      <a:pt x="19" y="76"/>
                    </a:lnTo>
                    <a:lnTo>
                      <a:pt x="10" y="81"/>
                    </a:lnTo>
                    <a:lnTo>
                      <a:pt x="5" y="83"/>
                    </a:lnTo>
                    <a:lnTo>
                      <a:pt x="1" y="83"/>
                    </a:lnTo>
                    <a:lnTo>
                      <a:pt x="0" y="81"/>
                    </a:lnTo>
                    <a:lnTo>
                      <a:pt x="0" y="80"/>
                    </a:lnTo>
                    <a:lnTo>
                      <a:pt x="0" y="76"/>
                    </a:lnTo>
                    <a:lnTo>
                      <a:pt x="0" y="73"/>
                    </a:lnTo>
                    <a:lnTo>
                      <a:pt x="5" y="66"/>
                    </a:lnTo>
                    <a:lnTo>
                      <a:pt x="11" y="58"/>
                    </a:lnTo>
                    <a:lnTo>
                      <a:pt x="18" y="51"/>
                    </a:lnTo>
                    <a:lnTo>
                      <a:pt x="24" y="45"/>
                    </a:lnTo>
                    <a:lnTo>
                      <a:pt x="29" y="4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1" name="Freeform 509"/>
              <p:cNvSpPr>
                <a:spLocks/>
              </p:cNvSpPr>
              <p:nvPr/>
            </p:nvSpPr>
            <p:spPr bwMode="auto">
              <a:xfrm>
                <a:off x="1291" y="1205"/>
                <a:ext cx="107" cy="83"/>
              </a:xfrm>
              <a:custGeom>
                <a:avLst/>
                <a:gdLst>
                  <a:gd name="T0" fmla="*/ 0 w 107"/>
                  <a:gd name="T1" fmla="*/ 81 h 83"/>
                  <a:gd name="T2" fmla="*/ 12 w 107"/>
                  <a:gd name="T3" fmla="*/ 83 h 83"/>
                  <a:gd name="T4" fmla="*/ 25 w 107"/>
                  <a:gd name="T5" fmla="*/ 81 h 83"/>
                  <a:gd name="T6" fmla="*/ 35 w 107"/>
                  <a:gd name="T7" fmla="*/ 81 h 83"/>
                  <a:gd name="T8" fmla="*/ 46 w 107"/>
                  <a:gd name="T9" fmla="*/ 79 h 83"/>
                  <a:gd name="T10" fmla="*/ 56 w 107"/>
                  <a:gd name="T11" fmla="*/ 78 h 83"/>
                  <a:gd name="T12" fmla="*/ 66 w 107"/>
                  <a:gd name="T13" fmla="*/ 73 h 83"/>
                  <a:gd name="T14" fmla="*/ 74 w 107"/>
                  <a:gd name="T15" fmla="*/ 66 h 83"/>
                  <a:gd name="T16" fmla="*/ 82 w 107"/>
                  <a:gd name="T17" fmla="*/ 59 h 83"/>
                  <a:gd name="T18" fmla="*/ 91 w 107"/>
                  <a:gd name="T19" fmla="*/ 51 h 83"/>
                  <a:gd name="T20" fmla="*/ 97 w 107"/>
                  <a:gd name="T21" fmla="*/ 38 h 83"/>
                  <a:gd name="T22" fmla="*/ 104 w 107"/>
                  <a:gd name="T23" fmla="*/ 23 h 83"/>
                  <a:gd name="T24" fmla="*/ 105 w 107"/>
                  <a:gd name="T25" fmla="*/ 15 h 83"/>
                  <a:gd name="T26" fmla="*/ 107 w 107"/>
                  <a:gd name="T27" fmla="*/ 8 h 83"/>
                  <a:gd name="T28" fmla="*/ 107 w 107"/>
                  <a:gd name="T29" fmla="*/ 5 h 83"/>
                  <a:gd name="T30" fmla="*/ 107 w 107"/>
                  <a:gd name="T31" fmla="*/ 1 h 83"/>
                  <a:gd name="T32" fmla="*/ 105 w 107"/>
                  <a:gd name="T33" fmla="*/ 0 h 8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07"/>
                  <a:gd name="T52" fmla="*/ 0 h 83"/>
                  <a:gd name="T53" fmla="*/ 107 w 107"/>
                  <a:gd name="T54" fmla="*/ 83 h 83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07" h="83">
                    <a:moveTo>
                      <a:pt x="0" y="81"/>
                    </a:moveTo>
                    <a:lnTo>
                      <a:pt x="12" y="83"/>
                    </a:lnTo>
                    <a:lnTo>
                      <a:pt x="25" y="81"/>
                    </a:lnTo>
                    <a:lnTo>
                      <a:pt x="35" y="81"/>
                    </a:lnTo>
                    <a:lnTo>
                      <a:pt x="46" y="79"/>
                    </a:lnTo>
                    <a:lnTo>
                      <a:pt x="56" y="78"/>
                    </a:lnTo>
                    <a:lnTo>
                      <a:pt x="66" y="73"/>
                    </a:lnTo>
                    <a:lnTo>
                      <a:pt x="74" y="66"/>
                    </a:lnTo>
                    <a:lnTo>
                      <a:pt x="82" y="59"/>
                    </a:lnTo>
                    <a:lnTo>
                      <a:pt x="91" y="51"/>
                    </a:lnTo>
                    <a:lnTo>
                      <a:pt x="97" y="38"/>
                    </a:lnTo>
                    <a:lnTo>
                      <a:pt x="104" y="23"/>
                    </a:lnTo>
                    <a:lnTo>
                      <a:pt x="105" y="15"/>
                    </a:lnTo>
                    <a:lnTo>
                      <a:pt x="107" y="8"/>
                    </a:lnTo>
                    <a:lnTo>
                      <a:pt x="107" y="5"/>
                    </a:lnTo>
                    <a:lnTo>
                      <a:pt x="107" y="1"/>
                    </a:lnTo>
                    <a:lnTo>
                      <a:pt x="105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2" name="Freeform 510"/>
              <p:cNvSpPr>
                <a:spLocks/>
              </p:cNvSpPr>
              <p:nvPr/>
            </p:nvSpPr>
            <p:spPr bwMode="auto">
              <a:xfrm>
                <a:off x="1293" y="1206"/>
                <a:ext cx="103" cy="78"/>
              </a:xfrm>
              <a:custGeom>
                <a:avLst/>
                <a:gdLst>
                  <a:gd name="T0" fmla="*/ 2 w 103"/>
                  <a:gd name="T1" fmla="*/ 78 h 78"/>
                  <a:gd name="T2" fmla="*/ 0 w 103"/>
                  <a:gd name="T3" fmla="*/ 78 h 78"/>
                  <a:gd name="T4" fmla="*/ 2 w 103"/>
                  <a:gd name="T5" fmla="*/ 72 h 78"/>
                  <a:gd name="T6" fmla="*/ 5 w 103"/>
                  <a:gd name="T7" fmla="*/ 67 h 78"/>
                  <a:gd name="T8" fmla="*/ 10 w 103"/>
                  <a:gd name="T9" fmla="*/ 60 h 78"/>
                  <a:gd name="T10" fmla="*/ 15 w 103"/>
                  <a:gd name="T11" fmla="*/ 55 h 78"/>
                  <a:gd name="T12" fmla="*/ 20 w 103"/>
                  <a:gd name="T13" fmla="*/ 50 h 78"/>
                  <a:gd name="T14" fmla="*/ 25 w 103"/>
                  <a:gd name="T15" fmla="*/ 45 h 78"/>
                  <a:gd name="T16" fmla="*/ 33 w 103"/>
                  <a:gd name="T17" fmla="*/ 38 h 78"/>
                  <a:gd name="T18" fmla="*/ 39 w 103"/>
                  <a:gd name="T19" fmla="*/ 33 h 78"/>
                  <a:gd name="T20" fmla="*/ 49 w 103"/>
                  <a:gd name="T21" fmla="*/ 27 h 78"/>
                  <a:gd name="T22" fmla="*/ 62 w 103"/>
                  <a:gd name="T23" fmla="*/ 19 h 78"/>
                  <a:gd name="T24" fmla="*/ 72 w 103"/>
                  <a:gd name="T25" fmla="*/ 12 h 78"/>
                  <a:gd name="T26" fmla="*/ 80 w 103"/>
                  <a:gd name="T27" fmla="*/ 7 h 78"/>
                  <a:gd name="T28" fmla="*/ 87 w 103"/>
                  <a:gd name="T29" fmla="*/ 4 h 78"/>
                  <a:gd name="T30" fmla="*/ 94 w 103"/>
                  <a:gd name="T31" fmla="*/ 2 h 78"/>
                  <a:gd name="T32" fmla="*/ 99 w 103"/>
                  <a:gd name="T33" fmla="*/ 0 h 78"/>
                  <a:gd name="T34" fmla="*/ 102 w 103"/>
                  <a:gd name="T35" fmla="*/ 0 h 78"/>
                  <a:gd name="T36" fmla="*/ 103 w 103"/>
                  <a:gd name="T37" fmla="*/ 2 h 7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3"/>
                  <a:gd name="T58" fmla="*/ 0 h 78"/>
                  <a:gd name="T59" fmla="*/ 103 w 103"/>
                  <a:gd name="T60" fmla="*/ 78 h 7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3" h="78">
                    <a:moveTo>
                      <a:pt x="2" y="78"/>
                    </a:moveTo>
                    <a:lnTo>
                      <a:pt x="0" y="78"/>
                    </a:lnTo>
                    <a:lnTo>
                      <a:pt x="2" y="72"/>
                    </a:lnTo>
                    <a:lnTo>
                      <a:pt x="5" y="67"/>
                    </a:lnTo>
                    <a:lnTo>
                      <a:pt x="10" y="60"/>
                    </a:lnTo>
                    <a:lnTo>
                      <a:pt x="15" y="55"/>
                    </a:lnTo>
                    <a:lnTo>
                      <a:pt x="20" y="50"/>
                    </a:lnTo>
                    <a:lnTo>
                      <a:pt x="25" y="45"/>
                    </a:lnTo>
                    <a:lnTo>
                      <a:pt x="33" y="38"/>
                    </a:lnTo>
                    <a:lnTo>
                      <a:pt x="39" y="33"/>
                    </a:lnTo>
                    <a:lnTo>
                      <a:pt x="49" y="27"/>
                    </a:lnTo>
                    <a:lnTo>
                      <a:pt x="62" y="19"/>
                    </a:lnTo>
                    <a:lnTo>
                      <a:pt x="72" y="12"/>
                    </a:lnTo>
                    <a:lnTo>
                      <a:pt x="80" y="7"/>
                    </a:lnTo>
                    <a:lnTo>
                      <a:pt x="87" y="4"/>
                    </a:lnTo>
                    <a:lnTo>
                      <a:pt x="94" y="2"/>
                    </a:lnTo>
                    <a:lnTo>
                      <a:pt x="99" y="0"/>
                    </a:lnTo>
                    <a:lnTo>
                      <a:pt x="102" y="0"/>
                    </a:lnTo>
                    <a:lnTo>
                      <a:pt x="103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3" name="Freeform 511"/>
              <p:cNvSpPr>
                <a:spLocks/>
              </p:cNvSpPr>
              <p:nvPr/>
            </p:nvSpPr>
            <p:spPr bwMode="auto">
              <a:xfrm>
                <a:off x="1300" y="1213"/>
                <a:ext cx="92" cy="70"/>
              </a:xfrm>
              <a:custGeom>
                <a:avLst/>
                <a:gdLst>
                  <a:gd name="T0" fmla="*/ 0 w 92"/>
                  <a:gd name="T1" fmla="*/ 70 h 70"/>
                  <a:gd name="T2" fmla="*/ 0 w 92"/>
                  <a:gd name="T3" fmla="*/ 68 h 70"/>
                  <a:gd name="T4" fmla="*/ 0 w 92"/>
                  <a:gd name="T5" fmla="*/ 66 h 70"/>
                  <a:gd name="T6" fmla="*/ 3 w 92"/>
                  <a:gd name="T7" fmla="*/ 60 h 70"/>
                  <a:gd name="T8" fmla="*/ 6 w 92"/>
                  <a:gd name="T9" fmla="*/ 55 h 70"/>
                  <a:gd name="T10" fmla="*/ 11 w 92"/>
                  <a:gd name="T11" fmla="*/ 50 h 70"/>
                  <a:gd name="T12" fmla="*/ 16 w 92"/>
                  <a:gd name="T13" fmla="*/ 45 h 70"/>
                  <a:gd name="T14" fmla="*/ 23 w 92"/>
                  <a:gd name="T15" fmla="*/ 40 h 70"/>
                  <a:gd name="T16" fmla="*/ 29 w 92"/>
                  <a:gd name="T17" fmla="*/ 33 h 70"/>
                  <a:gd name="T18" fmla="*/ 37 w 92"/>
                  <a:gd name="T19" fmla="*/ 28 h 70"/>
                  <a:gd name="T20" fmla="*/ 46 w 92"/>
                  <a:gd name="T21" fmla="*/ 20 h 70"/>
                  <a:gd name="T22" fmla="*/ 59 w 92"/>
                  <a:gd name="T23" fmla="*/ 12 h 70"/>
                  <a:gd name="T24" fmla="*/ 70 w 92"/>
                  <a:gd name="T25" fmla="*/ 7 h 70"/>
                  <a:gd name="T26" fmla="*/ 78 w 92"/>
                  <a:gd name="T27" fmla="*/ 3 h 70"/>
                  <a:gd name="T28" fmla="*/ 83 w 92"/>
                  <a:gd name="T29" fmla="*/ 0 h 70"/>
                  <a:gd name="T30" fmla="*/ 87 w 92"/>
                  <a:gd name="T31" fmla="*/ 0 h 70"/>
                  <a:gd name="T32" fmla="*/ 90 w 92"/>
                  <a:gd name="T33" fmla="*/ 0 h 70"/>
                  <a:gd name="T34" fmla="*/ 92 w 92"/>
                  <a:gd name="T35" fmla="*/ 2 h 7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92"/>
                  <a:gd name="T55" fmla="*/ 0 h 70"/>
                  <a:gd name="T56" fmla="*/ 92 w 92"/>
                  <a:gd name="T57" fmla="*/ 70 h 7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92" h="70">
                    <a:moveTo>
                      <a:pt x="0" y="70"/>
                    </a:moveTo>
                    <a:lnTo>
                      <a:pt x="0" y="68"/>
                    </a:lnTo>
                    <a:lnTo>
                      <a:pt x="0" y="66"/>
                    </a:lnTo>
                    <a:lnTo>
                      <a:pt x="3" y="60"/>
                    </a:lnTo>
                    <a:lnTo>
                      <a:pt x="6" y="55"/>
                    </a:lnTo>
                    <a:lnTo>
                      <a:pt x="11" y="50"/>
                    </a:lnTo>
                    <a:lnTo>
                      <a:pt x="16" y="45"/>
                    </a:lnTo>
                    <a:lnTo>
                      <a:pt x="23" y="40"/>
                    </a:lnTo>
                    <a:lnTo>
                      <a:pt x="29" y="33"/>
                    </a:lnTo>
                    <a:lnTo>
                      <a:pt x="37" y="28"/>
                    </a:lnTo>
                    <a:lnTo>
                      <a:pt x="46" y="20"/>
                    </a:lnTo>
                    <a:lnTo>
                      <a:pt x="59" y="12"/>
                    </a:lnTo>
                    <a:lnTo>
                      <a:pt x="70" y="7"/>
                    </a:lnTo>
                    <a:lnTo>
                      <a:pt x="78" y="3"/>
                    </a:lnTo>
                    <a:lnTo>
                      <a:pt x="83" y="0"/>
                    </a:lnTo>
                    <a:lnTo>
                      <a:pt x="87" y="0"/>
                    </a:lnTo>
                    <a:lnTo>
                      <a:pt x="90" y="0"/>
                    </a:lnTo>
                    <a:lnTo>
                      <a:pt x="92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4" name="Freeform 512"/>
              <p:cNvSpPr>
                <a:spLocks/>
              </p:cNvSpPr>
              <p:nvPr/>
            </p:nvSpPr>
            <p:spPr bwMode="auto">
              <a:xfrm>
                <a:off x="1301" y="1215"/>
                <a:ext cx="97" cy="71"/>
              </a:xfrm>
              <a:custGeom>
                <a:avLst/>
                <a:gdLst>
                  <a:gd name="T0" fmla="*/ 0 w 97"/>
                  <a:gd name="T1" fmla="*/ 71 h 71"/>
                  <a:gd name="T2" fmla="*/ 17 w 97"/>
                  <a:gd name="T3" fmla="*/ 64 h 71"/>
                  <a:gd name="T4" fmla="*/ 31 w 97"/>
                  <a:gd name="T5" fmla="*/ 56 h 71"/>
                  <a:gd name="T6" fmla="*/ 48 w 97"/>
                  <a:gd name="T7" fmla="*/ 44 h 71"/>
                  <a:gd name="T8" fmla="*/ 61 w 97"/>
                  <a:gd name="T9" fmla="*/ 36 h 71"/>
                  <a:gd name="T10" fmla="*/ 72 w 97"/>
                  <a:gd name="T11" fmla="*/ 26 h 71"/>
                  <a:gd name="T12" fmla="*/ 81 w 97"/>
                  <a:gd name="T13" fmla="*/ 18 h 71"/>
                  <a:gd name="T14" fmla="*/ 89 w 97"/>
                  <a:gd name="T15" fmla="*/ 10 h 71"/>
                  <a:gd name="T16" fmla="*/ 97 w 97"/>
                  <a:gd name="T17" fmla="*/ 0 h 7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7"/>
                  <a:gd name="T28" fmla="*/ 0 h 71"/>
                  <a:gd name="T29" fmla="*/ 97 w 97"/>
                  <a:gd name="T30" fmla="*/ 71 h 7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7" h="71">
                    <a:moveTo>
                      <a:pt x="0" y="71"/>
                    </a:moveTo>
                    <a:lnTo>
                      <a:pt x="17" y="64"/>
                    </a:lnTo>
                    <a:lnTo>
                      <a:pt x="31" y="56"/>
                    </a:lnTo>
                    <a:lnTo>
                      <a:pt x="48" y="44"/>
                    </a:lnTo>
                    <a:lnTo>
                      <a:pt x="61" y="36"/>
                    </a:lnTo>
                    <a:lnTo>
                      <a:pt x="72" y="26"/>
                    </a:lnTo>
                    <a:lnTo>
                      <a:pt x="81" y="18"/>
                    </a:lnTo>
                    <a:lnTo>
                      <a:pt x="89" y="10"/>
                    </a:lnTo>
                    <a:lnTo>
                      <a:pt x="9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5" name="Freeform 513"/>
              <p:cNvSpPr>
                <a:spLocks/>
              </p:cNvSpPr>
              <p:nvPr/>
            </p:nvSpPr>
            <p:spPr bwMode="auto">
              <a:xfrm>
                <a:off x="1309" y="1221"/>
                <a:ext cx="87" cy="65"/>
              </a:xfrm>
              <a:custGeom>
                <a:avLst/>
                <a:gdLst>
                  <a:gd name="T0" fmla="*/ 0 w 87"/>
                  <a:gd name="T1" fmla="*/ 65 h 65"/>
                  <a:gd name="T2" fmla="*/ 17 w 87"/>
                  <a:gd name="T3" fmla="*/ 57 h 65"/>
                  <a:gd name="T4" fmla="*/ 30 w 87"/>
                  <a:gd name="T5" fmla="*/ 50 h 65"/>
                  <a:gd name="T6" fmla="*/ 43 w 87"/>
                  <a:gd name="T7" fmla="*/ 42 h 65"/>
                  <a:gd name="T8" fmla="*/ 51 w 87"/>
                  <a:gd name="T9" fmla="*/ 35 h 65"/>
                  <a:gd name="T10" fmla="*/ 63 w 87"/>
                  <a:gd name="T11" fmla="*/ 25 h 65"/>
                  <a:gd name="T12" fmla="*/ 71 w 87"/>
                  <a:gd name="T13" fmla="*/ 18 h 65"/>
                  <a:gd name="T14" fmla="*/ 78 w 87"/>
                  <a:gd name="T15" fmla="*/ 10 h 65"/>
                  <a:gd name="T16" fmla="*/ 87 w 87"/>
                  <a:gd name="T17" fmla="*/ 0 h 6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7"/>
                  <a:gd name="T28" fmla="*/ 0 h 65"/>
                  <a:gd name="T29" fmla="*/ 87 w 87"/>
                  <a:gd name="T30" fmla="*/ 65 h 6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7" h="65">
                    <a:moveTo>
                      <a:pt x="0" y="65"/>
                    </a:moveTo>
                    <a:lnTo>
                      <a:pt x="17" y="57"/>
                    </a:lnTo>
                    <a:lnTo>
                      <a:pt x="30" y="50"/>
                    </a:lnTo>
                    <a:lnTo>
                      <a:pt x="43" y="42"/>
                    </a:lnTo>
                    <a:lnTo>
                      <a:pt x="51" y="35"/>
                    </a:lnTo>
                    <a:lnTo>
                      <a:pt x="63" y="25"/>
                    </a:lnTo>
                    <a:lnTo>
                      <a:pt x="71" y="18"/>
                    </a:lnTo>
                    <a:lnTo>
                      <a:pt x="78" y="10"/>
                    </a:lnTo>
                    <a:lnTo>
                      <a:pt x="8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6" name="Freeform 514"/>
              <p:cNvSpPr>
                <a:spLocks/>
              </p:cNvSpPr>
              <p:nvPr/>
            </p:nvSpPr>
            <p:spPr bwMode="auto">
              <a:xfrm>
                <a:off x="1316" y="1230"/>
                <a:ext cx="77" cy="56"/>
              </a:xfrm>
              <a:custGeom>
                <a:avLst/>
                <a:gdLst>
                  <a:gd name="T0" fmla="*/ 0 w 77"/>
                  <a:gd name="T1" fmla="*/ 56 h 56"/>
                  <a:gd name="T2" fmla="*/ 15 w 77"/>
                  <a:gd name="T3" fmla="*/ 49 h 56"/>
                  <a:gd name="T4" fmla="*/ 30 w 77"/>
                  <a:gd name="T5" fmla="*/ 41 h 56"/>
                  <a:gd name="T6" fmla="*/ 39 w 77"/>
                  <a:gd name="T7" fmla="*/ 34 h 56"/>
                  <a:gd name="T8" fmla="*/ 49 w 77"/>
                  <a:gd name="T9" fmla="*/ 28 h 56"/>
                  <a:gd name="T10" fmla="*/ 59 w 77"/>
                  <a:gd name="T11" fmla="*/ 19 h 56"/>
                  <a:gd name="T12" fmla="*/ 67 w 77"/>
                  <a:gd name="T13" fmla="*/ 11 h 56"/>
                  <a:gd name="T14" fmla="*/ 77 w 77"/>
                  <a:gd name="T15" fmla="*/ 0 h 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7"/>
                  <a:gd name="T25" fmla="*/ 0 h 56"/>
                  <a:gd name="T26" fmla="*/ 77 w 77"/>
                  <a:gd name="T27" fmla="*/ 56 h 5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7" h="56">
                    <a:moveTo>
                      <a:pt x="0" y="56"/>
                    </a:moveTo>
                    <a:lnTo>
                      <a:pt x="15" y="49"/>
                    </a:lnTo>
                    <a:lnTo>
                      <a:pt x="30" y="41"/>
                    </a:lnTo>
                    <a:lnTo>
                      <a:pt x="39" y="34"/>
                    </a:lnTo>
                    <a:lnTo>
                      <a:pt x="49" y="28"/>
                    </a:lnTo>
                    <a:lnTo>
                      <a:pt x="59" y="19"/>
                    </a:lnTo>
                    <a:lnTo>
                      <a:pt x="67" y="11"/>
                    </a:lnTo>
                    <a:lnTo>
                      <a:pt x="7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7" name="Freeform 515"/>
              <p:cNvSpPr>
                <a:spLocks/>
              </p:cNvSpPr>
              <p:nvPr/>
            </p:nvSpPr>
            <p:spPr bwMode="auto">
              <a:xfrm>
                <a:off x="1321" y="1238"/>
                <a:ext cx="69" cy="48"/>
              </a:xfrm>
              <a:custGeom>
                <a:avLst/>
                <a:gdLst>
                  <a:gd name="T0" fmla="*/ 0 w 69"/>
                  <a:gd name="T1" fmla="*/ 48 h 48"/>
                  <a:gd name="T2" fmla="*/ 11 w 69"/>
                  <a:gd name="T3" fmla="*/ 45 h 48"/>
                  <a:gd name="T4" fmla="*/ 23 w 69"/>
                  <a:gd name="T5" fmla="*/ 38 h 48"/>
                  <a:gd name="T6" fmla="*/ 34 w 69"/>
                  <a:gd name="T7" fmla="*/ 31 h 48"/>
                  <a:gd name="T8" fmla="*/ 46 w 69"/>
                  <a:gd name="T9" fmla="*/ 23 h 48"/>
                  <a:gd name="T10" fmla="*/ 54 w 69"/>
                  <a:gd name="T11" fmla="*/ 15 h 48"/>
                  <a:gd name="T12" fmla="*/ 62 w 69"/>
                  <a:gd name="T13" fmla="*/ 6 h 48"/>
                  <a:gd name="T14" fmla="*/ 69 w 69"/>
                  <a:gd name="T15" fmla="*/ 0 h 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9"/>
                  <a:gd name="T25" fmla="*/ 0 h 48"/>
                  <a:gd name="T26" fmla="*/ 69 w 69"/>
                  <a:gd name="T27" fmla="*/ 48 h 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9" h="48">
                    <a:moveTo>
                      <a:pt x="0" y="48"/>
                    </a:moveTo>
                    <a:lnTo>
                      <a:pt x="11" y="45"/>
                    </a:lnTo>
                    <a:lnTo>
                      <a:pt x="23" y="38"/>
                    </a:lnTo>
                    <a:lnTo>
                      <a:pt x="34" y="31"/>
                    </a:lnTo>
                    <a:lnTo>
                      <a:pt x="46" y="23"/>
                    </a:lnTo>
                    <a:lnTo>
                      <a:pt x="54" y="15"/>
                    </a:lnTo>
                    <a:lnTo>
                      <a:pt x="62" y="6"/>
                    </a:lnTo>
                    <a:lnTo>
                      <a:pt x="69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8" name="Freeform 516"/>
              <p:cNvSpPr>
                <a:spLocks/>
              </p:cNvSpPr>
              <p:nvPr/>
            </p:nvSpPr>
            <p:spPr bwMode="auto">
              <a:xfrm>
                <a:off x="1332" y="1243"/>
                <a:ext cx="56" cy="41"/>
              </a:xfrm>
              <a:custGeom>
                <a:avLst/>
                <a:gdLst>
                  <a:gd name="T0" fmla="*/ 0 w 56"/>
                  <a:gd name="T1" fmla="*/ 41 h 41"/>
                  <a:gd name="T2" fmla="*/ 18 w 56"/>
                  <a:gd name="T3" fmla="*/ 31 h 41"/>
                  <a:gd name="T4" fmla="*/ 32 w 56"/>
                  <a:gd name="T5" fmla="*/ 23 h 41"/>
                  <a:gd name="T6" fmla="*/ 41 w 56"/>
                  <a:gd name="T7" fmla="*/ 15 h 41"/>
                  <a:gd name="T8" fmla="*/ 50 w 56"/>
                  <a:gd name="T9" fmla="*/ 8 h 41"/>
                  <a:gd name="T10" fmla="*/ 56 w 56"/>
                  <a:gd name="T11" fmla="*/ 0 h 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"/>
                  <a:gd name="T19" fmla="*/ 0 h 41"/>
                  <a:gd name="T20" fmla="*/ 56 w 56"/>
                  <a:gd name="T21" fmla="*/ 41 h 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" h="41">
                    <a:moveTo>
                      <a:pt x="0" y="41"/>
                    </a:moveTo>
                    <a:lnTo>
                      <a:pt x="18" y="31"/>
                    </a:lnTo>
                    <a:lnTo>
                      <a:pt x="32" y="23"/>
                    </a:lnTo>
                    <a:lnTo>
                      <a:pt x="41" y="15"/>
                    </a:lnTo>
                    <a:lnTo>
                      <a:pt x="50" y="8"/>
                    </a:lnTo>
                    <a:lnTo>
                      <a:pt x="56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9" name="Freeform 517"/>
              <p:cNvSpPr>
                <a:spLocks/>
              </p:cNvSpPr>
              <p:nvPr/>
            </p:nvSpPr>
            <p:spPr bwMode="auto">
              <a:xfrm>
                <a:off x="1341" y="1254"/>
                <a:ext cx="41" cy="29"/>
              </a:xfrm>
              <a:custGeom>
                <a:avLst/>
                <a:gdLst>
                  <a:gd name="T0" fmla="*/ 0 w 41"/>
                  <a:gd name="T1" fmla="*/ 29 h 29"/>
                  <a:gd name="T2" fmla="*/ 13 w 41"/>
                  <a:gd name="T3" fmla="*/ 22 h 29"/>
                  <a:gd name="T4" fmla="*/ 24 w 41"/>
                  <a:gd name="T5" fmla="*/ 14 h 29"/>
                  <a:gd name="T6" fmla="*/ 32 w 41"/>
                  <a:gd name="T7" fmla="*/ 9 h 29"/>
                  <a:gd name="T8" fmla="*/ 41 w 41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29"/>
                  <a:gd name="T17" fmla="*/ 41 w 41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29">
                    <a:moveTo>
                      <a:pt x="0" y="29"/>
                    </a:moveTo>
                    <a:lnTo>
                      <a:pt x="13" y="22"/>
                    </a:lnTo>
                    <a:lnTo>
                      <a:pt x="24" y="14"/>
                    </a:lnTo>
                    <a:lnTo>
                      <a:pt x="32" y="9"/>
                    </a:lnTo>
                    <a:lnTo>
                      <a:pt x="41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0" name="Freeform 518"/>
              <p:cNvSpPr>
                <a:spLocks/>
              </p:cNvSpPr>
              <p:nvPr/>
            </p:nvSpPr>
            <p:spPr bwMode="auto">
              <a:xfrm>
                <a:off x="1318" y="1216"/>
                <a:ext cx="55" cy="53"/>
              </a:xfrm>
              <a:custGeom>
                <a:avLst/>
                <a:gdLst>
                  <a:gd name="T0" fmla="*/ 6 w 55"/>
                  <a:gd name="T1" fmla="*/ 53 h 53"/>
                  <a:gd name="T2" fmla="*/ 0 w 55"/>
                  <a:gd name="T3" fmla="*/ 10 h 53"/>
                  <a:gd name="T4" fmla="*/ 14 w 55"/>
                  <a:gd name="T5" fmla="*/ 0 h 53"/>
                  <a:gd name="T6" fmla="*/ 55 w 55"/>
                  <a:gd name="T7" fmla="*/ 19 h 5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5"/>
                  <a:gd name="T13" fmla="*/ 0 h 53"/>
                  <a:gd name="T14" fmla="*/ 55 w 55"/>
                  <a:gd name="T15" fmla="*/ 53 h 5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5" h="53">
                    <a:moveTo>
                      <a:pt x="6" y="53"/>
                    </a:moveTo>
                    <a:lnTo>
                      <a:pt x="0" y="10"/>
                    </a:lnTo>
                    <a:lnTo>
                      <a:pt x="14" y="0"/>
                    </a:lnTo>
                    <a:lnTo>
                      <a:pt x="55" y="1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1" name="Freeform 519"/>
              <p:cNvSpPr>
                <a:spLocks/>
              </p:cNvSpPr>
              <p:nvPr/>
            </p:nvSpPr>
            <p:spPr bwMode="auto">
              <a:xfrm>
                <a:off x="1323" y="1223"/>
                <a:ext cx="46" cy="43"/>
              </a:xfrm>
              <a:custGeom>
                <a:avLst/>
                <a:gdLst>
                  <a:gd name="T0" fmla="*/ 6 w 46"/>
                  <a:gd name="T1" fmla="*/ 43 h 43"/>
                  <a:gd name="T2" fmla="*/ 0 w 46"/>
                  <a:gd name="T3" fmla="*/ 8 h 43"/>
                  <a:gd name="T4" fmla="*/ 13 w 46"/>
                  <a:gd name="T5" fmla="*/ 0 h 43"/>
                  <a:gd name="T6" fmla="*/ 46 w 46"/>
                  <a:gd name="T7" fmla="*/ 15 h 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6"/>
                  <a:gd name="T13" fmla="*/ 0 h 43"/>
                  <a:gd name="T14" fmla="*/ 46 w 46"/>
                  <a:gd name="T15" fmla="*/ 43 h 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6" h="43">
                    <a:moveTo>
                      <a:pt x="6" y="43"/>
                    </a:moveTo>
                    <a:lnTo>
                      <a:pt x="0" y="8"/>
                    </a:lnTo>
                    <a:lnTo>
                      <a:pt x="13" y="0"/>
                    </a:lnTo>
                    <a:lnTo>
                      <a:pt x="46" y="1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2" name="Freeform 520"/>
              <p:cNvSpPr>
                <a:spLocks/>
              </p:cNvSpPr>
              <p:nvPr/>
            </p:nvSpPr>
            <p:spPr bwMode="auto">
              <a:xfrm>
                <a:off x="1318" y="1216"/>
                <a:ext cx="57" cy="50"/>
              </a:xfrm>
              <a:custGeom>
                <a:avLst/>
                <a:gdLst>
                  <a:gd name="T0" fmla="*/ 11 w 57"/>
                  <a:gd name="T1" fmla="*/ 50 h 50"/>
                  <a:gd name="T2" fmla="*/ 6 w 57"/>
                  <a:gd name="T3" fmla="*/ 47 h 50"/>
                  <a:gd name="T4" fmla="*/ 9 w 57"/>
                  <a:gd name="T5" fmla="*/ 40 h 50"/>
                  <a:gd name="T6" fmla="*/ 5 w 57"/>
                  <a:gd name="T7" fmla="*/ 37 h 50"/>
                  <a:gd name="T8" fmla="*/ 8 w 57"/>
                  <a:gd name="T9" fmla="*/ 32 h 50"/>
                  <a:gd name="T10" fmla="*/ 3 w 57"/>
                  <a:gd name="T11" fmla="*/ 28 h 50"/>
                  <a:gd name="T12" fmla="*/ 6 w 57"/>
                  <a:gd name="T13" fmla="*/ 23 h 50"/>
                  <a:gd name="T14" fmla="*/ 3 w 57"/>
                  <a:gd name="T15" fmla="*/ 22 h 50"/>
                  <a:gd name="T16" fmla="*/ 6 w 57"/>
                  <a:gd name="T17" fmla="*/ 15 h 50"/>
                  <a:gd name="T18" fmla="*/ 0 w 57"/>
                  <a:gd name="T19" fmla="*/ 10 h 50"/>
                  <a:gd name="T20" fmla="*/ 8 w 57"/>
                  <a:gd name="T21" fmla="*/ 15 h 50"/>
                  <a:gd name="T22" fmla="*/ 6 w 57"/>
                  <a:gd name="T23" fmla="*/ 9 h 50"/>
                  <a:gd name="T24" fmla="*/ 13 w 57"/>
                  <a:gd name="T25" fmla="*/ 10 h 50"/>
                  <a:gd name="T26" fmla="*/ 11 w 57"/>
                  <a:gd name="T27" fmla="*/ 4 h 50"/>
                  <a:gd name="T28" fmla="*/ 18 w 57"/>
                  <a:gd name="T29" fmla="*/ 7 h 50"/>
                  <a:gd name="T30" fmla="*/ 14 w 57"/>
                  <a:gd name="T31" fmla="*/ 0 h 50"/>
                  <a:gd name="T32" fmla="*/ 18 w 57"/>
                  <a:gd name="T33" fmla="*/ 7 h 50"/>
                  <a:gd name="T34" fmla="*/ 24 w 57"/>
                  <a:gd name="T35" fmla="*/ 5 h 50"/>
                  <a:gd name="T36" fmla="*/ 24 w 57"/>
                  <a:gd name="T37" fmla="*/ 10 h 50"/>
                  <a:gd name="T38" fmla="*/ 29 w 57"/>
                  <a:gd name="T39" fmla="*/ 9 h 50"/>
                  <a:gd name="T40" fmla="*/ 31 w 57"/>
                  <a:gd name="T41" fmla="*/ 12 h 50"/>
                  <a:gd name="T42" fmla="*/ 36 w 57"/>
                  <a:gd name="T43" fmla="*/ 10 h 50"/>
                  <a:gd name="T44" fmla="*/ 37 w 57"/>
                  <a:gd name="T45" fmla="*/ 15 h 50"/>
                  <a:gd name="T46" fmla="*/ 44 w 57"/>
                  <a:gd name="T47" fmla="*/ 14 h 50"/>
                  <a:gd name="T48" fmla="*/ 44 w 57"/>
                  <a:gd name="T49" fmla="*/ 19 h 50"/>
                  <a:gd name="T50" fmla="*/ 49 w 57"/>
                  <a:gd name="T51" fmla="*/ 15 h 50"/>
                  <a:gd name="T52" fmla="*/ 49 w 57"/>
                  <a:gd name="T53" fmla="*/ 20 h 50"/>
                  <a:gd name="T54" fmla="*/ 57 w 57"/>
                  <a:gd name="T55" fmla="*/ 19 h 50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7"/>
                  <a:gd name="T85" fmla="*/ 0 h 50"/>
                  <a:gd name="T86" fmla="*/ 57 w 57"/>
                  <a:gd name="T87" fmla="*/ 50 h 50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7" h="50">
                    <a:moveTo>
                      <a:pt x="11" y="50"/>
                    </a:moveTo>
                    <a:lnTo>
                      <a:pt x="6" y="47"/>
                    </a:lnTo>
                    <a:lnTo>
                      <a:pt x="9" y="40"/>
                    </a:lnTo>
                    <a:lnTo>
                      <a:pt x="5" y="37"/>
                    </a:lnTo>
                    <a:lnTo>
                      <a:pt x="8" y="32"/>
                    </a:lnTo>
                    <a:lnTo>
                      <a:pt x="3" y="28"/>
                    </a:lnTo>
                    <a:lnTo>
                      <a:pt x="6" y="23"/>
                    </a:lnTo>
                    <a:lnTo>
                      <a:pt x="3" y="22"/>
                    </a:lnTo>
                    <a:lnTo>
                      <a:pt x="6" y="15"/>
                    </a:lnTo>
                    <a:lnTo>
                      <a:pt x="0" y="10"/>
                    </a:lnTo>
                    <a:lnTo>
                      <a:pt x="8" y="15"/>
                    </a:lnTo>
                    <a:lnTo>
                      <a:pt x="6" y="9"/>
                    </a:lnTo>
                    <a:lnTo>
                      <a:pt x="13" y="10"/>
                    </a:lnTo>
                    <a:lnTo>
                      <a:pt x="11" y="4"/>
                    </a:lnTo>
                    <a:lnTo>
                      <a:pt x="18" y="7"/>
                    </a:lnTo>
                    <a:lnTo>
                      <a:pt x="14" y="0"/>
                    </a:lnTo>
                    <a:lnTo>
                      <a:pt x="18" y="7"/>
                    </a:lnTo>
                    <a:lnTo>
                      <a:pt x="24" y="5"/>
                    </a:lnTo>
                    <a:lnTo>
                      <a:pt x="24" y="10"/>
                    </a:lnTo>
                    <a:lnTo>
                      <a:pt x="29" y="9"/>
                    </a:lnTo>
                    <a:lnTo>
                      <a:pt x="31" y="12"/>
                    </a:lnTo>
                    <a:lnTo>
                      <a:pt x="36" y="10"/>
                    </a:lnTo>
                    <a:lnTo>
                      <a:pt x="37" y="15"/>
                    </a:lnTo>
                    <a:lnTo>
                      <a:pt x="44" y="14"/>
                    </a:lnTo>
                    <a:lnTo>
                      <a:pt x="44" y="19"/>
                    </a:lnTo>
                    <a:lnTo>
                      <a:pt x="49" y="15"/>
                    </a:lnTo>
                    <a:lnTo>
                      <a:pt x="49" y="20"/>
                    </a:lnTo>
                    <a:lnTo>
                      <a:pt x="57" y="1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3" name="Freeform 521"/>
              <p:cNvSpPr>
                <a:spLocks/>
              </p:cNvSpPr>
              <p:nvPr/>
            </p:nvSpPr>
            <p:spPr bwMode="auto">
              <a:xfrm>
                <a:off x="1324" y="1223"/>
                <a:ext cx="12" cy="8"/>
              </a:xfrm>
              <a:custGeom>
                <a:avLst/>
                <a:gdLst>
                  <a:gd name="T0" fmla="*/ 0 w 12"/>
                  <a:gd name="T1" fmla="*/ 8 h 8"/>
                  <a:gd name="T2" fmla="*/ 5 w 12"/>
                  <a:gd name="T3" fmla="*/ 8 h 8"/>
                  <a:gd name="T4" fmla="*/ 8 w 12"/>
                  <a:gd name="T5" fmla="*/ 7 h 8"/>
                  <a:gd name="T6" fmla="*/ 12 w 12"/>
                  <a:gd name="T7" fmla="*/ 3 h 8"/>
                  <a:gd name="T8" fmla="*/ 12 w 12"/>
                  <a:gd name="T9" fmla="*/ 0 h 8"/>
                  <a:gd name="T10" fmla="*/ 0 w 12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8"/>
                  <a:gd name="T20" fmla="*/ 12 w 12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8">
                    <a:moveTo>
                      <a:pt x="0" y="8"/>
                    </a:moveTo>
                    <a:lnTo>
                      <a:pt x="5" y="8"/>
                    </a:lnTo>
                    <a:lnTo>
                      <a:pt x="8" y="7"/>
                    </a:lnTo>
                    <a:lnTo>
                      <a:pt x="12" y="3"/>
                    </a:lnTo>
                    <a:lnTo>
                      <a:pt x="12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4" name="Freeform 522"/>
              <p:cNvSpPr>
                <a:spLocks/>
              </p:cNvSpPr>
              <p:nvPr/>
            </p:nvSpPr>
            <p:spPr bwMode="auto">
              <a:xfrm>
                <a:off x="1329" y="1230"/>
                <a:ext cx="18" cy="28"/>
              </a:xfrm>
              <a:custGeom>
                <a:avLst/>
                <a:gdLst>
                  <a:gd name="T0" fmla="*/ 0 w 18"/>
                  <a:gd name="T1" fmla="*/ 1 h 28"/>
                  <a:gd name="T2" fmla="*/ 15 w 18"/>
                  <a:gd name="T3" fmla="*/ 28 h 28"/>
                  <a:gd name="T4" fmla="*/ 18 w 18"/>
                  <a:gd name="T5" fmla="*/ 26 h 28"/>
                  <a:gd name="T6" fmla="*/ 3 w 18"/>
                  <a:gd name="T7" fmla="*/ 0 h 28"/>
                  <a:gd name="T8" fmla="*/ 0 w 18"/>
                  <a:gd name="T9" fmla="*/ 1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28"/>
                  <a:gd name="T17" fmla="*/ 18 w 18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28">
                    <a:moveTo>
                      <a:pt x="0" y="1"/>
                    </a:moveTo>
                    <a:lnTo>
                      <a:pt x="15" y="28"/>
                    </a:lnTo>
                    <a:lnTo>
                      <a:pt x="18" y="26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5" name="Freeform 523"/>
              <p:cNvSpPr>
                <a:spLocks/>
              </p:cNvSpPr>
              <p:nvPr/>
            </p:nvSpPr>
            <p:spPr bwMode="auto">
              <a:xfrm>
                <a:off x="1329" y="1231"/>
                <a:ext cx="18" cy="25"/>
              </a:xfrm>
              <a:custGeom>
                <a:avLst/>
                <a:gdLst>
                  <a:gd name="T0" fmla="*/ 18 w 18"/>
                  <a:gd name="T1" fmla="*/ 25 h 25"/>
                  <a:gd name="T2" fmla="*/ 13 w 18"/>
                  <a:gd name="T3" fmla="*/ 22 h 25"/>
                  <a:gd name="T4" fmla="*/ 13 w 18"/>
                  <a:gd name="T5" fmla="*/ 17 h 25"/>
                  <a:gd name="T6" fmla="*/ 8 w 18"/>
                  <a:gd name="T7" fmla="*/ 15 h 25"/>
                  <a:gd name="T8" fmla="*/ 10 w 18"/>
                  <a:gd name="T9" fmla="*/ 10 h 25"/>
                  <a:gd name="T10" fmla="*/ 5 w 18"/>
                  <a:gd name="T11" fmla="*/ 7 h 25"/>
                  <a:gd name="T12" fmla="*/ 5 w 18"/>
                  <a:gd name="T13" fmla="*/ 2 h 25"/>
                  <a:gd name="T14" fmla="*/ 0 w 18"/>
                  <a:gd name="T15" fmla="*/ 0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"/>
                  <a:gd name="T25" fmla="*/ 0 h 25"/>
                  <a:gd name="T26" fmla="*/ 18 w 18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" h="25">
                    <a:moveTo>
                      <a:pt x="18" y="25"/>
                    </a:moveTo>
                    <a:lnTo>
                      <a:pt x="13" y="22"/>
                    </a:lnTo>
                    <a:lnTo>
                      <a:pt x="13" y="17"/>
                    </a:lnTo>
                    <a:lnTo>
                      <a:pt x="8" y="15"/>
                    </a:lnTo>
                    <a:lnTo>
                      <a:pt x="10" y="10"/>
                    </a:lnTo>
                    <a:lnTo>
                      <a:pt x="5" y="7"/>
                    </a:lnTo>
                    <a:lnTo>
                      <a:pt x="5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6" name="Freeform 524"/>
              <p:cNvSpPr>
                <a:spLocks/>
              </p:cNvSpPr>
              <p:nvPr/>
            </p:nvSpPr>
            <p:spPr bwMode="auto">
              <a:xfrm>
                <a:off x="1306" y="1218"/>
                <a:ext cx="84" cy="61"/>
              </a:xfrm>
              <a:custGeom>
                <a:avLst/>
                <a:gdLst>
                  <a:gd name="T0" fmla="*/ 0 w 84"/>
                  <a:gd name="T1" fmla="*/ 61 h 61"/>
                  <a:gd name="T2" fmla="*/ 2 w 84"/>
                  <a:gd name="T3" fmla="*/ 55 h 61"/>
                  <a:gd name="T4" fmla="*/ 5 w 84"/>
                  <a:gd name="T5" fmla="*/ 50 h 61"/>
                  <a:gd name="T6" fmla="*/ 10 w 84"/>
                  <a:gd name="T7" fmla="*/ 45 h 61"/>
                  <a:gd name="T8" fmla="*/ 15 w 84"/>
                  <a:gd name="T9" fmla="*/ 40 h 61"/>
                  <a:gd name="T10" fmla="*/ 25 w 84"/>
                  <a:gd name="T11" fmla="*/ 31 h 61"/>
                  <a:gd name="T12" fmla="*/ 36 w 84"/>
                  <a:gd name="T13" fmla="*/ 21 h 61"/>
                  <a:gd name="T14" fmla="*/ 48 w 84"/>
                  <a:gd name="T15" fmla="*/ 15 h 61"/>
                  <a:gd name="T16" fmla="*/ 61 w 84"/>
                  <a:gd name="T17" fmla="*/ 7 h 61"/>
                  <a:gd name="T18" fmla="*/ 69 w 84"/>
                  <a:gd name="T19" fmla="*/ 2 h 61"/>
                  <a:gd name="T20" fmla="*/ 77 w 84"/>
                  <a:gd name="T21" fmla="*/ 0 h 61"/>
                  <a:gd name="T22" fmla="*/ 81 w 84"/>
                  <a:gd name="T23" fmla="*/ 0 h 61"/>
                  <a:gd name="T24" fmla="*/ 82 w 84"/>
                  <a:gd name="T25" fmla="*/ 0 h 61"/>
                  <a:gd name="T26" fmla="*/ 84 w 84"/>
                  <a:gd name="T27" fmla="*/ 2 h 6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84"/>
                  <a:gd name="T43" fmla="*/ 0 h 61"/>
                  <a:gd name="T44" fmla="*/ 84 w 84"/>
                  <a:gd name="T45" fmla="*/ 61 h 6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84" h="61">
                    <a:moveTo>
                      <a:pt x="0" y="61"/>
                    </a:moveTo>
                    <a:lnTo>
                      <a:pt x="2" y="55"/>
                    </a:lnTo>
                    <a:lnTo>
                      <a:pt x="5" y="50"/>
                    </a:lnTo>
                    <a:lnTo>
                      <a:pt x="10" y="45"/>
                    </a:lnTo>
                    <a:lnTo>
                      <a:pt x="15" y="40"/>
                    </a:lnTo>
                    <a:lnTo>
                      <a:pt x="25" y="31"/>
                    </a:lnTo>
                    <a:lnTo>
                      <a:pt x="36" y="21"/>
                    </a:lnTo>
                    <a:lnTo>
                      <a:pt x="48" y="15"/>
                    </a:lnTo>
                    <a:lnTo>
                      <a:pt x="61" y="7"/>
                    </a:lnTo>
                    <a:lnTo>
                      <a:pt x="69" y="2"/>
                    </a:lnTo>
                    <a:lnTo>
                      <a:pt x="77" y="0"/>
                    </a:lnTo>
                    <a:lnTo>
                      <a:pt x="81" y="0"/>
                    </a:lnTo>
                    <a:lnTo>
                      <a:pt x="82" y="0"/>
                    </a:lnTo>
                    <a:lnTo>
                      <a:pt x="84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7" name="Freeform 525"/>
              <p:cNvSpPr>
                <a:spLocks/>
              </p:cNvSpPr>
              <p:nvPr/>
            </p:nvSpPr>
            <p:spPr bwMode="auto">
              <a:xfrm>
                <a:off x="1313" y="1223"/>
                <a:ext cx="72" cy="55"/>
              </a:xfrm>
              <a:custGeom>
                <a:avLst/>
                <a:gdLst>
                  <a:gd name="T0" fmla="*/ 0 w 72"/>
                  <a:gd name="T1" fmla="*/ 55 h 55"/>
                  <a:gd name="T2" fmla="*/ 3 w 72"/>
                  <a:gd name="T3" fmla="*/ 46 h 55"/>
                  <a:gd name="T4" fmla="*/ 8 w 72"/>
                  <a:gd name="T5" fmla="*/ 40 h 55"/>
                  <a:gd name="T6" fmla="*/ 18 w 72"/>
                  <a:gd name="T7" fmla="*/ 30 h 55"/>
                  <a:gd name="T8" fmla="*/ 28 w 72"/>
                  <a:gd name="T9" fmla="*/ 23 h 55"/>
                  <a:gd name="T10" fmla="*/ 39 w 72"/>
                  <a:gd name="T11" fmla="*/ 15 h 55"/>
                  <a:gd name="T12" fmla="*/ 52 w 72"/>
                  <a:gd name="T13" fmla="*/ 7 h 55"/>
                  <a:gd name="T14" fmla="*/ 60 w 72"/>
                  <a:gd name="T15" fmla="*/ 2 h 55"/>
                  <a:gd name="T16" fmla="*/ 69 w 72"/>
                  <a:gd name="T17" fmla="*/ 0 h 55"/>
                  <a:gd name="T18" fmla="*/ 72 w 72"/>
                  <a:gd name="T19" fmla="*/ 0 h 5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2"/>
                  <a:gd name="T31" fmla="*/ 0 h 55"/>
                  <a:gd name="T32" fmla="*/ 72 w 72"/>
                  <a:gd name="T33" fmla="*/ 55 h 5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2" h="55">
                    <a:moveTo>
                      <a:pt x="0" y="55"/>
                    </a:moveTo>
                    <a:lnTo>
                      <a:pt x="3" y="46"/>
                    </a:lnTo>
                    <a:lnTo>
                      <a:pt x="8" y="40"/>
                    </a:lnTo>
                    <a:lnTo>
                      <a:pt x="18" y="30"/>
                    </a:lnTo>
                    <a:lnTo>
                      <a:pt x="28" y="23"/>
                    </a:lnTo>
                    <a:lnTo>
                      <a:pt x="39" y="15"/>
                    </a:lnTo>
                    <a:lnTo>
                      <a:pt x="52" y="7"/>
                    </a:lnTo>
                    <a:lnTo>
                      <a:pt x="60" y="2"/>
                    </a:lnTo>
                    <a:lnTo>
                      <a:pt x="69" y="0"/>
                    </a:lnTo>
                    <a:lnTo>
                      <a:pt x="72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8" name="Line 526"/>
              <p:cNvSpPr>
                <a:spLocks noChangeShapeType="1"/>
              </p:cNvSpPr>
              <p:nvPr/>
            </p:nvSpPr>
            <p:spPr bwMode="auto">
              <a:xfrm flipV="1">
                <a:off x="1293" y="1278"/>
                <a:ext cx="18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9" name="Line 527"/>
              <p:cNvSpPr>
                <a:spLocks noChangeShapeType="1"/>
              </p:cNvSpPr>
              <p:nvPr/>
            </p:nvSpPr>
            <p:spPr bwMode="auto">
              <a:xfrm>
                <a:off x="1295" y="1276"/>
                <a:ext cx="16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0" name="Line 528"/>
              <p:cNvSpPr>
                <a:spLocks noChangeShapeType="1"/>
              </p:cNvSpPr>
              <p:nvPr/>
            </p:nvSpPr>
            <p:spPr bwMode="auto">
              <a:xfrm>
                <a:off x="1296" y="1273"/>
                <a:ext cx="18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1" name="Line 529"/>
              <p:cNvSpPr>
                <a:spLocks noChangeShapeType="1"/>
              </p:cNvSpPr>
              <p:nvPr/>
            </p:nvSpPr>
            <p:spPr bwMode="auto">
              <a:xfrm>
                <a:off x="1298" y="1269"/>
                <a:ext cx="16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2" name="Line 530"/>
              <p:cNvSpPr>
                <a:spLocks noChangeShapeType="1"/>
              </p:cNvSpPr>
              <p:nvPr/>
            </p:nvSpPr>
            <p:spPr bwMode="auto">
              <a:xfrm>
                <a:off x="1303" y="1283"/>
                <a:ext cx="33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3" name="Line 531"/>
              <p:cNvSpPr>
                <a:spLocks noChangeShapeType="1"/>
              </p:cNvSpPr>
              <p:nvPr/>
            </p:nvSpPr>
            <p:spPr bwMode="auto">
              <a:xfrm>
                <a:off x="1314" y="1278"/>
                <a:ext cx="35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4" name="Line 532"/>
              <p:cNvSpPr>
                <a:spLocks noChangeShapeType="1"/>
              </p:cNvSpPr>
              <p:nvPr/>
            </p:nvSpPr>
            <p:spPr bwMode="auto">
              <a:xfrm>
                <a:off x="1327" y="1271"/>
                <a:ext cx="28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5" name="Line 533"/>
              <p:cNvSpPr>
                <a:spLocks noChangeShapeType="1"/>
              </p:cNvSpPr>
              <p:nvPr/>
            </p:nvSpPr>
            <p:spPr bwMode="auto">
              <a:xfrm>
                <a:off x="1346" y="1258"/>
                <a:ext cx="18" cy="1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6" name="Line 534"/>
              <p:cNvSpPr>
                <a:spLocks noChangeShapeType="1"/>
              </p:cNvSpPr>
              <p:nvPr/>
            </p:nvSpPr>
            <p:spPr bwMode="auto">
              <a:xfrm>
                <a:off x="1362" y="1244"/>
                <a:ext cx="8" cy="2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7" name="Line 535"/>
              <p:cNvSpPr>
                <a:spLocks noChangeShapeType="1"/>
              </p:cNvSpPr>
              <p:nvPr/>
            </p:nvSpPr>
            <p:spPr bwMode="auto">
              <a:xfrm flipH="1">
                <a:off x="1377" y="1233"/>
                <a:ext cx="1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8" name="Line 536"/>
              <p:cNvSpPr>
                <a:spLocks noChangeShapeType="1"/>
              </p:cNvSpPr>
              <p:nvPr/>
            </p:nvSpPr>
            <p:spPr bwMode="auto">
              <a:xfrm flipH="1">
                <a:off x="1383" y="1221"/>
                <a:ext cx="7" cy="3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9" name="Line 537"/>
              <p:cNvSpPr>
                <a:spLocks noChangeShapeType="1"/>
              </p:cNvSpPr>
              <p:nvPr/>
            </p:nvSpPr>
            <p:spPr bwMode="auto">
              <a:xfrm>
                <a:off x="1301" y="1266"/>
                <a:ext cx="15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00" name="Line 538"/>
              <p:cNvSpPr>
                <a:spLocks noChangeShapeType="1"/>
              </p:cNvSpPr>
              <p:nvPr/>
            </p:nvSpPr>
            <p:spPr bwMode="auto">
              <a:xfrm>
                <a:off x="1304" y="1263"/>
                <a:ext cx="15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01" name="Line 539"/>
              <p:cNvSpPr>
                <a:spLocks noChangeShapeType="1"/>
              </p:cNvSpPr>
              <p:nvPr/>
            </p:nvSpPr>
            <p:spPr bwMode="auto">
              <a:xfrm>
                <a:off x="1309" y="1258"/>
                <a:ext cx="12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02" name="Line 540"/>
              <p:cNvSpPr>
                <a:spLocks noChangeShapeType="1"/>
              </p:cNvSpPr>
              <p:nvPr/>
            </p:nvSpPr>
            <p:spPr bwMode="auto">
              <a:xfrm>
                <a:off x="1313" y="1254"/>
                <a:ext cx="11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03" name="Line 541"/>
              <p:cNvSpPr>
                <a:spLocks noChangeShapeType="1"/>
              </p:cNvSpPr>
              <p:nvPr/>
            </p:nvSpPr>
            <p:spPr bwMode="auto">
              <a:xfrm>
                <a:off x="1319" y="1249"/>
                <a:ext cx="10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04" name="Line 542"/>
              <p:cNvSpPr>
                <a:spLocks noChangeShapeType="1"/>
              </p:cNvSpPr>
              <p:nvPr/>
            </p:nvSpPr>
            <p:spPr bwMode="auto">
              <a:xfrm>
                <a:off x="1326" y="1246"/>
                <a:ext cx="6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05" name="Line 543"/>
              <p:cNvSpPr>
                <a:spLocks noChangeShapeType="1"/>
              </p:cNvSpPr>
              <p:nvPr/>
            </p:nvSpPr>
            <p:spPr bwMode="auto">
              <a:xfrm>
                <a:off x="1327" y="1239"/>
                <a:ext cx="10" cy="9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06" name="Line 544"/>
              <p:cNvSpPr>
                <a:spLocks noChangeShapeType="1"/>
              </p:cNvSpPr>
              <p:nvPr/>
            </p:nvSpPr>
            <p:spPr bwMode="auto">
              <a:xfrm>
                <a:off x="1346" y="1226"/>
                <a:ext cx="3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07" name="Line 545"/>
              <p:cNvSpPr>
                <a:spLocks noChangeShapeType="1"/>
              </p:cNvSpPr>
              <p:nvPr/>
            </p:nvSpPr>
            <p:spPr bwMode="auto">
              <a:xfrm flipV="1">
                <a:off x="1326" y="1236"/>
                <a:ext cx="5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08" name="Line 546"/>
              <p:cNvSpPr>
                <a:spLocks noChangeShapeType="1"/>
              </p:cNvSpPr>
              <p:nvPr/>
            </p:nvSpPr>
            <p:spPr bwMode="auto">
              <a:xfrm flipV="1">
                <a:off x="1336" y="1226"/>
                <a:ext cx="8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09" name="Line 547"/>
              <p:cNvSpPr>
                <a:spLocks noChangeShapeType="1"/>
              </p:cNvSpPr>
              <p:nvPr/>
            </p:nvSpPr>
            <p:spPr bwMode="auto">
              <a:xfrm>
                <a:off x="1352" y="1221"/>
                <a:ext cx="3" cy="1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10" name="Line 548"/>
              <p:cNvSpPr>
                <a:spLocks noChangeShapeType="1"/>
              </p:cNvSpPr>
              <p:nvPr/>
            </p:nvSpPr>
            <p:spPr bwMode="auto">
              <a:xfrm>
                <a:off x="1357" y="1220"/>
                <a:ext cx="3" cy="1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11" name="Line 549"/>
              <p:cNvSpPr>
                <a:spLocks noChangeShapeType="1"/>
              </p:cNvSpPr>
              <p:nvPr/>
            </p:nvSpPr>
            <p:spPr bwMode="auto">
              <a:xfrm>
                <a:off x="1364" y="1216"/>
                <a:ext cx="1" cy="1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12" name="Line 550"/>
              <p:cNvSpPr>
                <a:spLocks noChangeShapeType="1"/>
              </p:cNvSpPr>
              <p:nvPr/>
            </p:nvSpPr>
            <p:spPr bwMode="auto">
              <a:xfrm>
                <a:off x="1367" y="1211"/>
                <a:ext cx="2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13" name="Line 551"/>
              <p:cNvSpPr>
                <a:spLocks noChangeShapeType="1"/>
              </p:cNvSpPr>
              <p:nvPr/>
            </p:nvSpPr>
            <p:spPr bwMode="auto">
              <a:xfrm flipH="1">
                <a:off x="1372" y="1210"/>
                <a:ext cx="1" cy="16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14" name="Line 552"/>
              <p:cNvSpPr>
                <a:spLocks noChangeShapeType="1"/>
              </p:cNvSpPr>
              <p:nvPr/>
            </p:nvSpPr>
            <p:spPr bwMode="auto">
              <a:xfrm flipH="1">
                <a:off x="1375" y="1208"/>
                <a:ext cx="3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15" name="Line 553"/>
              <p:cNvSpPr>
                <a:spLocks noChangeShapeType="1"/>
              </p:cNvSpPr>
              <p:nvPr/>
            </p:nvSpPr>
            <p:spPr bwMode="auto">
              <a:xfrm flipH="1">
                <a:off x="1380" y="1206"/>
                <a:ext cx="3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16" name="Line 554"/>
              <p:cNvSpPr>
                <a:spLocks noChangeShapeType="1"/>
              </p:cNvSpPr>
              <p:nvPr/>
            </p:nvSpPr>
            <p:spPr bwMode="auto">
              <a:xfrm flipH="1">
                <a:off x="1382" y="1205"/>
                <a:ext cx="5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17" name="Line 555"/>
              <p:cNvSpPr>
                <a:spLocks noChangeShapeType="1"/>
              </p:cNvSpPr>
              <p:nvPr/>
            </p:nvSpPr>
            <p:spPr bwMode="auto">
              <a:xfrm flipH="1">
                <a:off x="1383" y="1205"/>
                <a:ext cx="7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18" name="Line 556"/>
              <p:cNvSpPr>
                <a:spLocks noChangeShapeType="1"/>
              </p:cNvSpPr>
              <p:nvPr/>
            </p:nvSpPr>
            <p:spPr bwMode="auto">
              <a:xfrm flipH="1">
                <a:off x="1385" y="1203"/>
                <a:ext cx="8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19" name="Line 557"/>
              <p:cNvSpPr>
                <a:spLocks noChangeShapeType="1"/>
              </p:cNvSpPr>
              <p:nvPr/>
            </p:nvSpPr>
            <p:spPr bwMode="auto">
              <a:xfrm flipH="1">
                <a:off x="1387" y="1205"/>
                <a:ext cx="8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20" name="Freeform 558"/>
              <p:cNvSpPr>
                <a:spLocks/>
              </p:cNvSpPr>
              <p:nvPr/>
            </p:nvSpPr>
            <p:spPr bwMode="auto">
              <a:xfrm>
                <a:off x="1323" y="1268"/>
                <a:ext cx="82" cy="66"/>
              </a:xfrm>
              <a:custGeom>
                <a:avLst/>
                <a:gdLst>
                  <a:gd name="T0" fmla="*/ 21 w 82"/>
                  <a:gd name="T1" fmla="*/ 15 h 66"/>
                  <a:gd name="T2" fmla="*/ 24 w 82"/>
                  <a:gd name="T3" fmla="*/ 18 h 66"/>
                  <a:gd name="T4" fmla="*/ 24 w 82"/>
                  <a:gd name="T5" fmla="*/ 26 h 66"/>
                  <a:gd name="T6" fmla="*/ 3 w 82"/>
                  <a:gd name="T7" fmla="*/ 53 h 66"/>
                  <a:gd name="T8" fmla="*/ 0 w 82"/>
                  <a:gd name="T9" fmla="*/ 54 h 66"/>
                  <a:gd name="T10" fmla="*/ 0 w 82"/>
                  <a:gd name="T11" fmla="*/ 66 h 66"/>
                  <a:gd name="T12" fmla="*/ 82 w 82"/>
                  <a:gd name="T13" fmla="*/ 66 h 66"/>
                  <a:gd name="T14" fmla="*/ 82 w 82"/>
                  <a:gd name="T15" fmla="*/ 54 h 66"/>
                  <a:gd name="T16" fmla="*/ 80 w 82"/>
                  <a:gd name="T17" fmla="*/ 54 h 66"/>
                  <a:gd name="T18" fmla="*/ 80 w 82"/>
                  <a:gd name="T19" fmla="*/ 24 h 66"/>
                  <a:gd name="T20" fmla="*/ 59 w 82"/>
                  <a:gd name="T21" fmla="*/ 0 h 66"/>
                  <a:gd name="T22" fmla="*/ 55 w 82"/>
                  <a:gd name="T23" fmla="*/ 1 h 66"/>
                  <a:gd name="T24" fmla="*/ 77 w 82"/>
                  <a:gd name="T25" fmla="*/ 26 h 66"/>
                  <a:gd name="T26" fmla="*/ 77 w 82"/>
                  <a:gd name="T27" fmla="*/ 51 h 66"/>
                  <a:gd name="T28" fmla="*/ 59 w 82"/>
                  <a:gd name="T29" fmla="*/ 24 h 66"/>
                  <a:gd name="T30" fmla="*/ 75 w 82"/>
                  <a:gd name="T31" fmla="*/ 24 h 66"/>
                  <a:gd name="T32" fmla="*/ 73 w 82"/>
                  <a:gd name="T33" fmla="*/ 23 h 66"/>
                  <a:gd name="T34" fmla="*/ 57 w 82"/>
                  <a:gd name="T35" fmla="*/ 21 h 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2"/>
                  <a:gd name="T55" fmla="*/ 0 h 66"/>
                  <a:gd name="T56" fmla="*/ 82 w 82"/>
                  <a:gd name="T57" fmla="*/ 66 h 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2" h="66">
                    <a:moveTo>
                      <a:pt x="21" y="15"/>
                    </a:moveTo>
                    <a:lnTo>
                      <a:pt x="24" y="18"/>
                    </a:lnTo>
                    <a:lnTo>
                      <a:pt x="24" y="26"/>
                    </a:lnTo>
                    <a:lnTo>
                      <a:pt x="3" y="53"/>
                    </a:lnTo>
                    <a:lnTo>
                      <a:pt x="0" y="54"/>
                    </a:lnTo>
                    <a:lnTo>
                      <a:pt x="0" y="66"/>
                    </a:lnTo>
                    <a:lnTo>
                      <a:pt x="82" y="66"/>
                    </a:lnTo>
                    <a:lnTo>
                      <a:pt x="82" y="54"/>
                    </a:lnTo>
                    <a:lnTo>
                      <a:pt x="80" y="54"/>
                    </a:lnTo>
                    <a:lnTo>
                      <a:pt x="80" y="24"/>
                    </a:lnTo>
                    <a:lnTo>
                      <a:pt x="59" y="0"/>
                    </a:lnTo>
                    <a:lnTo>
                      <a:pt x="55" y="1"/>
                    </a:lnTo>
                    <a:lnTo>
                      <a:pt x="77" y="26"/>
                    </a:lnTo>
                    <a:lnTo>
                      <a:pt x="77" y="51"/>
                    </a:lnTo>
                    <a:lnTo>
                      <a:pt x="59" y="24"/>
                    </a:lnTo>
                    <a:lnTo>
                      <a:pt x="75" y="24"/>
                    </a:lnTo>
                    <a:lnTo>
                      <a:pt x="73" y="23"/>
                    </a:lnTo>
                    <a:lnTo>
                      <a:pt x="57" y="2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21" name="Rectangle 559"/>
              <p:cNvSpPr>
                <a:spLocks noChangeArrowheads="1"/>
              </p:cNvSpPr>
              <p:nvPr/>
            </p:nvSpPr>
            <p:spPr bwMode="auto">
              <a:xfrm>
                <a:off x="1377" y="1269"/>
                <a:ext cx="1" cy="57"/>
              </a:xfrm>
              <a:prstGeom prst="rect">
                <a:avLst/>
              </a:prstGeom>
              <a:noFill/>
              <a:ln w="0">
                <a:solidFill>
                  <a:srgbClr val="333399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cs typeface="Calibri" charset="0"/>
                </a:endParaRPr>
              </a:p>
            </p:txBody>
          </p:sp>
          <p:sp>
            <p:nvSpPr>
              <p:cNvPr id="1122" name="Freeform 560"/>
              <p:cNvSpPr>
                <a:spLocks/>
              </p:cNvSpPr>
              <p:nvPr/>
            </p:nvSpPr>
            <p:spPr bwMode="auto">
              <a:xfrm>
                <a:off x="1347" y="1289"/>
                <a:ext cx="30" cy="7"/>
              </a:xfrm>
              <a:custGeom>
                <a:avLst/>
                <a:gdLst>
                  <a:gd name="T0" fmla="*/ 0 w 30"/>
                  <a:gd name="T1" fmla="*/ 5 h 7"/>
                  <a:gd name="T2" fmla="*/ 30 w 30"/>
                  <a:gd name="T3" fmla="*/ 0 h 7"/>
                  <a:gd name="T4" fmla="*/ 30 w 30"/>
                  <a:gd name="T5" fmla="*/ 3 h 7"/>
                  <a:gd name="T6" fmla="*/ 0 w 30"/>
                  <a:gd name="T7" fmla="*/ 7 h 7"/>
                  <a:gd name="T8" fmla="*/ 0 w 30"/>
                  <a:gd name="T9" fmla="*/ 5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7"/>
                  <a:gd name="T17" fmla="*/ 30 w 3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7">
                    <a:moveTo>
                      <a:pt x="0" y="5"/>
                    </a:moveTo>
                    <a:lnTo>
                      <a:pt x="30" y="0"/>
                    </a:lnTo>
                    <a:lnTo>
                      <a:pt x="30" y="3"/>
                    </a:lnTo>
                    <a:lnTo>
                      <a:pt x="0" y="7"/>
                    </a:lnTo>
                    <a:lnTo>
                      <a:pt x="0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23" name="Freeform 561"/>
              <p:cNvSpPr>
                <a:spLocks/>
              </p:cNvSpPr>
              <p:nvPr/>
            </p:nvSpPr>
            <p:spPr bwMode="auto">
              <a:xfrm>
                <a:off x="1331" y="1296"/>
                <a:ext cx="21" cy="26"/>
              </a:xfrm>
              <a:custGeom>
                <a:avLst/>
                <a:gdLst>
                  <a:gd name="T0" fmla="*/ 21 w 21"/>
                  <a:gd name="T1" fmla="*/ 0 h 26"/>
                  <a:gd name="T2" fmla="*/ 0 w 21"/>
                  <a:gd name="T3" fmla="*/ 26 h 26"/>
                  <a:gd name="T4" fmla="*/ 16 w 21"/>
                  <a:gd name="T5" fmla="*/ 26 h 26"/>
                  <a:gd name="T6" fmla="*/ 16 w 21"/>
                  <a:gd name="T7" fmla="*/ 5 h 2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"/>
                  <a:gd name="T13" fmla="*/ 0 h 26"/>
                  <a:gd name="T14" fmla="*/ 21 w 21"/>
                  <a:gd name="T15" fmla="*/ 26 h 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" h="26">
                    <a:moveTo>
                      <a:pt x="21" y="0"/>
                    </a:moveTo>
                    <a:lnTo>
                      <a:pt x="0" y="26"/>
                    </a:lnTo>
                    <a:lnTo>
                      <a:pt x="16" y="26"/>
                    </a:lnTo>
                    <a:lnTo>
                      <a:pt x="16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24" name="Freeform 562"/>
              <p:cNvSpPr>
                <a:spLocks/>
              </p:cNvSpPr>
              <p:nvPr/>
            </p:nvSpPr>
            <p:spPr bwMode="auto">
              <a:xfrm>
                <a:off x="1347" y="1292"/>
                <a:ext cx="30" cy="30"/>
              </a:xfrm>
              <a:custGeom>
                <a:avLst/>
                <a:gdLst>
                  <a:gd name="T0" fmla="*/ 26 w 30"/>
                  <a:gd name="T1" fmla="*/ 0 h 30"/>
                  <a:gd name="T2" fmla="*/ 0 w 30"/>
                  <a:gd name="T3" fmla="*/ 30 h 30"/>
                  <a:gd name="T4" fmla="*/ 7 w 30"/>
                  <a:gd name="T5" fmla="*/ 30 h 30"/>
                  <a:gd name="T6" fmla="*/ 30 w 30"/>
                  <a:gd name="T7" fmla="*/ 4 h 30"/>
                  <a:gd name="T8" fmla="*/ 26 w 30"/>
                  <a:gd name="T9" fmla="*/ 0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30"/>
                  <a:gd name="T17" fmla="*/ 30 w 30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30">
                    <a:moveTo>
                      <a:pt x="26" y="0"/>
                    </a:moveTo>
                    <a:lnTo>
                      <a:pt x="0" y="30"/>
                    </a:lnTo>
                    <a:lnTo>
                      <a:pt x="7" y="30"/>
                    </a:lnTo>
                    <a:lnTo>
                      <a:pt x="30" y="4"/>
                    </a:lnTo>
                    <a:lnTo>
                      <a:pt x="26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25" name="Freeform 563"/>
              <p:cNvSpPr>
                <a:spLocks/>
              </p:cNvSpPr>
              <p:nvPr/>
            </p:nvSpPr>
            <p:spPr bwMode="auto">
              <a:xfrm>
                <a:off x="1380" y="1259"/>
                <a:ext cx="20" cy="25"/>
              </a:xfrm>
              <a:custGeom>
                <a:avLst/>
                <a:gdLst>
                  <a:gd name="T0" fmla="*/ 0 w 20"/>
                  <a:gd name="T1" fmla="*/ 0 h 25"/>
                  <a:gd name="T2" fmla="*/ 3 w 20"/>
                  <a:gd name="T3" fmla="*/ 4 h 25"/>
                  <a:gd name="T4" fmla="*/ 10 w 20"/>
                  <a:gd name="T5" fmla="*/ 5 h 25"/>
                  <a:gd name="T6" fmla="*/ 10 w 20"/>
                  <a:gd name="T7" fmla="*/ 10 h 25"/>
                  <a:gd name="T8" fmla="*/ 20 w 20"/>
                  <a:gd name="T9" fmla="*/ 17 h 25"/>
                  <a:gd name="T10" fmla="*/ 20 w 20"/>
                  <a:gd name="T11" fmla="*/ 22 h 25"/>
                  <a:gd name="T12" fmla="*/ 16 w 20"/>
                  <a:gd name="T13" fmla="*/ 25 h 25"/>
                  <a:gd name="T14" fmla="*/ 13 w 20"/>
                  <a:gd name="T15" fmla="*/ 20 h 25"/>
                  <a:gd name="T16" fmla="*/ 15 w 20"/>
                  <a:gd name="T17" fmla="*/ 20 h 25"/>
                  <a:gd name="T18" fmla="*/ 7 w 20"/>
                  <a:gd name="T19" fmla="*/ 10 h 25"/>
                  <a:gd name="T20" fmla="*/ 3 w 20"/>
                  <a:gd name="T21" fmla="*/ 10 h 25"/>
                  <a:gd name="T22" fmla="*/ 2 w 20"/>
                  <a:gd name="T23" fmla="*/ 9 h 25"/>
                  <a:gd name="T24" fmla="*/ 0 w 20"/>
                  <a:gd name="T25" fmla="*/ 0 h 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0"/>
                  <a:gd name="T40" fmla="*/ 0 h 25"/>
                  <a:gd name="T41" fmla="*/ 20 w 20"/>
                  <a:gd name="T42" fmla="*/ 25 h 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0" h="25">
                    <a:moveTo>
                      <a:pt x="0" y="0"/>
                    </a:moveTo>
                    <a:lnTo>
                      <a:pt x="3" y="4"/>
                    </a:lnTo>
                    <a:lnTo>
                      <a:pt x="10" y="5"/>
                    </a:lnTo>
                    <a:lnTo>
                      <a:pt x="10" y="10"/>
                    </a:lnTo>
                    <a:lnTo>
                      <a:pt x="20" y="17"/>
                    </a:lnTo>
                    <a:lnTo>
                      <a:pt x="20" y="22"/>
                    </a:lnTo>
                    <a:lnTo>
                      <a:pt x="16" y="25"/>
                    </a:lnTo>
                    <a:lnTo>
                      <a:pt x="13" y="20"/>
                    </a:lnTo>
                    <a:lnTo>
                      <a:pt x="15" y="20"/>
                    </a:lnTo>
                    <a:lnTo>
                      <a:pt x="7" y="10"/>
                    </a:lnTo>
                    <a:lnTo>
                      <a:pt x="3" y="10"/>
                    </a:lnTo>
                    <a:lnTo>
                      <a:pt x="2" y="9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26" name="Freeform 564"/>
              <p:cNvSpPr>
                <a:spLocks/>
              </p:cNvSpPr>
              <p:nvPr/>
            </p:nvSpPr>
            <p:spPr bwMode="auto">
              <a:xfrm>
                <a:off x="1350" y="1294"/>
                <a:ext cx="19" cy="25"/>
              </a:xfrm>
              <a:custGeom>
                <a:avLst/>
                <a:gdLst>
                  <a:gd name="T0" fmla="*/ 0 w 19"/>
                  <a:gd name="T1" fmla="*/ 5 h 25"/>
                  <a:gd name="T2" fmla="*/ 0 w 19"/>
                  <a:gd name="T3" fmla="*/ 25 h 25"/>
                  <a:gd name="T4" fmla="*/ 4 w 19"/>
                  <a:gd name="T5" fmla="*/ 0 h 25"/>
                  <a:gd name="T6" fmla="*/ 5 w 19"/>
                  <a:gd name="T7" fmla="*/ 0 h 25"/>
                  <a:gd name="T8" fmla="*/ 4 w 19"/>
                  <a:gd name="T9" fmla="*/ 22 h 25"/>
                  <a:gd name="T10" fmla="*/ 9 w 19"/>
                  <a:gd name="T11" fmla="*/ 15 h 25"/>
                  <a:gd name="T12" fmla="*/ 5 w 19"/>
                  <a:gd name="T13" fmla="*/ 0 h 25"/>
                  <a:gd name="T14" fmla="*/ 9 w 19"/>
                  <a:gd name="T15" fmla="*/ 0 h 25"/>
                  <a:gd name="T16" fmla="*/ 12 w 19"/>
                  <a:gd name="T17" fmla="*/ 13 h 25"/>
                  <a:gd name="T18" fmla="*/ 14 w 19"/>
                  <a:gd name="T19" fmla="*/ 12 h 25"/>
                  <a:gd name="T20" fmla="*/ 12 w 19"/>
                  <a:gd name="T21" fmla="*/ 0 h 25"/>
                  <a:gd name="T22" fmla="*/ 17 w 19"/>
                  <a:gd name="T23" fmla="*/ 2 h 25"/>
                  <a:gd name="T24" fmla="*/ 19 w 19"/>
                  <a:gd name="T25" fmla="*/ 0 h 25"/>
                  <a:gd name="T26" fmla="*/ 14 w 19"/>
                  <a:gd name="T27" fmla="*/ 10 h 2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9"/>
                  <a:gd name="T43" fmla="*/ 0 h 25"/>
                  <a:gd name="T44" fmla="*/ 19 w 19"/>
                  <a:gd name="T45" fmla="*/ 25 h 2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9" h="25">
                    <a:moveTo>
                      <a:pt x="0" y="5"/>
                    </a:moveTo>
                    <a:lnTo>
                      <a:pt x="0" y="25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4" y="22"/>
                    </a:lnTo>
                    <a:lnTo>
                      <a:pt x="9" y="15"/>
                    </a:lnTo>
                    <a:lnTo>
                      <a:pt x="5" y="0"/>
                    </a:lnTo>
                    <a:lnTo>
                      <a:pt x="9" y="0"/>
                    </a:lnTo>
                    <a:lnTo>
                      <a:pt x="12" y="13"/>
                    </a:lnTo>
                    <a:lnTo>
                      <a:pt x="14" y="12"/>
                    </a:lnTo>
                    <a:lnTo>
                      <a:pt x="12" y="0"/>
                    </a:lnTo>
                    <a:lnTo>
                      <a:pt x="17" y="2"/>
                    </a:lnTo>
                    <a:lnTo>
                      <a:pt x="19" y="0"/>
                    </a:lnTo>
                    <a:lnTo>
                      <a:pt x="14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27" name="Freeform 565"/>
              <p:cNvSpPr>
                <a:spLocks/>
              </p:cNvSpPr>
              <p:nvPr/>
            </p:nvSpPr>
            <p:spPr bwMode="auto">
              <a:xfrm>
                <a:off x="1362" y="1306"/>
                <a:ext cx="8" cy="16"/>
              </a:xfrm>
              <a:custGeom>
                <a:avLst/>
                <a:gdLst>
                  <a:gd name="T0" fmla="*/ 3 w 8"/>
                  <a:gd name="T1" fmla="*/ 1 h 16"/>
                  <a:gd name="T2" fmla="*/ 0 w 8"/>
                  <a:gd name="T3" fmla="*/ 16 h 16"/>
                  <a:gd name="T4" fmla="*/ 3 w 8"/>
                  <a:gd name="T5" fmla="*/ 16 h 16"/>
                  <a:gd name="T6" fmla="*/ 7 w 8"/>
                  <a:gd name="T7" fmla="*/ 0 h 16"/>
                  <a:gd name="T8" fmla="*/ 8 w 8"/>
                  <a:gd name="T9" fmla="*/ 0 h 16"/>
                  <a:gd name="T10" fmla="*/ 8 w 8"/>
                  <a:gd name="T11" fmla="*/ 1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3" y="1"/>
                    </a:moveTo>
                    <a:lnTo>
                      <a:pt x="0" y="16"/>
                    </a:lnTo>
                    <a:lnTo>
                      <a:pt x="3" y="16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8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28" name="Freeform 566"/>
              <p:cNvSpPr>
                <a:spLocks/>
              </p:cNvSpPr>
              <p:nvPr/>
            </p:nvSpPr>
            <p:spPr bwMode="auto">
              <a:xfrm>
                <a:off x="1326" y="1324"/>
                <a:ext cx="62" cy="2"/>
              </a:xfrm>
              <a:custGeom>
                <a:avLst/>
                <a:gdLst>
                  <a:gd name="T0" fmla="*/ 0 w 62"/>
                  <a:gd name="T1" fmla="*/ 0 h 2"/>
                  <a:gd name="T2" fmla="*/ 51 w 62"/>
                  <a:gd name="T3" fmla="*/ 2 h 2"/>
                  <a:gd name="T4" fmla="*/ 62 w 62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62"/>
                  <a:gd name="T10" fmla="*/ 0 h 2"/>
                  <a:gd name="T11" fmla="*/ 62 w 6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" h="2">
                    <a:moveTo>
                      <a:pt x="0" y="0"/>
                    </a:moveTo>
                    <a:lnTo>
                      <a:pt x="51" y="2"/>
                    </a:lnTo>
                    <a:lnTo>
                      <a:pt x="62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29" name="Freeform 567"/>
              <p:cNvSpPr>
                <a:spLocks/>
              </p:cNvSpPr>
              <p:nvPr/>
            </p:nvSpPr>
            <p:spPr bwMode="auto">
              <a:xfrm>
                <a:off x="1323" y="1329"/>
                <a:ext cx="80" cy="1"/>
              </a:xfrm>
              <a:custGeom>
                <a:avLst/>
                <a:gdLst>
                  <a:gd name="T0" fmla="*/ 0 w 80"/>
                  <a:gd name="T1" fmla="*/ 0 h 1"/>
                  <a:gd name="T2" fmla="*/ 80 w 80"/>
                  <a:gd name="T3" fmla="*/ 0 h 1"/>
                  <a:gd name="T4" fmla="*/ 0 w 80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80"/>
                  <a:gd name="T10" fmla="*/ 0 h 1"/>
                  <a:gd name="T11" fmla="*/ 80 w 80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0" h="1">
                    <a:moveTo>
                      <a:pt x="0" y="0"/>
                    </a:moveTo>
                    <a:lnTo>
                      <a:pt x="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0" name="Freeform 568"/>
              <p:cNvSpPr>
                <a:spLocks/>
              </p:cNvSpPr>
              <p:nvPr/>
            </p:nvSpPr>
            <p:spPr bwMode="auto">
              <a:xfrm>
                <a:off x="1380" y="1316"/>
                <a:ext cx="15" cy="11"/>
              </a:xfrm>
              <a:custGeom>
                <a:avLst/>
                <a:gdLst>
                  <a:gd name="T0" fmla="*/ 12 w 15"/>
                  <a:gd name="T1" fmla="*/ 11 h 11"/>
                  <a:gd name="T2" fmla="*/ 10 w 15"/>
                  <a:gd name="T3" fmla="*/ 5 h 11"/>
                  <a:gd name="T4" fmla="*/ 0 w 15"/>
                  <a:gd name="T5" fmla="*/ 5 h 11"/>
                  <a:gd name="T6" fmla="*/ 3 w 15"/>
                  <a:gd name="T7" fmla="*/ 5 h 11"/>
                  <a:gd name="T8" fmla="*/ 3 w 15"/>
                  <a:gd name="T9" fmla="*/ 1 h 11"/>
                  <a:gd name="T10" fmla="*/ 8 w 15"/>
                  <a:gd name="T11" fmla="*/ 1 h 11"/>
                  <a:gd name="T12" fmla="*/ 10 w 15"/>
                  <a:gd name="T13" fmla="*/ 0 h 11"/>
                  <a:gd name="T14" fmla="*/ 12 w 15"/>
                  <a:gd name="T15" fmla="*/ 0 h 11"/>
                  <a:gd name="T16" fmla="*/ 12 w 15"/>
                  <a:gd name="T17" fmla="*/ 5 h 11"/>
                  <a:gd name="T18" fmla="*/ 13 w 15"/>
                  <a:gd name="T19" fmla="*/ 5 h 11"/>
                  <a:gd name="T20" fmla="*/ 15 w 15"/>
                  <a:gd name="T21" fmla="*/ 11 h 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5"/>
                  <a:gd name="T34" fmla="*/ 0 h 11"/>
                  <a:gd name="T35" fmla="*/ 15 w 15"/>
                  <a:gd name="T36" fmla="*/ 11 h 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5" h="11">
                    <a:moveTo>
                      <a:pt x="12" y="11"/>
                    </a:moveTo>
                    <a:lnTo>
                      <a:pt x="10" y="5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1"/>
                    </a:lnTo>
                    <a:lnTo>
                      <a:pt x="8" y="1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3" y="5"/>
                    </a:lnTo>
                    <a:lnTo>
                      <a:pt x="15" y="1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1" name="Freeform 569"/>
              <p:cNvSpPr>
                <a:spLocks/>
              </p:cNvSpPr>
              <p:nvPr/>
            </p:nvSpPr>
            <p:spPr bwMode="auto">
              <a:xfrm>
                <a:off x="1369" y="1268"/>
                <a:ext cx="8" cy="23"/>
              </a:xfrm>
              <a:custGeom>
                <a:avLst/>
                <a:gdLst>
                  <a:gd name="T0" fmla="*/ 4 w 8"/>
                  <a:gd name="T1" fmla="*/ 0 h 23"/>
                  <a:gd name="T2" fmla="*/ 0 w 8"/>
                  <a:gd name="T3" fmla="*/ 23 h 23"/>
                  <a:gd name="T4" fmla="*/ 3 w 8"/>
                  <a:gd name="T5" fmla="*/ 23 h 23"/>
                  <a:gd name="T6" fmla="*/ 8 w 8"/>
                  <a:gd name="T7" fmla="*/ 1 h 23"/>
                  <a:gd name="T8" fmla="*/ 4 w 8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23"/>
                  <a:gd name="T17" fmla="*/ 8 w 8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23">
                    <a:moveTo>
                      <a:pt x="4" y="0"/>
                    </a:moveTo>
                    <a:lnTo>
                      <a:pt x="0" y="23"/>
                    </a:lnTo>
                    <a:lnTo>
                      <a:pt x="3" y="23"/>
                    </a:lnTo>
                    <a:lnTo>
                      <a:pt x="8" y="1"/>
                    </a:lnTo>
                    <a:lnTo>
                      <a:pt x="4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2" name="Freeform 570"/>
              <p:cNvSpPr>
                <a:spLocks/>
              </p:cNvSpPr>
              <p:nvPr/>
            </p:nvSpPr>
            <p:spPr bwMode="auto">
              <a:xfrm>
                <a:off x="1347" y="1283"/>
                <a:ext cx="15" cy="8"/>
              </a:xfrm>
              <a:custGeom>
                <a:avLst/>
                <a:gdLst>
                  <a:gd name="T0" fmla="*/ 0 w 15"/>
                  <a:gd name="T1" fmla="*/ 0 h 8"/>
                  <a:gd name="T2" fmla="*/ 7 w 15"/>
                  <a:gd name="T3" fmla="*/ 6 h 8"/>
                  <a:gd name="T4" fmla="*/ 10 w 15"/>
                  <a:gd name="T5" fmla="*/ 8 h 8"/>
                  <a:gd name="T6" fmla="*/ 15 w 15"/>
                  <a:gd name="T7" fmla="*/ 8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8"/>
                  <a:gd name="T14" fmla="*/ 15 w 15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8">
                    <a:moveTo>
                      <a:pt x="0" y="0"/>
                    </a:moveTo>
                    <a:lnTo>
                      <a:pt x="7" y="6"/>
                    </a:lnTo>
                    <a:lnTo>
                      <a:pt x="10" y="8"/>
                    </a:lnTo>
                    <a:lnTo>
                      <a:pt x="15" y="8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3" name="Freeform 571"/>
              <p:cNvSpPr>
                <a:spLocks/>
              </p:cNvSpPr>
              <p:nvPr/>
            </p:nvSpPr>
            <p:spPr bwMode="auto">
              <a:xfrm>
                <a:off x="1349" y="1283"/>
                <a:ext cx="20" cy="6"/>
              </a:xfrm>
              <a:custGeom>
                <a:avLst/>
                <a:gdLst>
                  <a:gd name="T0" fmla="*/ 0 w 20"/>
                  <a:gd name="T1" fmla="*/ 0 h 6"/>
                  <a:gd name="T2" fmla="*/ 6 w 20"/>
                  <a:gd name="T3" fmla="*/ 5 h 6"/>
                  <a:gd name="T4" fmla="*/ 11 w 20"/>
                  <a:gd name="T5" fmla="*/ 5 h 6"/>
                  <a:gd name="T6" fmla="*/ 16 w 20"/>
                  <a:gd name="T7" fmla="*/ 6 h 6"/>
                  <a:gd name="T8" fmla="*/ 20 w 20"/>
                  <a:gd name="T9" fmla="*/ 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6"/>
                  <a:gd name="T17" fmla="*/ 20 w 20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6">
                    <a:moveTo>
                      <a:pt x="0" y="0"/>
                    </a:moveTo>
                    <a:lnTo>
                      <a:pt x="6" y="5"/>
                    </a:lnTo>
                    <a:lnTo>
                      <a:pt x="11" y="5"/>
                    </a:lnTo>
                    <a:lnTo>
                      <a:pt x="16" y="6"/>
                    </a:lnTo>
                    <a:lnTo>
                      <a:pt x="20" y="6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4" name="Freeform 572"/>
              <p:cNvSpPr>
                <a:spLocks/>
              </p:cNvSpPr>
              <p:nvPr/>
            </p:nvSpPr>
            <p:spPr bwMode="auto">
              <a:xfrm>
                <a:off x="1378" y="1273"/>
                <a:ext cx="5" cy="16"/>
              </a:xfrm>
              <a:custGeom>
                <a:avLst/>
                <a:gdLst>
                  <a:gd name="T0" fmla="*/ 0 w 5"/>
                  <a:gd name="T1" fmla="*/ 3 h 16"/>
                  <a:gd name="T2" fmla="*/ 4 w 5"/>
                  <a:gd name="T3" fmla="*/ 0 h 16"/>
                  <a:gd name="T4" fmla="*/ 4 w 5"/>
                  <a:gd name="T5" fmla="*/ 16 h 16"/>
                  <a:gd name="T6" fmla="*/ 5 w 5"/>
                  <a:gd name="T7" fmla="*/ 16 h 16"/>
                  <a:gd name="T8" fmla="*/ 5 w 5"/>
                  <a:gd name="T9" fmla="*/ 1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16"/>
                  <a:gd name="T17" fmla="*/ 5 w 5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16">
                    <a:moveTo>
                      <a:pt x="0" y="3"/>
                    </a:moveTo>
                    <a:lnTo>
                      <a:pt x="4" y="0"/>
                    </a:lnTo>
                    <a:lnTo>
                      <a:pt x="4" y="16"/>
                    </a:lnTo>
                    <a:lnTo>
                      <a:pt x="5" y="16"/>
                    </a:lnTo>
                    <a:lnTo>
                      <a:pt x="5" y="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5" name="Freeform 573"/>
              <p:cNvSpPr>
                <a:spLocks/>
              </p:cNvSpPr>
              <p:nvPr/>
            </p:nvSpPr>
            <p:spPr bwMode="auto">
              <a:xfrm>
                <a:off x="1383" y="1294"/>
                <a:ext cx="12" cy="2"/>
              </a:xfrm>
              <a:custGeom>
                <a:avLst/>
                <a:gdLst>
                  <a:gd name="T0" fmla="*/ 0 w 12"/>
                  <a:gd name="T1" fmla="*/ 2 h 2"/>
                  <a:gd name="T2" fmla="*/ 5 w 12"/>
                  <a:gd name="T3" fmla="*/ 2 h 2"/>
                  <a:gd name="T4" fmla="*/ 12 w 1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2"/>
                  <a:gd name="T10" fmla="*/ 0 h 2"/>
                  <a:gd name="T11" fmla="*/ 12 w 1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" h="2">
                    <a:moveTo>
                      <a:pt x="0" y="2"/>
                    </a:moveTo>
                    <a:lnTo>
                      <a:pt x="5" y="2"/>
                    </a:lnTo>
                    <a:lnTo>
                      <a:pt x="12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6" name="Freeform 574"/>
              <p:cNvSpPr>
                <a:spLocks/>
              </p:cNvSpPr>
              <p:nvPr/>
            </p:nvSpPr>
            <p:spPr bwMode="auto">
              <a:xfrm>
                <a:off x="1388" y="1296"/>
                <a:ext cx="10" cy="10"/>
              </a:xfrm>
              <a:custGeom>
                <a:avLst/>
                <a:gdLst>
                  <a:gd name="T0" fmla="*/ 0 w 10"/>
                  <a:gd name="T1" fmla="*/ 0 h 10"/>
                  <a:gd name="T2" fmla="*/ 0 w 10"/>
                  <a:gd name="T3" fmla="*/ 5 h 10"/>
                  <a:gd name="T4" fmla="*/ 4 w 10"/>
                  <a:gd name="T5" fmla="*/ 5 h 10"/>
                  <a:gd name="T6" fmla="*/ 5 w 10"/>
                  <a:gd name="T7" fmla="*/ 6 h 10"/>
                  <a:gd name="T8" fmla="*/ 8 w 10"/>
                  <a:gd name="T9" fmla="*/ 6 h 10"/>
                  <a:gd name="T10" fmla="*/ 8 w 10"/>
                  <a:gd name="T11" fmla="*/ 8 h 10"/>
                  <a:gd name="T12" fmla="*/ 10 w 10"/>
                  <a:gd name="T13" fmla="*/ 10 h 10"/>
                  <a:gd name="T14" fmla="*/ 4 w 10"/>
                  <a:gd name="T15" fmla="*/ 10 h 1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"/>
                  <a:gd name="T25" fmla="*/ 0 h 10"/>
                  <a:gd name="T26" fmla="*/ 10 w 10"/>
                  <a:gd name="T27" fmla="*/ 10 h 1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" h="10">
                    <a:moveTo>
                      <a:pt x="0" y="0"/>
                    </a:moveTo>
                    <a:lnTo>
                      <a:pt x="0" y="5"/>
                    </a:lnTo>
                    <a:lnTo>
                      <a:pt x="4" y="5"/>
                    </a:lnTo>
                    <a:lnTo>
                      <a:pt x="5" y="6"/>
                    </a:lnTo>
                    <a:lnTo>
                      <a:pt x="8" y="6"/>
                    </a:lnTo>
                    <a:lnTo>
                      <a:pt x="8" y="8"/>
                    </a:lnTo>
                    <a:lnTo>
                      <a:pt x="10" y="10"/>
                    </a:lnTo>
                    <a:lnTo>
                      <a:pt x="4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7" name="Line 575"/>
              <p:cNvSpPr>
                <a:spLocks noChangeShapeType="1"/>
              </p:cNvSpPr>
              <p:nvPr/>
            </p:nvSpPr>
            <p:spPr bwMode="auto">
              <a:xfrm>
                <a:off x="1392" y="1309"/>
                <a:ext cx="6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8" name="Freeform 576"/>
              <p:cNvSpPr>
                <a:spLocks/>
              </p:cNvSpPr>
              <p:nvPr/>
            </p:nvSpPr>
            <p:spPr bwMode="auto">
              <a:xfrm>
                <a:off x="1354" y="1278"/>
                <a:ext cx="15" cy="5"/>
              </a:xfrm>
              <a:custGeom>
                <a:avLst/>
                <a:gdLst>
                  <a:gd name="T0" fmla="*/ 0 w 15"/>
                  <a:gd name="T1" fmla="*/ 1 h 5"/>
                  <a:gd name="T2" fmla="*/ 13 w 15"/>
                  <a:gd name="T3" fmla="*/ 5 h 5"/>
                  <a:gd name="T4" fmla="*/ 15 w 15"/>
                  <a:gd name="T5" fmla="*/ 3 h 5"/>
                  <a:gd name="T6" fmla="*/ 3 w 15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5"/>
                  <a:gd name="T14" fmla="*/ 15 w 15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5">
                    <a:moveTo>
                      <a:pt x="0" y="1"/>
                    </a:moveTo>
                    <a:lnTo>
                      <a:pt x="13" y="5"/>
                    </a:lnTo>
                    <a:lnTo>
                      <a:pt x="15" y="3"/>
                    </a:lnTo>
                    <a:lnTo>
                      <a:pt x="3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9" name="Freeform 577"/>
              <p:cNvSpPr>
                <a:spLocks/>
              </p:cNvSpPr>
              <p:nvPr/>
            </p:nvSpPr>
            <p:spPr bwMode="auto">
              <a:xfrm>
                <a:off x="1355" y="1273"/>
                <a:ext cx="15" cy="15"/>
              </a:xfrm>
              <a:custGeom>
                <a:avLst/>
                <a:gdLst>
                  <a:gd name="T0" fmla="*/ 0 w 15"/>
                  <a:gd name="T1" fmla="*/ 15 h 15"/>
                  <a:gd name="T2" fmla="*/ 7 w 15"/>
                  <a:gd name="T3" fmla="*/ 8 h 15"/>
                  <a:gd name="T4" fmla="*/ 7 w 15"/>
                  <a:gd name="T5" fmla="*/ 15 h 15"/>
                  <a:gd name="T6" fmla="*/ 10 w 15"/>
                  <a:gd name="T7" fmla="*/ 10 h 15"/>
                  <a:gd name="T8" fmla="*/ 12 w 15"/>
                  <a:gd name="T9" fmla="*/ 11 h 15"/>
                  <a:gd name="T10" fmla="*/ 9 w 15"/>
                  <a:gd name="T11" fmla="*/ 15 h 15"/>
                  <a:gd name="T12" fmla="*/ 12 w 15"/>
                  <a:gd name="T13" fmla="*/ 15 h 15"/>
                  <a:gd name="T14" fmla="*/ 14 w 15"/>
                  <a:gd name="T15" fmla="*/ 15 h 15"/>
                  <a:gd name="T16" fmla="*/ 14 w 15"/>
                  <a:gd name="T17" fmla="*/ 8 h 15"/>
                  <a:gd name="T18" fmla="*/ 14 w 15"/>
                  <a:gd name="T19" fmla="*/ 5 h 15"/>
                  <a:gd name="T20" fmla="*/ 9 w 15"/>
                  <a:gd name="T21" fmla="*/ 3 h 15"/>
                  <a:gd name="T22" fmla="*/ 12 w 15"/>
                  <a:gd name="T23" fmla="*/ 0 h 15"/>
                  <a:gd name="T24" fmla="*/ 15 w 15"/>
                  <a:gd name="T25" fmla="*/ 0 h 15"/>
                  <a:gd name="T26" fmla="*/ 15 w 15"/>
                  <a:gd name="T27" fmla="*/ 1 h 15"/>
                  <a:gd name="T28" fmla="*/ 14 w 15"/>
                  <a:gd name="T29" fmla="*/ 3 h 1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5"/>
                  <a:gd name="T46" fmla="*/ 0 h 15"/>
                  <a:gd name="T47" fmla="*/ 15 w 15"/>
                  <a:gd name="T48" fmla="*/ 15 h 1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5" h="15">
                    <a:moveTo>
                      <a:pt x="0" y="15"/>
                    </a:moveTo>
                    <a:lnTo>
                      <a:pt x="7" y="8"/>
                    </a:lnTo>
                    <a:lnTo>
                      <a:pt x="7" y="15"/>
                    </a:lnTo>
                    <a:lnTo>
                      <a:pt x="10" y="10"/>
                    </a:lnTo>
                    <a:lnTo>
                      <a:pt x="12" y="11"/>
                    </a:lnTo>
                    <a:lnTo>
                      <a:pt x="9" y="15"/>
                    </a:lnTo>
                    <a:lnTo>
                      <a:pt x="12" y="15"/>
                    </a:lnTo>
                    <a:lnTo>
                      <a:pt x="14" y="15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9" y="3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5" y="1"/>
                    </a:lnTo>
                    <a:lnTo>
                      <a:pt x="14" y="3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40" name="Line 578"/>
              <p:cNvSpPr>
                <a:spLocks noChangeShapeType="1"/>
              </p:cNvSpPr>
              <p:nvPr/>
            </p:nvSpPr>
            <p:spPr bwMode="auto">
              <a:xfrm>
                <a:off x="1352" y="1281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41" name="Line 579"/>
              <p:cNvSpPr>
                <a:spLocks noChangeShapeType="1"/>
              </p:cNvSpPr>
              <p:nvPr/>
            </p:nvSpPr>
            <p:spPr bwMode="auto">
              <a:xfrm>
                <a:off x="1360" y="1276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42" name="Line 580"/>
              <p:cNvSpPr>
                <a:spLocks noChangeShapeType="1"/>
              </p:cNvSpPr>
              <p:nvPr/>
            </p:nvSpPr>
            <p:spPr bwMode="auto">
              <a:xfrm>
                <a:off x="1372" y="1301"/>
                <a:ext cx="3" cy="2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43" name="Freeform 581"/>
              <p:cNvSpPr>
                <a:spLocks/>
              </p:cNvSpPr>
              <p:nvPr/>
            </p:nvSpPr>
            <p:spPr bwMode="auto">
              <a:xfrm>
                <a:off x="1355" y="1316"/>
                <a:ext cx="7" cy="6"/>
              </a:xfrm>
              <a:custGeom>
                <a:avLst/>
                <a:gdLst>
                  <a:gd name="T0" fmla="*/ 0 w 7"/>
                  <a:gd name="T1" fmla="*/ 6 h 6"/>
                  <a:gd name="T2" fmla="*/ 7 w 7"/>
                  <a:gd name="T3" fmla="*/ 6 h 6"/>
                  <a:gd name="T4" fmla="*/ 5 w 7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7"/>
                  <a:gd name="T10" fmla="*/ 0 h 6"/>
                  <a:gd name="T11" fmla="*/ 7 w 7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" h="6">
                    <a:moveTo>
                      <a:pt x="0" y="6"/>
                    </a:moveTo>
                    <a:lnTo>
                      <a:pt x="7" y="6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44" name="Freeform 582"/>
              <p:cNvSpPr>
                <a:spLocks/>
              </p:cNvSpPr>
              <p:nvPr/>
            </p:nvSpPr>
            <p:spPr bwMode="auto">
              <a:xfrm>
                <a:off x="1378" y="1294"/>
                <a:ext cx="25" cy="32"/>
              </a:xfrm>
              <a:custGeom>
                <a:avLst/>
                <a:gdLst>
                  <a:gd name="T0" fmla="*/ 0 w 25"/>
                  <a:gd name="T1" fmla="*/ 0 h 32"/>
                  <a:gd name="T2" fmla="*/ 20 w 25"/>
                  <a:gd name="T3" fmla="*/ 30 h 32"/>
                  <a:gd name="T4" fmla="*/ 20 w 25"/>
                  <a:gd name="T5" fmla="*/ 32 h 32"/>
                  <a:gd name="T6" fmla="*/ 25 w 25"/>
                  <a:gd name="T7" fmla="*/ 32 h 3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"/>
                  <a:gd name="T13" fmla="*/ 0 h 32"/>
                  <a:gd name="T14" fmla="*/ 25 w 25"/>
                  <a:gd name="T15" fmla="*/ 32 h 3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" h="32">
                    <a:moveTo>
                      <a:pt x="0" y="0"/>
                    </a:moveTo>
                    <a:lnTo>
                      <a:pt x="20" y="30"/>
                    </a:lnTo>
                    <a:lnTo>
                      <a:pt x="20" y="32"/>
                    </a:lnTo>
                    <a:lnTo>
                      <a:pt x="25" y="3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45" name="Freeform 583"/>
              <p:cNvSpPr>
                <a:spLocks/>
              </p:cNvSpPr>
              <p:nvPr/>
            </p:nvSpPr>
            <p:spPr bwMode="auto">
              <a:xfrm>
                <a:off x="1367" y="1317"/>
                <a:ext cx="8" cy="5"/>
              </a:xfrm>
              <a:custGeom>
                <a:avLst/>
                <a:gdLst>
                  <a:gd name="T0" fmla="*/ 0 w 8"/>
                  <a:gd name="T1" fmla="*/ 0 h 5"/>
                  <a:gd name="T2" fmla="*/ 5 w 8"/>
                  <a:gd name="T3" fmla="*/ 0 h 5"/>
                  <a:gd name="T4" fmla="*/ 5 w 8"/>
                  <a:gd name="T5" fmla="*/ 2 h 5"/>
                  <a:gd name="T6" fmla="*/ 0 w 8"/>
                  <a:gd name="T7" fmla="*/ 2 h 5"/>
                  <a:gd name="T8" fmla="*/ 0 w 8"/>
                  <a:gd name="T9" fmla="*/ 5 h 5"/>
                  <a:gd name="T10" fmla="*/ 8 w 8"/>
                  <a:gd name="T11" fmla="*/ 5 h 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5"/>
                  <a:gd name="T20" fmla="*/ 8 w 8"/>
                  <a:gd name="T21" fmla="*/ 5 h 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5">
                    <a:moveTo>
                      <a:pt x="0" y="0"/>
                    </a:moveTo>
                    <a:lnTo>
                      <a:pt x="5" y="0"/>
                    </a:lnTo>
                    <a:lnTo>
                      <a:pt x="5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8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46" name="Line 584"/>
              <p:cNvSpPr>
                <a:spLocks noChangeShapeType="1"/>
              </p:cNvSpPr>
              <p:nvPr/>
            </p:nvSpPr>
            <p:spPr bwMode="auto">
              <a:xfrm>
                <a:off x="1390" y="1271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47" name="Line 585"/>
              <p:cNvSpPr>
                <a:spLocks noChangeShapeType="1"/>
              </p:cNvSpPr>
              <p:nvPr/>
            </p:nvSpPr>
            <p:spPr bwMode="auto">
              <a:xfrm>
                <a:off x="1393" y="1273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48" name="Freeform 586"/>
              <p:cNvSpPr>
                <a:spLocks/>
              </p:cNvSpPr>
              <p:nvPr/>
            </p:nvSpPr>
            <p:spPr bwMode="auto">
              <a:xfrm>
                <a:off x="1383" y="1283"/>
                <a:ext cx="7" cy="6"/>
              </a:xfrm>
              <a:custGeom>
                <a:avLst/>
                <a:gdLst>
                  <a:gd name="T0" fmla="*/ 0 w 7"/>
                  <a:gd name="T1" fmla="*/ 0 h 6"/>
                  <a:gd name="T2" fmla="*/ 5 w 7"/>
                  <a:gd name="T3" fmla="*/ 0 h 6"/>
                  <a:gd name="T4" fmla="*/ 7 w 7"/>
                  <a:gd name="T5" fmla="*/ 1 h 6"/>
                  <a:gd name="T6" fmla="*/ 2 w 7"/>
                  <a:gd name="T7" fmla="*/ 1 h 6"/>
                  <a:gd name="T8" fmla="*/ 4 w 7"/>
                  <a:gd name="T9" fmla="*/ 5 h 6"/>
                  <a:gd name="T10" fmla="*/ 7 w 7"/>
                  <a:gd name="T11" fmla="*/ 3 h 6"/>
                  <a:gd name="T12" fmla="*/ 7 w 7"/>
                  <a:gd name="T13" fmla="*/ 6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"/>
                  <a:gd name="T22" fmla="*/ 0 h 6"/>
                  <a:gd name="T23" fmla="*/ 7 w 7"/>
                  <a:gd name="T24" fmla="*/ 6 h 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" h="6">
                    <a:moveTo>
                      <a:pt x="0" y="0"/>
                    </a:moveTo>
                    <a:lnTo>
                      <a:pt x="5" y="0"/>
                    </a:lnTo>
                    <a:lnTo>
                      <a:pt x="7" y="1"/>
                    </a:lnTo>
                    <a:lnTo>
                      <a:pt x="2" y="1"/>
                    </a:lnTo>
                    <a:lnTo>
                      <a:pt x="4" y="5"/>
                    </a:lnTo>
                    <a:lnTo>
                      <a:pt x="7" y="3"/>
                    </a:lnTo>
                    <a:lnTo>
                      <a:pt x="7" y="6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49" name="Freeform 587"/>
              <p:cNvSpPr>
                <a:spLocks/>
              </p:cNvSpPr>
              <p:nvPr/>
            </p:nvSpPr>
            <p:spPr bwMode="auto">
              <a:xfrm>
                <a:off x="1350" y="1291"/>
                <a:ext cx="7" cy="1"/>
              </a:xfrm>
              <a:custGeom>
                <a:avLst/>
                <a:gdLst>
                  <a:gd name="T0" fmla="*/ 0 w 7"/>
                  <a:gd name="T1" fmla="*/ 1 h 1"/>
                  <a:gd name="T2" fmla="*/ 2 w 7"/>
                  <a:gd name="T3" fmla="*/ 0 h 1"/>
                  <a:gd name="T4" fmla="*/ 5 w 7"/>
                  <a:gd name="T5" fmla="*/ 1 h 1"/>
                  <a:gd name="T6" fmla="*/ 7 w 7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1"/>
                  <a:gd name="T14" fmla="*/ 7 w 7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1">
                    <a:moveTo>
                      <a:pt x="0" y="1"/>
                    </a:moveTo>
                    <a:lnTo>
                      <a:pt x="2" y="0"/>
                    </a:lnTo>
                    <a:lnTo>
                      <a:pt x="5" y="1"/>
                    </a:lnTo>
                    <a:lnTo>
                      <a:pt x="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50" name="Line 588"/>
              <p:cNvSpPr>
                <a:spLocks noChangeShapeType="1"/>
              </p:cNvSpPr>
              <p:nvPr/>
            </p:nvSpPr>
            <p:spPr bwMode="auto">
              <a:xfrm>
                <a:off x="1380" y="1299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51" name="Freeform 589"/>
              <p:cNvSpPr>
                <a:spLocks/>
              </p:cNvSpPr>
              <p:nvPr/>
            </p:nvSpPr>
            <p:spPr bwMode="auto">
              <a:xfrm>
                <a:off x="1382" y="1306"/>
                <a:ext cx="3" cy="1"/>
              </a:xfrm>
              <a:custGeom>
                <a:avLst/>
                <a:gdLst>
                  <a:gd name="T0" fmla="*/ 0 w 3"/>
                  <a:gd name="T1" fmla="*/ 0 h 1"/>
                  <a:gd name="T2" fmla="*/ 3 w 3"/>
                  <a:gd name="T3" fmla="*/ 0 h 1"/>
                  <a:gd name="T4" fmla="*/ 3 w 3"/>
                  <a:gd name="T5" fmla="*/ 1 h 1"/>
                  <a:gd name="T6" fmla="*/ 0 w 3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"/>
                  <a:gd name="T13" fmla="*/ 0 h 1"/>
                  <a:gd name="T14" fmla="*/ 3 w 3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" h="1">
                    <a:moveTo>
                      <a:pt x="0" y="0"/>
                    </a:moveTo>
                    <a:lnTo>
                      <a:pt x="3" y="0"/>
                    </a:lnTo>
                    <a:lnTo>
                      <a:pt x="3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52" name="Freeform 590"/>
              <p:cNvSpPr>
                <a:spLocks/>
              </p:cNvSpPr>
              <p:nvPr/>
            </p:nvSpPr>
            <p:spPr bwMode="auto">
              <a:xfrm>
                <a:off x="1383" y="1307"/>
                <a:ext cx="1" cy="9"/>
              </a:xfrm>
              <a:custGeom>
                <a:avLst/>
                <a:gdLst>
                  <a:gd name="T0" fmla="*/ 0 w 1"/>
                  <a:gd name="T1" fmla="*/ 0 h 9"/>
                  <a:gd name="T2" fmla="*/ 0 w 1"/>
                  <a:gd name="T3" fmla="*/ 5 h 9"/>
                  <a:gd name="T4" fmla="*/ 0 w 1"/>
                  <a:gd name="T5" fmla="*/ 7 h 9"/>
                  <a:gd name="T6" fmla="*/ 0 w 1"/>
                  <a:gd name="T7" fmla="*/ 9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9"/>
                  <a:gd name="T14" fmla="*/ 1 w 1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9">
                    <a:moveTo>
                      <a:pt x="0" y="0"/>
                    </a:move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53" name="Line 591"/>
              <p:cNvSpPr>
                <a:spLocks noChangeShapeType="1"/>
              </p:cNvSpPr>
              <p:nvPr/>
            </p:nvSpPr>
            <p:spPr bwMode="auto">
              <a:xfrm>
                <a:off x="1337" y="1263"/>
                <a:ext cx="22" cy="1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54" name="Line 592"/>
              <p:cNvSpPr>
                <a:spLocks noChangeShapeType="1"/>
              </p:cNvSpPr>
              <p:nvPr/>
            </p:nvSpPr>
            <p:spPr bwMode="auto">
              <a:xfrm>
                <a:off x="1355" y="1251"/>
                <a:ext cx="10" cy="2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55" name="Line 593"/>
              <p:cNvSpPr>
                <a:spLocks noChangeShapeType="1"/>
              </p:cNvSpPr>
              <p:nvPr/>
            </p:nvSpPr>
            <p:spPr bwMode="auto">
              <a:xfrm>
                <a:off x="1370" y="1239"/>
                <a:ext cx="3" cy="2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56" name="Line 594"/>
              <p:cNvSpPr>
                <a:spLocks noChangeShapeType="1"/>
              </p:cNvSpPr>
              <p:nvPr/>
            </p:nvSpPr>
            <p:spPr bwMode="auto">
              <a:xfrm>
                <a:off x="1323" y="1274"/>
                <a:ext cx="29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57" name="Line 595"/>
              <p:cNvSpPr>
                <a:spLocks noChangeShapeType="1"/>
              </p:cNvSpPr>
              <p:nvPr/>
            </p:nvSpPr>
            <p:spPr bwMode="auto">
              <a:xfrm flipH="1">
                <a:off x="1380" y="1226"/>
                <a:ext cx="3" cy="3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58" name="Line 596"/>
              <p:cNvSpPr>
                <a:spLocks noChangeShapeType="1"/>
              </p:cNvSpPr>
              <p:nvPr/>
            </p:nvSpPr>
            <p:spPr bwMode="auto">
              <a:xfrm flipH="1">
                <a:off x="1385" y="1213"/>
                <a:ext cx="10" cy="3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59" name="Line 597"/>
              <p:cNvSpPr>
                <a:spLocks noChangeShapeType="1"/>
              </p:cNvSpPr>
              <p:nvPr/>
            </p:nvSpPr>
            <p:spPr bwMode="auto">
              <a:xfrm>
                <a:off x="1311" y="1281"/>
                <a:ext cx="31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064" name="Rectangle 598"/>
            <p:cNvSpPr>
              <a:spLocks noChangeArrowheads="1"/>
            </p:cNvSpPr>
            <p:nvPr/>
          </p:nvSpPr>
          <p:spPr bwMode="auto">
            <a:xfrm>
              <a:off x="1032" y="1187"/>
              <a:ext cx="473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800" dirty="0">
                  <a:solidFill>
                    <a:srgbClr val="333399"/>
                  </a:solidFill>
                  <a:cs typeface="Calibri" charset="0"/>
                </a:rPr>
                <a:t>DSS-24</a:t>
              </a:r>
            </a:p>
            <a:p>
              <a:pPr algn="r"/>
              <a:r>
                <a:rPr lang="en-US" sz="800" dirty="0">
                  <a:solidFill>
                    <a:srgbClr val="333399"/>
                  </a:solidFill>
                  <a:cs typeface="Calibri" charset="0"/>
                </a:rPr>
                <a:t>34m (BWG-1)</a:t>
              </a:r>
            </a:p>
          </p:txBody>
        </p:sp>
        <p:grpSp>
          <p:nvGrpSpPr>
            <p:cNvPr id="1065" name="Group 599"/>
            <p:cNvGrpSpPr>
              <a:grpSpLocks/>
            </p:cNvGrpSpPr>
            <p:nvPr/>
          </p:nvGrpSpPr>
          <p:grpSpPr bwMode="auto">
            <a:xfrm flipH="1">
              <a:off x="1403" y="1095"/>
              <a:ext cx="130" cy="405"/>
              <a:chOff x="2102" y="1093"/>
              <a:chExt cx="130" cy="405"/>
            </a:xfrm>
          </p:grpSpPr>
          <p:sp>
            <p:nvSpPr>
              <p:cNvPr id="1066" name="Freeform 600"/>
              <p:cNvSpPr>
                <a:spLocks/>
              </p:cNvSpPr>
              <p:nvPr/>
            </p:nvSpPr>
            <p:spPr bwMode="auto">
              <a:xfrm>
                <a:off x="2102" y="1432"/>
                <a:ext cx="20" cy="66"/>
              </a:xfrm>
              <a:custGeom>
                <a:avLst/>
                <a:gdLst>
                  <a:gd name="T0" fmla="*/ 10 w 20"/>
                  <a:gd name="T1" fmla="*/ 66 h 66"/>
                  <a:gd name="T2" fmla="*/ 20 w 20"/>
                  <a:gd name="T3" fmla="*/ 0 h 66"/>
                  <a:gd name="T4" fmla="*/ 10 w 20"/>
                  <a:gd name="T5" fmla="*/ 3 h 66"/>
                  <a:gd name="T6" fmla="*/ 0 w 20"/>
                  <a:gd name="T7" fmla="*/ 0 h 66"/>
                  <a:gd name="T8" fmla="*/ 10 w 20"/>
                  <a:gd name="T9" fmla="*/ 66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66"/>
                  <a:gd name="T17" fmla="*/ 20 w 20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66">
                    <a:moveTo>
                      <a:pt x="10" y="66"/>
                    </a:moveTo>
                    <a:lnTo>
                      <a:pt x="20" y="0"/>
                    </a:lnTo>
                    <a:lnTo>
                      <a:pt x="10" y="3"/>
                    </a:lnTo>
                    <a:lnTo>
                      <a:pt x="0" y="0"/>
                    </a:lnTo>
                    <a:lnTo>
                      <a:pt x="10" y="66"/>
                    </a:lnTo>
                    <a:close/>
                  </a:path>
                </a:pathLst>
              </a:custGeom>
              <a:solidFill>
                <a:srgbClr val="333399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67" name="Freeform 601"/>
              <p:cNvSpPr>
                <a:spLocks/>
              </p:cNvSpPr>
              <p:nvPr/>
            </p:nvSpPr>
            <p:spPr bwMode="auto">
              <a:xfrm>
                <a:off x="2166" y="1093"/>
                <a:ext cx="66" cy="20"/>
              </a:xfrm>
              <a:custGeom>
                <a:avLst/>
                <a:gdLst>
                  <a:gd name="T0" fmla="*/ 66 w 66"/>
                  <a:gd name="T1" fmla="*/ 10 h 20"/>
                  <a:gd name="T2" fmla="*/ 0 w 66"/>
                  <a:gd name="T3" fmla="*/ 20 h 20"/>
                  <a:gd name="T4" fmla="*/ 4 w 66"/>
                  <a:gd name="T5" fmla="*/ 10 h 20"/>
                  <a:gd name="T6" fmla="*/ 0 w 66"/>
                  <a:gd name="T7" fmla="*/ 0 h 20"/>
                  <a:gd name="T8" fmla="*/ 66 w 66"/>
                  <a:gd name="T9" fmla="*/ 1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6"/>
                  <a:gd name="T16" fmla="*/ 0 h 20"/>
                  <a:gd name="T17" fmla="*/ 66 w 66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6" h="20">
                    <a:moveTo>
                      <a:pt x="66" y="10"/>
                    </a:moveTo>
                    <a:lnTo>
                      <a:pt x="0" y="20"/>
                    </a:lnTo>
                    <a:lnTo>
                      <a:pt x="4" y="10"/>
                    </a:lnTo>
                    <a:lnTo>
                      <a:pt x="0" y="0"/>
                    </a:lnTo>
                    <a:lnTo>
                      <a:pt x="66" y="10"/>
                    </a:lnTo>
                    <a:close/>
                  </a:path>
                </a:pathLst>
              </a:custGeom>
              <a:solidFill>
                <a:srgbClr val="333399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68" name="Line 602"/>
              <p:cNvSpPr>
                <a:spLocks noChangeShapeType="1"/>
              </p:cNvSpPr>
              <p:nvPr/>
            </p:nvSpPr>
            <p:spPr bwMode="auto">
              <a:xfrm flipV="1">
                <a:off x="2112" y="1104"/>
                <a:ext cx="0" cy="336"/>
              </a:xfrm>
              <a:prstGeom prst="line">
                <a:avLst/>
              </a:prstGeom>
              <a:noFill/>
              <a:ln w="3175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069" name="Line 603"/>
              <p:cNvSpPr>
                <a:spLocks noChangeShapeType="1"/>
              </p:cNvSpPr>
              <p:nvPr/>
            </p:nvSpPr>
            <p:spPr bwMode="auto">
              <a:xfrm>
                <a:off x="2112" y="1104"/>
                <a:ext cx="96" cy="0"/>
              </a:xfrm>
              <a:prstGeom prst="line">
                <a:avLst/>
              </a:prstGeom>
              <a:noFill/>
              <a:ln w="3175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51" name="Group 604"/>
          <p:cNvGrpSpPr>
            <a:grpSpLocks/>
          </p:cNvGrpSpPr>
          <p:nvPr/>
        </p:nvGrpSpPr>
        <p:grpSpPr bwMode="auto">
          <a:xfrm>
            <a:off x="3133261" y="1503886"/>
            <a:ext cx="665217" cy="628261"/>
            <a:chOff x="1092" y="1028"/>
            <a:chExt cx="441" cy="472"/>
          </a:xfrm>
        </p:grpSpPr>
        <p:grpSp>
          <p:nvGrpSpPr>
            <p:cNvPr id="965" name="Group 605"/>
            <p:cNvGrpSpPr>
              <a:grpSpLocks/>
            </p:cNvGrpSpPr>
            <p:nvPr/>
          </p:nvGrpSpPr>
          <p:grpSpPr bwMode="auto">
            <a:xfrm>
              <a:off x="1259" y="1028"/>
              <a:ext cx="115" cy="131"/>
              <a:chOff x="1290" y="1203"/>
              <a:chExt cx="115" cy="131"/>
            </a:xfrm>
          </p:grpSpPr>
          <p:sp>
            <p:nvSpPr>
              <p:cNvPr id="972" name="Freeform 606"/>
              <p:cNvSpPr>
                <a:spLocks/>
              </p:cNvSpPr>
              <p:nvPr/>
            </p:nvSpPr>
            <p:spPr bwMode="auto">
              <a:xfrm>
                <a:off x="1290" y="1203"/>
                <a:ext cx="108" cy="83"/>
              </a:xfrm>
              <a:custGeom>
                <a:avLst/>
                <a:gdLst>
                  <a:gd name="T0" fmla="*/ 59 w 108"/>
                  <a:gd name="T1" fmla="*/ 20 h 83"/>
                  <a:gd name="T2" fmla="*/ 72 w 108"/>
                  <a:gd name="T3" fmla="*/ 12 h 83"/>
                  <a:gd name="T4" fmla="*/ 80 w 108"/>
                  <a:gd name="T5" fmla="*/ 7 h 83"/>
                  <a:gd name="T6" fmla="*/ 90 w 108"/>
                  <a:gd name="T7" fmla="*/ 3 h 83"/>
                  <a:gd name="T8" fmla="*/ 98 w 108"/>
                  <a:gd name="T9" fmla="*/ 0 h 83"/>
                  <a:gd name="T10" fmla="*/ 103 w 108"/>
                  <a:gd name="T11" fmla="*/ 0 h 83"/>
                  <a:gd name="T12" fmla="*/ 106 w 108"/>
                  <a:gd name="T13" fmla="*/ 0 h 83"/>
                  <a:gd name="T14" fmla="*/ 108 w 108"/>
                  <a:gd name="T15" fmla="*/ 3 h 83"/>
                  <a:gd name="T16" fmla="*/ 106 w 108"/>
                  <a:gd name="T17" fmla="*/ 7 h 83"/>
                  <a:gd name="T18" fmla="*/ 106 w 108"/>
                  <a:gd name="T19" fmla="*/ 8 h 83"/>
                  <a:gd name="T20" fmla="*/ 103 w 108"/>
                  <a:gd name="T21" fmla="*/ 13 h 83"/>
                  <a:gd name="T22" fmla="*/ 100 w 108"/>
                  <a:gd name="T23" fmla="*/ 17 h 83"/>
                  <a:gd name="T24" fmla="*/ 97 w 108"/>
                  <a:gd name="T25" fmla="*/ 20 h 83"/>
                  <a:gd name="T26" fmla="*/ 92 w 108"/>
                  <a:gd name="T27" fmla="*/ 27 h 83"/>
                  <a:gd name="T28" fmla="*/ 83 w 108"/>
                  <a:gd name="T29" fmla="*/ 33 h 83"/>
                  <a:gd name="T30" fmla="*/ 77 w 108"/>
                  <a:gd name="T31" fmla="*/ 38 h 83"/>
                  <a:gd name="T32" fmla="*/ 69 w 108"/>
                  <a:gd name="T33" fmla="*/ 45 h 83"/>
                  <a:gd name="T34" fmla="*/ 62 w 108"/>
                  <a:gd name="T35" fmla="*/ 50 h 83"/>
                  <a:gd name="T36" fmla="*/ 51 w 108"/>
                  <a:gd name="T37" fmla="*/ 58 h 83"/>
                  <a:gd name="T38" fmla="*/ 37 w 108"/>
                  <a:gd name="T39" fmla="*/ 66 h 83"/>
                  <a:gd name="T40" fmla="*/ 28 w 108"/>
                  <a:gd name="T41" fmla="*/ 73 h 83"/>
                  <a:gd name="T42" fmla="*/ 19 w 108"/>
                  <a:gd name="T43" fmla="*/ 76 h 83"/>
                  <a:gd name="T44" fmla="*/ 10 w 108"/>
                  <a:gd name="T45" fmla="*/ 81 h 83"/>
                  <a:gd name="T46" fmla="*/ 5 w 108"/>
                  <a:gd name="T47" fmla="*/ 83 h 83"/>
                  <a:gd name="T48" fmla="*/ 1 w 108"/>
                  <a:gd name="T49" fmla="*/ 83 h 83"/>
                  <a:gd name="T50" fmla="*/ 0 w 108"/>
                  <a:gd name="T51" fmla="*/ 81 h 83"/>
                  <a:gd name="T52" fmla="*/ 0 w 108"/>
                  <a:gd name="T53" fmla="*/ 80 h 83"/>
                  <a:gd name="T54" fmla="*/ 0 w 108"/>
                  <a:gd name="T55" fmla="*/ 76 h 83"/>
                  <a:gd name="T56" fmla="*/ 0 w 108"/>
                  <a:gd name="T57" fmla="*/ 73 h 83"/>
                  <a:gd name="T58" fmla="*/ 5 w 108"/>
                  <a:gd name="T59" fmla="*/ 66 h 83"/>
                  <a:gd name="T60" fmla="*/ 11 w 108"/>
                  <a:gd name="T61" fmla="*/ 58 h 83"/>
                  <a:gd name="T62" fmla="*/ 18 w 108"/>
                  <a:gd name="T63" fmla="*/ 51 h 83"/>
                  <a:gd name="T64" fmla="*/ 24 w 108"/>
                  <a:gd name="T65" fmla="*/ 45 h 83"/>
                  <a:gd name="T66" fmla="*/ 29 w 108"/>
                  <a:gd name="T67" fmla="*/ 41 h 8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08"/>
                  <a:gd name="T103" fmla="*/ 0 h 83"/>
                  <a:gd name="T104" fmla="*/ 108 w 108"/>
                  <a:gd name="T105" fmla="*/ 83 h 8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08" h="83">
                    <a:moveTo>
                      <a:pt x="59" y="20"/>
                    </a:moveTo>
                    <a:lnTo>
                      <a:pt x="72" y="12"/>
                    </a:lnTo>
                    <a:lnTo>
                      <a:pt x="80" y="7"/>
                    </a:lnTo>
                    <a:lnTo>
                      <a:pt x="90" y="3"/>
                    </a:lnTo>
                    <a:lnTo>
                      <a:pt x="98" y="0"/>
                    </a:lnTo>
                    <a:lnTo>
                      <a:pt x="103" y="0"/>
                    </a:lnTo>
                    <a:lnTo>
                      <a:pt x="106" y="0"/>
                    </a:lnTo>
                    <a:lnTo>
                      <a:pt x="108" y="3"/>
                    </a:lnTo>
                    <a:lnTo>
                      <a:pt x="106" y="7"/>
                    </a:lnTo>
                    <a:lnTo>
                      <a:pt x="106" y="8"/>
                    </a:lnTo>
                    <a:lnTo>
                      <a:pt x="103" y="13"/>
                    </a:lnTo>
                    <a:lnTo>
                      <a:pt x="100" y="17"/>
                    </a:lnTo>
                    <a:lnTo>
                      <a:pt x="97" y="20"/>
                    </a:lnTo>
                    <a:lnTo>
                      <a:pt x="92" y="27"/>
                    </a:lnTo>
                    <a:lnTo>
                      <a:pt x="83" y="33"/>
                    </a:lnTo>
                    <a:lnTo>
                      <a:pt x="77" y="38"/>
                    </a:lnTo>
                    <a:lnTo>
                      <a:pt x="69" y="45"/>
                    </a:lnTo>
                    <a:lnTo>
                      <a:pt x="62" y="50"/>
                    </a:lnTo>
                    <a:lnTo>
                      <a:pt x="51" y="58"/>
                    </a:lnTo>
                    <a:lnTo>
                      <a:pt x="37" y="66"/>
                    </a:lnTo>
                    <a:lnTo>
                      <a:pt x="28" y="73"/>
                    </a:lnTo>
                    <a:lnTo>
                      <a:pt x="19" y="76"/>
                    </a:lnTo>
                    <a:lnTo>
                      <a:pt x="10" y="81"/>
                    </a:lnTo>
                    <a:lnTo>
                      <a:pt x="5" y="83"/>
                    </a:lnTo>
                    <a:lnTo>
                      <a:pt x="1" y="83"/>
                    </a:lnTo>
                    <a:lnTo>
                      <a:pt x="0" y="81"/>
                    </a:lnTo>
                    <a:lnTo>
                      <a:pt x="0" y="80"/>
                    </a:lnTo>
                    <a:lnTo>
                      <a:pt x="0" y="76"/>
                    </a:lnTo>
                    <a:lnTo>
                      <a:pt x="0" y="73"/>
                    </a:lnTo>
                    <a:lnTo>
                      <a:pt x="5" y="66"/>
                    </a:lnTo>
                    <a:lnTo>
                      <a:pt x="11" y="58"/>
                    </a:lnTo>
                    <a:lnTo>
                      <a:pt x="18" y="51"/>
                    </a:lnTo>
                    <a:lnTo>
                      <a:pt x="24" y="45"/>
                    </a:lnTo>
                    <a:lnTo>
                      <a:pt x="29" y="4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73" name="Freeform 607"/>
              <p:cNvSpPr>
                <a:spLocks/>
              </p:cNvSpPr>
              <p:nvPr/>
            </p:nvSpPr>
            <p:spPr bwMode="auto">
              <a:xfrm>
                <a:off x="1291" y="1205"/>
                <a:ext cx="107" cy="83"/>
              </a:xfrm>
              <a:custGeom>
                <a:avLst/>
                <a:gdLst>
                  <a:gd name="T0" fmla="*/ 0 w 107"/>
                  <a:gd name="T1" fmla="*/ 81 h 83"/>
                  <a:gd name="T2" fmla="*/ 12 w 107"/>
                  <a:gd name="T3" fmla="*/ 83 h 83"/>
                  <a:gd name="T4" fmla="*/ 25 w 107"/>
                  <a:gd name="T5" fmla="*/ 81 h 83"/>
                  <a:gd name="T6" fmla="*/ 35 w 107"/>
                  <a:gd name="T7" fmla="*/ 81 h 83"/>
                  <a:gd name="T8" fmla="*/ 46 w 107"/>
                  <a:gd name="T9" fmla="*/ 79 h 83"/>
                  <a:gd name="T10" fmla="*/ 56 w 107"/>
                  <a:gd name="T11" fmla="*/ 78 h 83"/>
                  <a:gd name="T12" fmla="*/ 66 w 107"/>
                  <a:gd name="T13" fmla="*/ 73 h 83"/>
                  <a:gd name="T14" fmla="*/ 74 w 107"/>
                  <a:gd name="T15" fmla="*/ 66 h 83"/>
                  <a:gd name="T16" fmla="*/ 82 w 107"/>
                  <a:gd name="T17" fmla="*/ 59 h 83"/>
                  <a:gd name="T18" fmla="*/ 91 w 107"/>
                  <a:gd name="T19" fmla="*/ 51 h 83"/>
                  <a:gd name="T20" fmla="*/ 97 w 107"/>
                  <a:gd name="T21" fmla="*/ 38 h 83"/>
                  <a:gd name="T22" fmla="*/ 104 w 107"/>
                  <a:gd name="T23" fmla="*/ 23 h 83"/>
                  <a:gd name="T24" fmla="*/ 105 w 107"/>
                  <a:gd name="T25" fmla="*/ 15 h 83"/>
                  <a:gd name="T26" fmla="*/ 107 w 107"/>
                  <a:gd name="T27" fmla="*/ 8 h 83"/>
                  <a:gd name="T28" fmla="*/ 107 w 107"/>
                  <a:gd name="T29" fmla="*/ 5 h 83"/>
                  <a:gd name="T30" fmla="*/ 107 w 107"/>
                  <a:gd name="T31" fmla="*/ 1 h 83"/>
                  <a:gd name="T32" fmla="*/ 105 w 107"/>
                  <a:gd name="T33" fmla="*/ 0 h 8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07"/>
                  <a:gd name="T52" fmla="*/ 0 h 83"/>
                  <a:gd name="T53" fmla="*/ 107 w 107"/>
                  <a:gd name="T54" fmla="*/ 83 h 83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07" h="83">
                    <a:moveTo>
                      <a:pt x="0" y="81"/>
                    </a:moveTo>
                    <a:lnTo>
                      <a:pt x="12" y="83"/>
                    </a:lnTo>
                    <a:lnTo>
                      <a:pt x="25" y="81"/>
                    </a:lnTo>
                    <a:lnTo>
                      <a:pt x="35" y="81"/>
                    </a:lnTo>
                    <a:lnTo>
                      <a:pt x="46" y="79"/>
                    </a:lnTo>
                    <a:lnTo>
                      <a:pt x="56" y="78"/>
                    </a:lnTo>
                    <a:lnTo>
                      <a:pt x="66" y="73"/>
                    </a:lnTo>
                    <a:lnTo>
                      <a:pt x="74" y="66"/>
                    </a:lnTo>
                    <a:lnTo>
                      <a:pt x="82" y="59"/>
                    </a:lnTo>
                    <a:lnTo>
                      <a:pt x="91" y="51"/>
                    </a:lnTo>
                    <a:lnTo>
                      <a:pt x="97" y="38"/>
                    </a:lnTo>
                    <a:lnTo>
                      <a:pt x="104" y="23"/>
                    </a:lnTo>
                    <a:lnTo>
                      <a:pt x="105" y="15"/>
                    </a:lnTo>
                    <a:lnTo>
                      <a:pt x="107" y="8"/>
                    </a:lnTo>
                    <a:lnTo>
                      <a:pt x="107" y="5"/>
                    </a:lnTo>
                    <a:lnTo>
                      <a:pt x="107" y="1"/>
                    </a:lnTo>
                    <a:lnTo>
                      <a:pt x="105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74" name="Freeform 608"/>
              <p:cNvSpPr>
                <a:spLocks/>
              </p:cNvSpPr>
              <p:nvPr/>
            </p:nvSpPr>
            <p:spPr bwMode="auto">
              <a:xfrm>
                <a:off x="1293" y="1206"/>
                <a:ext cx="103" cy="78"/>
              </a:xfrm>
              <a:custGeom>
                <a:avLst/>
                <a:gdLst>
                  <a:gd name="T0" fmla="*/ 2 w 103"/>
                  <a:gd name="T1" fmla="*/ 78 h 78"/>
                  <a:gd name="T2" fmla="*/ 0 w 103"/>
                  <a:gd name="T3" fmla="*/ 78 h 78"/>
                  <a:gd name="T4" fmla="*/ 2 w 103"/>
                  <a:gd name="T5" fmla="*/ 72 h 78"/>
                  <a:gd name="T6" fmla="*/ 5 w 103"/>
                  <a:gd name="T7" fmla="*/ 67 h 78"/>
                  <a:gd name="T8" fmla="*/ 10 w 103"/>
                  <a:gd name="T9" fmla="*/ 60 h 78"/>
                  <a:gd name="T10" fmla="*/ 15 w 103"/>
                  <a:gd name="T11" fmla="*/ 55 h 78"/>
                  <a:gd name="T12" fmla="*/ 20 w 103"/>
                  <a:gd name="T13" fmla="*/ 50 h 78"/>
                  <a:gd name="T14" fmla="*/ 25 w 103"/>
                  <a:gd name="T15" fmla="*/ 45 h 78"/>
                  <a:gd name="T16" fmla="*/ 33 w 103"/>
                  <a:gd name="T17" fmla="*/ 38 h 78"/>
                  <a:gd name="T18" fmla="*/ 39 w 103"/>
                  <a:gd name="T19" fmla="*/ 33 h 78"/>
                  <a:gd name="T20" fmla="*/ 49 w 103"/>
                  <a:gd name="T21" fmla="*/ 27 h 78"/>
                  <a:gd name="T22" fmla="*/ 62 w 103"/>
                  <a:gd name="T23" fmla="*/ 19 h 78"/>
                  <a:gd name="T24" fmla="*/ 72 w 103"/>
                  <a:gd name="T25" fmla="*/ 12 h 78"/>
                  <a:gd name="T26" fmla="*/ 80 w 103"/>
                  <a:gd name="T27" fmla="*/ 7 h 78"/>
                  <a:gd name="T28" fmla="*/ 87 w 103"/>
                  <a:gd name="T29" fmla="*/ 4 h 78"/>
                  <a:gd name="T30" fmla="*/ 94 w 103"/>
                  <a:gd name="T31" fmla="*/ 2 h 78"/>
                  <a:gd name="T32" fmla="*/ 99 w 103"/>
                  <a:gd name="T33" fmla="*/ 0 h 78"/>
                  <a:gd name="T34" fmla="*/ 102 w 103"/>
                  <a:gd name="T35" fmla="*/ 0 h 78"/>
                  <a:gd name="T36" fmla="*/ 103 w 103"/>
                  <a:gd name="T37" fmla="*/ 2 h 7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3"/>
                  <a:gd name="T58" fmla="*/ 0 h 78"/>
                  <a:gd name="T59" fmla="*/ 103 w 103"/>
                  <a:gd name="T60" fmla="*/ 78 h 7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3" h="78">
                    <a:moveTo>
                      <a:pt x="2" y="78"/>
                    </a:moveTo>
                    <a:lnTo>
                      <a:pt x="0" y="78"/>
                    </a:lnTo>
                    <a:lnTo>
                      <a:pt x="2" y="72"/>
                    </a:lnTo>
                    <a:lnTo>
                      <a:pt x="5" y="67"/>
                    </a:lnTo>
                    <a:lnTo>
                      <a:pt x="10" y="60"/>
                    </a:lnTo>
                    <a:lnTo>
                      <a:pt x="15" y="55"/>
                    </a:lnTo>
                    <a:lnTo>
                      <a:pt x="20" y="50"/>
                    </a:lnTo>
                    <a:lnTo>
                      <a:pt x="25" y="45"/>
                    </a:lnTo>
                    <a:lnTo>
                      <a:pt x="33" y="38"/>
                    </a:lnTo>
                    <a:lnTo>
                      <a:pt x="39" y="33"/>
                    </a:lnTo>
                    <a:lnTo>
                      <a:pt x="49" y="27"/>
                    </a:lnTo>
                    <a:lnTo>
                      <a:pt x="62" y="19"/>
                    </a:lnTo>
                    <a:lnTo>
                      <a:pt x="72" y="12"/>
                    </a:lnTo>
                    <a:lnTo>
                      <a:pt x="80" y="7"/>
                    </a:lnTo>
                    <a:lnTo>
                      <a:pt x="87" y="4"/>
                    </a:lnTo>
                    <a:lnTo>
                      <a:pt x="94" y="2"/>
                    </a:lnTo>
                    <a:lnTo>
                      <a:pt x="99" y="0"/>
                    </a:lnTo>
                    <a:lnTo>
                      <a:pt x="102" y="0"/>
                    </a:lnTo>
                    <a:lnTo>
                      <a:pt x="103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75" name="Freeform 609"/>
              <p:cNvSpPr>
                <a:spLocks/>
              </p:cNvSpPr>
              <p:nvPr/>
            </p:nvSpPr>
            <p:spPr bwMode="auto">
              <a:xfrm>
                <a:off x="1300" y="1213"/>
                <a:ext cx="92" cy="70"/>
              </a:xfrm>
              <a:custGeom>
                <a:avLst/>
                <a:gdLst>
                  <a:gd name="T0" fmla="*/ 0 w 92"/>
                  <a:gd name="T1" fmla="*/ 70 h 70"/>
                  <a:gd name="T2" fmla="*/ 0 w 92"/>
                  <a:gd name="T3" fmla="*/ 68 h 70"/>
                  <a:gd name="T4" fmla="*/ 0 w 92"/>
                  <a:gd name="T5" fmla="*/ 66 h 70"/>
                  <a:gd name="T6" fmla="*/ 3 w 92"/>
                  <a:gd name="T7" fmla="*/ 60 h 70"/>
                  <a:gd name="T8" fmla="*/ 6 w 92"/>
                  <a:gd name="T9" fmla="*/ 55 h 70"/>
                  <a:gd name="T10" fmla="*/ 11 w 92"/>
                  <a:gd name="T11" fmla="*/ 50 h 70"/>
                  <a:gd name="T12" fmla="*/ 16 w 92"/>
                  <a:gd name="T13" fmla="*/ 45 h 70"/>
                  <a:gd name="T14" fmla="*/ 23 w 92"/>
                  <a:gd name="T15" fmla="*/ 40 h 70"/>
                  <a:gd name="T16" fmla="*/ 29 w 92"/>
                  <a:gd name="T17" fmla="*/ 33 h 70"/>
                  <a:gd name="T18" fmla="*/ 37 w 92"/>
                  <a:gd name="T19" fmla="*/ 28 h 70"/>
                  <a:gd name="T20" fmla="*/ 46 w 92"/>
                  <a:gd name="T21" fmla="*/ 20 h 70"/>
                  <a:gd name="T22" fmla="*/ 59 w 92"/>
                  <a:gd name="T23" fmla="*/ 12 h 70"/>
                  <a:gd name="T24" fmla="*/ 70 w 92"/>
                  <a:gd name="T25" fmla="*/ 7 h 70"/>
                  <a:gd name="T26" fmla="*/ 78 w 92"/>
                  <a:gd name="T27" fmla="*/ 3 h 70"/>
                  <a:gd name="T28" fmla="*/ 83 w 92"/>
                  <a:gd name="T29" fmla="*/ 0 h 70"/>
                  <a:gd name="T30" fmla="*/ 87 w 92"/>
                  <a:gd name="T31" fmla="*/ 0 h 70"/>
                  <a:gd name="T32" fmla="*/ 90 w 92"/>
                  <a:gd name="T33" fmla="*/ 0 h 70"/>
                  <a:gd name="T34" fmla="*/ 92 w 92"/>
                  <a:gd name="T35" fmla="*/ 2 h 7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92"/>
                  <a:gd name="T55" fmla="*/ 0 h 70"/>
                  <a:gd name="T56" fmla="*/ 92 w 92"/>
                  <a:gd name="T57" fmla="*/ 70 h 7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92" h="70">
                    <a:moveTo>
                      <a:pt x="0" y="70"/>
                    </a:moveTo>
                    <a:lnTo>
                      <a:pt x="0" y="68"/>
                    </a:lnTo>
                    <a:lnTo>
                      <a:pt x="0" y="66"/>
                    </a:lnTo>
                    <a:lnTo>
                      <a:pt x="3" y="60"/>
                    </a:lnTo>
                    <a:lnTo>
                      <a:pt x="6" y="55"/>
                    </a:lnTo>
                    <a:lnTo>
                      <a:pt x="11" y="50"/>
                    </a:lnTo>
                    <a:lnTo>
                      <a:pt x="16" y="45"/>
                    </a:lnTo>
                    <a:lnTo>
                      <a:pt x="23" y="40"/>
                    </a:lnTo>
                    <a:lnTo>
                      <a:pt x="29" y="33"/>
                    </a:lnTo>
                    <a:lnTo>
                      <a:pt x="37" y="28"/>
                    </a:lnTo>
                    <a:lnTo>
                      <a:pt x="46" y="20"/>
                    </a:lnTo>
                    <a:lnTo>
                      <a:pt x="59" y="12"/>
                    </a:lnTo>
                    <a:lnTo>
                      <a:pt x="70" y="7"/>
                    </a:lnTo>
                    <a:lnTo>
                      <a:pt x="78" y="3"/>
                    </a:lnTo>
                    <a:lnTo>
                      <a:pt x="83" y="0"/>
                    </a:lnTo>
                    <a:lnTo>
                      <a:pt x="87" y="0"/>
                    </a:lnTo>
                    <a:lnTo>
                      <a:pt x="90" y="0"/>
                    </a:lnTo>
                    <a:lnTo>
                      <a:pt x="92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76" name="Freeform 610"/>
              <p:cNvSpPr>
                <a:spLocks/>
              </p:cNvSpPr>
              <p:nvPr/>
            </p:nvSpPr>
            <p:spPr bwMode="auto">
              <a:xfrm>
                <a:off x="1301" y="1215"/>
                <a:ext cx="97" cy="71"/>
              </a:xfrm>
              <a:custGeom>
                <a:avLst/>
                <a:gdLst>
                  <a:gd name="T0" fmla="*/ 0 w 97"/>
                  <a:gd name="T1" fmla="*/ 71 h 71"/>
                  <a:gd name="T2" fmla="*/ 17 w 97"/>
                  <a:gd name="T3" fmla="*/ 64 h 71"/>
                  <a:gd name="T4" fmla="*/ 31 w 97"/>
                  <a:gd name="T5" fmla="*/ 56 h 71"/>
                  <a:gd name="T6" fmla="*/ 48 w 97"/>
                  <a:gd name="T7" fmla="*/ 44 h 71"/>
                  <a:gd name="T8" fmla="*/ 61 w 97"/>
                  <a:gd name="T9" fmla="*/ 36 h 71"/>
                  <a:gd name="T10" fmla="*/ 72 w 97"/>
                  <a:gd name="T11" fmla="*/ 26 h 71"/>
                  <a:gd name="T12" fmla="*/ 81 w 97"/>
                  <a:gd name="T13" fmla="*/ 18 h 71"/>
                  <a:gd name="T14" fmla="*/ 89 w 97"/>
                  <a:gd name="T15" fmla="*/ 10 h 71"/>
                  <a:gd name="T16" fmla="*/ 97 w 97"/>
                  <a:gd name="T17" fmla="*/ 0 h 7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7"/>
                  <a:gd name="T28" fmla="*/ 0 h 71"/>
                  <a:gd name="T29" fmla="*/ 97 w 97"/>
                  <a:gd name="T30" fmla="*/ 71 h 7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7" h="71">
                    <a:moveTo>
                      <a:pt x="0" y="71"/>
                    </a:moveTo>
                    <a:lnTo>
                      <a:pt x="17" y="64"/>
                    </a:lnTo>
                    <a:lnTo>
                      <a:pt x="31" y="56"/>
                    </a:lnTo>
                    <a:lnTo>
                      <a:pt x="48" y="44"/>
                    </a:lnTo>
                    <a:lnTo>
                      <a:pt x="61" y="36"/>
                    </a:lnTo>
                    <a:lnTo>
                      <a:pt x="72" y="26"/>
                    </a:lnTo>
                    <a:lnTo>
                      <a:pt x="81" y="18"/>
                    </a:lnTo>
                    <a:lnTo>
                      <a:pt x="89" y="10"/>
                    </a:lnTo>
                    <a:lnTo>
                      <a:pt x="9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77" name="Freeform 611"/>
              <p:cNvSpPr>
                <a:spLocks/>
              </p:cNvSpPr>
              <p:nvPr/>
            </p:nvSpPr>
            <p:spPr bwMode="auto">
              <a:xfrm>
                <a:off x="1309" y="1221"/>
                <a:ext cx="87" cy="65"/>
              </a:xfrm>
              <a:custGeom>
                <a:avLst/>
                <a:gdLst>
                  <a:gd name="T0" fmla="*/ 0 w 87"/>
                  <a:gd name="T1" fmla="*/ 65 h 65"/>
                  <a:gd name="T2" fmla="*/ 17 w 87"/>
                  <a:gd name="T3" fmla="*/ 57 h 65"/>
                  <a:gd name="T4" fmla="*/ 30 w 87"/>
                  <a:gd name="T5" fmla="*/ 50 h 65"/>
                  <a:gd name="T6" fmla="*/ 43 w 87"/>
                  <a:gd name="T7" fmla="*/ 42 h 65"/>
                  <a:gd name="T8" fmla="*/ 51 w 87"/>
                  <a:gd name="T9" fmla="*/ 35 h 65"/>
                  <a:gd name="T10" fmla="*/ 63 w 87"/>
                  <a:gd name="T11" fmla="*/ 25 h 65"/>
                  <a:gd name="T12" fmla="*/ 71 w 87"/>
                  <a:gd name="T13" fmla="*/ 18 h 65"/>
                  <a:gd name="T14" fmla="*/ 78 w 87"/>
                  <a:gd name="T15" fmla="*/ 10 h 65"/>
                  <a:gd name="T16" fmla="*/ 87 w 87"/>
                  <a:gd name="T17" fmla="*/ 0 h 6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7"/>
                  <a:gd name="T28" fmla="*/ 0 h 65"/>
                  <a:gd name="T29" fmla="*/ 87 w 87"/>
                  <a:gd name="T30" fmla="*/ 65 h 6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7" h="65">
                    <a:moveTo>
                      <a:pt x="0" y="65"/>
                    </a:moveTo>
                    <a:lnTo>
                      <a:pt x="17" y="57"/>
                    </a:lnTo>
                    <a:lnTo>
                      <a:pt x="30" y="50"/>
                    </a:lnTo>
                    <a:lnTo>
                      <a:pt x="43" y="42"/>
                    </a:lnTo>
                    <a:lnTo>
                      <a:pt x="51" y="35"/>
                    </a:lnTo>
                    <a:lnTo>
                      <a:pt x="63" y="25"/>
                    </a:lnTo>
                    <a:lnTo>
                      <a:pt x="71" y="18"/>
                    </a:lnTo>
                    <a:lnTo>
                      <a:pt x="78" y="10"/>
                    </a:lnTo>
                    <a:lnTo>
                      <a:pt x="8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78" name="Freeform 612"/>
              <p:cNvSpPr>
                <a:spLocks/>
              </p:cNvSpPr>
              <p:nvPr/>
            </p:nvSpPr>
            <p:spPr bwMode="auto">
              <a:xfrm>
                <a:off x="1316" y="1230"/>
                <a:ext cx="77" cy="56"/>
              </a:xfrm>
              <a:custGeom>
                <a:avLst/>
                <a:gdLst>
                  <a:gd name="T0" fmla="*/ 0 w 77"/>
                  <a:gd name="T1" fmla="*/ 56 h 56"/>
                  <a:gd name="T2" fmla="*/ 15 w 77"/>
                  <a:gd name="T3" fmla="*/ 49 h 56"/>
                  <a:gd name="T4" fmla="*/ 30 w 77"/>
                  <a:gd name="T5" fmla="*/ 41 h 56"/>
                  <a:gd name="T6" fmla="*/ 39 w 77"/>
                  <a:gd name="T7" fmla="*/ 34 h 56"/>
                  <a:gd name="T8" fmla="*/ 49 w 77"/>
                  <a:gd name="T9" fmla="*/ 28 h 56"/>
                  <a:gd name="T10" fmla="*/ 59 w 77"/>
                  <a:gd name="T11" fmla="*/ 19 h 56"/>
                  <a:gd name="T12" fmla="*/ 67 w 77"/>
                  <a:gd name="T13" fmla="*/ 11 h 56"/>
                  <a:gd name="T14" fmla="*/ 77 w 77"/>
                  <a:gd name="T15" fmla="*/ 0 h 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7"/>
                  <a:gd name="T25" fmla="*/ 0 h 56"/>
                  <a:gd name="T26" fmla="*/ 77 w 77"/>
                  <a:gd name="T27" fmla="*/ 56 h 5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7" h="56">
                    <a:moveTo>
                      <a:pt x="0" y="56"/>
                    </a:moveTo>
                    <a:lnTo>
                      <a:pt x="15" y="49"/>
                    </a:lnTo>
                    <a:lnTo>
                      <a:pt x="30" y="41"/>
                    </a:lnTo>
                    <a:lnTo>
                      <a:pt x="39" y="34"/>
                    </a:lnTo>
                    <a:lnTo>
                      <a:pt x="49" y="28"/>
                    </a:lnTo>
                    <a:lnTo>
                      <a:pt x="59" y="19"/>
                    </a:lnTo>
                    <a:lnTo>
                      <a:pt x="67" y="11"/>
                    </a:lnTo>
                    <a:lnTo>
                      <a:pt x="7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79" name="Freeform 613"/>
              <p:cNvSpPr>
                <a:spLocks/>
              </p:cNvSpPr>
              <p:nvPr/>
            </p:nvSpPr>
            <p:spPr bwMode="auto">
              <a:xfrm>
                <a:off x="1321" y="1238"/>
                <a:ext cx="69" cy="48"/>
              </a:xfrm>
              <a:custGeom>
                <a:avLst/>
                <a:gdLst>
                  <a:gd name="T0" fmla="*/ 0 w 69"/>
                  <a:gd name="T1" fmla="*/ 48 h 48"/>
                  <a:gd name="T2" fmla="*/ 11 w 69"/>
                  <a:gd name="T3" fmla="*/ 45 h 48"/>
                  <a:gd name="T4" fmla="*/ 23 w 69"/>
                  <a:gd name="T5" fmla="*/ 38 h 48"/>
                  <a:gd name="T6" fmla="*/ 34 w 69"/>
                  <a:gd name="T7" fmla="*/ 31 h 48"/>
                  <a:gd name="T8" fmla="*/ 46 w 69"/>
                  <a:gd name="T9" fmla="*/ 23 h 48"/>
                  <a:gd name="T10" fmla="*/ 54 w 69"/>
                  <a:gd name="T11" fmla="*/ 15 h 48"/>
                  <a:gd name="T12" fmla="*/ 62 w 69"/>
                  <a:gd name="T13" fmla="*/ 6 h 48"/>
                  <a:gd name="T14" fmla="*/ 69 w 69"/>
                  <a:gd name="T15" fmla="*/ 0 h 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9"/>
                  <a:gd name="T25" fmla="*/ 0 h 48"/>
                  <a:gd name="T26" fmla="*/ 69 w 69"/>
                  <a:gd name="T27" fmla="*/ 48 h 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9" h="48">
                    <a:moveTo>
                      <a:pt x="0" y="48"/>
                    </a:moveTo>
                    <a:lnTo>
                      <a:pt x="11" y="45"/>
                    </a:lnTo>
                    <a:lnTo>
                      <a:pt x="23" y="38"/>
                    </a:lnTo>
                    <a:lnTo>
                      <a:pt x="34" y="31"/>
                    </a:lnTo>
                    <a:lnTo>
                      <a:pt x="46" y="23"/>
                    </a:lnTo>
                    <a:lnTo>
                      <a:pt x="54" y="15"/>
                    </a:lnTo>
                    <a:lnTo>
                      <a:pt x="62" y="6"/>
                    </a:lnTo>
                    <a:lnTo>
                      <a:pt x="69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0" name="Freeform 614"/>
              <p:cNvSpPr>
                <a:spLocks/>
              </p:cNvSpPr>
              <p:nvPr/>
            </p:nvSpPr>
            <p:spPr bwMode="auto">
              <a:xfrm>
                <a:off x="1332" y="1243"/>
                <a:ext cx="56" cy="41"/>
              </a:xfrm>
              <a:custGeom>
                <a:avLst/>
                <a:gdLst>
                  <a:gd name="T0" fmla="*/ 0 w 56"/>
                  <a:gd name="T1" fmla="*/ 41 h 41"/>
                  <a:gd name="T2" fmla="*/ 18 w 56"/>
                  <a:gd name="T3" fmla="*/ 31 h 41"/>
                  <a:gd name="T4" fmla="*/ 32 w 56"/>
                  <a:gd name="T5" fmla="*/ 23 h 41"/>
                  <a:gd name="T6" fmla="*/ 41 w 56"/>
                  <a:gd name="T7" fmla="*/ 15 h 41"/>
                  <a:gd name="T8" fmla="*/ 50 w 56"/>
                  <a:gd name="T9" fmla="*/ 8 h 41"/>
                  <a:gd name="T10" fmla="*/ 56 w 56"/>
                  <a:gd name="T11" fmla="*/ 0 h 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"/>
                  <a:gd name="T19" fmla="*/ 0 h 41"/>
                  <a:gd name="T20" fmla="*/ 56 w 56"/>
                  <a:gd name="T21" fmla="*/ 41 h 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" h="41">
                    <a:moveTo>
                      <a:pt x="0" y="41"/>
                    </a:moveTo>
                    <a:lnTo>
                      <a:pt x="18" y="31"/>
                    </a:lnTo>
                    <a:lnTo>
                      <a:pt x="32" y="23"/>
                    </a:lnTo>
                    <a:lnTo>
                      <a:pt x="41" y="15"/>
                    </a:lnTo>
                    <a:lnTo>
                      <a:pt x="50" y="8"/>
                    </a:lnTo>
                    <a:lnTo>
                      <a:pt x="56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1" name="Freeform 615"/>
              <p:cNvSpPr>
                <a:spLocks/>
              </p:cNvSpPr>
              <p:nvPr/>
            </p:nvSpPr>
            <p:spPr bwMode="auto">
              <a:xfrm>
                <a:off x="1341" y="1254"/>
                <a:ext cx="41" cy="29"/>
              </a:xfrm>
              <a:custGeom>
                <a:avLst/>
                <a:gdLst>
                  <a:gd name="T0" fmla="*/ 0 w 41"/>
                  <a:gd name="T1" fmla="*/ 29 h 29"/>
                  <a:gd name="T2" fmla="*/ 13 w 41"/>
                  <a:gd name="T3" fmla="*/ 22 h 29"/>
                  <a:gd name="T4" fmla="*/ 24 w 41"/>
                  <a:gd name="T5" fmla="*/ 14 h 29"/>
                  <a:gd name="T6" fmla="*/ 32 w 41"/>
                  <a:gd name="T7" fmla="*/ 9 h 29"/>
                  <a:gd name="T8" fmla="*/ 41 w 41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29"/>
                  <a:gd name="T17" fmla="*/ 41 w 41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29">
                    <a:moveTo>
                      <a:pt x="0" y="29"/>
                    </a:moveTo>
                    <a:lnTo>
                      <a:pt x="13" y="22"/>
                    </a:lnTo>
                    <a:lnTo>
                      <a:pt x="24" y="14"/>
                    </a:lnTo>
                    <a:lnTo>
                      <a:pt x="32" y="9"/>
                    </a:lnTo>
                    <a:lnTo>
                      <a:pt x="41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2" name="Freeform 616"/>
              <p:cNvSpPr>
                <a:spLocks/>
              </p:cNvSpPr>
              <p:nvPr/>
            </p:nvSpPr>
            <p:spPr bwMode="auto">
              <a:xfrm>
                <a:off x="1318" y="1216"/>
                <a:ext cx="55" cy="53"/>
              </a:xfrm>
              <a:custGeom>
                <a:avLst/>
                <a:gdLst>
                  <a:gd name="T0" fmla="*/ 6 w 55"/>
                  <a:gd name="T1" fmla="*/ 53 h 53"/>
                  <a:gd name="T2" fmla="*/ 0 w 55"/>
                  <a:gd name="T3" fmla="*/ 10 h 53"/>
                  <a:gd name="T4" fmla="*/ 14 w 55"/>
                  <a:gd name="T5" fmla="*/ 0 h 53"/>
                  <a:gd name="T6" fmla="*/ 55 w 55"/>
                  <a:gd name="T7" fmla="*/ 19 h 5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5"/>
                  <a:gd name="T13" fmla="*/ 0 h 53"/>
                  <a:gd name="T14" fmla="*/ 55 w 55"/>
                  <a:gd name="T15" fmla="*/ 53 h 5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5" h="53">
                    <a:moveTo>
                      <a:pt x="6" y="53"/>
                    </a:moveTo>
                    <a:lnTo>
                      <a:pt x="0" y="10"/>
                    </a:lnTo>
                    <a:lnTo>
                      <a:pt x="14" y="0"/>
                    </a:lnTo>
                    <a:lnTo>
                      <a:pt x="55" y="1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3" name="Freeform 617"/>
              <p:cNvSpPr>
                <a:spLocks/>
              </p:cNvSpPr>
              <p:nvPr/>
            </p:nvSpPr>
            <p:spPr bwMode="auto">
              <a:xfrm>
                <a:off x="1323" y="1223"/>
                <a:ext cx="46" cy="43"/>
              </a:xfrm>
              <a:custGeom>
                <a:avLst/>
                <a:gdLst>
                  <a:gd name="T0" fmla="*/ 6 w 46"/>
                  <a:gd name="T1" fmla="*/ 43 h 43"/>
                  <a:gd name="T2" fmla="*/ 0 w 46"/>
                  <a:gd name="T3" fmla="*/ 8 h 43"/>
                  <a:gd name="T4" fmla="*/ 13 w 46"/>
                  <a:gd name="T5" fmla="*/ 0 h 43"/>
                  <a:gd name="T6" fmla="*/ 46 w 46"/>
                  <a:gd name="T7" fmla="*/ 15 h 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6"/>
                  <a:gd name="T13" fmla="*/ 0 h 43"/>
                  <a:gd name="T14" fmla="*/ 46 w 46"/>
                  <a:gd name="T15" fmla="*/ 43 h 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6" h="43">
                    <a:moveTo>
                      <a:pt x="6" y="43"/>
                    </a:moveTo>
                    <a:lnTo>
                      <a:pt x="0" y="8"/>
                    </a:lnTo>
                    <a:lnTo>
                      <a:pt x="13" y="0"/>
                    </a:lnTo>
                    <a:lnTo>
                      <a:pt x="46" y="1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4" name="Freeform 618"/>
              <p:cNvSpPr>
                <a:spLocks/>
              </p:cNvSpPr>
              <p:nvPr/>
            </p:nvSpPr>
            <p:spPr bwMode="auto">
              <a:xfrm>
                <a:off x="1318" y="1216"/>
                <a:ext cx="57" cy="50"/>
              </a:xfrm>
              <a:custGeom>
                <a:avLst/>
                <a:gdLst>
                  <a:gd name="T0" fmla="*/ 11 w 57"/>
                  <a:gd name="T1" fmla="*/ 50 h 50"/>
                  <a:gd name="T2" fmla="*/ 6 w 57"/>
                  <a:gd name="T3" fmla="*/ 47 h 50"/>
                  <a:gd name="T4" fmla="*/ 9 w 57"/>
                  <a:gd name="T5" fmla="*/ 40 h 50"/>
                  <a:gd name="T6" fmla="*/ 5 w 57"/>
                  <a:gd name="T7" fmla="*/ 37 h 50"/>
                  <a:gd name="T8" fmla="*/ 8 w 57"/>
                  <a:gd name="T9" fmla="*/ 32 h 50"/>
                  <a:gd name="T10" fmla="*/ 3 w 57"/>
                  <a:gd name="T11" fmla="*/ 28 h 50"/>
                  <a:gd name="T12" fmla="*/ 6 w 57"/>
                  <a:gd name="T13" fmla="*/ 23 h 50"/>
                  <a:gd name="T14" fmla="*/ 3 w 57"/>
                  <a:gd name="T15" fmla="*/ 22 h 50"/>
                  <a:gd name="T16" fmla="*/ 6 w 57"/>
                  <a:gd name="T17" fmla="*/ 15 h 50"/>
                  <a:gd name="T18" fmla="*/ 0 w 57"/>
                  <a:gd name="T19" fmla="*/ 10 h 50"/>
                  <a:gd name="T20" fmla="*/ 8 w 57"/>
                  <a:gd name="T21" fmla="*/ 15 h 50"/>
                  <a:gd name="T22" fmla="*/ 6 w 57"/>
                  <a:gd name="T23" fmla="*/ 9 h 50"/>
                  <a:gd name="T24" fmla="*/ 13 w 57"/>
                  <a:gd name="T25" fmla="*/ 10 h 50"/>
                  <a:gd name="T26" fmla="*/ 11 w 57"/>
                  <a:gd name="T27" fmla="*/ 4 h 50"/>
                  <a:gd name="T28" fmla="*/ 18 w 57"/>
                  <a:gd name="T29" fmla="*/ 7 h 50"/>
                  <a:gd name="T30" fmla="*/ 14 w 57"/>
                  <a:gd name="T31" fmla="*/ 0 h 50"/>
                  <a:gd name="T32" fmla="*/ 18 w 57"/>
                  <a:gd name="T33" fmla="*/ 7 h 50"/>
                  <a:gd name="T34" fmla="*/ 24 w 57"/>
                  <a:gd name="T35" fmla="*/ 5 h 50"/>
                  <a:gd name="T36" fmla="*/ 24 w 57"/>
                  <a:gd name="T37" fmla="*/ 10 h 50"/>
                  <a:gd name="T38" fmla="*/ 29 w 57"/>
                  <a:gd name="T39" fmla="*/ 9 h 50"/>
                  <a:gd name="T40" fmla="*/ 31 w 57"/>
                  <a:gd name="T41" fmla="*/ 12 h 50"/>
                  <a:gd name="T42" fmla="*/ 36 w 57"/>
                  <a:gd name="T43" fmla="*/ 10 h 50"/>
                  <a:gd name="T44" fmla="*/ 37 w 57"/>
                  <a:gd name="T45" fmla="*/ 15 h 50"/>
                  <a:gd name="T46" fmla="*/ 44 w 57"/>
                  <a:gd name="T47" fmla="*/ 14 h 50"/>
                  <a:gd name="T48" fmla="*/ 44 w 57"/>
                  <a:gd name="T49" fmla="*/ 19 h 50"/>
                  <a:gd name="T50" fmla="*/ 49 w 57"/>
                  <a:gd name="T51" fmla="*/ 15 h 50"/>
                  <a:gd name="T52" fmla="*/ 49 w 57"/>
                  <a:gd name="T53" fmla="*/ 20 h 50"/>
                  <a:gd name="T54" fmla="*/ 57 w 57"/>
                  <a:gd name="T55" fmla="*/ 19 h 50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7"/>
                  <a:gd name="T85" fmla="*/ 0 h 50"/>
                  <a:gd name="T86" fmla="*/ 57 w 57"/>
                  <a:gd name="T87" fmla="*/ 50 h 50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7" h="50">
                    <a:moveTo>
                      <a:pt x="11" y="50"/>
                    </a:moveTo>
                    <a:lnTo>
                      <a:pt x="6" y="47"/>
                    </a:lnTo>
                    <a:lnTo>
                      <a:pt x="9" y="40"/>
                    </a:lnTo>
                    <a:lnTo>
                      <a:pt x="5" y="37"/>
                    </a:lnTo>
                    <a:lnTo>
                      <a:pt x="8" y="32"/>
                    </a:lnTo>
                    <a:lnTo>
                      <a:pt x="3" y="28"/>
                    </a:lnTo>
                    <a:lnTo>
                      <a:pt x="6" y="23"/>
                    </a:lnTo>
                    <a:lnTo>
                      <a:pt x="3" y="22"/>
                    </a:lnTo>
                    <a:lnTo>
                      <a:pt x="6" y="15"/>
                    </a:lnTo>
                    <a:lnTo>
                      <a:pt x="0" y="10"/>
                    </a:lnTo>
                    <a:lnTo>
                      <a:pt x="8" y="15"/>
                    </a:lnTo>
                    <a:lnTo>
                      <a:pt x="6" y="9"/>
                    </a:lnTo>
                    <a:lnTo>
                      <a:pt x="13" y="10"/>
                    </a:lnTo>
                    <a:lnTo>
                      <a:pt x="11" y="4"/>
                    </a:lnTo>
                    <a:lnTo>
                      <a:pt x="18" y="7"/>
                    </a:lnTo>
                    <a:lnTo>
                      <a:pt x="14" y="0"/>
                    </a:lnTo>
                    <a:lnTo>
                      <a:pt x="18" y="7"/>
                    </a:lnTo>
                    <a:lnTo>
                      <a:pt x="24" y="5"/>
                    </a:lnTo>
                    <a:lnTo>
                      <a:pt x="24" y="10"/>
                    </a:lnTo>
                    <a:lnTo>
                      <a:pt x="29" y="9"/>
                    </a:lnTo>
                    <a:lnTo>
                      <a:pt x="31" y="12"/>
                    </a:lnTo>
                    <a:lnTo>
                      <a:pt x="36" y="10"/>
                    </a:lnTo>
                    <a:lnTo>
                      <a:pt x="37" y="15"/>
                    </a:lnTo>
                    <a:lnTo>
                      <a:pt x="44" y="14"/>
                    </a:lnTo>
                    <a:lnTo>
                      <a:pt x="44" y="19"/>
                    </a:lnTo>
                    <a:lnTo>
                      <a:pt x="49" y="15"/>
                    </a:lnTo>
                    <a:lnTo>
                      <a:pt x="49" y="20"/>
                    </a:lnTo>
                    <a:lnTo>
                      <a:pt x="57" y="1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5" name="Freeform 619"/>
              <p:cNvSpPr>
                <a:spLocks/>
              </p:cNvSpPr>
              <p:nvPr/>
            </p:nvSpPr>
            <p:spPr bwMode="auto">
              <a:xfrm>
                <a:off x="1324" y="1223"/>
                <a:ext cx="12" cy="8"/>
              </a:xfrm>
              <a:custGeom>
                <a:avLst/>
                <a:gdLst>
                  <a:gd name="T0" fmla="*/ 0 w 12"/>
                  <a:gd name="T1" fmla="*/ 8 h 8"/>
                  <a:gd name="T2" fmla="*/ 5 w 12"/>
                  <a:gd name="T3" fmla="*/ 8 h 8"/>
                  <a:gd name="T4" fmla="*/ 8 w 12"/>
                  <a:gd name="T5" fmla="*/ 7 h 8"/>
                  <a:gd name="T6" fmla="*/ 12 w 12"/>
                  <a:gd name="T7" fmla="*/ 3 h 8"/>
                  <a:gd name="T8" fmla="*/ 12 w 12"/>
                  <a:gd name="T9" fmla="*/ 0 h 8"/>
                  <a:gd name="T10" fmla="*/ 0 w 12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8"/>
                  <a:gd name="T20" fmla="*/ 12 w 12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8">
                    <a:moveTo>
                      <a:pt x="0" y="8"/>
                    </a:moveTo>
                    <a:lnTo>
                      <a:pt x="5" y="8"/>
                    </a:lnTo>
                    <a:lnTo>
                      <a:pt x="8" y="7"/>
                    </a:lnTo>
                    <a:lnTo>
                      <a:pt x="12" y="3"/>
                    </a:lnTo>
                    <a:lnTo>
                      <a:pt x="12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6" name="Freeform 620"/>
              <p:cNvSpPr>
                <a:spLocks/>
              </p:cNvSpPr>
              <p:nvPr/>
            </p:nvSpPr>
            <p:spPr bwMode="auto">
              <a:xfrm>
                <a:off x="1329" y="1230"/>
                <a:ext cx="18" cy="28"/>
              </a:xfrm>
              <a:custGeom>
                <a:avLst/>
                <a:gdLst>
                  <a:gd name="T0" fmla="*/ 0 w 18"/>
                  <a:gd name="T1" fmla="*/ 1 h 28"/>
                  <a:gd name="T2" fmla="*/ 15 w 18"/>
                  <a:gd name="T3" fmla="*/ 28 h 28"/>
                  <a:gd name="T4" fmla="*/ 18 w 18"/>
                  <a:gd name="T5" fmla="*/ 26 h 28"/>
                  <a:gd name="T6" fmla="*/ 3 w 18"/>
                  <a:gd name="T7" fmla="*/ 0 h 28"/>
                  <a:gd name="T8" fmla="*/ 0 w 18"/>
                  <a:gd name="T9" fmla="*/ 1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28"/>
                  <a:gd name="T17" fmla="*/ 18 w 18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28">
                    <a:moveTo>
                      <a:pt x="0" y="1"/>
                    </a:moveTo>
                    <a:lnTo>
                      <a:pt x="15" y="28"/>
                    </a:lnTo>
                    <a:lnTo>
                      <a:pt x="18" y="26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7" name="Freeform 621"/>
              <p:cNvSpPr>
                <a:spLocks/>
              </p:cNvSpPr>
              <p:nvPr/>
            </p:nvSpPr>
            <p:spPr bwMode="auto">
              <a:xfrm>
                <a:off x="1329" y="1231"/>
                <a:ext cx="18" cy="25"/>
              </a:xfrm>
              <a:custGeom>
                <a:avLst/>
                <a:gdLst>
                  <a:gd name="T0" fmla="*/ 18 w 18"/>
                  <a:gd name="T1" fmla="*/ 25 h 25"/>
                  <a:gd name="T2" fmla="*/ 13 w 18"/>
                  <a:gd name="T3" fmla="*/ 22 h 25"/>
                  <a:gd name="T4" fmla="*/ 13 w 18"/>
                  <a:gd name="T5" fmla="*/ 17 h 25"/>
                  <a:gd name="T6" fmla="*/ 8 w 18"/>
                  <a:gd name="T7" fmla="*/ 15 h 25"/>
                  <a:gd name="T8" fmla="*/ 10 w 18"/>
                  <a:gd name="T9" fmla="*/ 10 h 25"/>
                  <a:gd name="T10" fmla="*/ 5 w 18"/>
                  <a:gd name="T11" fmla="*/ 7 h 25"/>
                  <a:gd name="T12" fmla="*/ 5 w 18"/>
                  <a:gd name="T13" fmla="*/ 2 h 25"/>
                  <a:gd name="T14" fmla="*/ 0 w 18"/>
                  <a:gd name="T15" fmla="*/ 0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"/>
                  <a:gd name="T25" fmla="*/ 0 h 25"/>
                  <a:gd name="T26" fmla="*/ 18 w 18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" h="25">
                    <a:moveTo>
                      <a:pt x="18" y="25"/>
                    </a:moveTo>
                    <a:lnTo>
                      <a:pt x="13" y="22"/>
                    </a:lnTo>
                    <a:lnTo>
                      <a:pt x="13" y="17"/>
                    </a:lnTo>
                    <a:lnTo>
                      <a:pt x="8" y="15"/>
                    </a:lnTo>
                    <a:lnTo>
                      <a:pt x="10" y="10"/>
                    </a:lnTo>
                    <a:lnTo>
                      <a:pt x="5" y="7"/>
                    </a:lnTo>
                    <a:lnTo>
                      <a:pt x="5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8" name="Freeform 622"/>
              <p:cNvSpPr>
                <a:spLocks/>
              </p:cNvSpPr>
              <p:nvPr/>
            </p:nvSpPr>
            <p:spPr bwMode="auto">
              <a:xfrm>
                <a:off x="1306" y="1218"/>
                <a:ext cx="84" cy="61"/>
              </a:xfrm>
              <a:custGeom>
                <a:avLst/>
                <a:gdLst>
                  <a:gd name="T0" fmla="*/ 0 w 84"/>
                  <a:gd name="T1" fmla="*/ 61 h 61"/>
                  <a:gd name="T2" fmla="*/ 2 w 84"/>
                  <a:gd name="T3" fmla="*/ 55 h 61"/>
                  <a:gd name="T4" fmla="*/ 5 w 84"/>
                  <a:gd name="T5" fmla="*/ 50 h 61"/>
                  <a:gd name="T6" fmla="*/ 10 w 84"/>
                  <a:gd name="T7" fmla="*/ 45 h 61"/>
                  <a:gd name="T8" fmla="*/ 15 w 84"/>
                  <a:gd name="T9" fmla="*/ 40 h 61"/>
                  <a:gd name="T10" fmla="*/ 25 w 84"/>
                  <a:gd name="T11" fmla="*/ 31 h 61"/>
                  <a:gd name="T12" fmla="*/ 36 w 84"/>
                  <a:gd name="T13" fmla="*/ 21 h 61"/>
                  <a:gd name="T14" fmla="*/ 48 w 84"/>
                  <a:gd name="T15" fmla="*/ 15 h 61"/>
                  <a:gd name="T16" fmla="*/ 61 w 84"/>
                  <a:gd name="T17" fmla="*/ 7 h 61"/>
                  <a:gd name="T18" fmla="*/ 69 w 84"/>
                  <a:gd name="T19" fmla="*/ 2 h 61"/>
                  <a:gd name="T20" fmla="*/ 77 w 84"/>
                  <a:gd name="T21" fmla="*/ 0 h 61"/>
                  <a:gd name="T22" fmla="*/ 81 w 84"/>
                  <a:gd name="T23" fmla="*/ 0 h 61"/>
                  <a:gd name="T24" fmla="*/ 82 w 84"/>
                  <a:gd name="T25" fmla="*/ 0 h 61"/>
                  <a:gd name="T26" fmla="*/ 84 w 84"/>
                  <a:gd name="T27" fmla="*/ 2 h 6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84"/>
                  <a:gd name="T43" fmla="*/ 0 h 61"/>
                  <a:gd name="T44" fmla="*/ 84 w 84"/>
                  <a:gd name="T45" fmla="*/ 61 h 6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84" h="61">
                    <a:moveTo>
                      <a:pt x="0" y="61"/>
                    </a:moveTo>
                    <a:lnTo>
                      <a:pt x="2" y="55"/>
                    </a:lnTo>
                    <a:lnTo>
                      <a:pt x="5" y="50"/>
                    </a:lnTo>
                    <a:lnTo>
                      <a:pt x="10" y="45"/>
                    </a:lnTo>
                    <a:lnTo>
                      <a:pt x="15" y="40"/>
                    </a:lnTo>
                    <a:lnTo>
                      <a:pt x="25" y="31"/>
                    </a:lnTo>
                    <a:lnTo>
                      <a:pt x="36" y="21"/>
                    </a:lnTo>
                    <a:lnTo>
                      <a:pt x="48" y="15"/>
                    </a:lnTo>
                    <a:lnTo>
                      <a:pt x="61" y="7"/>
                    </a:lnTo>
                    <a:lnTo>
                      <a:pt x="69" y="2"/>
                    </a:lnTo>
                    <a:lnTo>
                      <a:pt x="77" y="0"/>
                    </a:lnTo>
                    <a:lnTo>
                      <a:pt x="81" y="0"/>
                    </a:lnTo>
                    <a:lnTo>
                      <a:pt x="82" y="0"/>
                    </a:lnTo>
                    <a:lnTo>
                      <a:pt x="84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9" name="Freeform 623"/>
              <p:cNvSpPr>
                <a:spLocks/>
              </p:cNvSpPr>
              <p:nvPr/>
            </p:nvSpPr>
            <p:spPr bwMode="auto">
              <a:xfrm>
                <a:off x="1313" y="1223"/>
                <a:ext cx="72" cy="55"/>
              </a:xfrm>
              <a:custGeom>
                <a:avLst/>
                <a:gdLst>
                  <a:gd name="T0" fmla="*/ 0 w 72"/>
                  <a:gd name="T1" fmla="*/ 55 h 55"/>
                  <a:gd name="T2" fmla="*/ 3 w 72"/>
                  <a:gd name="T3" fmla="*/ 46 h 55"/>
                  <a:gd name="T4" fmla="*/ 8 w 72"/>
                  <a:gd name="T5" fmla="*/ 40 h 55"/>
                  <a:gd name="T6" fmla="*/ 18 w 72"/>
                  <a:gd name="T7" fmla="*/ 30 h 55"/>
                  <a:gd name="T8" fmla="*/ 28 w 72"/>
                  <a:gd name="T9" fmla="*/ 23 h 55"/>
                  <a:gd name="T10" fmla="*/ 39 w 72"/>
                  <a:gd name="T11" fmla="*/ 15 h 55"/>
                  <a:gd name="T12" fmla="*/ 52 w 72"/>
                  <a:gd name="T13" fmla="*/ 7 h 55"/>
                  <a:gd name="T14" fmla="*/ 60 w 72"/>
                  <a:gd name="T15" fmla="*/ 2 h 55"/>
                  <a:gd name="T16" fmla="*/ 69 w 72"/>
                  <a:gd name="T17" fmla="*/ 0 h 55"/>
                  <a:gd name="T18" fmla="*/ 72 w 72"/>
                  <a:gd name="T19" fmla="*/ 0 h 5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2"/>
                  <a:gd name="T31" fmla="*/ 0 h 55"/>
                  <a:gd name="T32" fmla="*/ 72 w 72"/>
                  <a:gd name="T33" fmla="*/ 55 h 5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2" h="55">
                    <a:moveTo>
                      <a:pt x="0" y="55"/>
                    </a:moveTo>
                    <a:lnTo>
                      <a:pt x="3" y="46"/>
                    </a:lnTo>
                    <a:lnTo>
                      <a:pt x="8" y="40"/>
                    </a:lnTo>
                    <a:lnTo>
                      <a:pt x="18" y="30"/>
                    </a:lnTo>
                    <a:lnTo>
                      <a:pt x="28" y="23"/>
                    </a:lnTo>
                    <a:lnTo>
                      <a:pt x="39" y="15"/>
                    </a:lnTo>
                    <a:lnTo>
                      <a:pt x="52" y="7"/>
                    </a:lnTo>
                    <a:lnTo>
                      <a:pt x="60" y="2"/>
                    </a:lnTo>
                    <a:lnTo>
                      <a:pt x="69" y="0"/>
                    </a:lnTo>
                    <a:lnTo>
                      <a:pt x="72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0" name="Line 624"/>
              <p:cNvSpPr>
                <a:spLocks noChangeShapeType="1"/>
              </p:cNvSpPr>
              <p:nvPr/>
            </p:nvSpPr>
            <p:spPr bwMode="auto">
              <a:xfrm flipV="1">
                <a:off x="1293" y="1278"/>
                <a:ext cx="18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1" name="Line 625"/>
              <p:cNvSpPr>
                <a:spLocks noChangeShapeType="1"/>
              </p:cNvSpPr>
              <p:nvPr/>
            </p:nvSpPr>
            <p:spPr bwMode="auto">
              <a:xfrm>
                <a:off x="1295" y="1276"/>
                <a:ext cx="16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2" name="Line 626"/>
              <p:cNvSpPr>
                <a:spLocks noChangeShapeType="1"/>
              </p:cNvSpPr>
              <p:nvPr/>
            </p:nvSpPr>
            <p:spPr bwMode="auto">
              <a:xfrm>
                <a:off x="1296" y="1273"/>
                <a:ext cx="18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3" name="Line 627"/>
              <p:cNvSpPr>
                <a:spLocks noChangeShapeType="1"/>
              </p:cNvSpPr>
              <p:nvPr/>
            </p:nvSpPr>
            <p:spPr bwMode="auto">
              <a:xfrm>
                <a:off x="1298" y="1269"/>
                <a:ext cx="16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4" name="Line 628"/>
              <p:cNvSpPr>
                <a:spLocks noChangeShapeType="1"/>
              </p:cNvSpPr>
              <p:nvPr/>
            </p:nvSpPr>
            <p:spPr bwMode="auto">
              <a:xfrm>
                <a:off x="1303" y="1283"/>
                <a:ext cx="33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5" name="Line 629"/>
              <p:cNvSpPr>
                <a:spLocks noChangeShapeType="1"/>
              </p:cNvSpPr>
              <p:nvPr/>
            </p:nvSpPr>
            <p:spPr bwMode="auto">
              <a:xfrm>
                <a:off x="1314" y="1278"/>
                <a:ext cx="35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6" name="Line 630"/>
              <p:cNvSpPr>
                <a:spLocks noChangeShapeType="1"/>
              </p:cNvSpPr>
              <p:nvPr/>
            </p:nvSpPr>
            <p:spPr bwMode="auto">
              <a:xfrm>
                <a:off x="1327" y="1271"/>
                <a:ext cx="28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7" name="Line 631"/>
              <p:cNvSpPr>
                <a:spLocks noChangeShapeType="1"/>
              </p:cNvSpPr>
              <p:nvPr/>
            </p:nvSpPr>
            <p:spPr bwMode="auto">
              <a:xfrm>
                <a:off x="1346" y="1258"/>
                <a:ext cx="18" cy="1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8" name="Line 632"/>
              <p:cNvSpPr>
                <a:spLocks noChangeShapeType="1"/>
              </p:cNvSpPr>
              <p:nvPr/>
            </p:nvSpPr>
            <p:spPr bwMode="auto">
              <a:xfrm>
                <a:off x="1362" y="1244"/>
                <a:ext cx="8" cy="2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9" name="Line 633"/>
              <p:cNvSpPr>
                <a:spLocks noChangeShapeType="1"/>
              </p:cNvSpPr>
              <p:nvPr/>
            </p:nvSpPr>
            <p:spPr bwMode="auto">
              <a:xfrm flipH="1">
                <a:off x="1377" y="1233"/>
                <a:ext cx="1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0" name="Line 634"/>
              <p:cNvSpPr>
                <a:spLocks noChangeShapeType="1"/>
              </p:cNvSpPr>
              <p:nvPr/>
            </p:nvSpPr>
            <p:spPr bwMode="auto">
              <a:xfrm flipH="1">
                <a:off x="1383" y="1221"/>
                <a:ext cx="7" cy="3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1" name="Line 635"/>
              <p:cNvSpPr>
                <a:spLocks noChangeShapeType="1"/>
              </p:cNvSpPr>
              <p:nvPr/>
            </p:nvSpPr>
            <p:spPr bwMode="auto">
              <a:xfrm>
                <a:off x="1301" y="1266"/>
                <a:ext cx="15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2" name="Line 636"/>
              <p:cNvSpPr>
                <a:spLocks noChangeShapeType="1"/>
              </p:cNvSpPr>
              <p:nvPr/>
            </p:nvSpPr>
            <p:spPr bwMode="auto">
              <a:xfrm>
                <a:off x="1304" y="1263"/>
                <a:ext cx="15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3" name="Line 637"/>
              <p:cNvSpPr>
                <a:spLocks noChangeShapeType="1"/>
              </p:cNvSpPr>
              <p:nvPr/>
            </p:nvSpPr>
            <p:spPr bwMode="auto">
              <a:xfrm>
                <a:off x="1309" y="1258"/>
                <a:ext cx="12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4" name="Line 638"/>
              <p:cNvSpPr>
                <a:spLocks noChangeShapeType="1"/>
              </p:cNvSpPr>
              <p:nvPr/>
            </p:nvSpPr>
            <p:spPr bwMode="auto">
              <a:xfrm>
                <a:off x="1313" y="1254"/>
                <a:ext cx="11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5" name="Line 639"/>
              <p:cNvSpPr>
                <a:spLocks noChangeShapeType="1"/>
              </p:cNvSpPr>
              <p:nvPr/>
            </p:nvSpPr>
            <p:spPr bwMode="auto">
              <a:xfrm>
                <a:off x="1319" y="1249"/>
                <a:ext cx="10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6" name="Line 640"/>
              <p:cNvSpPr>
                <a:spLocks noChangeShapeType="1"/>
              </p:cNvSpPr>
              <p:nvPr/>
            </p:nvSpPr>
            <p:spPr bwMode="auto">
              <a:xfrm>
                <a:off x="1326" y="1246"/>
                <a:ext cx="6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7" name="Line 641"/>
              <p:cNvSpPr>
                <a:spLocks noChangeShapeType="1"/>
              </p:cNvSpPr>
              <p:nvPr/>
            </p:nvSpPr>
            <p:spPr bwMode="auto">
              <a:xfrm>
                <a:off x="1327" y="1239"/>
                <a:ext cx="10" cy="9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8" name="Line 642"/>
              <p:cNvSpPr>
                <a:spLocks noChangeShapeType="1"/>
              </p:cNvSpPr>
              <p:nvPr/>
            </p:nvSpPr>
            <p:spPr bwMode="auto">
              <a:xfrm>
                <a:off x="1346" y="1226"/>
                <a:ext cx="3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9" name="Line 643"/>
              <p:cNvSpPr>
                <a:spLocks noChangeShapeType="1"/>
              </p:cNvSpPr>
              <p:nvPr/>
            </p:nvSpPr>
            <p:spPr bwMode="auto">
              <a:xfrm flipV="1">
                <a:off x="1326" y="1236"/>
                <a:ext cx="5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0" name="Line 644"/>
              <p:cNvSpPr>
                <a:spLocks noChangeShapeType="1"/>
              </p:cNvSpPr>
              <p:nvPr/>
            </p:nvSpPr>
            <p:spPr bwMode="auto">
              <a:xfrm flipV="1">
                <a:off x="1336" y="1226"/>
                <a:ext cx="8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1" name="Line 645"/>
              <p:cNvSpPr>
                <a:spLocks noChangeShapeType="1"/>
              </p:cNvSpPr>
              <p:nvPr/>
            </p:nvSpPr>
            <p:spPr bwMode="auto">
              <a:xfrm>
                <a:off x="1352" y="1221"/>
                <a:ext cx="3" cy="1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2" name="Line 646"/>
              <p:cNvSpPr>
                <a:spLocks noChangeShapeType="1"/>
              </p:cNvSpPr>
              <p:nvPr/>
            </p:nvSpPr>
            <p:spPr bwMode="auto">
              <a:xfrm>
                <a:off x="1357" y="1220"/>
                <a:ext cx="3" cy="1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3" name="Line 647"/>
              <p:cNvSpPr>
                <a:spLocks noChangeShapeType="1"/>
              </p:cNvSpPr>
              <p:nvPr/>
            </p:nvSpPr>
            <p:spPr bwMode="auto">
              <a:xfrm>
                <a:off x="1364" y="1216"/>
                <a:ext cx="1" cy="1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4" name="Line 648"/>
              <p:cNvSpPr>
                <a:spLocks noChangeShapeType="1"/>
              </p:cNvSpPr>
              <p:nvPr/>
            </p:nvSpPr>
            <p:spPr bwMode="auto">
              <a:xfrm>
                <a:off x="1367" y="1211"/>
                <a:ext cx="2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5" name="Line 649"/>
              <p:cNvSpPr>
                <a:spLocks noChangeShapeType="1"/>
              </p:cNvSpPr>
              <p:nvPr/>
            </p:nvSpPr>
            <p:spPr bwMode="auto">
              <a:xfrm flipH="1">
                <a:off x="1372" y="1210"/>
                <a:ext cx="1" cy="16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6" name="Line 650"/>
              <p:cNvSpPr>
                <a:spLocks noChangeShapeType="1"/>
              </p:cNvSpPr>
              <p:nvPr/>
            </p:nvSpPr>
            <p:spPr bwMode="auto">
              <a:xfrm flipH="1">
                <a:off x="1375" y="1208"/>
                <a:ext cx="3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7" name="Line 651"/>
              <p:cNvSpPr>
                <a:spLocks noChangeShapeType="1"/>
              </p:cNvSpPr>
              <p:nvPr/>
            </p:nvSpPr>
            <p:spPr bwMode="auto">
              <a:xfrm flipH="1">
                <a:off x="1380" y="1206"/>
                <a:ext cx="3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8" name="Line 652"/>
              <p:cNvSpPr>
                <a:spLocks noChangeShapeType="1"/>
              </p:cNvSpPr>
              <p:nvPr/>
            </p:nvSpPr>
            <p:spPr bwMode="auto">
              <a:xfrm flipH="1">
                <a:off x="1382" y="1205"/>
                <a:ext cx="5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9" name="Line 653"/>
              <p:cNvSpPr>
                <a:spLocks noChangeShapeType="1"/>
              </p:cNvSpPr>
              <p:nvPr/>
            </p:nvSpPr>
            <p:spPr bwMode="auto">
              <a:xfrm flipH="1">
                <a:off x="1383" y="1205"/>
                <a:ext cx="7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0" name="Line 654"/>
              <p:cNvSpPr>
                <a:spLocks noChangeShapeType="1"/>
              </p:cNvSpPr>
              <p:nvPr/>
            </p:nvSpPr>
            <p:spPr bwMode="auto">
              <a:xfrm flipH="1">
                <a:off x="1385" y="1203"/>
                <a:ext cx="8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1" name="Line 655"/>
              <p:cNvSpPr>
                <a:spLocks noChangeShapeType="1"/>
              </p:cNvSpPr>
              <p:nvPr/>
            </p:nvSpPr>
            <p:spPr bwMode="auto">
              <a:xfrm flipH="1">
                <a:off x="1387" y="1205"/>
                <a:ext cx="8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2" name="Freeform 656"/>
              <p:cNvSpPr>
                <a:spLocks/>
              </p:cNvSpPr>
              <p:nvPr/>
            </p:nvSpPr>
            <p:spPr bwMode="auto">
              <a:xfrm>
                <a:off x="1323" y="1268"/>
                <a:ext cx="82" cy="66"/>
              </a:xfrm>
              <a:custGeom>
                <a:avLst/>
                <a:gdLst>
                  <a:gd name="T0" fmla="*/ 21 w 82"/>
                  <a:gd name="T1" fmla="*/ 15 h 66"/>
                  <a:gd name="T2" fmla="*/ 24 w 82"/>
                  <a:gd name="T3" fmla="*/ 18 h 66"/>
                  <a:gd name="T4" fmla="*/ 24 w 82"/>
                  <a:gd name="T5" fmla="*/ 26 h 66"/>
                  <a:gd name="T6" fmla="*/ 3 w 82"/>
                  <a:gd name="T7" fmla="*/ 53 h 66"/>
                  <a:gd name="T8" fmla="*/ 0 w 82"/>
                  <a:gd name="T9" fmla="*/ 54 h 66"/>
                  <a:gd name="T10" fmla="*/ 0 w 82"/>
                  <a:gd name="T11" fmla="*/ 66 h 66"/>
                  <a:gd name="T12" fmla="*/ 82 w 82"/>
                  <a:gd name="T13" fmla="*/ 66 h 66"/>
                  <a:gd name="T14" fmla="*/ 82 w 82"/>
                  <a:gd name="T15" fmla="*/ 54 h 66"/>
                  <a:gd name="T16" fmla="*/ 80 w 82"/>
                  <a:gd name="T17" fmla="*/ 54 h 66"/>
                  <a:gd name="T18" fmla="*/ 80 w 82"/>
                  <a:gd name="T19" fmla="*/ 24 h 66"/>
                  <a:gd name="T20" fmla="*/ 59 w 82"/>
                  <a:gd name="T21" fmla="*/ 0 h 66"/>
                  <a:gd name="T22" fmla="*/ 55 w 82"/>
                  <a:gd name="T23" fmla="*/ 1 h 66"/>
                  <a:gd name="T24" fmla="*/ 77 w 82"/>
                  <a:gd name="T25" fmla="*/ 26 h 66"/>
                  <a:gd name="T26" fmla="*/ 77 w 82"/>
                  <a:gd name="T27" fmla="*/ 51 h 66"/>
                  <a:gd name="T28" fmla="*/ 59 w 82"/>
                  <a:gd name="T29" fmla="*/ 24 h 66"/>
                  <a:gd name="T30" fmla="*/ 75 w 82"/>
                  <a:gd name="T31" fmla="*/ 24 h 66"/>
                  <a:gd name="T32" fmla="*/ 73 w 82"/>
                  <a:gd name="T33" fmla="*/ 23 h 66"/>
                  <a:gd name="T34" fmla="*/ 57 w 82"/>
                  <a:gd name="T35" fmla="*/ 21 h 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2"/>
                  <a:gd name="T55" fmla="*/ 0 h 66"/>
                  <a:gd name="T56" fmla="*/ 82 w 82"/>
                  <a:gd name="T57" fmla="*/ 66 h 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2" h="66">
                    <a:moveTo>
                      <a:pt x="21" y="15"/>
                    </a:moveTo>
                    <a:lnTo>
                      <a:pt x="24" y="18"/>
                    </a:lnTo>
                    <a:lnTo>
                      <a:pt x="24" y="26"/>
                    </a:lnTo>
                    <a:lnTo>
                      <a:pt x="3" y="53"/>
                    </a:lnTo>
                    <a:lnTo>
                      <a:pt x="0" y="54"/>
                    </a:lnTo>
                    <a:lnTo>
                      <a:pt x="0" y="66"/>
                    </a:lnTo>
                    <a:lnTo>
                      <a:pt x="82" y="66"/>
                    </a:lnTo>
                    <a:lnTo>
                      <a:pt x="82" y="54"/>
                    </a:lnTo>
                    <a:lnTo>
                      <a:pt x="80" y="54"/>
                    </a:lnTo>
                    <a:lnTo>
                      <a:pt x="80" y="24"/>
                    </a:lnTo>
                    <a:lnTo>
                      <a:pt x="59" y="0"/>
                    </a:lnTo>
                    <a:lnTo>
                      <a:pt x="55" y="1"/>
                    </a:lnTo>
                    <a:lnTo>
                      <a:pt x="77" y="26"/>
                    </a:lnTo>
                    <a:lnTo>
                      <a:pt x="77" y="51"/>
                    </a:lnTo>
                    <a:lnTo>
                      <a:pt x="59" y="24"/>
                    </a:lnTo>
                    <a:lnTo>
                      <a:pt x="75" y="24"/>
                    </a:lnTo>
                    <a:lnTo>
                      <a:pt x="73" y="23"/>
                    </a:lnTo>
                    <a:lnTo>
                      <a:pt x="57" y="2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3" name="Rectangle 657"/>
              <p:cNvSpPr>
                <a:spLocks noChangeArrowheads="1"/>
              </p:cNvSpPr>
              <p:nvPr/>
            </p:nvSpPr>
            <p:spPr bwMode="auto">
              <a:xfrm>
                <a:off x="1377" y="1269"/>
                <a:ext cx="1" cy="57"/>
              </a:xfrm>
              <a:prstGeom prst="rect">
                <a:avLst/>
              </a:prstGeom>
              <a:noFill/>
              <a:ln w="0">
                <a:solidFill>
                  <a:srgbClr val="333399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cs typeface="Calibri" charset="0"/>
                </a:endParaRPr>
              </a:p>
            </p:txBody>
          </p:sp>
          <p:sp>
            <p:nvSpPr>
              <p:cNvPr id="1024" name="Freeform 658"/>
              <p:cNvSpPr>
                <a:spLocks/>
              </p:cNvSpPr>
              <p:nvPr/>
            </p:nvSpPr>
            <p:spPr bwMode="auto">
              <a:xfrm>
                <a:off x="1347" y="1289"/>
                <a:ext cx="30" cy="7"/>
              </a:xfrm>
              <a:custGeom>
                <a:avLst/>
                <a:gdLst>
                  <a:gd name="T0" fmla="*/ 0 w 30"/>
                  <a:gd name="T1" fmla="*/ 5 h 7"/>
                  <a:gd name="T2" fmla="*/ 30 w 30"/>
                  <a:gd name="T3" fmla="*/ 0 h 7"/>
                  <a:gd name="T4" fmla="*/ 30 w 30"/>
                  <a:gd name="T5" fmla="*/ 3 h 7"/>
                  <a:gd name="T6" fmla="*/ 0 w 30"/>
                  <a:gd name="T7" fmla="*/ 7 h 7"/>
                  <a:gd name="T8" fmla="*/ 0 w 30"/>
                  <a:gd name="T9" fmla="*/ 5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7"/>
                  <a:gd name="T17" fmla="*/ 30 w 3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7">
                    <a:moveTo>
                      <a:pt x="0" y="5"/>
                    </a:moveTo>
                    <a:lnTo>
                      <a:pt x="30" y="0"/>
                    </a:lnTo>
                    <a:lnTo>
                      <a:pt x="30" y="3"/>
                    </a:lnTo>
                    <a:lnTo>
                      <a:pt x="0" y="7"/>
                    </a:lnTo>
                    <a:lnTo>
                      <a:pt x="0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5" name="Freeform 659"/>
              <p:cNvSpPr>
                <a:spLocks/>
              </p:cNvSpPr>
              <p:nvPr/>
            </p:nvSpPr>
            <p:spPr bwMode="auto">
              <a:xfrm>
                <a:off x="1331" y="1296"/>
                <a:ext cx="21" cy="26"/>
              </a:xfrm>
              <a:custGeom>
                <a:avLst/>
                <a:gdLst>
                  <a:gd name="T0" fmla="*/ 21 w 21"/>
                  <a:gd name="T1" fmla="*/ 0 h 26"/>
                  <a:gd name="T2" fmla="*/ 0 w 21"/>
                  <a:gd name="T3" fmla="*/ 26 h 26"/>
                  <a:gd name="T4" fmla="*/ 16 w 21"/>
                  <a:gd name="T5" fmla="*/ 26 h 26"/>
                  <a:gd name="T6" fmla="*/ 16 w 21"/>
                  <a:gd name="T7" fmla="*/ 5 h 2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"/>
                  <a:gd name="T13" fmla="*/ 0 h 26"/>
                  <a:gd name="T14" fmla="*/ 21 w 21"/>
                  <a:gd name="T15" fmla="*/ 26 h 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" h="26">
                    <a:moveTo>
                      <a:pt x="21" y="0"/>
                    </a:moveTo>
                    <a:lnTo>
                      <a:pt x="0" y="26"/>
                    </a:lnTo>
                    <a:lnTo>
                      <a:pt x="16" y="26"/>
                    </a:lnTo>
                    <a:lnTo>
                      <a:pt x="16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7" name="Freeform 660"/>
              <p:cNvSpPr>
                <a:spLocks/>
              </p:cNvSpPr>
              <p:nvPr/>
            </p:nvSpPr>
            <p:spPr bwMode="auto">
              <a:xfrm>
                <a:off x="1347" y="1292"/>
                <a:ext cx="30" cy="30"/>
              </a:xfrm>
              <a:custGeom>
                <a:avLst/>
                <a:gdLst>
                  <a:gd name="T0" fmla="*/ 26 w 30"/>
                  <a:gd name="T1" fmla="*/ 0 h 30"/>
                  <a:gd name="T2" fmla="*/ 0 w 30"/>
                  <a:gd name="T3" fmla="*/ 30 h 30"/>
                  <a:gd name="T4" fmla="*/ 7 w 30"/>
                  <a:gd name="T5" fmla="*/ 30 h 30"/>
                  <a:gd name="T6" fmla="*/ 30 w 30"/>
                  <a:gd name="T7" fmla="*/ 4 h 30"/>
                  <a:gd name="T8" fmla="*/ 26 w 30"/>
                  <a:gd name="T9" fmla="*/ 0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30"/>
                  <a:gd name="T17" fmla="*/ 30 w 30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30">
                    <a:moveTo>
                      <a:pt x="26" y="0"/>
                    </a:moveTo>
                    <a:lnTo>
                      <a:pt x="0" y="30"/>
                    </a:lnTo>
                    <a:lnTo>
                      <a:pt x="7" y="30"/>
                    </a:lnTo>
                    <a:lnTo>
                      <a:pt x="30" y="4"/>
                    </a:lnTo>
                    <a:lnTo>
                      <a:pt x="26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8" name="Freeform 661"/>
              <p:cNvSpPr>
                <a:spLocks/>
              </p:cNvSpPr>
              <p:nvPr/>
            </p:nvSpPr>
            <p:spPr bwMode="auto">
              <a:xfrm>
                <a:off x="1380" y="1259"/>
                <a:ext cx="20" cy="25"/>
              </a:xfrm>
              <a:custGeom>
                <a:avLst/>
                <a:gdLst>
                  <a:gd name="T0" fmla="*/ 0 w 20"/>
                  <a:gd name="T1" fmla="*/ 0 h 25"/>
                  <a:gd name="T2" fmla="*/ 3 w 20"/>
                  <a:gd name="T3" fmla="*/ 4 h 25"/>
                  <a:gd name="T4" fmla="*/ 10 w 20"/>
                  <a:gd name="T5" fmla="*/ 5 h 25"/>
                  <a:gd name="T6" fmla="*/ 10 w 20"/>
                  <a:gd name="T7" fmla="*/ 10 h 25"/>
                  <a:gd name="T8" fmla="*/ 20 w 20"/>
                  <a:gd name="T9" fmla="*/ 17 h 25"/>
                  <a:gd name="T10" fmla="*/ 20 w 20"/>
                  <a:gd name="T11" fmla="*/ 22 h 25"/>
                  <a:gd name="T12" fmla="*/ 16 w 20"/>
                  <a:gd name="T13" fmla="*/ 25 h 25"/>
                  <a:gd name="T14" fmla="*/ 13 w 20"/>
                  <a:gd name="T15" fmla="*/ 20 h 25"/>
                  <a:gd name="T16" fmla="*/ 15 w 20"/>
                  <a:gd name="T17" fmla="*/ 20 h 25"/>
                  <a:gd name="T18" fmla="*/ 7 w 20"/>
                  <a:gd name="T19" fmla="*/ 10 h 25"/>
                  <a:gd name="T20" fmla="*/ 3 w 20"/>
                  <a:gd name="T21" fmla="*/ 10 h 25"/>
                  <a:gd name="T22" fmla="*/ 2 w 20"/>
                  <a:gd name="T23" fmla="*/ 9 h 25"/>
                  <a:gd name="T24" fmla="*/ 0 w 20"/>
                  <a:gd name="T25" fmla="*/ 0 h 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0"/>
                  <a:gd name="T40" fmla="*/ 0 h 25"/>
                  <a:gd name="T41" fmla="*/ 20 w 20"/>
                  <a:gd name="T42" fmla="*/ 25 h 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0" h="25">
                    <a:moveTo>
                      <a:pt x="0" y="0"/>
                    </a:moveTo>
                    <a:lnTo>
                      <a:pt x="3" y="4"/>
                    </a:lnTo>
                    <a:lnTo>
                      <a:pt x="10" y="5"/>
                    </a:lnTo>
                    <a:lnTo>
                      <a:pt x="10" y="10"/>
                    </a:lnTo>
                    <a:lnTo>
                      <a:pt x="20" y="17"/>
                    </a:lnTo>
                    <a:lnTo>
                      <a:pt x="20" y="22"/>
                    </a:lnTo>
                    <a:lnTo>
                      <a:pt x="16" y="25"/>
                    </a:lnTo>
                    <a:lnTo>
                      <a:pt x="13" y="20"/>
                    </a:lnTo>
                    <a:lnTo>
                      <a:pt x="15" y="20"/>
                    </a:lnTo>
                    <a:lnTo>
                      <a:pt x="7" y="10"/>
                    </a:lnTo>
                    <a:lnTo>
                      <a:pt x="3" y="10"/>
                    </a:lnTo>
                    <a:lnTo>
                      <a:pt x="2" y="9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9" name="Freeform 662"/>
              <p:cNvSpPr>
                <a:spLocks/>
              </p:cNvSpPr>
              <p:nvPr/>
            </p:nvSpPr>
            <p:spPr bwMode="auto">
              <a:xfrm>
                <a:off x="1350" y="1294"/>
                <a:ext cx="19" cy="25"/>
              </a:xfrm>
              <a:custGeom>
                <a:avLst/>
                <a:gdLst>
                  <a:gd name="T0" fmla="*/ 0 w 19"/>
                  <a:gd name="T1" fmla="*/ 5 h 25"/>
                  <a:gd name="T2" fmla="*/ 0 w 19"/>
                  <a:gd name="T3" fmla="*/ 25 h 25"/>
                  <a:gd name="T4" fmla="*/ 4 w 19"/>
                  <a:gd name="T5" fmla="*/ 0 h 25"/>
                  <a:gd name="T6" fmla="*/ 5 w 19"/>
                  <a:gd name="T7" fmla="*/ 0 h 25"/>
                  <a:gd name="T8" fmla="*/ 4 w 19"/>
                  <a:gd name="T9" fmla="*/ 22 h 25"/>
                  <a:gd name="T10" fmla="*/ 9 w 19"/>
                  <a:gd name="T11" fmla="*/ 15 h 25"/>
                  <a:gd name="T12" fmla="*/ 5 w 19"/>
                  <a:gd name="T13" fmla="*/ 0 h 25"/>
                  <a:gd name="T14" fmla="*/ 9 w 19"/>
                  <a:gd name="T15" fmla="*/ 0 h 25"/>
                  <a:gd name="T16" fmla="*/ 12 w 19"/>
                  <a:gd name="T17" fmla="*/ 13 h 25"/>
                  <a:gd name="T18" fmla="*/ 14 w 19"/>
                  <a:gd name="T19" fmla="*/ 12 h 25"/>
                  <a:gd name="T20" fmla="*/ 12 w 19"/>
                  <a:gd name="T21" fmla="*/ 0 h 25"/>
                  <a:gd name="T22" fmla="*/ 17 w 19"/>
                  <a:gd name="T23" fmla="*/ 2 h 25"/>
                  <a:gd name="T24" fmla="*/ 19 w 19"/>
                  <a:gd name="T25" fmla="*/ 0 h 25"/>
                  <a:gd name="T26" fmla="*/ 14 w 19"/>
                  <a:gd name="T27" fmla="*/ 10 h 2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9"/>
                  <a:gd name="T43" fmla="*/ 0 h 25"/>
                  <a:gd name="T44" fmla="*/ 19 w 19"/>
                  <a:gd name="T45" fmla="*/ 25 h 2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9" h="25">
                    <a:moveTo>
                      <a:pt x="0" y="5"/>
                    </a:moveTo>
                    <a:lnTo>
                      <a:pt x="0" y="25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4" y="22"/>
                    </a:lnTo>
                    <a:lnTo>
                      <a:pt x="9" y="15"/>
                    </a:lnTo>
                    <a:lnTo>
                      <a:pt x="5" y="0"/>
                    </a:lnTo>
                    <a:lnTo>
                      <a:pt x="9" y="0"/>
                    </a:lnTo>
                    <a:lnTo>
                      <a:pt x="12" y="13"/>
                    </a:lnTo>
                    <a:lnTo>
                      <a:pt x="14" y="12"/>
                    </a:lnTo>
                    <a:lnTo>
                      <a:pt x="12" y="0"/>
                    </a:lnTo>
                    <a:lnTo>
                      <a:pt x="17" y="2"/>
                    </a:lnTo>
                    <a:lnTo>
                      <a:pt x="19" y="0"/>
                    </a:lnTo>
                    <a:lnTo>
                      <a:pt x="14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0" name="Freeform 663"/>
              <p:cNvSpPr>
                <a:spLocks/>
              </p:cNvSpPr>
              <p:nvPr/>
            </p:nvSpPr>
            <p:spPr bwMode="auto">
              <a:xfrm>
                <a:off x="1362" y="1306"/>
                <a:ext cx="8" cy="16"/>
              </a:xfrm>
              <a:custGeom>
                <a:avLst/>
                <a:gdLst>
                  <a:gd name="T0" fmla="*/ 3 w 8"/>
                  <a:gd name="T1" fmla="*/ 1 h 16"/>
                  <a:gd name="T2" fmla="*/ 0 w 8"/>
                  <a:gd name="T3" fmla="*/ 16 h 16"/>
                  <a:gd name="T4" fmla="*/ 3 w 8"/>
                  <a:gd name="T5" fmla="*/ 16 h 16"/>
                  <a:gd name="T6" fmla="*/ 7 w 8"/>
                  <a:gd name="T7" fmla="*/ 0 h 16"/>
                  <a:gd name="T8" fmla="*/ 8 w 8"/>
                  <a:gd name="T9" fmla="*/ 0 h 16"/>
                  <a:gd name="T10" fmla="*/ 8 w 8"/>
                  <a:gd name="T11" fmla="*/ 1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3" y="1"/>
                    </a:moveTo>
                    <a:lnTo>
                      <a:pt x="0" y="16"/>
                    </a:lnTo>
                    <a:lnTo>
                      <a:pt x="3" y="16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8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1" name="Freeform 664"/>
              <p:cNvSpPr>
                <a:spLocks/>
              </p:cNvSpPr>
              <p:nvPr/>
            </p:nvSpPr>
            <p:spPr bwMode="auto">
              <a:xfrm>
                <a:off x="1326" y="1324"/>
                <a:ext cx="62" cy="2"/>
              </a:xfrm>
              <a:custGeom>
                <a:avLst/>
                <a:gdLst>
                  <a:gd name="T0" fmla="*/ 0 w 62"/>
                  <a:gd name="T1" fmla="*/ 0 h 2"/>
                  <a:gd name="T2" fmla="*/ 51 w 62"/>
                  <a:gd name="T3" fmla="*/ 2 h 2"/>
                  <a:gd name="T4" fmla="*/ 62 w 62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62"/>
                  <a:gd name="T10" fmla="*/ 0 h 2"/>
                  <a:gd name="T11" fmla="*/ 62 w 6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" h="2">
                    <a:moveTo>
                      <a:pt x="0" y="0"/>
                    </a:moveTo>
                    <a:lnTo>
                      <a:pt x="51" y="2"/>
                    </a:lnTo>
                    <a:lnTo>
                      <a:pt x="62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2" name="Freeform 665"/>
              <p:cNvSpPr>
                <a:spLocks/>
              </p:cNvSpPr>
              <p:nvPr/>
            </p:nvSpPr>
            <p:spPr bwMode="auto">
              <a:xfrm>
                <a:off x="1323" y="1329"/>
                <a:ext cx="80" cy="1"/>
              </a:xfrm>
              <a:custGeom>
                <a:avLst/>
                <a:gdLst>
                  <a:gd name="T0" fmla="*/ 0 w 80"/>
                  <a:gd name="T1" fmla="*/ 0 h 1"/>
                  <a:gd name="T2" fmla="*/ 80 w 80"/>
                  <a:gd name="T3" fmla="*/ 0 h 1"/>
                  <a:gd name="T4" fmla="*/ 0 w 80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80"/>
                  <a:gd name="T10" fmla="*/ 0 h 1"/>
                  <a:gd name="T11" fmla="*/ 80 w 80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0" h="1">
                    <a:moveTo>
                      <a:pt x="0" y="0"/>
                    </a:moveTo>
                    <a:lnTo>
                      <a:pt x="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3" name="Freeform 666"/>
              <p:cNvSpPr>
                <a:spLocks/>
              </p:cNvSpPr>
              <p:nvPr/>
            </p:nvSpPr>
            <p:spPr bwMode="auto">
              <a:xfrm>
                <a:off x="1380" y="1316"/>
                <a:ext cx="15" cy="11"/>
              </a:xfrm>
              <a:custGeom>
                <a:avLst/>
                <a:gdLst>
                  <a:gd name="T0" fmla="*/ 12 w 15"/>
                  <a:gd name="T1" fmla="*/ 11 h 11"/>
                  <a:gd name="T2" fmla="*/ 10 w 15"/>
                  <a:gd name="T3" fmla="*/ 5 h 11"/>
                  <a:gd name="T4" fmla="*/ 0 w 15"/>
                  <a:gd name="T5" fmla="*/ 5 h 11"/>
                  <a:gd name="T6" fmla="*/ 3 w 15"/>
                  <a:gd name="T7" fmla="*/ 5 h 11"/>
                  <a:gd name="T8" fmla="*/ 3 w 15"/>
                  <a:gd name="T9" fmla="*/ 1 h 11"/>
                  <a:gd name="T10" fmla="*/ 8 w 15"/>
                  <a:gd name="T11" fmla="*/ 1 h 11"/>
                  <a:gd name="T12" fmla="*/ 10 w 15"/>
                  <a:gd name="T13" fmla="*/ 0 h 11"/>
                  <a:gd name="T14" fmla="*/ 12 w 15"/>
                  <a:gd name="T15" fmla="*/ 0 h 11"/>
                  <a:gd name="T16" fmla="*/ 12 w 15"/>
                  <a:gd name="T17" fmla="*/ 5 h 11"/>
                  <a:gd name="T18" fmla="*/ 13 w 15"/>
                  <a:gd name="T19" fmla="*/ 5 h 11"/>
                  <a:gd name="T20" fmla="*/ 15 w 15"/>
                  <a:gd name="T21" fmla="*/ 11 h 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5"/>
                  <a:gd name="T34" fmla="*/ 0 h 11"/>
                  <a:gd name="T35" fmla="*/ 15 w 15"/>
                  <a:gd name="T36" fmla="*/ 11 h 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5" h="11">
                    <a:moveTo>
                      <a:pt x="12" y="11"/>
                    </a:moveTo>
                    <a:lnTo>
                      <a:pt x="10" y="5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1"/>
                    </a:lnTo>
                    <a:lnTo>
                      <a:pt x="8" y="1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3" y="5"/>
                    </a:lnTo>
                    <a:lnTo>
                      <a:pt x="15" y="1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4" name="Freeform 667"/>
              <p:cNvSpPr>
                <a:spLocks/>
              </p:cNvSpPr>
              <p:nvPr/>
            </p:nvSpPr>
            <p:spPr bwMode="auto">
              <a:xfrm>
                <a:off x="1369" y="1268"/>
                <a:ext cx="8" cy="23"/>
              </a:xfrm>
              <a:custGeom>
                <a:avLst/>
                <a:gdLst>
                  <a:gd name="T0" fmla="*/ 4 w 8"/>
                  <a:gd name="T1" fmla="*/ 0 h 23"/>
                  <a:gd name="T2" fmla="*/ 0 w 8"/>
                  <a:gd name="T3" fmla="*/ 23 h 23"/>
                  <a:gd name="T4" fmla="*/ 3 w 8"/>
                  <a:gd name="T5" fmla="*/ 23 h 23"/>
                  <a:gd name="T6" fmla="*/ 8 w 8"/>
                  <a:gd name="T7" fmla="*/ 1 h 23"/>
                  <a:gd name="T8" fmla="*/ 4 w 8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23"/>
                  <a:gd name="T17" fmla="*/ 8 w 8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23">
                    <a:moveTo>
                      <a:pt x="4" y="0"/>
                    </a:moveTo>
                    <a:lnTo>
                      <a:pt x="0" y="23"/>
                    </a:lnTo>
                    <a:lnTo>
                      <a:pt x="3" y="23"/>
                    </a:lnTo>
                    <a:lnTo>
                      <a:pt x="8" y="1"/>
                    </a:lnTo>
                    <a:lnTo>
                      <a:pt x="4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5" name="Freeform 668"/>
              <p:cNvSpPr>
                <a:spLocks/>
              </p:cNvSpPr>
              <p:nvPr/>
            </p:nvSpPr>
            <p:spPr bwMode="auto">
              <a:xfrm>
                <a:off x="1347" y="1283"/>
                <a:ext cx="15" cy="8"/>
              </a:xfrm>
              <a:custGeom>
                <a:avLst/>
                <a:gdLst>
                  <a:gd name="T0" fmla="*/ 0 w 15"/>
                  <a:gd name="T1" fmla="*/ 0 h 8"/>
                  <a:gd name="T2" fmla="*/ 7 w 15"/>
                  <a:gd name="T3" fmla="*/ 6 h 8"/>
                  <a:gd name="T4" fmla="*/ 10 w 15"/>
                  <a:gd name="T5" fmla="*/ 8 h 8"/>
                  <a:gd name="T6" fmla="*/ 15 w 15"/>
                  <a:gd name="T7" fmla="*/ 8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8"/>
                  <a:gd name="T14" fmla="*/ 15 w 15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8">
                    <a:moveTo>
                      <a:pt x="0" y="0"/>
                    </a:moveTo>
                    <a:lnTo>
                      <a:pt x="7" y="6"/>
                    </a:lnTo>
                    <a:lnTo>
                      <a:pt x="10" y="8"/>
                    </a:lnTo>
                    <a:lnTo>
                      <a:pt x="15" y="8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6" name="Freeform 669"/>
              <p:cNvSpPr>
                <a:spLocks/>
              </p:cNvSpPr>
              <p:nvPr/>
            </p:nvSpPr>
            <p:spPr bwMode="auto">
              <a:xfrm>
                <a:off x="1349" y="1283"/>
                <a:ext cx="20" cy="6"/>
              </a:xfrm>
              <a:custGeom>
                <a:avLst/>
                <a:gdLst>
                  <a:gd name="T0" fmla="*/ 0 w 20"/>
                  <a:gd name="T1" fmla="*/ 0 h 6"/>
                  <a:gd name="T2" fmla="*/ 6 w 20"/>
                  <a:gd name="T3" fmla="*/ 5 h 6"/>
                  <a:gd name="T4" fmla="*/ 11 w 20"/>
                  <a:gd name="T5" fmla="*/ 5 h 6"/>
                  <a:gd name="T6" fmla="*/ 16 w 20"/>
                  <a:gd name="T7" fmla="*/ 6 h 6"/>
                  <a:gd name="T8" fmla="*/ 20 w 20"/>
                  <a:gd name="T9" fmla="*/ 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6"/>
                  <a:gd name="T17" fmla="*/ 20 w 20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6">
                    <a:moveTo>
                      <a:pt x="0" y="0"/>
                    </a:moveTo>
                    <a:lnTo>
                      <a:pt x="6" y="5"/>
                    </a:lnTo>
                    <a:lnTo>
                      <a:pt x="11" y="5"/>
                    </a:lnTo>
                    <a:lnTo>
                      <a:pt x="16" y="6"/>
                    </a:lnTo>
                    <a:lnTo>
                      <a:pt x="20" y="6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7" name="Freeform 670"/>
              <p:cNvSpPr>
                <a:spLocks/>
              </p:cNvSpPr>
              <p:nvPr/>
            </p:nvSpPr>
            <p:spPr bwMode="auto">
              <a:xfrm>
                <a:off x="1378" y="1273"/>
                <a:ext cx="5" cy="16"/>
              </a:xfrm>
              <a:custGeom>
                <a:avLst/>
                <a:gdLst>
                  <a:gd name="T0" fmla="*/ 0 w 5"/>
                  <a:gd name="T1" fmla="*/ 3 h 16"/>
                  <a:gd name="T2" fmla="*/ 4 w 5"/>
                  <a:gd name="T3" fmla="*/ 0 h 16"/>
                  <a:gd name="T4" fmla="*/ 4 w 5"/>
                  <a:gd name="T5" fmla="*/ 16 h 16"/>
                  <a:gd name="T6" fmla="*/ 5 w 5"/>
                  <a:gd name="T7" fmla="*/ 16 h 16"/>
                  <a:gd name="T8" fmla="*/ 5 w 5"/>
                  <a:gd name="T9" fmla="*/ 1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16"/>
                  <a:gd name="T17" fmla="*/ 5 w 5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16">
                    <a:moveTo>
                      <a:pt x="0" y="3"/>
                    </a:moveTo>
                    <a:lnTo>
                      <a:pt x="4" y="0"/>
                    </a:lnTo>
                    <a:lnTo>
                      <a:pt x="4" y="16"/>
                    </a:lnTo>
                    <a:lnTo>
                      <a:pt x="5" y="16"/>
                    </a:lnTo>
                    <a:lnTo>
                      <a:pt x="5" y="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8" name="Freeform 671"/>
              <p:cNvSpPr>
                <a:spLocks/>
              </p:cNvSpPr>
              <p:nvPr/>
            </p:nvSpPr>
            <p:spPr bwMode="auto">
              <a:xfrm>
                <a:off x="1383" y="1294"/>
                <a:ext cx="12" cy="2"/>
              </a:xfrm>
              <a:custGeom>
                <a:avLst/>
                <a:gdLst>
                  <a:gd name="T0" fmla="*/ 0 w 12"/>
                  <a:gd name="T1" fmla="*/ 2 h 2"/>
                  <a:gd name="T2" fmla="*/ 5 w 12"/>
                  <a:gd name="T3" fmla="*/ 2 h 2"/>
                  <a:gd name="T4" fmla="*/ 12 w 1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2"/>
                  <a:gd name="T10" fmla="*/ 0 h 2"/>
                  <a:gd name="T11" fmla="*/ 12 w 1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" h="2">
                    <a:moveTo>
                      <a:pt x="0" y="2"/>
                    </a:moveTo>
                    <a:lnTo>
                      <a:pt x="5" y="2"/>
                    </a:lnTo>
                    <a:lnTo>
                      <a:pt x="12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9" name="Freeform 672"/>
              <p:cNvSpPr>
                <a:spLocks/>
              </p:cNvSpPr>
              <p:nvPr/>
            </p:nvSpPr>
            <p:spPr bwMode="auto">
              <a:xfrm>
                <a:off x="1388" y="1296"/>
                <a:ext cx="10" cy="10"/>
              </a:xfrm>
              <a:custGeom>
                <a:avLst/>
                <a:gdLst>
                  <a:gd name="T0" fmla="*/ 0 w 10"/>
                  <a:gd name="T1" fmla="*/ 0 h 10"/>
                  <a:gd name="T2" fmla="*/ 0 w 10"/>
                  <a:gd name="T3" fmla="*/ 5 h 10"/>
                  <a:gd name="T4" fmla="*/ 4 w 10"/>
                  <a:gd name="T5" fmla="*/ 5 h 10"/>
                  <a:gd name="T6" fmla="*/ 5 w 10"/>
                  <a:gd name="T7" fmla="*/ 6 h 10"/>
                  <a:gd name="T8" fmla="*/ 8 w 10"/>
                  <a:gd name="T9" fmla="*/ 6 h 10"/>
                  <a:gd name="T10" fmla="*/ 8 w 10"/>
                  <a:gd name="T11" fmla="*/ 8 h 10"/>
                  <a:gd name="T12" fmla="*/ 10 w 10"/>
                  <a:gd name="T13" fmla="*/ 10 h 10"/>
                  <a:gd name="T14" fmla="*/ 4 w 10"/>
                  <a:gd name="T15" fmla="*/ 10 h 1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"/>
                  <a:gd name="T25" fmla="*/ 0 h 10"/>
                  <a:gd name="T26" fmla="*/ 10 w 10"/>
                  <a:gd name="T27" fmla="*/ 10 h 1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" h="10">
                    <a:moveTo>
                      <a:pt x="0" y="0"/>
                    </a:moveTo>
                    <a:lnTo>
                      <a:pt x="0" y="5"/>
                    </a:lnTo>
                    <a:lnTo>
                      <a:pt x="4" y="5"/>
                    </a:lnTo>
                    <a:lnTo>
                      <a:pt x="5" y="6"/>
                    </a:lnTo>
                    <a:lnTo>
                      <a:pt x="8" y="6"/>
                    </a:lnTo>
                    <a:lnTo>
                      <a:pt x="8" y="8"/>
                    </a:lnTo>
                    <a:lnTo>
                      <a:pt x="10" y="10"/>
                    </a:lnTo>
                    <a:lnTo>
                      <a:pt x="4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0" name="Line 673"/>
              <p:cNvSpPr>
                <a:spLocks noChangeShapeType="1"/>
              </p:cNvSpPr>
              <p:nvPr/>
            </p:nvSpPr>
            <p:spPr bwMode="auto">
              <a:xfrm>
                <a:off x="1392" y="1309"/>
                <a:ext cx="6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1" name="Freeform 674"/>
              <p:cNvSpPr>
                <a:spLocks/>
              </p:cNvSpPr>
              <p:nvPr/>
            </p:nvSpPr>
            <p:spPr bwMode="auto">
              <a:xfrm>
                <a:off x="1354" y="1278"/>
                <a:ext cx="15" cy="5"/>
              </a:xfrm>
              <a:custGeom>
                <a:avLst/>
                <a:gdLst>
                  <a:gd name="T0" fmla="*/ 0 w 15"/>
                  <a:gd name="T1" fmla="*/ 1 h 5"/>
                  <a:gd name="T2" fmla="*/ 13 w 15"/>
                  <a:gd name="T3" fmla="*/ 5 h 5"/>
                  <a:gd name="T4" fmla="*/ 15 w 15"/>
                  <a:gd name="T5" fmla="*/ 3 h 5"/>
                  <a:gd name="T6" fmla="*/ 3 w 15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5"/>
                  <a:gd name="T14" fmla="*/ 15 w 15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5">
                    <a:moveTo>
                      <a:pt x="0" y="1"/>
                    </a:moveTo>
                    <a:lnTo>
                      <a:pt x="13" y="5"/>
                    </a:lnTo>
                    <a:lnTo>
                      <a:pt x="15" y="3"/>
                    </a:lnTo>
                    <a:lnTo>
                      <a:pt x="3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2" name="Freeform 675"/>
              <p:cNvSpPr>
                <a:spLocks/>
              </p:cNvSpPr>
              <p:nvPr/>
            </p:nvSpPr>
            <p:spPr bwMode="auto">
              <a:xfrm>
                <a:off x="1355" y="1273"/>
                <a:ext cx="15" cy="15"/>
              </a:xfrm>
              <a:custGeom>
                <a:avLst/>
                <a:gdLst>
                  <a:gd name="T0" fmla="*/ 0 w 15"/>
                  <a:gd name="T1" fmla="*/ 15 h 15"/>
                  <a:gd name="T2" fmla="*/ 7 w 15"/>
                  <a:gd name="T3" fmla="*/ 8 h 15"/>
                  <a:gd name="T4" fmla="*/ 7 w 15"/>
                  <a:gd name="T5" fmla="*/ 15 h 15"/>
                  <a:gd name="T6" fmla="*/ 10 w 15"/>
                  <a:gd name="T7" fmla="*/ 10 h 15"/>
                  <a:gd name="T8" fmla="*/ 12 w 15"/>
                  <a:gd name="T9" fmla="*/ 11 h 15"/>
                  <a:gd name="T10" fmla="*/ 9 w 15"/>
                  <a:gd name="T11" fmla="*/ 15 h 15"/>
                  <a:gd name="T12" fmla="*/ 12 w 15"/>
                  <a:gd name="T13" fmla="*/ 15 h 15"/>
                  <a:gd name="T14" fmla="*/ 14 w 15"/>
                  <a:gd name="T15" fmla="*/ 15 h 15"/>
                  <a:gd name="T16" fmla="*/ 14 w 15"/>
                  <a:gd name="T17" fmla="*/ 8 h 15"/>
                  <a:gd name="T18" fmla="*/ 14 w 15"/>
                  <a:gd name="T19" fmla="*/ 5 h 15"/>
                  <a:gd name="T20" fmla="*/ 9 w 15"/>
                  <a:gd name="T21" fmla="*/ 3 h 15"/>
                  <a:gd name="T22" fmla="*/ 12 w 15"/>
                  <a:gd name="T23" fmla="*/ 0 h 15"/>
                  <a:gd name="T24" fmla="*/ 15 w 15"/>
                  <a:gd name="T25" fmla="*/ 0 h 15"/>
                  <a:gd name="T26" fmla="*/ 15 w 15"/>
                  <a:gd name="T27" fmla="*/ 1 h 15"/>
                  <a:gd name="T28" fmla="*/ 14 w 15"/>
                  <a:gd name="T29" fmla="*/ 3 h 1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5"/>
                  <a:gd name="T46" fmla="*/ 0 h 15"/>
                  <a:gd name="T47" fmla="*/ 15 w 15"/>
                  <a:gd name="T48" fmla="*/ 15 h 1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5" h="15">
                    <a:moveTo>
                      <a:pt x="0" y="15"/>
                    </a:moveTo>
                    <a:lnTo>
                      <a:pt x="7" y="8"/>
                    </a:lnTo>
                    <a:lnTo>
                      <a:pt x="7" y="15"/>
                    </a:lnTo>
                    <a:lnTo>
                      <a:pt x="10" y="10"/>
                    </a:lnTo>
                    <a:lnTo>
                      <a:pt x="12" y="11"/>
                    </a:lnTo>
                    <a:lnTo>
                      <a:pt x="9" y="15"/>
                    </a:lnTo>
                    <a:lnTo>
                      <a:pt x="12" y="15"/>
                    </a:lnTo>
                    <a:lnTo>
                      <a:pt x="14" y="15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9" y="3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5" y="1"/>
                    </a:lnTo>
                    <a:lnTo>
                      <a:pt x="14" y="3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3" name="Line 676"/>
              <p:cNvSpPr>
                <a:spLocks noChangeShapeType="1"/>
              </p:cNvSpPr>
              <p:nvPr/>
            </p:nvSpPr>
            <p:spPr bwMode="auto">
              <a:xfrm>
                <a:off x="1352" y="1281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4" name="Line 677"/>
              <p:cNvSpPr>
                <a:spLocks noChangeShapeType="1"/>
              </p:cNvSpPr>
              <p:nvPr/>
            </p:nvSpPr>
            <p:spPr bwMode="auto">
              <a:xfrm>
                <a:off x="1360" y="1276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5" name="Line 678"/>
              <p:cNvSpPr>
                <a:spLocks noChangeShapeType="1"/>
              </p:cNvSpPr>
              <p:nvPr/>
            </p:nvSpPr>
            <p:spPr bwMode="auto">
              <a:xfrm>
                <a:off x="1372" y="1301"/>
                <a:ext cx="3" cy="2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6" name="Freeform 679"/>
              <p:cNvSpPr>
                <a:spLocks/>
              </p:cNvSpPr>
              <p:nvPr/>
            </p:nvSpPr>
            <p:spPr bwMode="auto">
              <a:xfrm>
                <a:off x="1355" y="1316"/>
                <a:ext cx="7" cy="6"/>
              </a:xfrm>
              <a:custGeom>
                <a:avLst/>
                <a:gdLst>
                  <a:gd name="T0" fmla="*/ 0 w 7"/>
                  <a:gd name="T1" fmla="*/ 6 h 6"/>
                  <a:gd name="T2" fmla="*/ 7 w 7"/>
                  <a:gd name="T3" fmla="*/ 6 h 6"/>
                  <a:gd name="T4" fmla="*/ 5 w 7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7"/>
                  <a:gd name="T10" fmla="*/ 0 h 6"/>
                  <a:gd name="T11" fmla="*/ 7 w 7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" h="6">
                    <a:moveTo>
                      <a:pt x="0" y="6"/>
                    </a:moveTo>
                    <a:lnTo>
                      <a:pt x="7" y="6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7" name="Freeform 680"/>
              <p:cNvSpPr>
                <a:spLocks/>
              </p:cNvSpPr>
              <p:nvPr/>
            </p:nvSpPr>
            <p:spPr bwMode="auto">
              <a:xfrm>
                <a:off x="1378" y="1294"/>
                <a:ext cx="25" cy="32"/>
              </a:xfrm>
              <a:custGeom>
                <a:avLst/>
                <a:gdLst>
                  <a:gd name="T0" fmla="*/ 0 w 25"/>
                  <a:gd name="T1" fmla="*/ 0 h 32"/>
                  <a:gd name="T2" fmla="*/ 20 w 25"/>
                  <a:gd name="T3" fmla="*/ 30 h 32"/>
                  <a:gd name="T4" fmla="*/ 20 w 25"/>
                  <a:gd name="T5" fmla="*/ 32 h 32"/>
                  <a:gd name="T6" fmla="*/ 25 w 25"/>
                  <a:gd name="T7" fmla="*/ 32 h 3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"/>
                  <a:gd name="T13" fmla="*/ 0 h 32"/>
                  <a:gd name="T14" fmla="*/ 25 w 25"/>
                  <a:gd name="T15" fmla="*/ 32 h 3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" h="32">
                    <a:moveTo>
                      <a:pt x="0" y="0"/>
                    </a:moveTo>
                    <a:lnTo>
                      <a:pt x="20" y="30"/>
                    </a:lnTo>
                    <a:lnTo>
                      <a:pt x="20" y="32"/>
                    </a:lnTo>
                    <a:lnTo>
                      <a:pt x="25" y="3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8" name="Freeform 681"/>
              <p:cNvSpPr>
                <a:spLocks/>
              </p:cNvSpPr>
              <p:nvPr/>
            </p:nvSpPr>
            <p:spPr bwMode="auto">
              <a:xfrm>
                <a:off x="1367" y="1317"/>
                <a:ext cx="8" cy="5"/>
              </a:xfrm>
              <a:custGeom>
                <a:avLst/>
                <a:gdLst>
                  <a:gd name="T0" fmla="*/ 0 w 8"/>
                  <a:gd name="T1" fmla="*/ 0 h 5"/>
                  <a:gd name="T2" fmla="*/ 5 w 8"/>
                  <a:gd name="T3" fmla="*/ 0 h 5"/>
                  <a:gd name="T4" fmla="*/ 5 w 8"/>
                  <a:gd name="T5" fmla="*/ 2 h 5"/>
                  <a:gd name="T6" fmla="*/ 0 w 8"/>
                  <a:gd name="T7" fmla="*/ 2 h 5"/>
                  <a:gd name="T8" fmla="*/ 0 w 8"/>
                  <a:gd name="T9" fmla="*/ 5 h 5"/>
                  <a:gd name="T10" fmla="*/ 8 w 8"/>
                  <a:gd name="T11" fmla="*/ 5 h 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5"/>
                  <a:gd name="T20" fmla="*/ 8 w 8"/>
                  <a:gd name="T21" fmla="*/ 5 h 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5">
                    <a:moveTo>
                      <a:pt x="0" y="0"/>
                    </a:moveTo>
                    <a:lnTo>
                      <a:pt x="5" y="0"/>
                    </a:lnTo>
                    <a:lnTo>
                      <a:pt x="5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8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9" name="Line 682"/>
              <p:cNvSpPr>
                <a:spLocks noChangeShapeType="1"/>
              </p:cNvSpPr>
              <p:nvPr/>
            </p:nvSpPr>
            <p:spPr bwMode="auto">
              <a:xfrm>
                <a:off x="1390" y="1271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0" name="Line 683"/>
              <p:cNvSpPr>
                <a:spLocks noChangeShapeType="1"/>
              </p:cNvSpPr>
              <p:nvPr/>
            </p:nvSpPr>
            <p:spPr bwMode="auto">
              <a:xfrm>
                <a:off x="1393" y="1273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1" name="Freeform 684"/>
              <p:cNvSpPr>
                <a:spLocks/>
              </p:cNvSpPr>
              <p:nvPr/>
            </p:nvSpPr>
            <p:spPr bwMode="auto">
              <a:xfrm>
                <a:off x="1383" y="1283"/>
                <a:ext cx="7" cy="6"/>
              </a:xfrm>
              <a:custGeom>
                <a:avLst/>
                <a:gdLst>
                  <a:gd name="T0" fmla="*/ 0 w 7"/>
                  <a:gd name="T1" fmla="*/ 0 h 6"/>
                  <a:gd name="T2" fmla="*/ 5 w 7"/>
                  <a:gd name="T3" fmla="*/ 0 h 6"/>
                  <a:gd name="T4" fmla="*/ 7 w 7"/>
                  <a:gd name="T5" fmla="*/ 1 h 6"/>
                  <a:gd name="T6" fmla="*/ 2 w 7"/>
                  <a:gd name="T7" fmla="*/ 1 h 6"/>
                  <a:gd name="T8" fmla="*/ 4 w 7"/>
                  <a:gd name="T9" fmla="*/ 5 h 6"/>
                  <a:gd name="T10" fmla="*/ 7 w 7"/>
                  <a:gd name="T11" fmla="*/ 3 h 6"/>
                  <a:gd name="T12" fmla="*/ 7 w 7"/>
                  <a:gd name="T13" fmla="*/ 6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"/>
                  <a:gd name="T22" fmla="*/ 0 h 6"/>
                  <a:gd name="T23" fmla="*/ 7 w 7"/>
                  <a:gd name="T24" fmla="*/ 6 h 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" h="6">
                    <a:moveTo>
                      <a:pt x="0" y="0"/>
                    </a:moveTo>
                    <a:lnTo>
                      <a:pt x="5" y="0"/>
                    </a:lnTo>
                    <a:lnTo>
                      <a:pt x="7" y="1"/>
                    </a:lnTo>
                    <a:lnTo>
                      <a:pt x="2" y="1"/>
                    </a:lnTo>
                    <a:lnTo>
                      <a:pt x="4" y="5"/>
                    </a:lnTo>
                    <a:lnTo>
                      <a:pt x="7" y="3"/>
                    </a:lnTo>
                    <a:lnTo>
                      <a:pt x="7" y="6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2" name="Freeform 685"/>
              <p:cNvSpPr>
                <a:spLocks/>
              </p:cNvSpPr>
              <p:nvPr/>
            </p:nvSpPr>
            <p:spPr bwMode="auto">
              <a:xfrm>
                <a:off x="1350" y="1291"/>
                <a:ext cx="7" cy="1"/>
              </a:xfrm>
              <a:custGeom>
                <a:avLst/>
                <a:gdLst>
                  <a:gd name="T0" fmla="*/ 0 w 7"/>
                  <a:gd name="T1" fmla="*/ 1 h 1"/>
                  <a:gd name="T2" fmla="*/ 2 w 7"/>
                  <a:gd name="T3" fmla="*/ 0 h 1"/>
                  <a:gd name="T4" fmla="*/ 5 w 7"/>
                  <a:gd name="T5" fmla="*/ 1 h 1"/>
                  <a:gd name="T6" fmla="*/ 7 w 7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1"/>
                  <a:gd name="T14" fmla="*/ 7 w 7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1">
                    <a:moveTo>
                      <a:pt x="0" y="1"/>
                    </a:moveTo>
                    <a:lnTo>
                      <a:pt x="2" y="0"/>
                    </a:lnTo>
                    <a:lnTo>
                      <a:pt x="5" y="1"/>
                    </a:lnTo>
                    <a:lnTo>
                      <a:pt x="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3" name="Line 686"/>
              <p:cNvSpPr>
                <a:spLocks noChangeShapeType="1"/>
              </p:cNvSpPr>
              <p:nvPr/>
            </p:nvSpPr>
            <p:spPr bwMode="auto">
              <a:xfrm>
                <a:off x="1380" y="1299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4" name="Freeform 687"/>
              <p:cNvSpPr>
                <a:spLocks/>
              </p:cNvSpPr>
              <p:nvPr/>
            </p:nvSpPr>
            <p:spPr bwMode="auto">
              <a:xfrm>
                <a:off x="1382" y="1306"/>
                <a:ext cx="3" cy="1"/>
              </a:xfrm>
              <a:custGeom>
                <a:avLst/>
                <a:gdLst>
                  <a:gd name="T0" fmla="*/ 0 w 3"/>
                  <a:gd name="T1" fmla="*/ 0 h 1"/>
                  <a:gd name="T2" fmla="*/ 3 w 3"/>
                  <a:gd name="T3" fmla="*/ 0 h 1"/>
                  <a:gd name="T4" fmla="*/ 3 w 3"/>
                  <a:gd name="T5" fmla="*/ 1 h 1"/>
                  <a:gd name="T6" fmla="*/ 0 w 3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"/>
                  <a:gd name="T13" fmla="*/ 0 h 1"/>
                  <a:gd name="T14" fmla="*/ 3 w 3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" h="1">
                    <a:moveTo>
                      <a:pt x="0" y="0"/>
                    </a:moveTo>
                    <a:lnTo>
                      <a:pt x="3" y="0"/>
                    </a:lnTo>
                    <a:lnTo>
                      <a:pt x="3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5" name="Freeform 688"/>
              <p:cNvSpPr>
                <a:spLocks/>
              </p:cNvSpPr>
              <p:nvPr/>
            </p:nvSpPr>
            <p:spPr bwMode="auto">
              <a:xfrm>
                <a:off x="1383" y="1307"/>
                <a:ext cx="1" cy="9"/>
              </a:xfrm>
              <a:custGeom>
                <a:avLst/>
                <a:gdLst>
                  <a:gd name="T0" fmla="*/ 0 w 1"/>
                  <a:gd name="T1" fmla="*/ 0 h 9"/>
                  <a:gd name="T2" fmla="*/ 0 w 1"/>
                  <a:gd name="T3" fmla="*/ 5 h 9"/>
                  <a:gd name="T4" fmla="*/ 0 w 1"/>
                  <a:gd name="T5" fmla="*/ 7 h 9"/>
                  <a:gd name="T6" fmla="*/ 0 w 1"/>
                  <a:gd name="T7" fmla="*/ 9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9"/>
                  <a:gd name="T14" fmla="*/ 1 w 1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9">
                    <a:moveTo>
                      <a:pt x="0" y="0"/>
                    </a:move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6" name="Line 689"/>
              <p:cNvSpPr>
                <a:spLocks noChangeShapeType="1"/>
              </p:cNvSpPr>
              <p:nvPr/>
            </p:nvSpPr>
            <p:spPr bwMode="auto">
              <a:xfrm>
                <a:off x="1337" y="1263"/>
                <a:ext cx="22" cy="1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7" name="Line 690"/>
              <p:cNvSpPr>
                <a:spLocks noChangeShapeType="1"/>
              </p:cNvSpPr>
              <p:nvPr/>
            </p:nvSpPr>
            <p:spPr bwMode="auto">
              <a:xfrm>
                <a:off x="1355" y="1251"/>
                <a:ext cx="10" cy="2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8" name="Line 691"/>
              <p:cNvSpPr>
                <a:spLocks noChangeShapeType="1"/>
              </p:cNvSpPr>
              <p:nvPr/>
            </p:nvSpPr>
            <p:spPr bwMode="auto">
              <a:xfrm>
                <a:off x="1370" y="1239"/>
                <a:ext cx="3" cy="2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9" name="Line 692"/>
              <p:cNvSpPr>
                <a:spLocks noChangeShapeType="1"/>
              </p:cNvSpPr>
              <p:nvPr/>
            </p:nvSpPr>
            <p:spPr bwMode="auto">
              <a:xfrm>
                <a:off x="1323" y="1274"/>
                <a:ext cx="29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60" name="Line 693"/>
              <p:cNvSpPr>
                <a:spLocks noChangeShapeType="1"/>
              </p:cNvSpPr>
              <p:nvPr/>
            </p:nvSpPr>
            <p:spPr bwMode="auto">
              <a:xfrm flipH="1">
                <a:off x="1380" y="1226"/>
                <a:ext cx="3" cy="3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61" name="Line 694"/>
              <p:cNvSpPr>
                <a:spLocks noChangeShapeType="1"/>
              </p:cNvSpPr>
              <p:nvPr/>
            </p:nvSpPr>
            <p:spPr bwMode="auto">
              <a:xfrm flipH="1">
                <a:off x="1385" y="1213"/>
                <a:ext cx="10" cy="3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62" name="Line 695"/>
              <p:cNvSpPr>
                <a:spLocks noChangeShapeType="1"/>
              </p:cNvSpPr>
              <p:nvPr/>
            </p:nvSpPr>
            <p:spPr bwMode="auto">
              <a:xfrm>
                <a:off x="1311" y="1281"/>
                <a:ext cx="31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66" name="Rectangle 696"/>
            <p:cNvSpPr>
              <a:spLocks noChangeArrowheads="1"/>
            </p:cNvSpPr>
            <p:nvPr/>
          </p:nvSpPr>
          <p:spPr bwMode="auto">
            <a:xfrm>
              <a:off x="1092" y="1184"/>
              <a:ext cx="416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800" dirty="0">
                  <a:solidFill>
                    <a:srgbClr val="333399"/>
                  </a:solidFill>
                  <a:cs typeface="Calibri" charset="0"/>
                </a:rPr>
                <a:t>DSS-54</a:t>
              </a:r>
            </a:p>
            <a:p>
              <a:pPr algn="r"/>
              <a:r>
                <a:rPr lang="en-US" sz="800" dirty="0">
                  <a:solidFill>
                    <a:srgbClr val="333399"/>
                  </a:solidFill>
                  <a:cs typeface="Calibri" charset="0"/>
                </a:rPr>
                <a:t>34m (BWG-1)</a:t>
              </a:r>
            </a:p>
          </p:txBody>
        </p:sp>
        <p:grpSp>
          <p:nvGrpSpPr>
            <p:cNvPr id="967" name="Group 697"/>
            <p:cNvGrpSpPr>
              <a:grpSpLocks/>
            </p:cNvGrpSpPr>
            <p:nvPr/>
          </p:nvGrpSpPr>
          <p:grpSpPr bwMode="auto">
            <a:xfrm flipH="1">
              <a:off x="1403" y="1095"/>
              <a:ext cx="130" cy="405"/>
              <a:chOff x="2102" y="1093"/>
              <a:chExt cx="130" cy="405"/>
            </a:xfrm>
          </p:grpSpPr>
          <p:sp>
            <p:nvSpPr>
              <p:cNvPr id="968" name="Freeform 698"/>
              <p:cNvSpPr>
                <a:spLocks/>
              </p:cNvSpPr>
              <p:nvPr/>
            </p:nvSpPr>
            <p:spPr bwMode="auto">
              <a:xfrm>
                <a:off x="2102" y="1432"/>
                <a:ext cx="20" cy="66"/>
              </a:xfrm>
              <a:custGeom>
                <a:avLst/>
                <a:gdLst>
                  <a:gd name="T0" fmla="*/ 10 w 20"/>
                  <a:gd name="T1" fmla="*/ 66 h 66"/>
                  <a:gd name="T2" fmla="*/ 20 w 20"/>
                  <a:gd name="T3" fmla="*/ 0 h 66"/>
                  <a:gd name="T4" fmla="*/ 10 w 20"/>
                  <a:gd name="T5" fmla="*/ 3 h 66"/>
                  <a:gd name="T6" fmla="*/ 0 w 20"/>
                  <a:gd name="T7" fmla="*/ 0 h 66"/>
                  <a:gd name="T8" fmla="*/ 10 w 20"/>
                  <a:gd name="T9" fmla="*/ 66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66"/>
                  <a:gd name="T17" fmla="*/ 20 w 20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66">
                    <a:moveTo>
                      <a:pt x="10" y="66"/>
                    </a:moveTo>
                    <a:lnTo>
                      <a:pt x="20" y="0"/>
                    </a:lnTo>
                    <a:lnTo>
                      <a:pt x="10" y="3"/>
                    </a:lnTo>
                    <a:lnTo>
                      <a:pt x="0" y="0"/>
                    </a:lnTo>
                    <a:lnTo>
                      <a:pt x="10" y="66"/>
                    </a:lnTo>
                    <a:close/>
                  </a:path>
                </a:pathLst>
              </a:custGeom>
              <a:solidFill>
                <a:srgbClr val="333399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69" name="Freeform 699"/>
              <p:cNvSpPr>
                <a:spLocks/>
              </p:cNvSpPr>
              <p:nvPr/>
            </p:nvSpPr>
            <p:spPr bwMode="auto">
              <a:xfrm>
                <a:off x="2166" y="1093"/>
                <a:ext cx="66" cy="20"/>
              </a:xfrm>
              <a:custGeom>
                <a:avLst/>
                <a:gdLst>
                  <a:gd name="T0" fmla="*/ 66 w 66"/>
                  <a:gd name="T1" fmla="*/ 10 h 20"/>
                  <a:gd name="T2" fmla="*/ 0 w 66"/>
                  <a:gd name="T3" fmla="*/ 20 h 20"/>
                  <a:gd name="T4" fmla="*/ 4 w 66"/>
                  <a:gd name="T5" fmla="*/ 10 h 20"/>
                  <a:gd name="T6" fmla="*/ 0 w 66"/>
                  <a:gd name="T7" fmla="*/ 0 h 20"/>
                  <a:gd name="T8" fmla="*/ 66 w 66"/>
                  <a:gd name="T9" fmla="*/ 1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6"/>
                  <a:gd name="T16" fmla="*/ 0 h 20"/>
                  <a:gd name="T17" fmla="*/ 66 w 66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6" h="20">
                    <a:moveTo>
                      <a:pt x="66" y="10"/>
                    </a:moveTo>
                    <a:lnTo>
                      <a:pt x="0" y="20"/>
                    </a:lnTo>
                    <a:lnTo>
                      <a:pt x="4" y="10"/>
                    </a:lnTo>
                    <a:lnTo>
                      <a:pt x="0" y="0"/>
                    </a:lnTo>
                    <a:lnTo>
                      <a:pt x="66" y="10"/>
                    </a:lnTo>
                    <a:close/>
                  </a:path>
                </a:pathLst>
              </a:custGeom>
              <a:solidFill>
                <a:srgbClr val="333399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70" name="Line 700"/>
              <p:cNvSpPr>
                <a:spLocks noChangeShapeType="1"/>
              </p:cNvSpPr>
              <p:nvPr/>
            </p:nvSpPr>
            <p:spPr bwMode="auto">
              <a:xfrm flipV="1">
                <a:off x="2112" y="1104"/>
                <a:ext cx="0" cy="336"/>
              </a:xfrm>
              <a:prstGeom prst="line">
                <a:avLst/>
              </a:prstGeom>
              <a:noFill/>
              <a:ln w="3175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971" name="Line 701"/>
              <p:cNvSpPr>
                <a:spLocks noChangeShapeType="1"/>
              </p:cNvSpPr>
              <p:nvPr/>
            </p:nvSpPr>
            <p:spPr bwMode="auto">
              <a:xfrm>
                <a:off x="2112" y="1104"/>
                <a:ext cx="96" cy="0"/>
              </a:xfrm>
              <a:prstGeom prst="line">
                <a:avLst/>
              </a:prstGeom>
              <a:noFill/>
              <a:ln w="3175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52" name="Group 702"/>
          <p:cNvGrpSpPr>
            <a:grpSpLocks/>
          </p:cNvGrpSpPr>
          <p:nvPr/>
        </p:nvGrpSpPr>
        <p:grpSpPr bwMode="auto">
          <a:xfrm>
            <a:off x="5418529" y="1499689"/>
            <a:ext cx="624489" cy="633858"/>
            <a:chOff x="1119" y="1028"/>
            <a:chExt cx="414" cy="472"/>
          </a:xfrm>
        </p:grpSpPr>
        <p:grpSp>
          <p:nvGrpSpPr>
            <p:cNvPr id="868" name="Group 703"/>
            <p:cNvGrpSpPr>
              <a:grpSpLocks/>
            </p:cNvGrpSpPr>
            <p:nvPr/>
          </p:nvGrpSpPr>
          <p:grpSpPr bwMode="auto">
            <a:xfrm>
              <a:off x="1259" y="1028"/>
              <a:ext cx="115" cy="131"/>
              <a:chOff x="1290" y="1203"/>
              <a:chExt cx="115" cy="131"/>
            </a:xfrm>
          </p:grpSpPr>
          <p:sp>
            <p:nvSpPr>
              <p:cNvPr id="875" name="Freeform 704"/>
              <p:cNvSpPr>
                <a:spLocks/>
              </p:cNvSpPr>
              <p:nvPr/>
            </p:nvSpPr>
            <p:spPr bwMode="auto">
              <a:xfrm>
                <a:off x="1290" y="1203"/>
                <a:ext cx="108" cy="83"/>
              </a:xfrm>
              <a:custGeom>
                <a:avLst/>
                <a:gdLst>
                  <a:gd name="T0" fmla="*/ 59 w 108"/>
                  <a:gd name="T1" fmla="*/ 20 h 83"/>
                  <a:gd name="T2" fmla="*/ 72 w 108"/>
                  <a:gd name="T3" fmla="*/ 12 h 83"/>
                  <a:gd name="T4" fmla="*/ 80 w 108"/>
                  <a:gd name="T5" fmla="*/ 7 h 83"/>
                  <a:gd name="T6" fmla="*/ 90 w 108"/>
                  <a:gd name="T7" fmla="*/ 3 h 83"/>
                  <a:gd name="T8" fmla="*/ 98 w 108"/>
                  <a:gd name="T9" fmla="*/ 0 h 83"/>
                  <a:gd name="T10" fmla="*/ 103 w 108"/>
                  <a:gd name="T11" fmla="*/ 0 h 83"/>
                  <a:gd name="T12" fmla="*/ 106 w 108"/>
                  <a:gd name="T13" fmla="*/ 0 h 83"/>
                  <a:gd name="T14" fmla="*/ 108 w 108"/>
                  <a:gd name="T15" fmla="*/ 3 h 83"/>
                  <a:gd name="T16" fmla="*/ 106 w 108"/>
                  <a:gd name="T17" fmla="*/ 7 h 83"/>
                  <a:gd name="T18" fmla="*/ 106 w 108"/>
                  <a:gd name="T19" fmla="*/ 8 h 83"/>
                  <a:gd name="T20" fmla="*/ 103 w 108"/>
                  <a:gd name="T21" fmla="*/ 13 h 83"/>
                  <a:gd name="T22" fmla="*/ 100 w 108"/>
                  <a:gd name="T23" fmla="*/ 17 h 83"/>
                  <a:gd name="T24" fmla="*/ 97 w 108"/>
                  <a:gd name="T25" fmla="*/ 20 h 83"/>
                  <a:gd name="T26" fmla="*/ 92 w 108"/>
                  <a:gd name="T27" fmla="*/ 27 h 83"/>
                  <a:gd name="T28" fmla="*/ 83 w 108"/>
                  <a:gd name="T29" fmla="*/ 33 h 83"/>
                  <a:gd name="T30" fmla="*/ 77 w 108"/>
                  <a:gd name="T31" fmla="*/ 38 h 83"/>
                  <a:gd name="T32" fmla="*/ 69 w 108"/>
                  <a:gd name="T33" fmla="*/ 45 h 83"/>
                  <a:gd name="T34" fmla="*/ 62 w 108"/>
                  <a:gd name="T35" fmla="*/ 50 h 83"/>
                  <a:gd name="T36" fmla="*/ 51 w 108"/>
                  <a:gd name="T37" fmla="*/ 58 h 83"/>
                  <a:gd name="T38" fmla="*/ 37 w 108"/>
                  <a:gd name="T39" fmla="*/ 66 h 83"/>
                  <a:gd name="T40" fmla="*/ 28 w 108"/>
                  <a:gd name="T41" fmla="*/ 73 h 83"/>
                  <a:gd name="T42" fmla="*/ 19 w 108"/>
                  <a:gd name="T43" fmla="*/ 76 h 83"/>
                  <a:gd name="T44" fmla="*/ 10 w 108"/>
                  <a:gd name="T45" fmla="*/ 81 h 83"/>
                  <a:gd name="T46" fmla="*/ 5 w 108"/>
                  <a:gd name="T47" fmla="*/ 83 h 83"/>
                  <a:gd name="T48" fmla="*/ 1 w 108"/>
                  <a:gd name="T49" fmla="*/ 83 h 83"/>
                  <a:gd name="T50" fmla="*/ 0 w 108"/>
                  <a:gd name="T51" fmla="*/ 81 h 83"/>
                  <a:gd name="T52" fmla="*/ 0 w 108"/>
                  <a:gd name="T53" fmla="*/ 80 h 83"/>
                  <a:gd name="T54" fmla="*/ 0 w 108"/>
                  <a:gd name="T55" fmla="*/ 76 h 83"/>
                  <a:gd name="T56" fmla="*/ 0 w 108"/>
                  <a:gd name="T57" fmla="*/ 73 h 83"/>
                  <a:gd name="T58" fmla="*/ 5 w 108"/>
                  <a:gd name="T59" fmla="*/ 66 h 83"/>
                  <a:gd name="T60" fmla="*/ 11 w 108"/>
                  <a:gd name="T61" fmla="*/ 58 h 83"/>
                  <a:gd name="T62" fmla="*/ 18 w 108"/>
                  <a:gd name="T63" fmla="*/ 51 h 83"/>
                  <a:gd name="T64" fmla="*/ 24 w 108"/>
                  <a:gd name="T65" fmla="*/ 45 h 83"/>
                  <a:gd name="T66" fmla="*/ 29 w 108"/>
                  <a:gd name="T67" fmla="*/ 41 h 8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08"/>
                  <a:gd name="T103" fmla="*/ 0 h 83"/>
                  <a:gd name="T104" fmla="*/ 108 w 108"/>
                  <a:gd name="T105" fmla="*/ 83 h 8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08" h="83">
                    <a:moveTo>
                      <a:pt x="59" y="20"/>
                    </a:moveTo>
                    <a:lnTo>
                      <a:pt x="72" y="12"/>
                    </a:lnTo>
                    <a:lnTo>
                      <a:pt x="80" y="7"/>
                    </a:lnTo>
                    <a:lnTo>
                      <a:pt x="90" y="3"/>
                    </a:lnTo>
                    <a:lnTo>
                      <a:pt x="98" y="0"/>
                    </a:lnTo>
                    <a:lnTo>
                      <a:pt x="103" y="0"/>
                    </a:lnTo>
                    <a:lnTo>
                      <a:pt x="106" y="0"/>
                    </a:lnTo>
                    <a:lnTo>
                      <a:pt x="108" y="3"/>
                    </a:lnTo>
                    <a:lnTo>
                      <a:pt x="106" y="7"/>
                    </a:lnTo>
                    <a:lnTo>
                      <a:pt x="106" y="8"/>
                    </a:lnTo>
                    <a:lnTo>
                      <a:pt x="103" y="13"/>
                    </a:lnTo>
                    <a:lnTo>
                      <a:pt x="100" y="17"/>
                    </a:lnTo>
                    <a:lnTo>
                      <a:pt x="97" y="20"/>
                    </a:lnTo>
                    <a:lnTo>
                      <a:pt x="92" y="27"/>
                    </a:lnTo>
                    <a:lnTo>
                      <a:pt x="83" y="33"/>
                    </a:lnTo>
                    <a:lnTo>
                      <a:pt x="77" y="38"/>
                    </a:lnTo>
                    <a:lnTo>
                      <a:pt x="69" y="45"/>
                    </a:lnTo>
                    <a:lnTo>
                      <a:pt x="62" y="50"/>
                    </a:lnTo>
                    <a:lnTo>
                      <a:pt x="51" y="58"/>
                    </a:lnTo>
                    <a:lnTo>
                      <a:pt x="37" y="66"/>
                    </a:lnTo>
                    <a:lnTo>
                      <a:pt x="28" y="73"/>
                    </a:lnTo>
                    <a:lnTo>
                      <a:pt x="19" y="76"/>
                    </a:lnTo>
                    <a:lnTo>
                      <a:pt x="10" y="81"/>
                    </a:lnTo>
                    <a:lnTo>
                      <a:pt x="5" y="83"/>
                    </a:lnTo>
                    <a:lnTo>
                      <a:pt x="1" y="83"/>
                    </a:lnTo>
                    <a:lnTo>
                      <a:pt x="0" y="81"/>
                    </a:lnTo>
                    <a:lnTo>
                      <a:pt x="0" y="80"/>
                    </a:lnTo>
                    <a:lnTo>
                      <a:pt x="0" y="76"/>
                    </a:lnTo>
                    <a:lnTo>
                      <a:pt x="0" y="73"/>
                    </a:lnTo>
                    <a:lnTo>
                      <a:pt x="5" y="66"/>
                    </a:lnTo>
                    <a:lnTo>
                      <a:pt x="11" y="58"/>
                    </a:lnTo>
                    <a:lnTo>
                      <a:pt x="18" y="51"/>
                    </a:lnTo>
                    <a:lnTo>
                      <a:pt x="24" y="45"/>
                    </a:lnTo>
                    <a:lnTo>
                      <a:pt x="29" y="4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6" name="Freeform 705"/>
              <p:cNvSpPr>
                <a:spLocks/>
              </p:cNvSpPr>
              <p:nvPr/>
            </p:nvSpPr>
            <p:spPr bwMode="auto">
              <a:xfrm>
                <a:off x="1291" y="1205"/>
                <a:ext cx="107" cy="83"/>
              </a:xfrm>
              <a:custGeom>
                <a:avLst/>
                <a:gdLst>
                  <a:gd name="T0" fmla="*/ 0 w 107"/>
                  <a:gd name="T1" fmla="*/ 81 h 83"/>
                  <a:gd name="T2" fmla="*/ 12 w 107"/>
                  <a:gd name="T3" fmla="*/ 83 h 83"/>
                  <a:gd name="T4" fmla="*/ 25 w 107"/>
                  <a:gd name="T5" fmla="*/ 81 h 83"/>
                  <a:gd name="T6" fmla="*/ 35 w 107"/>
                  <a:gd name="T7" fmla="*/ 81 h 83"/>
                  <a:gd name="T8" fmla="*/ 46 w 107"/>
                  <a:gd name="T9" fmla="*/ 79 h 83"/>
                  <a:gd name="T10" fmla="*/ 56 w 107"/>
                  <a:gd name="T11" fmla="*/ 78 h 83"/>
                  <a:gd name="T12" fmla="*/ 66 w 107"/>
                  <a:gd name="T13" fmla="*/ 73 h 83"/>
                  <a:gd name="T14" fmla="*/ 74 w 107"/>
                  <a:gd name="T15" fmla="*/ 66 h 83"/>
                  <a:gd name="T16" fmla="*/ 82 w 107"/>
                  <a:gd name="T17" fmla="*/ 59 h 83"/>
                  <a:gd name="T18" fmla="*/ 91 w 107"/>
                  <a:gd name="T19" fmla="*/ 51 h 83"/>
                  <a:gd name="T20" fmla="*/ 97 w 107"/>
                  <a:gd name="T21" fmla="*/ 38 h 83"/>
                  <a:gd name="T22" fmla="*/ 104 w 107"/>
                  <a:gd name="T23" fmla="*/ 23 h 83"/>
                  <a:gd name="T24" fmla="*/ 105 w 107"/>
                  <a:gd name="T25" fmla="*/ 15 h 83"/>
                  <a:gd name="T26" fmla="*/ 107 w 107"/>
                  <a:gd name="T27" fmla="*/ 8 h 83"/>
                  <a:gd name="T28" fmla="*/ 107 w 107"/>
                  <a:gd name="T29" fmla="*/ 5 h 83"/>
                  <a:gd name="T30" fmla="*/ 107 w 107"/>
                  <a:gd name="T31" fmla="*/ 1 h 83"/>
                  <a:gd name="T32" fmla="*/ 105 w 107"/>
                  <a:gd name="T33" fmla="*/ 0 h 8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07"/>
                  <a:gd name="T52" fmla="*/ 0 h 83"/>
                  <a:gd name="T53" fmla="*/ 107 w 107"/>
                  <a:gd name="T54" fmla="*/ 83 h 83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07" h="83">
                    <a:moveTo>
                      <a:pt x="0" y="81"/>
                    </a:moveTo>
                    <a:lnTo>
                      <a:pt x="12" y="83"/>
                    </a:lnTo>
                    <a:lnTo>
                      <a:pt x="25" y="81"/>
                    </a:lnTo>
                    <a:lnTo>
                      <a:pt x="35" y="81"/>
                    </a:lnTo>
                    <a:lnTo>
                      <a:pt x="46" y="79"/>
                    </a:lnTo>
                    <a:lnTo>
                      <a:pt x="56" y="78"/>
                    </a:lnTo>
                    <a:lnTo>
                      <a:pt x="66" y="73"/>
                    </a:lnTo>
                    <a:lnTo>
                      <a:pt x="74" y="66"/>
                    </a:lnTo>
                    <a:lnTo>
                      <a:pt x="82" y="59"/>
                    </a:lnTo>
                    <a:lnTo>
                      <a:pt x="91" y="51"/>
                    </a:lnTo>
                    <a:lnTo>
                      <a:pt x="97" y="38"/>
                    </a:lnTo>
                    <a:lnTo>
                      <a:pt x="104" y="23"/>
                    </a:lnTo>
                    <a:lnTo>
                      <a:pt x="105" y="15"/>
                    </a:lnTo>
                    <a:lnTo>
                      <a:pt x="107" y="8"/>
                    </a:lnTo>
                    <a:lnTo>
                      <a:pt x="107" y="5"/>
                    </a:lnTo>
                    <a:lnTo>
                      <a:pt x="107" y="1"/>
                    </a:lnTo>
                    <a:lnTo>
                      <a:pt x="105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7" name="Freeform 706"/>
              <p:cNvSpPr>
                <a:spLocks/>
              </p:cNvSpPr>
              <p:nvPr/>
            </p:nvSpPr>
            <p:spPr bwMode="auto">
              <a:xfrm>
                <a:off x="1293" y="1206"/>
                <a:ext cx="103" cy="78"/>
              </a:xfrm>
              <a:custGeom>
                <a:avLst/>
                <a:gdLst>
                  <a:gd name="T0" fmla="*/ 2 w 103"/>
                  <a:gd name="T1" fmla="*/ 78 h 78"/>
                  <a:gd name="T2" fmla="*/ 0 w 103"/>
                  <a:gd name="T3" fmla="*/ 78 h 78"/>
                  <a:gd name="T4" fmla="*/ 2 w 103"/>
                  <a:gd name="T5" fmla="*/ 72 h 78"/>
                  <a:gd name="T6" fmla="*/ 5 w 103"/>
                  <a:gd name="T7" fmla="*/ 67 h 78"/>
                  <a:gd name="T8" fmla="*/ 10 w 103"/>
                  <a:gd name="T9" fmla="*/ 60 h 78"/>
                  <a:gd name="T10" fmla="*/ 15 w 103"/>
                  <a:gd name="T11" fmla="*/ 55 h 78"/>
                  <a:gd name="T12" fmla="*/ 20 w 103"/>
                  <a:gd name="T13" fmla="*/ 50 h 78"/>
                  <a:gd name="T14" fmla="*/ 25 w 103"/>
                  <a:gd name="T15" fmla="*/ 45 h 78"/>
                  <a:gd name="T16" fmla="*/ 33 w 103"/>
                  <a:gd name="T17" fmla="*/ 38 h 78"/>
                  <a:gd name="T18" fmla="*/ 39 w 103"/>
                  <a:gd name="T19" fmla="*/ 33 h 78"/>
                  <a:gd name="T20" fmla="*/ 49 w 103"/>
                  <a:gd name="T21" fmla="*/ 27 h 78"/>
                  <a:gd name="T22" fmla="*/ 62 w 103"/>
                  <a:gd name="T23" fmla="*/ 19 h 78"/>
                  <a:gd name="T24" fmla="*/ 72 w 103"/>
                  <a:gd name="T25" fmla="*/ 12 h 78"/>
                  <a:gd name="T26" fmla="*/ 80 w 103"/>
                  <a:gd name="T27" fmla="*/ 7 h 78"/>
                  <a:gd name="T28" fmla="*/ 87 w 103"/>
                  <a:gd name="T29" fmla="*/ 4 h 78"/>
                  <a:gd name="T30" fmla="*/ 94 w 103"/>
                  <a:gd name="T31" fmla="*/ 2 h 78"/>
                  <a:gd name="T32" fmla="*/ 99 w 103"/>
                  <a:gd name="T33" fmla="*/ 0 h 78"/>
                  <a:gd name="T34" fmla="*/ 102 w 103"/>
                  <a:gd name="T35" fmla="*/ 0 h 78"/>
                  <a:gd name="T36" fmla="*/ 103 w 103"/>
                  <a:gd name="T37" fmla="*/ 2 h 7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3"/>
                  <a:gd name="T58" fmla="*/ 0 h 78"/>
                  <a:gd name="T59" fmla="*/ 103 w 103"/>
                  <a:gd name="T60" fmla="*/ 78 h 7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3" h="78">
                    <a:moveTo>
                      <a:pt x="2" y="78"/>
                    </a:moveTo>
                    <a:lnTo>
                      <a:pt x="0" y="78"/>
                    </a:lnTo>
                    <a:lnTo>
                      <a:pt x="2" y="72"/>
                    </a:lnTo>
                    <a:lnTo>
                      <a:pt x="5" y="67"/>
                    </a:lnTo>
                    <a:lnTo>
                      <a:pt x="10" y="60"/>
                    </a:lnTo>
                    <a:lnTo>
                      <a:pt x="15" y="55"/>
                    </a:lnTo>
                    <a:lnTo>
                      <a:pt x="20" y="50"/>
                    </a:lnTo>
                    <a:lnTo>
                      <a:pt x="25" y="45"/>
                    </a:lnTo>
                    <a:lnTo>
                      <a:pt x="33" y="38"/>
                    </a:lnTo>
                    <a:lnTo>
                      <a:pt x="39" y="33"/>
                    </a:lnTo>
                    <a:lnTo>
                      <a:pt x="49" y="27"/>
                    </a:lnTo>
                    <a:lnTo>
                      <a:pt x="62" y="19"/>
                    </a:lnTo>
                    <a:lnTo>
                      <a:pt x="72" y="12"/>
                    </a:lnTo>
                    <a:lnTo>
                      <a:pt x="80" y="7"/>
                    </a:lnTo>
                    <a:lnTo>
                      <a:pt x="87" y="4"/>
                    </a:lnTo>
                    <a:lnTo>
                      <a:pt x="94" y="2"/>
                    </a:lnTo>
                    <a:lnTo>
                      <a:pt x="99" y="0"/>
                    </a:lnTo>
                    <a:lnTo>
                      <a:pt x="102" y="0"/>
                    </a:lnTo>
                    <a:lnTo>
                      <a:pt x="103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8" name="Freeform 707"/>
              <p:cNvSpPr>
                <a:spLocks/>
              </p:cNvSpPr>
              <p:nvPr/>
            </p:nvSpPr>
            <p:spPr bwMode="auto">
              <a:xfrm>
                <a:off x="1300" y="1213"/>
                <a:ext cx="92" cy="70"/>
              </a:xfrm>
              <a:custGeom>
                <a:avLst/>
                <a:gdLst>
                  <a:gd name="T0" fmla="*/ 0 w 92"/>
                  <a:gd name="T1" fmla="*/ 70 h 70"/>
                  <a:gd name="T2" fmla="*/ 0 w 92"/>
                  <a:gd name="T3" fmla="*/ 68 h 70"/>
                  <a:gd name="T4" fmla="*/ 0 w 92"/>
                  <a:gd name="T5" fmla="*/ 66 h 70"/>
                  <a:gd name="T6" fmla="*/ 3 w 92"/>
                  <a:gd name="T7" fmla="*/ 60 h 70"/>
                  <a:gd name="T8" fmla="*/ 6 w 92"/>
                  <a:gd name="T9" fmla="*/ 55 h 70"/>
                  <a:gd name="T10" fmla="*/ 11 w 92"/>
                  <a:gd name="T11" fmla="*/ 50 h 70"/>
                  <a:gd name="T12" fmla="*/ 16 w 92"/>
                  <a:gd name="T13" fmla="*/ 45 h 70"/>
                  <a:gd name="T14" fmla="*/ 23 w 92"/>
                  <a:gd name="T15" fmla="*/ 40 h 70"/>
                  <a:gd name="T16" fmla="*/ 29 w 92"/>
                  <a:gd name="T17" fmla="*/ 33 h 70"/>
                  <a:gd name="T18" fmla="*/ 37 w 92"/>
                  <a:gd name="T19" fmla="*/ 28 h 70"/>
                  <a:gd name="T20" fmla="*/ 46 w 92"/>
                  <a:gd name="T21" fmla="*/ 20 h 70"/>
                  <a:gd name="T22" fmla="*/ 59 w 92"/>
                  <a:gd name="T23" fmla="*/ 12 h 70"/>
                  <a:gd name="T24" fmla="*/ 70 w 92"/>
                  <a:gd name="T25" fmla="*/ 7 h 70"/>
                  <a:gd name="T26" fmla="*/ 78 w 92"/>
                  <a:gd name="T27" fmla="*/ 3 h 70"/>
                  <a:gd name="T28" fmla="*/ 83 w 92"/>
                  <a:gd name="T29" fmla="*/ 0 h 70"/>
                  <a:gd name="T30" fmla="*/ 87 w 92"/>
                  <a:gd name="T31" fmla="*/ 0 h 70"/>
                  <a:gd name="T32" fmla="*/ 90 w 92"/>
                  <a:gd name="T33" fmla="*/ 0 h 70"/>
                  <a:gd name="T34" fmla="*/ 92 w 92"/>
                  <a:gd name="T35" fmla="*/ 2 h 7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92"/>
                  <a:gd name="T55" fmla="*/ 0 h 70"/>
                  <a:gd name="T56" fmla="*/ 92 w 92"/>
                  <a:gd name="T57" fmla="*/ 70 h 7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92" h="70">
                    <a:moveTo>
                      <a:pt x="0" y="70"/>
                    </a:moveTo>
                    <a:lnTo>
                      <a:pt x="0" y="68"/>
                    </a:lnTo>
                    <a:lnTo>
                      <a:pt x="0" y="66"/>
                    </a:lnTo>
                    <a:lnTo>
                      <a:pt x="3" y="60"/>
                    </a:lnTo>
                    <a:lnTo>
                      <a:pt x="6" y="55"/>
                    </a:lnTo>
                    <a:lnTo>
                      <a:pt x="11" y="50"/>
                    </a:lnTo>
                    <a:lnTo>
                      <a:pt x="16" y="45"/>
                    </a:lnTo>
                    <a:lnTo>
                      <a:pt x="23" y="40"/>
                    </a:lnTo>
                    <a:lnTo>
                      <a:pt x="29" y="33"/>
                    </a:lnTo>
                    <a:lnTo>
                      <a:pt x="37" y="28"/>
                    </a:lnTo>
                    <a:lnTo>
                      <a:pt x="46" y="20"/>
                    </a:lnTo>
                    <a:lnTo>
                      <a:pt x="59" y="12"/>
                    </a:lnTo>
                    <a:lnTo>
                      <a:pt x="70" y="7"/>
                    </a:lnTo>
                    <a:lnTo>
                      <a:pt x="78" y="3"/>
                    </a:lnTo>
                    <a:lnTo>
                      <a:pt x="83" y="0"/>
                    </a:lnTo>
                    <a:lnTo>
                      <a:pt x="87" y="0"/>
                    </a:lnTo>
                    <a:lnTo>
                      <a:pt x="90" y="0"/>
                    </a:lnTo>
                    <a:lnTo>
                      <a:pt x="92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9" name="Freeform 708"/>
              <p:cNvSpPr>
                <a:spLocks/>
              </p:cNvSpPr>
              <p:nvPr/>
            </p:nvSpPr>
            <p:spPr bwMode="auto">
              <a:xfrm>
                <a:off x="1301" y="1215"/>
                <a:ext cx="97" cy="71"/>
              </a:xfrm>
              <a:custGeom>
                <a:avLst/>
                <a:gdLst>
                  <a:gd name="T0" fmla="*/ 0 w 97"/>
                  <a:gd name="T1" fmla="*/ 71 h 71"/>
                  <a:gd name="T2" fmla="*/ 17 w 97"/>
                  <a:gd name="T3" fmla="*/ 64 h 71"/>
                  <a:gd name="T4" fmla="*/ 31 w 97"/>
                  <a:gd name="T5" fmla="*/ 56 h 71"/>
                  <a:gd name="T6" fmla="*/ 48 w 97"/>
                  <a:gd name="T7" fmla="*/ 44 h 71"/>
                  <a:gd name="T8" fmla="*/ 61 w 97"/>
                  <a:gd name="T9" fmla="*/ 36 h 71"/>
                  <a:gd name="T10" fmla="*/ 72 w 97"/>
                  <a:gd name="T11" fmla="*/ 26 h 71"/>
                  <a:gd name="T12" fmla="*/ 81 w 97"/>
                  <a:gd name="T13" fmla="*/ 18 h 71"/>
                  <a:gd name="T14" fmla="*/ 89 w 97"/>
                  <a:gd name="T15" fmla="*/ 10 h 71"/>
                  <a:gd name="T16" fmla="*/ 97 w 97"/>
                  <a:gd name="T17" fmla="*/ 0 h 7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7"/>
                  <a:gd name="T28" fmla="*/ 0 h 71"/>
                  <a:gd name="T29" fmla="*/ 97 w 97"/>
                  <a:gd name="T30" fmla="*/ 71 h 7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7" h="71">
                    <a:moveTo>
                      <a:pt x="0" y="71"/>
                    </a:moveTo>
                    <a:lnTo>
                      <a:pt x="17" y="64"/>
                    </a:lnTo>
                    <a:lnTo>
                      <a:pt x="31" y="56"/>
                    </a:lnTo>
                    <a:lnTo>
                      <a:pt x="48" y="44"/>
                    </a:lnTo>
                    <a:lnTo>
                      <a:pt x="61" y="36"/>
                    </a:lnTo>
                    <a:lnTo>
                      <a:pt x="72" y="26"/>
                    </a:lnTo>
                    <a:lnTo>
                      <a:pt x="81" y="18"/>
                    </a:lnTo>
                    <a:lnTo>
                      <a:pt x="89" y="10"/>
                    </a:lnTo>
                    <a:lnTo>
                      <a:pt x="9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0" name="Freeform 709"/>
              <p:cNvSpPr>
                <a:spLocks/>
              </p:cNvSpPr>
              <p:nvPr/>
            </p:nvSpPr>
            <p:spPr bwMode="auto">
              <a:xfrm>
                <a:off x="1309" y="1221"/>
                <a:ext cx="87" cy="65"/>
              </a:xfrm>
              <a:custGeom>
                <a:avLst/>
                <a:gdLst>
                  <a:gd name="T0" fmla="*/ 0 w 87"/>
                  <a:gd name="T1" fmla="*/ 65 h 65"/>
                  <a:gd name="T2" fmla="*/ 17 w 87"/>
                  <a:gd name="T3" fmla="*/ 57 h 65"/>
                  <a:gd name="T4" fmla="*/ 30 w 87"/>
                  <a:gd name="T5" fmla="*/ 50 h 65"/>
                  <a:gd name="T6" fmla="*/ 43 w 87"/>
                  <a:gd name="T7" fmla="*/ 42 h 65"/>
                  <a:gd name="T8" fmla="*/ 51 w 87"/>
                  <a:gd name="T9" fmla="*/ 35 h 65"/>
                  <a:gd name="T10" fmla="*/ 63 w 87"/>
                  <a:gd name="T11" fmla="*/ 25 h 65"/>
                  <a:gd name="T12" fmla="*/ 71 w 87"/>
                  <a:gd name="T13" fmla="*/ 18 h 65"/>
                  <a:gd name="T14" fmla="*/ 78 w 87"/>
                  <a:gd name="T15" fmla="*/ 10 h 65"/>
                  <a:gd name="T16" fmla="*/ 87 w 87"/>
                  <a:gd name="T17" fmla="*/ 0 h 6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7"/>
                  <a:gd name="T28" fmla="*/ 0 h 65"/>
                  <a:gd name="T29" fmla="*/ 87 w 87"/>
                  <a:gd name="T30" fmla="*/ 65 h 6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7" h="65">
                    <a:moveTo>
                      <a:pt x="0" y="65"/>
                    </a:moveTo>
                    <a:lnTo>
                      <a:pt x="17" y="57"/>
                    </a:lnTo>
                    <a:lnTo>
                      <a:pt x="30" y="50"/>
                    </a:lnTo>
                    <a:lnTo>
                      <a:pt x="43" y="42"/>
                    </a:lnTo>
                    <a:lnTo>
                      <a:pt x="51" y="35"/>
                    </a:lnTo>
                    <a:lnTo>
                      <a:pt x="63" y="25"/>
                    </a:lnTo>
                    <a:lnTo>
                      <a:pt x="71" y="18"/>
                    </a:lnTo>
                    <a:lnTo>
                      <a:pt x="78" y="10"/>
                    </a:lnTo>
                    <a:lnTo>
                      <a:pt x="8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1" name="Freeform 710"/>
              <p:cNvSpPr>
                <a:spLocks/>
              </p:cNvSpPr>
              <p:nvPr/>
            </p:nvSpPr>
            <p:spPr bwMode="auto">
              <a:xfrm>
                <a:off x="1316" y="1230"/>
                <a:ext cx="77" cy="56"/>
              </a:xfrm>
              <a:custGeom>
                <a:avLst/>
                <a:gdLst>
                  <a:gd name="T0" fmla="*/ 0 w 77"/>
                  <a:gd name="T1" fmla="*/ 56 h 56"/>
                  <a:gd name="T2" fmla="*/ 15 w 77"/>
                  <a:gd name="T3" fmla="*/ 49 h 56"/>
                  <a:gd name="T4" fmla="*/ 30 w 77"/>
                  <a:gd name="T5" fmla="*/ 41 h 56"/>
                  <a:gd name="T6" fmla="*/ 39 w 77"/>
                  <a:gd name="T7" fmla="*/ 34 h 56"/>
                  <a:gd name="T8" fmla="*/ 49 w 77"/>
                  <a:gd name="T9" fmla="*/ 28 h 56"/>
                  <a:gd name="T10" fmla="*/ 59 w 77"/>
                  <a:gd name="T11" fmla="*/ 19 h 56"/>
                  <a:gd name="T12" fmla="*/ 67 w 77"/>
                  <a:gd name="T13" fmla="*/ 11 h 56"/>
                  <a:gd name="T14" fmla="*/ 77 w 77"/>
                  <a:gd name="T15" fmla="*/ 0 h 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7"/>
                  <a:gd name="T25" fmla="*/ 0 h 56"/>
                  <a:gd name="T26" fmla="*/ 77 w 77"/>
                  <a:gd name="T27" fmla="*/ 56 h 5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7" h="56">
                    <a:moveTo>
                      <a:pt x="0" y="56"/>
                    </a:moveTo>
                    <a:lnTo>
                      <a:pt x="15" y="49"/>
                    </a:lnTo>
                    <a:lnTo>
                      <a:pt x="30" y="41"/>
                    </a:lnTo>
                    <a:lnTo>
                      <a:pt x="39" y="34"/>
                    </a:lnTo>
                    <a:lnTo>
                      <a:pt x="49" y="28"/>
                    </a:lnTo>
                    <a:lnTo>
                      <a:pt x="59" y="19"/>
                    </a:lnTo>
                    <a:lnTo>
                      <a:pt x="67" y="11"/>
                    </a:lnTo>
                    <a:lnTo>
                      <a:pt x="7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2" name="Freeform 711"/>
              <p:cNvSpPr>
                <a:spLocks/>
              </p:cNvSpPr>
              <p:nvPr/>
            </p:nvSpPr>
            <p:spPr bwMode="auto">
              <a:xfrm>
                <a:off x="1321" y="1238"/>
                <a:ext cx="69" cy="48"/>
              </a:xfrm>
              <a:custGeom>
                <a:avLst/>
                <a:gdLst>
                  <a:gd name="T0" fmla="*/ 0 w 69"/>
                  <a:gd name="T1" fmla="*/ 48 h 48"/>
                  <a:gd name="T2" fmla="*/ 11 w 69"/>
                  <a:gd name="T3" fmla="*/ 45 h 48"/>
                  <a:gd name="T4" fmla="*/ 23 w 69"/>
                  <a:gd name="T5" fmla="*/ 38 h 48"/>
                  <a:gd name="T6" fmla="*/ 34 w 69"/>
                  <a:gd name="T7" fmla="*/ 31 h 48"/>
                  <a:gd name="T8" fmla="*/ 46 w 69"/>
                  <a:gd name="T9" fmla="*/ 23 h 48"/>
                  <a:gd name="T10" fmla="*/ 54 w 69"/>
                  <a:gd name="T11" fmla="*/ 15 h 48"/>
                  <a:gd name="T12" fmla="*/ 62 w 69"/>
                  <a:gd name="T13" fmla="*/ 6 h 48"/>
                  <a:gd name="T14" fmla="*/ 69 w 69"/>
                  <a:gd name="T15" fmla="*/ 0 h 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9"/>
                  <a:gd name="T25" fmla="*/ 0 h 48"/>
                  <a:gd name="T26" fmla="*/ 69 w 69"/>
                  <a:gd name="T27" fmla="*/ 48 h 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9" h="48">
                    <a:moveTo>
                      <a:pt x="0" y="48"/>
                    </a:moveTo>
                    <a:lnTo>
                      <a:pt x="11" y="45"/>
                    </a:lnTo>
                    <a:lnTo>
                      <a:pt x="23" y="38"/>
                    </a:lnTo>
                    <a:lnTo>
                      <a:pt x="34" y="31"/>
                    </a:lnTo>
                    <a:lnTo>
                      <a:pt x="46" y="23"/>
                    </a:lnTo>
                    <a:lnTo>
                      <a:pt x="54" y="15"/>
                    </a:lnTo>
                    <a:lnTo>
                      <a:pt x="62" y="6"/>
                    </a:lnTo>
                    <a:lnTo>
                      <a:pt x="69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3" name="Freeform 712"/>
              <p:cNvSpPr>
                <a:spLocks/>
              </p:cNvSpPr>
              <p:nvPr/>
            </p:nvSpPr>
            <p:spPr bwMode="auto">
              <a:xfrm>
                <a:off x="1332" y="1243"/>
                <a:ext cx="56" cy="41"/>
              </a:xfrm>
              <a:custGeom>
                <a:avLst/>
                <a:gdLst>
                  <a:gd name="T0" fmla="*/ 0 w 56"/>
                  <a:gd name="T1" fmla="*/ 41 h 41"/>
                  <a:gd name="T2" fmla="*/ 18 w 56"/>
                  <a:gd name="T3" fmla="*/ 31 h 41"/>
                  <a:gd name="T4" fmla="*/ 32 w 56"/>
                  <a:gd name="T5" fmla="*/ 23 h 41"/>
                  <a:gd name="T6" fmla="*/ 41 w 56"/>
                  <a:gd name="T7" fmla="*/ 15 h 41"/>
                  <a:gd name="T8" fmla="*/ 50 w 56"/>
                  <a:gd name="T9" fmla="*/ 8 h 41"/>
                  <a:gd name="T10" fmla="*/ 56 w 56"/>
                  <a:gd name="T11" fmla="*/ 0 h 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"/>
                  <a:gd name="T19" fmla="*/ 0 h 41"/>
                  <a:gd name="T20" fmla="*/ 56 w 56"/>
                  <a:gd name="T21" fmla="*/ 41 h 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" h="41">
                    <a:moveTo>
                      <a:pt x="0" y="41"/>
                    </a:moveTo>
                    <a:lnTo>
                      <a:pt x="18" y="31"/>
                    </a:lnTo>
                    <a:lnTo>
                      <a:pt x="32" y="23"/>
                    </a:lnTo>
                    <a:lnTo>
                      <a:pt x="41" y="15"/>
                    </a:lnTo>
                    <a:lnTo>
                      <a:pt x="50" y="8"/>
                    </a:lnTo>
                    <a:lnTo>
                      <a:pt x="56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4" name="Freeform 713"/>
              <p:cNvSpPr>
                <a:spLocks/>
              </p:cNvSpPr>
              <p:nvPr/>
            </p:nvSpPr>
            <p:spPr bwMode="auto">
              <a:xfrm>
                <a:off x="1341" y="1254"/>
                <a:ext cx="41" cy="29"/>
              </a:xfrm>
              <a:custGeom>
                <a:avLst/>
                <a:gdLst>
                  <a:gd name="T0" fmla="*/ 0 w 41"/>
                  <a:gd name="T1" fmla="*/ 29 h 29"/>
                  <a:gd name="T2" fmla="*/ 13 w 41"/>
                  <a:gd name="T3" fmla="*/ 22 h 29"/>
                  <a:gd name="T4" fmla="*/ 24 w 41"/>
                  <a:gd name="T5" fmla="*/ 14 h 29"/>
                  <a:gd name="T6" fmla="*/ 32 w 41"/>
                  <a:gd name="T7" fmla="*/ 9 h 29"/>
                  <a:gd name="T8" fmla="*/ 41 w 41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29"/>
                  <a:gd name="T17" fmla="*/ 41 w 41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29">
                    <a:moveTo>
                      <a:pt x="0" y="29"/>
                    </a:moveTo>
                    <a:lnTo>
                      <a:pt x="13" y="22"/>
                    </a:lnTo>
                    <a:lnTo>
                      <a:pt x="24" y="14"/>
                    </a:lnTo>
                    <a:lnTo>
                      <a:pt x="32" y="9"/>
                    </a:lnTo>
                    <a:lnTo>
                      <a:pt x="41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5" name="Freeform 714"/>
              <p:cNvSpPr>
                <a:spLocks/>
              </p:cNvSpPr>
              <p:nvPr/>
            </p:nvSpPr>
            <p:spPr bwMode="auto">
              <a:xfrm>
                <a:off x="1318" y="1216"/>
                <a:ext cx="55" cy="53"/>
              </a:xfrm>
              <a:custGeom>
                <a:avLst/>
                <a:gdLst>
                  <a:gd name="T0" fmla="*/ 6 w 55"/>
                  <a:gd name="T1" fmla="*/ 53 h 53"/>
                  <a:gd name="T2" fmla="*/ 0 w 55"/>
                  <a:gd name="T3" fmla="*/ 10 h 53"/>
                  <a:gd name="T4" fmla="*/ 14 w 55"/>
                  <a:gd name="T5" fmla="*/ 0 h 53"/>
                  <a:gd name="T6" fmla="*/ 55 w 55"/>
                  <a:gd name="T7" fmla="*/ 19 h 5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5"/>
                  <a:gd name="T13" fmla="*/ 0 h 53"/>
                  <a:gd name="T14" fmla="*/ 55 w 55"/>
                  <a:gd name="T15" fmla="*/ 53 h 5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5" h="53">
                    <a:moveTo>
                      <a:pt x="6" y="53"/>
                    </a:moveTo>
                    <a:lnTo>
                      <a:pt x="0" y="10"/>
                    </a:lnTo>
                    <a:lnTo>
                      <a:pt x="14" y="0"/>
                    </a:lnTo>
                    <a:lnTo>
                      <a:pt x="55" y="1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6" name="Freeform 715"/>
              <p:cNvSpPr>
                <a:spLocks/>
              </p:cNvSpPr>
              <p:nvPr/>
            </p:nvSpPr>
            <p:spPr bwMode="auto">
              <a:xfrm>
                <a:off x="1323" y="1223"/>
                <a:ext cx="46" cy="43"/>
              </a:xfrm>
              <a:custGeom>
                <a:avLst/>
                <a:gdLst>
                  <a:gd name="T0" fmla="*/ 6 w 46"/>
                  <a:gd name="T1" fmla="*/ 43 h 43"/>
                  <a:gd name="T2" fmla="*/ 0 w 46"/>
                  <a:gd name="T3" fmla="*/ 8 h 43"/>
                  <a:gd name="T4" fmla="*/ 13 w 46"/>
                  <a:gd name="T5" fmla="*/ 0 h 43"/>
                  <a:gd name="T6" fmla="*/ 46 w 46"/>
                  <a:gd name="T7" fmla="*/ 15 h 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6"/>
                  <a:gd name="T13" fmla="*/ 0 h 43"/>
                  <a:gd name="T14" fmla="*/ 46 w 46"/>
                  <a:gd name="T15" fmla="*/ 43 h 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6" h="43">
                    <a:moveTo>
                      <a:pt x="6" y="43"/>
                    </a:moveTo>
                    <a:lnTo>
                      <a:pt x="0" y="8"/>
                    </a:lnTo>
                    <a:lnTo>
                      <a:pt x="13" y="0"/>
                    </a:lnTo>
                    <a:lnTo>
                      <a:pt x="46" y="1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7" name="Freeform 716"/>
              <p:cNvSpPr>
                <a:spLocks/>
              </p:cNvSpPr>
              <p:nvPr/>
            </p:nvSpPr>
            <p:spPr bwMode="auto">
              <a:xfrm>
                <a:off x="1318" y="1216"/>
                <a:ext cx="57" cy="50"/>
              </a:xfrm>
              <a:custGeom>
                <a:avLst/>
                <a:gdLst>
                  <a:gd name="T0" fmla="*/ 11 w 57"/>
                  <a:gd name="T1" fmla="*/ 50 h 50"/>
                  <a:gd name="T2" fmla="*/ 6 w 57"/>
                  <a:gd name="T3" fmla="*/ 47 h 50"/>
                  <a:gd name="T4" fmla="*/ 9 w 57"/>
                  <a:gd name="T5" fmla="*/ 40 h 50"/>
                  <a:gd name="T6" fmla="*/ 5 w 57"/>
                  <a:gd name="T7" fmla="*/ 37 h 50"/>
                  <a:gd name="T8" fmla="*/ 8 w 57"/>
                  <a:gd name="T9" fmla="*/ 32 h 50"/>
                  <a:gd name="T10" fmla="*/ 3 w 57"/>
                  <a:gd name="T11" fmla="*/ 28 h 50"/>
                  <a:gd name="T12" fmla="*/ 6 w 57"/>
                  <a:gd name="T13" fmla="*/ 23 h 50"/>
                  <a:gd name="T14" fmla="*/ 3 w 57"/>
                  <a:gd name="T15" fmla="*/ 22 h 50"/>
                  <a:gd name="T16" fmla="*/ 6 w 57"/>
                  <a:gd name="T17" fmla="*/ 15 h 50"/>
                  <a:gd name="T18" fmla="*/ 0 w 57"/>
                  <a:gd name="T19" fmla="*/ 10 h 50"/>
                  <a:gd name="T20" fmla="*/ 8 w 57"/>
                  <a:gd name="T21" fmla="*/ 15 h 50"/>
                  <a:gd name="T22" fmla="*/ 6 w 57"/>
                  <a:gd name="T23" fmla="*/ 9 h 50"/>
                  <a:gd name="T24" fmla="*/ 13 w 57"/>
                  <a:gd name="T25" fmla="*/ 10 h 50"/>
                  <a:gd name="T26" fmla="*/ 11 w 57"/>
                  <a:gd name="T27" fmla="*/ 4 h 50"/>
                  <a:gd name="T28" fmla="*/ 18 w 57"/>
                  <a:gd name="T29" fmla="*/ 7 h 50"/>
                  <a:gd name="T30" fmla="*/ 14 w 57"/>
                  <a:gd name="T31" fmla="*/ 0 h 50"/>
                  <a:gd name="T32" fmla="*/ 18 w 57"/>
                  <a:gd name="T33" fmla="*/ 7 h 50"/>
                  <a:gd name="T34" fmla="*/ 24 w 57"/>
                  <a:gd name="T35" fmla="*/ 5 h 50"/>
                  <a:gd name="T36" fmla="*/ 24 w 57"/>
                  <a:gd name="T37" fmla="*/ 10 h 50"/>
                  <a:gd name="T38" fmla="*/ 29 w 57"/>
                  <a:gd name="T39" fmla="*/ 9 h 50"/>
                  <a:gd name="T40" fmla="*/ 31 w 57"/>
                  <a:gd name="T41" fmla="*/ 12 h 50"/>
                  <a:gd name="T42" fmla="*/ 36 w 57"/>
                  <a:gd name="T43" fmla="*/ 10 h 50"/>
                  <a:gd name="T44" fmla="*/ 37 w 57"/>
                  <a:gd name="T45" fmla="*/ 15 h 50"/>
                  <a:gd name="T46" fmla="*/ 44 w 57"/>
                  <a:gd name="T47" fmla="*/ 14 h 50"/>
                  <a:gd name="T48" fmla="*/ 44 w 57"/>
                  <a:gd name="T49" fmla="*/ 19 h 50"/>
                  <a:gd name="T50" fmla="*/ 49 w 57"/>
                  <a:gd name="T51" fmla="*/ 15 h 50"/>
                  <a:gd name="T52" fmla="*/ 49 w 57"/>
                  <a:gd name="T53" fmla="*/ 20 h 50"/>
                  <a:gd name="T54" fmla="*/ 57 w 57"/>
                  <a:gd name="T55" fmla="*/ 19 h 50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7"/>
                  <a:gd name="T85" fmla="*/ 0 h 50"/>
                  <a:gd name="T86" fmla="*/ 57 w 57"/>
                  <a:gd name="T87" fmla="*/ 50 h 50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7" h="50">
                    <a:moveTo>
                      <a:pt x="11" y="50"/>
                    </a:moveTo>
                    <a:lnTo>
                      <a:pt x="6" y="47"/>
                    </a:lnTo>
                    <a:lnTo>
                      <a:pt x="9" y="40"/>
                    </a:lnTo>
                    <a:lnTo>
                      <a:pt x="5" y="37"/>
                    </a:lnTo>
                    <a:lnTo>
                      <a:pt x="8" y="32"/>
                    </a:lnTo>
                    <a:lnTo>
                      <a:pt x="3" y="28"/>
                    </a:lnTo>
                    <a:lnTo>
                      <a:pt x="6" y="23"/>
                    </a:lnTo>
                    <a:lnTo>
                      <a:pt x="3" y="22"/>
                    </a:lnTo>
                    <a:lnTo>
                      <a:pt x="6" y="15"/>
                    </a:lnTo>
                    <a:lnTo>
                      <a:pt x="0" y="10"/>
                    </a:lnTo>
                    <a:lnTo>
                      <a:pt x="8" y="15"/>
                    </a:lnTo>
                    <a:lnTo>
                      <a:pt x="6" y="9"/>
                    </a:lnTo>
                    <a:lnTo>
                      <a:pt x="13" y="10"/>
                    </a:lnTo>
                    <a:lnTo>
                      <a:pt x="11" y="4"/>
                    </a:lnTo>
                    <a:lnTo>
                      <a:pt x="18" y="7"/>
                    </a:lnTo>
                    <a:lnTo>
                      <a:pt x="14" y="0"/>
                    </a:lnTo>
                    <a:lnTo>
                      <a:pt x="18" y="7"/>
                    </a:lnTo>
                    <a:lnTo>
                      <a:pt x="24" y="5"/>
                    </a:lnTo>
                    <a:lnTo>
                      <a:pt x="24" y="10"/>
                    </a:lnTo>
                    <a:lnTo>
                      <a:pt x="29" y="9"/>
                    </a:lnTo>
                    <a:lnTo>
                      <a:pt x="31" y="12"/>
                    </a:lnTo>
                    <a:lnTo>
                      <a:pt x="36" y="10"/>
                    </a:lnTo>
                    <a:lnTo>
                      <a:pt x="37" y="15"/>
                    </a:lnTo>
                    <a:lnTo>
                      <a:pt x="44" y="14"/>
                    </a:lnTo>
                    <a:lnTo>
                      <a:pt x="44" y="19"/>
                    </a:lnTo>
                    <a:lnTo>
                      <a:pt x="49" y="15"/>
                    </a:lnTo>
                    <a:lnTo>
                      <a:pt x="49" y="20"/>
                    </a:lnTo>
                    <a:lnTo>
                      <a:pt x="57" y="1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8" name="Freeform 717"/>
              <p:cNvSpPr>
                <a:spLocks/>
              </p:cNvSpPr>
              <p:nvPr/>
            </p:nvSpPr>
            <p:spPr bwMode="auto">
              <a:xfrm>
                <a:off x="1324" y="1223"/>
                <a:ext cx="12" cy="8"/>
              </a:xfrm>
              <a:custGeom>
                <a:avLst/>
                <a:gdLst>
                  <a:gd name="T0" fmla="*/ 0 w 12"/>
                  <a:gd name="T1" fmla="*/ 8 h 8"/>
                  <a:gd name="T2" fmla="*/ 5 w 12"/>
                  <a:gd name="T3" fmla="*/ 8 h 8"/>
                  <a:gd name="T4" fmla="*/ 8 w 12"/>
                  <a:gd name="T5" fmla="*/ 7 h 8"/>
                  <a:gd name="T6" fmla="*/ 12 w 12"/>
                  <a:gd name="T7" fmla="*/ 3 h 8"/>
                  <a:gd name="T8" fmla="*/ 12 w 12"/>
                  <a:gd name="T9" fmla="*/ 0 h 8"/>
                  <a:gd name="T10" fmla="*/ 0 w 12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8"/>
                  <a:gd name="T20" fmla="*/ 12 w 12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8">
                    <a:moveTo>
                      <a:pt x="0" y="8"/>
                    </a:moveTo>
                    <a:lnTo>
                      <a:pt x="5" y="8"/>
                    </a:lnTo>
                    <a:lnTo>
                      <a:pt x="8" y="7"/>
                    </a:lnTo>
                    <a:lnTo>
                      <a:pt x="12" y="3"/>
                    </a:lnTo>
                    <a:lnTo>
                      <a:pt x="12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9" name="Freeform 718"/>
              <p:cNvSpPr>
                <a:spLocks/>
              </p:cNvSpPr>
              <p:nvPr/>
            </p:nvSpPr>
            <p:spPr bwMode="auto">
              <a:xfrm>
                <a:off x="1329" y="1230"/>
                <a:ext cx="18" cy="28"/>
              </a:xfrm>
              <a:custGeom>
                <a:avLst/>
                <a:gdLst>
                  <a:gd name="T0" fmla="*/ 0 w 18"/>
                  <a:gd name="T1" fmla="*/ 1 h 28"/>
                  <a:gd name="T2" fmla="*/ 15 w 18"/>
                  <a:gd name="T3" fmla="*/ 28 h 28"/>
                  <a:gd name="T4" fmla="*/ 18 w 18"/>
                  <a:gd name="T5" fmla="*/ 26 h 28"/>
                  <a:gd name="T6" fmla="*/ 3 w 18"/>
                  <a:gd name="T7" fmla="*/ 0 h 28"/>
                  <a:gd name="T8" fmla="*/ 0 w 18"/>
                  <a:gd name="T9" fmla="*/ 1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28"/>
                  <a:gd name="T17" fmla="*/ 18 w 18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28">
                    <a:moveTo>
                      <a:pt x="0" y="1"/>
                    </a:moveTo>
                    <a:lnTo>
                      <a:pt x="15" y="28"/>
                    </a:lnTo>
                    <a:lnTo>
                      <a:pt x="18" y="26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0" name="Freeform 719"/>
              <p:cNvSpPr>
                <a:spLocks/>
              </p:cNvSpPr>
              <p:nvPr/>
            </p:nvSpPr>
            <p:spPr bwMode="auto">
              <a:xfrm>
                <a:off x="1329" y="1231"/>
                <a:ext cx="18" cy="25"/>
              </a:xfrm>
              <a:custGeom>
                <a:avLst/>
                <a:gdLst>
                  <a:gd name="T0" fmla="*/ 18 w 18"/>
                  <a:gd name="T1" fmla="*/ 25 h 25"/>
                  <a:gd name="T2" fmla="*/ 13 w 18"/>
                  <a:gd name="T3" fmla="*/ 22 h 25"/>
                  <a:gd name="T4" fmla="*/ 13 w 18"/>
                  <a:gd name="T5" fmla="*/ 17 h 25"/>
                  <a:gd name="T6" fmla="*/ 8 w 18"/>
                  <a:gd name="T7" fmla="*/ 15 h 25"/>
                  <a:gd name="T8" fmla="*/ 10 w 18"/>
                  <a:gd name="T9" fmla="*/ 10 h 25"/>
                  <a:gd name="T10" fmla="*/ 5 w 18"/>
                  <a:gd name="T11" fmla="*/ 7 h 25"/>
                  <a:gd name="T12" fmla="*/ 5 w 18"/>
                  <a:gd name="T13" fmla="*/ 2 h 25"/>
                  <a:gd name="T14" fmla="*/ 0 w 18"/>
                  <a:gd name="T15" fmla="*/ 0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"/>
                  <a:gd name="T25" fmla="*/ 0 h 25"/>
                  <a:gd name="T26" fmla="*/ 18 w 18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" h="25">
                    <a:moveTo>
                      <a:pt x="18" y="25"/>
                    </a:moveTo>
                    <a:lnTo>
                      <a:pt x="13" y="22"/>
                    </a:lnTo>
                    <a:lnTo>
                      <a:pt x="13" y="17"/>
                    </a:lnTo>
                    <a:lnTo>
                      <a:pt x="8" y="15"/>
                    </a:lnTo>
                    <a:lnTo>
                      <a:pt x="10" y="10"/>
                    </a:lnTo>
                    <a:lnTo>
                      <a:pt x="5" y="7"/>
                    </a:lnTo>
                    <a:lnTo>
                      <a:pt x="5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1" name="Freeform 720"/>
              <p:cNvSpPr>
                <a:spLocks/>
              </p:cNvSpPr>
              <p:nvPr/>
            </p:nvSpPr>
            <p:spPr bwMode="auto">
              <a:xfrm>
                <a:off x="1306" y="1218"/>
                <a:ext cx="84" cy="61"/>
              </a:xfrm>
              <a:custGeom>
                <a:avLst/>
                <a:gdLst>
                  <a:gd name="T0" fmla="*/ 0 w 84"/>
                  <a:gd name="T1" fmla="*/ 61 h 61"/>
                  <a:gd name="T2" fmla="*/ 2 w 84"/>
                  <a:gd name="T3" fmla="*/ 55 h 61"/>
                  <a:gd name="T4" fmla="*/ 5 w 84"/>
                  <a:gd name="T5" fmla="*/ 50 h 61"/>
                  <a:gd name="T6" fmla="*/ 10 w 84"/>
                  <a:gd name="T7" fmla="*/ 45 h 61"/>
                  <a:gd name="T8" fmla="*/ 15 w 84"/>
                  <a:gd name="T9" fmla="*/ 40 h 61"/>
                  <a:gd name="T10" fmla="*/ 25 w 84"/>
                  <a:gd name="T11" fmla="*/ 31 h 61"/>
                  <a:gd name="T12" fmla="*/ 36 w 84"/>
                  <a:gd name="T13" fmla="*/ 21 h 61"/>
                  <a:gd name="T14" fmla="*/ 48 w 84"/>
                  <a:gd name="T15" fmla="*/ 15 h 61"/>
                  <a:gd name="T16" fmla="*/ 61 w 84"/>
                  <a:gd name="T17" fmla="*/ 7 h 61"/>
                  <a:gd name="T18" fmla="*/ 69 w 84"/>
                  <a:gd name="T19" fmla="*/ 2 h 61"/>
                  <a:gd name="T20" fmla="*/ 77 w 84"/>
                  <a:gd name="T21" fmla="*/ 0 h 61"/>
                  <a:gd name="T22" fmla="*/ 81 w 84"/>
                  <a:gd name="T23" fmla="*/ 0 h 61"/>
                  <a:gd name="T24" fmla="*/ 82 w 84"/>
                  <a:gd name="T25" fmla="*/ 0 h 61"/>
                  <a:gd name="T26" fmla="*/ 84 w 84"/>
                  <a:gd name="T27" fmla="*/ 2 h 6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84"/>
                  <a:gd name="T43" fmla="*/ 0 h 61"/>
                  <a:gd name="T44" fmla="*/ 84 w 84"/>
                  <a:gd name="T45" fmla="*/ 61 h 6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84" h="61">
                    <a:moveTo>
                      <a:pt x="0" y="61"/>
                    </a:moveTo>
                    <a:lnTo>
                      <a:pt x="2" y="55"/>
                    </a:lnTo>
                    <a:lnTo>
                      <a:pt x="5" y="50"/>
                    </a:lnTo>
                    <a:lnTo>
                      <a:pt x="10" y="45"/>
                    </a:lnTo>
                    <a:lnTo>
                      <a:pt x="15" y="40"/>
                    </a:lnTo>
                    <a:lnTo>
                      <a:pt x="25" y="31"/>
                    </a:lnTo>
                    <a:lnTo>
                      <a:pt x="36" y="21"/>
                    </a:lnTo>
                    <a:lnTo>
                      <a:pt x="48" y="15"/>
                    </a:lnTo>
                    <a:lnTo>
                      <a:pt x="61" y="7"/>
                    </a:lnTo>
                    <a:lnTo>
                      <a:pt x="69" y="2"/>
                    </a:lnTo>
                    <a:lnTo>
                      <a:pt x="77" y="0"/>
                    </a:lnTo>
                    <a:lnTo>
                      <a:pt x="81" y="0"/>
                    </a:lnTo>
                    <a:lnTo>
                      <a:pt x="82" y="0"/>
                    </a:lnTo>
                    <a:lnTo>
                      <a:pt x="84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2" name="Freeform 721"/>
              <p:cNvSpPr>
                <a:spLocks/>
              </p:cNvSpPr>
              <p:nvPr/>
            </p:nvSpPr>
            <p:spPr bwMode="auto">
              <a:xfrm>
                <a:off x="1313" y="1223"/>
                <a:ext cx="72" cy="55"/>
              </a:xfrm>
              <a:custGeom>
                <a:avLst/>
                <a:gdLst>
                  <a:gd name="T0" fmla="*/ 0 w 72"/>
                  <a:gd name="T1" fmla="*/ 55 h 55"/>
                  <a:gd name="T2" fmla="*/ 3 w 72"/>
                  <a:gd name="T3" fmla="*/ 46 h 55"/>
                  <a:gd name="T4" fmla="*/ 8 w 72"/>
                  <a:gd name="T5" fmla="*/ 40 h 55"/>
                  <a:gd name="T6" fmla="*/ 18 w 72"/>
                  <a:gd name="T7" fmla="*/ 30 h 55"/>
                  <a:gd name="T8" fmla="*/ 28 w 72"/>
                  <a:gd name="T9" fmla="*/ 23 h 55"/>
                  <a:gd name="T10" fmla="*/ 39 w 72"/>
                  <a:gd name="T11" fmla="*/ 15 h 55"/>
                  <a:gd name="T12" fmla="*/ 52 w 72"/>
                  <a:gd name="T13" fmla="*/ 7 h 55"/>
                  <a:gd name="T14" fmla="*/ 60 w 72"/>
                  <a:gd name="T15" fmla="*/ 2 h 55"/>
                  <a:gd name="T16" fmla="*/ 69 w 72"/>
                  <a:gd name="T17" fmla="*/ 0 h 55"/>
                  <a:gd name="T18" fmla="*/ 72 w 72"/>
                  <a:gd name="T19" fmla="*/ 0 h 5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2"/>
                  <a:gd name="T31" fmla="*/ 0 h 55"/>
                  <a:gd name="T32" fmla="*/ 72 w 72"/>
                  <a:gd name="T33" fmla="*/ 55 h 5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2" h="55">
                    <a:moveTo>
                      <a:pt x="0" y="55"/>
                    </a:moveTo>
                    <a:lnTo>
                      <a:pt x="3" y="46"/>
                    </a:lnTo>
                    <a:lnTo>
                      <a:pt x="8" y="40"/>
                    </a:lnTo>
                    <a:lnTo>
                      <a:pt x="18" y="30"/>
                    </a:lnTo>
                    <a:lnTo>
                      <a:pt x="28" y="23"/>
                    </a:lnTo>
                    <a:lnTo>
                      <a:pt x="39" y="15"/>
                    </a:lnTo>
                    <a:lnTo>
                      <a:pt x="52" y="7"/>
                    </a:lnTo>
                    <a:lnTo>
                      <a:pt x="60" y="2"/>
                    </a:lnTo>
                    <a:lnTo>
                      <a:pt x="69" y="0"/>
                    </a:lnTo>
                    <a:lnTo>
                      <a:pt x="72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3" name="Line 722"/>
              <p:cNvSpPr>
                <a:spLocks noChangeShapeType="1"/>
              </p:cNvSpPr>
              <p:nvPr/>
            </p:nvSpPr>
            <p:spPr bwMode="auto">
              <a:xfrm flipV="1">
                <a:off x="1293" y="1278"/>
                <a:ext cx="18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4" name="Line 723"/>
              <p:cNvSpPr>
                <a:spLocks noChangeShapeType="1"/>
              </p:cNvSpPr>
              <p:nvPr/>
            </p:nvSpPr>
            <p:spPr bwMode="auto">
              <a:xfrm>
                <a:off x="1295" y="1276"/>
                <a:ext cx="16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5" name="Line 724"/>
              <p:cNvSpPr>
                <a:spLocks noChangeShapeType="1"/>
              </p:cNvSpPr>
              <p:nvPr/>
            </p:nvSpPr>
            <p:spPr bwMode="auto">
              <a:xfrm>
                <a:off x="1296" y="1273"/>
                <a:ext cx="18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6" name="Line 725"/>
              <p:cNvSpPr>
                <a:spLocks noChangeShapeType="1"/>
              </p:cNvSpPr>
              <p:nvPr/>
            </p:nvSpPr>
            <p:spPr bwMode="auto">
              <a:xfrm>
                <a:off x="1298" y="1269"/>
                <a:ext cx="16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7" name="Line 726"/>
              <p:cNvSpPr>
                <a:spLocks noChangeShapeType="1"/>
              </p:cNvSpPr>
              <p:nvPr/>
            </p:nvSpPr>
            <p:spPr bwMode="auto">
              <a:xfrm>
                <a:off x="1303" y="1283"/>
                <a:ext cx="33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8" name="Line 727"/>
              <p:cNvSpPr>
                <a:spLocks noChangeShapeType="1"/>
              </p:cNvSpPr>
              <p:nvPr/>
            </p:nvSpPr>
            <p:spPr bwMode="auto">
              <a:xfrm>
                <a:off x="1314" y="1278"/>
                <a:ext cx="35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9" name="Line 728"/>
              <p:cNvSpPr>
                <a:spLocks noChangeShapeType="1"/>
              </p:cNvSpPr>
              <p:nvPr/>
            </p:nvSpPr>
            <p:spPr bwMode="auto">
              <a:xfrm>
                <a:off x="1327" y="1271"/>
                <a:ext cx="28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0" name="Line 729"/>
              <p:cNvSpPr>
                <a:spLocks noChangeShapeType="1"/>
              </p:cNvSpPr>
              <p:nvPr/>
            </p:nvSpPr>
            <p:spPr bwMode="auto">
              <a:xfrm>
                <a:off x="1346" y="1258"/>
                <a:ext cx="18" cy="1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1" name="Line 730"/>
              <p:cNvSpPr>
                <a:spLocks noChangeShapeType="1"/>
              </p:cNvSpPr>
              <p:nvPr/>
            </p:nvSpPr>
            <p:spPr bwMode="auto">
              <a:xfrm>
                <a:off x="1362" y="1244"/>
                <a:ext cx="8" cy="2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2" name="Line 731"/>
              <p:cNvSpPr>
                <a:spLocks noChangeShapeType="1"/>
              </p:cNvSpPr>
              <p:nvPr/>
            </p:nvSpPr>
            <p:spPr bwMode="auto">
              <a:xfrm flipH="1">
                <a:off x="1377" y="1233"/>
                <a:ext cx="1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3" name="Line 732"/>
              <p:cNvSpPr>
                <a:spLocks noChangeShapeType="1"/>
              </p:cNvSpPr>
              <p:nvPr/>
            </p:nvSpPr>
            <p:spPr bwMode="auto">
              <a:xfrm flipH="1">
                <a:off x="1383" y="1221"/>
                <a:ext cx="7" cy="3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4" name="Line 733"/>
              <p:cNvSpPr>
                <a:spLocks noChangeShapeType="1"/>
              </p:cNvSpPr>
              <p:nvPr/>
            </p:nvSpPr>
            <p:spPr bwMode="auto">
              <a:xfrm>
                <a:off x="1301" y="1266"/>
                <a:ext cx="15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5" name="Line 734"/>
              <p:cNvSpPr>
                <a:spLocks noChangeShapeType="1"/>
              </p:cNvSpPr>
              <p:nvPr/>
            </p:nvSpPr>
            <p:spPr bwMode="auto">
              <a:xfrm>
                <a:off x="1304" y="1263"/>
                <a:ext cx="15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6" name="Line 735"/>
              <p:cNvSpPr>
                <a:spLocks noChangeShapeType="1"/>
              </p:cNvSpPr>
              <p:nvPr/>
            </p:nvSpPr>
            <p:spPr bwMode="auto">
              <a:xfrm>
                <a:off x="1309" y="1258"/>
                <a:ext cx="12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7" name="Line 736"/>
              <p:cNvSpPr>
                <a:spLocks noChangeShapeType="1"/>
              </p:cNvSpPr>
              <p:nvPr/>
            </p:nvSpPr>
            <p:spPr bwMode="auto">
              <a:xfrm>
                <a:off x="1313" y="1254"/>
                <a:ext cx="11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8" name="Line 737"/>
              <p:cNvSpPr>
                <a:spLocks noChangeShapeType="1"/>
              </p:cNvSpPr>
              <p:nvPr/>
            </p:nvSpPr>
            <p:spPr bwMode="auto">
              <a:xfrm>
                <a:off x="1319" y="1249"/>
                <a:ext cx="10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9" name="Line 738"/>
              <p:cNvSpPr>
                <a:spLocks noChangeShapeType="1"/>
              </p:cNvSpPr>
              <p:nvPr/>
            </p:nvSpPr>
            <p:spPr bwMode="auto">
              <a:xfrm>
                <a:off x="1326" y="1246"/>
                <a:ext cx="6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0" name="Line 739"/>
              <p:cNvSpPr>
                <a:spLocks noChangeShapeType="1"/>
              </p:cNvSpPr>
              <p:nvPr/>
            </p:nvSpPr>
            <p:spPr bwMode="auto">
              <a:xfrm>
                <a:off x="1327" y="1239"/>
                <a:ext cx="10" cy="9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1" name="Line 740"/>
              <p:cNvSpPr>
                <a:spLocks noChangeShapeType="1"/>
              </p:cNvSpPr>
              <p:nvPr/>
            </p:nvSpPr>
            <p:spPr bwMode="auto">
              <a:xfrm>
                <a:off x="1346" y="1226"/>
                <a:ext cx="3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2" name="Line 741"/>
              <p:cNvSpPr>
                <a:spLocks noChangeShapeType="1"/>
              </p:cNvSpPr>
              <p:nvPr/>
            </p:nvSpPr>
            <p:spPr bwMode="auto">
              <a:xfrm flipV="1">
                <a:off x="1326" y="1236"/>
                <a:ext cx="5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3" name="Line 742"/>
              <p:cNvSpPr>
                <a:spLocks noChangeShapeType="1"/>
              </p:cNvSpPr>
              <p:nvPr/>
            </p:nvSpPr>
            <p:spPr bwMode="auto">
              <a:xfrm flipV="1">
                <a:off x="1336" y="1226"/>
                <a:ext cx="8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4" name="Line 743"/>
              <p:cNvSpPr>
                <a:spLocks noChangeShapeType="1"/>
              </p:cNvSpPr>
              <p:nvPr/>
            </p:nvSpPr>
            <p:spPr bwMode="auto">
              <a:xfrm>
                <a:off x="1352" y="1221"/>
                <a:ext cx="3" cy="1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5" name="Line 744"/>
              <p:cNvSpPr>
                <a:spLocks noChangeShapeType="1"/>
              </p:cNvSpPr>
              <p:nvPr/>
            </p:nvSpPr>
            <p:spPr bwMode="auto">
              <a:xfrm>
                <a:off x="1357" y="1220"/>
                <a:ext cx="3" cy="1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6" name="Line 745"/>
              <p:cNvSpPr>
                <a:spLocks noChangeShapeType="1"/>
              </p:cNvSpPr>
              <p:nvPr/>
            </p:nvSpPr>
            <p:spPr bwMode="auto">
              <a:xfrm>
                <a:off x="1364" y="1216"/>
                <a:ext cx="1" cy="1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7" name="Line 746"/>
              <p:cNvSpPr>
                <a:spLocks noChangeShapeType="1"/>
              </p:cNvSpPr>
              <p:nvPr/>
            </p:nvSpPr>
            <p:spPr bwMode="auto">
              <a:xfrm>
                <a:off x="1367" y="1211"/>
                <a:ext cx="2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8" name="Line 747"/>
              <p:cNvSpPr>
                <a:spLocks noChangeShapeType="1"/>
              </p:cNvSpPr>
              <p:nvPr/>
            </p:nvSpPr>
            <p:spPr bwMode="auto">
              <a:xfrm flipH="1">
                <a:off x="1372" y="1210"/>
                <a:ext cx="1" cy="16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9" name="Line 748"/>
              <p:cNvSpPr>
                <a:spLocks noChangeShapeType="1"/>
              </p:cNvSpPr>
              <p:nvPr/>
            </p:nvSpPr>
            <p:spPr bwMode="auto">
              <a:xfrm flipH="1">
                <a:off x="1375" y="1208"/>
                <a:ext cx="3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0" name="Line 749"/>
              <p:cNvSpPr>
                <a:spLocks noChangeShapeType="1"/>
              </p:cNvSpPr>
              <p:nvPr/>
            </p:nvSpPr>
            <p:spPr bwMode="auto">
              <a:xfrm flipH="1">
                <a:off x="1380" y="1206"/>
                <a:ext cx="3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1" name="Line 750"/>
              <p:cNvSpPr>
                <a:spLocks noChangeShapeType="1"/>
              </p:cNvSpPr>
              <p:nvPr/>
            </p:nvSpPr>
            <p:spPr bwMode="auto">
              <a:xfrm flipH="1">
                <a:off x="1382" y="1205"/>
                <a:ext cx="5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" name="Line 751"/>
              <p:cNvSpPr>
                <a:spLocks noChangeShapeType="1"/>
              </p:cNvSpPr>
              <p:nvPr/>
            </p:nvSpPr>
            <p:spPr bwMode="auto">
              <a:xfrm flipH="1">
                <a:off x="1383" y="1205"/>
                <a:ext cx="7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" name="Line 752"/>
              <p:cNvSpPr>
                <a:spLocks noChangeShapeType="1"/>
              </p:cNvSpPr>
              <p:nvPr/>
            </p:nvSpPr>
            <p:spPr bwMode="auto">
              <a:xfrm flipH="1">
                <a:off x="1385" y="1203"/>
                <a:ext cx="8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4" name="Line 753"/>
              <p:cNvSpPr>
                <a:spLocks noChangeShapeType="1"/>
              </p:cNvSpPr>
              <p:nvPr/>
            </p:nvSpPr>
            <p:spPr bwMode="auto">
              <a:xfrm flipH="1">
                <a:off x="1387" y="1205"/>
                <a:ext cx="8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5" name="Freeform 754"/>
              <p:cNvSpPr>
                <a:spLocks/>
              </p:cNvSpPr>
              <p:nvPr/>
            </p:nvSpPr>
            <p:spPr bwMode="auto">
              <a:xfrm>
                <a:off x="1323" y="1268"/>
                <a:ext cx="82" cy="66"/>
              </a:xfrm>
              <a:custGeom>
                <a:avLst/>
                <a:gdLst>
                  <a:gd name="T0" fmla="*/ 21 w 82"/>
                  <a:gd name="T1" fmla="*/ 15 h 66"/>
                  <a:gd name="T2" fmla="*/ 24 w 82"/>
                  <a:gd name="T3" fmla="*/ 18 h 66"/>
                  <a:gd name="T4" fmla="*/ 24 w 82"/>
                  <a:gd name="T5" fmla="*/ 26 h 66"/>
                  <a:gd name="T6" fmla="*/ 3 w 82"/>
                  <a:gd name="T7" fmla="*/ 53 h 66"/>
                  <a:gd name="T8" fmla="*/ 0 w 82"/>
                  <a:gd name="T9" fmla="*/ 54 h 66"/>
                  <a:gd name="T10" fmla="*/ 0 w 82"/>
                  <a:gd name="T11" fmla="*/ 66 h 66"/>
                  <a:gd name="T12" fmla="*/ 82 w 82"/>
                  <a:gd name="T13" fmla="*/ 66 h 66"/>
                  <a:gd name="T14" fmla="*/ 82 w 82"/>
                  <a:gd name="T15" fmla="*/ 54 h 66"/>
                  <a:gd name="T16" fmla="*/ 80 w 82"/>
                  <a:gd name="T17" fmla="*/ 54 h 66"/>
                  <a:gd name="T18" fmla="*/ 80 w 82"/>
                  <a:gd name="T19" fmla="*/ 24 h 66"/>
                  <a:gd name="T20" fmla="*/ 59 w 82"/>
                  <a:gd name="T21" fmla="*/ 0 h 66"/>
                  <a:gd name="T22" fmla="*/ 55 w 82"/>
                  <a:gd name="T23" fmla="*/ 1 h 66"/>
                  <a:gd name="T24" fmla="*/ 77 w 82"/>
                  <a:gd name="T25" fmla="*/ 26 h 66"/>
                  <a:gd name="T26" fmla="*/ 77 w 82"/>
                  <a:gd name="T27" fmla="*/ 51 h 66"/>
                  <a:gd name="T28" fmla="*/ 59 w 82"/>
                  <a:gd name="T29" fmla="*/ 24 h 66"/>
                  <a:gd name="T30" fmla="*/ 75 w 82"/>
                  <a:gd name="T31" fmla="*/ 24 h 66"/>
                  <a:gd name="T32" fmla="*/ 73 w 82"/>
                  <a:gd name="T33" fmla="*/ 23 h 66"/>
                  <a:gd name="T34" fmla="*/ 57 w 82"/>
                  <a:gd name="T35" fmla="*/ 21 h 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2"/>
                  <a:gd name="T55" fmla="*/ 0 h 66"/>
                  <a:gd name="T56" fmla="*/ 82 w 82"/>
                  <a:gd name="T57" fmla="*/ 66 h 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2" h="66">
                    <a:moveTo>
                      <a:pt x="21" y="15"/>
                    </a:moveTo>
                    <a:lnTo>
                      <a:pt x="24" y="18"/>
                    </a:lnTo>
                    <a:lnTo>
                      <a:pt x="24" y="26"/>
                    </a:lnTo>
                    <a:lnTo>
                      <a:pt x="3" y="53"/>
                    </a:lnTo>
                    <a:lnTo>
                      <a:pt x="0" y="54"/>
                    </a:lnTo>
                    <a:lnTo>
                      <a:pt x="0" y="66"/>
                    </a:lnTo>
                    <a:lnTo>
                      <a:pt x="82" y="66"/>
                    </a:lnTo>
                    <a:lnTo>
                      <a:pt x="82" y="54"/>
                    </a:lnTo>
                    <a:lnTo>
                      <a:pt x="80" y="54"/>
                    </a:lnTo>
                    <a:lnTo>
                      <a:pt x="80" y="24"/>
                    </a:lnTo>
                    <a:lnTo>
                      <a:pt x="59" y="0"/>
                    </a:lnTo>
                    <a:lnTo>
                      <a:pt x="55" y="1"/>
                    </a:lnTo>
                    <a:lnTo>
                      <a:pt x="77" y="26"/>
                    </a:lnTo>
                    <a:lnTo>
                      <a:pt x="77" y="51"/>
                    </a:lnTo>
                    <a:lnTo>
                      <a:pt x="59" y="24"/>
                    </a:lnTo>
                    <a:lnTo>
                      <a:pt x="75" y="24"/>
                    </a:lnTo>
                    <a:lnTo>
                      <a:pt x="73" y="23"/>
                    </a:lnTo>
                    <a:lnTo>
                      <a:pt x="57" y="2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6" name="Rectangle 755"/>
              <p:cNvSpPr>
                <a:spLocks noChangeArrowheads="1"/>
              </p:cNvSpPr>
              <p:nvPr/>
            </p:nvSpPr>
            <p:spPr bwMode="auto">
              <a:xfrm>
                <a:off x="1377" y="1269"/>
                <a:ext cx="1" cy="57"/>
              </a:xfrm>
              <a:prstGeom prst="rect">
                <a:avLst/>
              </a:prstGeom>
              <a:noFill/>
              <a:ln w="0">
                <a:solidFill>
                  <a:srgbClr val="333399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cs typeface="Calibri" charset="0"/>
                </a:endParaRPr>
              </a:p>
            </p:txBody>
          </p:sp>
          <p:sp>
            <p:nvSpPr>
              <p:cNvPr id="927" name="Freeform 756"/>
              <p:cNvSpPr>
                <a:spLocks/>
              </p:cNvSpPr>
              <p:nvPr/>
            </p:nvSpPr>
            <p:spPr bwMode="auto">
              <a:xfrm>
                <a:off x="1347" y="1289"/>
                <a:ext cx="30" cy="7"/>
              </a:xfrm>
              <a:custGeom>
                <a:avLst/>
                <a:gdLst>
                  <a:gd name="T0" fmla="*/ 0 w 30"/>
                  <a:gd name="T1" fmla="*/ 5 h 7"/>
                  <a:gd name="T2" fmla="*/ 30 w 30"/>
                  <a:gd name="T3" fmla="*/ 0 h 7"/>
                  <a:gd name="T4" fmla="*/ 30 w 30"/>
                  <a:gd name="T5" fmla="*/ 3 h 7"/>
                  <a:gd name="T6" fmla="*/ 0 w 30"/>
                  <a:gd name="T7" fmla="*/ 7 h 7"/>
                  <a:gd name="T8" fmla="*/ 0 w 30"/>
                  <a:gd name="T9" fmla="*/ 5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7"/>
                  <a:gd name="T17" fmla="*/ 30 w 3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7">
                    <a:moveTo>
                      <a:pt x="0" y="5"/>
                    </a:moveTo>
                    <a:lnTo>
                      <a:pt x="30" y="0"/>
                    </a:lnTo>
                    <a:lnTo>
                      <a:pt x="30" y="3"/>
                    </a:lnTo>
                    <a:lnTo>
                      <a:pt x="0" y="7"/>
                    </a:lnTo>
                    <a:lnTo>
                      <a:pt x="0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8" name="Freeform 757"/>
              <p:cNvSpPr>
                <a:spLocks/>
              </p:cNvSpPr>
              <p:nvPr/>
            </p:nvSpPr>
            <p:spPr bwMode="auto">
              <a:xfrm>
                <a:off x="1331" y="1296"/>
                <a:ext cx="21" cy="26"/>
              </a:xfrm>
              <a:custGeom>
                <a:avLst/>
                <a:gdLst>
                  <a:gd name="T0" fmla="*/ 21 w 21"/>
                  <a:gd name="T1" fmla="*/ 0 h 26"/>
                  <a:gd name="T2" fmla="*/ 0 w 21"/>
                  <a:gd name="T3" fmla="*/ 26 h 26"/>
                  <a:gd name="T4" fmla="*/ 16 w 21"/>
                  <a:gd name="T5" fmla="*/ 26 h 26"/>
                  <a:gd name="T6" fmla="*/ 16 w 21"/>
                  <a:gd name="T7" fmla="*/ 5 h 2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"/>
                  <a:gd name="T13" fmla="*/ 0 h 26"/>
                  <a:gd name="T14" fmla="*/ 21 w 21"/>
                  <a:gd name="T15" fmla="*/ 26 h 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" h="26">
                    <a:moveTo>
                      <a:pt x="21" y="0"/>
                    </a:moveTo>
                    <a:lnTo>
                      <a:pt x="0" y="26"/>
                    </a:lnTo>
                    <a:lnTo>
                      <a:pt x="16" y="26"/>
                    </a:lnTo>
                    <a:lnTo>
                      <a:pt x="16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9" name="Freeform 758"/>
              <p:cNvSpPr>
                <a:spLocks/>
              </p:cNvSpPr>
              <p:nvPr/>
            </p:nvSpPr>
            <p:spPr bwMode="auto">
              <a:xfrm>
                <a:off x="1347" y="1292"/>
                <a:ext cx="30" cy="30"/>
              </a:xfrm>
              <a:custGeom>
                <a:avLst/>
                <a:gdLst>
                  <a:gd name="T0" fmla="*/ 26 w 30"/>
                  <a:gd name="T1" fmla="*/ 0 h 30"/>
                  <a:gd name="T2" fmla="*/ 0 w 30"/>
                  <a:gd name="T3" fmla="*/ 30 h 30"/>
                  <a:gd name="T4" fmla="*/ 7 w 30"/>
                  <a:gd name="T5" fmla="*/ 30 h 30"/>
                  <a:gd name="T6" fmla="*/ 30 w 30"/>
                  <a:gd name="T7" fmla="*/ 4 h 30"/>
                  <a:gd name="T8" fmla="*/ 26 w 30"/>
                  <a:gd name="T9" fmla="*/ 0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30"/>
                  <a:gd name="T17" fmla="*/ 30 w 30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30">
                    <a:moveTo>
                      <a:pt x="26" y="0"/>
                    </a:moveTo>
                    <a:lnTo>
                      <a:pt x="0" y="30"/>
                    </a:lnTo>
                    <a:lnTo>
                      <a:pt x="7" y="30"/>
                    </a:lnTo>
                    <a:lnTo>
                      <a:pt x="30" y="4"/>
                    </a:lnTo>
                    <a:lnTo>
                      <a:pt x="26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0" name="Freeform 759"/>
              <p:cNvSpPr>
                <a:spLocks/>
              </p:cNvSpPr>
              <p:nvPr/>
            </p:nvSpPr>
            <p:spPr bwMode="auto">
              <a:xfrm>
                <a:off x="1380" y="1259"/>
                <a:ext cx="20" cy="25"/>
              </a:xfrm>
              <a:custGeom>
                <a:avLst/>
                <a:gdLst>
                  <a:gd name="T0" fmla="*/ 0 w 20"/>
                  <a:gd name="T1" fmla="*/ 0 h 25"/>
                  <a:gd name="T2" fmla="*/ 3 w 20"/>
                  <a:gd name="T3" fmla="*/ 4 h 25"/>
                  <a:gd name="T4" fmla="*/ 10 w 20"/>
                  <a:gd name="T5" fmla="*/ 5 h 25"/>
                  <a:gd name="T6" fmla="*/ 10 w 20"/>
                  <a:gd name="T7" fmla="*/ 10 h 25"/>
                  <a:gd name="T8" fmla="*/ 20 w 20"/>
                  <a:gd name="T9" fmla="*/ 17 h 25"/>
                  <a:gd name="T10" fmla="*/ 20 w 20"/>
                  <a:gd name="T11" fmla="*/ 22 h 25"/>
                  <a:gd name="T12" fmla="*/ 16 w 20"/>
                  <a:gd name="T13" fmla="*/ 25 h 25"/>
                  <a:gd name="T14" fmla="*/ 13 w 20"/>
                  <a:gd name="T15" fmla="*/ 20 h 25"/>
                  <a:gd name="T16" fmla="*/ 15 w 20"/>
                  <a:gd name="T17" fmla="*/ 20 h 25"/>
                  <a:gd name="T18" fmla="*/ 7 w 20"/>
                  <a:gd name="T19" fmla="*/ 10 h 25"/>
                  <a:gd name="T20" fmla="*/ 3 w 20"/>
                  <a:gd name="T21" fmla="*/ 10 h 25"/>
                  <a:gd name="T22" fmla="*/ 2 w 20"/>
                  <a:gd name="T23" fmla="*/ 9 h 25"/>
                  <a:gd name="T24" fmla="*/ 0 w 20"/>
                  <a:gd name="T25" fmla="*/ 0 h 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0"/>
                  <a:gd name="T40" fmla="*/ 0 h 25"/>
                  <a:gd name="T41" fmla="*/ 20 w 20"/>
                  <a:gd name="T42" fmla="*/ 25 h 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0" h="25">
                    <a:moveTo>
                      <a:pt x="0" y="0"/>
                    </a:moveTo>
                    <a:lnTo>
                      <a:pt x="3" y="4"/>
                    </a:lnTo>
                    <a:lnTo>
                      <a:pt x="10" y="5"/>
                    </a:lnTo>
                    <a:lnTo>
                      <a:pt x="10" y="10"/>
                    </a:lnTo>
                    <a:lnTo>
                      <a:pt x="20" y="17"/>
                    </a:lnTo>
                    <a:lnTo>
                      <a:pt x="20" y="22"/>
                    </a:lnTo>
                    <a:lnTo>
                      <a:pt x="16" y="25"/>
                    </a:lnTo>
                    <a:lnTo>
                      <a:pt x="13" y="20"/>
                    </a:lnTo>
                    <a:lnTo>
                      <a:pt x="15" y="20"/>
                    </a:lnTo>
                    <a:lnTo>
                      <a:pt x="7" y="10"/>
                    </a:lnTo>
                    <a:lnTo>
                      <a:pt x="3" y="10"/>
                    </a:lnTo>
                    <a:lnTo>
                      <a:pt x="2" y="9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1" name="Freeform 760"/>
              <p:cNvSpPr>
                <a:spLocks/>
              </p:cNvSpPr>
              <p:nvPr/>
            </p:nvSpPr>
            <p:spPr bwMode="auto">
              <a:xfrm>
                <a:off x="1350" y="1294"/>
                <a:ext cx="19" cy="25"/>
              </a:xfrm>
              <a:custGeom>
                <a:avLst/>
                <a:gdLst>
                  <a:gd name="T0" fmla="*/ 0 w 19"/>
                  <a:gd name="T1" fmla="*/ 5 h 25"/>
                  <a:gd name="T2" fmla="*/ 0 w 19"/>
                  <a:gd name="T3" fmla="*/ 25 h 25"/>
                  <a:gd name="T4" fmla="*/ 4 w 19"/>
                  <a:gd name="T5" fmla="*/ 0 h 25"/>
                  <a:gd name="T6" fmla="*/ 5 w 19"/>
                  <a:gd name="T7" fmla="*/ 0 h 25"/>
                  <a:gd name="T8" fmla="*/ 4 w 19"/>
                  <a:gd name="T9" fmla="*/ 22 h 25"/>
                  <a:gd name="T10" fmla="*/ 9 w 19"/>
                  <a:gd name="T11" fmla="*/ 15 h 25"/>
                  <a:gd name="T12" fmla="*/ 5 w 19"/>
                  <a:gd name="T13" fmla="*/ 0 h 25"/>
                  <a:gd name="T14" fmla="*/ 9 w 19"/>
                  <a:gd name="T15" fmla="*/ 0 h 25"/>
                  <a:gd name="T16" fmla="*/ 12 w 19"/>
                  <a:gd name="T17" fmla="*/ 13 h 25"/>
                  <a:gd name="T18" fmla="*/ 14 w 19"/>
                  <a:gd name="T19" fmla="*/ 12 h 25"/>
                  <a:gd name="T20" fmla="*/ 12 w 19"/>
                  <a:gd name="T21" fmla="*/ 0 h 25"/>
                  <a:gd name="T22" fmla="*/ 17 w 19"/>
                  <a:gd name="T23" fmla="*/ 2 h 25"/>
                  <a:gd name="T24" fmla="*/ 19 w 19"/>
                  <a:gd name="T25" fmla="*/ 0 h 25"/>
                  <a:gd name="T26" fmla="*/ 14 w 19"/>
                  <a:gd name="T27" fmla="*/ 10 h 2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9"/>
                  <a:gd name="T43" fmla="*/ 0 h 25"/>
                  <a:gd name="T44" fmla="*/ 19 w 19"/>
                  <a:gd name="T45" fmla="*/ 25 h 2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9" h="25">
                    <a:moveTo>
                      <a:pt x="0" y="5"/>
                    </a:moveTo>
                    <a:lnTo>
                      <a:pt x="0" y="25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4" y="22"/>
                    </a:lnTo>
                    <a:lnTo>
                      <a:pt x="9" y="15"/>
                    </a:lnTo>
                    <a:lnTo>
                      <a:pt x="5" y="0"/>
                    </a:lnTo>
                    <a:lnTo>
                      <a:pt x="9" y="0"/>
                    </a:lnTo>
                    <a:lnTo>
                      <a:pt x="12" y="13"/>
                    </a:lnTo>
                    <a:lnTo>
                      <a:pt x="14" y="12"/>
                    </a:lnTo>
                    <a:lnTo>
                      <a:pt x="12" y="0"/>
                    </a:lnTo>
                    <a:lnTo>
                      <a:pt x="17" y="2"/>
                    </a:lnTo>
                    <a:lnTo>
                      <a:pt x="19" y="0"/>
                    </a:lnTo>
                    <a:lnTo>
                      <a:pt x="14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2" name="Freeform 761"/>
              <p:cNvSpPr>
                <a:spLocks/>
              </p:cNvSpPr>
              <p:nvPr/>
            </p:nvSpPr>
            <p:spPr bwMode="auto">
              <a:xfrm>
                <a:off x="1362" y="1306"/>
                <a:ext cx="8" cy="16"/>
              </a:xfrm>
              <a:custGeom>
                <a:avLst/>
                <a:gdLst>
                  <a:gd name="T0" fmla="*/ 3 w 8"/>
                  <a:gd name="T1" fmla="*/ 1 h 16"/>
                  <a:gd name="T2" fmla="*/ 0 w 8"/>
                  <a:gd name="T3" fmla="*/ 16 h 16"/>
                  <a:gd name="T4" fmla="*/ 3 w 8"/>
                  <a:gd name="T5" fmla="*/ 16 h 16"/>
                  <a:gd name="T6" fmla="*/ 7 w 8"/>
                  <a:gd name="T7" fmla="*/ 0 h 16"/>
                  <a:gd name="T8" fmla="*/ 8 w 8"/>
                  <a:gd name="T9" fmla="*/ 0 h 16"/>
                  <a:gd name="T10" fmla="*/ 8 w 8"/>
                  <a:gd name="T11" fmla="*/ 1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3" y="1"/>
                    </a:moveTo>
                    <a:lnTo>
                      <a:pt x="0" y="16"/>
                    </a:lnTo>
                    <a:lnTo>
                      <a:pt x="3" y="16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8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3" name="Freeform 762"/>
              <p:cNvSpPr>
                <a:spLocks/>
              </p:cNvSpPr>
              <p:nvPr/>
            </p:nvSpPr>
            <p:spPr bwMode="auto">
              <a:xfrm>
                <a:off x="1326" y="1324"/>
                <a:ext cx="62" cy="2"/>
              </a:xfrm>
              <a:custGeom>
                <a:avLst/>
                <a:gdLst>
                  <a:gd name="T0" fmla="*/ 0 w 62"/>
                  <a:gd name="T1" fmla="*/ 0 h 2"/>
                  <a:gd name="T2" fmla="*/ 51 w 62"/>
                  <a:gd name="T3" fmla="*/ 2 h 2"/>
                  <a:gd name="T4" fmla="*/ 62 w 62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62"/>
                  <a:gd name="T10" fmla="*/ 0 h 2"/>
                  <a:gd name="T11" fmla="*/ 62 w 6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" h="2">
                    <a:moveTo>
                      <a:pt x="0" y="0"/>
                    </a:moveTo>
                    <a:lnTo>
                      <a:pt x="51" y="2"/>
                    </a:lnTo>
                    <a:lnTo>
                      <a:pt x="62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4" name="Freeform 763"/>
              <p:cNvSpPr>
                <a:spLocks/>
              </p:cNvSpPr>
              <p:nvPr/>
            </p:nvSpPr>
            <p:spPr bwMode="auto">
              <a:xfrm>
                <a:off x="1323" y="1329"/>
                <a:ext cx="80" cy="1"/>
              </a:xfrm>
              <a:custGeom>
                <a:avLst/>
                <a:gdLst>
                  <a:gd name="T0" fmla="*/ 0 w 80"/>
                  <a:gd name="T1" fmla="*/ 0 h 1"/>
                  <a:gd name="T2" fmla="*/ 80 w 80"/>
                  <a:gd name="T3" fmla="*/ 0 h 1"/>
                  <a:gd name="T4" fmla="*/ 0 w 80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80"/>
                  <a:gd name="T10" fmla="*/ 0 h 1"/>
                  <a:gd name="T11" fmla="*/ 80 w 80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0" h="1">
                    <a:moveTo>
                      <a:pt x="0" y="0"/>
                    </a:moveTo>
                    <a:lnTo>
                      <a:pt x="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5" name="Freeform 764"/>
              <p:cNvSpPr>
                <a:spLocks/>
              </p:cNvSpPr>
              <p:nvPr/>
            </p:nvSpPr>
            <p:spPr bwMode="auto">
              <a:xfrm>
                <a:off x="1380" y="1316"/>
                <a:ext cx="15" cy="11"/>
              </a:xfrm>
              <a:custGeom>
                <a:avLst/>
                <a:gdLst>
                  <a:gd name="T0" fmla="*/ 12 w 15"/>
                  <a:gd name="T1" fmla="*/ 11 h 11"/>
                  <a:gd name="T2" fmla="*/ 10 w 15"/>
                  <a:gd name="T3" fmla="*/ 5 h 11"/>
                  <a:gd name="T4" fmla="*/ 0 w 15"/>
                  <a:gd name="T5" fmla="*/ 5 h 11"/>
                  <a:gd name="T6" fmla="*/ 3 w 15"/>
                  <a:gd name="T7" fmla="*/ 5 h 11"/>
                  <a:gd name="T8" fmla="*/ 3 w 15"/>
                  <a:gd name="T9" fmla="*/ 1 h 11"/>
                  <a:gd name="T10" fmla="*/ 8 w 15"/>
                  <a:gd name="T11" fmla="*/ 1 h 11"/>
                  <a:gd name="T12" fmla="*/ 10 w 15"/>
                  <a:gd name="T13" fmla="*/ 0 h 11"/>
                  <a:gd name="T14" fmla="*/ 12 w 15"/>
                  <a:gd name="T15" fmla="*/ 0 h 11"/>
                  <a:gd name="T16" fmla="*/ 12 w 15"/>
                  <a:gd name="T17" fmla="*/ 5 h 11"/>
                  <a:gd name="T18" fmla="*/ 13 w 15"/>
                  <a:gd name="T19" fmla="*/ 5 h 11"/>
                  <a:gd name="T20" fmla="*/ 15 w 15"/>
                  <a:gd name="T21" fmla="*/ 11 h 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5"/>
                  <a:gd name="T34" fmla="*/ 0 h 11"/>
                  <a:gd name="T35" fmla="*/ 15 w 15"/>
                  <a:gd name="T36" fmla="*/ 11 h 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5" h="11">
                    <a:moveTo>
                      <a:pt x="12" y="11"/>
                    </a:moveTo>
                    <a:lnTo>
                      <a:pt x="10" y="5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1"/>
                    </a:lnTo>
                    <a:lnTo>
                      <a:pt x="8" y="1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3" y="5"/>
                    </a:lnTo>
                    <a:lnTo>
                      <a:pt x="15" y="1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6" name="Freeform 765"/>
              <p:cNvSpPr>
                <a:spLocks/>
              </p:cNvSpPr>
              <p:nvPr/>
            </p:nvSpPr>
            <p:spPr bwMode="auto">
              <a:xfrm>
                <a:off x="1369" y="1268"/>
                <a:ext cx="8" cy="23"/>
              </a:xfrm>
              <a:custGeom>
                <a:avLst/>
                <a:gdLst>
                  <a:gd name="T0" fmla="*/ 4 w 8"/>
                  <a:gd name="T1" fmla="*/ 0 h 23"/>
                  <a:gd name="T2" fmla="*/ 0 w 8"/>
                  <a:gd name="T3" fmla="*/ 23 h 23"/>
                  <a:gd name="T4" fmla="*/ 3 w 8"/>
                  <a:gd name="T5" fmla="*/ 23 h 23"/>
                  <a:gd name="T6" fmla="*/ 8 w 8"/>
                  <a:gd name="T7" fmla="*/ 1 h 23"/>
                  <a:gd name="T8" fmla="*/ 4 w 8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23"/>
                  <a:gd name="T17" fmla="*/ 8 w 8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23">
                    <a:moveTo>
                      <a:pt x="4" y="0"/>
                    </a:moveTo>
                    <a:lnTo>
                      <a:pt x="0" y="23"/>
                    </a:lnTo>
                    <a:lnTo>
                      <a:pt x="3" y="23"/>
                    </a:lnTo>
                    <a:lnTo>
                      <a:pt x="8" y="1"/>
                    </a:lnTo>
                    <a:lnTo>
                      <a:pt x="4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7" name="Freeform 766"/>
              <p:cNvSpPr>
                <a:spLocks/>
              </p:cNvSpPr>
              <p:nvPr/>
            </p:nvSpPr>
            <p:spPr bwMode="auto">
              <a:xfrm>
                <a:off x="1347" y="1283"/>
                <a:ext cx="15" cy="8"/>
              </a:xfrm>
              <a:custGeom>
                <a:avLst/>
                <a:gdLst>
                  <a:gd name="T0" fmla="*/ 0 w 15"/>
                  <a:gd name="T1" fmla="*/ 0 h 8"/>
                  <a:gd name="T2" fmla="*/ 7 w 15"/>
                  <a:gd name="T3" fmla="*/ 6 h 8"/>
                  <a:gd name="T4" fmla="*/ 10 w 15"/>
                  <a:gd name="T5" fmla="*/ 8 h 8"/>
                  <a:gd name="T6" fmla="*/ 15 w 15"/>
                  <a:gd name="T7" fmla="*/ 8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8"/>
                  <a:gd name="T14" fmla="*/ 15 w 15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8">
                    <a:moveTo>
                      <a:pt x="0" y="0"/>
                    </a:moveTo>
                    <a:lnTo>
                      <a:pt x="7" y="6"/>
                    </a:lnTo>
                    <a:lnTo>
                      <a:pt x="10" y="8"/>
                    </a:lnTo>
                    <a:lnTo>
                      <a:pt x="15" y="8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8" name="Freeform 767"/>
              <p:cNvSpPr>
                <a:spLocks/>
              </p:cNvSpPr>
              <p:nvPr/>
            </p:nvSpPr>
            <p:spPr bwMode="auto">
              <a:xfrm>
                <a:off x="1349" y="1283"/>
                <a:ext cx="20" cy="6"/>
              </a:xfrm>
              <a:custGeom>
                <a:avLst/>
                <a:gdLst>
                  <a:gd name="T0" fmla="*/ 0 w 20"/>
                  <a:gd name="T1" fmla="*/ 0 h 6"/>
                  <a:gd name="T2" fmla="*/ 6 w 20"/>
                  <a:gd name="T3" fmla="*/ 5 h 6"/>
                  <a:gd name="T4" fmla="*/ 11 w 20"/>
                  <a:gd name="T5" fmla="*/ 5 h 6"/>
                  <a:gd name="T6" fmla="*/ 16 w 20"/>
                  <a:gd name="T7" fmla="*/ 6 h 6"/>
                  <a:gd name="T8" fmla="*/ 20 w 20"/>
                  <a:gd name="T9" fmla="*/ 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6"/>
                  <a:gd name="T17" fmla="*/ 20 w 20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6">
                    <a:moveTo>
                      <a:pt x="0" y="0"/>
                    </a:moveTo>
                    <a:lnTo>
                      <a:pt x="6" y="5"/>
                    </a:lnTo>
                    <a:lnTo>
                      <a:pt x="11" y="5"/>
                    </a:lnTo>
                    <a:lnTo>
                      <a:pt x="16" y="6"/>
                    </a:lnTo>
                    <a:lnTo>
                      <a:pt x="20" y="6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9" name="Freeform 768"/>
              <p:cNvSpPr>
                <a:spLocks/>
              </p:cNvSpPr>
              <p:nvPr/>
            </p:nvSpPr>
            <p:spPr bwMode="auto">
              <a:xfrm>
                <a:off x="1378" y="1273"/>
                <a:ext cx="5" cy="16"/>
              </a:xfrm>
              <a:custGeom>
                <a:avLst/>
                <a:gdLst>
                  <a:gd name="T0" fmla="*/ 0 w 5"/>
                  <a:gd name="T1" fmla="*/ 3 h 16"/>
                  <a:gd name="T2" fmla="*/ 4 w 5"/>
                  <a:gd name="T3" fmla="*/ 0 h 16"/>
                  <a:gd name="T4" fmla="*/ 4 w 5"/>
                  <a:gd name="T5" fmla="*/ 16 h 16"/>
                  <a:gd name="T6" fmla="*/ 5 w 5"/>
                  <a:gd name="T7" fmla="*/ 16 h 16"/>
                  <a:gd name="T8" fmla="*/ 5 w 5"/>
                  <a:gd name="T9" fmla="*/ 1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16"/>
                  <a:gd name="T17" fmla="*/ 5 w 5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16">
                    <a:moveTo>
                      <a:pt x="0" y="3"/>
                    </a:moveTo>
                    <a:lnTo>
                      <a:pt x="4" y="0"/>
                    </a:lnTo>
                    <a:lnTo>
                      <a:pt x="4" y="16"/>
                    </a:lnTo>
                    <a:lnTo>
                      <a:pt x="5" y="16"/>
                    </a:lnTo>
                    <a:lnTo>
                      <a:pt x="5" y="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0" name="Freeform 769"/>
              <p:cNvSpPr>
                <a:spLocks/>
              </p:cNvSpPr>
              <p:nvPr/>
            </p:nvSpPr>
            <p:spPr bwMode="auto">
              <a:xfrm>
                <a:off x="1383" y="1294"/>
                <a:ext cx="12" cy="2"/>
              </a:xfrm>
              <a:custGeom>
                <a:avLst/>
                <a:gdLst>
                  <a:gd name="T0" fmla="*/ 0 w 12"/>
                  <a:gd name="T1" fmla="*/ 2 h 2"/>
                  <a:gd name="T2" fmla="*/ 5 w 12"/>
                  <a:gd name="T3" fmla="*/ 2 h 2"/>
                  <a:gd name="T4" fmla="*/ 12 w 1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2"/>
                  <a:gd name="T10" fmla="*/ 0 h 2"/>
                  <a:gd name="T11" fmla="*/ 12 w 1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" h="2">
                    <a:moveTo>
                      <a:pt x="0" y="2"/>
                    </a:moveTo>
                    <a:lnTo>
                      <a:pt x="5" y="2"/>
                    </a:lnTo>
                    <a:lnTo>
                      <a:pt x="12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1" name="Freeform 770"/>
              <p:cNvSpPr>
                <a:spLocks/>
              </p:cNvSpPr>
              <p:nvPr/>
            </p:nvSpPr>
            <p:spPr bwMode="auto">
              <a:xfrm>
                <a:off x="1388" y="1296"/>
                <a:ext cx="10" cy="10"/>
              </a:xfrm>
              <a:custGeom>
                <a:avLst/>
                <a:gdLst>
                  <a:gd name="T0" fmla="*/ 0 w 10"/>
                  <a:gd name="T1" fmla="*/ 0 h 10"/>
                  <a:gd name="T2" fmla="*/ 0 w 10"/>
                  <a:gd name="T3" fmla="*/ 5 h 10"/>
                  <a:gd name="T4" fmla="*/ 4 w 10"/>
                  <a:gd name="T5" fmla="*/ 5 h 10"/>
                  <a:gd name="T6" fmla="*/ 5 w 10"/>
                  <a:gd name="T7" fmla="*/ 6 h 10"/>
                  <a:gd name="T8" fmla="*/ 8 w 10"/>
                  <a:gd name="T9" fmla="*/ 6 h 10"/>
                  <a:gd name="T10" fmla="*/ 8 w 10"/>
                  <a:gd name="T11" fmla="*/ 8 h 10"/>
                  <a:gd name="T12" fmla="*/ 10 w 10"/>
                  <a:gd name="T13" fmla="*/ 10 h 10"/>
                  <a:gd name="T14" fmla="*/ 4 w 10"/>
                  <a:gd name="T15" fmla="*/ 10 h 1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"/>
                  <a:gd name="T25" fmla="*/ 0 h 10"/>
                  <a:gd name="T26" fmla="*/ 10 w 10"/>
                  <a:gd name="T27" fmla="*/ 10 h 1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" h="10">
                    <a:moveTo>
                      <a:pt x="0" y="0"/>
                    </a:moveTo>
                    <a:lnTo>
                      <a:pt x="0" y="5"/>
                    </a:lnTo>
                    <a:lnTo>
                      <a:pt x="4" y="5"/>
                    </a:lnTo>
                    <a:lnTo>
                      <a:pt x="5" y="6"/>
                    </a:lnTo>
                    <a:lnTo>
                      <a:pt x="8" y="6"/>
                    </a:lnTo>
                    <a:lnTo>
                      <a:pt x="8" y="8"/>
                    </a:lnTo>
                    <a:lnTo>
                      <a:pt x="10" y="10"/>
                    </a:lnTo>
                    <a:lnTo>
                      <a:pt x="4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2" name="Line 771"/>
              <p:cNvSpPr>
                <a:spLocks noChangeShapeType="1"/>
              </p:cNvSpPr>
              <p:nvPr/>
            </p:nvSpPr>
            <p:spPr bwMode="auto">
              <a:xfrm>
                <a:off x="1392" y="1309"/>
                <a:ext cx="6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3" name="Freeform 772"/>
              <p:cNvSpPr>
                <a:spLocks/>
              </p:cNvSpPr>
              <p:nvPr/>
            </p:nvSpPr>
            <p:spPr bwMode="auto">
              <a:xfrm>
                <a:off x="1354" y="1278"/>
                <a:ext cx="15" cy="5"/>
              </a:xfrm>
              <a:custGeom>
                <a:avLst/>
                <a:gdLst>
                  <a:gd name="T0" fmla="*/ 0 w 15"/>
                  <a:gd name="T1" fmla="*/ 1 h 5"/>
                  <a:gd name="T2" fmla="*/ 13 w 15"/>
                  <a:gd name="T3" fmla="*/ 5 h 5"/>
                  <a:gd name="T4" fmla="*/ 15 w 15"/>
                  <a:gd name="T5" fmla="*/ 3 h 5"/>
                  <a:gd name="T6" fmla="*/ 3 w 15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5"/>
                  <a:gd name="T14" fmla="*/ 15 w 15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5">
                    <a:moveTo>
                      <a:pt x="0" y="1"/>
                    </a:moveTo>
                    <a:lnTo>
                      <a:pt x="13" y="5"/>
                    </a:lnTo>
                    <a:lnTo>
                      <a:pt x="15" y="3"/>
                    </a:lnTo>
                    <a:lnTo>
                      <a:pt x="3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4" name="Freeform 773"/>
              <p:cNvSpPr>
                <a:spLocks/>
              </p:cNvSpPr>
              <p:nvPr/>
            </p:nvSpPr>
            <p:spPr bwMode="auto">
              <a:xfrm>
                <a:off x="1355" y="1273"/>
                <a:ext cx="15" cy="15"/>
              </a:xfrm>
              <a:custGeom>
                <a:avLst/>
                <a:gdLst>
                  <a:gd name="T0" fmla="*/ 0 w 15"/>
                  <a:gd name="T1" fmla="*/ 15 h 15"/>
                  <a:gd name="T2" fmla="*/ 7 w 15"/>
                  <a:gd name="T3" fmla="*/ 8 h 15"/>
                  <a:gd name="T4" fmla="*/ 7 w 15"/>
                  <a:gd name="T5" fmla="*/ 15 h 15"/>
                  <a:gd name="T6" fmla="*/ 10 w 15"/>
                  <a:gd name="T7" fmla="*/ 10 h 15"/>
                  <a:gd name="T8" fmla="*/ 12 w 15"/>
                  <a:gd name="T9" fmla="*/ 11 h 15"/>
                  <a:gd name="T10" fmla="*/ 9 w 15"/>
                  <a:gd name="T11" fmla="*/ 15 h 15"/>
                  <a:gd name="T12" fmla="*/ 12 w 15"/>
                  <a:gd name="T13" fmla="*/ 15 h 15"/>
                  <a:gd name="T14" fmla="*/ 14 w 15"/>
                  <a:gd name="T15" fmla="*/ 15 h 15"/>
                  <a:gd name="T16" fmla="*/ 14 w 15"/>
                  <a:gd name="T17" fmla="*/ 8 h 15"/>
                  <a:gd name="T18" fmla="*/ 14 w 15"/>
                  <a:gd name="T19" fmla="*/ 5 h 15"/>
                  <a:gd name="T20" fmla="*/ 9 w 15"/>
                  <a:gd name="T21" fmla="*/ 3 h 15"/>
                  <a:gd name="T22" fmla="*/ 12 w 15"/>
                  <a:gd name="T23" fmla="*/ 0 h 15"/>
                  <a:gd name="T24" fmla="*/ 15 w 15"/>
                  <a:gd name="T25" fmla="*/ 0 h 15"/>
                  <a:gd name="T26" fmla="*/ 15 w 15"/>
                  <a:gd name="T27" fmla="*/ 1 h 15"/>
                  <a:gd name="T28" fmla="*/ 14 w 15"/>
                  <a:gd name="T29" fmla="*/ 3 h 1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5"/>
                  <a:gd name="T46" fmla="*/ 0 h 15"/>
                  <a:gd name="T47" fmla="*/ 15 w 15"/>
                  <a:gd name="T48" fmla="*/ 15 h 1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5" h="15">
                    <a:moveTo>
                      <a:pt x="0" y="15"/>
                    </a:moveTo>
                    <a:lnTo>
                      <a:pt x="7" y="8"/>
                    </a:lnTo>
                    <a:lnTo>
                      <a:pt x="7" y="15"/>
                    </a:lnTo>
                    <a:lnTo>
                      <a:pt x="10" y="10"/>
                    </a:lnTo>
                    <a:lnTo>
                      <a:pt x="12" y="11"/>
                    </a:lnTo>
                    <a:lnTo>
                      <a:pt x="9" y="15"/>
                    </a:lnTo>
                    <a:lnTo>
                      <a:pt x="12" y="15"/>
                    </a:lnTo>
                    <a:lnTo>
                      <a:pt x="14" y="15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9" y="3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5" y="1"/>
                    </a:lnTo>
                    <a:lnTo>
                      <a:pt x="14" y="3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5" name="Line 774"/>
              <p:cNvSpPr>
                <a:spLocks noChangeShapeType="1"/>
              </p:cNvSpPr>
              <p:nvPr/>
            </p:nvSpPr>
            <p:spPr bwMode="auto">
              <a:xfrm>
                <a:off x="1352" y="1281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6" name="Line 775"/>
              <p:cNvSpPr>
                <a:spLocks noChangeShapeType="1"/>
              </p:cNvSpPr>
              <p:nvPr/>
            </p:nvSpPr>
            <p:spPr bwMode="auto">
              <a:xfrm>
                <a:off x="1360" y="1276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7" name="Line 776"/>
              <p:cNvSpPr>
                <a:spLocks noChangeShapeType="1"/>
              </p:cNvSpPr>
              <p:nvPr/>
            </p:nvSpPr>
            <p:spPr bwMode="auto">
              <a:xfrm>
                <a:off x="1372" y="1301"/>
                <a:ext cx="3" cy="2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8" name="Freeform 777"/>
              <p:cNvSpPr>
                <a:spLocks/>
              </p:cNvSpPr>
              <p:nvPr/>
            </p:nvSpPr>
            <p:spPr bwMode="auto">
              <a:xfrm>
                <a:off x="1355" y="1316"/>
                <a:ext cx="7" cy="6"/>
              </a:xfrm>
              <a:custGeom>
                <a:avLst/>
                <a:gdLst>
                  <a:gd name="T0" fmla="*/ 0 w 7"/>
                  <a:gd name="T1" fmla="*/ 6 h 6"/>
                  <a:gd name="T2" fmla="*/ 7 w 7"/>
                  <a:gd name="T3" fmla="*/ 6 h 6"/>
                  <a:gd name="T4" fmla="*/ 5 w 7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7"/>
                  <a:gd name="T10" fmla="*/ 0 h 6"/>
                  <a:gd name="T11" fmla="*/ 7 w 7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" h="6">
                    <a:moveTo>
                      <a:pt x="0" y="6"/>
                    </a:moveTo>
                    <a:lnTo>
                      <a:pt x="7" y="6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9" name="Freeform 778"/>
              <p:cNvSpPr>
                <a:spLocks/>
              </p:cNvSpPr>
              <p:nvPr/>
            </p:nvSpPr>
            <p:spPr bwMode="auto">
              <a:xfrm>
                <a:off x="1378" y="1294"/>
                <a:ext cx="25" cy="32"/>
              </a:xfrm>
              <a:custGeom>
                <a:avLst/>
                <a:gdLst>
                  <a:gd name="T0" fmla="*/ 0 w 25"/>
                  <a:gd name="T1" fmla="*/ 0 h 32"/>
                  <a:gd name="T2" fmla="*/ 20 w 25"/>
                  <a:gd name="T3" fmla="*/ 30 h 32"/>
                  <a:gd name="T4" fmla="*/ 20 w 25"/>
                  <a:gd name="T5" fmla="*/ 32 h 32"/>
                  <a:gd name="T6" fmla="*/ 25 w 25"/>
                  <a:gd name="T7" fmla="*/ 32 h 3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"/>
                  <a:gd name="T13" fmla="*/ 0 h 32"/>
                  <a:gd name="T14" fmla="*/ 25 w 25"/>
                  <a:gd name="T15" fmla="*/ 32 h 3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" h="32">
                    <a:moveTo>
                      <a:pt x="0" y="0"/>
                    </a:moveTo>
                    <a:lnTo>
                      <a:pt x="20" y="30"/>
                    </a:lnTo>
                    <a:lnTo>
                      <a:pt x="20" y="32"/>
                    </a:lnTo>
                    <a:lnTo>
                      <a:pt x="25" y="3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0" name="Freeform 779"/>
              <p:cNvSpPr>
                <a:spLocks/>
              </p:cNvSpPr>
              <p:nvPr/>
            </p:nvSpPr>
            <p:spPr bwMode="auto">
              <a:xfrm>
                <a:off x="1367" y="1317"/>
                <a:ext cx="8" cy="5"/>
              </a:xfrm>
              <a:custGeom>
                <a:avLst/>
                <a:gdLst>
                  <a:gd name="T0" fmla="*/ 0 w 8"/>
                  <a:gd name="T1" fmla="*/ 0 h 5"/>
                  <a:gd name="T2" fmla="*/ 5 w 8"/>
                  <a:gd name="T3" fmla="*/ 0 h 5"/>
                  <a:gd name="T4" fmla="*/ 5 w 8"/>
                  <a:gd name="T5" fmla="*/ 2 h 5"/>
                  <a:gd name="T6" fmla="*/ 0 w 8"/>
                  <a:gd name="T7" fmla="*/ 2 h 5"/>
                  <a:gd name="T8" fmla="*/ 0 w 8"/>
                  <a:gd name="T9" fmla="*/ 5 h 5"/>
                  <a:gd name="T10" fmla="*/ 8 w 8"/>
                  <a:gd name="T11" fmla="*/ 5 h 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5"/>
                  <a:gd name="T20" fmla="*/ 8 w 8"/>
                  <a:gd name="T21" fmla="*/ 5 h 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5">
                    <a:moveTo>
                      <a:pt x="0" y="0"/>
                    </a:moveTo>
                    <a:lnTo>
                      <a:pt x="5" y="0"/>
                    </a:lnTo>
                    <a:lnTo>
                      <a:pt x="5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8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1" name="Line 780"/>
              <p:cNvSpPr>
                <a:spLocks noChangeShapeType="1"/>
              </p:cNvSpPr>
              <p:nvPr/>
            </p:nvSpPr>
            <p:spPr bwMode="auto">
              <a:xfrm>
                <a:off x="1390" y="1271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2" name="Line 781"/>
              <p:cNvSpPr>
                <a:spLocks noChangeShapeType="1"/>
              </p:cNvSpPr>
              <p:nvPr/>
            </p:nvSpPr>
            <p:spPr bwMode="auto">
              <a:xfrm>
                <a:off x="1393" y="1273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3" name="Freeform 782"/>
              <p:cNvSpPr>
                <a:spLocks/>
              </p:cNvSpPr>
              <p:nvPr/>
            </p:nvSpPr>
            <p:spPr bwMode="auto">
              <a:xfrm>
                <a:off x="1383" y="1283"/>
                <a:ext cx="7" cy="6"/>
              </a:xfrm>
              <a:custGeom>
                <a:avLst/>
                <a:gdLst>
                  <a:gd name="T0" fmla="*/ 0 w 7"/>
                  <a:gd name="T1" fmla="*/ 0 h 6"/>
                  <a:gd name="T2" fmla="*/ 5 w 7"/>
                  <a:gd name="T3" fmla="*/ 0 h 6"/>
                  <a:gd name="T4" fmla="*/ 7 w 7"/>
                  <a:gd name="T5" fmla="*/ 1 h 6"/>
                  <a:gd name="T6" fmla="*/ 2 w 7"/>
                  <a:gd name="T7" fmla="*/ 1 h 6"/>
                  <a:gd name="T8" fmla="*/ 4 w 7"/>
                  <a:gd name="T9" fmla="*/ 5 h 6"/>
                  <a:gd name="T10" fmla="*/ 7 w 7"/>
                  <a:gd name="T11" fmla="*/ 3 h 6"/>
                  <a:gd name="T12" fmla="*/ 7 w 7"/>
                  <a:gd name="T13" fmla="*/ 6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"/>
                  <a:gd name="T22" fmla="*/ 0 h 6"/>
                  <a:gd name="T23" fmla="*/ 7 w 7"/>
                  <a:gd name="T24" fmla="*/ 6 h 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" h="6">
                    <a:moveTo>
                      <a:pt x="0" y="0"/>
                    </a:moveTo>
                    <a:lnTo>
                      <a:pt x="5" y="0"/>
                    </a:lnTo>
                    <a:lnTo>
                      <a:pt x="7" y="1"/>
                    </a:lnTo>
                    <a:lnTo>
                      <a:pt x="2" y="1"/>
                    </a:lnTo>
                    <a:lnTo>
                      <a:pt x="4" y="5"/>
                    </a:lnTo>
                    <a:lnTo>
                      <a:pt x="7" y="3"/>
                    </a:lnTo>
                    <a:lnTo>
                      <a:pt x="7" y="6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4" name="Freeform 783"/>
              <p:cNvSpPr>
                <a:spLocks/>
              </p:cNvSpPr>
              <p:nvPr/>
            </p:nvSpPr>
            <p:spPr bwMode="auto">
              <a:xfrm>
                <a:off x="1350" y="1291"/>
                <a:ext cx="7" cy="1"/>
              </a:xfrm>
              <a:custGeom>
                <a:avLst/>
                <a:gdLst>
                  <a:gd name="T0" fmla="*/ 0 w 7"/>
                  <a:gd name="T1" fmla="*/ 1 h 1"/>
                  <a:gd name="T2" fmla="*/ 2 w 7"/>
                  <a:gd name="T3" fmla="*/ 0 h 1"/>
                  <a:gd name="T4" fmla="*/ 5 w 7"/>
                  <a:gd name="T5" fmla="*/ 1 h 1"/>
                  <a:gd name="T6" fmla="*/ 7 w 7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1"/>
                  <a:gd name="T14" fmla="*/ 7 w 7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1">
                    <a:moveTo>
                      <a:pt x="0" y="1"/>
                    </a:moveTo>
                    <a:lnTo>
                      <a:pt x="2" y="0"/>
                    </a:lnTo>
                    <a:lnTo>
                      <a:pt x="5" y="1"/>
                    </a:lnTo>
                    <a:lnTo>
                      <a:pt x="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5" name="Line 784"/>
              <p:cNvSpPr>
                <a:spLocks noChangeShapeType="1"/>
              </p:cNvSpPr>
              <p:nvPr/>
            </p:nvSpPr>
            <p:spPr bwMode="auto">
              <a:xfrm>
                <a:off x="1380" y="1299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6" name="Freeform 785"/>
              <p:cNvSpPr>
                <a:spLocks/>
              </p:cNvSpPr>
              <p:nvPr/>
            </p:nvSpPr>
            <p:spPr bwMode="auto">
              <a:xfrm>
                <a:off x="1382" y="1306"/>
                <a:ext cx="3" cy="1"/>
              </a:xfrm>
              <a:custGeom>
                <a:avLst/>
                <a:gdLst>
                  <a:gd name="T0" fmla="*/ 0 w 3"/>
                  <a:gd name="T1" fmla="*/ 0 h 1"/>
                  <a:gd name="T2" fmla="*/ 3 w 3"/>
                  <a:gd name="T3" fmla="*/ 0 h 1"/>
                  <a:gd name="T4" fmla="*/ 3 w 3"/>
                  <a:gd name="T5" fmla="*/ 1 h 1"/>
                  <a:gd name="T6" fmla="*/ 0 w 3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"/>
                  <a:gd name="T13" fmla="*/ 0 h 1"/>
                  <a:gd name="T14" fmla="*/ 3 w 3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" h="1">
                    <a:moveTo>
                      <a:pt x="0" y="0"/>
                    </a:moveTo>
                    <a:lnTo>
                      <a:pt x="3" y="0"/>
                    </a:lnTo>
                    <a:lnTo>
                      <a:pt x="3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7" name="Freeform 786"/>
              <p:cNvSpPr>
                <a:spLocks/>
              </p:cNvSpPr>
              <p:nvPr/>
            </p:nvSpPr>
            <p:spPr bwMode="auto">
              <a:xfrm>
                <a:off x="1383" y="1307"/>
                <a:ext cx="1" cy="9"/>
              </a:xfrm>
              <a:custGeom>
                <a:avLst/>
                <a:gdLst>
                  <a:gd name="T0" fmla="*/ 0 w 1"/>
                  <a:gd name="T1" fmla="*/ 0 h 9"/>
                  <a:gd name="T2" fmla="*/ 0 w 1"/>
                  <a:gd name="T3" fmla="*/ 5 h 9"/>
                  <a:gd name="T4" fmla="*/ 0 w 1"/>
                  <a:gd name="T5" fmla="*/ 7 h 9"/>
                  <a:gd name="T6" fmla="*/ 0 w 1"/>
                  <a:gd name="T7" fmla="*/ 9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9"/>
                  <a:gd name="T14" fmla="*/ 1 w 1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9">
                    <a:moveTo>
                      <a:pt x="0" y="0"/>
                    </a:move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8" name="Line 787"/>
              <p:cNvSpPr>
                <a:spLocks noChangeShapeType="1"/>
              </p:cNvSpPr>
              <p:nvPr/>
            </p:nvSpPr>
            <p:spPr bwMode="auto">
              <a:xfrm>
                <a:off x="1337" y="1263"/>
                <a:ext cx="22" cy="1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9" name="Line 788"/>
              <p:cNvSpPr>
                <a:spLocks noChangeShapeType="1"/>
              </p:cNvSpPr>
              <p:nvPr/>
            </p:nvSpPr>
            <p:spPr bwMode="auto">
              <a:xfrm>
                <a:off x="1355" y="1251"/>
                <a:ext cx="10" cy="2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60" name="Line 789"/>
              <p:cNvSpPr>
                <a:spLocks noChangeShapeType="1"/>
              </p:cNvSpPr>
              <p:nvPr/>
            </p:nvSpPr>
            <p:spPr bwMode="auto">
              <a:xfrm>
                <a:off x="1370" y="1239"/>
                <a:ext cx="3" cy="2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61" name="Line 790"/>
              <p:cNvSpPr>
                <a:spLocks noChangeShapeType="1"/>
              </p:cNvSpPr>
              <p:nvPr/>
            </p:nvSpPr>
            <p:spPr bwMode="auto">
              <a:xfrm>
                <a:off x="1323" y="1274"/>
                <a:ext cx="29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62" name="Line 791"/>
              <p:cNvSpPr>
                <a:spLocks noChangeShapeType="1"/>
              </p:cNvSpPr>
              <p:nvPr/>
            </p:nvSpPr>
            <p:spPr bwMode="auto">
              <a:xfrm flipH="1">
                <a:off x="1380" y="1226"/>
                <a:ext cx="3" cy="3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63" name="Line 792"/>
              <p:cNvSpPr>
                <a:spLocks noChangeShapeType="1"/>
              </p:cNvSpPr>
              <p:nvPr/>
            </p:nvSpPr>
            <p:spPr bwMode="auto">
              <a:xfrm flipH="1">
                <a:off x="1385" y="1213"/>
                <a:ext cx="10" cy="3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64" name="Line 793"/>
              <p:cNvSpPr>
                <a:spLocks noChangeShapeType="1"/>
              </p:cNvSpPr>
              <p:nvPr/>
            </p:nvSpPr>
            <p:spPr bwMode="auto">
              <a:xfrm>
                <a:off x="1311" y="1281"/>
                <a:ext cx="31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869" name="Rectangle 794"/>
            <p:cNvSpPr>
              <a:spLocks noChangeArrowheads="1"/>
            </p:cNvSpPr>
            <p:nvPr/>
          </p:nvSpPr>
          <p:spPr bwMode="auto">
            <a:xfrm>
              <a:off x="1119" y="1184"/>
              <a:ext cx="373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800" dirty="0">
                  <a:solidFill>
                    <a:srgbClr val="333399"/>
                  </a:solidFill>
                  <a:cs typeface="Calibri" charset="0"/>
                </a:rPr>
                <a:t>DSS-34</a:t>
              </a:r>
            </a:p>
            <a:p>
              <a:pPr algn="r"/>
              <a:r>
                <a:rPr lang="en-US" sz="800" dirty="0">
                  <a:solidFill>
                    <a:srgbClr val="333399"/>
                  </a:solidFill>
                  <a:cs typeface="Calibri" charset="0"/>
                </a:rPr>
                <a:t>34m (BWG-1)</a:t>
              </a:r>
            </a:p>
          </p:txBody>
        </p:sp>
        <p:grpSp>
          <p:nvGrpSpPr>
            <p:cNvPr id="870" name="Group 795"/>
            <p:cNvGrpSpPr>
              <a:grpSpLocks/>
            </p:cNvGrpSpPr>
            <p:nvPr/>
          </p:nvGrpSpPr>
          <p:grpSpPr bwMode="auto">
            <a:xfrm flipH="1">
              <a:off x="1403" y="1095"/>
              <a:ext cx="130" cy="405"/>
              <a:chOff x="2102" y="1093"/>
              <a:chExt cx="130" cy="405"/>
            </a:xfrm>
          </p:grpSpPr>
          <p:sp>
            <p:nvSpPr>
              <p:cNvPr id="871" name="Freeform 796"/>
              <p:cNvSpPr>
                <a:spLocks/>
              </p:cNvSpPr>
              <p:nvPr/>
            </p:nvSpPr>
            <p:spPr bwMode="auto">
              <a:xfrm>
                <a:off x="2102" y="1432"/>
                <a:ext cx="20" cy="66"/>
              </a:xfrm>
              <a:custGeom>
                <a:avLst/>
                <a:gdLst>
                  <a:gd name="T0" fmla="*/ 10 w 20"/>
                  <a:gd name="T1" fmla="*/ 66 h 66"/>
                  <a:gd name="T2" fmla="*/ 20 w 20"/>
                  <a:gd name="T3" fmla="*/ 0 h 66"/>
                  <a:gd name="T4" fmla="*/ 10 w 20"/>
                  <a:gd name="T5" fmla="*/ 3 h 66"/>
                  <a:gd name="T6" fmla="*/ 0 w 20"/>
                  <a:gd name="T7" fmla="*/ 0 h 66"/>
                  <a:gd name="T8" fmla="*/ 10 w 20"/>
                  <a:gd name="T9" fmla="*/ 66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66"/>
                  <a:gd name="T17" fmla="*/ 20 w 20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66">
                    <a:moveTo>
                      <a:pt x="10" y="66"/>
                    </a:moveTo>
                    <a:lnTo>
                      <a:pt x="20" y="0"/>
                    </a:lnTo>
                    <a:lnTo>
                      <a:pt x="10" y="3"/>
                    </a:lnTo>
                    <a:lnTo>
                      <a:pt x="0" y="0"/>
                    </a:lnTo>
                    <a:lnTo>
                      <a:pt x="10" y="66"/>
                    </a:lnTo>
                    <a:close/>
                  </a:path>
                </a:pathLst>
              </a:custGeom>
              <a:solidFill>
                <a:srgbClr val="333399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2" name="Freeform 797"/>
              <p:cNvSpPr>
                <a:spLocks/>
              </p:cNvSpPr>
              <p:nvPr/>
            </p:nvSpPr>
            <p:spPr bwMode="auto">
              <a:xfrm>
                <a:off x="2166" y="1093"/>
                <a:ext cx="66" cy="20"/>
              </a:xfrm>
              <a:custGeom>
                <a:avLst/>
                <a:gdLst>
                  <a:gd name="T0" fmla="*/ 66 w 66"/>
                  <a:gd name="T1" fmla="*/ 10 h 20"/>
                  <a:gd name="T2" fmla="*/ 0 w 66"/>
                  <a:gd name="T3" fmla="*/ 20 h 20"/>
                  <a:gd name="T4" fmla="*/ 4 w 66"/>
                  <a:gd name="T5" fmla="*/ 10 h 20"/>
                  <a:gd name="T6" fmla="*/ 0 w 66"/>
                  <a:gd name="T7" fmla="*/ 0 h 20"/>
                  <a:gd name="T8" fmla="*/ 66 w 66"/>
                  <a:gd name="T9" fmla="*/ 1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6"/>
                  <a:gd name="T16" fmla="*/ 0 h 20"/>
                  <a:gd name="T17" fmla="*/ 66 w 66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6" h="20">
                    <a:moveTo>
                      <a:pt x="66" y="10"/>
                    </a:moveTo>
                    <a:lnTo>
                      <a:pt x="0" y="20"/>
                    </a:lnTo>
                    <a:lnTo>
                      <a:pt x="4" y="10"/>
                    </a:lnTo>
                    <a:lnTo>
                      <a:pt x="0" y="0"/>
                    </a:lnTo>
                    <a:lnTo>
                      <a:pt x="66" y="10"/>
                    </a:lnTo>
                    <a:close/>
                  </a:path>
                </a:pathLst>
              </a:custGeom>
              <a:solidFill>
                <a:srgbClr val="333399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3" name="Line 798"/>
              <p:cNvSpPr>
                <a:spLocks noChangeShapeType="1"/>
              </p:cNvSpPr>
              <p:nvPr/>
            </p:nvSpPr>
            <p:spPr bwMode="auto">
              <a:xfrm flipV="1">
                <a:off x="2112" y="1104"/>
                <a:ext cx="0" cy="336"/>
              </a:xfrm>
              <a:prstGeom prst="line">
                <a:avLst/>
              </a:prstGeom>
              <a:noFill/>
              <a:ln w="3175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74" name="Line 799"/>
              <p:cNvSpPr>
                <a:spLocks noChangeShapeType="1"/>
              </p:cNvSpPr>
              <p:nvPr/>
            </p:nvSpPr>
            <p:spPr bwMode="auto">
              <a:xfrm>
                <a:off x="2112" y="1104"/>
                <a:ext cx="96" cy="0"/>
              </a:xfrm>
              <a:prstGeom prst="line">
                <a:avLst/>
              </a:prstGeom>
              <a:noFill/>
              <a:ln w="3175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53" name="Group 800"/>
          <p:cNvGrpSpPr>
            <a:grpSpLocks/>
          </p:cNvGrpSpPr>
          <p:nvPr/>
        </p:nvGrpSpPr>
        <p:grpSpPr bwMode="auto">
          <a:xfrm>
            <a:off x="4036809" y="1498289"/>
            <a:ext cx="173469" cy="174906"/>
            <a:chOff x="3938" y="1028"/>
            <a:chExt cx="115" cy="131"/>
          </a:xfrm>
        </p:grpSpPr>
        <p:sp>
          <p:nvSpPr>
            <p:cNvPr id="778" name="Freeform 801"/>
            <p:cNvSpPr>
              <a:spLocks/>
            </p:cNvSpPr>
            <p:nvPr/>
          </p:nvSpPr>
          <p:spPr bwMode="auto">
            <a:xfrm>
              <a:off x="3938" y="1028"/>
              <a:ext cx="108" cy="83"/>
            </a:xfrm>
            <a:custGeom>
              <a:avLst/>
              <a:gdLst>
                <a:gd name="T0" fmla="*/ 59 w 108"/>
                <a:gd name="T1" fmla="*/ 20 h 83"/>
                <a:gd name="T2" fmla="*/ 72 w 108"/>
                <a:gd name="T3" fmla="*/ 12 h 83"/>
                <a:gd name="T4" fmla="*/ 80 w 108"/>
                <a:gd name="T5" fmla="*/ 7 h 83"/>
                <a:gd name="T6" fmla="*/ 90 w 108"/>
                <a:gd name="T7" fmla="*/ 4 h 83"/>
                <a:gd name="T8" fmla="*/ 99 w 108"/>
                <a:gd name="T9" fmla="*/ 0 h 83"/>
                <a:gd name="T10" fmla="*/ 103 w 108"/>
                <a:gd name="T11" fmla="*/ 0 h 83"/>
                <a:gd name="T12" fmla="*/ 107 w 108"/>
                <a:gd name="T13" fmla="*/ 0 h 83"/>
                <a:gd name="T14" fmla="*/ 108 w 108"/>
                <a:gd name="T15" fmla="*/ 4 h 83"/>
                <a:gd name="T16" fmla="*/ 107 w 108"/>
                <a:gd name="T17" fmla="*/ 7 h 83"/>
                <a:gd name="T18" fmla="*/ 107 w 108"/>
                <a:gd name="T19" fmla="*/ 8 h 83"/>
                <a:gd name="T20" fmla="*/ 103 w 108"/>
                <a:gd name="T21" fmla="*/ 13 h 83"/>
                <a:gd name="T22" fmla="*/ 100 w 108"/>
                <a:gd name="T23" fmla="*/ 17 h 83"/>
                <a:gd name="T24" fmla="*/ 97 w 108"/>
                <a:gd name="T25" fmla="*/ 20 h 83"/>
                <a:gd name="T26" fmla="*/ 92 w 108"/>
                <a:gd name="T27" fmla="*/ 27 h 83"/>
                <a:gd name="T28" fmla="*/ 84 w 108"/>
                <a:gd name="T29" fmla="*/ 33 h 83"/>
                <a:gd name="T30" fmla="*/ 77 w 108"/>
                <a:gd name="T31" fmla="*/ 38 h 83"/>
                <a:gd name="T32" fmla="*/ 69 w 108"/>
                <a:gd name="T33" fmla="*/ 45 h 83"/>
                <a:gd name="T34" fmla="*/ 62 w 108"/>
                <a:gd name="T35" fmla="*/ 50 h 83"/>
                <a:gd name="T36" fmla="*/ 51 w 108"/>
                <a:gd name="T37" fmla="*/ 58 h 83"/>
                <a:gd name="T38" fmla="*/ 38 w 108"/>
                <a:gd name="T39" fmla="*/ 66 h 83"/>
                <a:gd name="T40" fmla="*/ 28 w 108"/>
                <a:gd name="T41" fmla="*/ 73 h 83"/>
                <a:gd name="T42" fmla="*/ 20 w 108"/>
                <a:gd name="T43" fmla="*/ 76 h 83"/>
                <a:gd name="T44" fmla="*/ 10 w 108"/>
                <a:gd name="T45" fmla="*/ 81 h 83"/>
                <a:gd name="T46" fmla="*/ 5 w 108"/>
                <a:gd name="T47" fmla="*/ 83 h 83"/>
                <a:gd name="T48" fmla="*/ 2 w 108"/>
                <a:gd name="T49" fmla="*/ 83 h 83"/>
                <a:gd name="T50" fmla="*/ 0 w 108"/>
                <a:gd name="T51" fmla="*/ 81 h 83"/>
                <a:gd name="T52" fmla="*/ 0 w 108"/>
                <a:gd name="T53" fmla="*/ 80 h 83"/>
                <a:gd name="T54" fmla="*/ 0 w 108"/>
                <a:gd name="T55" fmla="*/ 76 h 83"/>
                <a:gd name="T56" fmla="*/ 0 w 108"/>
                <a:gd name="T57" fmla="*/ 73 h 83"/>
                <a:gd name="T58" fmla="*/ 5 w 108"/>
                <a:gd name="T59" fmla="*/ 66 h 83"/>
                <a:gd name="T60" fmla="*/ 11 w 108"/>
                <a:gd name="T61" fmla="*/ 58 h 83"/>
                <a:gd name="T62" fmla="*/ 18 w 108"/>
                <a:gd name="T63" fmla="*/ 52 h 83"/>
                <a:gd name="T64" fmla="*/ 25 w 108"/>
                <a:gd name="T65" fmla="*/ 45 h 83"/>
                <a:gd name="T66" fmla="*/ 29 w 108"/>
                <a:gd name="T67" fmla="*/ 42 h 8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8"/>
                <a:gd name="T103" fmla="*/ 0 h 83"/>
                <a:gd name="T104" fmla="*/ 108 w 108"/>
                <a:gd name="T105" fmla="*/ 83 h 8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8" h="83">
                  <a:moveTo>
                    <a:pt x="59" y="20"/>
                  </a:moveTo>
                  <a:lnTo>
                    <a:pt x="72" y="12"/>
                  </a:lnTo>
                  <a:lnTo>
                    <a:pt x="80" y="7"/>
                  </a:lnTo>
                  <a:lnTo>
                    <a:pt x="90" y="4"/>
                  </a:lnTo>
                  <a:lnTo>
                    <a:pt x="99" y="0"/>
                  </a:lnTo>
                  <a:lnTo>
                    <a:pt x="103" y="0"/>
                  </a:lnTo>
                  <a:lnTo>
                    <a:pt x="107" y="0"/>
                  </a:lnTo>
                  <a:lnTo>
                    <a:pt x="108" y="4"/>
                  </a:lnTo>
                  <a:lnTo>
                    <a:pt x="107" y="7"/>
                  </a:lnTo>
                  <a:lnTo>
                    <a:pt x="107" y="8"/>
                  </a:lnTo>
                  <a:lnTo>
                    <a:pt x="103" y="13"/>
                  </a:lnTo>
                  <a:lnTo>
                    <a:pt x="100" y="17"/>
                  </a:lnTo>
                  <a:lnTo>
                    <a:pt x="97" y="20"/>
                  </a:lnTo>
                  <a:lnTo>
                    <a:pt x="92" y="27"/>
                  </a:lnTo>
                  <a:lnTo>
                    <a:pt x="84" y="33"/>
                  </a:lnTo>
                  <a:lnTo>
                    <a:pt x="77" y="38"/>
                  </a:lnTo>
                  <a:lnTo>
                    <a:pt x="69" y="45"/>
                  </a:lnTo>
                  <a:lnTo>
                    <a:pt x="62" y="50"/>
                  </a:lnTo>
                  <a:lnTo>
                    <a:pt x="51" y="58"/>
                  </a:lnTo>
                  <a:lnTo>
                    <a:pt x="38" y="66"/>
                  </a:lnTo>
                  <a:lnTo>
                    <a:pt x="28" y="73"/>
                  </a:lnTo>
                  <a:lnTo>
                    <a:pt x="20" y="76"/>
                  </a:lnTo>
                  <a:lnTo>
                    <a:pt x="10" y="81"/>
                  </a:lnTo>
                  <a:lnTo>
                    <a:pt x="5" y="83"/>
                  </a:lnTo>
                  <a:lnTo>
                    <a:pt x="2" y="83"/>
                  </a:lnTo>
                  <a:lnTo>
                    <a:pt x="0" y="81"/>
                  </a:lnTo>
                  <a:lnTo>
                    <a:pt x="0" y="80"/>
                  </a:lnTo>
                  <a:lnTo>
                    <a:pt x="0" y="76"/>
                  </a:lnTo>
                  <a:lnTo>
                    <a:pt x="0" y="73"/>
                  </a:lnTo>
                  <a:lnTo>
                    <a:pt x="5" y="66"/>
                  </a:lnTo>
                  <a:lnTo>
                    <a:pt x="11" y="58"/>
                  </a:lnTo>
                  <a:lnTo>
                    <a:pt x="18" y="52"/>
                  </a:lnTo>
                  <a:lnTo>
                    <a:pt x="25" y="45"/>
                  </a:lnTo>
                  <a:lnTo>
                    <a:pt x="29" y="42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79" name="Freeform 802"/>
            <p:cNvSpPr>
              <a:spLocks/>
            </p:cNvSpPr>
            <p:nvPr/>
          </p:nvSpPr>
          <p:spPr bwMode="auto">
            <a:xfrm>
              <a:off x="3940" y="1030"/>
              <a:ext cx="106" cy="83"/>
            </a:xfrm>
            <a:custGeom>
              <a:avLst/>
              <a:gdLst>
                <a:gd name="T0" fmla="*/ 0 w 106"/>
                <a:gd name="T1" fmla="*/ 81 h 83"/>
                <a:gd name="T2" fmla="*/ 11 w 106"/>
                <a:gd name="T3" fmla="*/ 83 h 83"/>
                <a:gd name="T4" fmla="*/ 24 w 106"/>
                <a:gd name="T5" fmla="*/ 81 h 83"/>
                <a:gd name="T6" fmla="*/ 34 w 106"/>
                <a:gd name="T7" fmla="*/ 81 h 83"/>
                <a:gd name="T8" fmla="*/ 46 w 106"/>
                <a:gd name="T9" fmla="*/ 79 h 83"/>
                <a:gd name="T10" fmla="*/ 55 w 106"/>
                <a:gd name="T11" fmla="*/ 78 h 83"/>
                <a:gd name="T12" fmla="*/ 65 w 106"/>
                <a:gd name="T13" fmla="*/ 73 h 83"/>
                <a:gd name="T14" fmla="*/ 74 w 106"/>
                <a:gd name="T15" fmla="*/ 66 h 83"/>
                <a:gd name="T16" fmla="*/ 82 w 106"/>
                <a:gd name="T17" fmla="*/ 59 h 83"/>
                <a:gd name="T18" fmla="*/ 90 w 106"/>
                <a:gd name="T19" fmla="*/ 51 h 83"/>
                <a:gd name="T20" fmla="*/ 97 w 106"/>
                <a:gd name="T21" fmla="*/ 38 h 83"/>
                <a:gd name="T22" fmla="*/ 103 w 106"/>
                <a:gd name="T23" fmla="*/ 23 h 83"/>
                <a:gd name="T24" fmla="*/ 105 w 106"/>
                <a:gd name="T25" fmla="*/ 15 h 83"/>
                <a:gd name="T26" fmla="*/ 106 w 106"/>
                <a:gd name="T27" fmla="*/ 8 h 83"/>
                <a:gd name="T28" fmla="*/ 106 w 106"/>
                <a:gd name="T29" fmla="*/ 5 h 83"/>
                <a:gd name="T30" fmla="*/ 106 w 106"/>
                <a:gd name="T31" fmla="*/ 2 h 83"/>
                <a:gd name="T32" fmla="*/ 105 w 106"/>
                <a:gd name="T33" fmla="*/ 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6"/>
                <a:gd name="T52" fmla="*/ 0 h 83"/>
                <a:gd name="T53" fmla="*/ 106 w 106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6" h="83">
                  <a:moveTo>
                    <a:pt x="0" y="81"/>
                  </a:moveTo>
                  <a:lnTo>
                    <a:pt x="11" y="83"/>
                  </a:lnTo>
                  <a:lnTo>
                    <a:pt x="24" y="81"/>
                  </a:lnTo>
                  <a:lnTo>
                    <a:pt x="34" y="81"/>
                  </a:lnTo>
                  <a:lnTo>
                    <a:pt x="46" y="79"/>
                  </a:lnTo>
                  <a:lnTo>
                    <a:pt x="55" y="78"/>
                  </a:lnTo>
                  <a:lnTo>
                    <a:pt x="65" y="73"/>
                  </a:lnTo>
                  <a:lnTo>
                    <a:pt x="74" y="66"/>
                  </a:lnTo>
                  <a:lnTo>
                    <a:pt x="82" y="59"/>
                  </a:lnTo>
                  <a:lnTo>
                    <a:pt x="90" y="51"/>
                  </a:lnTo>
                  <a:lnTo>
                    <a:pt x="97" y="38"/>
                  </a:lnTo>
                  <a:lnTo>
                    <a:pt x="103" y="23"/>
                  </a:lnTo>
                  <a:lnTo>
                    <a:pt x="105" y="15"/>
                  </a:lnTo>
                  <a:lnTo>
                    <a:pt x="106" y="8"/>
                  </a:lnTo>
                  <a:lnTo>
                    <a:pt x="106" y="5"/>
                  </a:lnTo>
                  <a:lnTo>
                    <a:pt x="106" y="2"/>
                  </a:lnTo>
                  <a:lnTo>
                    <a:pt x="105" y="0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80" name="Freeform 803"/>
            <p:cNvSpPr>
              <a:spLocks/>
            </p:cNvSpPr>
            <p:nvPr/>
          </p:nvSpPr>
          <p:spPr bwMode="auto">
            <a:xfrm>
              <a:off x="3941" y="1032"/>
              <a:ext cx="104" cy="77"/>
            </a:xfrm>
            <a:custGeom>
              <a:avLst/>
              <a:gdLst>
                <a:gd name="T0" fmla="*/ 2 w 104"/>
                <a:gd name="T1" fmla="*/ 77 h 77"/>
                <a:gd name="T2" fmla="*/ 0 w 104"/>
                <a:gd name="T3" fmla="*/ 77 h 77"/>
                <a:gd name="T4" fmla="*/ 2 w 104"/>
                <a:gd name="T5" fmla="*/ 71 h 77"/>
                <a:gd name="T6" fmla="*/ 5 w 104"/>
                <a:gd name="T7" fmla="*/ 66 h 77"/>
                <a:gd name="T8" fmla="*/ 10 w 104"/>
                <a:gd name="T9" fmla="*/ 59 h 77"/>
                <a:gd name="T10" fmla="*/ 15 w 104"/>
                <a:gd name="T11" fmla="*/ 54 h 77"/>
                <a:gd name="T12" fmla="*/ 20 w 104"/>
                <a:gd name="T13" fmla="*/ 49 h 77"/>
                <a:gd name="T14" fmla="*/ 25 w 104"/>
                <a:gd name="T15" fmla="*/ 44 h 77"/>
                <a:gd name="T16" fmla="*/ 33 w 104"/>
                <a:gd name="T17" fmla="*/ 38 h 77"/>
                <a:gd name="T18" fmla="*/ 40 w 104"/>
                <a:gd name="T19" fmla="*/ 33 h 77"/>
                <a:gd name="T20" fmla="*/ 49 w 104"/>
                <a:gd name="T21" fmla="*/ 26 h 77"/>
                <a:gd name="T22" fmla="*/ 63 w 104"/>
                <a:gd name="T23" fmla="*/ 18 h 77"/>
                <a:gd name="T24" fmla="*/ 73 w 104"/>
                <a:gd name="T25" fmla="*/ 11 h 77"/>
                <a:gd name="T26" fmla="*/ 81 w 104"/>
                <a:gd name="T27" fmla="*/ 6 h 77"/>
                <a:gd name="T28" fmla="*/ 87 w 104"/>
                <a:gd name="T29" fmla="*/ 3 h 77"/>
                <a:gd name="T30" fmla="*/ 94 w 104"/>
                <a:gd name="T31" fmla="*/ 1 h 77"/>
                <a:gd name="T32" fmla="*/ 99 w 104"/>
                <a:gd name="T33" fmla="*/ 0 h 77"/>
                <a:gd name="T34" fmla="*/ 102 w 104"/>
                <a:gd name="T35" fmla="*/ 0 h 77"/>
                <a:gd name="T36" fmla="*/ 104 w 104"/>
                <a:gd name="T37" fmla="*/ 1 h 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77"/>
                <a:gd name="T59" fmla="*/ 104 w 104"/>
                <a:gd name="T60" fmla="*/ 77 h 7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77">
                  <a:moveTo>
                    <a:pt x="2" y="77"/>
                  </a:moveTo>
                  <a:lnTo>
                    <a:pt x="0" y="77"/>
                  </a:lnTo>
                  <a:lnTo>
                    <a:pt x="2" y="71"/>
                  </a:lnTo>
                  <a:lnTo>
                    <a:pt x="5" y="66"/>
                  </a:lnTo>
                  <a:lnTo>
                    <a:pt x="10" y="59"/>
                  </a:lnTo>
                  <a:lnTo>
                    <a:pt x="15" y="54"/>
                  </a:lnTo>
                  <a:lnTo>
                    <a:pt x="20" y="49"/>
                  </a:lnTo>
                  <a:lnTo>
                    <a:pt x="25" y="44"/>
                  </a:lnTo>
                  <a:lnTo>
                    <a:pt x="33" y="38"/>
                  </a:lnTo>
                  <a:lnTo>
                    <a:pt x="40" y="33"/>
                  </a:lnTo>
                  <a:lnTo>
                    <a:pt x="49" y="26"/>
                  </a:lnTo>
                  <a:lnTo>
                    <a:pt x="63" y="18"/>
                  </a:lnTo>
                  <a:lnTo>
                    <a:pt x="73" y="11"/>
                  </a:lnTo>
                  <a:lnTo>
                    <a:pt x="81" y="6"/>
                  </a:lnTo>
                  <a:lnTo>
                    <a:pt x="87" y="3"/>
                  </a:lnTo>
                  <a:lnTo>
                    <a:pt x="94" y="1"/>
                  </a:lnTo>
                  <a:lnTo>
                    <a:pt x="99" y="0"/>
                  </a:lnTo>
                  <a:lnTo>
                    <a:pt x="102" y="0"/>
                  </a:lnTo>
                  <a:lnTo>
                    <a:pt x="104" y="1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81" name="Freeform 804"/>
            <p:cNvSpPr>
              <a:spLocks/>
            </p:cNvSpPr>
            <p:nvPr/>
          </p:nvSpPr>
          <p:spPr bwMode="auto">
            <a:xfrm>
              <a:off x="3948" y="1038"/>
              <a:ext cx="92" cy="70"/>
            </a:xfrm>
            <a:custGeom>
              <a:avLst/>
              <a:gdLst>
                <a:gd name="T0" fmla="*/ 0 w 92"/>
                <a:gd name="T1" fmla="*/ 70 h 70"/>
                <a:gd name="T2" fmla="*/ 0 w 92"/>
                <a:gd name="T3" fmla="*/ 68 h 70"/>
                <a:gd name="T4" fmla="*/ 0 w 92"/>
                <a:gd name="T5" fmla="*/ 66 h 70"/>
                <a:gd name="T6" fmla="*/ 3 w 92"/>
                <a:gd name="T7" fmla="*/ 60 h 70"/>
                <a:gd name="T8" fmla="*/ 6 w 92"/>
                <a:gd name="T9" fmla="*/ 55 h 70"/>
                <a:gd name="T10" fmla="*/ 11 w 92"/>
                <a:gd name="T11" fmla="*/ 50 h 70"/>
                <a:gd name="T12" fmla="*/ 16 w 92"/>
                <a:gd name="T13" fmla="*/ 45 h 70"/>
                <a:gd name="T14" fmla="*/ 23 w 92"/>
                <a:gd name="T15" fmla="*/ 40 h 70"/>
                <a:gd name="T16" fmla="*/ 29 w 92"/>
                <a:gd name="T17" fmla="*/ 33 h 70"/>
                <a:gd name="T18" fmla="*/ 38 w 92"/>
                <a:gd name="T19" fmla="*/ 28 h 70"/>
                <a:gd name="T20" fmla="*/ 46 w 92"/>
                <a:gd name="T21" fmla="*/ 20 h 70"/>
                <a:gd name="T22" fmla="*/ 59 w 92"/>
                <a:gd name="T23" fmla="*/ 12 h 70"/>
                <a:gd name="T24" fmla="*/ 70 w 92"/>
                <a:gd name="T25" fmla="*/ 7 h 70"/>
                <a:gd name="T26" fmla="*/ 79 w 92"/>
                <a:gd name="T27" fmla="*/ 3 h 70"/>
                <a:gd name="T28" fmla="*/ 84 w 92"/>
                <a:gd name="T29" fmla="*/ 0 h 70"/>
                <a:gd name="T30" fmla="*/ 87 w 92"/>
                <a:gd name="T31" fmla="*/ 0 h 70"/>
                <a:gd name="T32" fmla="*/ 90 w 92"/>
                <a:gd name="T33" fmla="*/ 0 h 70"/>
                <a:gd name="T34" fmla="*/ 92 w 92"/>
                <a:gd name="T35" fmla="*/ 2 h 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92"/>
                <a:gd name="T55" fmla="*/ 0 h 70"/>
                <a:gd name="T56" fmla="*/ 92 w 92"/>
                <a:gd name="T57" fmla="*/ 70 h 7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92" h="70">
                  <a:moveTo>
                    <a:pt x="0" y="70"/>
                  </a:moveTo>
                  <a:lnTo>
                    <a:pt x="0" y="68"/>
                  </a:lnTo>
                  <a:lnTo>
                    <a:pt x="0" y="66"/>
                  </a:lnTo>
                  <a:lnTo>
                    <a:pt x="3" y="60"/>
                  </a:lnTo>
                  <a:lnTo>
                    <a:pt x="6" y="55"/>
                  </a:lnTo>
                  <a:lnTo>
                    <a:pt x="11" y="50"/>
                  </a:lnTo>
                  <a:lnTo>
                    <a:pt x="16" y="45"/>
                  </a:lnTo>
                  <a:lnTo>
                    <a:pt x="23" y="40"/>
                  </a:lnTo>
                  <a:lnTo>
                    <a:pt x="29" y="33"/>
                  </a:lnTo>
                  <a:lnTo>
                    <a:pt x="38" y="28"/>
                  </a:lnTo>
                  <a:lnTo>
                    <a:pt x="46" y="20"/>
                  </a:lnTo>
                  <a:lnTo>
                    <a:pt x="59" y="12"/>
                  </a:lnTo>
                  <a:lnTo>
                    <a:pt x="70" y="7"/>
                  </a:lnTo>
                  <a:lnTo>
                    <a:pt x="79" y="3"/>
                  </a:lnTo>
                  <a:lnTo>
                    <a:pt x="84" y="0"/>
                  </a:lnTo>
                  <a:lnTo>
                    <a:pt x="87" y="0"/>
                  </a:lnTo>
                  <a:lnTo>
                    <a:pt x="90" y="0"/>
                  </a:lnTo>
                  <a:lnTo>
                    <a:pt x="92" y="2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82" name="Freeform 805"/>
            <p:cNvSpPr>
              <a:spLocks/>
            </p:cNvSpPr>
            <p:nvPr/>
          </p:nvSpPr>
          <p:spPr bwMode="auto">
            <a:xfrm>
              <a:off x="3949" y="1040"/>
              <a:ext cx="97" cy="71"/>
            </a:xfrm>
            <a:custGeom>
              <a:avLst/>
              <a:gdLst>
                <a:gd name="T0" fmla="*/ 0 w 97"/>
                <a:gd name="T1" fmla="*/ 71 h 71"/>
                <a:gd name="T2" fmla="*/ 17 w 97"/>
                <a:gd name="T3" fmla="*/ 64 h 71"/>
                <a:gd name="T4" fmla="*/ 32 w 97"/>
                <a:gd name="T5" fmla="*/ 56 h 71"/>
                <a:gd name="T6" fmla="*/ 48 w 97"/>
                <a:gd name="T7" fmla="*/ 45 h 71"/>
                <a:gd name="T8" fmla="*/ 61 w 97"/>
                <a:gd name="T9" fmla="*/ 36 h 71"/>
                <a:gd name="T10" fmla="*/ 73 w 97"/>
                <a:gd name="T11" fmla="*/ 26 h 71"/>
                <a:gd name="T12" fmla="*/ 81 w 97"/>
                <a:gd name="T13" fmla="*/ 18 h 71"/>
                <a:gd name="T14" fmla="*/ 89 w 97"/>
                <a:gd name="T15" fmla="*/ 10 h 71"/>
                <a:gd name="T16" fmla="*/ 97 w 97"/>
                <a:gd name="T17" fmla="*/ 0 h 7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7"/>
                <a:gd name="T28" fmla="*/ 0 h 71"/>
                <a:gd name="T29" fmla="*/ 97 w 97"/>
                <a:gd name="T30" fmla="*/ 71 h 7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7" h="71">
                  <a:moveTo>
                    <a:pt x="0" y="71"/>
                  </a:moveTo>
                  <a:lnTo>
                    <a:pt x="17" y="64"/>
                  </a:lnTo>
                  <a:lnTo>
                    <a:pt x="32" y="56"/>
                  </a:lnTo>
                  <a:lnTo>
                    <a:pt x="48" y="45"/>
                  </a:lnTo>
                  <a:lnTo>
                    <a:pt x="61" y="36"/>
                  </a:lnTo>
                  <a:lnTo>
                    <a:pt x="73" y="26"/>
                  </a:lnTo>
                  <a:lnTo>
                    <a:pt x="81" y="18"/>
                  </a:lnTo>
                  <a:lnTo>
                    <a:pt x="89" y="10"/>
                  </a:lnTo>
                  <a:lnTo>
                    <a:pt x="97" y="0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83" name="Freeform 806"/>
            <p:cNvSpPr>
              <a:spLocks/>
            </p:cNvSpPr>
            <p:nvPr/>
          </p:nvSpPr>
          <p:spPr bwMode="auto">
            <a:xfrm>
              <a:off x="3958" y="1046"/>
              <a:ext cx="87" cy="65"/>
            </a:xfrm>
            <a:custGeom>
              <a:avLst/>
              <a:gdLst>
                <a:gd name="T0" fmla="*/ 0 w 87"/>
                <a:gd name="T1" fmla="*/ 65 h 65"/>
                <a:gd name="T2" fmla="*/ 16 w 87"/>
                <a:gd name="T3" fmla="*/ 57 h 65"/>
                <a:gd name="T4" fmla="*/ 29 w 87"/>
                <a:gd name="T5" fmla="*/ 50 h 65"/>
                <a:gd name="T6" fmla="*/ 42 w 87"/>
                <a:gd name="T7" fmla="*/ 42 h 65"/>
                <a:gd name="T8" fmla="*/ 51 w 87"/>
                <a:gd name="T9" fmla="*/ 35 h 65"/>
                <a:gd name="T10" fmla="*/ 62 w 87"/>
                <a:gd name="T11" fmla="*/ 25 h 65"/>
                <a:gd name="T12" fmla="*/ 70 w 87"/>
                <a:gd name="T13" fmla="*/ 19 h 65"/>
                <a:gd name="T14" fmla="*/ 77 w 87"/>
                <a:gd name="T15" fmla="*/ 10 h 65"/>
                <a:gd name="T16" fmla="*/ 87 w 87"/>
                <a:gd name="T17" fmla="*/ 0 h 6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7"/>
                <a:gd name="T28" fmla="*/ 0 h 65"/>
                <a:gd name="T29" fmla="*/ 87 w 87"/>
                <a:gd name="T30" fmla="*/ 65 h 6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7" h="65">
                  <a:moveTo>
                    <a:pt x="0" y="65"/>
                  </a:moveTo>
                  <a:lnTo>
                    <a:pt x="16" y="57"/>
                  </a:lnTo>
                  <a:lnTo>
                    <a:pt x="29" y="50"/>
                  </a:lnTo>
                  <a:lnTo>
                    <a:pt x="42" y="42"/>
                  </a:lnTo>
                  <a:lnTo>
                    <a:pt x="51" y="35"/>
                  </a:lnTo>
                  <a:lnTo>
                    <a:pt x="62" y="25"/>
                  </a:lnTo>
                  <a:lnTo>
                    <a:pt x="70" y="19"/>
                  </a:lnTo>
                  <a:lnTo>
                    <a:pt x="77" y="10"/>
                  </a:lnTo>
                  <a:lnTo>
                    <a:pt x="87" y="0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84" name="Freeform 807"/>
            <p:cNvSpPr>
              <a:spLocks/>
            </p:cNvSpPr>
            <p:nvPr/>
          </p:nvSpPr>
          <p:spPr bwMode="auto">
            <a:xfrm>
              <a:off x="3964" y="1055"/>
              <a:ext cx="77" cy="56"/>
            </a:xfrm>
            <a:custGeom>
              <a:avLst/>
              <a:gdLst>
                <a:gd name="T0" fmla="*/ 0 w 77"/>
                <a:gd name="T1" fmla="*/ 56 h 56"/>
                <a:gd name="T2" fmla="*/ 15 w 77"/>
                <a:gd name="T3" fmla="*/ 49 h 56"/>
                <a:gd name="T4" fmla="*/ 30 w 77"/>
                <a:gd name="T5" fmla="*/ 41 h 56"/>
                <a:gd name="T6" fmla="*/ 40 w 77"/>
                <a:gd name="T7" fmla="*/ 34 h 56"/>
                <a:gd name="T8" fmla="*/ 50 w 77"/>
                <a:gd name="T9" fmla="*/ 28 h 56"/>
                <a:gd name="T10" fmla="*/ 59 w 77"/>
                <a:gd name="T11" fmla="*/ 20 h 56"/>
                <a:gd name="T12" fmla="*/ 68 w 77"/>
                <a:gd name="T13" fmla="*/ 11 h 56"/>
                <a:gd name="T14" fmla="*/ 77 w 77"/>
                <a:gd name="T15" fmla="*/ 0 h 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56"/>
                <a:gd name="T26" fmla="*/ 77 w 77"/>
                <a:gd name="T27" fmla="*/ 56 h 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56">
                  <a:moveTo>
                    <a:pt x="0" y="56"/>
                  </a:moveTo>
                  <a:lnTo>
                    <a:pt x="15" y="49"/>
                  </a:lnTo>
                  <a:lnTo>
                    <a:pt x="30" y="41"/>
                  </a:lnTo>
                  <a:lnTo>
                    <a:pt x="40" y="34"/>
                  </a:lnTo>
                  <a:lnTo>
                    <a:pt x="50" y="28"/>
                  </a:lnTo>
                  <a:lnTo>
                    <a:pt x="59" y="20"/>
                  </a:lnTo>
                  <a:lnTo>
                    <a:pt x="68" y="11"/>
                  </a:lnTo>
                  <a:lnTo>
                    <a:pt x="77" y="0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85" name="Freeform 808"/>
            <p:cNvSpPr>
              <a:spLocks/>
            </p:cNvSpPr>
            <p:nvPr/>
          </p:nvSpPr>
          <p:spPr bwMode="auto">
            <a:xfrm>
              <a:off x="3969" y="1063"/>
              <a:ext cx="69" cy="48"/>
            </a:xfrm>
            <a:custGeom>
              <a:avLst/>
              <a:gdLst>
                <a:gd name="T0" fmla="*/ 0 w 69"/>
                <a:gd name="T1" fmla="*/ 48 h 48"/>
                <a:gd name="T2" fmla="*/ 12 w 69"/>
                <a:gd name="T3" fmla="*/ 45 h 48"/>
                <a:gd name="T4" fmla="*/ 23 w 69"/>
                <a:gd name="T5" fmla="*/ 38 h 48"/>
                <a:gd name="T6" fmla="*/ 35 w 69"/>
                <a:gd name="T7" fmla="*/ 31 h 48"/>
                <a:gd name="T8" fmla="*/ 46 w 69"/>
                <a:gd name="T9" fmla="*/ 23 h 48"/>
                <a:gd name="T10" fmla="*/ 54 w 69"/>
                <a:gd name="T11" fmla="*/ 15 h 48"/>
                <a:gd name="T12" fmla="*/ 63 w 69"/>
                <a:gd name="T13" fmla="*/ 7 h 48"/>
                <a:gd name="T14" fmla="*/ 69 w 69"/>
                <a:gd name="T15" fmla="*/ 0 h 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9"/>
                <a:gd name="T25" fmla="*/ 0 h 48"/>
                <a:gd name="T26" fmla="*/ 69 w 69"/>
                <a:gd name="T27" fmla="*/ 48 h 4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9" h="48">
                  <a:moveTo>
                    <a:pt x="0" y="48"/>
                  </a:moveTo>
                  <a:lnTo>
                    <a:pt x="12" y="45"/>
                  </a:lnTo>
                  <a:lnTo>
                    <a:pt x="23" y="38"/>
                  </a:lnTo>
                  <a:lnTo>
                    <a:pt x="35" y="31"/>
                  </a:lnTo>
                  <a:lnTo>
                    <a:pt x="46" y="23"/>
                  </a:lnTo>
                  <a:lnTo>
                    <a:pt x="54" y="15"/>
                  </a:lnTo>
                  <a:lnTo>
                    <a:pt x="63" y="7"/>
                  </a:lnTo>
                  <a:lnTo>
                    <a:pt x="69" y="0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86" name="Freeform 809"/>
            <p:cNvSpPr>
              <a:spLocks/>
            </p:cNvSpPr>
            <p:nvPr/>
          </p:nvSpPr>
          <p:spPr bwMode="auto">
            <a:xfrm>
              <a:off x="3981" y="1068"/>
              <a:ext cx="56" cy="41"/>
            </a:xfrm>
            <a:custGeom>
              <a:avLst/>
              <a:gdLst>
                <a:gd name="T0" fmla="*/ 0 w 56"/>
                <a:gd name="T1" fmla="*/ 41 h 41"/>
                <a:gd name="T2" fmla="*/ 18 w 56"/>
                <a:gd name="T3" fmla="*/ 31 h 41"/>
                <a:gd name="T4" fmla="*/ 31 w 56"/>
                <a:gd name="T5" fmla="*/ 23 h 41"/>
                <a:gd name="T6" fmla="*/ 41 w 56"/>
                <a:gd name="T7" fmla="*/ 15 h 41"/>
                <a:gd name="T8" fmla="*/ 49 w 56"/>
                <a:gd name="T9" fmla="*/ 8 h 41"/>
                <a:gd name="T10" fmla="*/ 56 w 56"/>
                <a:gd name="T11" fmla="*/ 0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"/>
                <a:gd name="T19" fmla="*/ 0 h 41"/>
                <a:gd name="T20" fmla="*/ 56 w 56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" h="41">
                  <a:moveTo>
                    <a:pt x="0" y="41"/>
                  </a:moveTo>
                  <a:lnTo>
                    <a:pt x="18" y="31"/>
                  </a:lnTo>
                  <a:lnTo>
                    <a:pt x="31" y="23"/>
                  </a:lnTo>
                  <a:lnTo>
                    <a:pt x="41" y="15"/>
                  </a:lnTo>
                  <a:lnTo>
                    <a:pt x="49" y="8"/>
                  </a:lnTo>
                  <a:lnTo>
                    <a:pt x="56" y="0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87" name="Freeform 810"/>
            <p:cNvSpPr>
              <a:spLocks/>
            </p:cNvSpPr>
            <p:nvPr/>
          </p:nvSpPr>
          <p:spPr bwMode="auto">
            <a:xfrm>
              <a:off x="3989" y="1080"/>
              <a:ext cx="41" cy="28"/>
            </a:xfrm>
            <a:custGeom>
              <a:avLst/>
              <a:gdLst>
                <a:gd name="T0" fmla="*/ 0 w 41"/>
                <a:gd name="T1" fmla="*/ 28 h 28"/>
                <a:gd name="T2" fmla="*/ 13 w 41"/>
                <a:gd name="T3" fmla="*/ 21 h 28"/>
                <a:gd name="T4" fmla="*/ 25 w 41"/>
                <a:gd name="T5" fmla="*/ 13 h 28"/>
                <a:gd name="T6" fmla="*/ 33 w 41"/>
                <a:gd name="T7" fmla="*/ 8 h 28"/>
                <a:gd name="T8" fmla="*/ 41 w 41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"/>
                <a:gd name="T16" fmla="*/ 0 h 28"/>
                <a:gd name="T17" fmla="*/ 41 w 41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" h="28">
                  <a:moveTo>
                    <a:pt x="0" y="28"/>
                  </a:moveTo>
                  <a:lnTo>
                    <a:pt x="13" y="21"/>
                  </a:lnTo>
                  <a:lnTo>
                    <a:pt x="25" y="13"/>
                  </a:lnTo>
                  <a:lnTo>
                    <a:pt x="33" y="8"/>
                  </a:lnTo>
                  <a:lnTo>
                    <a:pt x="41" y="0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88" name="Freeform 811"/>
            <p:cNvSpPr>
              <a:spLocks/>
            </p:cNvSpPr>
            <p:nvPr/>
          </p:nvSpPr>
          <p:spPr bwMode="auto">
            <a:xfrm>
              <a:off x="3966" y="1041"/>
              <a:ext cx="56" cy="53"/>
            </a:xfrm>
            <a:custGeom>
              <a:avLst/>
              <a:gdLst>
                <a:gd name="T0" fmla="*/ 6 w 56"/>
                <a:gd name="T1" fmla="*/ 53 h 53"/>
                <a:gd name="T2" fmla="*/ 0 w 56"/>
                <a:gd name="T3" fmla="*/ 10 h 53"/>
                <a:gd name="T4" fmla="*/ 15 w 56"/>
                <a:gd name="T5" fmla="*/ 0 h 53"/>
                <a:gd name="T6" fmla="*/ 56 w 56"/>
                <a:gd name="T7" fmla="*/ 19 h 5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6"/>
                <a:gd name="T13" fmla="*/ 0 h 53"/>
                <a:gd name="T14" fmla="*/ 56 w 56"/>
                <a:gd name="T15" fmla="*/ 53 h 5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6" h="53">
                  <a:moveTo>
                    <a:pt x="6" y="53"/>
                  </a:moveTo>
                  <a:lnTo>
                    <a:pt x="0" y="10"/>
                  </a:lnTo>
                  <a:lnTo>
                    <a:pt x="15" y="0"/>
                  </a:lnTo>
                  <a:lnTo>
                    <a:pt x="56" y="19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89" name="Freeform 812"/>
            <p:cNvSpPr>
              <a:spLocks/>
            </p:cNvSpPr>
            <p:nvPr/>
          </p:nvSpPr>
          <p:spPr bwMode="auto">
            <a:xfrm>
              <a:off x="3971" y="1048"/>
              <a:ext cx="46" cy="43"/>
            </a:xfrm>
            <a:custGeom>
              <a:avLst/>
              <a:gdLst>
                <a:gd name="T0" fmla="*/ 6 w 46"/>
                <a:gd name="T1" fmla="*/ 43 h 43"/>
                <a:gd name="T2" fmla="*/ 0 w 46"/>
                <a:gd name="T3" fmla="*/ 8 h 43"/>
                <a:gd name="T4" fmla="*/ 13 w 46"/>
                <a:gd name="T5" fmla="*/ 0 h 43"/>
                <a:gd name="T6" fmla="*/ 46 w 46"/>
                <a:gd name="T7" fmla="*/ 15 h 4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6"/>
                <a:gd name="T13" fmla="*/ 0 h 43"/>
                <a:gd name="T14" fmla="*/ 46 w 46"/>
                <a:gd name="T15" fmla="*/ 43 h 4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6" h="43">
                  <a:moveTo>
                    <a:pt x="6" y="43"/>
                  </a:moveTo>
                  <a:lnTo>
                    <a:pt x="0" y="8"/>
                  </a:lnTo>
                  <a:lnTo>
                    <a:pt x="13" y="0"/>
                  </a:lnTo>
                  <a:lnTo>
                    <a:pt x="46" y="15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0" name="Freeform 813"/>
            <p:cNvSpPr>
              <a:spLocks/>
            </p:cNvSpPr>
            <p:nvPr/>
          </p:nvSpPr>
          <p:spPr bwMode="auto">
            <a:xfrm>
              <a:off x="3966" y="1041"/>
              <a:ext cx="57" cy="50"/>
            </a:xfrm>
            <a:custGeom>
              <a:avLst/>
              <a:gdLst>
                <a:gd name="T0" fmla="*/ 11 w 57"/>
                <a:gd name="T1" fmla="*/ 50 h 50"/>
                <a:gd name="T2" fmla="*/ 6 w 57"/>
                <a:gd name="T3" fmla="*/ 47 h 50"/>
                <a:gd name="T4" fmla="*/ 10 w 57"/>
                <a:gd name="T5" fmla="*/ 40 h 50"/>
                <a:gd name="T6" fmla="*/ 5 w 57"/>
                <a:gd name="T7" fmla="*/ 37 h 50"/>
                <a:gd name="T8" fmla="*/ 8 w 57"/>
                <a:gd name="T9" fmla="*/ 32 h 50"/>
                <a:gd name="T10" fmla="*/ 3 w 57"/>
                <a:gd name="T11" fmla="*/ 29 h 50"/>
                <a:gd name="T12" fmla="*/ 6 w 57"/>
                <a:gd name="T13" fmla="*/ 24 h 50"/>
                <a:gd name="T14" fmla="*/ 3 w 57"/>
                <a:gd name="T15" fmla="*/ 22 h 50"/>
                <a:gd name="T16" fmla="*/ 6 w 57"/>
                <a:gd name="T17" fmla="*/ 15 h 50"/>
                <a:gd name="T18" fmla="*/ 0 w 57"/>
                <a:gd name="T19" fmla="*/ 10 h 50"/>
                <a:gd name="T20" fmla="*/ 8 w 57"/>
                <a:gd name="T21" fmla="*/ 15 h 50"/>
                <a:gd name="T22" fmla="*/ 6 w 57"/>
                <a:gd name="T23" fmla="*/ 9 h 50"/>
                <a:gd name="T24" fmla="*/ 13 w 57"/>
                <a:gd name="T25" fmla="*/ 10 h 50"/>
                <a:gd name="T26" fmla="*/ 11 w 57"/>
                <a:gd name="T27" fmla="*/ 4 h 50"/>
                <a:gd name="T28" fmla="*/ 18 w 57"/>
                <a:gd name="T29" fmla="*/ 7 h 50"/>
                <a:gd name="T30" fmla="*/ 15 w 57"/>
                <a:gd name="T31" fmla="*/ 0 h 50"/>
                <a:gd name="T32" fmla="*/ 18 w 57"/>
                <a:gd name="T33" fmla="*/ 7 h 50"/>
                <a:gd name="T34" fmla="*/ 24 w 57"/>
                <a:gd name="T35" fmla="*/ 5 h 50"/>
                <a:gd name="T36" fmla="*/ 24 w 57"/>
                <a:gd name="T37" fmla="*/ 10 h 50"/>
                <a:gd name="T38" fmla="*/ 29 w 57"/>
                <a:gd name="T39" fmla="*/ 9 h 50"/>
                <a:gd name="T40" fmla="*/ 31 w 57"/>
                <a:gd name="T41" fmla="*/ 12 h 50"/>
                <a:gd name="T42" fmla="*/ 36 w 57"/>
                <a:gd name="T43" fmla="*/ 10 h 50"/>
                <a:gd name="T44" fmla="*/ 38 w 57"/>
                <a:gd name="T45" fmla="*/ 15 h 50"/>
                <a:gd name="T46" fmla="*/ 44 w 57"/>
                <a:gd name="T47" fmla="*/ 14 h 50"/>
                <a:gd name="T48" fmla="*/ 44 w 57"/>
                <a:gd name="T49" fmla="*/ 19 h 50"/>
                <a:gd name="T50" fmla="*/ 49 w 57"/>
                <a:gd name="T51" fmla="*/ 15 h 50"/>
                <a:gd name="T52" fmla="*/ 49 w 57"/>
                <a:gd name="T53" fmla="*/ 20 h 50"/>
                <a:gd name="T54" fmla="*/ 57 w 57"/>
                <a:gd name="T55" fmla="*/ 19 h 5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57"/>
                <a:gd name="T85" fmla="*/ 0 h 50"/>
                <a:gd name="T86" fmla="*/ 57 w 57"/>
                <a:gd name="T87" fmla="*/ 50 h 5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57" h="50">
                  <a:moveTo>
                    <a:pt x="11" y="50"/>
                  </a:moveTo>
                  <a:lnTo>
                    <a:pt x="6" y="47"/>
                  </a:lnTo>
                  <a:lnTo>
                    <a:pt x="10" y="40"/>
                  </a:lnTo>
                  <a:lnTo>
                    <a:pt x="5" y="37"/>
                  </a:lnTo>
                  <a:lnTo>
                    <a:pt x="8" y="32"/>
                  </a:lnTo>
                  <a:lnTo>
                    <a:pt x="3" y="29"/>
                  </a:lnTo>
                  <a:lnTo>
                    <a:pt x="6" y="24"/>
                  </a:lnTo>
                  <a:lnTo>
                    <a:pt x="3" y="22"/>
                  </a:lnTo>
                  <a:lnTo>
                    <a:pt x="6" y="15"/>
                  </a:lnTo>
                  <a:lnTo>
                    <a:pt x="0" y="10"/>
                  </a:lnTo>
                  <a:lnTo>
                    <a:pt x="8" y="15"/>
                  </a:lnTo>
                  <a:lnTo>
                    <a:pt x="6" y="9"/>
                  </a:lnTo>
                  <a:lnTo>
                    <a:pt x="13" y="10"/>
                  </a:lnTo>
                  <a:lnTo>
                    <a:pt x="11" y="4"/>
                  </a:lnTo>
                  <a:lnTo>
                    <a:pt x="18" y="7"/>
                  </a:lnTo>
                  <a:lnTo>
                    <a:pt x="15" y="0"/>
                  </a:lnTo>
                  <a:lnTo>
                    <a:pt x="18" y="7"/>
                  </a:lnTo>
                  <a:lnTo>
                    <a:pt x="24" y="5"/>
                  </a:lnTo>
                  <a:lnTo>
                    <a:pt x="24" y="10"/>
                  </a:lnTo>
                  <a:lnTo>
                    <a:pt x="29" y="9"/>
                  </a:lnTo>
                  <a:lnTo>
                    <a:pt x="31" y="12"/>
                  </a:lnTo>
                  <a:lnTo>
                    <a:pt x="36" y="10"/>
                  </a:lnTo>
                  <a:lnTo>
                    <a:pt x="38" y="15"/>
                  </a:lnTo>
                  <a:lnTo>
                    <a:pt x="44" y="14"/>
                  </a:lnTo>
                  <a:lnTo>
                    <a:pt x="44" y="19"/>
                  </a:lnTo>
                  <a:lnTo>
                    <a:pt x="49" y="15"/>
                  </a:lnTo>
                  <a:lnTo>
                    <a:pt x="49" y="20"/>
                  </a:lnTo>
                  <a:lnTo>
                    <a:pt x="57" y="19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1" name="Freeform 814"/>
            <p:cNvSpPr>
              <a:spLocks/>
            </p:cNvSpPr>
            <p:nvPr/>
          </p:nvSpPr>
          <p:spPr bwMode="auto">
            <a:xfrm>
              <a:off x="3972" y="1048"/>
              <a:ext cx="12" cy="8"/>
            </a:xfrm>
            <a:custGeom>
              <a:avLst/>
              <a:gdLst>
                <a:gd name="T0" fmla="*/ 0 w 12"/>
                <a:gd name="T1" fmla="*/ 8 h 8"/>
                <a:gd name="T2" fmla="*/ 5 w 12"/>
                <a:gd name="T3" fmla="*/ 8 h 8"/>
                <a:gd name="T4" fmla="*/ 9 w 12"/>
                <a:gd name="T5" fmla="*/ 7 h 8"/>
                <a:gd name="T6" fmla="*/ 12 w 12"/>
                <a:gd name="T7" fmla="*/ 3 h 8"/>
                <a:gd name="T8" fmla="*/ 12 w 12"/>
                <a:gd name="T9" fmla="*/ 0 h 8"/>
                <a:gd name="T10" fmla="*/ 0 w 12"/>
                <a:gd name="T11" fmla="*/ 8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"/>
                <a:gd name="T19" fmla="*/ 0 h 8"/>
                <a:gd name="T20" fmla="*/ 12 w 12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" h="8">
                  <a:moveTo>
                    <a:pt x="0" y="8"/>
                  </a:moveTo>
                  <a:lnTo>
                    <a:pt x="5" y="8"/>
                  </a:lnTo>
                  <a:lnTo>
                    <a:pt x="9" y="7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2" name="Freeform 815"/>
            <p:cNvSpPr>
              <a:spLocks/>
            </p:cNvSpPr>
            <p:nvPr/>
          </p:nvSpPr>
          <p:spPr bwMode="auto">
            <a:xfrm>
              <a:off x="3977" y="1055"/>
              <a:ext cx="18" cy="28"/>
            </a:xfrm>
            <a:custGeom>
              <a:avLst/>
              <a:gdLst>
                <a:gd name="T0" fmla="*/ 0 w 18"/>
                <a:gd name="T1" fmla="*/ 1 h 28"/>
                <a:gd name="T2" fmla="*/ 15 w 18"/>
                <a:gd name="T3" fmla="*/ 28 h 28"/>
                <a:gd name="T4" fmla="*/ 18 w 18"/>
                <a:gd name="T5" fmla="*/ 26 h 28"/>
                <a:gd name="T6" fmla="*/ 4 w 18"/>
                <a:gd name="T7" fmla="*/ 0 h 28"/>
                <a:gd name="T8" fmla="*/ 0 w 18"/>
                <a:gd name="T9" fmla="*/ 1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28"/>
                <a:gd name="T17" fmla="*/ 18 w 18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28">
                  <a:moveTo>
                    <a:pt x="0" y="1"/>
                  </a:moveTo>
                  <a:lnTo>
                    <a:pt x="15" y="28"/>
                  </a:lnTo>
                  <a:lnTo>
                    <a:pt x="18" y="26"/>
                  </a:lnTo>
                  <a:lnTo>
                    <a:pt x="4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3" name="Freeform 816"/>
            <p:cNvSpPr>
              <a:spLocks/>
            </p:cNvSpPr>
            <p:nvPr/>
          </p:nvSpPr>
          <p:spPr bwMode="auto">
            <a:xfrm>
              <a:off x="3977" y="1056"/>
              <a:ext cx="18" cy="25"/>
            </a:xfrm>
            <a:custGeom>
              <a:avLst/>
              <a:gdLst>
                <a:gd name="T0" fmla="*/ 18 w 18"/>
                <a:gd name="T1" fmla="*/ 25 h 25"/>
                <a:gd name="T2" fmla="*/ 13 w 18"/>
                <a:gd name="T3" fmla="*/ 22 h 25"/>
                <a:gd name="T4" fmla="*/ 13 w 18"/>
                <a:gd name="T5" fmla="*/ 17 h 25"/>
                <a:gd name="T6" fmla="*/ 9 w 18"/>
                <a:gd name="T7" fmla="*/ 15 h 25"/>
                <a:gd name="T8" fmla="*/ 10 w 18"/>
                <a:gd name="T9" fmla="*/ 10 h 25"/>
                <a:gd name="T10" fmla="*/ 5 w 18"/>
                <a:gd name="T11" fmla="*/ 7 h 25"/>
                <a:gd name="T12" fmla="*/ 5 w 18"/>
                <a:gd name="T13" fmla="*/ 2 h 25"/>
                <a:gd name="T14" fmla="*/ 0 w 18"/>
                <a:gd name="T15" fmla="*/ 0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"/>
                <a:gd name="T25" fmla="*/ 0 h 25"/>
                <a:gd name="T26" fmla="*/ 18 w 18"/>
                <a:gd name="T27" fmla="*/ 25 h 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" h="25">
                  <a:moveTo>
                    <a:pt x="18" y="25"/>
                  </a:moveTo>
                  <a:lnTo>
                    <a:pt x="13" y="22"/>
                  </a:lnTo>
                  <a:lnTo>
                    <a:pt x="13" y="17"/>
                  </a:lnTo>
                  <a:lnTo>
                    <a:pt x="9" y="15"/>
                  </a:lnTo>
                  <a:lnTo>
                    <a:pt x="10" y="10"/>
                  </a:lnTo>
                  <a:lnTo>
                    <a:pt x="5" y="7"/>
                  </a:lnTo>
                  <a:lnTo>
                    <a:pt x="5" y="2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4" name="Freeform 817"/>
            <p:cNvSpPr>
              <a:spLocks/>
            </p:cNvSpPr>
            <p:nvPr/>
          </p:nvSpPr>
          <p:spPr bwMode="auto">
            <a:xfrm>
              <a:off x="3954" y="1043"/>
              <a:ext cx="84" cy="61"/>
            </a:xfrm>
            <a:custGeom>
              <a:avLst/>
              <a:gdLst>
                <a:gd name="T0" fmla="*/ 0 w 84"/>
                <a:gd name="T1" fmla="*/ 61 h 61"/>
                <a:gd name="T2" fmla="*/ 2 w 84"/>
                <a:gd name="T3" fmla="*/ 55 h 61"/>
                <a:gd name="T4" fmla="*/ 5 w 84"/>
                <a:gd name="T5" fmla="*/ 50 h 61"/>
                <a:gd name="T6" fmla="*/ 10 w 84"/>
                <a:gd name="T7" fmla="*/ 45 h 61"/>
                <a:gd name="T8" fmla="*/ 15 w 84"/>
                <a:gd name="T9" fmla="*/ 40 h 61"/>
                <a:gd name="T10" fmla="*/ 25 w 84"/>
                <a:gd name="T11" fmla="*/ 32 h 61"/>
                <a:gd name="T12" fmla="*/ 36 w 84"/>
                <a:gd name="T13" fmla="*/ 22 h 61"/>
                <a:gd name="T14" fmla="*/ 48 w 84"/>
                <a:gd name="T15" fmla="*/ 15 h 61"/>
                <a:gd name="T16" fmla="*/ 61 w 84"/>
                <a:gd name="T17" fmla="*/ 7 h 61"/>
                <a:gd name="T18" fmla="*/ 69 w 84"/>
                <a:gd name="T19" fmla="*/ 2 h 61"/>
                <a:gd name="T20" fmla="*/ 78 w 84"/>
                <a:gd name="T21" fmla="*/ 0 h 61"/>
                <a:gd name="T22" fmla="*/ 81 w 84"/>
                <a:gd name="T23" fmla="*/ 0 h 61"/>
                <a:gd name="T24" fmla="*/ 83 w 84"/>
                <a:gd name="T25" fmla="*/ 0 h 61"/>
                <a:gd name="T26" fmla="*/ 84 w 84"/>
                <a:gd name="T27" fmla="*/ 2 h 6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4"/>
                <a:gd name="T43" fmla="*/ 0 h 61"/>
                <a:gd name="T44" fmla="*/ 84 w 84"/>
                <a:gd name="T45" fmla="*/ 61 h 6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4" h="61">
                  <a:moveTo>
                    <a:pt x="0" y="61"/>
                  </a:moveTo>
                  <a:lnTo>
                    <a:pt x="2" y="55"/>
                  </a:lnTo>
                  <a:lnTo>
                    <a:pt x="5" y="50"/>
                  </a:lnTo>
                  <a:lnTo>
                    <a:pt x="10" y="45"/>
                  </a:lnTo>
                  <a:lnTo>
                    <a:pt x="15" y="40"/>
                  </a:lnTo>
                  <a:lnTo>
                    <a:pt x="25" y="32"/>
                  </a:lnTo>
                  <a:lnTo>
                    <a:pt x="36" y="22"/>
                  </a:lnTo>
                  <a:lnTo>
                    <a:pt x="48" y="15"/>
                  </a:lnTo>
                  <a:lnTo>
                    <a:pt x="61" y="7"/>
                  </a:lnTo>
                  <a:lnTo>
                    <a:pt x="69" y="2"/>
                  </a:lnTo>
                  <a:lnTo>
                    <a:pt x="78" y="0"/>
                  </a:lnTo>
                  <a:lnTo>
                    <a:pt x="81" y="0"/>
                  </a:lnTo>
                  <a:lnTo>
                    <a:pt x="83" y="0"/>
                  </a:lnTo>
                  <a:lnTo>
                    <a:pt x="84" y="2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5" name="Freeform 818"/>
            <p:cNvSpPr>
              <a:spLocks/>
            </p:cNvSpPr>
            <p:nvPr/>
          </p:nvSpPr>
          <p:spPr bwMode="auto">
            <a:xfrm>
              <a:off x="3961" y="1048"/>
              <a:ext cx="72" cy="55"/>
            </a:xfrm>
            <a:custGeom>
              <a:avLst/>
              <a:gdLst>
                <a:gd name="T0" fmla="*/ 0 w 72"/>
                <a:gd name="T1" fmla="*/ 55 h 55"/>
                <a:gd name="T2" fmla="*/ 3 w 72"/>
                <a:gd name="T3" fmla="*/ 46 h 55"/>
                <a:gd name="T4" fmla="*/ 8 w 72"/>
                <a:gd name="T5" fmla="*/ 40 h 55"/>
                <a:gd name="T6" fmla="*/ 18 w 72"/>
                <a:gd name="T7" fmla="*/ 30 h 55"/>
                <a:gd name="T8" fmla="*/ 28 w 72"/>
                <a:gd name="T9" fmla="*/ 23 h 55"/>
                <a:gd name="T10" fmla="*/ 39 w 72"/>
                <a:gd name="T11" fmla="*/ 15 h 55"/>
                <a:gd name="T12" fmla="*/ 53 w 72"/>
                <a:gd name="T13" fmla="*/ 7 h 55"/>
                <a:gd name="T14" fmla="*/ 61 w 72"/>
                <a:gd name="T15" fmla="*/ 2 h 55"/>
                <a:gd name="T16" fmla="*/ 69 w 72"/>
                <a:gd name="T17" fmla="*/ 0 h 55"/>
                <a:gd name="T18" fmla="*/ 72 w 72"/>
                <a:gd name="T19" fmla="*/ 0 h 5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2"/>
                <a:gd name="T31" fmla="*/ 0 h 55"/>
                <a:gd name="T32" fmla="*/ 72 w 72"/>
                <a:gd name="T33" fmla="*/ 55 h 5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2" h="55">
                  <a:moveTo>
                    <a:pt x="0" y="55"/>
                  </a:moveTo>
                  <a:lnTo>
                    <a:pt x="3" y="46"/>
                  </a:lnTo>
                  <a:lnTo>
                    <a:pt x="8" y="40"/>
                  </a:lnTo>
                  <a:lnTo>
                    <a:pt x="18" y="30"/>
                  </a:lnTo>
                  <a:lnTo>
                    <a:pt x="28" y="23"/>
                  </a:lnTo>
                  <a:lnTo>
                    <a:pt x="39" y="15"/>
                  </a:lnTo>
                  <a:lnTo>
                    <a:pt x="53" y="7"/>
                  </a:lnTo>
                  <a:lnTo>
                    <a:pt x="61" y="2"/>
                  </a:lnTo>
                  <a:lnTo>
                    <a:pt x="69" y="0"/>
                  </a:lnTo>
                  <a:lnTo>
                    <a:pt x="72" y="0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6" name="Line 819"/>
            <p:cNvSpPr>
              <a:spLocks noChangeShapeType="1"/>
            </p:cNvSpPr>
            <p:nvPr/>
          </p:nvSpPr>
          <p:spPr bwMode="auto">
            <a:xfrm flipV="1">
              <a:off x="3941" y="1103"/>
              <a:ext cx="18" cy="1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7" name="Line 820"/>
            <p:cNvSpPr>
              <a:spLocks noChangeShapeType="1"/>
            </p:cNvSpPr>
            <p:nvPr/>
          </p:nvSpPr>
          <p:spPr bwMode="auto">
            <a:xfrm>
              <a:off x="3943" y="1101"/>
              <a:ext cx="16" cy="1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8" name="Line 821"/>
            <p:cNvSpPr>
              <a:spLocks noChangeShapeType="1"/>
            </p:cNvSpPr>
            <p:nvPr/>
          </p:nvSpPr>
          <p:spPr bwMode="auto">
            <a:xfrm>
              <a:off x="3944" y="1098"/>
              <a:ext cx="19" cy="1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9" name="Line 822"/>
            <p:cNvSpPr>
              <a:spLocks noChangeShapeType="1"/>
            </p:cNvSpPr>
            <p:nvPr/>
          </p:nvSpPr>
          <p:spPr bwMode="auto">
            <a:xfrm>
              <a:off x="3946" y="1094"/>
              <a:ext cx="17" cy="2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00" name="Line 823"/>
            <p:cNvSpPr>
              <a:spLocks noChangeShapeType="1"/>
            </p:cNvSpPr>
            <p:nvPr/>
          </p:nvSpPr>
          <p:spPr bwMode="auto">
            <a:xfrm>
              <a:off x="3951" y="1108"/>
              <a:ext cx="33" cy="1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01" name="Line 824"/>
            <p:cNvSpPr>
              <a:spLocks noChangeShapeType="1"/>
            </p:cNvSpPr>
            <p:nvPr/>
          </p:nvSpPr>
          <p:spPr bwMode="auto">
            <a:xfrm>
              <a:off x="3963" y="1103"/>
              <a:ext cx="34" cy="3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02" name="Line 825"/>
            <p:cNvSpPr>
              <a:spLocks noChangeShapeType="1"/>
            </p:cNvSpPr>
            <p:nvPr/>
          </p:nvSpPr>
          <p:spPr bwMode="auto">
            <a:xfrm>
              <a:off x="3976" y="1096"/>
              <a:ext cx="28" cy="7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03" name="Line 826"/>
            <p:cNvSpPr>
              <a:spLocks noChangeShapeType="1"/>
            </p:cNvSpPr>
            <p:nvPr/>
          </p:nvSpPr>
          <p:spPr bwMode="auto">
            <a:xfrm>
              <a:off x="3994" y="1083"/>
              <a:ext cx="18" cy="15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04" name="Line 827"/>
            <p:cNvSpPr>
              <a:spLocks noChangeShapeType="1"/>
            </p:cNvSpPr>
            <p:nvPr/>
          </p:nvSpPr>
          <p:spPr bwMode="auto">
            <a:xfrm>
              <a:off x="4010" y="1070"/>
              <a:ext cx="8" cy="23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05" name="Line 828"/>
            <p:cNvSpPr>
              <a:spLocks noChangeShapeType="1"/>
            </p:cNvSpPr>
            <p:nvPr/>
          </p:nvSpPr>
          <p:spPr bwMode="auto">
            <a:xfrm flipH="1">
              <a:off x="4025" y="1058"/>
              <a:ext cx="2" cy="28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06" name="Line 829"/>
            <p:cNvSpPr>
              <a:spLocks noChangeShapeType="1"/>
            </p:cNvSpPr>
            <p:nvPr/>
          </p:nvSpPr>
          <p:spPr bwMode="auto">
            <a:xfrm flipH="1">
              <a:off x="4032" y="1046"/>
              <a:ext cx="6" cy="34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07" name="Line 830"/>
            <p:cNvSpPr>
              <a:spLocks noChangeShapeType="1"/>
            </p:cNvSpPr>
            <p:nvPr/>
          </p:nvSpPr>
          <p:spPr bwMode="auto">
            <a:xfrm>
              <a:off x="3949" y="1091"/>
              <a:ext cx="15" cy="2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08" name="Line 831"/>
            <p:cNvSpPr>
              <a:spLocks noChangeShapeType="1"/>
            </p:cNvSpPr>
            <p:nvPr/>
          </p:nvSpPr>
          <p:spPr bwMode="auto">
            <a:xfrm>
              <a:off x="3953" y="1088"/>
              <a:ext cx="14" cy="3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09" name="Line 832"/>
            <p:cNvSpPr>
              <a:spLocks noChangeShapeType="1"/>
            </p:cNvSpPr>
            <p:nvPr/>
          </p:nvSpPr>
          <p:spPr bwMode="auto">
            <a:xfrm>
              <a:off x="3958" y="1083"/>
              <a:ext cx="11" cy="5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10" name="Line 833"/>
            <p:cNvSpPr>
              <a:spLocks noChangeShapeType="1"/>
            </p:cNvSpPr>
            <p:nvPr/>
          </p:nvSpPr>
          <p:spPr bwMode="auto">
            <a:xfrm>
              <a:off x="3961" y="1080"/>
              <a:ext cx="11" cy="5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11" name="Line 834"/>
            <p:cNvSpPr>
              <a:spLocks noChangeShapeType="1"/>
            </p:cNvSpPr>
            <p:nvPr/>
          </p:nvSpPr>
          <p:spPr bwMode="auto">
            <a:xfrm>
              <a:off x="3967" y="1075"/>
              <a:ext cx="10" cy="6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12" name="Line 835"/>
            <p:cNvSpPr>
              <a:spLocks noChangeShapeType="1"/>
            </p:cNvSpPr>
            <p:nvPr/>
          </p:nvSpPr>
          <p:spPr bwMode="auto">
            <a:xfrm>
              <a:off x="3974" y="1071"/>
              <a:ext cx="7" cy="5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13" name="Line 836"/>
            <p:cNvSpPr>
              <a:spLocks noChangeShapeType="1"/>
            </p:cNvSpPr>
            <p:nvPr/>
          </p:nvSpPr>
          <p:spPr bwMode="auto">
            <a:xfrm>
              <a:off x="3976" y="1065"/>
              <a:ext cx="10" cy="8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14" name="Line 837"/>
            <p:cNvSpPr>
              <a:spLocks noChangeShapeType="1"/>
            </p:cNvSpPr>
            <p:nvPr/>
          </p:nvSpPr>
          <p:spPr bwMode="auto">
            <a:xfrm>
              <a:off x="3994" y="1051"/>
              <a:ext cx="3" cy="12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15" name="Line 838"/>
            <p:cNvSpPr>
              <a:spLocks noChangeShapeType="1"/>
            </p:cNvSpPr>
            <p:nvPr/>
          </p:nvSpPr>
          <p:spPr bwMode="auto">
            <a:xfrm flipV="1">
              <a:off x="3974" y="1061"/>
              <a:ext cx="5" cy="5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16" name="Line 839"/>
            <p:cNvSpPr>
              <a:spLocks noChangeShapeType="1"/>
            </p:cNvSpPr>
            <p:nvPr/>
          </p:nvSpPr>
          <p:spPr bwMode="auto">
            <a:xfrm flipV="1">
              <a:off x="3984" y="1051"/>
              <a:ext cx="8" cy="7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17" name="Line 840"/>
            <p:cNvSpPr>
              <a:spLocks noChangeShapeType="1"/>
            </p:cNvSpPr>
            <p:nvPr/>
          </p:nvSpPr>
          <p:spPr bwMode="auto">
            <a:xfrm>
              <a:off x="4000" y="1046"/>
              <a:ext cx="4" cy="14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18" name="Line 841"/>
            <p:cNvSpPr>
              <a:spLocks noChangeShapeType="1"/>
            </p:cNvSpPr>
            <p:nvPr/>
          </p:nvSpPr>
          <p:spPr bwMode="auto">
            <a:xfrm>
              <a:off x="4005" y="1045"/>
              <a:ext cx="4" cy="11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19" name="Line 842"/>
            <p:cNvSpPr>
              <a:spLocks noChangeShapeType="1"/>
            </p:cNvSpPr>
            <p:nvPr/>
          </p:nvSpPr>
          <p:spPr bwMode="auto">
            <a:xfrm>
              <a:off x="4012" y="1041"/>
              <a:ext cx="1" cy="14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" name="Line 843"/>
            <p:cNvSpPr>
              <a:spLocks noChangeShapeType="1"/>
            </p:cNvSpPr>
            <p:nvPr/>
          </p:nvSpPr>
          <p:spPr bwMode="auto">
            <a:xfrm>
              <a:off x="4015" y="1036"/>
              <a:ext cx="2" cy="17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" name="Line 844"/>
            <p:cNvSpPr>
              <a:spLocks noChangeShapeType="1"/>
            </p:cNvSpPr>
            <p:nvPr/>
          </p:nvSpPr>
          <p:spPr bwMode="auto">
            <a:xfrm flipH="1">
              <a:off x="4020" y="1035"/>
              <a:ext cx="2" cy="16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" name="Line 845"/>
            <p:cNvSpPr>
              <a:spLocks noChangeShapeType="1"/>
            </p:cNvSpPr>
            <p:nvPr/>
          </p:nvSpPr>
          <p:spPr bwMode="auto">
            <a:xfrm flipH="1">
              <a:off x="4023" y="1033"/>
              <a:ext cx="4" cy="17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" name="Line 846"/>
            <p:cNvSpPr>
              <a:spLocks noChangeShapeType="1"/>
            </p:cNvSpPr>
            <p:nvPr/>
          </p:nvSpPr>
          <p:spPr bwMode="auto">
            <a:xfrm flipH="1">
              <a:off x="4028" y="1032"/>
              <a:ext cx="4" cy="16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4" name="Line 847"/>
            <p:cNvSpPr>
              <a:spLocks noChangeShapeType="1"/>
            </p:cNvSpPr>
            <p:nvPr/>
          </p:nvSpPr>
          <p:spPr bwMode="auto">
            <a:xfrm flipH="1">
              <a:off x="4030" y="1030"/>
              <a:ext cx="5" cy="18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5" name="Line 848"/>
            <p:cNvSpPr>
              <a:spLocks noChangeShapeType="1"/>
            </p:cNvSpPr>
            <p:nvPr/>
          </p:nvSpPr>
          <p:spPr bwMode="auto">
            <a:xfrm flipH="1">
              <a:off x="4032" y="1030"/>
              <a:ext cx="6" cy="18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6" name="Line 849"/>
            <p:cNvSpPr>
              <a:spLocks noChangeShapeType="1"/>
            </p:cNvSpPr>
            <p:nvPr/>
          </p:nvSpPr>
          <p:spPr bwMode="auto">
            <a:xfrm flipH="1">
              <a:off x="4033" y="1028"/>
              <a:ext cx="8" cy="18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7" name="Line 850"/>
            <p:cNvSpPr>
              <a:spLocks noChangeShapeType="1"/>
            </p:cNvSpPr>
            <p:nvPr/>
          </p:nvSpPr>
          <p:spPr bwMode="auto">
            <a:xfrm flipH="1">
              <a:off x="4035" y="1030"/>
              <a:ext cx="8" cy="18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8" name="Freeform 851"/>
            <p:cNvSpPr>
              <a:spLocks/>
            </p:cNvSpPr>
            <p:nvPr/>
          </p:nvSpPr>
          <p:spPr bwMode="auto">
            <a:xfrm>
              <a:off x="3971" y="1093"/>
              <a:ext cx="82" cy="66"/>
            </a:xfrm>
            <a:custGeom>
              <a:avLst/>
              <a:gdLst>
                <a:gd name="T0" fmla="*/ 21 w 82"/>
                <a:gd name="T1" fmla="*/ 15 h 66"/>
                <a:gd name="T2" fmla="*/ 24 w 82"/>
                <a:gd name="T3" fmla="*/ 18 h 66"/>
                <a:gd name="T4" fmla="*/ 24 w 82"/>
                <a:gd name="T5" fmla="*/ 26 h 66"/>
                <a:gd name="T6" fmla="*/ 3 w 82"/>
                <a:gd name="T7" fmla="*/ 53 h 66"/>
                <a:gd name="T8" fmla="*/ 0 w 82"/>
                <a:gd name="T9" fmla="*/ 54 h 66"/>
                <a:gd name="T10" fmla="*/ 0 w 82"/>
                <a:gd name="T11" fmla="*/ 66 h 66"/>
                <a:gd name="T12" fmla="*/ 82 w 82"/>
                <a:gd name="T13" fmla="*/ 66 h 66"/>
                <a:gd name="T14" fmla="*/ 82 w 82"/>
                <a:gd name="T15" fmla="*/ 54 h 66"/>
                <a:gd name="T16" fmla="*/ 80 w 82"/>
                <a:gd name="T17" fmla="*/ 54 h 66"/>
                <a:gd name="T18" fmla="*/ 80 w 82"/>
                <a:gd name="T19" fmla="*/ 25 h 66"/>
                <a:gd name="T20" fmla="*/ 59 w 82"/>
                <a:gd name="T21" fmla="*/ 0 h 66"/>
                <a:gd name="T22" fmla="*/ 56 w 82"/>
                <a:gd name="T23" fmla="*/ 1 h 66"/>
                <a:gd name="T24" fmla="*/ 77 w 82"/>
                <a:gd name="T25" fmla="*/ 26 h 66"/>
                <a:gd name="T26" fmla="*/ 77 w 82"/>
                <a:gd name="T27" fmla="*/ 51 h 66"/>
                <a:gd name="T28" fmla="*/ 59 w 82"/>
                <a:gd name="T29" fmla="*/ 25 h 66"/>
                <a:gd name="T30" fmla="*/ 75 w 82"/>
                <a:gd name="T31" fmla="*/ 25 h 66"/>
                <a:gd name="T32" fmla="*/ 74 w 82"/>
                <a:gd name="T33" fmla="*/ 23 h 66"/>
                <a:gd name="T34" fmla="*/ 57 w 82"/>
                <a:gd name="T35" fmla="*/ 21 h 6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2"/>
                <a:gd name="T55" fmla="*/ 0 h 66"/>
                <a:gd name="T56" fmla="*/ 82 w 82"/>
                <a:gd name="T57" fmla="*/ 66 h 6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2" h="66">
                  <a:moveTo>
                    <a:pt x="21" y="15"/>
                  </a:moveTo>
                  <a:lnTo>
                    <a:pt x="24" y="18"/>
                  </a:lnTo>
                  <a:lnTo>
                    <a:pt x="24" y="26"/>
                  </a:lnTo>
                  <a:lnTo>
                    <a:pt x="3" y="53"/>
                  </a:lnTo>
                  <a:lnTo>
                    <a:pt x="0" y="54"/>
                  </a:lnTo>
                  <a:lnTo>
                    <a:pt x="0" y="66"/>
                  </a:lnTo>
                  <a:lnTo>
                    <a:pt x="82" y="66"/>
                  </a:lnTo>
                  <a:lnTo>
                    <a:pt x="82" y="54"/>
                  </a:lnTo>
                  <a:lnTo>
                    <a:pt x="80" y="54"/>
                  </a:lnTo>
                  <a:lnTo>
                    <a:pt x="80" y="25"/>
                  </a:lnTo>
                  <a:lnTo>
                    <a:pt x="59" y="0"/>
                  </a:lnTo>
                  <a:lnTo>
                    <a:pt x="56" y="1"/>
                  </a:lnTo>
                  <a:lnTo>
                    <a:pt x="77" y="26"/>
                  </a:lnTo>
                  <a:lnTo>
                    <a:pt x="77" y="51"/>
                  </a:lnTo>
                  <a:lnTo>
                    <a:pt x="59" y="25"/>
                  </a:lnTo>
                  <a:lnTo>
                    <a:pt x="75" y="25"/>
                  </a:lnTo>
                  <a:lnTo>
                    <a:pt x="74" y="23"/>
                  </a:lnTo>
                  <a:lnTo>
                    <a:pt x="57" y="21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9" name="Rectangle 852"/>
            <p:cNvSpPr>
              <a:spLocks noChangeArrowheads="1"/>
            </p:cNvSpPr>
            <p:nvPr/>
          </p:nvSpPr>
          <p:spPr bwMode="auto">
            <a:xfrm>
              <a:off x="4025" y="1094"/>
              <a:ext cx="2" cy="57"/>
            </a:xfrm>
            <a:prstGeom prst="rect">
              <a:avLst/>
            </a:prstGeom>
            <a:noFill/>
            <a:ln w="0">
              <a:solidFill>
                <a:srgbClr val="00008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>
                <a:cs typeface="Calibri" charset="0"/>
              </a:endParaRPr>
            </a:p>
          </p:txBody>
        </p:sp>
        <p:sp>
          <p:nvSpPr>
            <p:cNvPr id="830" name="Freeform 853"/>
            <p:cNvSpPr>
              <a:spLocks/>
            </p:cNvSpPr>
            <p:nvPr/>
          </p:nvSpPr>
          <p:spPr bwMode="auto">
            <a:xfrm>
              <a:off x="3995" y="1114"/>
              <a:ext cx="30" cy="7"/>
            </a:xfrm>
            <a:custGeom>
              <a:avLst/>
              <a:gdLst>
                <a:gd name="T0" fmla="*/ 0 w 30"/>
                <a:gd name="T1" fmla="*/ 5 h 7"/>
                <a:gd name="T2" fmla="*/ 30 w 30"/>
                <a:gd name="T3" fmla="*/ 0 h 7"/>
                <a:gd name="T4" fmla="*/ 30 w 30"/>
                <a:gd name="T5" fmla="*/ 4 h 7"/>
                <a:gd name="T6" fmla="*/ 0 w 30"/>
                <a:gd name="T7" fmla="*/ 7 h 7"/>
                <a:gd name="T8" fmla="*/ 0 w 30"/>
                <a:gd name="T9" fmla="*/ 5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7"/>
                <a:gd name="T17" fmla="*/ 30 w 30"/>
                <a:gd name="T18" fmla="*/ 7 h 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7">
                  <a:moveTo>
                    <a:pt x="0" y="5"/>
                  </a:moveTo>
                  <a:lnTo>
                    <a:pt x="30" y="0"/>
                  </a:lnTo>
                  <a:lnTo>
                    <a:pt x="30" y="4"/>
                  </a:lnTo>
                  <a:lnTo>
                    <a:pt x="0" y="7"/>
                  </a:lnTo>
                  <a:lnTo>
                    <a:pt x="0" y="5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1" name="Freeform 854"/>
            <p:cNvSpPr>
              <a:spLocks/>
            </p:cNvSpPr>
            <p:nvPr/>
          </p:nvSpPr>
          <p:spPr bwMode="auto">
            <a:xfrm>
              <a:off x="3979" y="1121"/>
              <a:ext cx="21" cy="26"/>
            </a:xfrm>
            <a:custGeom>
              <a:avLst/>
              <a:gdLst>
                <a:gd name="T0" fmla="*/ 21 w 21"/>
                <a:gd name="T1" fmla="*/ 0 h 26"/>
                <a:gd name="T2" fmla="*/ 0 w 21"/>
                <a:gd name="T3" fmla="*/ 26 h 26"/>
                <a:gd name="T4" fmla="*/ 16 w 21"/>
                <a:gd name="T5" fmla="*/ 26 h 26"/>
                <a:gd name="T6" fmla="*/ 16 w 21"/>
                <a:gd name="T7" fmla="*/ 5 h 2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"/>
                <a:gd name="T13" fmla="*/ 0 h 26"/>
                <a:gd name="T14" fmla="*/ 21 w 21"/>
                <a:gd name="T15" fmla="*/ 26 h 2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" h="26">
                  <a:moveTo>
                    <a:pt x="21" y="0"/>
                  </a:moveTo>
                  <a:lnTo>
                    <a:pt x="0" y="26"/>
                  </a:lnTo>
                  <a:lnTo>
                    <a:pt x="16" y="26"/>
                  </a:lnTo>
                  <a:lnTo>
                    <a:pt x="16" y="5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2" name="Freeform 855"/>
            <p:cNvSpPr>
              <a:spLocks/>
            </p:cNvSpPr>
            <p:nvPr/>
          </p:nvSpPr>
          <p:spPr bwMode="auto">
            <a:xfrm>
              <a:off x="3995" y="1118"/>
              <a:ext cx="30" cy="29"/>
            </a:xfrm>
            <a:custGeom>
              <a:avLst/>
              <a:gdLst>
                <a:gd name="T0" fmla="*/ 27 w 30"/>
                <a:gd name="T1" fmla="*/ 0 h 29"/>
                <a:gd name="T2" fmla="*/ 0 w 30"/>
                <a:gd name="T3" fmla="*/ 29 h 29"/>
                <a:gd name="T4" fmla="*/ 7 w 30"/>
                <a:gd name="T5" fmla="*/ 29 h 29"/>
                <a:gd name="T6" fmla="*/ 30 w 30"/>
                <a:gd name="T7" fmla="*/ 3 h 29"/>
                <a:gd name="T8" fmla="*/ 27 w 30"/>
                <a:gd name="T9" fmla="*/ 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9"/>
                <a:gd name="T17" fmla="*/ 30 w 30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9">
                  <a:moveTo>
                    <a:pt x="27" y="0"/>
                  </a:moveTo>
                  <a:lnTo>
                    <a:pt x="0" y="29"/>
                  </a:lnTo>
                  <a:lnTo>
                    <a:pt x="7" y="29"/>
                  </a:lnTo>
                  <a:lnTo>
                    <a:pt x="30" y="3"/>
                  </a:lnTo>
                  <a:lnTo>
                    <a:pt x="27" y="0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3" name="Freeform 856"/>
            <p:cNvSpPr>
              <a:spLocks/>
            </p:cNvSpPr>
            <p:nvPr/>
          </p:nvSpPr>
          <p:spPr bwMode="auto">
            <a:xfrm>
              <a:off x="4028" y="1085"/>
              <a:ext cx="20" cy="24"/>
            </a:xfrm>
            <a:custGeom>
              <a:avLst/>
              <a:gdLst>
                <a:gd name="T0" fmla="*/ 0 w 20"/>
                <a:gd name="T1" fmla="*/ 0 h 24"/>
                <a:gd name="T2" fmla="*/ 4 w 20"/>
                <a:gd name="T3" fmla="*/ 3 h 24"/>
                <a:gd name="T4" fmla="*/ 10 w 20"/>
                <a:gd name="T5" fmla="*/ 4 h 24"/>
                <a:gd name="T6" fmla="*/ 10 w 20"/>
                <a:gd name="T7" fmla="*/ 9 h 24"/>
                <a:gd name="T8" fmla="*/ 20 w 20"/>
                <a:gd name="T9" fmla="*/ 16 h 24"/>
                <a:gd name="T10" fmla="*/ 20 w 20"/>
                <a:gd name="T11" fmla="*/ 21 h 24"/>
                <a:gd name="T12" fmla="*/ 17 w 20"/>
                <a:gd name="T13" fmla="*/ 24 h 24"/>
                <a:gd name="T14" fmla="*/ 13 w 20"/>
                <a:gd name="T15" fmla="*/ 19 h 24"/>
                <a:gd name="T16" fmla="*/ 15 w 20"/>
                <a:gd name="T17" fmla="*/ 19 h 24"/>
                <a:gd name="T18" fmla="*/ 7 w 20"/>
                <a:gd name="T19" fmla="*/ 9 h 24"/>
                <a:gd name="T20" fmla="*/ 4 w 20"/>
                <a:gd name="T21" fmla="*/ 9 h 24"/>
                <a:gd name="T22" fmla="*/ 2 w 20"/>
                <a:gd name="T23" fmla="*/ 8 h 24"/>
                <a:gd name="T24" fmla="*/ 0 w 20"/>
                <a:gd name="T25" fmla="*/ 0 h 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0"/>
                <a:gd name="T40" fmla="*/ 0 h 24"/>
                <a:gd name="T41" fmla="*/ 20 w 20"/>
                <a:gd name="T42" fmla="*/ 24 h 2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0" h="24">
                  <a:moveTo>
                    <a:pt x="0" y="0"/>
                  </a:moveTo>
                  <a:lnTo>
                    <a:pt x="4" y="3"/>
                  </a:lnTo>
                  <a:lnTo>
                    <a:pt x="10" y="4"/>
                  </a:lnTo>
                  <a:lnTo>
                    <a:pt x="10" y="9"/>
                  </a:lnTo>
                  <a:lnTo>
                    <a:pt x="20" y="16"/>
                  </a:lnTo>
                  <a:lnTo>
                    <a:pt x="20" y="21"/>
                  </a:lnTo>
                  <a:lnTo>
                    <a:pt x="17" y="24"/>
                  </a:lnTo>
                  <a:lnTo>
                    <a:pt x="13" y="19"/>
                  </a:lnTo>
                  <a:lnTo>
                    <a:pt x="15" y="19"/>
                  </a:lnTo>
                  <a:lnTo>
                    <a:pt x="7" y="9"/>
                  </a:lnTo>
                  <a:lnTo>
                    <a:pt x="4" y="9"/>
                  </a:lnTo>
                  <a:lnTo>
                    <a:pt x="2" y="8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4" name="Freeform 857"/>
            <p:cNvSpPr>
              <a:spLocks/>
            </p:cNvSpPr>
            <p:nvPr/>
          </p:nvSpPr>
          <p:spPr bwMode="auto">
            <a:xfrm>
              <a:off x="3999" y="1119"/>
              <a:ext cx="18" cy="25"/>
            </a:xfrm>
            <a:custGeom>
              <a:avLst/>
              <a:gdLst>
                <a:gd name="T0" fmla="*/ 0 w 18"/>
                <a:gd name="T1" fmla="*/ 5 h 25"/>
                <a:gd name="T2" fmla="*/ 0 w 18"/>
                <a:gd name="T3" fmla="*/ 25 h 25"/>
                <a:gd name="T4" fmla="*/ 3 w 18"/>
                <a:gd name="T5" fmla="*/ 0 h 25"/>
                <a:gd name="T6" fmla="*/ 5 w 18"/>
                <a:gd name="T7" fmla="*/ 0 h 25"/>
                <a:gd name="T8" fmla="*/ 3 w 18"/>
                <a:gd name="T9" fmla="*/ 22 h 25"/>
                <a:gd name="T10" fmla="*/ 8 w 18"/>
                <a:gd name="T11" fmla="*/ 15 h 25"/>
                <a:gd name="T12" fmla="*/ 5 w 18"/>
                <a:gd name="T13" fmla="*/ 0 h 25"/>
                <a:gd name="T14" fmla="*/ 8 w 18"/>
                <a:gd name="T15" fmla="*/ 0 h 25"/>
                <a:gd name="T16" fmla="*/ 11 w 18"/>
                <a:gd name="T17" fmla="*/ 14 h 25"/>
                <a:gd name="T18" fmla="*/ 13 w 18"/>
                <a:gd name="T19" fmla="*/ 12 h 25"/>
                <a:gd name="T20" fmla="*/ 11 w 18"/>
                <a:gd name="T21" fmla="*/ 0 h 25"/>
                <a:gd name="T22" fmla="*/ 16 w 18"/>
                <a:gd name="T23" fmla="*/ 2 h 25"/>
                <a:gd name="T24" fmla="*/ 18 w 18"/>
                <a:gd name="T25" fmla="*/ 0 h 25"/>
                <a:gd name="T26" fmla="*/ 13 w 18"/>
                <a:gd name="T27" fmla="*/ 10 h 2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8"/>
                <a:gd name="T43" fmla="*/ 0 h 25"/>
                <a:gd name="T44" fmla="*/ 18 w 18"/>
                <a:gd name="T45" fmla="*/ 25 h 2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8" h="25">
                  <a:moveTo>
                    <a:pt x="0" y="5"/>
                  </a:moveTo>
                  <a:lnTo>
                    <a:pt x="0" y="25"/>
                  </a:lnTo>
                  <a:lnTo>
                    <a:pt x="3" y="0"/>
                  </a:lnTo>
                  <a:lnTo>
                    <a:pt x="5" y="0"/>
                  </a:lnTo>
                  <a:lnTo>
                    <a:pt x="3" y="22"/>
                  </a:lnTo>
                  <a:lnTo>
                    <a:pt x="8" y="15"/>
                  </a:lnTo>
                  <a:lnTo>
                    <a:pt x="5" y="0"/>
                  </a:lnTo>
                  <a:lnTo>
                    <a:pt x="8" y="0"/>
                  </a:lnTo>
                  <a:lnTo>
                    <a:pt x="11" y="14"/>
                  </a:lnTo>
                  <a:lnTo>
                    <a:pt x="13" y="12"/>
                  </a:lnTo>
                  <a:lnTo>
                    <a:pt x="11" y="0"/>
                  </a:lnTo>
                  <a:lnTo>
                    <a:pt x="16" y="2"/>
                  </a:lnTo>
                  <a:lnTo>
                    <a:pt x="18" y="0"/>
                  </a:lnTo>
                  <a:lnTo>
                    <a:pt x="13" y="10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5" name="Freeform 858"/>
            <p:cNvSpPr>
              <a:spLocks/>
            </p:cNvSpPr>
            <p:nvPr/>
          </p:nvSpPr>
          <p:spPr bwMode="auto">
            <a:xfrm>
              <a:off x="4010" y="1131"/>
              <a:ext cx="8" cy="16"/>
            </a:xfrm>
            <a:custGeom>
              <a:avLst/>
              <a:gdLst>
                <a:gd name="T0" fmla="*/ 4 w 8"/>
                <a:gd name="T1" fmla="*/ 2 h 16"/>
                <a:gd name="T2" fmla="*/ 0 w 8"/>
                <a:gd name="T3" fmla="*/ 16 h 16"/>
                <a:gd name="T4" fmla="*/ 4 w 8"/>
                <a:gd name="T5" fmla="*/ 16 h 16"/>
                <a:gd name="T6" fmla="*/ 7 w 8"/>
                <a:gd name="T7" fmla="*/ 0 h 16"/>
                <a:gd name="T8" fmla="*/ 8 w 8"/>
                <a:gd name="T9" fmla="*/ 0 h 16"/>
                <a:gd name="T10" fmla="*/ 8 w 8"/>
                <a:gd name="T11" fmla="*/ 10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16"/>
                <a:gd name="T20" fmla="*/ 8 w 8"/>
                <a:gd name="T21" fmla="*/ 16 h 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16">
                  <a:moveTo>
                    <a:pt x="4" y="2"/>
                  </a:moveTo>
                  <a:lnTo>
                    <a:pt x="0" y="16"/>
                  </a:lnTo>
                  <a:lnTo>
                    <a:pt x="4" y="16"/>
                  </a:lnTo>
                  <a:lnTo>
                    <a:pt x="7" y="0"/>
                  </a:lnTo>
                  <a:lnTo>
                    <a:pt x="8" y="0"/>
                  </a:lnTo>
                  <a:lnTo>
                    <a:pt x="8" y="10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6" name="Freeform 859"/>
            <p:cNvSpPr>
              <a:spLocks/>
            </p:cNvSpPr>
            <p:nvPr/>
          </p:nvSpPr>
          <p:spPr bwMode="auto">
            <a:xfrm>
              <a:off x="3974" y="1149"/>
              <a:ext cx="63" cy="2"/>
            </a:xfrm>
            <a:custGeom>
              <a:avLst/>
              <a:gdLst>
                <a:gd name="T0" fmla="*/ 0 w 63"/>
                <a:gd name="T1" fmla="*/ 0 h 2"/>
                <a:gd name="T2" fmla="*/ 51 w 63"/>
                <a:gd name="T3" fmla="*/ 2 h 2"/>
                <a:gd name="T4" fmla="*/ 63 w 63"/>
                <a:gd name="T5" fmla="*/ 2 h 2"/>
                <a:gd name="T6" fmla="*/ 0 60000 65536"/>
                <a:gd name="T7" fmla="*/ 0 60000 65536"/>
                <a:gd name="T8" fmla="*/ 0 60000 65536"/>
                <a:gd name="T9" fmla="*/ 0 w 63"/>
                <a:gd name="T10" fmla="*/ 0 h 2"/>
                <a:gd name="T11" fmla="*/ 63 w 63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3" h="2">
                  <a:moveTo>
                    <a:pt x="0" y="0"/>
                  </a:moveTo>
                  <a:lnTo>
                    <a:pt x="51" y="2"/>
                  </a:lnTo>
                  <a:lnTo>
                    <a:pt x="63" y="2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7" name="Freeform 860"/>
            <p:cNvSpPr>
              <a:spLocks/>
            </p:cNvSpPr>
            <p:nvPr/>
          </p:nvSpPr>
          <p:spPr bwMode="auto">
            <a:xfrm>
              <a:off x="3971" y="1154"/>
              <a:ext cx="80" cy="1"/>
            </a:xfrm>
            <a:custGeom>
              <a:avLst/>
              <a:gdLst>
                <a:gd name="T0" fmla="*/ 0 w 80"/>
                <a:gd name="T1" fmla="*/ 0 h 1"/>
                <a:gd name="T2" fmla="*/ 80 w 80"/>
                <a:gd name="T3" fmla="*/ 0 h 1"/>
                <a:gd name="T4" fmla="*/ 0 w 80"/>
                <a:gd name="T5" fmla="*/ 0 h 1"/>
                <a:gd name="T6" fmla="*/ 0 60000 65536"/>
                <a:gd name="T7" fmla="*/ 0 60000 65536"/>
                <a:gd name="T8" fmla="*/ 0 60000 65536"/>
                <a:gd name="T9" fmla="*/ 0 w 80"/>
                <a:gd name="T10" fmla="*/ 0 h 1"/>
                <a:gd name="T11" fmla="*/ 80 w 80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0" h="1">
                  <a:moveTo>
                    <a:pt x="0" y="0"/>
                  </a:moveTo>
                  <a:lnTo>
                    <a:pt x="8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8" name="Freeform 861"/>
            <p:cNvSpPr>
              <a:spLocks/>
            </p:cNvSpPr>
            <p:nvPr/>
          </p:nvSpPr>
          <p:spPr bwMode="auto">
            <a:xfrm>
              <a:off x="4028" y="1141"/>
              <a:ext cx="15" cy="11"/>
            </a:xfrm>
            <a:custGeom>
              <a:avLst/>
              <a:gdLst>
                <a:gd name="T0" fmla="*/ 12 w 15"/>
                <a:gd name="T1" fmla="*/ 11 h 11"/>
                <a:gd name="T2" fmla="*/ 10 w 15"/>
                <a:gd name="T3" fmla="*/ 5 h 11"/>
                <a:gd name="T4" fmla="*/ 0 w 15"/>
                <a:gd name="T5" fmla="*/ 5 h 11"/>
                <a:gd name="T6" fmla="*/ 4 w 15"/>
                <a:gd name="T7" fmla="*/ 5 h 11"/>
                <a:gd name="T8" fmla="*/ 4 w 15"/>
                <a:gd name="T9" fmla="*/ 1 h 11"/>
                <a:gd name="T10" fmla="*/ 9 w 15"/>
                <a:gd name="T11" fmla="*/ 1 h 11"/>
                <a:gd name="T12" fmla="*/ 10 w 15"/>
                <a:gd name="T13" fmla="*/ 0 h 11"/>
                <a:gd name="T14" fmla="*/ 12 w 15"/>
                <a:gd name="T15" fmla="*/ 0 h 11"/>
                <a:gd name="T16" fmla="*/ 12 w 15"/>
                <a:gd name="T17" fmla="*/ 5 h 11"/>
                <a:gd name="T18" fmla="*/ 13 w 15"/>
                <a:gd name="T19" fmla="*/ 5 h 11"/>
                <a:gd name="T20" fmla="*/ 15 w 15"/>
                <a:gd name="T21" fmla="*/ 11 h 1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5"/>
                <a:gd name="T34" fmla="*/ 0 h 11"/>
                <a:gd name="T35" fmla="*/ 15 w 15"/>
                <a:gd name="T36" fmla="*/ 11 h 1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5" h="11">
                  <a:moveTo>
                    <a:pt x="12" y="11"/>
                  </a:moveTo>
                  <a:lnTo>
                    <a:pt x="10" y="5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1"/>
                  </a:lnTo>
                  <a:lnTo>
                    <a:pt x="9" y="1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3" y="5"/>
                  </a:lnTo>
                  <a:lnTo>
                    <a:pt x="15" y="11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9" name="Freeform 862"/>
            <p:cNvSpPr>
              <a:spLocks/>
            </p:cNvSpPr>
            <p:nvPr/>
          </p:nvSpPr>
          <p:spPr bwMode="auto">
            <a:xfrm>
              <a:off x="4017" y="1093"/>
              <a:ext cx="8" cy="23"/>
            </a:xfrm>
            <a:custGeom>
              <a:avLst/>
              <a:gdLst>
                <a:gd name="T0" fmla="*/ 5 w 8"/>
                <a:gd name="T1" fmla="*/ 0 h 23"/>
                <a:gd name="T2" fmla="*/ 0 w 8"/>
                <a:gd name="T3" fmla="*/ 23 h 23"/>
                <a:gd name="T4" fmla="*/ 3 w 8"/>
                <a:gd name="T5" fmla="*/ 23 h 23"/>
                <a:gd name="T6" fmla="*/ 8 w 8"/>
                <a:gd name="T7" fmla="*/ 1 h 23"/>
                <a:gd name="T8" fmla="*/ 5 w 8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23"/>
                <a:gd name="T17" fmla="*/ 8 w 8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23">
                  <a:moveTo>
                    <a:pt x="5" y="0"/>
                  </a:moveTo>
                  <a:lnTo>
                    <a:pt x="0" y="23"/>
                  </a:lnTo>
                  <a:lnTo>
                    <a:pt x="3" y="23"/>
                  </a:lnTo>
                  <a:lnTo>
                    <a:pt x="8" y="1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0" name="Freeform 863"/>
            <p:cNvSpPr>
              <a:spLocks/>
            </p:cNvSpPr>
            <p:nvPr/>
          </p:nvSpPr>
          <p:spPr bwMode="auto">
            <a:xfrm>
              <a:off x="3995" y="1108"/>
              <a:ext cx="15" cy="8"/>
            </a:xfrm>
            <a:custGeom>
              <a:avLst/>
              <a:gdLst>
                <a:gd name="T0" fmla="*/ 0 w 15"/>
                <a:gd name="T1" fmla="*/ 0 h 8"/>
                <a:gd name="T2" fmla="*/ 7 w 15"/>
                <a:gd name="T3" fmla="*/ 6 h 8"/>
                <a:gd name="T4" fmla="*/ 10 w 15"/>
                <a:gd name="T5" fmla="*/ 8 h 8"/>
                <a:gd name="T6" fmla="*/ 15 w 15"/>
                <a:gd name="T7" fmla="*/ 8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"/>
                <a:gd name="T13" fmla="*/ 0 h 8"/>
                <a:gd name="T14" fmla="*/ 15 w 15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" h="8">
                  <a:moveTo>
                    <a:pt x="0" y="0"/>
                  </a:moveTo>
                  <a:lnTo>
                    <a:pt x="7" y="6"/>
                  </a:lnTo>
                  <a:lnTo>
                    <a:pt x="10" y="8"/>
                  </a:lnTo>
                  <a:lnTo>
                    <a:pt x="15" y="8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1" name="Freeform 864"/>
            <p:cNvSpPr>
              <a:spLocks/>
            </p:cNvSpPr>
            <p:nvPr/>
          </p:nvSpPr>
          <p:spPr bwMode="auto">
            <a:xfrm>
              <a:off x="3997" y="1108"/>
              <a:ext cx="20" cy="6"/>
            </a:xfrm>
            <a:custGeom>
              <a:avLst/>
              <a:gdLst>
                <a:gd name="T0" fmla="*/ 0 w 20"/>
                <a:gd name="T1" fmla="*/ 0 h 6"/>
                <a:gd name="T2" fmla="*/ 7 w 20"/>
                <a:gd name="T3" fmla="*/ 5 h 6"/>
                <a:gd name="T4" fmla="*/ 12 w 20"/>
                <a:gd name="T5" fmla="*/ 5 h 6"/>
                <a:gd name="T6" fmla="*/ 17 w 20"/>
                <a:gd name="T7" fmla="*/ 6 h 6"/>
                <a:gd name="T8" fmla="*/ 20 w 20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6"/>
                <a:gd name="T17" fmla="*/ 20 w 20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6">
                  <a:moveTo>
                    <a:pt x="0" y="0"/>
                  </a:moveTo>
                  <a:lnTo>
                    <a:pt x="7" y="5"/>
                  </a:lnTo>
                  <a:lnTo>
                    <a:pt x="12" y="5"/>
                  </a:lnTo>
                  <a:lnTo>
                    <a:pt x="17" y="6"/>
                  </a:lnTo>
                  <a:lnTo>
                    <a:pt x="20" y="6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2" name="Freeform 865"/>
            <p:cNvSpPr>
              <a:spLocks/>
            </p:cNvSpPr>
            <p:nvPr/>
          </p:nvSpPr>
          <p:spPr bwMode="auto">
            <a:xfrm>
              <a:off x="4027" y="1098"/>
              <a:ext cx="5" cy="16"/>
            </a:xfrm>
            <a:custGeom>
              <a:avLst/>
              <a:gdLst>
                <a:gd name="T0" fmla="*/ 0 w 5"/>
                <a:gd name="T1" fmla="*/ 3 h 16"/>
                <a:gd name="T2" fmla="*/ 3 w 5"/>
                <a:gd name="T3" fmla="*/ 0 h 16"/>
                <a:gd name="T4" fmla="*/ 3 w 5"/>
                <a:gd name="T5" fmla="*/ 16 h 16"/>
                <a:gd name="T6" fmla="*/ 5 w 5"/>
                <a:gd name="T7" fmla="*/ 16 h 16"/>
                <a:gd name="T8" fmla="*/ 5 w 5"/>
                <a:gd name="T9" fmla="*/ 1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16"/>
                <a:gd name="T17" fmla="*/ 5 w 5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16">
                  <a:moveTo>
                    <a:pt x="0" y="3"/>
                  </a:moveTo>
                  <a:lnTo>
                    <a:pt x="3" y="0"/>
                  </a:lnTo>
                  <a:lnTo>
                    <a:pt x="3" y="16"/>
                  </a:lnTo>
                  <a:lnTo>
                    <a:pt x="5" y="16"/>
                  </a:lnTo>
                  <a:lnTo>
                    <a:pt x="5" y="1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3" name="Freeform 866"/>
            <p:cNvSpPr>
              <a:spLocks/>
            </p:cNvSpPr>
            <p:nvPr/>
          </p:nvSpPr>
          <p:spPr bwMode="auto">
            <a:xfrm>
              <a:off x="4032" y="1119"/>
              <a:ext cx="11" cy="2"/>
            </a:xfrm>
            <a:custGeom>
              <a:avLst/>
              <a:gdLst>
                <a:gd name="T0" fmla="*/ 0 w 11"/>
                <a:gd name="T1" fmla="*/ 2 h 2"/>
                <a:gd name="T2" fmla="*/ 5 w 11"/>
                <a:gd name="T3" fmla="*/ 2 h 2"/>
                <a:gd name="T4" fmla="*/ 11 w 11"/>
                <a:gd name="T5" fmla="*/ 0 h 2"/>
                <a:gd name="T6" fmla="*/ 0 60000 65536"/>
                <a:gd name="T7" fmla="*/ 0 60000 65536"/>
                <a:gd name="T8" fmla="*/ 0 60000 65536"/>
                <a:gd name="T9" fmla="*/ 0 w 11"/>
                <a:gd name="T10" fmla="*/ 0 h 2"/>
                <a:gd name="T11" fmla="*/ 11 w 11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" h="2">
                  <a:moveTo>
                    <a:pt x="0" y="2"/>
                  </a:moveTo>
                  <a:lnTo>
                    <a:pt x="5" y="2"/>
                  </a:lnTo>
                  <a:lnTo>
                    <a:pt x="11" y="0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4" name="Freeform 867"/>
            <p:cNvSpPr>
              <a:spLocks/>
            </p:cNvSpPr>
            <p:nvPr/>
          </p:nvSpPr>
          <p:spPr bwMode="auto">
            <a:xfrm>
              <a:off x="4037" y="1121"/>
              <a:ext cx="9" cy="10"/>
            </a:xfrm>
            <a:custGeom>
              <a:avLst/>
              <a:gdLst>
                <a:gd name="T0" fmla="*/ 0 w 9"/>
                <a:gd name="T1" fmla="*/ 0 h 10"/>
                <a:gd name="T2" fmla="*/ 0 w 9"/>
                <a:gd name="T3" fmla="*/ 5 h 10"/>
                <a:gd name="T4" fmla="*/ 3 w 9"/>
                <a:gd name="T5" fmla="*/ 5 h 10"/>
                <a:gd name="T6" fmla="*/ 4 w 9"/>
                <a:gd name="T7" fmla="*/ 7 h 10"/>
                <a:gd name="T8" fmla="*/ 8 w 9"/>
                <a:gd name="T9" fmla="*/ 7 h 10"/>
                <a:gd name="T10" fmla="*/ 8 w 9"/>
                <a:gd name="T11" fmla="*/ 8 h 10"/>
                <a:gd name="T12" fmla="*/ 9 w 9"/>
                <a:gd name="T13" fmla="*/ 10 h 10"/>
                <a:gd name="T14" fmla="*/ 3 w 9"/>
                <a:gd name="T15" fmla="*/ 10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"/>
                <a:gd name="T25" fmla="*/ 0 h 10"/>
                <a:gd name="T26" fmla="*/ 9 w 9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" h="10">
                  <a:moveTo>
                    <a:pt x="0" y="0"/>
                  </a:moveTo>
                  <a:lnTo>
                    <a:pt x="0" y="5"/>
                  </a:lnTo>
                  <a:lnTo>
                    <a:pt x="3" y="5"/>
                  </a:lnTo>
                  <a:lnTo>
                    <a:pt x="4" y="7"/>
                  </a:lnTo>
                  <a:lnTo>
                    <a:pt x="8" y="7"/>
                  </a:lnTo>
                  <a:lnTo>
                    <a:pt x="8" y="8"/>
                  </a:lnTo>
                  <a:lnTo>
                    <a:pt x="9" y="10"/>
                  </a:lnTo>
                  <a:lnTo>
                    <a:pt x="3" y="10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5" name="Line 868"/>
            <p:cNvSpPr>
              <a:spLocks noChangeShapeType="1"/>
            </p:cNvSpPr>
            <p:nvPr/>
          </p:nvSpPr>
          <p:spPr bwMode="auto">
            <a:xfrm>
              <a:off x="4040" y="1134"/>
              <a:ext cx="6" cy="1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6" name="Freeform 869"/>
            <p:cNvSpPr>
              <a:spLocks/>
            </p:cNvSpPr>
            <p:nvPr/>
          </p:nvSpPr>
          <p:spPr bwMode="auto">
            <a:xfrm>
              <a:off x="4002" y="1103"/>
              <a:ext cx="15" cy="5"/>
            </a:xfrm>
            <a:custGeom>
              <a:avLst/>
              <a:gdLst>
                <a:gd name="T0" fmla="*/ 0 w 15"/>
                <a:gd name="T1" fmla="*/ 1 h 5"/>
                <a:gd name="T2" fmla="*/ 13 w 15"/>
                <a:gd name="T3" fmla="*/ 5 h 5"/>
                <a:gd name="T4" fmla="*/ 15 w 15"/>
                <a:gd name="T5" fmla="*/ 3 h 5"/>
                <a:gd name="T6" fmla="*/ 3 w 15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"/>
                <a:gd name="T13" fmla="*/ 0 h 5"/>
                <a:gd name="T14" fmla="*/ 15 w 15"/>
                <a:gd name="T15" fmla="*/ 5 h 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" h="5">
                  <a:moveTo>
                    <a:pt x="0" y="1"/>
                  </a:moveTo>
                  <a:lnTo>
                    <a:pt x="13" y="5"/>
                  </a:lnTo>
                  <a:lnTo>
                    <a:pt x="15" y="3"/>
                  </a:lnTo>
                  <a:lnTo>
                    <a:pt x="3" y="0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7" name="Freeform 870"/>
            <p:cNvSpPr>
              <a:spLocks/>
            </p:cNvSpPr>
            <p:nvPr/>
          </p:nvSpPr>
          <p:spPr bwMode="auto">
            <a:xfrm>
              <a:off x="4004" y="1098"/>
              <a:ext cx="14" cy="15"/>
            </a:xfrm>
            <a:custGeom>
              <a:avLst/>
              <a:gdLst>
                <a:gd name="T0" fmla="*/ 0 w 14"/>
                <a:gd name="T1" fmla="*/ 15 h 15"/>
                <a:gd name="T2" fmla="*/ 6 w 14"/>
                <a:gd name="T3" fmla="*/ 8 h 15"/>
                <a:gd name="T4" fmla="*/ 6 w 14"/>
                <a:gd name="T5" fmla="*/ 15 h 15"/>
                <a:gd name="T6" fmla="*/ 10 w 14"/>
                <a:gd name="T7" fmla="*/ 10 h 15"/>
                <a:gd name="T8" fmla="*/ 11 w 14"/>
                <a:gd name="T9" fmla="*/ 11 h 15"/>
                <a:gd name="T10" fmla="*/ 8 w 14"/>
                <a:gd name="T11" fmla="*/ 15 h 15"/>
                <a:gd name="T12" fmla="*/ 11 w 14"/>
                <a:gd name="T13" fmla="*/ 15 h 15"/>
                <a:gd name="T14" fmla="*/ 13 w 14"/>
                <a:gd name="T15" fmla="*/ 15 h 15"/>
                <a:gd name="T16" fmla="*/ 13 w 14"/>
                <a:gd name="T17" fmla="*/ 8 h 15"/>
                <a:gd name="T18" fmla="*/ 13 w 14"/>
                <a:gd name="T19" fmla="*/ 5 h 15"/>
                <a:gd name="T20" fmla="*/ 8 w 14"/>
                <a:gd name="T21" fmla="*/ 3 h 15"/>
                <a:gd name="T22" fmla="*/ 11 w 14"/>
                <a:gd name="T23" fmla="*/ 0 h 15"/>
                <a:gd name="T24" fmla="*/ 14 w 14"/>
                <a:gd name="T25" fmla="*/ 0 h 15"/>
                <a:gd name="T26" fmla="*/ 14 w 14"/>
                <a:gd name="T27" fmla="*/ 1 h 15"/>
                <a:gd name="T28" fmla="*/ 13 w 14"/>
                <a:gd name="T29" fmla="*/ 3 h 1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4"/>
                <a:gd name="T46" fmla="*/ 0 h 15"/>
                <a:gd name="T47" fmla="*/ 14 w 14"/>
                <a:gd name="T48" fmla="*/ 15 h 1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4" h="15">
                  <a:moveTo>
                    <a:pt x="0" y="15"/>
                  </a:moveTo>
                  <a:lnTo>
                    <a:pt x="6" y="8"/>
                  </a:lnTo>
                  <a:lnTo>
                    <a:pt x="6" y="15"/>
                  </a:lnTo>
                  <a:lnTo>
                    <a:pt x="10" y="10"/>
                  </a:lnTo>
                  <a:lnTo>
                    <a:pt x="11" y="11"/>
                  </a:lnTo>
                  <a:lnTo>
                    <a:pt x="8" y="15"/>
                  </a:lnTo>
                  <a:lnTo>
                    <a:pt x="11" y="15"/>
                  </a:lnTo>
                  <a:lnTo>
                    <a:pt x="13" y="15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4" y="1"/>
                  </a:lnTo>
                  <a:lnTo>
                    <a:pt x="13" y="3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8" name="Line 871"/>
            <p:cNvSpPr>
              <a:spLocks noChangeShapeType="1"/>
            </p:cNvSpPr>
            <p:nvPr/>
          </p:nvSpPr>
          <p:spPr bwMode="auto">
            <a:xfrm>
              <a:off x="4000" y="1106"/>
              <a:ext cx="1" cy="3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9" name="Line 872"/>
            <p:cNvSpPr>
              <a:spLocks noChangeShapeType="1"/>
            </p:cNvSpPr>
            <p:nvPr/>
          </p:nvSpPr>
          <p:spPr bwMode="auto">
            <a:xfrm>
              <a:off x="4009" y="1101"/>
              <a:ext cx="1" cy="3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50" name="Line 873"/>
            <p:cNvSpPr>
              <a:spLocks noChangeShapeType="1"/>
            </p:cNvSpPr>
            <p:nvPr/>
          </p:nvSpPr>
          <p:spPr bwMode="auto">
            <a:xfrm>
              <a:off x="4020" y="1126"/>
              <a:ext cx="3" cy="20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51" name="Freeform 874"/>
            <p:cNvSpPr>
              <a:spLocks/>
            </p:cNvSpPr>
            <p:nvPr/>
          </p:nvSpPr>
          <p:spPr bwMode="auto">
            <a:xfrm>
              <a:off x="4004" y="1141"/>
              <a:ext cx="6" cy="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6 h 6"/>
                <a:gd name="T4" fmla="*/ 5 w 6"/>
                <a:gd name="T5" fmla="*/ 0 h 6"/>
                <a:gd name="T6" fmla="*/ 0 60000 65536"/>
                <a:gd name="T7" fmla="*/ 0 60000 65536"/>
                <a:gd name="T8" fmla="*/ 0 60000 65536"/>
                <a:gd name="T9" fmla="*/ 0 w 6"/>
                <a:gd name="T10" fmla="*/ 0 h 6"/>
                <a:gd name="T11" fmla="*/ 6 w 6"/>
                <a:gd name="T12" fmla="*/ 6 h 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" h="6">
                  <a:moveTo>
                    <a:pt x="0" y="6"/>
                  </a:moveTo>
                  <a:lnTo>
                    <a:pt x="6" y="6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52" name="Freeform 875"/>
            <p:cNvSpPr>
              <a:spLocks/>
            </p:cNvSpPr>
            <p:nvPr/>
          </p:nvSpPr>
          <p:spPr bwMode="auto">
            <a:xfrm>
              <a:off x="4027" y="1119"/>
              <a:ext cx="24" cy="32"/>
            </a:xfrm>
            <a:custGeom>
              <a:avLst/>
              <a:gdLst>
                <a:gd name="T0" fmla="*/ 0 w 24"/>
                <a:gd name="T1" fmla="*/ 0 h 32"/>
                <a:gd name="T2" fmla="*/ 19 w 24"/>
                <a:gd name="T3" fmla="*/ 30 h 32"/>
                <a:gd name="T4" fmla="*/ 19 w 24"/>
                <a:gd name="T5" fmla="*/ 32 h 32"/>
                <a:gd name="T6" fmla="*/ 24 w 24"/>
                <a:gd name="T7" fmla="*/ 32 h 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32"/>
                <a:gd name="T14" fmla="*/ 24 w 24"/>
                <a:gd name="T15" fmla="*/ 32 h 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32">
                  <a:moveTo>
                    <a:pt x="0" y="0"/>
                  </a:moveTo>
                  <a:lnTo>
                    <a:pt x="19" y="30"/>
                  </a:lnTo>
                  <a:lnTo>
                    <a:pt x="19" y="32"/>
                  </a:lnTo>
                  <a:lnTo>
                    <a:pt x="24" y="32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53" name="Freeform 876"/>
            <p:cNvSpPr>
              <a:spLocks/>
            </p:cNvSpPr>
            <p:nvPr/>
          </p:nvSpPr>
          <p:spPr bwMode="auto">
            <a:xfrm>
              <a:off x="4015" y="1142"/>
              <a:ext cx="8" cy="5"/>
            </a:xfrm>
            <a:custGeom>
              <a:avLst/>
              <a:gdLst>
                <a:gd name="T0" fmla="*/ 0 w 8"/>
                <a:gd name="T1" fmla="*/ 0 h 5"/>
                <a:gd name="T2" fmla="*/ 5 w 8"/>
                <a:gd name="T3" fmla="*/ 0 h 5"/>
                <a:gd name="T4" fmla="*/ 5 w 8"/>
                <a:gd name="T5" fmla="*/ 2 h 5"/>
                <a:gd name="T6" fmla="*/ 0 w 8"/>
                <a:gd name="T7" fmla="*/ 2 h 5"/>
                <a:gd name="T8" fmla="*/ 0 w 8"/>
                <a:gd name="T9" fmla="*/ 5 h 5"/>
                <a:gd name="T10" fmla="*/ 8 w 8"/>
                <a:gd name="T11" fmla="*/ 5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5"/>
                <a:gd name="T20" fmla="*/ 8 w 8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5">
                  <a:moveTo>
                    <a:pt x="0" y="0"/>
                  </a:moveTo>
                  <a:lnTo>
                    <a:pt x="5" y="0"/>
                  </a:lnTo>
                  <a:lnTo>
                    <a:pt x="5" y="2"/>
                  </a:lnTo>
                  <a:lnTo>
                    <a:pt x="0" y="2"/>
                  </a:lnTo>
                  <a:lnTo>
                    <a:pt x="0" y="5"/>
                  </a:lnTo>
                  <a:lnTo>
                    <a:pt x="8" y="5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54" name="Line 877"/>
            <p:cNvSpPr>
              <a:spLocks noChangeShapeType="1"/>
            </p:cNvSpPr>
            <p:nvPr/>
          </p:nvSpPr>
          <p:spPr bwMode="auto">
            <a:xfrm>
              <a:off x="4038" y="1096"/>
              <a:ext cx="1" cy="3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55" name="Line 878"/>
            <p:cNvSpPr>
              <a:spLocks noChangeShapeType="1"/>
            </p:cNvSpPr>
            <p:nvPr/>
          </p:nvSpPr>
          <p:spPr bwMode="auto">
            <a:xfrm>
              <a:off x="4041" y="1098"/>
              <a:ext cx="1" cy="3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56" name="Freeform 879"/>
            <p:cNvSpPr>
              <a:spLocks/>
            </p:cNvSpPr>
            <p:nvPr/>
          </p:nvSpPr>
          <p:spPr bwMode="auto">
            <a:xfrm>
              <a:off x="4032" y="1108"/>
              <a:ext cx="6" cy="6"/>
            </a:xfrm>
            <a:custGeom>
              <a:avLst/>
              <a:gdLst>
                <a:gd name="T0" fmla="*/ 0 w 6"/>
                <a:gd name="T1" fmla="*/ 0 h 6"/>
                <a:gd name="T2" fmla="*/ 5 w 6"/>
                <a:gd name="T3" fmla="*/ 0 h 6"/>
                <a:gd name="T4" fmla="*/ 6 w 6"/>
                <a:gd name="T5" fmla="*/ 1 h 6"/>
                <a:gd name="T6" fmla="*/ 1 w 6"/>
                <a:gd name="T7" fmla="*/ 1 h 6"/>
                <a:gd name="T8" fmla="*/ 3 w 6"/>
                <a:gd name="T9" fmla="*/ 5 h 6"/>
                <a:gd name="T10" fmla="*/ 6 w 6"/>
                <a:gd name="T11" fmla="*/ 3 h 6"/>
                <a:gd name="T12" fmla="*/ 6 w 6"/>
                <a:gd name="T13" fmla="*/ 6 h 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"/>
                <a:gd name="T22" fmla="*/ 0 h 6"/>
                <a:gd name="T23" fmla="*/ 6 w 6"/>
                <a:gd name="T24" fmla="*/ 6 h 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" h="6">
                  <a:moveTo>
                    <a:pt x="0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1" y="1"/>
                  </a:lnTo>
                  <a:lnTo>
                    <a:pt x="3" y="5"/>
                  </a:lnTo>
                  <a:lnTo>
                    <a:pt x="6" y="3"/>
                  </a:lnTo>
                  <a:lnTo>
                    <a:pt x="6" y="6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57" name="Freeform 880"/>
            <p:cNvSpPr>
              <a:spLocks/>
            </p:cNvSpPr>
            <p:nvPr/>
          </p:nvSpPr>
          <p:spPr bwMode="auto">
            <a:xfrm>
              <a:off x="3999" y="1116"/>
              <a:ext cx="6" cy="2"/>
            </a:xfrm>
            <a:custGeom>
              <a:avLst/>
              <a:gdLst>
                <a:gd name="T0" fmla="*/ 0 w 6"/>
                <a:gd name="T1" fmla="*/ 2 h 2"/>
                <a:gd name="T2" fmla="*/ 1 w 6"/>
                <a:gd name="T3" fmla="*/ 0 h 2"/>
                <a:gd name="T4" fmla="*/ 5 w 6"/>
                <a:gd name="T5" fmla="*/ 2 h 2"/>
                <a:gd name="T6" fmla="*/ 6 w 6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"/>
                <a:gd name="T13" fmla="*/ 0 h 2"/>
                <a:gd name="T14" fmla="*/ 6 w 6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" h="2">
                  <a:moveTo>
                    <a:pt x="0" y="2"/>
                  </a:moveTo>
                  <a:lnTo>
                    <a:pt x="1" y="0"/>
                  </a:lnTo>
                  <a:lnTo>
                    <a:pt x="5" y="2"/>
                  </a:lnTo>
                  <a:lnTo>
                    <a:pt x="6" y="0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58" name="Line 881"/>
            <p:cNvSpPr>
              <a:spLocks noChangeShapeType="1"/>
            </p:cNvSpPr>
            <p:nvPr/>
          </p:nvSpPr>
          <p:spPr bwMode="auto">
            <a:xfrm>
              <a:off x="4028" y="1124"/>
              <a:ext cx="1" cy="7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59" name="Freeform 882"/>
            <p:cNvSpPr>
              <a:spLocks/>
            </p:cNvSpPr>
            <p:nvPr/>
          </p:nvSpPr>
          <p:spPr bwMode="auto">
            <a:xfrm>
              <a:off x="4030" y="1131"/>
              <a:ext cx="3" cy="2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0 h 2"/>
                <a:gd name="T4" fmla="*/ 3 w 3"/>
                <a:gd name="T5" fmla="*/ 2 h 2"/>
                <a:gd name="T6" fmla="*/ 0 w 3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"/>
                <a:gd name="T13" fmla="*/ 0 h 2"/>
                <a:gd name="T14" fmla="*/ 3 w 3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" h="2">
                  <a:moveTo>
                    <a:pt x="0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0" name="Freeform 883"/>
            <p:cNvSpPr>
              <a:spLocks/>
            </p:cNvSpPr>
            <p:nvPr/>
          </p:nvSpPr>
          <p:spPr bwMode="auto">
            <a:xfrm>
              <a:off x="4032" y="1133"/>
              <a:ext cx="1" cy="8"/>
            </a:xfrm>
            <a:custGeom>
              <a:avLst/>
              <a:gdLst>
                <a:gd name="T0" fmla="*/ 0 w 1"/>
                <a:gd name="T1" fmla="*/ 0 h 8"/>
                <a:gd name="T2" fmla="*/ 0 w 1"/>
                <a:gd name="T3" fmla="*/ 4 h 8"/>
                <a:gd name="T4" fmla="*/ 0 w 1"/>
                <a:gd name="T5" fmla="*/ 6 h 8"/>
                <a:gd name="T6" fmla="*/ 0 w 1"/>
                <a:gd name="T7" fmla="*/ 8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8"/>
                <a:gd name="T14" fmla="*/ 1 w 1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8">
                  <a:moveTo>
                    <a:pt x="0" y="0"/>
                  </a:moveTo>
                  <a:lnTo>
                    <a:pt x="0" y="4"/>
                  </a:lnTo>
                  <a:lnTo>
                    <a:pt x="0" y="6"/>
                  </a:lnTo>
                  <a:lnTo>
                    <a:pt x="0" y="8"/>
                  </a:lnTo>
                </a:path>
              </a:pathLst>
            </a:cu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1" name="Line 884"/>
            <p:cNvSpPr>
              <a:spLocks noChangeShapeType="1"/>
            </p:cNvSpPr>
            <p:nvPr/>
          </p:nvSpPr>
          <p:spPr bwMode="auto">
            <a:xfrm>
              <a:off x="3986" y="1088"/>
              <a:ext cx="21" cy="13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2" name="Line 885"/>
            <p:cNvSpPr>
              <a:spLocks noChangeShapeType="1"/>
            </p:cNvSpPr>
            <p:nvPr/>
          </p:nvSpPr>
          <p:spPr bwMode="auto">
            <a:xfrm>
              <a:off x="4004" y="1076"/>
              <a:ext cx="10" cy="20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3" name="Line 886"/>
            <p:cNvSpPr>
              <a:spLocks noChangeShapeType="1"/>
            </p:cNvSpPr>
            <p:nvPr/>
          </p:nvSpPr>
          <p:spPr bwMode="auto">
            <a:xfrm>
              <a:off x="4018" y="1065"/>
              <a:ext cx="4" cy="26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4" name="Line 887"/>
            <p:cNvSpPr>
              <a:spLocks noChangeShapeType="1"/>
            </p:cNvSpPr>
            <p:nvPr/>
          </p:nvSpPr>
          <p:spPr bwMode="auto">
            <a:xfrm>
              <a:off x="3971" y="1099"/>
              <a:ext cx="29" cy="5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5" name="Line 888"/>
            <p:cNvSpPr>
              <a:spLocks noChangeShapeType="1"/>
            </p:cNvSpPr>
            <p:nvPr/>
          </p:nvSpPr>
          <p:spPr bwMode="auto">
            <a:xfrm flipH="1">
              <a:off x="4028" y="1051"/>
              <a:ext cx="4" cy="32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6" name="Line 889"/>
            <p:cNvSpPr>
              <a:spLocks noChangeShapeType="1"/>
            </p:cNvSpPr>
            <p:nvPr/>
          </p:nvSpPr>
          <p:spPr bwMode="auto">
            <a:xfrm flipH="1">
              <a:off x="4033" y="1038"/>
              <a:ext cx="10" cy="38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7" name="Line 890"/>
            <p:cNvSpPr>
              <a:spLocks noChangeShapeType="1"/>
            </p:cNvSpPr>
            <p:nvPr/>
          </p:nvSpPr>
          <p:spPr bwMode="auto">
            <a:xfrm>
              <a:off x="3959" y="1106"/>
              <a:ext cx="31" cy="2"/>
            </a:xfrm>
            <a:prstGeom prst="line">
              <a:avLst/>
            </a:prstGeom>
            <a:noFill/>
            <a:ln w="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54" name="Rectangle 891"/>
          <p:cNvSpPr>
            <a:spLocks noChangeArrowheads="1"/>
          </p:cNvSpPr>
          <p:nvPr/>
        </p:nvSpPr>
        <p:spPr bwMode="auto">
          <a:xfrm>
            <a:off x="3941778" y="1715172"/>
            <a:ext cx="399733" cy="239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800" dirty="0">
                <a:solidFill>
                  <a:srgbClr val="333399"/>
                </a:solidFill>
                <a:cs typeface="Calibri" charset="0"/>
              </a:rPr>
              <a:t>DSS-55</a:t>
            </a:r>
          </a:p>
          <a:p>
            <a:r>
              <a:rPr lang="en-US" sz="800" dirty="0">
                <a:solidFill>
                  <a:srgbClr val="333399"/>
                </a:solidFill>
                <a:cs typeface="Calibri" charset="0"/>
              </a:rPr>
              <a:t>(BWG-2)</a:t>
            </a:r>
          </a:p>
        </p:txBody>
      </p:sp>
      <p:grpSp>
        <p:nvGrpSpPr>
          <p:cNvPr id="55" name="Group 892"/>
          <p:cNvGrpSpPr>
            <a:grpSpLocks/>
          </p:cNvGrpSpPr>
          <p:nvPr/>
        </p:nvGrpSpPr>
        <p:grpSpPr bwMode="auto">
          <a:xfrm flipH="1">
            <a:off x="4303801" y="1601833"/>
            <a:ext cx="196096" cy="538709"/>
            <a:chOff x="2102" y="1093"/>
            <a:chExt cx="130" cy="405"/>
          </a:xfrm>
        </p:grpSpPr>
        <p:sp>
          <p:nvSpPr>
            <p:cNvPr id="774" name="Freeform 893"/>
            <p:cNvSpPr>
              <a:spLocks/>
            </p:cNvSpPr>
            <p:nvPr/>
          </p:nvSpPr>
          <p:spPr bwMode="auto">
            <a:xfrm>
              <a:off x="2102" y="1432"/>
              <a:ext cx="20" cy="66"/>
            </a:xfrm>
            <a:custGeom>
              <a:avLst/>
              <a:gdLst>
                <a:gd name="T0" fmla="*/ 10 w 20"/>
                <a:gd name="T1" fmla="*/ 66 h 66"/>
                <a:gd name="T2" fmla="*/ 20 w 20"/>
                <a:gd name="T3" fmla="*/ 0 h 66"/>
                <a:gd name="T4" fmla="*/ 10 w 20"/>
                <a:gd name="T5" fmla="*/ 3 h 66"/>
                <a:gd name="T6" fmla="*/ 0 w 20"/>
                <a:gd name="T7" fmla="*/ 0 h 66"/>
                <a:gd name="T8" fmla="*/ 10 w 20"/>
                <a:gd name="T9" fmla="*/ 66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66"/>
                <a:gd name="T17" fmla="*/ 20 w 20"/>
                <a:gd name="T18" fmla="*/ 66 h 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66">
                  <a:moveTo>
                    <a:pt x="10" y="66"/>
                  </a:moveTo>
                  <a:lnTo>
                    <a:pt x="20" y="0"/>
                  </a:lnTo>
                  <a:lnTo>
                    <a:pt x="10" y="3"/>
                  </a:lnTo>
                  <a:lnTo>
                    <a:pt x="0" y="0"/>
                  </a:lnTo>
                  <a:lnTo>
                    <a:pt x="10" y="66"/>
                  </a:lnTo>
                  <a:close/>
                </a:path>
              </a:pathLst>
            </a:custGeom>
            <a:solidFill>
              <a:srgbClr val="BABAE8"/>
            </a:solidFill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75" name="Freeform 894"/>
            <p:cNvSpPr>
              <a:spLocks/>
            </p:cNvSpPr>
            <p:nvPr/>
          </p:nvSpPr>
          <p:spPr bwMode="auto">
            <a:xfrm>
              <a:off x="2166" y="1093"/>
              <a:ext cx="66" cy="20"/>
            </a:xfrm>
            <a:custGeom>
              <a:avLst/>
              <a:gdLst>
                <a:gd name="T0" fmla="*/ 66 w 66"/>
                <a:gd name="T1" fmla="*/ 10 h 20"/>
                <a:gd name="T2" fmla="*/ 0 w 66"/>
                <a:gd name="T3" fmla="*/ 20 h 20"/>
                <a:gd name="T4" fmla="*/ 4 w 66"/>
                <a:gd name="T5" fmla="*/ 10 h 20"/>
                <a:gd name="T6" fmla="*/ 0 w 66"/>
                <a:gd name="T7" fmla="*/ 0 h 20"/>
                <a:gd name="T8" fmla="*/ 66 w 66"/>
                <a:gd name="T9" fmla="*/ 1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20"/>
                <a:gd name="T17" fmla="*/ 66 w 66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20">
                  <a:moveTo>
                    <a:pt x="66" y="10"/>
                  </a:moveTo>
                  <a:lnTo>
                    <a:pt x="0" y="20"/>
                  </a:lnTo>
                  <a:lnTo>
                    <a:pt x="4" y="10"/>
                  </a:lnTo>
                  <a:lnTo>
                    <a:pt x="0" y="0"/>
                  </a:lnTo>
                  <a:lnTo>
                    <a:pt x="66" y="10"/>
                  </a:lnTo>
                  <a:close/>
                </a:path>
              </a:pathLst>
            </a:custGeom>
            <a:solidFill>
              <a:srgbClr val="BABAE8"/>
            </a:solidFill>
            <a:ln w="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76" name="Line 895"/>
            <p:cNvSpPr>
              <a:spLocks noChangeShapeType="1"/>
            </p:cNvSpPr>
            <p:nvPr/>
          </p:nvSpPr>
          <p:spPr bwMode="auto">
            <a:xfrm flipV="1">
              <a:off x="2112" y="1104"/>
              <a:ext cx="0" cy="336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77" name="Line 896"/>
            <p:cNvSpPr>
              <a:spLocks noChangeShapeType="1"/>
            </p:cNvSpPr>
            <p:nvPr/>
          </p:nvSpPr>
          <p:spPr bwMode="auto">
            <a:xfrm>
              <a:off x="2112" y="1104"/>
              <a:ext cx="96" cy="0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56" name="Group 898"/>
          <p:cNvGrpSpPr>
            <a:grpSpLocks/>
          </p:cNvGrpSpPr>
          <p:nvPr/>
        </p:nvGrpSpPr>
        <p:grpSpPr bwMode="auto">
          <a:xfrm>
            <a:off x="6193297" y="1499689"/>
            <a:ext cx="507398" cy="633858"/>
            <a:chOff x="1234" y="1028"/>
            <a:chExt cx="299" cy="472"/>
          </a:xfrm>
        </p:grpSpPr>
        <p:grpSp>
          <p:nvGrpSpPr>
            <p:cNvPr id="677" name="Group 899"/>
            <p:cNvGrpSpPr>
              <a:grpSpLocks/>
            </p:cNvGrpSpPr>
            <p:nvPr/>
          </p:nvGrpSpPr>
          <p:grpSpPr bwMode="auto">
            <a:xfrm>
              <a:off x="1259" y="1028"/>
              <a:ext cx="115" cy="131"/>
              <a:chOff x="1290" y="1203"/>
              <a:chExt cx="115" cy="131"/>
            </a:xfrm>
          </p:grpSpPr>
          <p:sp>
            <p:nvSpPr>
              <p:cNvPr id="684" name="Freeform 900"/>
              <p:cNvSpPr>
                <a:spLocks/>
              </p:cNvSpPr>
              <p:nvPr/>
            </p:nvSpPr>
            <p:spPr bwMode="auto">
              <a:xfrm>
                <a:off x="1290" y="1203"/>
                <a:ext cx="108" cy="83"/>
              </a:xfrm>
              <a:custGeom>
                <a:avLst/>
                <a:gdLst>
                  <a:gd name="T0" fmla="*/ 59 w 108"/>
                  <a:gd name="T1" fmla="*/ 20 h 83"/>
                  <a:gd name="T2" fmla="*/ 72 w 108"/>
                  <a:gd name="T3" fmla="*/ 12 h 83"/>
                  <a:gd name="T4" fmla="*/ 80 w 108"/>
                  <a:gd name="T5" fmla="*/ 7 h 83"/>
                  <a:gd name="T6" fmla="*/ 90 w 108"/>
                  <a:gd name="T7" fmla="*/ 3 h 83"/>
                  <a:gd name="T8" fmla="*/ 98 w 108"/>
                  <a:gd name="T9" fmla="*/ 0 h 83"/>
                  <a:gd name="T10" fmla="*/ 103 w 108"/>
                  <a:gd name="T11" fmla="*/ 0 h 83"/>
                  <a:gd name="T12" fmla="*/ 106 w 108"/>
                  <a:gd name="T13" fmla="*/ 0 h 83"/>
                  <a:gd name="T14" fmla="*/ 108 w 108"/>
                  <a:gd name="T15" fmla="*/ 3 h 83"/>
                  <a:gd name="T16" fmla="*/ 106 w 108"/>
                  <a:gd name="T17" fmla="*/ 7 h 83"/>
                  <a:gd name="T18" fmla="*/ 106 w 108"/>
                  <a:gd name="T19" fmla="*/ 8 h 83"/>
                  <a:gd name="T20" fmla="*/ 103 w 108"/>
                  <a:gd name="T21" fmla="*/ 13 h 83"/>
                  <a:gd name="T22" fmla="*/ 100 w 108"/>
                  <a:gd name="T23" fmla="*/ 17 h 83"/>
                  <a:gd name="T24" fmla="*/ 97 w 108"/>
                  <a:gd name="T25" fmla="*/ 20 h 83"/>
                  <a:gd name="T26" fmla="*/ 92 w 108"/>
                  <a:gd name="T27" fmla="*/ 27 h 83"/>
                  <a:gd name="T28" fmla="*/ 83 w 108"/>
                  <a:gd name="T29" fmla="*/ 33 h 83"/>
                  <a:gd name="T30" fmla="*/ 77 w 108"/>
                  <a:gd name="T31" fmla="*/ 38 h 83"/>
                  <a:gd name="T32" fmla="*/ 69 w 108"/>
                  <a:gd name="T33" fmla="*/ 45 h 83"/>
                  <a:gd name="T34" fmla="*/ 62 w 108"/>
                  <a:gd name="T35" fmla="*/ 50 h 83"/>
                  <a:gd name="T36" fmla="*/ 51 w 108"/>
                  <a:gd name="T37" fmla="*/ 58 h 83"/>
                  <a:gd name="T38" fmla="*/ 37 w 108"/>
                  <a:gd name="T39" fmla="*/ 66 h 83"/>
                  <a:gd name="T40" fmla="*/ 28 w 108"/>
                  <a:gd name="T41" fmla="*/ 73 h 83"/>
                  <a:gd name="T42" fmla="*/ 19 w 108"/>
                  <a:gd name="T43" fmla="*/ 76 h 83"/>
                  <a:gd name="T44" fmla="*/ 10 w 108"/>
                  <a:gd name="T45" fmla="*/ 81 h 83"/>
                  <a:gd name="T46" fmla="*/ 5 w 108"/>
                  <a:gd name="T47" fmla="*/ 83 h 83"/>
                  <a:gd name="T48" fmla="*/ 1 w 108"/>
                  <a:gd name="T49" fmla="*/ 83 h 83"/>
                  <a:gd name="T50" fmla="*/ 0 w 108"/>
                  <a:gd name="T51" fmla="*/ 81 h 83"/>
                  <a:gd name="T52" fmla="*/ 0 w 108"/>
                  <a:gd name="T53" fmla="*/ 80 h 83"/>
                  <a:gd name="T54" fmla="*/ 0 w 108"/>
                  <a:gd name="T55" fmla="*/ 76 h 83"/>
                  <a:gd name="T56" fmla="*/ 0 w 108"/>
                  <a:gd name="T57" fmla="*/ 73 h 83"/>
                  <a:gd name="T58" fmla="*/ 5 w 108"/>
                  <a:gd name="T59" fmla="*/ 66 h 83"/>
                  <a:gd name="T60" fmla="*/ 11 w 108"/>
                  <a:gd name="T61" fmla="*/ 58 h 83"/>
                  <a:gd name="T62" fmla="*/ 18 w 108"/>
                  <a:gd name="T63" fmla="*/ 51 h 83"/>
                  <a:gd name="T64" fmla="*/ 24 w 108"/>
                  <a:gd name="T65" fmla="*/ 45 h 83"/>
                  <a:gd name="T66" fmla="*/ 29 w 108"/>
                  <a:gd name="T67" fmla="*/ 41 h 8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08"/>
                  <a:gd name="T103" fmla="*/ 0 h 83"/>
                  <a:gd name="T104" fmla="*/ 108 w 108"/>
                  <a:gd name="T105" fmla="*/ 83 h 8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08" h="83">
                    <a:moveTo>
                      <a:pt x="59" y="20"/>
                    </a:moveTo>
                    <a:lnTo>
                      <a:pt x="72" y="12"/>
                    </a:lnTo>
                    <a:lnTo>
                      <a:pt x="80" y="7"/>
                    </a:lnTo>
                    <a:lnTo>
                      <a:pt x="90" y="3"/>
                    </a:lnTo>
                    <a:lnTo>
                      <a:pt x="98" y="0"/>
                    </a:lnTo>
                    <a:lnTo>
                      <a:pt x="103" y="0"/>
                    </a:lnTo>
                    <a:lnTo>
                      <a:pt x="106" y="0"/>
                    </a:lnTo>
                    <a:lnTo>
                      <a:pt x="108" y="3"/>
                    </a:lnTo>
                    <a:lnTo>
                      <a:pt x="106" y="7"/>
                    </a:lnTo>
                    <a:lnTo>
                      <a:pt x="106" y="8"/>
                    </a:lnTo>
                    <a:lnTo>
                      <a:pt x="103" y="13"/>
                    </a:lnTo>
                    <a:lnTo>
                      <a:pt x="100" y="17"/>
                    </a:lnTo>
                    <a:lnTo>
                      <a:pt x="97" y="20"/>
                    </a:lnTo>
                    <a:lnTo>
                      <a:pt x="92" y="27"/>
                    </a:lnTo>
                    <a:lnTo>
                      <a:pt x="83" y="33"/>
                    </a:lnTo>
                    <a:lnTo>
                      <a:pt x="77" y="38"/>
                    </a:lnTo>
                    <a:lnTo>
                      <a:pt x="69" y="45"/>
                    </a:lnTo>
                    <a:lnTo>
                      <a:pt x="62" y="50"/>
                    </a:lnTo>
                    <a:lnTo>
                      <a:pt x="51" y="58"/>
                    </a:lnTo>
                    <a:lnTo>
                      <a:pt x="37" y="66"/>
                    </a:lnTo>
                    <a:lnTo>
                      <a:pt x="28" y="73"/>
                    </a:lnTo>
                    <a:lnTo>
                      <a:pt x="19" y="76"/>
                    </a:lnTo>
                    <a:lnTo>
                      <a:pt x="10" y="81"/>
                    </a:lnTo>
                    <a:lnTo>
                      <a:pt x="5" y="83"/>
                    </a:lnTo>
                    <a:lnTo>
                      <a:pt x="1" y="83"/>
                    </a:lnTo>
                    <a:lnTo>
                      <a:pt x="0" y="81"/>
                    </a:lnTo>
                    <a:lnTo>
                      <a:pt x="0" y="80"/>
                    </a:lnTo>
                    <a:lnTo>
                      <a:pt x="0" y="76"/>
                    </a:lnTo>
                    <a:lnTo>
                      <a:pt x="0" y="73"/>
                    </a:lnTo>
                    <a:lnTo>
                      <a:pt x="5" y="66"/>
                    </a:lnTo>
                    <a:lnTo>
                      <a:pt x="11" y="58"/>
                    </a:lnTo>
                    <a:lnTo>
                      <a:pt x="18" y="51"/>
                    </a:lnTo>
                    <a:lnTo>
                      <a:pt x="24" y="45"/>
                    </a:lnTo>
                    <a:lnTo>
                      <a:pt x="29" y="4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5" name="Freeform 901"/>
              <p:cNvSpPr>
                <a:spLocks/>
              </p:cNvSpPr>
              <p:nvPr/>
            </p:nvSpPr>
            <p:spPr bwMode="auto">
              <a:xfrm>
                <a:off x="1291" y="1205"/>
                <a:ext cx="107" cy="83"/>
              </a:xfrm>
              <a:custGeom>
                <a:avLst/>
                <a:gdLst>
                  <a:gd name="T0" fmla="*/ 0 w 107"/>
                  <a:gd name="T1" fmla="*/ 81 h 83"/>
                  <a:gd name="T2" fmla="*/ 12 w 107"/>
                  <a:gd name="T3" fmla="*/ 83 h 83"/>
                  <a:gd name="T4" fmla="*/ 25 w 107"/>
                  <a:gd name="T5" fmla="*/ 81 h 83"/>
                  <a:gd name="T6" fmla="*/ 35 w 107"/>
                  <a:gd name="T7" fmla="*/ 81 h 83"/>
                  <a:gd name="T8" fmla="*/ 46 w 107"/>
                  <a:gd name="T9" fmla="*/ 79 h 83"/>
                  <a:gd name="T10" fmla="*/ 56 w 107"/>
                  <a:gd name="T11" fmla="*/ 78 h 83"/>
                  <a:gd name="T12" fmla="*/ 66 w 107"/>
                  <a:gd name="T13" fmla="*/ 73 h 83"/>
                  <a:gd name="T14" fmla="*/ 74 w 107"/>
                  <a:gd name="T15" fmla="*/ 66 h 83"/>
                  <a:gd name="T16" fmla="*/ 82 w 107"/>
                  <a:gd name="T17" fmla="*/ 59 h 83"/>
                  <a:gd name="T18" fmla="*/ 91 w 107"/>
                  <a:gd name="T19" fmla="*/ 51 h 83"/>
                  <a:gd name="T20" fmla="*/ 97 w 107"/>
                  <a:gd name="T21" fmla="*/ 38 h 83"/>
                  <a:gd name="T22" fmla="*/ 104 w 107"/>
                  <a:gd name="T23" fmla="*/ 23 h 83"/>
                  <a:gd name="T24" fmla="*/ 105 w 107"/>
                  <a:gd name="T25" fmla="*/ 15 h 83"/>
                  <a:gd name="T26" fmla="*/ 107 w 107"/>
                  <a:gd name="T27" fmla="*/ 8 h 83"/>
                  <a:gd name="T28" fmla="*/ 107 w 107"/>
                  <a:gd name="T29" fmla="*/ 5 h 83"/>
                  <a:gd name="T30" fmla="*/ 107 w 107"/>
                  <a:gd name="T31" fmla="*/ 1 h 83"/>
                  <a:gd name="T32" fmla="*/ 105 w 107"/>
                  <a:gd name="T33" fmla="*/ 0 h 8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07"/>
                  <a:gd name="T52" fmla="*/ 0 h 83"/>
                  <a:gd name="T53" fmla="*/ 107 w 107"/>
                  <a:gd name="T54" fmla="*/ 83 h 83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07" h="83">
                    <a:moveTo>
                      <a:pt x="0" y="81"/>
                    </a:moveTo>
                    <a:lnTo>
                      <a:pt x="12" y="83"/>
                    </a:lnTo>
                    <a:lnTo>
                      <a:pt x="25" y="81"/>
                    </a:lnTo>
                    <a:lnTo>
                      <a:pt x="35" y="81"/>
                    </a:lnTo>
                    <a:lnTo>
                      <a:pt x="46" y="79"/>
                    </a:lnTo>
                    <a:lnTo>
                      <a:pt x="56" y="78"/>
                    </a:lnTo>
                    <a:lnTo>
                      <a:pt x="66" y="73"/>
                    </a:lnTo>
                    <a:lnTo>
                      <a:pt x="74" y="66"/>
                    </a:lnTo>
                    <a:lnTo>
                      <a:pt x="82" y="59"/>
                    </a:lnTo>
                    <a:lnTo>
                      <a:pt x="91" y="51"/>
                    </a:lnTo>
                    <a:lnTo>
                      <a:pt x="97" y="38"/>
                    </a:lnTo>
                    <a:lnTo>
                      <a:pt x="104" y="23"/>
                    </a:lnTo>
                    <a:lnTo>
                      <a:pt x="105" y="15"/>
                    </a:lnTo>
                    <a:lnTo>
                      <a:pt x="107" y="8"/>
                    </a:lnTo>
                    <a:lnTo>
                      <a:pt x="107" y="5"/>
                    </a:lnTo>
                    <a:lnTo>
                      <a:pt x="107" y="1"/>
                    </a:lnTo>
                    <a:lnTo>
                      <a:pt x="105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6" name="Freeform 902"/>
              <p:cNvSpPr>
                <a:spLocks/>
              </p:cNvSpPr>
              <p:nvPr/>
            </p:nvSpPr>
            <p:spPr bwMode="auto">
              <a:xfrm>
                <a:off x="1293" y="1206"/>
                <a:ext cx="103" cy="78"/>
              </a:xfrm>
              <a:custGeom>
                <a:avLst/>
                <a:gdLst>
                  <a:gd name="T0" fmla="*/ 2 w 103"/>
                  <a:gd name="T1" fmla="*/ 78 h 78"/>
                  <a:gd name="T2" fmla="*/ 0 w 103"/>
                  <a:gd name="T3" fmla="*/ 78 h 78"/>
                  <a:gd name="T4" fmla="*/ 2 w 103"/>
                  <a:gd name="T5" fmla="*/ 72 h 78"/>
                  <a:gd name="T6" fmla="*/ 5 w 103"/>
                  <a:gd name="T7" fmla="*/ 67 h 78"/>
                  <a:gd name="T8" fmla="*/ 10 w 103"/>
                  <a:gd name="T9" fmla="*/ 60 h 78"/>
                  <a:gd name="T10" fmla="*/ 15 w 103"/>
                  <a:gd name="T11" fmla="*/ 55 h 78"/>
                  <a:gd name="T12" fmla="*/ 20 w 103"/>
                  <a:gd name="T13" fmla="*/ 50 h 78"/>
                  <a:gd name="T14" fmla="*/ 25 w 103"/>
                  <a:gd name="T15" fmla="*/ 45 h 78"/>
                  <a:gd name="T16" fmla="*/ 33 w 103"/>
                  <a:gd name="T17" fmla="*/ 38 h 78"/>
                  <a:gd name="T18" fmla="*/ 39 w 103"/>
                  <a:gd name="T19" fmla="*/ 33 h 78"/>
                  <a:gd name="T20" fmla="*/ 49 w 103"/>
                  <a:gd name="T21" fmla="*/ 27 h 78"/>
                  <a:gd name="T22" fmla="*/ 62 w 103"/>
                  <a:gd name="T23" fmla="*/ 19 h 78"/>
                  <a:gd name="T24" fmla="*/ 72 w 103"/>
                  <a:gd name="T25" fmla="*/ 12 h 78"/>
                  <a:gd name="T26" fmla="*/ 80 w 103"/>
                  <a:gd name="T27" fmla="*/ 7 h 78"/>
                  <a:gd name="T28" fmla="*/ 87 w 103"/>
                  <a:gd name="T29" fmla="*/ 4 h 78"/>
                  <a:gd name="T30" fmla="*/ 94 w 103"/>
                  <a:gd name="T31" fmla="*/ 2 h 78"/>
                  <a:gd name="T32" fmla="*/ 99 w 103"/>
                  <a:gd name="T33" fmla="*/ 0 h 78"/>
                  <a:gd name="T34" fmla="*/ 102 w 103"/>
                  <a:gd name="T35" fmla="*/ 0 h 78"/>
                  <a:gd name="T36" fmla="*/ 103 w 103"/>
                  <a:gd name="T37" fmla="*/ 2 h 7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3"/>
                  <a:gd name="T58" fmla="*/ 0 h 78"/>
                  <a:gd name="T59" fmla="*/ 103 w 103"/>
                  <a:gd name="T60" fmla="*/ 78 h 7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3" h="78">
                    <a:moveTo>
                      <a:pt x="2" y="78"/>
                    </a:moveTo>
                    <a:lnTo>
                      <a:pt x="0" y="78"/>
                    </a:lnTo>
                    <a:lnTo>
                      <a:pt x="2" y="72"/>
                    </a:lnTo>
                    <a:lnTo>
                      <a:pt x="5" y="67"/>
                    </a:lnTo>
                    <a:lnTo>
                      <a:pt x="10" y="60"/>
                    </a:lnTo>
                    <a:lnTo>
                      <a:pt x="15" y="55"/>
                    </a:lnTo>
                    <a:lnTo>
                      <a:pt x="20" y="50"/>
                    </a:lnTo>
                    <a:lnTo>
                      <a:pt x="25" y="45"/>
                    </a:lnTo>
                    <a:lnTo>
                      <a:pt x="33" y="38"/>
                    </a:lnTo>
                    <a:lnTo>
                      <a:pt x="39" y="33"/>
                    </a:lnTo>
                    <a:lnTo>
                      <a:pt x="49" y="27"/>
                    </a:lnTo>
                    <a:lnTo>
                      <a:pt x="62" y="19"/>
                    </a:lnTo>
                    <a:lnTo>
                      <a:pt x="72" y="12"/>
                    </a:lnTo>
                    <a:lnTo>
                      <a:pt x="80" y="7"/>
                    </a:lnTo>
                    <a:lnTo>
                      <a:pt x="87" y="4"/>
                    </a:lnTo>
                    <a:lnTo>
                      <a:pt x="94" y="2"/>
                    </a:lnTo>
                    <a:lnTo>
                      <a:pt x="99" y="0"/>
                    </a:lnTo>
                    <a:lnTo>
                      <a:pt x="102" y="0"/>
                    </a:lnTo>
                    <a:lnTo>
                      <a:pt x="103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7" name="Freeform 903"/>
              <p:cNvSpPr>
                <a:spLocks/>
              </p:cNvSpPr>
              <p:nvPr/>
            </p:nvSpPr>
            <p:spPr bwMode="auto">
              <a:xfrm>
                <a:off x="1300" y="1213"/>
                <a:ext cx="92" cy="70"/>
              </a:xfrm>
              <a:custGeom>
                <a:avLst/>
                <a:gdLst>
                  <a:gd name="T0" fmla="*/ 0 w 92"/>
                  <a:gd name="T1" fmla="*/ 70 h 70"/>
                  <a:gd name="T2" fmla="*/ 0 w 92"/>
                  <a:gd name="T3" fmla="*/ 68 h 70"/>
                  <a:gd name="T4" fmla="*/ 0 w 92"/>
                  <a:gd name="T5" fmla="*/ 66 h 70"/>
                  <a:gd name="T6" fmla="*/ 3 w 92"/>
                  <a:gd name="T7" fmla="*/ 60 h 70"/>
                  <a:gd name="T8" fmla="*/ 6 w 92"/>
                  <a:gd name="T9" fmla="*/ 55 h 70"/>
                  <a:gd name="T10" fmla="*/ 11 w 92"/>
                  <a:gd name="T11" fmla="*/ 50 h 70"/>
                  <a:gd name="T12" fmla="*/ 16 w 92"/>
                  <a:gd name="T13" fmla="*/ 45 h 70"/>
                  <a:gd name="T14" fmla="*/ 23 w 92"/>
                  <a:gd name="T15" fmla="*/ 40 h 70"/>
                  <a:gd name="T16" fmla="*/ 29 w 92"/>
                  <a:gd name="T17" fmla="*/ 33 h 70"/>
                  <a:gd name="T18" fmla="*/ 37 w 92"/>
                  <a:gd name="T19" fmla="*/ 28 h 70"/>
                  <a:gd name="T20" fmla="*/ 46 w 92"/>
                  <a:gd name="T21" fmla="*/ 20 h 70"/>
                  <a:gd name="T22" fmla="*/ 59 w 92"/>
                  <a:gd name="T23" fmla="*/ 12 h 70"/>
                  <a:gd name="T24" fmla="*/ 70 w 92"/>
                  <a:gd name="T25" fmla="*/ 7 h 70"/>
                  <a:gd name="T26" fmla="*/ 78 w 92"/>
                  <a:gd name="T27" fmla="*/ 3 h 70"/>
                  <a:gd name="T28" fmla="*/ 83 w 92"/>
                  <a:gd name="T29" fmla="*/ 0 h 70"/>
                  <a:gd name="T30" fmla="*/ 87 w 92"/>
                  <a:gd name="T31" fmla="*/ 0 h 70"/>
                  <a:gd name="T32" fmla="*/ 90 w 92"/>
                  <a:gd name="T33" fmla="*/ 0 h 70"/>
                  <a:gd name="T34" fmla="*/ 92 w 92"/>
                  <a:gd name="T35" fmla="*/ 2 h 7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92"/>
                  <a:gd name="T55" fmla="*/ 0 h 70"/>
                  <a:gd name="T56" fmla="*/ 92 w 92"/>
                  <a:gd name="T57" fmla="*/ 70 h 7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92" h="70">
                    <a:moveTo>
                      <a:pt x="0" y="70"/>
                    </a:moveTo>
                    <a:lnTo>
                      <a:pt x="0" y="68"/>
                    </a:lnTo>
                    <a:lnTo>
                      <a:pt x="0" y="66"/>
                    </a:lnTo>
                    <a:lnTo>
                      <a:pt x="3" y="60"/>
                    </a:lnTo>
                    <a:lnTo>
                      <a:pt x="6" y="55"/>
                    </a:lnTo>
                    <a:lnTo>
                      <a:pt x="11" y="50"/>
                    </a:lnTo>
                    <a:lnTo>
                      <a:pt x="16" y="45"/>
                    </a:lnTo>
                    <a:lnTo>
                      <a:pt x="23" y="40"/>
                    </a:lnTo>
                    <a:lnTo>
                      <a:pt x="29" y="33"/>
                    </a:lnTo>
                    <a:lnTo>
                      <a:pt x="37" y="28"/>
                    </a:lnTo>
                    <a:lnTo>
                      <a:pt x="46" y="20"/>
                    </a:lnTo>
                    <a:lnTo>
                      <a:pt x="59" y="12"/>
                    </a:lnTo>
                    <a:lnTo>
                      <a:pt x="70" y="7"/>
                    </a:lnTo>
                    <a:lnTo>
                      <a:pt x="78" y="3"/>
                    </a:lnTo>
                    <a:lnTo>
                      <a:pt x="83" y="0"/>
                    </a:lnTo>
                    <a:lnTo>
                      <a:pt x="87" y="0"/>
                    </a:lnTo>
                    <a:lnTo>
                      <a:pt x="90" y="0"/>
                    </a:lnTo>
                    <a:lnTo>
                      <a:pt x="92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8" name="Freeform 904"/>
              <p:cNvSpPr>
                <a:spLocks/>
              </p:cNvSpPr>
              <p:nvPr/>
            </p:nvSpPr>
            <p:spPr bwMode="auto">
              <a:xfrm>
                <a:off x="1301" y="1215"/>
                <a:ext cx="97" cy="71"/>
              </a:xfrm>
              <a:custGeom>
                <a:avLst/>
                <a:gdLst>
                  <a:gd name="T0" fmla="*/ 0 w 97"/>
                  <a:gd name="T1" fmla="*/ 71 h 71"/>
                  <a:gd name="T2" fmla="*/ 17 w 97"/>
                  <a:gd name="T3" fmla="*/ 64 h 71"/>
                  <a:gd name="T4" fmla="*/ 31 w 97"/>
                  <a:gd name="T5" fmla="*/ 56 h 71"/>
                  <a:gd name="T6" fmla="*/ 48 w 97"/>
                  <a:gd name="T7" fmla="*/ 44 h 71"/>
                  <a:gd name="T8" fmla="*/ 61 w 97"/>
                  <a:gd name="T9" fmla="*/ 36 h 71"/>
                  <a:gd name="T10" fmla="*/ 72 w 97"/>
                  <a:gd name="T11" fmla="*/ 26 h 71"/>
                  <a:gd name="T12" fmla="*/ 81 w 97"/>
                  <a:gd name="T13" fmla="*/ 18 h 71"/>
                  <a:gd name="T14" fmla="*/ 89 w 97"/>
                  <a:gd name="T15" fmla="*/ 10 h 71"/>
                  <a:gd name="T16" fmla="*/ 97 w 97"/>
                  <a:gd name="T17" fmla="*/ 0 h 7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7"/>
                  <a:gd name="T28" fmla="*/ 0 h 71"/>
                  <a:gd name="T29" fmla="*/ 97 w 97"/>
                  <a:gd name="T30" fmla="*/ 71 h 7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7" h="71">
                    <a:moveTo>
                      <a:pt x="0" y="71"/>
                    </a:moveTo>
                    <a:lnTo>
                      <a:pt x="17" y="64"/>
                    </a:lnTo>
                    <a:lnTo>
                      <a:pt x="31" y="56"/>
                    </a:lnTo>
                    <a:lnTo>
                      <a:pt x="48" y="44"/>
                    </a:lnTo>
                    <a:lnTo>
                      <a:pt x="61" y="36"/>
                    </a:lnTo>
                    <a:lnTo>
                      <a:pt x="72" y="26"/>
                    </a:lnTo>
                    <a:lnTo>
                      <a:pt x="81" y="18"/>
                    </a:lnTo>
                    <a:lnTo>
                      <a:pt x="89" y="10"/>
                    </a:lnTo>
                    <a:lnTo>
                      <a:pt x="9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9" name="Freeform 905"/>
              <p:cNvSpPr>
                <a:spLocks/>
              </p:cNvSpPr>
              <p:nvPr/>
            </p:nvSpPr>
            <p:spPr bwMode="auto">
              <a:xfrm>
                <a:off x="1309" y="1221"/>
                <a:ext cx="87" cy="65"/>
              </a:xfrm>
              <a:custGeom>
                <a:avLst/>
                <a:gdLst>
                  <a:gd name="T0" fmla="*/ 0 w 87"/>
                  <a:gd name="T1" fmla="*/ 65 h 65"/>
                  <a:gd name="T2" fmla="*/ 17 w 87"/>
                  <a:gd name="T3" fmla="*/ 57 h 65"/>
                  <a:gd name="T4" fmla="*/ 30 w 87"/>
                  <a:gd name="T5" fmla="*/ 50 h 65"/>
                  <a:gd name="T6" fmla="*/ 43 w 87"/>
                  <a:gd name="T7" fmla="*/ 42 h 65"/>
                  <a:gd name="T8" fmla="*/ 51 w 87"/>
                  <a:gd name="T9" fmla="*/ 35 h 65"/>
                  <a:gd name="T10" fmla="*/ 63 w 87"/>
                  <a:gd name="T11" fmla="*/ 25 h 65"/>
                  <a:gd name="T12" fmla="*/ 71 w 87"/>
                  <a:gd name="T13" fmla="*/ 18 h 65"/>
                  <a:gd name="T14" fmla="*/ 78 w 87"/>
                  <a:gd name="T15" fmla="*/ 10 h 65"/>
                  <a:gd name="T16" fmla="*/ 87 w 87"/>
                  <a:gd name="T17" fmla="*/ 0 h 6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7"/>
                  <a:gd name="T28" fmla="*/ 0 h 65"/>
                  <a:gd name="T29" fmla="*/ 87 w 87"/>
                  <a:gd name="T30" fmla="*/ 65 h 6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7" h="65">
                    <a:moveTo>
                      <a:pt x="0" y="65"/>
                    </a:moveTo>
                    <a:lnTo>
                      <a:pt x="17" y="57"/>
                    </a:lnTo>
                    <a:lnTo>
                      <a:pt x="30" y="50"/>
                    </a:lnTo>
                    <a:lnTo>
                      <a:pt x="43" y="42"/>
                    </a:lnTo>
                    <a:lnTo>
                      <a:pt x="51" y="35"/>
                    </a:lnTo>
                    <a:lnTo>
                      <a:pt x="63" y="25"/>
                    </a:lnTo>
                    <a:lnTo>
                      <a:pt x="71" y="18"/>
                    </a:lnTo>
                    <a:lnTo>
                      <a:pt x="78" y="10"/>
                    </a:lnTo>
                    <a:lnTo>
                      <a:pt x="8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0" name="Freeform 906"/>
              <p:cNvSpPr>
                <a:spLocks/>
              </p:cNvSpPr>
              <p:nvPr/>
            </p:nvSpPr>
            <p:spPr bwMode="auto">
              <a:xfrm>
                <a:off x="1316" y="1230"/>
                <a:ext cx="77" cy="56"/>
              </a:xfrm>
              <a:custGeom>
                <a:avLst/>
                <a:gdLst>
                  <a:gd name="T0" fmla="*/ 0 w 77"/>
                  <a:gd name="T1" fmla="*/ 56 h 56"/>
                  <a:gd name="T2" fmla="*/ 15 w 77"/>
                  <a:gd name="T3" fmla="*/ 49 h 56"/>
                  <a:gd name="T4" fmla="*/ 30 w 77"/>
                  <a:gd name="T5" fmla="*/ 41 h 56"/>
                  <a:gd name="T6" fmla="*/ 39 w 77"/>
                  <a:gd name="T7" fmla="*/ 34 h 56"/>
                  <a:gd name="T8" fmla="*/ 49 w 77"/>
                  <a:gd name="T9" fmla="*/ 28 h 56"/>
                  <a:gd name="T10" fmla="*/ 59 w 77"/>
                  <a:gd name="T11" fmla="*/ 19 h 56"/>
                  <a:gd name="T12" fmla="*/ 67 w 77"/>
                  <a:gd name="T13" fmla="*/ 11 h 56"/>
                  <a:gd name="T14" fmla="*/ 77 w 77"/>
                  <a:gd name="T15" fmla="*/ 0 h 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7"/>
                  <a:gd name="T25" fmla="*/ 0 h 56"/>
                  <a:gd name="T26" fmla="*/ 77 w 77"/>
                  <a:gd name="T27" fmla="*/ 56 h 5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7" h="56">
                    <a:moveTo>
                      <a:pt x="0" y="56"/>
                    </a:moveTo>
                    <a:lnTo>
                      <a:pt x="15" y="49"/>
                    </a:lnTo>
                    <a:lnTo>
                      <a:pt x="30" y="41"/>
                    </a:lnTo>
                    <a:lnTo>
                      <a:pt x="39" y="34"/>
                    </a:lnTo>
                    <a:lnTo>
                      <a:pt x="49" y="28"/>
                    </a:lnTo>
                    <a:lnTo>
                      <a:pt x="59" y="19"/>
                    </a:lnTo>
                    <a:lnTo>
                      <a:pt x="67" y="11"/>
                    </a:lnTo>
                    <a:lnTo>
                      <a:pt x="7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1" name="Freeform 907"/>
              <p:cNvSpPr>
                <a:spLocks/>
              </p:cNvSpPr>
              <p:nvPr/>
            </p:nvSpPr>
            <p:spPr bwMode="auto">
              <a:xfrm>
                <a:off x="1321" y="1238"/>
                <a:ext cx="69" cy="48"/>
              </a:xfrm>
              <a:custGeom>
                <a:avLst/>
                <a:gdLst>
                  <a:gd name="T0" fmla="*/ 0 w 69"/>
                  <a:gd name="T1" fmla="*/ 48 h 48"/>
                  <a:gd name="T2" fmla="*/ 11 w 69"/>
                  <a:gd name="T3" fmla="*/ 45 h 48"/>
                  <a:gd name="T4" fmla="*/ 23 w 69"/>
                  <a:gd name="T5" fmla="*/ 38 h 48"/>
                  <a:gd name="T6" fmla="*/ 34 w 69"/>
                  <a:gd name="T7" fmla="*/ 31 h 48"/>
                  <a:gd name="T8" fmla="*/ 46 w 69"/>
                  <a:gd name="T9" fmla="*/ 23 h 48"/>
                  <a:gd name="T10" fmla="*/ 54 w 69"/>
                  <a:gd name="T11" fmla="*/ 15 h 48"/>
                  <a:gd name="T12" fmla="*/ 62 w 69"/>
                  <a:gd name="T13" fmla="*/ 6 h 48"/>
                  <a:gd name="T14" fmla="*/ 69 w 69"/>
                  <a:gd name="T15" fmla="*/ 0 h 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9"/>
                  <a:gd name="T25" fmla="*/ 0 h 48"/>
                  <a:gd name="T26" fmla="*/ 69 w 69"/>
                  <a:gd name="T27" fmla="*/ 48 h 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9" h="48">
                    <a:moveTo>
                      <a:pt x="0" y="48"/>
                    </a:moveTo>
                    <a:lnTo>
                      <a:pt x="11" y="45"/>
                    </a:lnTo>
                    <a:lnTo>
                      <a:pt x="23" y="38"/>
                    </a:lnTo>
                    <a:lnTo>
                      <a:pt x="34" y="31"/>
                    </a:lnTo>
                    <a:lnTo>
                      <a:pt x="46" y="23"/>
                    </a:lnTo>
                    <a:lnTo>
                      <a:pt x="54" y="15"/>
                    </a:lnTo>
                    <a:lnTo>
                      <a:pt x="62" y="6"/>
                    </a:lnTo>
                    <a:lnTo>
                      <a:pt x="69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2" name="Freeform 908"/>
              <p:cNvSpPr>
                <a:spLocks/>
              </p:cNvSpPr>
              <p:nvPr/>
            </p:nvSpPr>
            <p:spPr bwMode="auto">
              <a:xfrm>
                <a:off x="1332" y="1243"/>
                <a:ext cx="56" cy="41"/>
              </a:xfrm>
              <a:custGeom>
                <a:avLst/>
                <a:gdLst>
                  <a:gd name="T0" fmla="*/ 0 w 56"/>
                  <a:gd name="T1" fmla="*/ 41 h 41"/>
                  <a:gd name="T2" fmla="*/ 18 w 56"/>
                  <a:gd name="T3" fmla="*/ 31 h 41"/>
                  <a:gd name="T4" fmla="*/ 32 w 56"/>
                  <a:gd name="T5" fmla="*/ 23 h 41"/>
                  <a:gd name="T6" fmla="*/ 41 w 56"/>
                  <a:gd name="T7" fmla="*/ 15 h 41"/>
                  <a:gd name="T8" fmla="*/ 50 w 56"/>
                  <a:gd name="T9" fmla="*/ 8 h 41"/>
                  <a:gd name="T10" fmla="*/ 56 w 56"/>
                  <a:gd name="T11" fmla="*/ 0 h 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"/>
                  <a:gd name="T19" fmla="*/ 0 h 41"/>
                  <a:gd name="T20" fmla="*/ 56 w 56"/>
                  <a:gd name="T21" fmla="*/ 41 h 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" h="41">
                    <a:moveTo>
                      <a:pt x="0" y="41"/>
                    </a:moveTo>
                    <a:lnTo>
                      <a:pt x="18" y="31"/>
                    </a:lnTo>
                    <a:lnTo>
                      <a:pt x="32" y="23"/>
                    </a:lnTo>
                    <a:lnTo>
                      <a:pt x="41" y="15"/>
                    </a:lnTo>
                    <a:lnTo>
                      <a:pt x="50" y="8"/>
                    </a:lnTo>
                    <a:lnTo>
                      <a:pt x="56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3" name="Freeform 909"/>
              <p:cNvSpPr>
                <a:spLocks/>
              </p:cNvSpPr>
              <p:nvPr/>
            </p:nvSpPr>
            <p:spPr bwMode="auto">
              <a:xfrm>
                <a:off x="1341" y="1254"/>
                <a:ext cx="41" cy="29"/>
              </a:xfrm>
              <a:custGeom>
                <a:avLst/>
                <a:gdLst>
                  <a:gd name="T0" fmla="*/ 0 w 41"/>
                  <a:gd name="T1" fmla="*/ 29 h 29"/>
                  <a:gd name="T2" fmla="*/ 13 w 41"/>
                  <a:gd name="T3" fmla="*/ 22 h 29"/>
                  <a:gd name="T4" fmla="*/ 24 w 41"/>
                  <a:gd name="T5" fmla="*/ 14 h 29"/>
                  <a:gd name="T6" fmla="*/ 32 w 41"/>
                  <a:gd name="T7" fmla="*/ 9 h 29"/>
                  <a:gd name="T8" fmla="*/ 41 w 41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29"/>
                  <a:gd name="T17" fmla="*/ 41 w 41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29">
                    <a:moveTo>
                      <a:pt x="0" y="29"/>
                    </a:moveTo>
                    <a:lnTo>
                      <a:pt x="13" y="22"/>
                    </a:lnTo>
                    <a:lnTo>
                      <a:pt x="24" y="14"/>
                    </a:lnTo>
                    <a:lnTo>
                      <a:pt x="32" y="9"/>
                    </a:lnTo>
                    <a:lnTo>
                      <a:pt x="41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4" name="Freeform 910"/>
              <p:cNvSpPr>
                <a:spLocks/>
              </p:cNvSpPr>
              <p:nvPr/>
            </p:nvSpPr>
            <p:spPr bwMode="auto">
              <a:xfrm>
                <a:off x="1318" y="1216"/>
                <a:ext cx="55" cy="53"/>
              </a:xfrm>
              <a:custGeom>
                <a:avLst/>
                <a:gdLst>
                  <a:gd name="T0" fmla="*/ 6 w 55"/>
                  <a:gd name="T1" fmla="*/ 53 h 53"/>
                  <a:gd name="T2" fmla="*/ 0 w 55"/>
                  <a:gd name="T3" fmla="*/ 10 h 53"/>
                  <a:gd name="T4" fmla="*/ 14 w 55"/>
                  <a:gd name="T5" fmla="*/ 0 h 53"/>
                  <a:gd name="T6" fmla="*/ 55 w 55"/>
                  <a:gd name="T7" fmla="*/ 19 h 5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5"/>
                  <a:gd name="T13" fmla="*/ 0 h 53"/>
                  <a:gd name="T14" fmla="*/ 55 w 55"/>
                  <a:gd name="T15" fmla="*/ 53 h 5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5" h="53">
                    <a:moveTo>
                      <a:pt x="6" y="53"/>
                    </a:moveTo>
                    <a:lnTo>
                      <a:pt x="0" y="10"/>
                    </a:lnTo>
                    <a:lnTo>
                      <a:pt x="14" y="0"/>
                    </a:lnTo>
                    <a:lnTo>
                      <a:pt x="55" y="1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5" name="Freeform 911"/>
              <p:cNvSpPr>
                <a:spLocks/>
              </p:cNvSpPr>
              <p:nvPr/>
            </p:nvSpPr>
            <p:spPr bwMode="auto">
              <a:xfrm>
                <a:off x="1323" y="1223"/>
                <a:ext cx="46" cy="43"/>
              </a:xfrm>
              <a:custGeom>
                <a:avLst/>
                <a:gdLst>
                  <a:gd name="T0" fmla="*/ 6 w 46"/>
                  <a:gd name="T1" fmla="*/ 43 h 43"/>
                  <a:gd name="T2" fmla="*/ 0 w 46"/>
                  <a:gd name="T3" fmla="*/ 8 h 43"/>
                  <a:gd name="T4" fmla="*/ 13 w 46"/>
                  <a:gd name="T5" fmla="*/ 0 h 43"/>
                  <a:gd name="T6" fmla="*/ 46 w 46"/>
                  <a:gd name="T7" fmla="*/ 15 h 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6"/>
                  <a:gd name="T13" fmla="*/ 0 h 43"/>
                  <a:gd name="T14" fmla="*/ 46 w 46"/>
                  <a:gd name="T15" fmla="*/ 43 h 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6" h="43">
                    <a:moveTo>
                      <a:pt x="6" y="43"/>
                    </a:moveTo>
                    <a:lnTo>
                      <a:pt x="0" y="8"/>
                    </a:lnTo>
                    <a:lnTo>
                      <a:pt x="13" y="0"/>
                    </a:lnTo>
                    <a:lnTo>
                      <a:pt x="46" y="1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6" name="Freeform 912"/>
              <p:cNvSpPr>
                <a:spLocks/>
              </p:cNvSpPr>
              <p:nvPr/>
            </p:nvSpPr>
            <p:spPr bwMode="auto">
              <a:xfrm>
                <a:off x="1318" y="1216"/>
                <a:ext cx="57" cy="50"/>
              </a:xfrm>
              <a:custGeom>
                <a:avLst/>
                <a:gdLst>
                  <a:gd name="T0" fmla="*/ 11 w 57"/>
                  <a:gd name="T1" fmla="*/ 50 h 50"/>
                  <a:gd name="T2" fmla="*/ 6 w 57"/>
                  <a:gd name="T3" fmla="*/ 47 h 50"/>
                  <a:gd name="T4" fmla="*/ 9 w 57"/>
                  <a:gd name="T5" fmla="*/ 40 h 50"/>
                  <a:gd name="T6" fmla="*/ 5 w 57"/>
                  <a:gd name="T7" fmla="*/ 37 h 50"/>
                  <a:gd name="T8" fmla="*/ 8 w 57"/>
                  <a:gd name="T9" fmla="*/ 32 h 50"/>
                  <a:gd name="T10" fmla="*/ 3 w 57"/>
                  <a:gd name="T11" fmla="*/ 28 h 50"/>
                  <a:gd name="T12" fmla="*/ 6 w 57"/>
                  <a:gd name="T13" fmla="*/ 23 h 50"/>
                  <a:gd name="T14" fmla="*/ 3 w 57"/>
                  <a:gd name="T15" fmla="*/ 22 h 50"/>
                  <a:gd name="T16" fmla="*/ 6 w 57"/>
                  <a:gd name="T17" fmla="*/ 15 h 50"/>
                  <a:gd name="T18" fmla="*/ 0 w 57"/>
                  <a:gd name="T19" fmla="*/ 10 h 50"/>
                  <a:gd name="T20" fmla="*/ 8 w 57"/>
                  <a:gd name="T21" fmla="*/ 15 h 50"/>
                  <a:gd name="T22" fmla="*/ 6 w 57"/>
                  <a:gd name="T23" fmla="*/ 9 h 50"/>
                  <a:gd name="T24" fmla="*/ 13 w 57"/>
                  <a:gd name="T25" fmla="*/ 10 h 50"/>
                  <a:gd name="T26" fmla="*/ 11 w 57"/>
                  <a:gd name="T27" fmla="*/ 4 h 50"/>
                  <a:gd name="T28" fmla="*/ 18 w 57"/>
                  <a:gd name="T29" fmla="*/ 7 h 50"/>
                  <a:gd name="T30" fmla="*/ 14 w 57"/>
                  <a:gd name="T31" fmla="*/ 0 h 50"/>
                  <a:gd name="T32" fmla="*/ 18 w 57"/>
                  <a:gd name="T33" fmla="*/ 7 h 50"/>
                  <a:gd name="T34" fmla="*/ 24 w 57"/>
                  <a:gd name="T35" fmla="*/ 5 h 50"/>
                  <a:gd name="T36" fmla="*/ 24 w 57"/>
                  <a:gd name="T37" fmla="*/ 10 h 50"/>
                  <a:gd name="T38" fmla="*/ 29 w 57"/>
                  <a:gd name="T39" fmla="*/ 9 h 50"/>
                  <a:gd name="T40" fmla="*/ 31 w 57"/>
                  <a:gd name="T41" fmla="*/ 12 h 50"/>
                  <a:gd name="T42" fmla="*/ 36 w 57"/>
                  <a:gd name="T43" fmla="*/ 10 h 50"/>
                  <a:gd name="T44" fmla="*/ 37 w 57"/>
                  <a:gd name="T45" fmla="*/ 15 h 50"/>
                  <a:gd name="T46" fmla="*/ 44 w 57"/>
                  <a:gd name="T47" fmla="*/ 14 h 50"/>
                  <a:gd name="T48" fmla="*/ 44 w 57"/>
                  <a:gd name="T49" fmla="*/ 19 h 50"/>
                  <a:gd name="T50" fmla="*/ 49 w 57"/>
                  <a:gd name="T51" fmla="*/ 15 h 50"/>
                  <a:gd name="T52" fmla="*/ 49 w 57"/>
                  <a:gd name="T53" fmla="*/ 20 h 50"/>
                  <a:gd name="T54" fmla="*/ 57 w 57"/>
                  <a:gd name="T55" fmla="*/ 19 h 50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7"/>
                  <a:gd name="T85" fmla="*/ 0 h 50"/>
                  <a:gd name="T86" fmla="*/ 57 w 57"/>
                  <a:gd name="T87" fmla="*/ 50 h 50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7" h="50">
                    <a:moveTo>
                      <a:pt x="11" y="50"/>
                    </a:moveTo>
                    <a:lnTo>
                      <a:pt x="6" y="47"/>
                    </a:lnTo>
                    <a:lnTo>
                      <a:pt x="9" y="40"/>
                    </a:lnTo>
                    <a:lnTo>
                      <a:pt x="5" y="37"/>
                    </a:lnTo>
                    <a:lnTo>
                      <a:pt x="8" y="32"/>
                    </a:lnTo>
                    <a:lnTo>
                      <a:pt x="3" y="28"/>
                    </a:lnTo>
                    <a:lnTo>
                      <a:pt x="6" y="23"/>
                    </a:lnTo>
                    <a:lnTo>
                      <a:pt x="3" y="22"/>
                    </a:lnTo>
                    <a:lnTo>
                      <a:pt x="6" y="15"/>
                    </a:lnTo>
                    <a:lnTo>
                      <a:pt x="0" y="10"/>
                    </a:lnTo>
                    <a:lnTo>
                      <a:pt x="8" y="15"/>
                    </a:lnTo>
                    <a:lnTo>
                      <a:pt x="6" y="9"/>
                    </a:lnTo>
                    <a:lnTo>
                      <a:pt x="13" y="10"/>
                    </a:lnTo>
                    <a:lnTo>
                      <a:pt x="11" y="4"/>
                    </a:lnTo>
                    <a:lnTo>
                      <a:pt x="18" y="7"/>
                    </a:lnTo>
                    <a:lnTo>
                      <a:pt x="14" y="0"/>
                    </a:lnTo>
                    <a:lnTo>
                      <a:pt x="18" y="7"/>
                    </a:lnTo>
                    <a:lnTo>
                      <a:pt x="24" y="5"/>
                    </a:lnTo>
                    <a:lnTo>
                      <a:pt x="24" y="10"/>
                    </a:lnTo>
                    <a:lnTo>
                      <a:pt x="29" y="9"/>
                    </a:lnTo>
                    <a:lnTo>
                      <a:pt x="31" y="12"/>
                    </a:lnTo>
                    <a:lnTo>
                      <a:pt x="36" y="10"/>
                    </a:lnTo>
                    <a:lnTo>
                      <a:pt x="37" y="15"/>
                    </a:lnTo>
                    <a:lnTo>
                      <a:pt x="44" y="14"/>
                    </a:lnTo>
                    <a:lnTo>
                      <a:pt x="44" y="19"/>
                    </a:lnTo>
                    <a:lnTo>
                      <a:pt x="49" y="15"/>
                    </a:lnTo>
                    <a:lnTo>
                      <a:pt x="49" y="20"/>
                    </a:lnTo>
                    <a:lnTo>
                      <a:pt x="57" y="1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7" name="Freeform 913"/>
              <p:cNvSpPr>
                <a:spLocks/>
              </p:cNvSpPr>
              <p:nvPr/>
            </p:nvSpPr>
            <p:spPr bwMode="auto">
              <a:xfrm>
                <a:off x="1324" y="1223"/>
                <a:ext cx="12" cy="8"/>
              </a:xfrm>
              <a:custGeom>
                <a:avLst/>
                <a:gdLst>
                  <a:gd name="T0" fmla="*/ 0 w 12"/>
                  <a:gd name="T1" fmla="*/ 8 h 8"/>
                  <a:gd name="T2" fmla="*/ 5 w 12"/>
                  <a:gd name="T3" fmla="*/ 8 h 8"/>
                  <a:gd name="T4" fmla="*/ 8 w 12"/>
                  <a:gd name="T5" fmla="*/ 7 h 8"/>
                  <a:gd name="T6" fmla="*/ 12 w 12"/>
                  <a:gd name="T7" fmla="*/ 3 h 8"/>
                  <a:gd name="T8" fmla="*/ 12 w 12"/>
                  <a:gd name="T9" fmla="*/ 0 h 8"/>
                  <a:gd name="T10" fmla="*/ 0 w 12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8"/>
                  <a:gd name="T20" fmla="*/ 12 w 12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8">
                    <a:moveTo>
                      <a:pt x="0" y="8"/>
                    </a:moveTo>
                    <a:lnTo>
                      <a:pt x="5" y="8"/>
                    </a:lnTo>
                    <a:lnTo>
                      <a:pt x="8" y="7"/>
                    </a:lnTo>
                    <a:lnTo>
                      <a:pt x="12" y="3"/>
                    </a:lnTo>
                    <a:lnTo>
                      <a:pt x="12" y="0"/>
                    </a:lnTo>
                    <a:lnTo>
                      <a:pt x="0" y="8"/>
                    </a:lnTo>
                    <a:close/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8" name="Freeform 914"/>
              <p:cNvSpPr>
                <a:spLocks/>
              </p:cNvSpPr>
              <p:nvPr/>
            </p:nvSpPr>
            <p:spPr bwMode="auto">
              <a:xfrm>
                <a:off x="1329" y="1230"/>
                <a:ext cx="18" cy="28"/>
              </a:xfrm>
              <a:custGeom>
                <a:avLst/>
                <a:gdLst>
                  <a:gd name="T0" fmla="*/ 0 w 18"/>
                  <a:gd name="T1" fmla="*/ 1 h 28"/>
                  <a:gd name="T2" fmla="*/ 15 w 18"/>
                  <a:gd name="T3" fmla="*/ 28 h 28"/>
                  <a:gd name="T4" fmla="*/ 18 w 18"/>
                  <a:gd name="T5" fmla="*/ 26 h 28"/>
                  <a:gd name="T6" fmla="*/ 3 w 18"/>
                  <a:gd name="T7" fmla="*/ 0 h 28"/>
                  <a:gd name="T8" fmla="*/ 0 w 18"/>
                  <a:gd name="T9" fmla="*/ 1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28"/>
                  <a:gd name="T17" fmla="*/ 18 w 18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28">
                    <a:moveTo>
                      <a:pt x="0" y="1"/>
                    </a:moveTo>
                    <a:lnTo>
                      <a:pt x="15" y="28"/>
                    </a:lnTo>
                    <a:lnTo>
                      <a:pt x="18" y="26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9" name="Freeform 915"/>
              <p:cNvSpPr>
                <a:spLocks/>
              </p:cNvSpPr>
              <p:nvPr/>
            </p:nvSpPr>
            <p:spPr bwMode="auto">
              <a:xfrm>
                <a:off x="1329" y="1231"/>
                <a:ext cx="18" cy="25"/>
              </a:xfrm>
              <a:custGeom>
                <a:avLst/>
                <a:gdLst>
                  <a:gd name="T0" fmla="*/ 18 w 18"/>
                  <a:gd name="T1" fmla="*/ 25 h 25"/>
                  <a:gd name="T2" fmla="*/ 13 w 18"/>
                  <a:gd name="T3" fmla="*/ 22 h 25"/>
                  <a:gd name="T4" fmla="*/ 13 w 18"/>
                  <a:gd name="T5" fmla="*/ 17 h 25"/>
                  <a:gd name="T6" fmla="*/ 8 w 18"/>
                  <a:gd name="T7" fmla="*/ 15 h 25"/>
                  <a:gd name="T8" fmla="*/ 10 w 18"/>
                  <a:gd name="T9" fmla="*/ 10 h 25"/>
                  <a:gd name="T10" fmla="*/ 5 w 18"/>
                  <a:gd name="T11" fmla="*/ 7 h 25"/>
                  <a:gd name="T12" fmla="*/ 5 w 18"/>
                  <a:gd name="T13" fmla="*/ 2 h 25"/>
                  <a:gd name="T14" fmla="*/ 0 w 18"/>
                  <a:gd name="T15" fmla="*/ 0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"/>
                  <a:gd name="T25" fmla="*/ 0 h 25"/>
                  <a:gd name="T26" fmla="*/ 18 w 18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" h="25">
                    <a:moveTo>
                      <a:pt x="18" y="25"/>
                    </a:moveTo>
                    <a:lnTo>
                      <a:pt x="13" y="22"/>
                    </a:lnTo>
                    <a:lnTo>
                      <a:pt x="13" y="17"/>
                    </a:lnTo>
                    <a:lnTo>
                      <a:pt x="8" y="15"/>
                    </a:lnTo>
                    <a:lnTo>
                      <a:pt x="10" y="10"/>
                    </a:lnTo>
                    <a:lnTo>
                      <a:pt x="5" y="7"/>
                    </a:lnTo>
                    <a:lnTo>
                      <a:pt x="5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0" name="Freeform 916"/>
              <p:cNvSpPr>
                <a:spLocks/>
              </p:cNvSpPr>
              <p:nvPr/>
            </p:nvSpPr>
            <p:spPr bwMode="auto">
              <a:xfrm>
                <a:off x="1306" y="1218"/>
                <a:ext cx="84" cy="61"/>
              </a:xfrm>
              <a:custGeom>
                <a:avLst/>
                <a:gdLst>
                  <a:gd name="T0" fmla="*/ 0 w 84"/>
                  <a:gd name="T1" fmla="*/ 61 h 61"/>
                  <a:gd name="T2" fmla="*/ 2 w 84"/>
                  <a:gd name="T3" fmla="*/ 55 h 61"/>
                  <a:gd name="T4" fmla="*/ 5 w 84"/>
                  <a:gd name="T5" fmla="*/ 50 h 61"/>
                  <a:gd name="T6" fmla="*/ 10 w 84"/>
                  <a:gd name="T7" fmla="*/ 45 h 61"/>
                  <a:gd name="T8" fmla="*/ 15 w 84"/>
                  <a:gd name="T9" fmla="*/ 40 h 61"/>
                  <a:gd name="T10" fmla="*/ 25 w 84"/>
                  <a:gd name="T11" fmla="*/ 31 h 61"/>
                  <a:gd name="T12" fmla="*/ 36 w 84"/>
                  <a:gd name="T13" fmla="*/ 21 h 61"/>
                  <a:gd name="T14" fmla="*/ 48 w 84"/>
                  <a:gd name="T15" fmla="*/ 15 h 61"/>
                  <a:gd name="T16" fmla="*/ 61 w 84"/>
                  <a:gd name="T17" fmla="*/ 7 h 61"/>
                  <a:gd name="T18" fmla="*/ 69 w 84"/>
                  <a:gd name="T19" fmla="*/ 2 h 61"/>
                  <a:gd name="T20" fmla="*/ 77 w 84"/>
                  <a:gd name="T21" fmla="*/ 0 h 61"/>
                  <a:gd name="T22" fmla="*/ 81 w 84"/>
                  <a:gd name="T23" fmla="*/ 0 h 61"/>
                  <a:gd name="T24" fmla="*/ 82 w 84"/>
                  <a:gd name="T25" fmla="*/ 0 h 61"/>
                  <a:gd name="T26" fmla="*/ 84 w 84"/>
                  <a:gd name="T27" fmla="*/ 2 h 6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84"/>
                  <a:gd name="T43" fmla="*/ 0 h 61"/>
                  <a:gd name="T44" fmla="*/ 84 w 84"/>
                  <a:gd name="T45" fmla="*/ 61 h 6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84" h="61">
                    <a:moveTo>
                      <a:pt x="0" y="61"/>
                    </a:moveTo>
                    <a:lnTo>
                      <a:pt x="2" y="55"/>
                    </a:lnTo>
                    <a:lnTo>
                      <a:pt x="5" y="50"/>
                    </a:lnTo>
                    <a:lnTo>
                      <a:pt x="10" y="45"/>
                    </a:lnTo>
                    <a:lnTo>
                      <a:pt x="15" y="40"/>
                    </a:lnTo>
                    <a:lnTo>
                      <a:pt x="25" y="31"/>
                    </a:lnTo>
                    <a:lnTo>
                      <a:pt x="36" y="21"/>
                    </a:lnTo>
                    <a:lnTo>
                      <a:pt x="48" y="15"/>
                    </a:lnTo>
                    <a:lnTo>
                      <a:pt x="61" y="7"/>
                    </a:lnTo>
                    <a:lnTo>
                      <a:pt x="69" y="2"/>
                    </a:lnTo>
                    <a:lnTo>
                      <a:pt x="77" y="0"/>
                    </a:lnTo>
                    <a:lnTo>
                      <a:pt x="81" y="0"/>
                    </a:lnTo>
                    <a:lnTo>
                      <a:pt x="82" y="0"/>
                    </a:lnTo>
                    <a:lnTo>
                      <a:pt x="84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1" name="Freeform 917"/>
              <p:cNvSpPr>
                <a:spLocks/>
              </p:cNvSpPr>
              <p:nvPr/>
            </p:nvSpPr>
            <p:spPr bwMode="auto">
              <a:xfrm>
                <a:off x="1313" y="1223"/>
                <a:ext cx="72" cy="55"/>
              </a:xfrm>
              <a:custGeom>
                <a:avLst/>
                <a:gdLst>
                  <a:gd name="T0" fmla="*/ 0 w 72"/>
                  <a:gd name="T1" fmla="*/ 55 h 55"/>
                  <a:gd name="T2" fmla="*/ 3 w 72"/>
                  <a:gd name="T3" fmla="*/ 46 h 55"/>
                  <a:gd name="T4" fmla="*/ 8 w 72"/>
                  <a:gd name="T5" fmla="*/ 40 h 55"/>
                  <a:gd name="T6" fmla="*/ 18 w 72"/>
                  <a:gd name="T7" fmla="*/ 30 h 55"/>
                  <a:gd name="T8" fmla="*/ 28 w 72"/>
                  <a:gd name="T9" fmla="*/ 23 h 55"/>
                  <a:gd name="T10" fmla="*/ 39 w 72"/>
                  <a:gd name="T11" fmla="*/ 15 h 55"/>
                  <a:gd name="T12" fmla="*/ 52 w 72"/>
                  <a:gd name="T13" fmla="*/ 7 h 55"/>
                  <a:gd name="T14" fmla="*/ 60 w 72"/>
                  <a:gd name="T15" fmla="*/ 2 h 55"/>
                  <a:gd name="T16" fmla="*/ 69 w 72"/>
                  <a:gd name="T17" fmla="*/ 0 h 55"/>
                  <a:gd name="T18" fmla="*/ 72 w 72"/>
                  <a:gd name="T19" fmla="*/ 0 h 5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2"/>
                  <a:gd name="T31" fmla="*/ 0 h 55"/>
                  <a:gd name="T32" fmla="*/ 72 w 72"/>
                  <a:gd name="T33" fmla="*/ 55 h 5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2" h="55">
                    <a:moveTo>
                      <a:pt x="0" y="55"/>
                    </a:moveTo>
                    <a:lnTo>
                      <a:pt x="3" y="46"/>
                    </a:lnTo>
                    <a:lnTo>
                      <a:pt x="8" y="40"/>
                    </a:lnTo>
                    <a:lnTo>
                      <a:pt x="18" y="30"/>
                    </a:lnTo>
                    <a:lnTo>
                      <a:pt x="28" y="23"/>
                    </a:lnTo>
                    <a:lnTo>
                      <a:pt x="39" y="15"/>
                    </a:lnTo>
                    <a:lnTo>
                      <a:pt x="52" y="7"/>
                    </a:lnTo>
                    <a:lnTo>
                      <a:pt x="60" y="2"/>
                    </a:lnTo>
                    <a:lnTo>
                      <a:pt x="69" y="0"/>
                    </a:lnTo>
                    <a:lnTo>
                      <a:pt x="72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2" name="Line 918"/>
              <p:cNvSpPr>
                <a:spLocks noChangeShapeType="1"/>
              </p:cNvSpPr>
              <p:nvPr/>
            </p:nvSpPr>
            <p:spPr bwMode="auto">
              <a:xfrm flipV="1">
                <a:off x="1293" y="1278"/>
                <a:ext cx="18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3" name="Line 919"/>
              <p:cNvSpPr>
                <a:spLocks noChangeShapeType="1"/>
              </p:cNvSpPr>
              <p:nvPr/>
            </p:nvSpPr>
            <p:spPr bwMode="auto">
              <a:xfrm>
                <a:off x="1295" y="1276"/>
                <a:ext cx="16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4" name="Line 920"/>
              <p:cNvSpPr>
                <a:spLocks noChangeShapeType="1"/>
              </p:cNvSpPr>
              <p:nvPr/>
            </p:nvSpPr>
            <p:spPr bwMode="auto">
              <a:xfrm>
                <a:off x="1296" y="1273"/>
                <a:ext cx="18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5" name="Line 921"/>
              <p:cNvSpPr>
                <a:spLocks noChangeShapeType="1"/>
              </p:cNvSpPr>
              <p:nvPr/>
            </p:nvSpPr>
            <p:spPr bwMode="auto">
              <a:xfrm>
                <a:off x="1298" y="1269"/>
                <a:ext cx="16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6" name="Line 922"/>
              <p:cNvSpPr>
                <a:spLocks noChangeShapeType="1"/>
              </p:cNvSpPr>
              <p:nvPr/>
            </p:nvSpPr>
            <p:spPr bwMode="auto">
              <a:xfrm>
                <a:off x="1303" y="1283"/>
                <a:ext cx="33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7" name="Line 923"/>
              <p:cNvSpPr>
                <a:spLocks noChangeShapeType="1"/>
              </p:cNvSpPr>
              <p:nvPr/>
            </p:nvSpPr>
            <p:spPr bwMode="auto">
              <a:xfrm>
                <a:off x="1314" y="1278"/>
                <a:ext cx="35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8" name="Line 924"/>
              <p:cNvSpPr>
                <a:spLocks noChangeShapeType="1"/>
              </p:cNvSpPr>
              <p:nvPr/>
            </p:nvSpPr>
            <p:spPr bwMode="auto">
              <a:xfrm>
                <a:off x="1327" y="1271"/>
                <a:ext cx="28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9" name="Line 925"/>
              <p:cNvSpPr>
                <a:spLocks noChangeShapeType="1"/>
              </p:cNvSpPr>
              <p:nvPr/>
            </p:nvSpPr>
            <p:spPr bwMode="auto">
              <a:xfrm>
                <a:off x="1346" y="1258"/>
                <a:ext cx="18" cy="1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0" name="Line 926"/>
              <p:cNvSpPr>
                <a:spLocks noChangeShapeType="1"/>
              </p:cNvSpPr>
              <p:nvPr/>
            </p:nvSpPr>
            <p:spPr bwMode="auto">
              <a:xfrm>
                <a:off x="1362" y="1244"/>
                <a:ext cx="8" cy="2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1" name="Line 927"/>
              <p:cNvSpPr>
                <a:spLocks noChangeShapeType="1"/>
              </p:cNvSpPr>
              <p:nvPr/>
            </p:nvSpPr>
            <p:spPr bwMode="auto">
              <a:xfrm flipH="1">
                <a:off x="1377" y="1233"/>
                <a:ext cx="1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2" name="Line 928"/>
              <p:cNvSpPr>
                <a:spLocks noChangeShapeType="1"/>
              </p:cNvSpPr>
              <p:nvPr/>
            </p:nvSpPr>
            <p:spPr bwMode="auto">
              <a:xfrm flipH="1">
                <a:off x="1383" y="1221"/>
                <a:ext cx="7" cy="3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3" name="Line 929"/>
              <p:cNvSpPr>
                <a:spLocks noChangeShapeType="1"/>
              </p:cNvSpPr>
              <p:nvPr/>
            </p:nvSpPr>
            <p:spPr bwMode="auto">
              <a:xfrm>
                <a:off x="1301" y="1266"/>
                <a:ext cx="15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4" name="Line 930"/>
              <p:cNvSpPr>
                <a:spLocks noChangeShapeType="1"/>
              </p:cNvSpPr>
              <p:nvPr/>
            </p:nvSpPr>
            <p:spPr bwMode="auto">
              <a:xfrm>
                <a:off x="1304" y="1263"/>
                <a:ext cx="15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5" name="Line 931"/>
              <p:cNvSpPr>
                <a:spLocks noChangeShapeType="1"/>
              </p:cNvSpPr>
              <p:nvPr/>
            </p:nvSpPr>
            <p:spPr bwMode="auto">
              <a:xfrm>
                <a:off x="1309" y="1258"/>
                <a:ext cx="12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6" name="Line 932"/>
              <p:cNvSpPr>
                <a:spLocks noChangeShapeType="1"/>
              </p:cNvSpPr>
              <p:nvPr/>
            </p:nvSpPr>
            <p:spPr bwMode="auto">
              <a:xfrm>
                <a:off x="1313" y="1254"/>
                <a:ext cx="11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7" name="Line 933"/>
              <p:cNvSpPr>
                <a:spLocks noChangeShapeType="1"/>
              </p:cNvSpPr>
              <p:nvPr/>
            </p:nvSpPr>
            <p:spPr bwMode="auto">
              <a:xfrm>
                <a:off x="1319" y="1249"/>
                <a:ext cx="10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8" name="Line 934"/>
              <p:cNvSpPr>
                <a:spLocks noChangeShapeType="1"/>
              </p:cNvSpPr>
              <p:nvPr/>
            </p:nvSpPr>
            <p:spPr bwMode="auto">
              <a:xfrm>
                <a:off x="1326" y="1246"/>
                <a:ext cx="6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9" name="Line 935"/>
              <p:cNvSpPr>
                <a:spLocks noChangeShapeType="1"/>
              </p:cNvSpPr>
              <p:nvPr/>
            </p:nvSpPr>
            <p:spPr bwMode="auto">
              <a:xfrm>
                <a:off x="1327" y="1239"/>
                <a:ext cx="10" cy="9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0" name="Line 936"/>
              <p:cNvSpPr>
                <a:spLocks noChangeShapeType="1"/>
              </p:cNvSpPr>
              <p:nvPr/>
            </p:nvSpPr>
            <p:spPr bwMode="auto">
              <a:xfrm>
                <a:off x="1346" y="1226"/>
                <a:ext cx="3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1" name="Line 937"/>
              <p:cNvSpPr>
                <a:spLocks noChangeShapeType="1"/>
              </p:cNvSpPr>
              <p:nvPr/>
            </p:nvSpPr>
            <p:spPr bwMode="auto">
              <a:xfrm flipV="1">
                <a:off x="1326" y="1236"/>
                <a:ext cx="5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2" name="Line 938"/>
              <p:cNvSpPr>
                <a:spLocks noChangeShapeType="1"/>
              </p:cNvSpPr>
              <p:nvPr/>
            </p:nvSpPr>
            <p:spPr bwMode="auto">
              <a:xfrm flipV="1">
                <a:off x="1336" y="1226"/>
                <a:ext cx="8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3" name="Line 939"/>
              <p:cNvSpPr>
                <a:spLocks noChangeShapeType="1"/>
              </p:cNvSpPr>
              <p:nvPr/>
            </p:nvSpPr>
            <p:spPr bwMode="auto">
              <a:xfrm>
                <a:off x="1352" y="1221"/>
                <a:ext cx="3" cy="1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4" name="Line 940"/>
              <p:cNvSpPr>
                <a:spLocks noChangeShapeType="1"/>
              </p:cNvSpPr>
              <p:nvPr/>
            </p:nvSpPr>
            <p:spPr bwMode="auto">
              <a:xfrm>
                <a:off x="1357" y="1220"/>
                <a:ext cx="3" cy="1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5" name="Line 941"/>
              <p:cNvSpPr>
                <a:spLocks noChangeShapeType="1"/>
              </p:cNvSpPr>
              <p:nvPr/>
            </p:nvSpPr>
            <p:spPr bwMode="auto">
              <a:xfrm>
                <a:off x="1364" y="1216"/>
                <a:ext cx="1" cy="1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6" name="Line 942"/>
              <p:cNvSpPr>
                <a:spLocks noChangeShapeType="1"/>
              </p:cNvSpPr>
              <p:nvPr/>
            </p:nvSpPr>
            <p:spPr bwMode="auto">
              <a:xfrm>
                <a:off x="1367" y="1211"/>
                <a:ext cx="2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" name="Line 943"/>
              <p:cNvSpPr>
                <a:spLocks noChangeShapeType="1"/>
              </p:cNvSpPr>
              <p:nvPr/>
            </p:nvSpPr>
            <p:spPr bwMode="auto">
              <a:xfrm flipH="1">
                <a:off x="1372" y="1210"/>
                <a:ext cx="1" cy="16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" name="Line 944"/>
              <p:cNvSpPr>
                <a:spLocks noChangeShapeType="1"/>
              </p:cNvSpPr>
              <p:nvPr/>
            </p:nvSpPr>
            <p:spPr bwMode="auto">
              <a:xfrm flipH="1">
                <a:off x="1375" y="1208"/>
                <a:ext cx="3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9" name="Line 945"/>
              <p:cNvSpPr>
                <a:spLocks noChangeShapeType="1"/>
              </p:cNvSpPr>
              <p:nvPr/>
            </p:nvSpPr>
            <p:spPr bwMode="auto">
              <a:xfrm flipH="1">
                <a:off x="1380" y="1206"/>
                <a:ext cx="3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0" name="Line 946"/>
              <p:cNvSpPr>
                <a:spLocks noChangeShapeType="1"/>
              </p:cNvSpPr>
              <p:nvPr/>
            </p:nvSpPr>
            <p:spPr bwMode="auto">
              <a:xfrm flipH="1">
                <a:off x="1382" y="1205"/>
                <a:ext cx="5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1" name="Line 947"/>
              <p:cNvSpPr>
                <a:spLocks noChangeShapeType="1"/>
              </p:cNvSpPr>
              <p:nvPr/>
            </p:nvSpPr>
            <p:spPr bwMode="auto">
              <a:xfrm flipH="1">
                <a:off x="1383" y="1205"/>
                <a:ext cx="7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2" name="Line 948"/>
              <p:cNvSpPr>
                <a:spLocks noChangeShapeType="1"/>
              </p:cNvSpPr>
              <p:nvPr/>
            </p:nvSpPr>
            <p:spPr bwMode="auto">
              <a:xfrm flipH="1">
                <a:off x="1385" y="1203"/>
                <a:ext cx="8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3" name="Line 949"/>
              <p:cNvSpPr>
                <a:spLocks noChangeShapeType="1"/>
              </p:cNvSpPr>
              <p:nvPr/>
            </p:nvSpPr>
            <p:spPr bwMode="auto">
              <a:xfrm flipH="1">
                <a:off x="1387" y="1205"/>
                <a:ext cx="8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4" name="Freeform 950"/>
              <p:cNvSpPr>
                <a:spLocks/>
              </p:cNvSpPr>
              <p:nvPr/>
            </p:nvSpPr>
            <p:spPr bwMode="auto">
              <a:xfrm>
                <a:off x="1323" y="1268"/>
                <a:ext cx="82" cy="66"/>
              </a:xfrm>
              <a:custGeom>
                <a:avLst/>
                <a:gdLst>
                  <a:gd name="T0" fmla="*/ 21 w 82"/>
                  <a:gd name="T1" fmla="*/ 15 h 66"/>
                  <a:gd name="T2" fmla="*/ 24 w 82"/>
                  <a:gd name="T3" fmla="*/ 18 h 66"/>
                  <a:gd name="T4" fmla="*/ 24 w 82"/>
                  <a:gd name="T5" fmla="*/ 26 h 66"/>
                  <a:gd name="T6" fmla="*/ 3 w 82"/>
                  <a:gd name="T7" fmla="*/ 53 h 66"/>
                  <a:gd name="T8" fmla="*/ 0 w 82"/>
                  <a:gd name="T9" fmla="*/ 54 h 66"/>
                  <a:gd name="T10" fmla="*/ 0 w 82"/>
                  <a:gd name="T11" fmla="*/ 66 h 66"/>
                  <a:gd name="T12" fmla="*/ 82 w 82"/>
                  <a:gd name="T13" fmla="*/ 66 h 66"/>
                  <a:gd name="T14" fmla="*/ 82 w 82"/>
                  <a:gd name="T15" fmla="*/ 54 h 66"/>
                  <a:gd name="T16" fmla="*/ 80 w 82"/>
                  <a:gd name="T17" fmla="*/ 54 h 66"/>
                  <a:gd name="T18" fmla="*/ 80 w 82"/>
                  <a:gd name="T19" fmla="*/ 24 h 66"/>
                  <a:gd name="T20" fmla="*/ 59 w 82"/>
                  <a:gd name="T21" fmla="*/ 0 h 66"/>
                  <a:gd name="T22" fmla="*/ 55 w 82"/>
                  <a:gd name="T23" fmla="*/ 1 h 66"/>
                  <a:gd name="T24" fmla="*/ 77 w 82"/>
                  <a:gd name="T25" fmla="*/ 26 h 66"/>
                  <a:gd name="T26" fmla="*/ 77 w 82"/>
                  <a:gd name="T27" fmla="*/ 51 h 66"/>
                  <a:gd name="T28" fmla="*/ 59 w 82"/>
                  <a:gd name="T29" fmla="*/ 24 h 66"/>
                  <a:gd name="T30" fmla="*/ 75 w 82"/>
                  <a:gd name="T31" fmla="*/ 24 h 66"/>
                  <a:gd name="T32" fmla="*/ 73 w 82"/>
                  <a:gd name="T33" fmla="*/ 23 h 66"/>
                  <a:gd name="T34" fmla="*/ 57 w 82"/>
                  <a:gd name="T35" fmla="*/ 21 h 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2"/>
                  <a:gd name="T55" fmla="*/ 0 h 66"/>
                  <a:gd name="T56" fmla="*/ 82 w 82"/>
                  <a:gd name="T57" fmla="*/ 66 h 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2" h="66">
                    <a:moveTo>
                      <a:pt x="21" y="15"/>
                    </a:moveTo>
                    <a:lnTo>
                      <a:pt x="24" y="18"/>
                    </a:lnTo>
                    <a:lnTo>
                      <a:pt x="24" y="26"/>
                    </a:lnTo>
                    <a:lnTo>
                      <a:pt x="3" y="53"/>
                    </a:lnTo>
                    <a:lnTo>
                      <a:pt x="0" y="54"/>
                    </a:lnTo>
                    <a:lnTo>
                      <a:pt x="0" y="66"/>
                    </a:lnTo>
                    <a:lnTo>
                      <a:pt x="82" y="66"/>
                    </a:lnTo>
                    <a:lnTo>
                      <a:pt x="82" y="54"/>
                    </a:lnTo>
                    <a:lnTo>
                      <a:pt x="80" y="54"/>
                    </a:lnTo>
                    <a:lnTo>
                      <a:pt x="80" y="24"/>
                    </a:lnTo>
                    <a:lnTo>
                      <a:pt x="59" y="0"/>
                    </a:lnTo>
                    <a:lnTo>
                      <a:pt x="55" y="1"/>
                    </a:lnTo>
                    <a:lnTo>
                      <a:pt x="77" y="26"/>
                    </a:lnTo>
                    <a:lnTo>
                      <a:pt x="77" y="51"/>
                    </a:lnTo>
                    <a:lnTo>
                      <a:pt x="59" y="24"/>
                    </a:lnTo>
                    <a:lnTo>
                      <a:pt x="75" y="24"/>
                    </a:lnTo>
                    <a:lnTo>
                      <a:pt x="73" y="23"/>
                    </a:lnTo>
                    <a:lnTo>
                      <a:pt x="57" y="2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5" name="Rectangle 951"/>
              <p:cNvSpPr>
                <a:spLocks noChangeArrowheads="1"/>
              </p:cNvSpPr>
              <p:nvPr/>
            </p:nvSpPr>
            <p:spPr bwMode="auto">
              <a:xfrm>
                <a:off x="1377" y="1269"/>
                <a:ext cx="1" cy="57"/>
              </a:xfrm>
              <a:prstGeom prst="rect">
                <a:avLst/>
              </a:prstGeom>
              <a:noFill/>
              <a:ln w="0">
                <a:solidFill>
                  <a:srgbClr val="333399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cs typeface="Calibri" charset="0"/>
                </a:endParaRPr>
              </a:p>
            </p:txBody>
          </p:sp>
          <p:sp>
            <p:nvSpPr>
              <p:cNvPr id="736" name="Freeform 952"/>
              <p:cNvSpPr>
                <a:spLocks/>
              </p:cNvSpPr>
              <p:nvPr/>
            </p:nvSpPr>
            <p:spPr bwMode="auto">
              <a:xfrm>
                <a:off x="1347" y="1289"/>
                <a:ext cx="30" cy="7"/>
              </a:xfrm>
              <a:custGeom>
                <a:avLst/>
                <a:gdLst>
                  <a:gd name="T0" fmla="*/ 0 w 30"/>
                  <a:gd name="T1" fmla="*/ 5 h 7"/>
                  <a:gd name="T2" fmla="*/ 30 w 30"/>
                  <a:gd name="T3" fmla="*/ 0 h 7"/>
                  <a:gd name="T4" fmla="*/ 30 w 30"/>
                  <a:gd name="T5" fmla="*/ 3 h 7"/>
                  <a:gd name="T6" fmla="*/ 0 w 30"/>
                  <a:gd name="T7" fmla="*/ 7 h 7"/>
                  <a:gd name="T8" fmla="*/ 0 w 30"/>
                  <a:gd name="T9" fmla="*/ 5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7"/>
                  <a:gd name="T17" fmla="*/ 30 w 3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7">
                    <a:moveTo>
                      <a:pt x="0" y="5"/>
                    </a:moveTo>
                    <a:lnTo>
                      <a:pt x="30" y="0"/>
                    </a:lnTo>
                    <a:lnTo>
                      <a:pt x="30" y="3"/>
                    </a:lnTo>
                    <a:lnTo>
                      <a:pt x="0" y="7"/>
                    </a:lnTo>
                    <a:lnTo>
                      <a:pt x="0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7" name="Freeform 953"/>
              <p:cNvSpPr>
                <a:spLocks/>
              </p:cNvSpPr>
              <p:nvPr/>
            </p:nvSpPr>
            <p:spPr bwMode="auto">
              <a:xfrm>
                <a:off x="1331" y="1296"/>
                <a:ext cx="21" cy="26"/>
              </a:xfrm>
              <a:custGeom>
                <a:avLst/>
                <a:gdLst>
                  <a:gd name="T0" fmla="*/ 21 w 21"/>
                  <a:gd name="T1" fmla="*/ 0 h 26"/>
                  <a:gd name="T2" fmla="*/ 0 w 21"/>
                  <a:gd name="T3" fmla="*/ 26 h 26"/>
                  <a:gd name="T4" fmla="*/ 16 w 21"/>
                  <a:gd name="T5" fmla="*/ 26 h 26"/>
                  <a:gd name="T6" fmla="*/ 16 w 21"/>
                  <a:gd name="T7" fmla="*/ 5 h 2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"/>
                  <a:gd name="T13" fmla="*/ 0 h 26"/>
                  <a:gd name="T14" fmla="*/ 21 w 21"/>
                  <a:gd name="T15" fmla="*/ 26 h 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" h="26">
                    <a:moveTo>
                      <a:pt x="21" y="0"/>
                    </a:moveTo>
                    <a:lnTo>
                      <a:pt x="0" y="26"/>
                    </a:lnTo>
                    <a:lnTo>
                      <a:pt x="16" y="26"/>
                    </a:lnTo>
                    <a:lnTo>
                      <a:pt x="16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8" name="Freeform 954"/>
              <p:cNvSpPr>
                <a:spLocks/>
              </p:cNvSpPr>
              <p:nvPr/>
            </p:nvSpPr>
            <p:spPr bwMode="auto">
              <a:xfrm>
                <a:off x="1347" y="1292"/>
                <a:ext cx="30" cy="30"/>
              </a:xfrm>
              <a:custGeom>
                <a:avLst/>
                <a:gdLst>
                  <a:gd name="T0" fmla="*/ 26 w 30"/>
                  <a:gd name="T1" fmla="*/ 0 h 30"/>
                  <a:gd name="T2" fmla="*/ 0 w 30"/>
                  <a:gd name="T3" fmla="*/ 30 h 30"/>
                  <a:gd name="T4" fmla="*/ 7 w 30"/>
                  <a:gd name="T5" fmla="*/ 30 h 30"/>
                  <a:gd name="T6" fmla="*/ 30 w 30"/>
                  <a:gd name="T7" fmla="*/ 4 h 30"/>
                  <a:gd name="T8" fmla="*/ 26 w 30"/>
                  <a:gd name="T9" fmla="*/ 0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30"/>
                  <a:gd name="T17" fmla="*/ 30 w 30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30">
                    <a:moveTo>
                      <a:pt x="26" y="0"/>
                    </a:moveTo>
                    <a:lnTo>
                      <a:pt x="0" y="30"/>
                    </a:lnTo>
                    <a:lnTo>
                      <a:pt x="7" y="30"/>
                    </a:lnTo>
                    <a:lnTo>
                      <a:pt x="30" y="4"/>
                    </a:lnTo>
                    <a:lnTo>
                      <a:pt x="26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9" name="Freeform 955"/>
              <p:cNvSpPr>
                <a:spLocks/>
              </p:cNvSpPr>
              <p:nvPr/>
            </p:nvSpPr>
            <p:spPr bwMode="auto">
              <a:xfrm>
                <a:off x="1380" y="1259"/>
                <a:ext cx="20" cy="25"/>
              </a:xfrm>
              <a:custGeom>
                <a:avLst/>
                <a:gdLst>
                  <a:gd name="T0" fmla="*/ 0 w 20"/>
                  <a:gd name="T1" fmla="*/ 0 h 25"/>
                  <a:gd name="T2" fmla="*/ 3 w 20"/>
                  <a:gd name="T3" fmla="*/ 4 h 25"/>
                  <a:gd name="T4" fmla="*/ 10 w 20"/>
                  <a:gd name="T5" fmla="*/ 5 h 25"/>
                  <a:gd name="T6" fmla="*/ 10 w 20"/>
                  <a:gd name="T7" fmla="*/ 10 h 25"/>
                  <a:gd name="T8" fmla="*/ 20 w 20"/>
                  <a:gd name="T9" fmla="*/ 17 h 25"/>
                  <a:gd name="T10" fmla="*/ 20 w 20"/>
                  <a:gd name="T11" fmla="*/ 22 h 25"/>
                  <a:gd name="T12" fmla="*/ 16 w 20"/>
                  <a:gd name="T13" fmla="*/ 25 h 25"/>
                  <a:gd name="T14" fmla="*/ 13 w 20"/>
                  <a:gd name="T15" fmla="*/ 20 h 25"/>
                  <a:gd name="T16" fmla="*/ 15 w 20"/>
                  <a:gd name="T17" fmla="*/ 20 h 25"/>
                  <a:gd name="T18" fmla="*/ 7 w 20"/>
                  <a:gd name="T19" fmla="*/ 10 h 25"/>
                  <a:gd name="T20" fmla="*/ 3 w 20"/>
                  <a:gd name="T21" fmla="*/ 10 h 25"/>
                  <a:gd name="T22" fmla="*/ 2 w 20"/>
                  <a:gd name="T23" fmla="*/ 9 h 25"/>
                  <a:gd name="T24" fmla="*/ 0 w 20"/>
                  <a:gd name="T25" fmla="*/ 0 h 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0"/>
                  <a:gd name="T40" fmla="*/ 0 h 25"/>
                  <a:gd name="T41" fmla="*/ 20 w 20"/>
                  <a:gd name="T42" fmla="*/ 25 h 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0" h="25">
                    <a:moveTo>
                      <a:pt x="0" y="0"/>
                    </a:moveTo>
                    <a:lnTo>
                      <a:pt x="3" y="4"/>
                    </a:lnTo>
                    <a:lnTo>
                      <a:pt x="10" y="5"/>
                    </a:lnTo>
                    <a:lnTo>
                      <a:pt x="10" y="10"/>
                    </a:lnTo>
                    <a:lnTo>
                      <a:pt x="20" y="17"/>
                    </a:lnTo>
                    <a:lnTo>
                      <a:pt x="20" y="22"/>
                    </a:lnTo>
                    <a:lnTo>
                      <a:pt x="16" y="25"/>
                    </a:lnTo>
                    <a:lnTo>
                      <a:pt x="13" y="20"/>
                    </a:lnTo>
                    <a:lnTo>
                      <a:pt x="15" y="20"/>
                    </a:lnTo>
                    <a:lnTo>
                      <a:pt x="7" y="10"/>
                    </a:lnTo>
                    <a:lnTo>
                      <a:pt x="3" y="10"/>
                    </a:lnTo>
                    <a:lnTo>
                      <a:pt x="2" y="9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0" name="Freeform 956"/>
              <p:cNvSpPr>
                <a:spLocks/>
              </p:cNvSpPr>
              <p:nvPr/>
            </p:nvSpPr>
            <p:spPr bwMode="auto">
              <a:xfrm>
                <a:off x="1350" y="1294"/>
                <a:ext cx="19" cy="25"/>
              </a:xfrm>
              <a:custGeom>
                <a:avLst/>
                <a:gdLst>
                  <a:gd name="T0" fmla="*/ 0 w 19"/>
                  <a:gd name="T1" fmla="*/ 5 h 25"/>
                  <a:gd name="T2" fmla="*/ 0 w 19"/>
                  <a:gd name="T3" fmla="*/ 25 h 25"/>
                  <a:gd name="T4" fmla="*/ 4 w 19"/>
                  <a:gd name="T5" fmla="*/ 0 h 25"/>
                  <a:gd name="T6" fmla="*/ 5 w 19"/>
                  <a:gd name="T7" fmla="*/ 0 h 25"/>
                  <a:gd name="T8" fmla="*/ 4 w 19"/>
                  <a:gd name="T9" fmla="*/ 22 h 25"/>
                  <a:gd name="T10" fmla="*/ 9 w 19"/>
                  <a:gd name="T11" fmla="*/ 15 h 25"/>
                  <a:gd name="T12" fmla="*/ 5 w 19"/>
                  <a:gd name="T13" fmla="*/ 0 h 25"/>
                  <a:gd name="T14" fmla="*/ 9 w 19"/>
                  <a:gd name="T15" fmla="*/ 0 h 25"/>
                  <a:gd name="T16" fmla="*/ 12 w 19"/>
                  <a:gd name="T17" fmla="*/ 13 h 25"/>
                  <a:gd name="T18" fmla="*/ 14 w 19"/>
                  <a:gd name="T19" fmla="*/ 12 h 25"/>
                  <a:gd name="T20" fmla="*/ 12 w 19"/>
                  <a:gd name="T21" fmla="*/ 0 h 25"/>
                  <a:gd name="T22" fmla="*/ 17 w 19"/>
                  <a:gd name="T23" fmla="*/ 2 h 25"/>
                  <a:gd name="T24" fmla="*/ 19 w 19"/>
                  <a:gd name="T25" fmla="*/ 0 h 25"/>
                  <a:gd name="T26" fmla="*/ 14 w 19"/>
                  <a:gd name="T27" fmla="*/ 10 h 2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9"/>
                  <a:gd name="T43" fmla="*/ 0 h 25"/>
                  <a:gd name="T44" fmla="*/ 19 w 19"/>
                  <a:gd name="T45" fmla="*/ 25 h 2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9" h="25">
                    <a:moveTo>
                      <a:pt x="0" y="5"/>
                    </a:moveTo>
                    <a:lnTo>
                      <a:pt x="0" y="25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4" y="22"/>
                    </a:lnTo>
                    <a:lnTo>
                      <a:pt x="9" y="15"/>
                    </a:lnTo>
                    <a:lnTo>
                      <a:pt x="5" y="0"/>
                    </a:lnTo>
                    <a:lnTo>
                      <a:pt x="9" y="0"/>
                    </a:lnTo>
                    <a:lnTo>
                      <a:pt x="12" y="13"/>
                    </a:lnTo>
                    <a:lnTo>
                      <a:pt x="14" y="12"/>
                    </a:lnTo>
                    <a:lnTo>
                      <a:pt x="12" y="0"/>
                    </a:lnTo>
                    <a:lnTo>
                      <a:pt x="17" y="2"/>
                    </a:lnTo>
                    <a:lnTo>
                      <a:pt x="19" y="0"/>
                    </a:lnTo>
                    <a:lnTo>
                      <a:pt x="14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1" name="Freeform 957"/>
              <p:cNvSpPr>
                <a:spLocks/>
              </p:cNvSpPr>
              <p:nvPr/>
            </p:nvSpPr>
            <p:spPr bwMode="auto">
              <a:xfrm>
                <a:off x="1362" y="1306"/>
                <a:ext cx="8" cy="16"/>
              </a:xfrm>
              <a:custGeom>
                <a:avLst/>
                <a:gdLst>
                  <a:gd name="T0" fmla="*/ 3 w 8"/>
                  <a:gd name="T1" fmla="*/ 1 h 16"/>
                  <a:gd name="T2" fmla="*/ 0 w 8"/>
                  <a:gd name="T3" fmla="*/ 16 h 16"/>
                  <a:gd name="T4" fmla="*/ 3 w 8"/>
                  <a:gd name="T5" fmla="*/ 16 h 16"/>
                  <a:gd name="T6" fmla="*/ 7 w 8"/>
                  <a:gd name="T7" fmla="*/ 0 h 16"/>
                  <a:gd name="T8" fmla="*/ 8 w 8"/>
                  <a:gd name="T9" fmla="*/ 0 h 16"/>
                  <a:gd name="T10" fmla="*/ 8 w 8"/>
                  <a:gd name="T11" fmla="*/ 1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3" y="1"/>
                    </a:moveTo>
                    <a:lnTo>
                      <a:pt x="0" y="16"/>
                    </a:lnTo>
                    <a:lnTo>
                      <a:pt x="3" y="16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8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2" name="Freeform 958"/>
              <p:cNvSpPr>
                <a:spLocks/>
              </p:cNvSpPr>
              <p:nvPr/>
            </p:nvSpPr>
            <p:spPr bwMode="auto">
              <a:xfrm>
                <a:off x="1326" y="1324"/>
                <a:ext cx="62" cy="2"/>
              </a:xfrm>
              <a:custGeom>
                <a:avLst/>
                <a:gdLst>
                  <a:gd name="T0" fmla="*/ 0 w 62"/>
                  <a:gd name="T1" fmla="*/ 0 h 2"/>
                  <a:gd name="T2" fmla="*/ 51 w 62"/>
                  <a:gd name="T3" fmla="*/ 2 h 2"/>
                  <a:gd name="T4" fmla="*/ 62 w 62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62"/>
                  <a:gd name="T10" fmla="*/ 0 h 2"/>
                  <a:gd name="T11" fmla="*/ 62 w 6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" h="2">
                    <a:moveTo>
                      <a:pt x="0" y="0"/>
                    </a:moveTo>
                    <a:lnTo>
                      <a:pt x="51" y="2"/>
                    </a:lnTo>
                    <a:lnTo>
                      <a:pt x="62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3" name="Freeform 959"/>
              <p:cNvSpPr>
                <a:spLocks/>
              </p:cNvSpPr>
              <p:nvPr/>
            </p:nvSpPr>
            <p:spPr bwMode="auto">
              <a:xfrm>
                <a:off x="1323" y="1329"/>
                <a:ext cx="80" cy="1"/>
              </a:xfrm>
              <a:custGeom>
                <a:avLst/>
                <a:gdLst>
                  <a:gd name="T0" fmla="*/ 0 w 80"/>
                  <a:gd name="T1" fmla="*/ 0 h 1"/>
                  <a:gd name="T2" fmla="*/ 80 w 80"/>
                  <a:gd name="T3" fmla="*/ 0 h 1"/>
                  <a:gd name="T4" fmla="*/ 0 w 80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80"/>
                  <a:gd name="T10" fmla="*/ 0 h 1"/>
                  <a:gd name="T11" fmla="*/ 80 w 80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0" h="1">
                    <a:moveTo>
                      <a:pt x="0" y="0"/>
                    </a:moveTo>
                    <a:lnTo>
                      <a:pt x="8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4" name="Freeform 960"/>
              <p:cNvSpPr>
                <a:spLocks/>
              </p:cNvSpPr>
              <p:nvPr/>
            </p:nvSpPr>
            <p:spPr bwMode="auto">
              <a:xfrm>
                <a:off x="1380" y="1316"/>
                <a:ext cx="15" cy="11"/>
              </a:xfrm>
              <a:custGeom>
                <a:avLst/>
                <a:gdLst>
                  <a:gd name="T0" fmla="*/ 12 w 15"/>
                  <a:gd name="T1" fmla="*/ 11 h 11"/>
                  <a:gd name="T2" fmla="*/ 10 w 15"/>
                  <a:gd name="T3" fmla="*/ 5 h 11"/>
                  <a:gd name="T4" fmla="*/ 0 w 15"/>
                  <a:gd name="T5" fmla="*/ 5 h 11"/>
                  <a:gd name="T6" fmla="*/ 3 w 15"/>
                  <a:gd name="T7" fmla="*/ 5 h 11"/>
                  <a:gd name="T8" fmla="*/ 3 w 15"/>
                  <a:gd name="T9" fmla="*/ 1 h 11"/>
                  <a:gd name="T10" fmla="*/ 8 w 15"/>
                  <a:gd name="T11" fmla="*/ 1 h 11"/>
                  <a:gd name="T12" fmla="*/ 10 w 15"/>
                  <a:gd name="T13" fmla="*/ 0 h 11"/>
                  <a:gd name="T14" fmla="*/ 12 w 15"/>
                  <a:gd name="T15" fmla="*/ 0 h 11"/>
                  <a:gd name="T16" fmla="*/ 12 w 15"/>
                  <a:gd name="T17" fmla="*/ 5 h 11"/>
                  <a:gd name="T18" fmla="*/ 13 w 15"/>
                  <a:gd name="T19" fmla="*/ 5 h 11"/>
                  <a:gd name="T20" fmla="*/ 15 w 15"/>
                  <a:gd name="T21" fmla="*/ 11 h 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5"/>
                  <a:gd name="T34" fmla="*/ 0 h 11"/>
                  <a:gd name="T35" fmla="*/ 15 w 15"/>
                  <a:gd name="T36" fmla="*/ 11 h 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5" h="11">
                    <a:moveTo>
                      <a:pt x="12" y="11"/>
                    </a:moveTo>
                    <a:lnTo>
                      <a:pt x="10" y="5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1"/>
                    </a:lnTo>
                    <a:lnTo>
                      <a:pt x="8" y="1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3" y="5"/>
                    </a:lnTo>
                    <a:lnTo>
                      <a:pt x="15" y="1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5" name="Freeform 961"/>
              <p:cNvSpPr>
                <a:spLocks/>
              </p:cNvSpPr>
              <p:nvPr/>
            </p:nvSpPr>
            <p:spPr bwMode="auto">
              <a:xfrm>
                <a:off x="1369" y="1268"/>
                <a:ext cx="8" cy="23"/>
              </a:xfrm>
              <a:custGeom>
                <a:avLst/>
                <a:gdLst>
                  <a:gd name="T0" fmla="*/ 4 w 8"/>
                  <a:gd name="T1" fmla="*/ 0 h 23"/>
                  <a:gd name="T2" fmla="*/ 0 w 8"/>
                  <a:gd name="T3" fmla="*/ 23 h 23"/>
                  <a:gd name="T4" fmla="*/ 3 w 8"/>
                  <a:gd name="T5" fmla="*/ 23 h 23"/>
                  <a:gd name="T6" fmla="*/ 8 w 8"/>
                  <a:gd name="T7" fmla="*/ 1 h 23"/>
                  <a:gd name="T8" fmla="*/ 4 w 8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23"/>
                  <a:gd name="T17" fmla="*/ 8 w 8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23">
                    <a:moveTo>
                      <a:pt x="4" y="0"/>
                    </a:moveTo>
                    <a:lnTo>
                      <a:pt x="0" y="23"/>
                    </a:lnTo>
                    <a:lnTo>
                      <a:pt x="3" y="23"/>
                    </a:lnTo>
                    <a:lnTo>
                      <a:pt x="8" y="1"/>
                    </a:lnTo>
                    <a:lnTo>
                      <a:pt x="4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6" name="Freeform 962"/>
              <p:cNvSpPr>
                <a:spLocks/>
              </p:cNvSpPr>
              <p:nvPr/>
            </p:nvSpPr>
            <p:spPr bwMode="auto">
              <a:xfrm>
                <a:off x="1347" y="1283"/>
                <a:ext cx="15" cy="8"/>
              </a:xfrm>
              <a:custGeom>
                <a:avLst/>
                <a:gdLst>
                  <a:gd name="T0" fmla="*/ 0 w 15"/>
                  <a:gd name="T1" fmla="*/ 0 h 8"/>
                  <a:gd name="T2" fmla="*/ 7 w 15"/>
                  <a:gd name="T3" fmla="*/ 6 h 8"/>
                  <a:gd name="T4" fmla="*/ 10 w 15"/>
                  <a:gd name="T5" fmla="*/ 8 h 8"/>
                  <a:gd name="T6" fmla="*/ 15 w 15"/>
                  <a:gd name="T7" fmla="*/ 8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8"/>
                  <a:gd name="T14" fmla="*/ 15 w 15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8">
                    <a:moveTo>
                      <a:pt x="0" y="0"/>
                    </a:moveTo>
                    <a:lnTo>
                      <a:pt x="7" y="6"/>
                    </a:lnTo>
                    <a:lnTo>
                      <a:pt x="10" y="8"/>
                    </a:lnTo>
                    <a:lnTo>
                      <a:pt x="15" y="8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7" name="Freeform 963"/>
              <p:cNvSpPr>
                <a:spLocks/>
              </p:cNvSpPr>
              <p:nvPr/>
            </p:nvSpPr>
            <p:spPr bwMode="auto">
              <a:xfrm>
                <a:off x="1349" y="1283"/>
                <a:ext cx="20" cy="6"/>
              </a:xfrm>
              <a:custGeom>
                <a:avLst/>
                <a:gdLst>
                  <a:gd name="T0" fmla="*/ 0 w 20"/>
                  <a:gd name="T1" fmla="*/ 0 h 6"/>
                  <a:gd name="T2" fmla="*/ 6 w 20"/>
                  <a:gd name="T3" fmla="*/ 5 h 6"/>
                  <a:gd name="T4" fmla="*/ 11 w 20"/>
                  <a:gd name="T5" fmla="*/ 5 h 6"/>
                  <a:gd name="T6" fmla="*/ 16 w 20"/>
                  <a:gd name="T7" fmla="*/ 6 h 6"/>
                  <a:gd name="T8" fmla="*/ 20 w 20"/>
                  <a:gd name="T9" fmla="*/ 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6"/>
                  <a:gd name="T17" fmla="*/ 20 w 20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6">
                    <a:moveTo>
                      <a:pt x="0" y="0"/>
                    </a:moveTo>
                    <a:lnTo>
                      <a:pt x="6" y="5"/>
                    </a:lnTo>
                    <a:lnTo>
                      <a:pt x="11" y="5"/>
                    </a:lnTo>
                    <a:lnTo>
                      <a:pt x="16" y="6"/>
                    </a:lnTo>
                    <a:lnTo>
                      <a:pt x="20" y="6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8" name="Freeform 964"/>
              <p:cNvSpPr>
                <a:spLocks/>
              </p:cNvSpPr>
              <p:nvPr/>
            </p:nvSpPr>
            <p:spPr bwMode="auto">
              <a:xfrm>
                <a:off x="1378" y="1273"/>
                <a:ext cx="5" cy="16"/>
              </a:xfrm>
              <a:custGeom>
                <a:avLst/>
                <a:gdLst>
                  <a:gd name="T0" fmla="*/ 0 w 5"/>
                  <a:gd name="T1" fmla="*/ 3 h 16"/>
                  <a:gd name="T2" fmla="*/ 4 w 5"/>
                  <a:gd name="T3" fmla="*/ 0 h 16"/>
                  <a:gd name="T4" fmla="*/ 4 w 5"/>
                  <a:gd name="T5" fmla="*/ 16 h 16"/>
                  <a:gd name="T6" fmla="*/ 5 w 5"/>
                  <a:gd name="T7" fmla="*/ 16 h 16"/>
                  <a:gd name="T8" fmla="*/ 5 w 5"/>
                  <a:gd name="T9" fmla="*/ 1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16"/>
                  <a:gd name="T17" fmla="*/ 5 w 5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16">
                    <a:moveTo>
                      <a:pt x="0" y="3"/>
                    </a:moveTo>
                    <a:lnTo>
                      <a:pt x="4" y="0"/>
                    </a:lnTo>
                    <a:lnTo>
                      <a:pt x="4" y="16"/>
                    </a:lnTo>
                    <a:lnTo>
                      <a:pt x="5" y="16"/>
                    </a:lnTo>
                    <a:lnTo>
                      <a:pt x="5" y="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9" name="Freeform 965"/>
              <p:cNvSpPr>
                <a:spLocks/>
              </p:cNvSpPr>
              <p:nvPr/>
            </p:nvSpPr>
            <p:spPr bwMode="auto">
              <a:xfrm>
                <a:off x="1383" y="1294"/>
                <a:ext cx="12" cy="2"/>
              </a:xfrm>
              <a:custGeom>
                <a:avLst/>
                <a:gdLst>
                  <a:gd name="T0" fmla="*/ 0 w 12"/>
                  <a:gd name="T1" fmla="*/ 2 h 2"/>
                  <a:gd name="T2" fmla="*/ 5 w 12"/>
                  <a:gd name="T3" fmla="*/ 2 h 2"/>
                  <a:gd name="T4" fmla="*/ 12 w 1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2"/>
                  <a:gd name="T10" fmla="*/ 0 h 2"/>
                  <a:gd name="T11" fmla="*/ 12 w 1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" h="2">
                    <a:moveTo>
                      <a:pt x="0" y="2"/>
                    </a:moveTo>
                    <a:lnTo>
                      <a:pt x="5" y="2"/>
                    </a:lnTo>
                    <a:lnTo>
                      <a:pt x="12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0" name="Freeform 966"/>
              <p:cNvSpPr>
                <a:spLocks/>
              </p:cNvSpPr>
              <p:nvPr/>
            </p:nvSpPr>
            <p:spPr bwMode="auto">
              <a:xfrm>
                <a:off x="1388" y="1296"/>
                <a:ext cx="10" cy="10"/>
              </a:xfrm>
              <a:custGeom>
                <a:avLst/>
                <a:gdLst>
                  <a:gd name="T0" fmla="*/ 0 w 10"/>
                  <a:gd name="T1" fmla="*/ 0 h 10"/>
                  <a:gd name="T2" fmla="*/ 0 w 10"/>
                  <a:gd name="T3" fmla="*/ 5 h 10"/>
                  <a:gd name="T4" fmla="*/ 4 w 10"/>
                  <a:gd name="T5" fmla="*/ 5 h 10"/>
                  <a:gd name="T6" fmla="*/ 5 w 10"/>
                  <a:gd name="T7" fmla="*/ 6 h 10"/>
                  <a:gd name="T8" fmla="*/ 8 w 10"/>
                  <a:gd name="T9" fmla="*/ 6 h 10"/>
                  <a:gd name="T10" fmla="*/ 8 w 10"/>
                  <a:gd name="T11" fmla="*/ 8 h 10"/>
                  <a:gd name="T12" fmla="*/ 10 w 10"/>
                  <a:gd name="T13" fmla="*/ 10 h 10"/>
                  <a:gd name="T14" fmla="*/ 4 w 10"/>
                  <a:gd name="T15" fmla="*/ 10 h 1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"/>
                  <a:gd name="T25" fmla="*/ 0 h 10"/>
                  <a:gd name="T26" fmla="*/ 10 w 10"/>
                  <a:gd name="T27" fmla="*/ 10 h 1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" h="10">
                    <a:moveTo>
                      <a:pt x="0" y="0"/>
                    </a:moveTo>
                    <a:lnTo>
                      <a:pt x="0" y="5"/>
                    </a:lnTo>
                    <a:lnTo>
                      <a:pt x="4" y="5"/>
                    </a:lnTo>
                    <a:lnTo>
                      <a:pt x="5" y="6"/>
                    </a:lnTo>
                    <a:lnTo>
                      <a:pt x="8" y="6"/>
                    </a:lnTo>
                    <a:lnTo>
                      <a:pt x="8" y="8"/>
                    </a:lnTo>
                    <a:lnTo>
                      <a:pt x="10" y="10"/>
                    </a:lnTo>
                    <a:lnTo>
                      <a:pt x="4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1" name="Line 967"/>
              <p:cNvSpPr>
                <a:spLocks noChangeShapeType="1"/>
              </p:cNvSpPr>
              <p:nvPr/>
            </p:nvSpPr>
            <p:spPr bwMode="auto">
              <a:xfrm>
                <a:off x="1392" y="1309"/>
                <a:ext cx="6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2" name="Freeform 968"/>
              <p:cNvSpPr>
                <a:spLocks/>
              </p:cNvSpPr>
              <p:nvPr/>
            </p:nvSpPr>
            <p:spPr bwMode="auto">
              <a:xfrm>
                <a:off x="1354" y="1278"/>
                <a:ext cx="15" cy="5"/>
              </a:xfrm>
              <a:custGeom>
                <a:avLst/>
                <a:gdLst>
                  <a:gd name="T0" fmla="*/ 0 w 15"/>
                  <a:gd name="T1" fmla="*/ 1 h 5"/>
                  <a:gd name="T2" fmla="*/ 13 w 15"/>
                  <a:gd name="T3" fmla="*/ 5 h 5"/>
                  <a:gd name="T4" fmla="*/ 15 w 15"/>
                  <a:gd name="T5" fmla="*/ 3 h 5"/>
                  <a:gd name="T6" fmla="*/ 3 w 15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5"/>
                  <a:gd name="T14" fmla="*/ 15 w 15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5">
                    <a:moveTo>
                      <a:pt x="0" y="1"/>
                    </a:moveTo>
                    <a:lnTo>
                      <a:pt x="13" y="5"/>
                    </a:lnTo>
                    <a:lnTo>
                      <a:pt x="15" y="3"/>
                    </a:lnTo>
                    <a:lnTo>
                      <a:pt x="3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3" name="Freeform 969"/>
              <p:cNvSpPr>
                <a:spLocks/>
              </p:cNvSpPr>
              <p:nvPr/>
            </p:nvSpPr>
            <p:spPr bwMode="auto">
              <a:xfrm>
                <a:off x="1355" y="1273"/>
                <a:ext cx="15" cy="15"/>
              </a:xfrm>
              <a:custGeom>
                <a:avLst/>
                <a:gdLst>
                  <a:gd name="T0" fmla="*/ 0 w 15"/>
                  <a:gd name="T1" fmla="*/ 15 h 15"/>
                  <a:gd name="T2" fmla="*/ 7 w 15"/>
                  <a:gd name="T3" fmla="*/ 8 h 15"/>
                  <a:gd name="T4" fmla="*/ 7 w 15"/>
                  <a:gd name="T5" fmla="*/ 15 h 15"/>
                  <a:gd name="T6" fmla="*/ 10 w 15"/>
                  <a:gd name="T7" fmla="*/ 10 h 15"/>
                  <a:gd name="T8" fmla="*/ 12 w 15"/>
                  <a:gd name="T9" fmla="*/ 11 h 15"/>
                  <a:gd name="T10" fmla="*/ 9 w 15"/>
                  <a:gd name="T11" fmla="*/ 15 h 15"/>
                  <a:gd name="T12" fmla="*/ 12 w 15"/>
                  <a:gd name="T13" fmla="*/ 15 h 15"/>
                  <a:gd name="T14" fmla="*/ 14 w 15"/>
                  <a:gd name="T15" fmla="*/ 15 h 15"/>
                  <a:gd name="T16" fmla="*/ 14 w 15"/>
                  <a:gd name="T17" fmla="*/ 8 h 15"/>
                  <a:gd name="T18" fmla="*/ 14 w 15"/>
                  <a:gd name="T19" fmla="*/ 5 h 15"/>
                  <a:gd name="T20" fmla="*/ 9 w 15"/>
                  <a:gd name="T21" fmla="*/ 3 h 15"/>
                  <a:gd name="T22" fmla="*/ 12 w 15"/>
                  <a:gd name="T23" fmla="*/ 0 h 15"/>
                  <a:gd name="T24" fmla="*/ 15 w 15"/>
                  <a:gd name="T25" fmla="*/ 0 h 15"/>
                  <a:gd name="T26" fmla="*/ 15 w 15"/>
                  <a:gd name="T27" fmla="*/ 1 h 15"/>
                  <a:gd name="T28" fmla="*/ 14 w 15"/>
                  <a:gd name="T29" fmla="*/ 3 h 1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5"/>
                  <a:gd name="T46" fmla="*/ 0 h 15"/>
                  <a:gd name="T47" fmla="*/ 15 w 15"/>
                  <a:gd name="T48" fmla="*/ 15 h 1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5" h="15">
                    <a:moveTo>
                      <a:pt x="0" y="15"/>
                    </a:moveTo>
                    <a:lnTo>
                      <a:pt x="7" y="8"/>
                    </a:lnTo>
                    <a:lnTo>
                      <a:pt x="7" y="15"/>
                    </a:lnTo>
                    <a:lnTo>
                      <a:pt x="10" y="10"/>
                    </a:lnTo>
                    <a:lnTo>
                      <a:pt x="12" y="11"/>
                    </a:lnTo>
                    <a:lnTo>
                      <a:pt x="9" y="15"/>
                    </a:lnTo>
                    <a:lnTo>
                      <a:pt x="12" y="15"/>
                    </a:lnTo>
                    <a:lnTo>
                      <a:pt x="14" y="15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9" y="3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5" y="1"/>
                    </a:lnTo>
                    <a:lnTo>
                      <a:pt x="14" y="3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4" name="Line 970"/>
              <p:cNvSpPr>
                <a:spLocks noChangeShapeType="1"/>
              </p:cNvSpPr>
              <p:nvPr/>
            </p:nvSpPr>
            <p:spPr bwMode="auto">
              <a:xfrm>
                <a:off x="1352" y="1281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5" name="Line 971"/>
              <p:cNvSpPr>
                <a:spLocks noChangeShapeType="1"/>
              </p:cNvSpPr>
              <p:nvPr/>
            </p:nvSpPr>
            <p:spPr bwMode="auto">
              <a:xfrm>
                <a:off x="1360" y="1276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6" name="Line 972"/>
              <p:cNvSpPr>
                <a:spLocks noChangeShapeType="1"/>
              </p:cNvSpPr>
              <p:nvPr/>
            </p:nvSpPr>
            <p:spPr bwMode="auto">
              <a:xfrm>
                <a:off x="1372" y="1301"/>
                <a:ext cx="3" cy="2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7" name="Freeform 973"/>
              <p:cNvSpPr>
                <a:spLocks/>
              </p:cNvSpPr>
              <p:nvPr/>
            </p:nvSpPr>
            <p:spPr bwMode="auto">
              <a:xfrm>
                <a:off x="1355" y="1316"/>
                <a:ext cx="7" cy="6"/>
              </a:xfrm>
              <a:custGeom>
                <a:avLst/>
                <a:gdLst>
                  <a:gd name="T0" fmla="*/ 0 w 7"/>
                  <a:gd name="T1" fmla="*/ 6 h 6"/>
                  <a:gd name="T2" fmla="*/ 7 w 7"/>
                  <a:gd name="T3" fmla="*/ 6 h 6"/>
                  <a:gd name="T4" fmla="*/ 5 w 7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7"/>
                  <a:gd name="T10" fmla="*/ 0 h 6"/>
                  <a:gd name="T11" fmla="*/ 7 w 7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" h="6">
                    <a:moveTo>
                      <a:pt x="0" y="6"/>
                    </a:moveTo>
                    <a:lnTo>
                      <a:pt x="7" y="6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8" name="Freeform 974"/>
              <p:cNvSpPr>
                <a:spLocks/>
              </p:cNvSpPr>
              <p:nvPr/>
            </p:nvSpPr>
            <p:spPr bwMode="auto">
              <a:xfrm>
                <a:off x="1378" y="1294"/>
                <a:ext cx="25" cy="32"/>
              </a:xfrm>
              <a:custGeom>
                <a:avLst/>
                <a:gdLst>
                  <a:gd name="T0" fmla="*/ 0 w 25"/>
                  <a:gd name="T1" fmla="*/ 0 h 32"/>
                  <a:gd name="T2" fmla="*/ 20 w 25"/>
                  <a:gd name="T3" fmla="*/ 30 h 32"/>
                  <a:gd name="T4" fmla="*/ 20 w 25"/>
                  <a:gd name="T5" fmla="*/ 32 h 32"/>
                  <a:gd name="T6" fmla="*/ 25 w 25"/>
                  <a:gd name="T7" fmla="*/ 32 h 3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"/>
                  <a:gd name="T13" fmla="*/ 0 h 32"/>
                  <a:gd name="T14" fmla="*/ 25 w 25"/>
                  <a:gd name="T15" fmla="*/ 32 h 3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" h="32">
                    <a:moveTo>
                      <a:pt x="0" y="0"/>
                    </a:moveTo>
                    <a:lnTo>
                      <a:pt x="20" y="30"/>
                    </a:lnTo>
                    <a:lnTo>
                      <a:pt x="20" y="32"/>
                    </a:lnTo>
                    <a:lnTo>
                      <a:pt x="25" y="3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9" name="Freeform 975"/>
              <p:cNvSpPr>
                <a:spLocks/>
              </p:cNvSpPr>
              <p:nvPr/>
            </p:nvSpPr>
            <p:spPr bwMode="auto">
              <a:xfrm>
                <a:off x="1367" y="1317"/>
                <a:ext cx="8" cy="5"/>
              </a:xfrm>
              <a:custGeom>
                <a:avLst/>
                <a:gdLst>
                  <a:gd name="T0" fmla="*/ 0 w 8"/>
                  <a:gd name="T1" fmla="*/ 0 h 5"/>
                  <a:gd name="T2" fmla="*/ 5 w 8"/>
                  <a:gd name="T3" fmla="*/ 0 h 5"/>
                  <a:gd name="T4" fmla="*/ 5 w 8"/>
                  <a:gd name="T5" fmla="*/ 2 h 5"/>
                  <a:gd name="T6" fmla="*/ 0 w 8"/>
                  <a:gd name="T7" fmla="*/ 2 h 5"/>
                  <a:gd name="T8" fmla="*/ 0 w 8"/>
                  <a:gd name="T9" fmla="*/ 5 h 5"/>
                  <a:gd name="T10" fmla="*/ 8 w 8"/>
                  <a:gd name="T11" fmla="*/ 5 h 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5"/>
                  <a:gd name="T20" fmla="*/ 8 w 8"/>
                  <a:gd name="T21" fmla="*/ 5 h 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5">
                    <a:moveTo>
                      <a:pt x="0" y="0"/>
                    </a:moveTo>
                    <a:lnTo>
                      <a:pt x="5" y="0"/>
                    </a:lnTo>
                    <a:lnTo>
                      <a:pt x="5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8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0" name="Line 976"/>
              <p:cNvSpPr>
                <a:spLocks noChangeShapeType="1"/>
              </p:cNvSpPr>
              <p:nvPr/>
            </p:nvSpPr>
            <p:spPr bwMode="auto">
              <a:xfrm>
                <a:off x="1390" y="1271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1" name="Line 977"/>
              <p:cNvSpPr>
                <a:spLocks noChangeShapeType="1"/>
              </p:cNvSpPr>
              <p:nvPr/>
            </p:nvSpPr>
            <p:spPr bwMode="auto">
              <a:xfrm>
                <a:off x="1393" y="1273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2" name="Freeform 978"/>
              <p:cNvSpPr>
                <a:spLocks/>
              </p:cNvSpPr>
              <p:nvPr/>
            </p:nvSpPr>
            <p:spPr bwMode="auto">
              <a:xfrm>
                <a:off x="1383" y="1283"/>
                <a:ext cx="7" cy="6"/>
              </a:xfrm>
              <a:custGeom>
                <a:avLst/>
                <a:gdLst>
                  <a:gd name="T0" fmla="*/ 0 w 7"/>
                  <a:gd name="T1" fmla="*/ 0 h 6"/>
                  <a:gd name="T2" fmla="*/ 5 w 7"/>
                  <a:gd name="T3" fmla="*/ 0 h 6"/>
                  <a:gd name="T4" fmla="*/ 7 w 7"/>
                  <a:gd name="T5" fmla="*/ 1 h 6"/>
                  <a:gd name="T6" fmla="*/ 2 w 7"/>
                  <a:gd name="T7" fmla="*/ 1 h 6"/>
                  <a:gd name="T8" fmla="*/ 4 w 7"/>
                  <a:gd name="T9" fmla="*/ 5 h 6"/>
                  <a:gd name="T10" fmla="*/ 7 w 7"/>
                  <a:gd name="T11" fmla="*/ 3 h 6"/>
                  <a:gd name="T12" fmla="*/ 7 w 7"/>
                  <a:gd name="T13" fmla="*/ 6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"/>
                  <a:gd name="T22" fmla="*/ 0 h 6"/>
                  <a:gd name="T23" fmla="*/ 7 w 7"/>
                  <a:gd name="T24" fmla="*/ 6 h 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" h="6">
                    <a:moveTo>
                      <a:pt x="0" y="0"/>
                    </a:moveTo>
                    <a:lnTo>
                      <a:pt x="5" y="0"/>
                    </a:lnTo>
                    <a:lnTo>
                      <a:pt x="7" y="1"/>
                    </a:lnTo>
                    <a:lnTo>
                      <a:pt x="2" y="1"/>
                    </a:lnTo>
                    <a:lnTo>
                      <a:pt x="4" y="5"/>
                    </a:lnTo>
                    <a:lnTo>
                      <a:pt x="7" y="3"/>
                    </a:lnTo>
                    <a:lnTo>
                      <a:pt x="7" y="6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3" name="Freeform 979"/>
              <p:cNvSpPr>
                <a:spLocks/>
              </p:cNvSpPr>
              <p:nvPr/>
            </p:nvSpPr>
            <p:spPr bwMode="auto">
              <a:xfrm>
                <a:off x="1350" y="1291"/>
                <a:ext cx="7" cy="1"/>
              </a:xfrm>
              <a:custGeom>
                <a:avLst/>
                <a:gdLst>
                  <a:gd name="T0" fmla="*/ 0 w 7"/>
                  <a:gd name="T1" fmla="*/ 1 h 1"/>
                  <a:gd name="T2" fmla="*/ 2 w 7"/>
                  <a:gd name="T3" fmla="*/ 0 h 1"/>
                  <a:gd name="T4" fmla="*/ 5 w 7"/>
                  <a:gd name="T5" fmla="*/ 1 h 1"/>
                  <a:gd name="T6" fmla="*/ 7 w 7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1"/>
                  <a:gd name="T14" fmla="*/ 7 w 7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1">
                    <a:moveTo>
                      <a:pt x="0" y="1"/>
                    </a:moveTo>
                    <a:lnTo>
                      <a:pt x="2" y="0"/>
                    </a:lnTo>
                    <a:lnTo>
                      <a:pt x="5" y="1"/>
                    </a:lnTo>
                    <a:lnTo>
                      <a:pt x="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4" name="Line 980"/>
              <p:cNvSpPr>
                <a:spLocks noChangeShapeType="1"/>
              </p:cNvSpPr>
              <p:nvPr/>
            </p:nvSpPr>
            <p:spPr bwMode="auto">
              <a:xfrm>
                <a:off x="1380" y="1299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5" name="Freeform 981"/>
              <p:cNvSpPr>
                <a:spLocks/>
              </p:cNvSpPr>
              <p:nvPr/>
            </p:nvSpPr>
            <p:spPr bwMode="auto">
              <a:xfrm>
                <a:off x="1382" y="1306"/>
                <a:ext cx="3" cy="1"/>
              </a:xfrm>
              <a:custGeom>
                <a:avLst/>
                <a:gdLst>
                  <a:gd name="T0" fmla="*/ 0 w 3"/>
                  <a:gd name="T1" fmla="*/ 0 h 1"/>
                  <a:gd name="T2" fmla="*/ 3 w 3"/>
                  <a:gd name="T3" fmla="*/ 0 h 1"/>
                  <a:gd name="T4" fmla="*/ 3 w 3"/>
                  <a:gd name="T5" fmla="*/ 1 h 1"/>
                  <a:gd name="T6" fmla="*/ 0 w 3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"/>
                  <a:gd name="T13" fmla="*/ 0 h 1"/>
                  <a:gd name="T14" fmla="*/ 3 w 3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" h="1">
                    <a:moveTo>
                      <a:pt x="0" y="0"/>
                    </a:moveTo>
                    <a:lnTo>
                      <a:pt x="3" y="0"/>
                    </a:lnTo>
                    <a:lnTo>
                      <a:pt x="3" y="1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6" name="Freeform 982"/>
              <p:cNvSpPr>
                <a:spLocks/>
              </p:cNvSpPr>
              <p:nvPr/>
            </p:nvSpPr>
            <p:spPr bwMode="auto">
              <a:xfrm>
                <a:off x="1383" y="1307"/>
                <a:ext cx="1" cy="9"/>
              </a:xfrm>
              <a:custGeom>
                <a:avLst/>
                <a:gdLst>
                  <a:gd name="T0" fmla="*/ 0 w 1"/>
                  <a:gd name="T1" fmla="*/ 0 h 9"/>
                  <a:gd name="T2" fmla="*/ 0 w 1"/>
                  <a:gd name="T3" fmla="*/ 5 h 9"/>
                  <a:gd name="T4" fmla="*/ 0 w 1"/>
                  <a:gd name="T5" fmla="*/ 7 h 9"/>
                  <a:gd name="T6" fmla="*/ 0 w 1"/>
                  <a:gd name="T7" fmla="*/ 9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9"/>
                  <a:gd name="T14" fmla="*/ 1 w 1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9">
                    <a:moveTo>
                      <a:pt x="0" y="0"/>
                    </a:move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</a:path>
                </a:pathLst>
              </a:custGeom>
              <a:noFill/>
              <a:ln w="0">
                <a:solidFill>
                  <a:srgbClr val="00CC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7" name="Line 983"/>
              <p:cNvSpPr>
                <a:spLocks noChangeShapeType="1"/>
              </p:cNvSpPr>
              <p:nvPr/>
            </p:nvSpPr>
            <p:spPr bwMode="auto">
              <a:xfrm>
                <a:off x="1337" y="1263"/>
                <a:ext cx="22" cy="1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8" name="Line 984"/>
              <p:cNvSpPr>
                <a:spLocks noChangeShapeType="1"/>
              </p:cNvSpPr>
              <p:nvPr/>
            </p:nvSpPr>
            <p:spPr bwMode="auto">
              <a:xfrm>
                <a:off x="1355" y="1251"/>
                <a:ext cx="10" cy="20"/>
              </a:xfrm>
              <a:prstGeom prst="line">
                <a:avLst/>
              </a:prstGeom>
              <a:noFill/>
              <a:ln w="0">
                <a:solidFill>
                  <a:srgbClr val="00CC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9" name="Line 985"/>
              <p:cNvSpPr>
                <a:spLocks noChangeShapeType="1"/>
              </p:cNvSpPr>
              <p:nvPr/>
            </p:nvSpPr>
            <p:spPr bwMode="auto">
              <a:xfrm>
                <a:off x="1370" y="1239"/>
                <a:ext cx="3" cy="2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0" name="Line 986"/>
              <p:cNvSpPr>
                <a:spLocks noChangeShapeType="1"/>
              </p:cNvSpPr>
              <p:nvPr/>
            </p:nvSpPr>
            <p:spPr bwMode="auto">
              <a:xfrm>
                <a:off x="1323" y="1274"/>
                <a:ext cx="29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1" name="Line 987"/>
              <p:cNvSpPr>
                <a:spLocks noChangeShapeType="1"/>
              </p:cNvSpPr>
              <p:nvPr/>
            </p:nvSpPr>
            <p:spPr bwMode="auto">
              <a:xfrm flipH="1">
                <a:off x="1380" y="1226"/>
                <a:ext cx="3" cy="3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2" name="Line 988"/>
              <p:cNvSpPr>
                <a:spLocks noChangeShapeType="1"/>
              </p:cNvSpPr>
              <p:nvPr/>
            </p:nvSpPr>
            <p:spPr bwMode="auto">
              <a:xfrm flipH="1">
                <a:off x="1385" y="1213"/>
                <a:ext cx="10" cy="3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3" name="Line 989"/>
              <p:cNvSpPr>
                <a:spLocks noChangeShapeType="1"/>
              </p:cNvSpPr>
              <p:nvPr/>
            </p:nvSpPr>
            <p:spPr bwMode="auto">
              <a:xfrm>
                <a:off x="1311" y="1281"/>
                <a:ext cx="31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78" name="Rectangle 990" descr="Zig zag"/>
            <p:cNvSpPr>
              <a:spLocks noChangeArrowheads="1"/>
            </p:cNvSpPr>
            <p:nvPr/>
          </p:nvSpPr>
          <p:spPr bwMode="auto">
            <a:xfrm>
              <a:off x="1234" y="1196"/>
              <a:ext cx="223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800" dirty="0">
                  <a:solidFill>
                    <a:srgbClr val="333399"/>
                  </a:solidFill>
                  <a:cs typeface="Calibri" charset="0"/>
                </a:rPr>
                <a:t>DSS-35</a:t>
              </a:r>
            </a:p>
            <a:p>
              <a:pPr algn="r"/>
              <a:r>
                <a:rPr lang="en-US" sz="800" dirty="0">
                  <a:solidFill>
                    <a:srgbClr val="333399"/>
                  </a:solidFill>
                  <a:cs typeface="Calibri" charset="0"/>
                </a:rPr>
                <a:t> (BWG-2)</a:t>
              </a:r>
            </a:p>
          </p:txBody>
        </p:sp>
        <p:grpSp>
          <p:nvGrpSpPr>
            <p:cNvPr id="679" name="Group 991"/>
            <p:cNvGrpSpPr>
              <a:grpSpLocks/>
            </p:cNvGrpSpPr>
            <p:nvPr/>
          </p:nvGrpSpPr>
          <p:grpSpPr bwMode="auto">
            <a:xfrm flipH="1">
              <a:off x="1403" y="1095"/>
              <a:ext cx="130" cy="405"/>
              <a:chOff x="2102" y="1093"/>
              <a:chExt cx="130" cy="405"/>
            </a:xfrm>
          </p:grpSpPr>
          <p:sp>
            <p:nvSpPr>
              <p:cNvPr id="680" name="Freeform 992"/>
              <p:cNvSpPr>
                <a:spLocks/>
              </p:cNvSpPr>
              <p:nvPr/>
            </p:nvSpPr>
            <p:spPr bwMode="auto">
              <a:xfrm>
                <a:off x="2102" y="1432"/>
                <a:ext cx="20" cy="66"/>
              </a:xfrm>
              <a:custGeom>
                <a:avLst/>
                <a:gdLst>
                  <a:gd name="T0" fmla="*/ 10 w 20"/>
                  <a:gd name="T1" fmla="*/ 66 h 66"/>
                  <a:gd name="T2" fmla="*/ 20 w 20"/>
                  <a:gd name="T3" fmla="*/ 0 h 66"/>
                  <a:gd name="T4" fmla="*/ 10 w 20"/>
                  <a:gd name="T5" fmla="*/ 3 h 66"/>
                  <a:gd name="T6" fmla="*/ 0 w 20"/>
                  <a:gd name="T7" fmla="*/ 0 h 66"/>
                  <a:gd name="T8" fmla="*/ 10 w 20"/>
                  <a:gd name="T9" fmla="*/ 66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66"/>
                  <a:gd name="T17" fmla="*/ 20 w 20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66">
                    <a:moveTo>
                      <a:pt x="10" y="66"/>
                    </a:moveTo>
                    <a:lnTo>
                      <a:pt x="20" y="0"/>
                    </a:lnTo>
                    <a:lnTo>
                      <a:pt x="10" y="3"/>
                    </a:lnTo>
                    <a:lnTo>
                      <a:pt x="0" y="0"/>
                    </a:lnTo>
                    <a:lnTo>
                      <a:pt x="10" y="66"/>
                    </a:lnTo>
                    <a:close/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1" name="Freeform 993"/>
              <p:cNvSpPr>
                <a:spLocks/>
              </p:cNvSpPr>
              <p:nvPr/>
            </p:nvSpPr>
            <p:spPr bwMode="auto">
              <a:xfrm>
                <a:off x="2166" y="1093"/>
                <a:ext cx="66" cy="20"/>
              </a:xfrm>
              <a:custGeom>
                <a:avLst/>
                <a:gdLst>
                  <a:gd name="T0" fmla="*/ 66 w 66"/>
                  <a:gd name="T1" fmla="*/ 10 h 20"/>
                  <a:gd name="T2" fmla="*/ 0 w 66"/>
                  <a:gd name="T3" fmla="*/ 20 h 20"/>
                  <a:gd name="T4" fmla="*/ 4 w 66"/>
                  <a:gd name="T5" fmla="*/ 10 h 20"/>
                  <a:gd name="T6" fmla="*/ 0 w 66"/>
                  <a:gd name="T7" fmla="*/ 0 h 20"/>
                  <a:gd name="T8" fmla="*/ 66 w 66"/>
                  <a:gd name="T9" fmla="*/ 1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6"/>
                  <a:gd name="T16" fmla="*/ 0 h 20"/>
                  <a:gd name="T17" fmla="*/ 66 w 66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6" h="20">
                    <a:moveTo>
                      <a:pt x="66" y="10"/>
                    </a:moveTo>
                    <a:lnTo>
                      <a:pt x="0" y="20"/>
                    </a:lnTo>
                    <a:lnTo>
                      <a:pt x="4" y="10"/>
                    </a:lnTo>
                    <a:lnTo>
                      <a:pt x="0" y="0"/>
                    </a:lnTo>
                    <a:lnTo>
                      <a:pt x="66" y="10"/>
                    </a:lnTo>
                    <a:close/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2" name="Line 994"/>
              <p:cNvSpPr>
                <a:spLocks noChangeShapeType="1"/>
              </p:cNvSpPr>
              <p:nvPr/>
            </p:nvSpPr>
            <p:spPr bwMode="auto">
              <a:xfrm flipV="1">
                <a:off x="2112" y="1104"/>
                <a:ext cx="0" cy="336"/>
              </a:xfrm>
              <a:prstGeom prst="line">
                <a:avLst/>
              </a:prstGeom>
              <a:noFill/>
              <a:ln w="3175">
                <a:solidFill>
                  <a:srgbClr val="00CC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83" name="Line 995"/>
              <p:cNvSpPr>
                <a:spLocks noChangeShapeType="1"/>
              </p:cNvSpPr>
              <p:nvPr/>
            </p:nvSpPr>
            <p:spPr bwMode="auto">
              <a:xfrm>
                <a:off x="2112" y="1104"/>
                <a:ext cx="96" cy="0"/>
              </a:xfrm>
              <a:prstGeom prst="line">
                <a:avLst/>
              </a:prstGeom>
              <a:noFill/>
              <a:ln w="3175">
                <a:solidFill>
                  <a:srgbClr val="00CC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sp>
        <p:nvSpPr>
          <p:cNvPr id="57" name="Line 70"/>
          <p:cNvSpPr>
            <a:spLocks noChangeShapeType="1"/>
          </p:cNvSpPr>
          <p:nvPr/>
        </p:nvSpPr>
        <p:spPr bwMode="auto">
          <a:xfrm>
            <a:off x="8216664" y="2642871"/>
            <a:ext cx="0" cy="0"/>
          </a:xfrm>
          <a:prstGeom prst="line">
            <a:avLst/>
          </a:prstGeom>
          <a:noFill/>
          <a:ln w="12700">
            <a:solidFill>
              <a:srgbClr val="00CC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/>
          <a:lstStyle/>
          <a:p>
            <a:endParaRPr lang="en-US" dirty="0"/>
          </a:p>
        </p:txBody>
      </p:sp>
      <p:sp>
        <p:nvSpPr>
          <p:cNvPr id="58" name="Rectangle 71"/>
          <p:cNvSpPr>
            <a:spLocks noChangeArrowheads="1"/>
          </p:cNvSpPr>
          <p:nvPr/>
        </p:nvSpPr>
        <p:spPr bwMode="auto">
          <a:xfrm>
            <a:off x="7703798" y="2703039"/>
            <a:ext cx="362023" cy="201491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>
              <a:cs typeface="Calibri" charset="0"/>
            </a:endParaRPr>
          </a:p>
        </p:txBody>
      </p:sp>
      <p:sp>
        <p:nvSpPr>
          <p:cNvPr id="676" name="Rectangle 75"/>
          <p:cNvSpPr>
            <a:spLocks noChangeArrowheads="1"/>
          </p:cNvSpPr>
          <p:nvPr/>
        </p:nvSpPr>
        <p:spPr bwMode="auto">
          <a:xfrm>
            <a:off x="1713239" y="3111879"/>
            <a:ext cx="127299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800" dirty="0">
                <a:solidFill>
                  <a:srgbClr val="333399"/>
                </a:solidFill>
                <a:latin typeface="Calibri" charset="0"/>
                <a:cs typeface="Calibri" charset="0"/>
              </a:rPr>
              <a:t>   </a:t>
            </a:r>
            <a:r>
              <a:rPr lang="en-US" sz="800" b="1" dirty="0">
                <a:solidFill>
                  <a:srgbClr val="333399"/>
                </a:solidFill>
                <a:cs typeface="Times" charset="0"/>
              </a:rPr>
              <a:t>Goldstone</a:t>
            </a:r>
          </a:p>
          <a:p>
            <a:r>
              <a:rPr lang="en-US" sz="800" b="1" dirty="0">
                <a:solidFill>
                  <a:srgbClr val="333399"/>
                </a:solidFill>
                <a:cs typeface="Times" charset="0"/>
              </a:rPr>
              <a:t>   Barstow, </a:t>
            </a:r>
            <a:r>
              <a:rPr lang="en-US" sz="800" b="1" dirty="0" smtClean="0">
                <a:solidFill>
                  <a:srgbClr val="333399"/>
                </a:solidFill>
                <a:cs typeface="Times" charset="0"/>
              </a:rPr>
              <a:t>CA, USA  </a:t>
            </a:r>
            <a:endParaRPr lang="en-US" sz="800" b="1" dirty="0">
              <a:solidFill>
                <a:srgbClr val="333399"/>
              </a:solidFill>
              <a:cs typeface="Times" charset="0"/>
            </a:endParaRPr>
          </a:p>
        </p:txBody>
      </p:sp>
      <p:sp>
        <p:nvSpPr>
          <p:cNvPr id="674" name="Rectangle 76"/>
          <p:cNvSpPr>
            <a:spLocks noChangeArrowheads="1"/>
          </p:cNvSpPr>
          <p:nvPr/>
        </p:nvSpPr>
        <p:spPr bwMode="auto">
          <a:xfrm>
            <a:off x="1719861" y="3096372"/>
            <a:ext cx="1286102" cy="277237"/>
          </a:xfrm>
          <a:prstGeom prst="rect">
            <a:avLst/>
          </a:prstGeom>
          <a:noFill/>
          <a:ln w="6350">
            <a:solidFill>
              <a:srgbClr val="0033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>
              <a:cs typeface="Calibri" charset="0"/>
            </a:endParaRPr>
          </a:p>
        </p:txBody>
      </p:sp>
      <p:sp>
        <p:nvSpPr>
          <p:cNvPr id="60" name="Oval 77"/>
          <p:cNvSpPr>
            <a:spLocks noChangeArrowheads="1"/>
          </p:cNvSpPr>
          <p:nvPr/>
        </p:nvSpPr>
        <p:spPr bwMode="auto">
          <a:xfrm>
            <a:off x="3795461" y="4158253"/>
            <a:ext cx="66371" cy="67164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cs typeface="Calibri" charset="0"/>
            </a:endParaRPr>
          </a:p>
        </p:txBody>
      </p:sp>
      <p:sp>
        <p:nvSpPr>
          <p:cNvPr id="61" name="Oval 78"/>
          <p:cNvSpPr>
            <a:spLocks noChangeArrowheads="1"/>
          </p:cNvSpPr>
          <p:nvPr/>
        </p:nvSpPr>
        <p:spPr bwMode="auto">
          <a:xfrm>
            <a:off x="1176830" y="4236611"/>
            <a:ext cx="66371" cy="67164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cs typeface="Calibri" charset="0"/>
            </a:endParaRPr>
          </a:p>
        </p:txBody>
      </p:sp>
      <p:sp>
        <p:nvSpPr>
          <p:cNvPr id="62" name="Oval 79"/>
          <p:cNvSpPr>
            <a:spLocks noChangeArrowheads="1"/>
          </p:cNvSpPr>
          <p:nvPr/>
        </p:nvSpPr>
        <p:spPr bwMode="auto">
          <a:xfrm>
            <a:off x="1104425" y="4242208"/>
            <a:ext cx="66371" cy="671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cs typeface="Calibri" charset="0"/>
            </a:endParaRPr>
          </a:p>
        </p:txBody>
      </p:sp>
      <p:sp>
        <p:nvSpPr>
          <p:cNvPr id="63" name="Oval 80"/>
          <p:cNvSpPr>
            <a:spLocks noChangeArrowheads="1"/>
          </p:cNvSpPr>
          <p:nvPr/>
        </p:nvSpPr>
        <p:spPr bwMode="auto">
          <a:xfrm>
            <a:off x="7107969" y="5635856"/>
            <a:ext cx="66371" cy="67164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cs typeface="Calibri" charset="0"/>
            </a:endParaRPr>
          </a:p>
        </p:txBody>
      </p:sp>
      <p:sp>
        <p:nvSpPr>
          <p:cNvPr id="64" name="Oval 81"/>
          <p:cNvSpPr>
            <a:spLocks noChangeArrowheads="1"/>
          </p:cNvSpPr>
          <p:nvPr/>
        </p:nvSpPr>
        <p:spPr bwMode="auto">
          <a:xfrm>
            <a:off x="1882774" y="4454893"/>
            <a:ext cx="48270" cy="44776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cs typeface="Calibri" charset="0"/>
            </a:endParaRPr>
          </a:p>
        </p:txBody>
      </p:sp>
      <p:sp>
        <p:nvSpPr>
          <p:cNvPr id="68" name="Line 86"/>
          <p:cNvSpPr>
            <a:spLocks noChangeShapeType="1"/>
          </p:cNvSpPr>
          <p:nvPr/>
        </p:nvSpPr>
        <p:spPr bwMode="auto">
          <a:xfrm>
            <a:off x="6616221" y="1155474"/>
            <a:ext cx="309228" cy="261659"/>
          </a:xfrm>
          <a:prstGeom prst="line">
            <a:avLst/>
          </a:prstGeom>
          <a:noFill/>
          <a:ln w="635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69" name="Line 87"/>
          <p:cNvSpPr>
            <a:spLocks noChangeShapeType="1"/>
          </p:cNvSpPr>
          <p:nvPr/>
        </p:nvSpPr>
        <p:spPr bwMode="auto">
          <a:xfrm flipH="1">
            <a:off x="6426158" y="1154235"/>
            <a:ext cx="190062" cy="1237"/>
          </a:xfrm>
          <a:prstGeom prst="line">
            <a:avLst/>
          </a:prstGeom>
          <a:noFill/>
          <a:ln w="635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70" name="Text Box 89"/>
          <p:cNvSpPr txBox="1">
            <a:spLocks noChangeArrowheads="1"/>
          </p:cNvSpPr>
          <p:nvPr/>
        </p:nvSpPr>
        <p:spPr bwMode="auto">
          <a:xfrm>
            <a:off x="5460350" y="1032649"/>
            <a:ext cx="108317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9pPr>
          </a:lstStyle>
          <a:p>
            <a:r>
              <a:rPr lang="en-US" sz="800" b="1" dirty="0">
                <a:solidFill>
                  <a:srgbClr val="008000"/>
                </a:solidFill>
                <a:cs typeface="Calibri" charset="0"/>
              </a:rPr>
              <a:t>Under construction</a:t>
            </a:r>
          </a:p>
        </p:txBody>
      </p:sp>
      <p:sp>
        <p:nvSpPr>
          <p:cNvPr id="72" name="Text Box 91"/>
          <p:cNvSpPr txBox="1">
            <a:spLocks noChangeArrowheads="1"/>
          </p:cNvSpPr>
          <p:nvPr/>
        </p:nvSpPr>
        <p:spPr bwMode="auto">
          <a:xfrm>
            <a:off x="6848519" y="1242228"/>
            <a:ext cx="469121" cy="215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9pPr>
          </a:lstStyle>
          <a:p>
            <a:r>
              <a:rPr lang="en-US" sz="800" dirty="0">
                <a:solidFill>
                  <a:schemeClr val="accent3">
                    <a:lumMod val="75000"/>
                  </a:schemeClr>
                </a:solidFill>
                <a:cs typeface="Calibri" charset="0"/>
              </a:rPr>
              <a:t>9/2016</a:t>
            </a:r>
          </a:p>
        </p:txBody>
      </p:sp>
      <p:sp>
        <p:nvSpPr>
          <p:cNvPr id="73" name="Rectangle 94"/>
          <p:cNvSpPr>
            <a:spLocks noChangeArrowheads="1"/>
          </p:cNvSpPr>
          <p:nvPr/>
        </p:nvSpPr>
        <p:spPr bwMode="auto">
          <a:xfrm>
            <a:off x="348703" y="1446517"/>
            <a:ext cx="2651817" cy="1928159"/>
          </a:xfrm>
          <a:prstGeom prst="rect">
            <a:avLst/>
          </a:prstGeom>
          <a:noFill/>
          <a:ln w="19050">
            <a:solidFill>
              <a:srgbClr val="BABAE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cs typeface="Calibri" charset="0"/>
            </a:endParaRPr>
          </a:p>
        </p:txBody>
      </p:sp>
      <p:grpSp>
        <p:nvGrpSpPr>
          <p:cNvPr id="75" name="Group 99"/>
          <p:cNvGrpSpPr>
            <a:grpSpLocks/>
          </p:cNvGrpSpPr>
          <p:nvPr/>
        </p:nvGrpSpPr>
        <p:grpSpPr bwMode="auto">
          <a:xfrm>
            <a:off x="1267335" y="2658263"/>
            <a:ext cx="152351" cy="170708"/>
            <a:chOff x="1359" y="1036"/>
            <a:chExt cx="115" cy="131"/>
          </a:xfrm>
        </p:grpSpPr>
        <p:sp>
          <p:nvSpPr>
            <p:cNvPr id="583" name="Freeform 100"/>
            <p:cNvSpPr>
              <a:spLocks/>
            </p:cNvSpPr>
            <p:nvPr/>
          </p:nvSpPr>
          <p:spPr bwMode="auto">
            <a:xfrm>
              <a:off x="1359" y="1036"/>
              <a:ext cx="108" cy="83"/>
            </a:xfrm>
            <a:custGeom>
              <a:avLst/>
              <a:gdLst>
                <a:gd name="T0" fmla="*/ 59 w 108"/>
                <a:gd name="T1" fmla="*/ 20 h 83"/>
                <a:gd name="T2" fmla="*/ 72 w 108"/>
                <a:gd name="T3" fmla="*/ 11 h 83"/>
                <a:gd name="T4" fmla="*/ 80 w 108"/>
                <a:gd name="T5" fmla="*/ 6 h 83"/>
                <a:gd name="T6" fmla="*/ 90 w 108"/>
                <a:gd name="T7" fmla="*/ 3 h 83"/>
                <a:gd name="T8" fmla="*/ 98 w 108"/>
                <a:gd name="T9" fmla="*/ 0 h 83"/>
                <a:gd name="T10" fmla="*/ 103 w 108"/>
                <a:gd name="T11" fmla="*/ 0 h 83"/>
                <a:gd name="T12" fmla="*/ 107 w 108"/>
                <a:gd name="T13" fmla="*/ 0 h 83"/>
                <a:gd name="T14" fmla="*/ 108 w 108"/>
                <a:gd name="T15" fmla="*/ 3 h 83"/>
                <a:gd name="T16" fmla="*/ 107 w 108"/>
                <a:gd name="T17" fmla="*/ 6 h 83"/>
                <a:gd name="T18" fmla="*/ 107 w 108"/>
                <a:gd name="T19" fmla="*/ 8 h 83"/>
                <a:gd name="T20" fmla="*/ 103 w 108"/>
                <a:gd name="T21" fmla="*/ 13 h 83"/>
                <a:gd name="T22" fmla="*/ 100 w 108"/>
                <a:gd name="T23" fmla="*/ 16 h 83"/>
                <a:gd name="T24" fmla="*/ 97 w 108"/>
                <a:gd name="T25" fmla="*/ 20 h 83"/>
                <a:gd name="T26" fmla="*/ 92 w 108"/>
                <a:gd name="T27" fmla="*/ 26 h 83"/>
                <a:gd name="T28" fmla="*/ 84 w 108"/>
                <a:gd name="T29" fmla="*/ 33 h 83"/>
                <a:gd name="T30" fmla="*/ 77 w 108"/>
                <a:gd name="T31" fmla="*/ 38 h 83"/>
                <a:gd name="T32" fmla="*/ 69 w 108"/>
                <a:gd name="T33" fmla="*/ 45 h 83"/>
                <a:gd name="T34" fmla="*/ 62 w 108"/>
                <a:gd name="T35" fmla="*/ 50 h 83"/>
                <a:gd name="T36" fmla="*/ 51 w 108"/>
                <a:gd name="T37" fmla="*/ 58 h 83"/>
                <a:gd name="T38" fmla="*/ 37 w 108"/>
                <a:gd name="T39" fmla="*/ 66 h 83"/>
                <a:gd name="T40" fmla="*/ 28 w 108"/>
                <a:gd name="T41" fmla="*/ 73 h 83"/>
                <a:gd name="T42" fmla="*/ 19 w 108"/>
                <a:gd name="T43" fmla="*/ 76 h 83"/>
                <a:gd name="T44" fmla="*/ 10 w 108"/>
                <a:gd name="T45" fmla="*/ 81 h 83"/>
                <a:gd name="T46" fmla="*/ 5 w 108"/>
                <a:gd name="T47" fmla="*/ 83 h 83"/>
                <a:gd name="T48" fmla="*/ 1 w 108"/>
                <a:gd name="T49" fmla="*/ 83 h 83"/>
                <a:gd name="T50" fmla="*/ 0 w 108"/>
                <a:gd name="T51" fmla="*/ 81 h 83"/>
                <a:gd name="T52" fmla="*/ 0 w 108"/>
                <a:gd name="T53" fmla="*/ 79 h 83"/>
                <a:gd name="T54" fmla="*/ 0 w 108"/>
                <a:gd name="T55" fmla="*/ 76 h 83"/>
                <a:gd name="T56" fmla="*/ 0 w 108"/>
                <a:gd name="T57" fmla="*/ 73 h 83"/>
                <a:gd name="T58" fmla="*/ 5 w 108"/>
                <a:gd name="T59" fmla="*/ 66 h 83"/>
                <a:gd name="T60" fmla="*/ 11 w 108"/>
                <a:gd name="T61" fmla="*/ 58 h 83"/>
                <a:gd name="T62" fmla="*/ 18 w 108"/>
                <a:gd name="T63" fmla="*/ 51 h 83"/>
                <a:gd name="T64" fmla="*/ 24 w 108"/>
                <a:gd name="T65" fmla="*/ 45 h 83"/>
                <a:gd name="T66" fmla="*/ 29 w 108"/>
                <a:gd name="T67" fmla="*/ 41 h 8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8"/>
                <a:gd name="T103" fmla="*/ 0 h 83"/>
                <a:gd name="T104" fmla="*/ 108 w 108"/>
                <a:gd name="T105" fmla="*/ 83 h 8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8" h="83">
                  <a:moveTo>
                    <a:pt x="59" y="20"/>
                  </a:moveTo>
                  <a:lnTo>
                    <a:pt x="72" y="11"/>
                  </a:lnTo>
                  <a:lnTo>
                    <a:pt x="80" y="6"/>
                  </a:lnTo>
                  <a:lnTo>
                    <a:pt x="90" y="3"/>
                  </a:lnTo>
                  <a:lnTo>
                    <a:pt x="98" y="0"/>
                  </a:lnTo>
                  <a:lnTo>
                    <a:pt x="103" y="0"/>
                  </a:lnTo>
                  <a:lnTo>
                    <a:pt x="107" y="0"/>
                  </a:lnTo>
                  <a:lnTo>
                    <a:pt x="108" y="3"/>
                  </a:lnTo>
                  <a:lnTo>
                    <a:pt x="107" y="6"/>
                  </a:lnTo>
                  <a:lnTo>
                    <a:pt x="107" y="8"/>
                  </a:lnTo>
                  <a:lnTo>
                    <a:pt x="103" y="13"/>
                  </a:lnTo>
                  <a:lnTo>
                    <a:pt x="100" y="16"/>
                  </a:lnTo>
                  <a:lnTo>
                    <a:pt x="97" y="20"/>
                  </a:lnTo>
                  <a:lnTo>
                    <a:pt x="92" y="26"/>
                  </a:lnTo>
                  <a:lnTo>
                    <a:pt x="84" y="33"/>
                  </a:lnTo>
                  <a:lnTo>
                    <a:pt x="77" y="38"/>
                  </a:lnTo>
                  <a:lnTo>
                    <a:pt x="69" y="45"/>
                  </a:lnTo>
                  <a:lnTo>
                    <a:pt x="62" y="50"/>
                  </a:lnTo>
                  <a:lnTo>
                    <a:pt x="51" y="58"/>
                  </a:lnTo>
                  <a:lnTo>
                    <a:pt x="37" y="66"/>
                  </a:lnTo>
                  <a:lnTo>
                    <a:pt x="28" y="73"/>
                  </a:lnTo>
                  <a:lnTo>
                    <a:pt x="19" y="76"/>
                  </a:lnTo>
                  <a:lnTo>
                    <a:pt x="10" y="81"/>
                  </a:lnTo>
                  <a:lnTo>
                    <a:pt x="5" y="83"/>
                  </a:lnTo>
                  <a:lnTo>
                    <a:pt x="1" y="83"/>
                  </a:lnTo>
                  <a:lnTo>
                    <a:pt x="0" y="81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0" y="73"/>
                  </a:lnTo>
                  <a:lnTo>
                    <a:pt x="5" y="66"/>
                  </a:lnTo>
                  <a:lnTo>
                    <a:pt x="11" y="58"/>
                  </a:lnTo>
                  <a:lnTo>
                    <a:pt x="18" y="51"/>
                  </a:lnTo>
                  <a:lnTo>
                    <a:pt x="24" y="45"/>
                  </a:lnTo>
                  <a:lnTo>
                    <a:pt x="29" y="41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4" name="Freeform 101"/>
            <p:cNvSpPr>
              <a:spLocks/>
            </p:cNvSpPr>
            <p:nvPr/>
          </p:nvSpPr>
          <p:spPr bwMode="auto">
            <a:xfrm>
              <a:off x="1360" y="1037"/>
              <a:ext cx="107" cy="83"/>
            </a:xfrm>
            <a:custGeom>
              <a:avLst/>
              <a:gdLst>
                <a:gd name="T0" fmla="*/ 0 w 107"/>
                <a:gd name="T1" fmla="*/ 82 h 83"/>
                <a:gd name="T2" fmla="*/ 12 w 107"/>
                <a:gd name="T3" fmla="*/ 83 h 83"/>
                <a:gd name="T4" fmla="*/ 25 w 107"/>
                <a:gd name="T5" fmla="*/ 82 h 83"/>
                <a:gd name="T6" fmla="*/ 35 w 107"/>
                <a:gd name="T7" fmla="*/ 82 h 83"/>
                <a:gd name="T8" fmla="*/ 46 w 107"/>
                <a:gd name="T9" fmla="*/ 80 h 83"/>
                <a:gd name="T10" fmla="*/ 56 w 107"/>
                <a:gd name="T11" fmla="*/ 78 h 83"/>
                <a:gd name="T12" fmla="*/ 66 w 107"/>
                <a:gd name="T13" fmla="*/ 73 h 83"/>
                <a:gd name="T14" fmla="*/ 74 w 107"/>
                <a:gd name="T15" fmla="*/ 67 h 83"/>
                <a:gd name="T16" fmla="*/ 83 w 107"/>
                <a:gd name="T17" fmla="*/ 60 h 83"/>
                <a:gd name="T18" fmla="*/ 91 w 107"/>
                <a:gd name="T19" fmla="*/ 52 h 83"/>
                <a:gd name="T20" fmla="*/ 97 w 107"/>
                <a:gd name="T21" fmla="*/ 39 h 83"/>
                <a:gd name="T22" fmla="*/ 104 w 107"/>
                <a:gd name="T23" fmla="*/ 24 h 83"/>
                <a:gd name="T24" fmla="*/ 106 w 107"/>
                <a:gd name="T25" fmla="*/ 15 h 83"/>
                <a:gd name="T26" fmla="*/ 107 w 107"/>
                <a:gd name="T27" fmla="*/ 9 h 83"/>
                <a:gd name="T28" fmla="*/ 107 w 107"/>
                <a:gd name="T29" fmla="*/ 5 h 83"/>
                <a:gd name="T30" fmla="*/ 107 w 107"/>
                <a:gd name="T31" fmla="*/ 2 h 83"/>
                <a:gd name="T32" fmla="*/ 106 w 107"/>
                <a:gd name="T33" fmla="*/ 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7"/>
                <a:gd name="T52" fmla="*/ 0 h 83"/>
                <a:gd name="T53" fmla="*/ 107 w 107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7" h="83">
                  <a:moveTo>
                    <a:pt x="0" y="82"/>
                  </a:moveTo>
                  <a:lnTo>
                    <a:pt x="12" y="83"/>
                  </a:lnTo>
                  <a:lnTo>
                    <a:pt x="25" y="82"/>
                  </a:lnTo>
                  <a:lnTo>
                    <a:pt x="35" y="82"/>
                  </a:lnTo>
                  <a:lnTo>
                    <a:pt x="46" y="80"/>
                  </a:lnTo>
                  <a:lnTo>
                    <a:pt x="56" y="78"/>
                  </a:lnTo>
                  <a:lnTo>
                    <a:pt x="66" y="73"/>
                  </a:lnTo>
                  <a:lnTo>
                    <a:pt x="74" y="67"/>
                  </a:lnTo>
                  <a:lnTo>
                    <a:pt x="83" y="60"/>
                  </a:lnTo>
                  <a:lnTo>
                    <a:pt x="91" y="52"/>
                  </a:lnTo>
                  <a:lnTo>
                    <a:pt x="97" y="39"/>
                  </a:lnTo>
                  <a:lnTo>
                    <a:pt x="104" y="24"/>
                  </a:lnTo>
                  <a:lnTo>
                    <a:pt x="106" y="15"/>
                  </a:lnTo>
                  <a:lnTo>
                    <a:pt x="107" y="9"/>
                  </a:lnTo>
                  <a:lnTo>
                    <a:pt x="107" y="5"/>
                  </a:lnTo>
                  <a:lnTo>
                    <a:pt x="107" y="2"/>
                  </a:lnTo>
                  <a:lnTo>
                    <a:pt x="106" y="0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5" name="Freeform 102"/>
            <p:cNvSpPr>
              <a:spLocks/>
            </p:cNvSpPr>
            <p:nvPr/>
          </p:nvSpPr>
          <p:spPr bwMode="auto">
            <a:xfrm>
              <a:off x="1362" y="1039"/>
              <a:ext cx="104" cy="78"/>
            </a:xfrm>
            <a:custGeom>
              <a:avLst/>
              <a:gdLst>
                <a:gd name="T0" fmla="*/ 2 w 104"/>
                <a:gd name="T1" fmla="*/ 78 h 78"/>
                <a:gd name="T2" fmla="*/ 0 w 104"/>
                <a:gd name="T3" fmla="*/ 78 h 78"/>
                <a:gd name="T4" fmla="*/ 2 w 104"/>
                <a:gd name="T5" fmla="*/ 71 h 78"/>
                <a:gd name="T6" fmla="*/ 5 w 104"/>
                <a:gd name="T7" fmla="*/ 66 h 78"/>
                <a:gd name="T8" fmla="*/ 10 w 104"/>
                <a:gd name="T9" fmla="*/ 60 h 78"/>
                <a:gd name="T10" fmla="*/ 15 w 104"/>
                <a:gd name="T11" fmla="*/ 55 h 78"/>
                <a:gd name="T12" fmla="*/ 20 w 104"/>
                <a:gd name="T13" fmla="*/ 50 h 78"/>
                <a:gd name="T14" fmla="*/ 25 w 104"/>
                <a:gd name="T15" fmla="*/ 45 h 78"/>
                <a:gd name="T16" fmla="*/ 33 w 104"/>
                <a:gd name="T17" fmla="*/ 38 h 78"/>
                <a:gd name="T18" fmla="*/ 39 w 104"/>
                <a:gd name="T19" fmla="*/ 33 h 78"/>
                <a:gd name="T20" fmla="*/ 49 w 104"/>
                <a:gd name="T21" fmla="*/ 27 h 78"/>
                <a:gd name="T22" fmla="*/ 62 w 104"/>
                <a:gd name="T23" fmla="*/ 18 h 78"/>
                <a:gd name="T24" fmla="*/ 72 w 104"/>
                <a:gd name="T25" fmla="*/ 12 h 78"/>
                <a:gd name="T26" fmla="*/ 81 w 104"/>
                <a:gd name="T27" fmla="*/ 7 h 78"/>
                <a:gd name="T28" fmla="*/ 87 w 104"/>
                <a:gd name="T29" fmla="*/ 3 h 78"/>
                <a:gd name="T30" fmla="*/ 94 w 104"/>
                <a:gd name="T31" fmla="*/ 2 h 78"/>
                <a:gd name="T32" fmla="*/ 99 w 104"/>
                <a:gd name="T33" fmla="*/ 0 h 78"/>
                <a:gd name="T34" fmla="*/ 102 w 104"/>
                <a:gd name="T35" fmla="*/ 0 h 78"/>
                <a:gd name="T36" fmla="*/ 104 w 104"/>
                <a:gd name="T37" fmla="*/ 2 h 7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78"/>
                <a:gd name="T59" fmla="*/ 104 w 104"/>
                <a:gd name="T60" fmla="*/ 78 h 7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78">
                  <a:moveTo>
                    <a:pt x="2" y="78"/>
                  </a:moveTo>
                  <a:lnTo>
                    <a:pt x="0" y="78"/>
                  </a:lnTo>
                  <a:lnTo>
                    <a:pt x="2" y="71"/>
                  </a:lnTo>
                  <a:lnTo>
                    <a:pt x="5" y="66"/>
                  </a:lnTo>
                  <a:lnTo>
                    <a:pt x="10" y="60"/>
                  </a:lnTo>
                  <a:lnTo>
                    <a:pt x="15" y="55"/>
                  </a:lnTo>
                  <a:lnTo>
                    <a:pt x="20" y="50"/>
                  </a:lnTo>
                  <a:lnTo>
                    <a:pt x="25" y="45"/>
                  </a:lnTo>
                  <a:lnTo>
                    <a:pt x="33" y="38"/>
                  </a:lnTo>
                  <a:lnTo>
                    <a:pt x="39" y="33"/>
                  </a:lnTo>
                  <a:lnTo>
                    <a:pt x="49" y="27"/>
                  </a:lnTo>
                  <a:lnTo>
                    <a:pt x="62" y="18"/>
                  </a:lnTo>
                  <a:lnTo>
                    <a:pt x="72" y="12"/>
                  </a:lnTo>
                  <a:lnTo>
                    <a:pt x="81" y="7"/>
                  </a:lnTo>
                  <a:lnTo>
                    <a:pt x="87" y="3"/>
                  </a:lnTo>
                  <a:lnTo>
                    <a:pt x="94" y="2"/>
                  </a:lnTo>
                  <a:lnTo>
                    <a:pt x="99" y="0"/>
                  </a:lnTo>
                  <a:lnTo>
                    <a:pt x="102" y="0"/>
                  </a:lnTo>
                  <a:lnTo>
                    <a:pt x="104" y="2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6" name="Freeform 103"/>
            <p:cNvSpPr>
              <a:spLocks/>
            </p:cNvSpPr>
            <p:nvPr/>
          </p:nvSpPr>
          <p:spPr bwMode="auto">
            <a:xfrm>
              <a:off x="1369" y="1046"/>
              <a:ext cx="92" cy="69"/>
            </a:xfrm>
            <a:custGeom>
              <a:avLst/>
              <a:gdLst>
                <a:gd name="T0" fmla="*/ 0 w 92"/>
                <a:gd name="T1" fmla="*/ 69 h 69"/>
                <a:gd name="T2" fmla="*/ 0 w 92"/>
                <a:gd name="T3" fmla="*/ 68 h 69"/>
                <a:gd name="T4" fmla="*/ 0 w 92"/>
                <a:gd name="T5" fmla="*/ 66 h 69"/>
                <a:gd name="T6" fmla="*/ 3 w 92"/>
                <a:gd name="T7" fmla="*/ 59 h 69"/>
                <a:gd name="T8" fmla="*/ 6 w 92"/>
                <a:gd name="T9" fmla="*/ 54 h 69"/>
                <a:gd name="T10" fmla="*/ 11 w 92"/>
                <a:gd name="T11" fmla="*/ 49 h 69"/>
                <a:gd name="T12" fmla="*/ 16 w 92"/>
                <a:gd name="T13" fmla="*/ 44 h 69"/>
                <a:gd name="T14" fmla="*/ 23 w 92"/>
                <a:gd name="T15" fmla="*/ 40 h 69"/>
                <a:gd name="T16" fmla="*/ 29 w 92"/>
                <a:gd name="T17" fmla="*/ 33 h 69"/>
                <a:gd name="T18" fmla="*/ 37 w 92"/>
                <a:gd name="T19" fmla="*/ 28 h 69"/>
                <a:gd name="T20" fmla="*/ 46 w 92"/>
                <a:gd name="T21" fmla="*/ 20 h 69"/>
                <a:gd name="T22" fmla="*/ 59 w 92"/>
                <a:gd name="T23" fmla="*/ 11 h 69"/>
                <a:gd name="T24" fmla="*/ 70 w 92"/>
                <a:gd name="T25" fmla="*/ 6 h 69"/>
                <a:gd name="T26" fmla="*/ 78 w 92"/>
                <a:gd name="T27" fmla="*/ 3 h 69"/>
                <a:gd name="T28" fmla="*/ 83 w 92"/>
                <a:gd name="T29" fmla="*/ 0 h 69"/>
                <a:gd name="T30" fmla="*/ 87 w 92"/>
                <a:gd name="T31" fmla="*/ 0 h 69"/>
                <a:gd name="T32" fmla="*/ 90 w 92"/>
                <a:gd name="T33" fmla="*/ 0 h 69"/>
                <a:gd name="T34" fmla="*/ 92 w 92"/>
                <a:gd name="T35" fmla="*/ 1 h 6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92"/>
                <a:gd name="T55" fmla="*/ 0 h 69"/>
                <a:gd name="T56" fmla="*/ 92 w 92"/>
                <a:gd name="T57" fmla="*/ 69 h 6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92" h="69">
                  <a:moveTo>
                    <a:pt x="0" y="69"/>
                  </a:moveTo>
                  <a:lnTo>
                    <a:pt x="0" y="68"/>
                  </a:lnTo>
                  <a:lnTo>
                    <a:pt x="0" y="66"/>
                  </a:lnTo>
                  <a:lnTo>
                    <a:pt x="3" y="59"/>
                  </a:lnTo>
                  <a:lnTo>
                    <a:pt x="6" y="54"/>
                  </a:lnTo>
                  <a:lnTo>
                    <a:pt x="11" y="49"/>
                  </a:lnTo>
                  <a:lnTo>
                    <a:pt x="16" y="44"/>
                  </a:lnTo>
                  <a:lnTo>
                    <a:pt x="23" y="40"/>
                  </a:lnTo>
                  <a:lnTo>
                    <a:pt x="29" y="33"/>
                  </a:lnTo>
                  <a:lnTo>
                    <a:pt x="37" y="28"/>
                  </a:lnTo>
                  <a:lnTo>
                    <a:pt x="46" y="20"/>
                  </a:lnTo>
                  <a:lnTo>
                    <a:pt x="59" y="11"/>
                  </a:lnTo>
                  <a:lnTo>
                    <a:pt x="70" y="6"/>
                  </a:lnTo>
                  <a:lnTo>
                    <a:pt x="78" y="3"/>
                  </a:lnTo>
                  <a:lnTo>
                    <a:pt x="83" y="0"/>
                  </a:lnTo>
                  <a:lnTo>
                    <a:pt x="87" y="0"/>
                  </a:lnTo>
                  <a:lnTo>
                    <a:pt x="90" y="0"/>
                  </a:lnTo>
                  <a:lnTo>
                    <a:pt x="92" y="1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7" name="Freeform 104"/>
            <p:cNvSpPr>
              <a:spLocks/>
            </p:cNvSpPr>
            <p:nvPr/>
          </p:nvSpPr>
          <p:spPr bwMode="auto">
            <a:xfrm>
              <a:off x="1370" y="1047"/>
              <a:ext cx="97" cy="72"/>
            </a:xfrm>
            <a:custGeom>
              <a:avLst/>
              <a:gdLst>
                <a:gd name="T0" fmla="*/ 0 w 97"/>
                <a:gd name="T1" fmla="*/ 72 h 72"/>
                <a:gd name="T2" fmla="*/ 17 w 97"/>
                <a:gd name="T3" fmla="*/ 65 h 72"/>
                <a:gd name="T4" fmla="*/ 31 w 97"/>
                <a:gd name="T5" fmla="*/ 57 h 72"/>
                <a:gd name="T6" fmla="*/ 48 w 97"/>
                <a:gd name="T7" fmla="*/ 45 h 72"/>
                <a:gd name="T8" fmla="*/ 61 w 97"/>
                <a:gd name="T9" fmla="*/ 37 h 72"/>
                <a:gd name="T10" fmla="*/ 73 w 97"/>
                <a:gd name="T11" fmla="*/ 27 h 72"/>
                <a:gd name="T12" fmla="*/ 81 w 97"/>
                <a:gd name="T13" fmla="*/ 19 h 72"/>
                <a:gd name="T14" fmla="*/ 89 w 97"/>
                <a:gd name="T15" fmla="*/ 10 h 72"/>
                <a:gd name="T16" fmla="*/ 97 w 97"/>
                <a:gd name="T17" fmla="*/ 0 h 7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7"/>
                <a:gd name="T28" fmla="*/ 0 h 72"/>
                <a:gd name="T29" fmla="*/ 97 w 97"/>
                <a:gd name="T30" fmla="*/ 72 h 7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7" h="72">
                  <a:moveTo>
                    <a:pt x="0" y="72"/>
                  </a:moveTo>
                  <a:lnTo>
                    <a:pt x="17" y="65"/>
                  </a:lnTo>
                  <a:lnTo>
                    <a:pt x="31" y="57"/>
                  </a:lnTo>
                  <a:lnTo>
                    <a:pt x="48" y="45"/>
                  </a:lnTo>
                  <a:lnTo>
                    <a:pt x="61" y="37"/>
                  </a:lnTo>
                  <a:lnTo>
                    <a:pt x="73" y="27"/>
                  </a:lnTo>
                  <a:lnTo>
                    <a:pt x="81" y="19"/>
                  </a:lnTo>
                  <a:lnTo>
                    <a:pt x="89" y="10"/>
                  </a:lnTo>
                  <a:lnTo>
                    <a:pt x="97" y="0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8" name="Freeform 105"/>
            <p:cNvSpPr>
              <a:spLocks/>
            </p:cNvSpPr>
            <p:nvPr/>
          </p:nvSpPr>
          <p:spPr bwMode="auto">
            <a:xfrm>
              <a:off x="1378" y="1054"/>
              <a:ext cx="88" cy="65"/>
            </a:xfrm>
            <a:custGeom>
              <a:avLst/>
              <a:gdLst>
                <a:gd name="T0" fmla="*/ 0 w 88"/>
                <a:gd name="T1" fmla="*/ 65 h 65"/>
                <a:gd name="T2" fmla="*/ 17 w 88"/>
                <a:gd name="T3" fmla="*/ 56 h 65"/>
                <a:gd name="T4" fmla="*/ 30 w 88"/>
                <a:gd name="T5" fmla="*/ 50 h 65"/>
                <a:gd name="T6" fmla="*/ 43 w 88"/>
                <a:gd name="T7" fmla="*/ 41 h 65"/>
                <a:gd name="T8" fmla="*/ 51 w 88"/>
                <a:gd name="T9" fmla="*/ 35 h 65"/>
                <a:gd name="T10" fmla="*/ 63 w 88"/>
                <a:gd name="T11" fmla="*/ 25 h 65"/>
                <a:gd name="T12" fmla="*/ 71 w 88"/>
                <a:gd name="T13" fmla="*/ 18 h 65"/>
                <a:gd name="T14" fmla="*/ 78 w 88"/>
                <a:gd name="T15" fmla="*/ 10 h 65"/>
                <a:gd name="T16" fmla="*/ 88 w 88"/>
                <a:gd name="T17" fmla="*/ 0 h 6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8"/>
                <a:gd name="T28" fmla="*/ 0 h 65"/>
                <a:gd name="T29" fmla="*/ 88 w 88"/>
                <a:gd name="T30" fmla="*/ 65 h 6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8" h="65">
                  <a:moveTo>
                    <a:pt x="0" y="65"/>
                  </a:moveTo>
                  <a:lnTo>
                    <a:pt x="17" y="56"/>
                  </a:lnTo>
                  <a:lnTo>
                    <a:pt x="30" y="50"/>
                  </a:lnTo>
                  <a:lnTo>
                    <a:pt x="43" y="41"/>
                  </a:lnTo>
                  <a:lnTo>
                    <a:pt x="51" y="35"/>
                  </a:lnTo>
                  <a:lnTo>
                    <a:pt x="63" y="25"/>
                  </a:lnTo>
                  <a:lnTo>
                    <a:pt x="71" y="18"/>
                  </a:lnTo>
                  <a:lnTo>
                    <a:pt x="78" y="10"/>
                  </a:lnTo>
                  <a:lnTo>
                    <a:pt x="88" y="0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9" name="Freeform 106"/>
            <p:cNvSpPr>
              <a:spLocks/>
            </p:cNvSpPr>
            <p:nvPr/>
          </p:nvSpPr>
          <p:spPr bwMode="auto">
            <a:xfrm>
              <a:off x="1385" y="1062"/>
              <a:ext cx="77" cy="57"/>
            </a:xfrm>
            <a:custGeom>
              <a:avLst/>
              <a:gdLst>
                <a:gd name="T0" fmla="*/ 0 w 77"/>
                <a:gd name="T1" fmla="*/ 57 h 57"/>
                <a:gd name="T2" fmla="*/ 15 w 77"/>
                <a:gd name="T3" fmla="*/ 50 h 57"/>
                <a:gd name="T4" fmla="*/ 30 w 77"/>
                <a:gd name="T5" fmla="*/ 42 h 57"/>
                <a:gd name="T6" fmla="*/ 39 w 77"/>
                <a:gd name="T7" fmla="*/ 35 h 57"/>
                <a:gd name="T8" fmla="*/ 49 w 77"/>
                <a:gd name="T9" fmla="*/ 28 h 57"/>
                <a:gd name="T10" fmla="*/ 59 w 77"/>
                <a:gd name="T11" fmla="*/ 20 h 57"/>
                <a:gd name="T12" fmla="*/ 67 w 77"/>
                <a:gd name="T13" fmla="*/ 12 h 57"/>
                <a:gd name="T14" fmla="*/ 77 w 77"/>
                <a:gd name="T15" fmla="*/ 0 h 5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57"/>
                <a:gd name="T26" fmla="*/ 77 w 77"/>
                <a:gd name="T27" fmla="*/ 57 h 5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57">
                  <a:moveTo>
                    <a:pt x="0" y="57"/>
                  </a:moveTo>
                  <a:lnTo>
                    <a:pt x="15" y="50"/>
                  </a:lnTo>
                  <a:lnTo>
                    <a:pt x="30" y="42"/>
                  </a:lnTo>
                  <a:lnTo>
                    <a:pt x="39" y="35"/>
                  </a:lnTo>
                  <a:lnTo>
                    <a:pt x="49" y="28"/>
                  </a:lnTo>
                  <a:lnTo>
                    <a:pt x="59" y="20"/>
                  </a:lnTo>
                  <a:lnTo>
                    <a:pt x="67" y="12"/>
                  </a:lnTo>
                  <a:lnTo>
                    <a:pt x="77" y="0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0" name="Freeform 107"/>
            <p:cNvSpPr>
              <a:spLocks/>
            </p:cNvSpPr>
            <p:nvPr/>
          </p:nvSpPr>
          <p:spPr bwMode="auto">
            <a:xfrm>
              <a:off x="1390" y="1071"/>
              <a:ext cx="69" cy="48"/>
            </a:xfrm>
            <a:custGeom>
              <a:avLst/>
              <a:gdLst>
                <a:gd name="T0" fmla="*/ 0 w 69"/>
                <a:gd name="T1" fmla="*/ 48 h 48"/>
                <a:gd name="T2" fmla="*/ 11 w 69"/>
                <a:gd name="T3" fmla="*/ 44 h 48"/>
                <a:gd name="T4" fmla="*/ 23 w 69"/>
                <a:gd name="T5" fmla="*/ 38 h 48"/>
                <a:gd name="T6" fmla="*/ 34 w 69"/>
                <a:gd name="T7" fmla="*/ 31 h 48"/>
                <a:gd name="T8" fmla="*/ 46 w 69"/>
                <a:gd name="T9" fmla="*/ 23 h 48"/>
                <a:gd name="T10" fmla="*/ 54 w 69"/>
                <a:gd name="T11" fmla="*/ 15 h 48"/>
                <a:gd name="T12" fmla="*/ 62 w 69"/>
                <a:gd name="T13" fmla="*/ 6 h 48"/>
                <a:gd name="T14" fmla="*/ 69 w 69"/>
                <a:gd name="T15" fmla="*/ 0 h 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9"/>
                <a:gd name="T25" fmla="*/ 0 h 48"/>
                <a:gd name="T26" fmla="*/ 69 w 69"/>
                <a:gd name="T27" fmla="*/ 48 h 4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9" h="48">
                  <a:moveTo>
                    <a:pt x="0" y="48"/>
                  </a:moveTo>
                  <a:lnTo>
                    <a:pt x="11" y="44"/>
                  </a:lnTo>
                  <a:lnTo>
                    <a:pt x="23" y="38"/>
                  </a:lnTo>
                  <a:lnTo>
                    <a:pt x="34" y="31"/>
                  </a:lnTo>
                  <a:lnTo>
                    <a:pt x="46" y="23"/>
                  </a:lnTo>
                  <a:lnTo>
                    <a:pt x="54" y="15"/>
                  </a:lnTo>
                  <a:lnTo>
                    <a:pt x="62" y="6"/>
                  </a:lnTo>
                  <a:lnTo>
                    <a:pt x="69" y="0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1" name="Freeform 108"/>
            <p:cNvSpPr>
              <a:spLocks/>
            </p:cNvSpPr>
            <p:nvPr/>
          </p:nvSpPr>
          <p:spPr bwMode="auto">
            <a:xfrm>
              <a:off x="1401" y="1076"/>
              <a:ext cx="56" cy="41"/>
            </a:xfrm>
            <a:custGeom>
              <a:avLst/>
              <a:gdLst>
                <a:gd name="T0" fmla="*/ 0 w 56"/>
                <a:gd name="T1" fmla="*/ 41 h 41"/>
                <a:gd name="T2" fmla="*/ 18 w 56"/>
                <a:gd name="T3" fmla="*/ 31 h 41"/>
                <a:gd name="T4" fmla="*/ 32 w 56"/>
                <a:gd name="T5" fmla="*/ 23 h 41"/>
                <a:gd name="T6" fmla="*/ 42 w 56"/>
                <a:gd name="T7" fmla="*/ 14 h 41"/>
                <a:gd name="T8" fmla="*/ 50 w 56"/>
                <a:gd name="T9" fmla="*/ 8 h 41"/>
                <a:gd name="T10" fmla="*/ 56 w 56"/>
                <a:gd name="T11" fmla="*/ 0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"/>
                <a:gd name="T19" fmla="*/ 0 h 41"/>
                <a:gd name="T20" fmla="*/ 56 w 56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" h="41">
                  <a:moveTo>
                    <a:pt x="0" y="41"/>
                  </a:moveTo>
                  <a:lnTo>
                    <a:pt x="18" y="31"/>
                  </a:lnTo>
                  <a:lnTo>
                    <a:pt x="32" y="23"/>
                  </a:lnTo>
                  <a:lnTo>
                    <a:pt x="42" y="14"/>
                  </a:lnTo>
                  <a:lnTo>
                    <a:pt x="50" y="8"/>
                  </a:lnTo>
                  <a:lnTo>
                    <a:pt x="56" y="0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2" name="Freeform 109"/>
            <p:cNvSpPr>
              <a:spLocks/>
            </p:cNvSpPr>
            <p:nvPr/>
          </p:nvSpPr>
          <p:spPr bwMode="auto">
            <a:xfrm>
              <a:off x="1410" y="1087"/>
              <a:ext cx="41" cy="28"/>
            </a:xfrm>
            <a:custGeom>
              <a:avLst/>
              <a:gdLst>
                <a:gd name="T0" fmla="*/ 0 w 41"/>
                <a:gd name="T1" fmla="*/ 28 h 28"/>
                <a:gd name="T2" fmla="*/ 13 w 41"/>
                <a:gd name="T3" fmla="*/ 22 h 28"/>
                <a:gd name="T4" fmla="*/ 24 w 41"/>
                <a:gd name="T5" fmla="*/ 13 h 28"/>
                <a:gd name="T6" fmla="*/ 33 w 41"/>
                <a:gd name="T7" fmla="*/ 8 h 28"/>
                <a:gd name="T8" fmla="*/ 41 w 41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"/>
                <a:gd name="T16" fmla="*/ 0 h 28"/>
                <a:gd name="T17" fmla="*/ 41 w 41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" h="28">
                  <a:moveTo>
                    <a:pt x="0" y="28"/>
                  </a:moveTo>
                  <a:lnTo>
                    <a:pt x="13" y="22"/>
                  </a:lnTo>
                  <a:lnTo>
                    <a:pt x="24" y="13"/>
                  </a:lnTo>
                  <a:lnTo>
                    <a:pt x="33" y="8"/>
                  </a:lnTo>
                  <a:lnTo>
                    <a:pt x="41" y="0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3" name="Freeform 110"/>
            <p:cNvSpPr>
              <a:spLocks/>
            </p:cNvSpPr>
            <p:nvPr/>
          </p:nvSpPr>
          <p:spPr bwMode="auto">
            <a:xfrm>
              <a:off x="1387" y="1049"/>
              <a:ext cx="56" cy="53"/>
            </a:xfrm>
            <a:custGeom>
              <a:avLst/>
              <a:gdLst>
                <a:gd name="T0" fmla="*/ 6 w 56"/>
                <a:gd name="T1" fmla="*/ 53 h 53"/>
                <a:gd name="T2" fmla="*/ 0 w 56"/>
                <a:gd name="T3" fmla="*/ 10 h 53"/>
                <a:gd name="T4" fmla="*/ 14 w 56"/>
                <a:gd name="T5" fmla="*/ 0 h 53"/>
                <a:gd name="T6" fmla="*/ 56 w 56"/>
                <a:gd name="T7" fmla="*/ 18 h 5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6"/>
                <a:gd name="T13" fmla="*/ 0 h 53"/>
                <a:gd name="T14" fmla="*/ 56 w 56"/>
                <a:gd name="T15" fmla="*/ 53 h 5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6" h="53">
                  <a:moveTo>
                    <a:pt x="6" y="53"/>
                  </a:moveTo>
                  <a:lnTo>
                    <a:pt x="0" y="10"/>
                  </a:lnTo>
                  <a:lnTo>
                    <a:pt x="14" y="0"/>
                  </a:lnTo>
                  <a:lnTo>
                    <a:pt x="56" y="18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4" name="Freeform 111"/>
            <p:cNvSpPr>
              <a:spLocks/>
            </p:cNvSpPr>
            <p:nvPr/>
          </p:nvSpPr>
          <p:spPr bwMode="auto">
            <a:xfrm>
              <a:off x="1392" y="1056"/>
              <a:ext cx="46" cy="43"/>
            </a:xfrm>
            <a:custGeom>
              <a:avLst/>
              <a:gdLst>
                <a:gd name="T0" fmla="*/ 6 w 46"/>
                <a:gd name="T1" fmla="*/ 43 h 43"/>
                <a:gd name="T2" fmla="*/ 0 w 46"/>
                <a:gd name="T3" fmla="*/ 8 h 43"/>
                <a:gd name="T4" fmla="*/ 13 w 46"/>
                <a:gd name="T5" fmla="*/ 0 h 43"/>
                <a:gd name="T6" fmla="*/ 46 w 46"/>
                <a:gd name="T7" fmla="*/ 15 h 4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6"/>
                <a:gd name="T13" fmla="*/ 0 h 43"/>
                <a:gd name="T14" fmla="*/ 46 w 46"/>
                <a:gd name="T15" fmla="*/ 43 h 4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6" h="43">
                  <a:moveTo>
                    <a:pt x="6" y="43"/>
                  </a:moveTo>
                  <a:lnTo>
                    <a:pt x="0" y="8"/>
                  </a:lnTo>
                  <a:lnTo>
                    <a:pt x="13" y="0"/>
                  </a:lnTo>
                  <a:lnTo>
                    <a:pt x="46" y="15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5" name="Freeform 112"/>
            <p:cNvSpPr>
              <a:spLocks/>
            </p:cNvSpPr>
            <p:nvPr/>
          </p:nvSpPr>
          <p:spPr bwMode="auto">
            <a:xfrm>
              <a:off x="1387" y="1049"/>
              <a:ext cx="57" cy="50"/>
            </a:xfrm>
            <a:custGeom>
              <a:avLst/>
              <a:gdLst>
                <a:gd name="T0" fmla="*/ 11 w 57"/>
                <a:gd name="T1" fmla="*/ 50 h 50"/>
                <a:gd name="T2" fmla="*/ 6 w 57"/>
                <a:gd name="T3" fmla="*/ 46 h 50"/>
                <a:gd name="T4" fmla="*/ 9 w 57"/>
                <a:gd name="T5" fmla="*/ 40 h 50"/>
                <a:gd name="T6" fmla="*/ 5 w 57"/>
                <a:gd name="T7" fmla="*/ 37 h 50"/>
                <a:gd name="T8" fmla="*/ 8 w 57"/>
                <a:gd name="T9" fmla="*/ 32 h 50"/>
                <a:gd name="T10" fmla="*/ 3 w 57"/>
                <a:gd name="T11" fmla="*/ 28 h 50"/>
                <a:gd name="T12" fmla="*/ 6 w 57"/>
                <a:gd name="T13" fmla="*/ 23 h 50"/>
                <a:gd name="T14" fmla="*/ 3 w 57"/>
                <a:gd name="T15" fmla="*/ 22 h 50"/>
                <a:gd name="T16" fmla="*/ 6 w 57"/>
                <a:gd name="T17" fmla="*/ 15 h 50"/>
                <a:gd name="T18" fmla="*/ 0 w 57"/>
                <a:gd name="T19" fmla="*/ 10 h 50"/>
                <a:gd name="T20" fmla="*/ 8 w 57"/>
                <a:gd name="T21" fmla="*/ 15 h 50"/>
                <a:gd name="T22" fmla="*/ 6 w 57"/>
                <a:gd name="T23" fmla="*/ 8 h 50"/>
                <a:gd name="T24" fmla="*/ 13 w 57"/>
                <a:gd name="T25" fmla="*/ 10 h 50"/>
                <a:gd name="T26" fmla="*/ 11 w 57"/>
                <a:gd name="T27" fmla="*/ 3 h 50"/>
                <a:gd name="T28" fmla="*/ 18 w 57"/>
                <a:gd name="T29" fmla="*/ 7 h 50"/>
                <a:gd name="T30" fmla="*/ 14 w 57"/>
                <a:gd name="T31" fmla="*/ 0 h 50"/>
                <a:gd name="T32" fmla="*/ 18 w 57"/>
                <a:gd name="T33" fmla="*/ 7 h 50"/>
                <a:gd name="T34" fmla="*/ 24 w 57"/>
                <a:gd name="T35" fmla="*/ 5 h 50"/>
                <a:gd name="T36" fmla="*/ 24 w 57"/>
                <a:gd name="T37" fmla="*/ 10 h 50"/>
                <a:gd name="T38" fmla="*/ 29 w 57"/>
                <a:gd name="T39" fmla="*/ 8 h 50"/>
                <a:gd name="T40" fmla="*/ 31 w 57"/>
                <a:gd name="T41" fmla="*/ 12 h 50"/>
                <a:gd name="T42" fmla="*/ 36 w 57"/>
                <a:gd name="T43" fmla="*/ 10 h 50"/>
                <a:gd name="T44" fmla="*/ 37 w 57"/>
                <a:gd name="T45" fmla="*/ 15 h 50"/>
                <a:gd name="T46" fmla="*/ 44 w 57"/>
                <a:gd name="T47" fmla="*/ 13 h 50"/>
                <a:gd name="T48" fmla="*/ 44 w 57"/>
                <a:gd name="T49" fmla="*/ 18 h 50"/>
                <a:gd name="T50" fmla="*/ 49 w 57"/>
                <a:gd name="T51" fmla="*/ 15 h 50"/>
                <a:gd name="T52" fmla="*/ 49 w 57"/>
                <a:gd name="T53" fmla="*/ 20 h 50"/>
                <a:gd name="T54" fmla="*/ 57 w 57"/>
                <a:gd name="T55" fmla="*/ 18 h 5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57"/>
                <a:gd name="T85" fmla="*/ 0 h 50"/>
                <a:gd name="T86" fmla="*/ 57 w 57"/>
                <a:gd name="T87" fmla="*/ 50 h 5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57" h="50">
                  <a:moveTo>
                    <a:pt x="11" y="50"/>
                  </a:moveTo>
                  <a:lnTo>
                    <a:pt x="6" y="46"/>
                  </a:lnTo>
                  <a:lnTo>
                    <a:pt x="9" y="40"/>
                  </a:lnTo>
                  <a:lnTo>
                    <a:pt x="5" y="37"/>
                  </a:lnTo>
                  <a:lnTo>
                    <a:pt x="8" y="32"/>
                  </a:lnTo>
                  <a:lnTo>
                    <a:pt x="3" y="28"/>
                  </a:lnTo>
                  <a:lnTo>
                    <a:pt x="6" y="23"/>
                  </a:lnTo>
                  <a:lnTo>
                    <a:pt x="3" y="22"/>
                  </a:lnTo>
                  <a:lnTo>
                    <a:pt x="6" y="15"/>
                  </a:lnTo>
                  <a:lnTo>
                    <a:pt x="0" y="10"/>
                  </a:lnTo>
                  <a:lnTo>
                    <a:pt x="8" y="15"/>
                  </a:lnTo>
                  <a:lnTo>
                    <a:pt x="6" y="8"/>
                  </a:lnTo>
                  <a:lnTo>
                    <a:pt x="13" y="10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14" y="0"/>
                  </a:lnTo>
                  <a:lnTo>
                    <a:pt x="18" y="7"/>
                  </a:lnTo>
                  <a:lnTo>
                    <a:pt x="24" y="5"/>
                  </a:lnTo>
                  <a:lnTo>
                    <a:pt x="24" y="10"/>
                  </a:lnTo>
                  <a:lnTo>
                    <a:pt x="29" y="8"/>
                  </a:lnTo>
                  <a:lnTo>
                    <a:pt x="31" y="12"/>
                  </a:lnTo>
                  <a:lnTo>
                    <a:pt x="36" y="10"/>
                  </a:lnTo>
                  <a:lnTo>
                    <a:pt x="37" y="15"/>
                  </a:lnTo>
                  <a:lnTo>
                    <a:pt x="44" y="13"/>
                  </a:lnTo>
                  <a:lnTo>
                    <a:pt x="44" y="18"/>
                  </a:lnTo>
                  <a:lnTo>
                    <a:pt x="49" y="15"/>
                  </a:lnTo>
                  <a:lnTo>
                    <a:pt x="49" y="20"/>
                  </a:lnTo>
                  <a:lnTo>
                    <a:pt x="57" y="18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6" name="Freeform 113"/>
            <p:cNvSpPr>
              <a:spLocks/>
            </p:cNvSpPr>
            <p:nvPr/>
          </p:nvSpPr>
          <p:spPr bwMode="auto">
            <a:xfrm>
              <a:off x="1393" y="1056"/>
              <a:ext cx="12" cy="8"/>
            </a:xfrm>
            <a:custGeom>
              <a:avLst/>
              <a:gdLst>
                <a:gd name="T0" fmla="*/ 0 w 12"/>
                <a:gd name="T1" fmla="*/ 8 h 8"/>
                <a:gd name="T2" fmla="*/ 5 w 12"/>
                <a:gd name="T3" fmla="*/ 8 h 8"/>
                <a:gd name="T4" fmla="*/ 8 w 12"/>
                <a:gd name="T5" fmla="*/ 6 h 8"/>
                <a:gd name="T6" fmla="*/ 12 w 12"/>
                <a:gd name="T7" fmla="*/ 3 h 8"/>
                <a:gd name="T8" fmla="*/ 12 w 12"/>
                <a:gd name="T9" fmla="*/ 0 h 8"/>
                <a:gd name="T10" fmla="*/ 0 w 12"/>
                <a:gd name="T11" fmla="*/ 8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"/>
                <a:gd name="T19" fmla="*/ 0 h 8"/>
                <a:gd name="T20" fmla="*/ 12 w 12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" h="8">
                  <a:moveTo>
                    <a:pt x="0" y="8"/>
                  </a:moveTo>
                  <a:lnTo>
                    <a:pt x="5" y="8"/>
                  </a:lnTo>
                  <a:lnTo>
                    <a:pt x="8" y="6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7" name="Freeform 114"/>
            <p:cNvSpPr>
              <a:spLocks/>
            </p:cNvSpPr>
            <p:nvPr/>
          </p:nvSpPr>
          <p:spPr bwMode="auto">
            <a:xfrm>
              <a:off x="1398" y="1062"/>
              <a:ext cx="18" cy="28"/>
            </a:xfrm>
            <a:custGeom>
              <a:avLst/>
              <a:gdLst>
                <a:gd name="T0" fmla="*/ 0 w 18"/>
                <a:gd name="T1" fmla="*/ 2 h 28"/>
                <a:gd name="T2" fmla="*/ 15 w 18"/>
                <a:gd name="T3" fmla="*/ 28 h 28"/>
                <a:gd name="T4" fmla="*/ 18 w 18"/>
                <a:gd name="T5" fmla="*/ 27 h 28"/>
                <a:gd name="T6" fmla="*/ 3 w 18"/>
                <a:gd name="T7" fmla="*/ 0 h 28"/>
                <a:gd name="T8" fmla="*/ 0 w 18"/>
                <a:gd name="T9" fmla="*/ 2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28"/>
                <a:gd name="T17" fmla="*/ 18 w 18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28">
                  <a:moveTo>
                    <a:pt x="0" y="2"/>
                  </a:moveTo>
                  <a:lnTo>
                    <a:pt x="15" y="28"/>
                  </a:lnTo>
                  <a:lnTo>
                    <a:pt x="18" y="27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8" name="Freeform 115"/>
            <p:cNvSpPr>
              <a:spLocks/>
            </p:cNvSpPr>
            <p:nvPr/>
          </p:nvSpPr>
          <p:spPr bwMode="auto">
            <a:xfrm>
              <a:off x="1398" y="1064"/>
              <a:ext cx="18" cy="25"/>
            </a:xfrm>
            <a:custGeom>
              <a:avLst/>
              <a:gdLst>
                <a:gd name="T0" fmla="*/ 18 w 18"/>
                <a:gd name="T1" fmla="*/ 25 h 25"/>
                <a:gd name="T2" fmla="*/ 13 w 18"/>
                <a:gd name="T3" fmla="*/ 22 h 25"/>
                <a:gd name="T4" fmla="*/ 13 w 18"/>
                <a:gd name="T5" fmla="*/ 17 h 25"/>
                <a:gd name="T6" fmla="*/ 8 w 18"/>
                <a:gd name="T7" fmla="*/ 15 h 25"/>
                <a:gd name="T8" fmla="*/ 10 w 18"/>
                <a:gd name="T9" fmla="*/ 10 h 25"/>
                <a:gd name="T10" fmla="*/ 5 w 18"/>
                <a:gd name="T11" fmla="*/ 7 h 25"/>
                <a:gd name="T12" fmla="*/ 5 w 18"/>
                <a:gd name="T13" fmla="*/ 2 h 25"/>
                <a:gd name="T14" fmla="*/ 0 w 18"/>
                <a:gd name="T15" fmla="*/ 0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"/>
                <a:gd name="T25" fmla="*/ 0 h 25"/>
                <a:gd name="T26" fmla="*/ 18 w 18"/>
                <a:gd name="T27" fmla="*/ 25 h 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" h="25">
                  <a:moveTo>
                    <a:pt x="18" y="25"/>
                  </a:moveTo>
                  <a:lnTo>
                    <a:pt x="13" y="22"/>
                  </a:lnTo>
                  <a:lnTo>
                    <a:pt x="13" y="17"/>
                  </a:lnTo>
                  <a:lnTo>
                    <a:pt x="8" y="15"/>
                  </a:lnTo>
                  <a:lnTo>
                    <a:pt x="10" y="10"/>
                  </a:lnTo>
                  <a:lnTo>
                    <a:pt x="5" y="7"/>
                  </a:lnTo>
                  <a:lnTo>
                    <a:pt x="5" y="2"/>
                  </a:lnTo>
                  <a:lnTo>
                    <a:pt x="0" y="0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9" name="Freeform 116"/>
            <p:cNvSpPr>
              <a:spLocks/>
            </p:cNvSpPr>
            <p:nvPr/>
          </p:nvSpPr>
          <p:spPr bwMode="auto">
            <a:xfrm>
              <a:off x="1375" y="1051"/>
              <a:ext cx="84" cy="61"/>
            </a:xfrm>
            <a:custGeom>
              <a:avLst/>
              <a:gdLst>
                <a:gd name="T0" fmla="*/ 0 w 84"/>
                <a:gd name="T1" fmla="*/ 61 h 61"/>
                <a:gd name="T2" fmla="*/ 2 w 84"/>
                <a:gd name="T3" fmla="*/ 54 h 61"/>
                <a:gd name="T4" fmla="*/ 5 w 84"/>
                <a:gd name="T5" fmla="*/ 49 h 61"/>
                <a:gd name="T6" fmla="*/ 10 w 84"/>
                <a:gd name="T7" fmla="*/ 44 h 61"/>
                <a:gd name="T8" fmla="*/ 15 w 84"/>
                <a:gd name="T9" fmla="*/ 39 h 61"/>
                <a:gd name="T10" fmla="*/ 25 w 84"/>
                <a:gd name="T11" fmla="*/ 31 h 61"/>
                <a:gd name="T12" fmla="*/ 36 w 84"/>
                <a:gd name="T13" fmla="*/ 21 h 61"/>
                <a:gd name="T14" fmla="*/ 48 w 84"/>
                <a:gd name="T15" fmla="*/ 15 h 61"/>
                <a:gd name="T16" fmla="*/ 61 w 84"/>
                <a:gd name="T17" fmla="*/ 6 h 61"/>
                <a:gd name="T18" fmla="*/ 69 w 84"/>
                <a:gd name="T19" fmla="*/ 1 h 61"/>
                <a:gd name="T20" fmla="*/ 77 w 84"/>
                <a:gd name="T21" fmla="*/ 0 h 61"/>
                <a:gd name="T22" fmla="*/ 81 w 84"/>
                <a:gd name="T23" fmla="*/ 0 h 61"/>
                <a:gd name="T24" fmla="*/ 82 w 84"/>
                <a:gd name="T25" fmla="*/ 0 h 61"/>
                <a:gd name="T26" fmla="*/ 84 w 84"/>
                <a:gd name="T27" fmla="*/ 1 h 6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4"/>
                <a:gd name="T43" fmla="*/ 0 h 61"/>
                <a:gd name="T44" fmla="*/ 84 w 84"/>
                <a:gd name="T45" fmla="*/ 61 h 6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4" h="61">
                  <a:moveTo>
                    <a:pt x="0" y="61"/>
                  </a:moveTo>
                  <a:lnTo>
                    <a:pt x="2" y="54"/>
                  </a:lnTo>
                  <a:lnTo>
                    <a:pt x="5" y="49"/>
                  </a:lnTo>
                  <a:lnTo>
                    <a:pt x="10" y="44"/>
                  </a:lnTo>
                  <a:lnTo>
                    <a:pt x="15" y="39"/>
                  </a:lnTo>
                  <a:lnTo>
                    <a:pt x="25" y="31"/>
                  </a:lnTo>
                  <a:lnTo>
                    <a:pt x="36" y="21"/>
                  </a:lnTo>
                  <a:lnTo>
                    <a:pt x="48" y="15"/>
                  </a:lnTo>
                  <a:lnTo>
                    <a:pt x="61" y="6"/>
                  </a:lnTo>
                  <a:lnTo>
                    <a:pt x="69" y="1"/>
                  </a:lnTo>
                  <a:lnTo>
                    <a:pt x="77" y="0"/>
                  </a:lnTo>
                  <a:lnTo>
                    <a:pt x="81" y="0"/>
                  </a:lnTo>
                  <a:lnTo>
                    <a:pt x="82" y="0"/>
                  </a:lnTo>
                  <a:lnTo>
                    <a:pt x="84" y="1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0" name="Freeform 117"/>
            <p:cNvSpPr>
              <a:spLocks/>
            </p:cNvSpPr>
            <p:nvPr/>
          </p:nvSpPr>
          <p:spPr bwMode="auto">
            <a:xfrm>
              <a:off x="1382" y="1056"/>
              <a:ext cx="72" cy="54"/>
            </a:xfrm>
            <a:custGeom>
              <a:avLst/>
              <a:gdLst>
                <a:gd name="T0" fmla="*/ 0 w 72"/>
                <a:gd name="T1" fmla="*/ 54 h 54"/>
                <a:gd name="T2" fmla="*/ 3 w 72"/>
                <a:gd name="T3" fmla="*/ 46 h 54"/>
                <a:gd name="T4" fmla="*/ 8 w 72"/>
                <a:gd name="T5" fmla="*/ 39 h 54"/>
                <a:gd name="T6" fmla="*/ 18 w 72"/>
                <a:gd name="T7" fmla="*/ 30 h 54"/>
                <a:gd name="T8" fmla="*/ 28 w 72"/>
                <a:gd name="T9" fmla="*/ 23 h 54"/>
                <a:gd name="T10" fmla="*/ 39 w 72"/>
                <a:gd name="T11" fmla="*/ 15 h 54"/>
                <a:gd name="T12" fmla="*/ 52 w 72"/>
                <a:gd name="T13" fmla="*/ 6 h 54"/>
                <a:gd name="T14" fmla="*/ 61 w 72"/>
                <a:gd name="T15" fmla="*/ 1 h 54"/>
                <a:gd name="T16" fmla="*/ 69 w 72"/>
                <a:gd name="T17" fmla="*/ 0 h 54"/>
                <a:gd name="T18" fmla="*/ 72 w 72"/>
                <a:gd name="T19" fmla="*/ 0 h 5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2"/>
                <a:gd name="T31" fmla="*/ 0 h 54"/>
                <a:gd name="T32" fmla="*/ 72 w 72"/>
                <a:gd name="T33" fmla="*/ 54 h 5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2" h="54">
                  <a:moveTo>
                    <a:pt x="0" y="54"/>
                  </a:moveTo>
                  <a:lnTo>
                    <a:pt x="3" y="46"/>
                  </a:lnTo>
                  <a:lnTo>
                    <a:pt x="8" y="39"/>
                  </a:lnTo>
                  <a:lnTo>
                    <a:pt x="18" y="30"/>
                  </a:lnTo>
                  <a:lnTo>
                    <a:pt x="28" y="23"/>
                  </a:lnTo>
                  <a:lnTo>
                    <a:pt x="39" y="15"/>
                  </a:lnTo>
                  <a:lnTo>
                    <a:pt x="52" y="6"/>
                  </a:lnTo>
                  <a:lnTo>
                    <a:pt x="61" y="1"/>
                  </a:lnTo>
                  <a:lnTo>
                    <a:pt x="69" y="0"/>
                  </a:lnTo>
                  <a:lnTo>
                    <a:pt x="72" y="0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1" name="Line 118"/>
            <p:cNvSpPr>
              <a:spLocks noChangeShapeType="1"/>
            </p:cNvSpPr>
            <p:nvPr/>
          </p:nvSpPr>
          <p:spPr bwMode="auto">
            <a:xfrm flipV="1">
              <a:off x="1362" y="1110"/>
              <a:ext cx="18" cy="2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2" name="Line 119"/>
            <p:cNvSpPr>
              <a:spLocks noChangeShapeType="1"/>
            </p:cNvSpPr>
            <p:nvPr/>
          </p:nvSpPr>
          <p:spPr bwMode="auto">
            <a:xfrm>
              <a:off x="1364" y="1109"/>
              <a:ext cx="16" cy="1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3" name="Line 120"/>
            <p:cNvSpPr>
              <a:spLocks noChangeShapeType="1"/>
            </p:cNvSpPr>
            <p:nvPr/>
          </p:nvSpPr>
          <p:spPr bwMode="auto">
            <a:xfrm>
              <a:off x="1365" y="1105"/>
              <a:ext cx="18" cy="1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" name="Line 121"/>
            <p:cNvSpPr>
              <a:spLocks noChangeShapeType="1"/>
            </p:cNvSpPr>
            <p:nvPr/>
          </p:nvSpPr>
          <p:spPr bwMode="auto">
            <a:xfrm>
              <a:off x="1367" y="1102"/>
              <a:ext cx="16" cy="2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5" name="Line 122"/>
            <p:cNvSpPr>
              <a:spLocks noChangeShapeType="1"/>
            </p:cNvSpPr>
            <p:nvPr/>
          </p:nvSpPr>
          <p:spPr bwMode="auto">
            <a:xfrm>
              <a:off x="1372" y="1115"/>
              <a:ext cx="33" cy="2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6" name="Line 123"/>
            <p:cNvSpPr>
              <a:spLocks noChangeShapeType="1"/>
            </p:cNvSpPr>
            <p:nvPr/>
          </p:nvSpPr>
          <p:spPr bwMode="auto">
            <a:xfrm>
              <a:off x="1383" y="1110"/>
              <a:ext cx="35" cy="4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7" name="Line 124"/>
            <p:cNvSpPr>
              <a:spLocks noChangeShapeType="1"/>
            </p:cNvSpPr>
            <p:nvPr/>
          </p:nvSpPr>
          <p:spPr bwMode="auto">
            <a:xfrm>
              <a:off x="1396" y="1104"/>
              <a:ext cx="28" cy="6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8" name="Line 125"/>
            <p:cNvSpPr>
              <a:spLocks noChangeShapeType="1"/>
            </p:cNvSpPr>
            <p:nvPr/>
          </p:nvSpPr>
          <p:spPr bwMode="auto">
            <a:xfrm>
              <a:off x="1415" y="1090"/>
              <a:ext cx="18" cy="15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9" name="Line 126"/>
            <p:cNvSpPr>
              <a:spLocks noChangeShapeType="1"/>
            </p:cNvSpPr>
            <p:nvPr/>
          </p:nvSpPr>
          <p:spPr bwMode="auto">
            <a:xfrm>
              <a:off x="1431" y="1077"/>
              <a:ext cx="8" cy="23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0" name="Line 127"/>
            <p:cNvSpPr>
              <a:spLocks noChangeShapeType="1"/>
            </p:cNvSpPr>
            <p:nvPr/>
          </p:nvSpPr>
          <p:spPr bwMode="auto">
            <a:xfrm flipH="1">
              <a:off x="1446" y="1066"/>
              <a:ext cx="1" cy="28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1" name="Line 128"/>
            <p:cNvSpPr>
              <a:spLocks noChangeShapeType="1"/>
            </p:cNvSpPr>
            <p:nvPr/>
          </p:nvSpPr>
          <p:spPr bwMode="auto">
            <a:xfrm flipH="1">
              <a:off x="1452" y="1054"/>
              <a:ext cx="7" cy="33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2" name="Line 129"/>
            <p:cNvSpPr>
              <a:spLocks noChangeShapeType="1"/>
            </p:cNvSpPr>
            <p:nvPr/>
          </p:nvSpPr>
          <p:spPr bwMode="auto">
            <a:xfrm>
              <a:off x="1370" y="1099"/>
              <a:ext cx="15" cy="1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3" name="Line 130"/>
            <p:cNvSpPr>
              <a:spLocks noChangeShapeType="1"/>
            </p:cNvSpPr>
            <p:nvPr/>
          </p:nvSpPr>
          <p:spPr bwMode="auto">
            <a:xfrm>
              <a:off x="1373" y="1095"/>
              <a:ext cx="15" cy="4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4" name="Line 131"/>
            <p:cNvSpPr>
              <a:spLocks noChangeShapeType="1"/>
            </p:cNvSpPr>
            <p:nvPr/>
          </p:nvSpPr>
          <p:spPr bwMode="auto">
            <a:xfrm>
              <a:off x="1378" y="1090"/>
              <a:ext cx="12" cy="5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" name="Line 132"/>
            <p:cNvSpPr>
              <a:spLocks noChangeShapeType="1"/>
            </p:cNvSpPr>
            <p:nvPr/>
          </p:nvSpPr>
          <p:spPr bwMode="auto">
            <a:xfrm>
              <a:off x="1382" y="1087"/>
              <a:ext cx="11" cy="5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" name="Line 133"/>
            <p:cNvSpPr>
              <a:spLocks noChangeShapeType="1"/>
            </p:cNvSpPr>
            <p:nvPr/>
          </p:nvSpPr>
          <p:spPr bwMode="auto">
            <a:xfrm>
              <a:off x="1388" y="1082"/>
              <a:ext cx="10" cy="7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7" name="Line 134"/>
            <p:cNvSpPr>
              <a:spLocks noChangeShapeType="1"/>
            </p:cNvSpPr>
            <p:nvPr/>
          </p:nvSpPr>
          <p:spPr bwMode="auto">
            <a:xfrm>
              <a:off x="1395" y="1079"/>
              <a:ext cx="6" cy="5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8" name="Line 135"/>
            <p:cNvSpPr>
              <a:spLocks noChangeShapeType="1"/>
            </p:cNvSpPr>
            <p:nvPr/>
          </p:nvSpPr>
          <p:spPr bwMode="auto">
            <a:xfrm>
              <a:off x="1396" y="1072"/>
              <a:ext cx="10" cy="9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9" name="Line 136"/>
            <p:cNvSpPr>
              <a:spLocks noChangeShapeType="1"/>
            </p:cNvSpPr>
            <p:nvPr/>
          </p:nvSpPr>
          <p:spPr bwMode="auto">
            <a:xfrm>
              <a:off x="1415" y="1059"/>
              <a:ext cx="3" cy="12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0" name="Line 137"/>
            <p:cNvSpPr>
              <a:spLocks noChangeShapeType="1"/>
            </p:cNvSpPr>
            <p:nvPr/>
          </p:nvSpPr>
          <p:spPr bwMode="auto">
            <a:xfrm flipV="1">
              <a:off x="1395" y="1069"/>
              <a:ext cx="5" cy="5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1" name="Line 138"/>
            <p:cNvSpPr>
              <a:spLocks noChangeShapeType="1"/>
            </p:cNvSpPr>
            <p:nvPr/>
          </p:nvSpPr>
          <p:spPr bwMode="auto">
            <a:xfrm flipV="1">
              <a:off x="1405" y="1059"/>
              <a:ext cx="8" cy="7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2" name="Line 139"/>
            <p:cNvSpPr>
              <a:spLocks noChangeShapeType="1"/>
            </p:cNvSpPr>
            <p:nvPr/>
          </p:nvSpPr>
          <p:spPr bwMode="auto">
            <a:xfrm>
              <a:off x="1421" y="1054"/>
              <a:ext cx="3" cy="13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3" name="Line 140"/>
            <p:cNvSpPr>
              <a:spLocks noChangeShapeType="1"/>
            </p:cNvSpPr>
            <p:nvPr/>
          </p:nvSpPr>
          <p:spPr bwMode="auto">
            <a:xfrm>
              <a:off x="1426" y="1052"/>
              <a:ext cx="3" cy="12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4" name="Line 141"/>
            <p:cNvSpPr>
              <a:spLocks noChangeShapeType="1"/>
            </p:cNvSpPr>
            <p:nvPr/>
          </p:nvSpPr>
          <p:spPr bwMode="auto">
            <a:xfrm>
              <a:off x="1433" y="1049"/>
              <a:ext cx="1" cy="13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5" name="Line 142"/>
            <p:cNvSpPr>
              <a:spLocks noChangeShapeType="1"/>
            </p:cNvSpPr>
            <p:nvPr/>
          </p:nvSpPr>
          <p:spPr bwMode="auto">
            <a:xfrm>
              <a:off x="1436" y="1044"/>
              <a:ext cx="2" cy="17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6" name="Line 143"/>
            <p:cNvSpPr>
              <a:spLocks noChangeShapeType="1"/>
            </p:cNvSpPr>
            <p:nvPr/>
          </p:nvSpPr>
          <p:spPr bwMode="auto">
            <a:xfrm flipH="1">
              <a:off x="1441" y="1042"/>
              <a:ext cx="2" cy="17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7" name="Line 144"/>
            <p:cNvSpPr>
              <a:spLocks noChangeShapeType="1"/>
            </p:cNvSpPr>
            <p:nvPr/>
          </p:nvSpPr>
          <p:spPr bwMode="auto">
            <a:xfrm flipH="1">
              <a:off x="1444" y="1041"/>
              <a:ext cx="3" cy="16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8" name="Line 145"/>
            <p:cNvSpPr>
              <a:spLocks noChangeShapeType="1"/>
            </p:cNvSpPr>
            <p:nvPr/>
          </p:nvSpPr>
          <p:spPr bwMode="auto">
            <a:xfrm flipH="1">
              <a:off x="1449" y="1039"/>
              <a:ext cx="3" cy="17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9" name="Line 146"/>
            <p:cNvSpPr>
              <a:spLocks noChangeShapeType="1"/>
            </p:cNvSpPr>
            <p:nvPr/>
          </p:nvSpPr>
          <p:spPr bwMode="auto">
            <a:xfrm flipH="1">
              <a:off x="1451" y="1037"/>
              <a:ext cx="5" cy="19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30" name="Line 147"/>
            <p:cNvSpPr>
              <a:spLocks noChangeShapeType="1"/>
            </p:cNvSpPr>
            <p:nvPr/>
          </p:nvSpPr>
          <p:spPr bwMode="auto">
            <a:xfrm flipH="1">
              <a:off x="1452" y="1037"/>
              <a:ext cx="7" cy="19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31" name="Line 148"/>
            <p:cNvSpPr>
              <a:spLocks noChangeShapeType="1"/>
            </p:cNvSpPr>
            <p:nvPr/>
          </p:nvSpPr>
          <p:spPr bwMode="auto">
            <a:xfrm flipH="1">
              <a:off x="1454" y="1036"/>
              <a:ext cx="8" cy="18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32" name="Line 149"/>
            <p:cNvSpPr>
              <a:spLocks noChangeShapeType="1"/>
            </p:cNvSpPr>
            <p:nvPr/>
          </p:nvSpPr>
          <p:spPr bwMode="auto">
            <a:xfrm flipH="1">
              <a:off x="1456" y="1037"/>
              <a:ext cx="8" cy="19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33" name="Freeform 150"/>
            <p:cNvSpPr>
              <a:spLocks/>
            </p:cNvSpPr>
            <p:nvPr/>
          </p:nvSpPr>
          <p:spPr bwMode="auto">
            <a:xfrm>
              <a:off x="1392" y="1100"/>
              <a:ext cx="82" cy="67"/>
            </a:xfrm>
            <a:custGeom>
              <a:avLst/>
              <a:gdLst>
                <a:gd name="T0" fmla="*/ 21 w 82"/>
                <a:gd name="T1" fmla="*/ 15 h 67"/>
                <a:gd name="T2" fmla="*/ 24 w 82"/>
                <a:gd name="T3" fmla="*/ 19 h 67"/>
                <a:gd name="T4" fmla="*/ 24 w 82"/>
                <a:gd name="T5" fmla="*/ 27 h 67"/>
                <a:gd name="T6" fmla="*/ 3 w 82"/>
                <a:gd name="T7" fmla="*/ 53 h 67"/>
                <a:gd name="T8" fmla="*/ 0 w 82"/>
                <a:gd name="T9" fmla="*/ 55 h 67"/>
                <a:gd name="T10" fmla="*/ 0 w 82"/>
                <a:gd name="T11" fmla="*/ 67 h 67"/>
                <a:gd name="T12" fmla="*/ 82 w 82"/>
                <a:gd name="T13" fmla="*/ 67 h 67"/>
                <a:gd name="T14" fmla="*/ 82 w 82"/>
                <a:gd name="T15" fmla="*/ 55 h 67"/>
                <a:gd name="T16" fmla="*/ 80 w 82"/>
                <a:gd name="T17" fmla="*/ 55 h 67"/>
                <a:gd name="T18" fmla="*/ 80 w 82"/>
                <a:gd name="T19" fmla="*/ 25 h 67"/>
                <a:gd name="T20" fmla="*/ 59 w 82"/>
                <a:gd name="T21" fmla="*/ 0 h 67"/>
                <a:gd name="T22" fmla="*/ 55 w 82"/>
                <a:gd name="T23" fmla="*/ 2 h 67"/>
                <a:gd name="T24" fmla="*/ 77 w 82"/>
                <a:gd name="T25" fmla="*/ 27 h 67"/>
                <a:gd name="T26" fmla="*/ 77 w 82"/>
                <a:gd name="T27" fmla="*/ 52 h 67"/>
                <a:gd name="T28" fmla="*/ 59 w 82"/>
                <a:gd name="T29" fmla="*/ 25 h 67"/>
                <a:gd name="T30" fmla="*/ 75 w 82"/>
                <a:gd name="T31" fmla="*/ 25 h 67"/>
                <a:gd name="T32" fmla="*/ 74 w 82"/>
                <a:gd name="T33" fmla="*/ 24 h 67"/>
                <a:gd name="T34" fmla="*/ 57 w 82"/>
                <a:gd name="T35" fmla="*/ 22 h 6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2"/>
                <a:gd name="T55" fmla="*/ 0 h 67"/>
                <a:gd name="T56" fmla="*/ 82 w 82"/>
                <a:gd name="T57" fmla="*/ 67 h 6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2" h="67">
                  <a:moveTo>
                    <a:pt x="21" y="15"/>
                  </a:moveTo>
                  <a:lnTo>
                    <a:pt x="24" y="19"/>
                  </a:lnTo>
                  <a:lnTo>
                    <a:pt x="24" y="27"/>
                  </a:lnTo>
                  <a:lnTo>
                    <a:pt x="3" y="53"/>
                  </a:lnTo>
                  <a:lnTo>
                    <a:pt x="0" y="55"/>
                  </a:lnTo>
                  <a:lnTo>
                    <a:pt x="0" y="67"/>
                  </a:lnTo>
                  <a:lnTo>
                    <a:pt x="82" y="67"/>
                  </a:lnTo>
                  <a:lnTo>
                    <a:pt x="82" y="55"/>
                  </a:lnTo>
                  <a:lnTo>
                    <a:pt x="80" y="55"/>
                  </a:lnTo>
                  <a:lnTo>
                    <a:pt x="80" y="25"/>
                  </a:lnTo>
                  <a:lnTo>
                    <a:pt x="59" y="0"/>
                  </a:lnTo>
                  <a:lnTo>
                    <a:pt x="55" y="2"/>
                  </a:lnTo>
                  <a:lnTo>
                    <a:pt x="77" y="27"/>
                  </a:lnTo>
                  <a:lnTo>
                    <a:pt x="77" y="52"/>
                  </a:lnTo>
                  <a:lnTo>
                    <a:pt x="59" y="25"/>
                  </a:lnTo>
                  <a:lnTo>
                    <a:pt x="75" y="25"/>
                  </a:lnTo>
                  <a:lnTo>
                    <a:pt x="74" y="24"/>
                  </a:lnTo>
                  <a:lnTo>
                    <a:pt x="57" y="22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34" name="Rectangle 151"/>
            <p:cNvSpPr>
              <a:spLocks noChangeArrowheads="1"/>
            </p:cNvSpPr>
            <p:nvPr/>
          </p:nvSpPr>
          <p:spPr bwMode="auto">
            <a:xfrm>
              <a:off x="1446" y="1102"/>
              <a:ext cx="1" cy="56"/>
            </a:xfrm>
            <a:prstGeom prst="rect">
              <a:avLst/>
            </a:prstGeom>
            <a:solidFill>
              <a:srgbClr val="FF8000"/>
            </a:solidFill>
            <a:ln w="0">
              <a:solidFill>
                <a:srgbClr val="33339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>
                <a:cs typeface="Calibri" charset="0"/>
              </a:endParaRPr>
            </a:p>
          </p:txBody>
        </p:sp>
        <p:sp>
          <p:nvSpPr>
            <p:cNvPr id="635" name="Freeform 152"/>
            <p:cNvSpPr>
              <a:spLocks/>
            </p:cNvSpPr>
            <p:nvPr/>
          </p:nvSpPr>
          <p:spPr bwMode="auto">
            <a:xfrm>
              <a:off x="1416" y="1122"/>
              <a:ext cx="30" cy="7"/>
            </a:xfrm>
            <a:custGeom>
              <a:avLst/>
              <a:gdLst>
                <a:gd name="T0" fmla="*/ 0 w 30"/>
                <a:gd name="T1" fmla="*/ 5 h 7"/>
                <a:gd name="T2" fmla="*/ 30 w 30"/>
                <a:gd name="T3" fmla="*/ 0 h 7"/>
                <a:gd name="T4" fmla="*/ 30 w 30"/>
                <a:gd name="T5" fmla="*/ 3 h 7"/>
                <a:gd name="T6" fmla="*/ 0 w 30"/>
                <a:gd name="T7" fmla="*/ 7 h 7"/>
                <a:gd name="T8" fmla="*/ 0 w 30"/>
                <a:gd name="T9" fmla="*/ 5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7"/>
                <a:gd name="T17" fmla="*/ 30 w 30"/>
                <a:gd name="T18" fmla="*/ 7 h 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7">
                  <a:moveTo>
                    <a:pt x="0" y="5"/>
                  </a:moveTo>
                  <a:lnTo>
                    <a:pt x="30" y="0"/>
                  </a:lnTo>
                  <a:lnTo>
                    <a:pt x="30" y="3"/>
                  </a:lnTo>
                  <a:lnTo>
                    <a:pt x="0" y="7"/>
                  </a:lnTo>
                  <a:lnTo>
                    <a:pt x="0" y="5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36" name="Freeform 153"/>
            <p:cNvSpPr>
              <a:spLocks/>
            </p:cNvSpPr>
            <p:nvPr/>
          </p:nvSpPr>
          <p:spPr bwMode="auto">
            <a:xfrm>
              <a:off x="1400" y="1129"/>
              <a:ext cx="21" cy="26"/>
            </a:xfrm>
            <a:custGeom>
              <a:avLst/>
              <a:gdLst>
                <a:gd name="T0" fmla="*/ 21 w 21"/>
                <a:gd name="T1" fmla="*/ 0 h 26"/>
                <a:gd name="T2" fmla="*/ 0 w 21"/>
                <a:gd name="T3" fmla="*/ 26 h 26"/>
                <a:gd name="T4" fmla="*/ 16 w 21"/>
                <a:gd name="T5" fmla="*/ 26 h 26"/>
                <a:gd name="T6" fmla="*/ 16 w 21"/>
                <a:gd name="T7" fmla="*/ 5 h 2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"/>
                <a:gd name="T13" fmla="*/ 0 h 26"/>
                <a:gd name="T14" fmla="*/ 21 w 21"/>
                <a:gd name="T15" fmla="*/ 26 h 2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" h="26">
                  <a:moveTo>
                    <a:pt x="21" y="0"/>
                  </a:moveTo>
                  <a:lnTo>
                    <a:pt x="0" y="26"/>
                  </a:lnTo>
                  <a:lnTo>
                    <a:pt x="16" y="26"/>
                  </a:lnTo>
                  <a:lnTo>
                    <a:pt x="16" y="5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37" name="Freeform 154"/>
            <p:cNvSpPr>
              <a:spLocks/>
            </p:cNvSpPr>
            <p:nvPr/>
          </p:nvSpPr>
          <p:spPr bwMode="auto">
            <a:xfrm>
              <a:off x="1416" y="1125"/>
              <a:ext cx="30" cy="30"/>
            </a:xfrm>
            <a:custGeom>
              <a:avLst/>
              <a:gdLst>
                <a:gd name="T0" fmla="*/ 27 w 30"/>
                <a:gd name="T1" fmla="*/ 0 h 30"/>
                <a:gd name="T2" fmla="*/ 0 w 30"/>
                <a:gd name="T3" fmla="*/ 30 h 30"/>
                <a:gd name="T4" fmla="*/ 7 w 30"/>
                <a:gd name="T5" fmla="*/ 30 h 30"/>
                <a:gd name="T6" fmla="*/ 30 w 30"/>
                <a:gd name="T7" fmla="*/ 4 h 30"/>
                <a:gd name="T8" fmla="*/ 27 w 30"/>
                <a:gd name="T9" fmla="*/ 0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30"/>
                <a:gd name="T17" fmla="*/ 30 w 30"/>
                <a:gd name="T18" fmla="*/ 30 h 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30">
                  <a:moveTo>
                    <a:pt x="27" y="0"/>
                  </a:moveTo>
                  <a:lnTo>
                    <a:pt x="0" y="30"/>
                  </a:lnTo>
                  <a:lnTo>
                    <a:pt x="7" y="30"/>
                  </a:lnTo>
                  <a:lnTo>
                    <a:pt x="30" y="4"/>
                  </a:lnTo>
                  <a:lnTo>
                    <a:pt x="27" y="0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38" name="Freeform 155"/>
            <p:cNvSpPr>
              <a:spLocks/>
            </p:cNvSpPr>
            <p:nvPr/>
          </p:nvSpPr>
          <p:spPr bwMode="auto">
            <a:xfrm>
              <a:off x="1449" y="1092"/>
              <a:ext cx="20" cy="25"/>
            </a:xfrm>
            <a:custGeom>
              <a:avLst/>
              <a:gdLst>
                <a:gd name="T0" fmla="*/ 0 w 20"/>
                <a:gd name="T1" fmla="*/ 0 h 25"/>
                <a:gd name="T2" fmla="*/ 3 w 20"/>
                <a:gd name="T3" fmla="*/ 3 h 25"/>
                <a:gd name="T4" fmla="*/ 10 w 20"/>
                <a:gd name="T5" fmla="*/ 5 h 25"/>
                <a:gd name="T6" fmla="*/ 10 w 20"/>
                <a:gd name="T7" fmla="*/ 10 h 25"/>
                <a:gd name="T8" fmla="*/ 20 w 20"/>
                <a:gd name="T9" fmla="*/ 17 h 25"/>
                <a:gd name="T10" fmla="*/ 20 w 20"/>
                <a:gd name="T11" fmla="*/ 22 h 25"/>
                <a:gd name="T12" fmla="*/ 17 w 20"/>
                <a:gd name="T13" fmla="*/ 25 h 25"/>
                <a:gd name="T14" fmla="*/ 13 w 20"/>
                <a:gd name="T15" fmla="*/ 20 h 25"/>
                <a:gd name="T16" fmla="*/ 15 w 20"/>
                <a:gd name="T17" fmla="*/ 20 h 25"/>
                <a:gd name="T18" fmla="*/ 7 w 20"/>
                <a:gd name="T19" fmla="*/ 10 h 25"/>
                <a:gd name="T20" fmla="*/ 3 w 20"/>
                <a:gd name="T21" fmla="*/ 10 h 25"/>
                <a:gd name="T22" fmla="*/ 2 w 20"/>
                <a:gd name="T23" fmla="*/ 8 h 25"/>
                <a:gd name="T24" fmla="*/ 0 w 20"/>
                <a:gd name="T25" fmla="*/ 0 h 2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0"/>
                <a:gd name="T40" fmla="*/ 0 h 25"/>
                <a:gd name="T41" fmla="*/ 20 w 20"/>
                <a:gd name="T42" fmla="*/ 25 h 2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0" h="25">
                  <a:moveTo>
                    <a:pt x="0" y="0"/>
                  </a:moveTo>
                  <a:lnTo>
                    <a:pt x="3" y="3"/>
                  </a:lnTo>
                  <a:lnTo>
                    <a:pt x="10" y="5"/>
                  </a:lnTo>
                  <a:lnTo>
                    <a:pt x="10" y="10"/>
                  </a:lnTo>
                  <a:lnTo>
                    <a:pt x="20" y="17"/>
                  </a:lnTo>
                  <a:lnTo>
                    <a:pt x="20" y="22"/>
                  </a:lnTo>
                  <a:lnTo>
                    <a:pt x="17" y="25"/>
                  </a:lnTo>
                  <a:lnTo>
                    <a:pt x="13" y="20"/>
                  </a:lnTo>
                  <a:lnTo>
                    <a:pt x="15" y="20"/>
                  </a:lnTo>
                  <a:lnTo>
                    <a:pt x="7" y="10"/>
                  </a:lnTo>
                  <a:lnTo>
                    <a:pt x="3" y="10"/>
                  </a:lnTo>
                  <a:lnTo>
                    <a:pt x="2" y="8"/>
                  </a:lnTo>
                  <a:lnTo>
                    <a:pt x="0" y="0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39" name="Freeform 156"/>
            <p:cNvSpPr>
              <a:spLocks/>
            </p:cNvSpPr>
            <p:nvPr/>
          </p:nvSpPr>
          <p:spPr bwMode="auto">
            <a:xfrm>
              <a:off x="1419" y="1127"/>
              <a:ext cx="19" cy="25"/>
            </a:xfrm>
            <a:custGeom>
              <a:avLst/>
              <a:gdLst>
                <a:gd name="T0" fmla="*/ 0 w 19"/>
                <a:gd name="T1" fmla="*/ 5 h 25"/>
                <a:gd name="T2" fmla="*/ 0 w 19"/>
                <a:gd name="T3" fmla="*/ 25 h 25"/>
                <a:gd name="T4" fmla="*/ 4 w 19"/>
                <a:gd name="T5" fmla="*/ 0 h 25"/>
                <a:gd name="T6" fmla="*/ 5 w 19"/>
                <a:gd name="T7" fmla="*/ 0 h 25"/>
                <a:gd name="T8" fmla="*/ 4 w 19"/>
                <a:gd name="T9" fmla="*/ 21 h 25"/>
                <a:gd name="T10" fmla="*/ 9 w 19"/>
                <a:gd name="T11" fmla="*/ 15 h 25"/>
                <a:gd name="T12" fmla="*/ 5 w 19"/>
                <a:gd name="T13" fmla="*/ 0 h 25"/>
                <a:gd name="T14" fmla="*/ 9 w 19"/>
                <a:gd name="T15" fmla="*/ 0 h 25"/>
                <a:gd name="T16" fmla="*/ 12 w 19"/>
                <a:gd name="T17" fmla="*/ 13 h 25"/>
                <a:gd name="T18" fmla="*/ 14 w 19"/>
                <a:gd name="T19" fmla="*/ 11 h 25"/>
                <a:gd name="T20" fmla="*/ 12 w 19"/>
                <a:gd name="T21" fmla="*/ 0 h 25"/>
                <a:gd name="T22" fmla="*/ 17 w 19"/>
                <a:gd name="T23" fmla="*/ 2 h 25"/>
                <a:gd name="T24" fmla="*/ 19 w 19"/>
                <a:gd name="T25" fmla="*/ 0 h 25"/>
                <a:gd name="T26" fmla="*/ 14 w 19"/>
                <a:gd name="T27" fmla="*/ 10 h 2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9"/>
                <a:gd name="T43" fmla="*/ 0 h 25"/>
                <a:gd name="T44" fmla="*/ 19 w 19"/>
                <a:gd name="T45" fmla="*/ 25 h 2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9" h="25">
                  <a:moveTo>
                    <a:pt x="0" y="5"/>
                  </a:moveTo>
                  <a:lnTo>
                    <a:pt x="0" y="25"/>
                  </a:lnTo>
                  <a:lnTo>
                    <a:pt x="4" y="0"/>
                  </a:lnTo>
                  <a:lnTo>
                    <a:pt x="5" y="0"/>
                  </a:lnTo>
                  <a:lnTo>
                    <a:pt x="4" y="21"/>
                  </a:lnTo>
                  <a:lnTo>
                    <a:pt x="9" y="15"/>
                  </a:lnTo>
                  <a:lnTo>
                    <a:pt x="5" y="0"/>
                  </a:lnTo>
                  <a:lnTo>
                    <a:pt x="9" y="0"/>
                  </a:lnTo>
                  <a:lnTo>
                    <a:pt x="12" y="13"/>
                  </a:lnTo>
                  <a:lnTo>
                    <a:pt x="14" y="11"/>
                  </a:lnTo>
                  <a:lnTo>
                    <a:pt x="12" y="0"/>
                  </a:lnTo>
                  <a:lnTo>
                    <a:pt x="17" y="2"/>
                  </a:lnTo>
                  <a:lnTo>
                    <a:pt x="19" y="0"/>
                  </a:lnTo>
                  <a:lnTo>
                    <a:pt x="14" y="10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0" name="Freeform 157"/>
            <p:cNvSpPr>
              <a:spLocks/>
            </p:cNvSpPr>
            <p:nvPr/>
          </p:nvSpPr>
          <p:spPr bwMode="auto">
            <a:xfrm>
              <a:off x="1431" y="1138"/>
              <a:ext cx="8" cy="17"/>
            </a:xfrm>
            <a:custGeom>
              <a:avLst/>
              <a:gdLst>
                <a:gd name="T0" fmla="*/ 3 w 8"/>
                <a:gd name="T1" fmla="*/ 2 h 17"/>
                <a:gd name="T2" fmla="*/ 0 w 8"/>
                <a:gd name="T3" fmla="*/ 17 h 17"/>
                <a:gd name="T4" fmla="*/ 3 w 8"/>
                <a:gd name="T5" fmla="*/ 17 h 17"/>
                <a:gd name="T6" fmla="*/ 7 w 8"/>
                <a:gd name="T7" fmla="*/ 0 h 17"/>
                <a:gd name="T8" fmla="*/ 8 w 8"/>
                <a:gd name="T9" fmla="*/ 0 h 17"/>
                <a:gd name="T10" fmla="*/ 8 w 8"/>
                <a:gd name="T11" fmla="*/ 1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17"/>
                <a:gd name="T20" fmla="*/ 8 w 8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17">
                  <a:moveTo>
                    <a:pt x="3" y="2"/>
                  </a:moveTo>
                  <a:lnTo>
                    <a:pt x="0" y="17"/>
                  </a:lnTo>
                  <a:lnTo>
                    <a:pt x="3" y="17"/>
                  </a:lnTo>
                  <a:lnTo>
                    <a:pt x="7" y="0"/>
                  </a:lnTo>
                  <a:lnTo>
                    <a:pt x="8" y="0"/>
                  </a:lnTo>
                  <a:lnTo>
                    <a:pt x="8" y="10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1" name="Freeform 158"/>
            <p:cNvSpPr>
              <a:spLocks/>
            </p:cNvSpPr>
            <p:nvPr/>
          </p:nvSpPr>
          <p:spPr bwMode="auto">
            <a:xfrm>
              <a:off x="1395" y="1157"/>
              <a:ext cx="62" cy="1"/>
            </a:xfrm>
            <a:custGeom>
              <a:avLst/>
              <a:gdLst>
                <a:gd name="T0" fmla="*/ 0 w 62"/>
                <a:gd name="T1" fmla="*/ 0 h 1"/>
                <a:gd name="T2" fmla="*/ 51 w 62"/>
                <a:gd name="T3" fmla="*/ 1 h 1"/>
                <a:gd name="T4" fmla="*/ 62 w 62"/>
                <a:gd name="T5" fmla="*/ 1 h 1"/>
                <a:gd name="T6" fmla="*/ 0 60000 65536"/>
                <a:gd name="T7" fmla="*/ 0 60000 65536"/>
                <a:gd name="T8" fmla="*/ 0 60000 65536"/>
                <a:gd name="T9" fmla="*/ 0 w 62"/>
                <a:gd name="T10" fmla="*/ 0 h 1"/>
                <a:gd name="T11" fmla="*/ 62 w 6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2" h="1">
                  <a:moveTo>
                    <a:pt x="0" y="0"/>
                  </a:moveTo>
                  <a:lnTo>
                    <a:pt x="51" y="1"/>
                  </a:lnTo>
                  <a:lnTo>
                    <a:pt x="62" y="1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2" name="Freeform 159"/>
            <p:cNvSpPr>
              <a:spLocks/>
            </p:cNvSpPr>
            <p:nvPr/>
          </p:nvSpPr>
          <p:spPr bwMode="auto">
            <a:xfrm>
              <a:off x="1392" y="1162"/>
              <a:ext cx="80" cy="1"/>
            </a:xfrm>
            <a:custGeom>
              <a:avLst/>
              <a:gdLst>
                <a:gd name="T0" fmla="*/ 0 w 80"/>
                <a:gd name="T1" fmla="*/ 0 h 1"/>
                <a:gd name="T2" fmla="*/ 80 w 80"/>
                <a:gd name="T3" fmla="*/ 0 h 1"/>
                <a:gd name="T4" fmla="*/ 0 w 80"/>
                <a:gd name="T5" fmla="*/ 0 h 1"/>
                <a:gd name="T6" fmla="*/ 0 60000 65536"/>
                <a:gd name="T7" fmla="*/ 0 60000 65536"/>
                <a:gd name="T8" fmla="*/ 0 60000 65536"/>
                <a:gd name="T9" fmla="*/ 0 w 80"/>
                <a:gd name="T10" fmla="*/ 0 h 1"/>
                <a:gd name="T11" fmla="*/ 80 w 80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0" h="1">
                  <a:moveTo>
                    <a:pt x="0" y="0"/>
                  </a:moveTo>
                  <a:lnTo>
                    <a:pt x="8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3" name="Freeform 160"/>
            <p:cNvSpPr>
              <a:spLocks/>
            </p:cNvSpPr>
            <p:nvPr/>
          </p:nvSpPr>
          <p:spPr bwMode="auto">
            <a:xfrm>
              <a:off x="1449" y="1148"/>
              <a:ext cx="15" cy="12"/>
            </a:xfrm>
            <a:custGeom>
              <a:avLst/>
              <a:gdLst>
                <a:gd name="T0" fmla="*/ 12 w 15"/>
                <a:gd name="T1" fmla="*/ 12 h 12"/>
                <a:gd name="T2" fmla="*/ 10 w 15"/>
                <a:gd name="T3" fmla="*/ 5 h 12"/>
                <a:gd name="T4" fmla="*/ 0 w 15"/>
                <a:gd name="T5" fmla="*/ 5 h 12"/>
                <a:gd name="T6" fmla="*/ 3 w 15"/>
                <a:gd name="T7" fmla="*/ 5 h 12"/>
                <a:gd name="T8" fmla="*/ 3 w 15"/>
                <a:gd name="T9" fmla="*/ 2 h 12"/>
                <a:gd name="T10" fmla="*/ 8 w 15"/>
                <a:gd name="T11" fmla="*/ 2 h 12"/>
                <a:gd name="T12" fmla="*/ 10 w 15"/>
                <a:gd name="T13" fmla="*/ 0 h 12"/>
                <a:gd name="T14" fmla="*/ 12 w 15"/>
                <a:gd name="T15" fmla="*/ 0 h 12"/>
                <a:gd name="T16" fmla="*/ 12 w 15"/>
                <a:gd name="T17" fmla="*/ 5 h 12"/>
                <a:gd name="T18" fmla="*/ 13 w 15"/>
                <a:gd name="T19" fmla="*/ 5 h 12"/>
                <a:gd name="T20" fmla="*/ 15 w 15"/>
                <a:gd name="T21" fmla="*/ 12 h 1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5"/>
                <a:gd name="T34" fmla="*/ 0 h 12"/>
                <a:gd name="T35" fmla="*/ 15 w 15"/>
                <a:gd name="T36" fmla="*/ 12 h 1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5" h="12">
                  <a:moveTo>
                    <a:pt x="12" y="12"/>
                  </a:moveTo>
                  <a:lnTo>
                    <a:pt x="10" y="5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2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3" y="5"/>
                  </a:lnTo>
                  <a:lnTo>
                    <a:pt x="15" y="12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4" name="Freeform 161"/>
            <p:cNvSpPr>
              <a:spLocks/>
            </p:cNvSpPr>
            <p:nvPr/>
          </p:nvSpPr>
          <p:spPr bwMode="auto">
            <a:xfrm>
              <a:off x="1438" y="1100"/>
              <a:ext cx="8" cy="24"/>
            </a:xfrm>
            <a:custGeom>
              <a:avLst/>
              <a:gdLst>
                <a:gd name="T0" fmla="*/ 5 w 8"/>
                <a:gd name="T1" fmla="*/ 0 h 24"/>
                <a:gd name="T2" fmla="*/ 0 w 8"/>
                <a:gd name="T3" fmla="*/ 24 h 24"/>
                <a:gd name="T4" fmla="*/ 3 w 8"/>
                <a:gd name="T5" fmla="*/ 24 h 24"/>
                <a:gd name="T6" fmla="*/ 8 w 8"/>
                <a:gd name="T7" fmla="*/ 2 h 24"/>
                <a:gd name="T8" fmla="*/ 5 w 8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24"/>
                <a:gd name="T17" fmla="*/ 8 w 8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24">
                  <a:moveTo>
                    <a:pt x="5" y="0"/>
                  </a:moveTo>
                  <a:lnTo>
                    <a:pt x="0" y="24"/>
                  </a:lnTo>
                  <a:lnTo>
                    <a:pt x="3" y="24"/>
                  </a:lnTo>
                  <a:lnTo>
                    <a:pt x="8" y="2"/>
                  </a:lnTo>
                  <a:lnTo>
                    <a:pt x="5" y="0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5" name="Freeform 162"/>
            <p:cNvSpPr>
              <a:spLocks/>
            </p:cNvSpPr>
            <p:nvPr/>
          </p:nvSpPr>
          <p:spPr bwMode="auto">
            <a:xfrm>
              <a:off x="1416" y="1115"/>
              <a:ext cx="15" cy="9"/>
            </a:xfrm>
            <a:custGeom>
              <a:avLst/>
              <a:gdLst>
                <a:gd name="T0" fmla="*/ 0 w 15"/>
                <a:gd name="T1" fmla="*/ 0 h 9"/>
                <a:gd name="T2" fmla="*/ 7 w 15"/>
                <a:gd name="T3" fmla="*/ 7 h 9"/>
                <a:gd name="T4" fmla="*/ 10 w 15"/>
                <a:gd name="T5" fmla="*/ 9 h 9"/>
                <a:gd name="T6" fmla="*/ 15 w 15"/>
                <a:gd name="T7" fmla="*/ 9 h 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"/>
                <a:gd name="T13" fmla="*/ 0 h 9"/>
                <a:gd name="T14" fmla="*/ 15 w 15"/>
                <a:gd name="T15" fmla="*/ 9 h 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" h="9">
                  <a:moveTo>
                    <a:pt x="0" y="0"/>
                  </a:moveTo>
                  <a:lnTo>
                    <a:pt x="7" y="7"/>
                  </a:lnTo>
                  <a:lnTo>
                    <a:pt x="10" y="9"/>
                  </a:lnTo>
                  <a:lnTo>
                    <a:pt x="15" y="9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6" name="Freeform 163"/>
            <p:cNvSpPr>
              <a:spLocks/>
            </p:cNvSpPr>
            <p:nvPr/>
          </p:nvSpPr>
          <p:spPr bwMode="auto">
            <a:xfrm>
              <a:off x="1418" y="1115"/>
              <a:ext cx="20" cy="7"/>
            </a:xfrm>
            <a:custGeom>
              <a:avLst/>
              <a:gdLst>
                <a:gd name="T0" fmla="*/ 0 w 20"/>
                <a:gd name="T1" fmla="*/ 0 h 7"/>
                <a:gd name="T2" fmla="*/ 6 w 20"/>
                <a:gd name="T3" fmla="*/ 5 h 7"/>
                <a:gd name="T4" fmla="*/ 11 w 20"/>
                <a:gd name="T5" fmla="*/ 5 h 7"/>
                <a:gd name="T6" fmla="*/ 16 w 20"/>
                <a:gd name="T7" fmla="*/ 7 h 7"/>
                <a:gd name="T8" fmla="*/ 20 w 20"/>
                <a:gd name="T9" fmla="*/ 7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7"/>
                <a:gd name="T17" fmla="*/ 20 w 20"/>
                <a:gd name="T18" fmla="*/ 7 h 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7">
                  <a:moveTo>
                    <a:pt x="0" y="0"/>
                  </a:moveTo>
                  <a:lnTo>
                    <a:pt x="6" y="5"/>
                  </a:lnTo>
                  <a:lnTo>
                    <a:pt x="11" y="5"/>
                  </a:lnTo>
                  <a:lnTo>
                    <a:pt x="16" y="7"/>
                  </a:lnTo>
                  <a:lnTo>
                    <a:pt x="20" y="7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7" name="Freeform 164"/>
            <p:cNvSpPr>
              <a:spLocks/>
            </p:cNvSpPr>
            <p:nvPr/>
          </p:nvSpPr>
          <p:spPr bwMode="auto">
            <a:xfrm>
              <a:off x="1447" y="1105"/>
              <a:ext cx="5" cy="17"/>
            </a:xfrm>
            <a:custGeom>
              <a:avLst/>
              <a:gdLst>
                <a:gd name="T0" fmla="*/ 0 w 5"/>
                <a:gd name="T1" fmla="*/ 4 h 17"/>
                <a:gd name="T2" fmla="*/ 4 w 5"/>
                <a:gd name="T3" fmla="*/ 0 h 17"/>
                <a:gd name="T4" fmla="*/ 4 w 5"/>
                <a:gd name="T5" fmla="*/ 17 h 17"/>
                <a:gd name="T6" fmla="*/ 5 w 5"/>
                <a:gd name="T7" fmla="*/ 17 h 17"/>
                <a:gd name="T8" fmla="*/ 5 w 5"/>
                <a:gd name="T9" fmla="*/ 2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17"/>
                <a:gd name="T17" fmla="*/ 5 w 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17">
                  <a:moveTo>
                    <a:pt x="0" y="4"/>
                  </a:moveTo>
                  <a:lnTo>
                    <a:pt x="4" y="0"/>
                  </a:lnTo>
                  <a:lnTo>
                    <a:pt x="4" y="17"/>
                  </a:lnTo>
                  <a:lnTo>
                    <a:pt x="5" y="17"/>
                  </a:lnTo>
                  <a:lnTo>
                    <a:pt x="5" y="2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8" name="Freeform 165"/>
            <p:cNvSpPr>
              <a:spLocks/>
            </p:cNvSpPr>
            <p:nvPr/>
          </p:nvSpPr>
          <p:spPr bwMode="auto">
            <a:xfrm>
              <a:off x="1452" y="1127"/>
              <a:ext cx="12" cy="2"/>
            </a:xfrm>
            <a:custGeom>
              <a:avLst/>
              <a:gdLst>
                <a:gd name="T0" fmla="*/ 0 w 12"/>
                <a:gd name="T1" fmla="*/ 2 h 2"/>
                <a:gd name="T2" fmla="*/ 5 w 12"/>
                <a:gd name="T3" fmla="*/ 2 h 2"/>
                <a:gd name="T4" fmla="*/ 12 w 12"/>
                <a:gd name="T5" fmla="*/ 0 h 2"/>
                <a:gd name="T6" fmla="*/ 0 60000 65536"/>
                <a:gd name="T7" fmla="*/ 0 60000 65536"/>
                <a:gd name="T8" fmla="*/ 0 60000 65536"/>
                <a:gd name="T9" fmla="*/ 0 w 12"/>
                <a:gd name="T10" fmla="*/ 0 h 2"/>
                <a:gd name="T11" fmla="*/ 12 w 12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2">
                  <a:moveTo>
                    <a:pt x="0" y="2"/>
                  </a:moveTo>
                  <a:lnTo>
                    <a:pt x="5" y="2"/>
                  </a:lnTo>
                  <a:lnTo>
                    <a:pt x="12" y="0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9" name="Freeform 166"/>
            <p:cNvSpPr>
              <a:spLocks/>
            </p:cNvSpPr>
            <p:nvPr/>
          </p:nvSpPr>
          <p:spPr bwMode="auto">
            <a:xfrm>
              <a:off x="1457" y="1129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0 w 10"/>
                <a:gd name="T3" fmla="*/ 5 h 9"/>
                <a:gd name="T4" fmla="*/ 4 w 10"/>
                <a:gd name="T5" fmla="*/ 5 h 9"/>
                <a:gd name="T6" fmla="*/ 5 w 10"/>
                <a:gd name="T7" fmla="*/ 6 h 9"/>
                <a:gd name="T8" fmla="*/ 9 w 10"/>
                <a:gd name="T9" fmla="*/ 6 h 9"/>
                <a:gd name="T10" fmla="*/ 9 w 10"/>
                <a:gd name="T11" fmla="*/ 8 h 9"/>
                <a:gd name="T12" fmla="*/ 10 w 10"/>
                <a:gd name="T13" fmla="*/ 9 h 9"/>
                <a:gd name="T14" fmla="*/ 4 w 10"/>
                <a:gd name="T15" fmla="*/ 9 h 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"/>
                <a:gd name="T25" fmla="*/ 0 h 9"/>
                <a:gd name="T26" fmla="*/ 10 w 10"/>
                <a:gd name="T27" fmla="*/ 9 h 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" h="9">
                  <a:moveTo>
                    <a:pt x="0" y="0"/>
                  </a:moveTo>
                  <a:lnTo>
                    <a:pt x="0" y="5"/>
                  </a:lnTo>
                  <a:lnTo>
                    <a:pt x="4" y="5"/>
                  </a:lnTo>
                  <a:lnTo>
                    <a:pt x="5" y="6"/>
                  </a:lnTo>
                  <a:lnTo>
                    <a:pt x="9" y="6"/>
                  </a:lnTo>
                  <a:lnTo>
                    <a:pt x="9" y="8"/>
                  </a:lnTo>
                  <a:lnTo>
                    <a:pt x="10" y="9"/>
                  </a:lnTo>
                  <a:lnTo>
                    <a:pt x="4" y="9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0" name="Line 167"/>
            <p:cNvSpPr>
              <a:spLocks noChangeShapeType="1"/>
            </p:cNvSpPr>
            <p:nvPr/>
          </p:nvSpPr>
          <p:spPr bwMode="auto">
            <a:xfrm>
              <a:off x="1461" y="1142"/>
              <a:ext cx="6" cy="1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1" name="Freeform 168"/>
            <p:cNvSpPr>
              <a:spLocks/>
            </p:cNvSpPr>
            <p:nvPr/>
          </p:nvSpPr>
          <p:spPr bwMode="auto">
            <a:xfrm>
              <a:off x="1423" y="1110"/>
              <a:ext cx="15" cy="5"/>
            </a:xfrm>
            <a:custGeom>
              <a:avLst/>
              <a:gdLst>
                <a:gd name="T0" fmla="*/ 0 w 15"/>
                <a:gd name="T1" fmla="*/ 2 h 5"/>
                <a:gd name="T2" fmla="*/ 13 w 15"/>
                <a:gd name="T3" fmla="*/ 5 h 5"/>
                <a:gd name="T4" fmla="*/ 15 w 15"/>
                <a:gd name="T5" fmla="*/ 4 h 5"/>
                <a:gd name="T6" fmla="*/ 3 w 15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"/>
                <a:gd name="T13" fmla="*/ 0 h 5"/>
                <a:gd name="T14" fmla="*/ 15 w 15"/>
                <a:gd name="T15" fmla="*/ 5 h 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" h="5">
                  <a:moveTo>
                    <a:pt x="0" y="2"/>
                  </a:moveTo>
                  <a:lnTo>
                    <a:pt x="13" y="5"/>
                  </a:lnTo>
                  <a:lnTo>
                    <a:pt x="15" y="4"/>
                  </a:lnTo>
                  <a:lnTo>
                    <a:pt x="3" y="0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2" name="Freeform 169"/>
            <p:cNvSpPr>
              <a:spLocks/>
            </p:cNvSpPr>
            <p:nvPr/>
          </p:nvSpPr>
          <p:spPr bwMode="auto">
            <a:xfrm>
              <a:off x="1424" y="1105"/>
              <a:ext cx="15" cy="15"/>
            </a:xfrm>
            <a:custGeom>
              <a:avLst/>
              <a:gdLst>
                <a:gd name="T0" fmla="*/ 0 w 15"/>
                <a:gd name="T1" fmla="*/ 15 h 15"/>
                <a:gd name="T2" fmla="*/ 7 w 15"/>
                <a:gd name="T3" fmla="*/ 9 h 15"/>
                <a:gd name="T4" fmla="*/ 7 w 15"/>
                <a:gd name="T5" fmla="*/ 15 h 15"/>
                <a:gd name="T6" fmla="*/ 10 w 15"/>
                <a:gd name="T7" fmla="*/ 10 h 15"/>
                <a:gd name="T8" fmla="*/ 12 w 15"/>
                <a:gd name="T9" fmla="*/ 12 h 15"/>
                <a:gd name="T10" fmla="*/ 9 w 15"/>
                <a:gd name="T11" fmla="*/ 15 h 15"/>
                <a:gd name="T12" fmla="*/ 12 w 15"/>
                <a:gd name="T13" fmla="*/ 15 h 15"/>
                <a:gd name="T14" fmla="*/ 14 w 15"/>
                <a:gd name="T15" fmla="*/ 15 h 15"/>
                <a:gd name="T16" fmla="*/ 14 w 15"/>
                <a:gd name="T17" fmla="*/ 9 h 15"/>
                <a:gd name="T18" fmla="*/ 14 w 15"/>
                <a:gd name="T19" fmla="*/ 5 h 15"/>
                <a:gd name="T20" fmla="*/ 9 w 15"/>
                <a:gd name="T21" fmla="*/ 4 h 15"/>
                <a:gd name="T22" fmla="*/ 12 w 15"/>
                <a:gd name="T23" fmla="*/ 0 h 15"/>
                <a:gd name="T24" fmla="*/ 15 w 15"/>
                <a:gd name="T25" fmla="*/ 0 h 15"/>
                <a:gd name="T26" fmla="*/ 15 w 15"/>
                <a:gd name="T27" fmla="*/ 2 h 15"/>
                <a:gd name="T28" fmla="*/ 14 w 15"/>
                <a:gd name="T29" fmla="*/ 4 h 1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5"/>
                <a:gd name="T46" fmla="*/ 0 h 15"/>
                <a:gd name="T47" fmla="*/ 15 w 15"/>
                <a:gd name="T48" fmla="*/ 15 h 1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5" h="15">
                  <a:moveTo>
                    <a:pt x="0" y="15"/>
                  </a:moveTo>
                  <a:lnTo>
                    <a:pt x="7" y="9"/>
                  </a:lnTo>
                  <a:lnTo>
                    <a:pt x="7" y="15"/>
                  </a:lnTo>
                  <a:lnTo>
                    <a:pt x="10" y="10"/>
                  </a:lnTo>
                  <a:lnTo>
                    <a:pt x="12" y="12"/>
                  </a:lnTo>
                  <a:lnTo>
                    <a:pt x="9" y="15"/>
                  </a:lnTo>
                  <a:lnTo>
                    <a:pt x="12" y="15"/>
                  </a:lnTo>
                  <a:lnTo>
                    <a:pt x="14" y="15"/>
                  </a:lnTo>
                  <a:lnTo>
                    <a:pt x="14" y="9"/>
                  </a:lnTo>
                  <a:lnTo>
                    <a:pt x="14" y="5"/>
                  </a:lnTo>
                  <a:lnTo>
                    <a:pt x="9" y="4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5" y="2"/>
                  </a:lnTo>
                  <a:lnTo>
                    <a:pt x="14" y="4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3" name="Line 170"/>
            <p:cNvSpPr>
              <a:spLocks noChangeShapeType="1"/>
            </p:cNvSpPr>
            <p:nvPr/>
          </p:nvSpPr>
          <p:spPr bwMode="auto">
            <a:xfrm>
              <a:off x="1421" y="1114"/>
              <a:ext cx="1" cy="3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4" name="Line 171"/>
            <p:cNvSpPr>
              <a:spLocks noChangeShapeType="1"/>
            </p:cNvSpPr>
            <p:nvPr/>
          </p:nvSpPr>
          <p:spPr bwMode="auto">
            <a:xfrm>
              <a:off x="1429" y="1109"/>
              <a:ext cx="1" cy="3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" name="Line 172"/>
            <p:cNvSpPr>
              <a:spLocks noChangeShapeType="1"/>
            </p:cNvSpPr>
            <p:nvPr/>
          </p:nvSpPr>
          <p:spPr bwMode="auto">
            <a:xfrm>
              <a:off x="1441" y="1134"/>
              <a:ext cx="3" cy="19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" name="Freeform 173"/>
            <p:cNvSpPr>
              <a:spLocks/>
            </p:cNvSpPr>
            <p:nvPr/>
          </p:nvSpPr>
          <p:spPr bwMode="auto">
            <a:xfrm>
              <a:off x="1424" y="1148"/>
              <a:ext cx="7" cy="7"/>
            </a:xfrm>
            <a:custGeom>
              <a:avLst/>
              <a:gdLst>
                <a:gd name="T0" fmla="*/ 0 w 7"/>
                <a:gd name="T1" fmla="*/ 7 h 7"/>
                <a:gd name="T2" fmla="*/ 7 w 7"/>
                <a:gd name="T3" fmla="*/ 7 h 7"/>
                <a:gd name="T4" fmla="*/ 5 w 7"/>
                <a:gd name="T5" fmla="*/ 0 h 7"/>
                <a:gd name="T6" fmla="*/ 0 60000 65536"/>
                <a:gd name="T7" fmla="*/ 0 60000 65536"/>
                <a:gd name="T8" fmla="*/ 0 60000 65536"/>
                <a:gd name="T9" fmla="*/ 0 w 7"/>
                <a:gd name="T10" fmla="*/ 0 h 7"/>
                <a:gd name="T11" fmla="*/ 7 w 7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7">
                  <a:moveTo>
                    <a:pt x="0" y="7"/>
                  </a:moveTo>
                  <a:lnTo>
                    <a:pt x="7" y="7"/>
                  </a:lnTo>
                  <a:lnTo>
                    <a:pt x="5" y="0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7" name="Freeform 174"/>
            <p:cNvSpPr>
              <a:spLocks/>
            </p:cNvSpPr>
            <p:nvPr/>
          </p:nvSpPr>
          <p:spPr bwMode="auto">
            <a:xfrm>
              <a:off x="1447" y="1127"/>
              <a:ext cx="25" cy="31"/>
            </a:xfrm>
            <a:custGeom>
              <a:avLst/>
              <a:gdLst>
                <a:gd name="T0" fmla="*/ 0 w 25"/>
                <a:gd name="T1" fmla="*/ 0 h 31"/>
                <a:gd name="T2" fmla="*/ 20 w 25"/>
                <a:gd name="T3" fmla="*/ 30 h 31"/>
                <a:gd name="T4" fmla="*/ 20 w 25"/>
                <a:gd name="T5" fmla="*/ 31 h 31"/>
                <a:gd name="T6" fmla="*/ 25 w 25"/>
                <a:gd name="T7" fmla="*/ 31 h 3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"/>
                <a:gd name="T13" fmla="*/ 0 h 31"/>
                <a:gd name="T14" fmla="*/ 25 w 25"/>
                <a:gd name="T15" fmla="*/ 31 h 3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" h="31">
                  <a:moveTo>
                    <a:pt x="0" y="0"/>
                  </a:moveTo>
                  <a:lnTo>
                    <a:pt x="20" y="30"/>
                  </a:lnTo>
                  <a:lnTo>
                    <a:pt x="20" y="31"/>
                  </a:lnTo>
                  <a:lnTo>
                    <a:pt x="25" y="31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8" name="Freeform 175"/>
            <p:cNvSpPr>
              <a:spLocks/>
            </p:cNvSpPr>
            <p:nvPr/>
          </p:nvSpPr>
          <p:spPr bwMode="auto">
            <a:xfrm>
              <a:off x="1436" y="1150"/>
              <a:ext cx="8" cy="5"/>
            </a:xfrm>
            <a:custGeom>
              <a:avLst/>
              <a:gdLst>
                <a:gd name="T0" fmla="*/ 0 w 8"/>
                <a:gd name="T1" fmla="*/ 0 h 5"/>
                <a:gd name="T2" fmla="*/ 5 w 8"/>
                <a:gd name="T3" fmla="*/ 0 h 5"/>
                <a:gd name="T4" fmla="*/ 5 w 8"/>
                <a:gd name="T5" fmla="*/ 2 h 5"/>
                <a:gd name="T6" fmla="*/ 0 w 8"/>
                <a:gd name="T7" fmla="*/ 2 h 5"/>
                <a:gd name="T8" fmla="*/ 0 w 8"/>
                <a:gd name="T9" fmla="*/ 5 h 5"/>
                <a:gd name="T10" fmla="*/ 8 w 8"/>
                <a:gd name="T11" fmla="*/ 5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5"/>
                <a:gd name="T20" fmla="*/ 8 w 8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5">
                  <a:moveTo>
                    <a:pt x="0" y="0"/>
                  </a:moveTo>
                  <a:lnTo>
                    <a:pt x="5" y="0"/>
                  </a:lnTo>
                  <a:lnTo>
                    <a:pt x="5" y="2"/>
                  </a:lnTo>
                  <a:lnTo>
                    <a:pt x="0" y="2"/>
                  </a:lnTo>
                  <a:lnTo>
                    <a:pt x="0" y="5"/>
                  </a:lnTo>
                  <a:lnTo>
                    <a:pt x="8" y="5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9" name="Line 176"/>
            <p:cNvSpPr>
              <a:spLocks noChangeShapeType="1"/>
            </p:cNvSpPr>
            <p:nvPr/>
          </p:nvSpPr>
          <p:spPr bwMode="auto">
            <a:xfrm>
              <a:off x="1459" y="1104"/>
              <a:ext cx="1" cy="3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0" name="Line 177"/>
            <p:cNvSpPr>
              <a:spLocks noChangeShapeType="1"/>
            </p:cNvSpPr>
            <p:nvPr/>
          </p:nvSpPr>
          <p:spPr bwMode="auto">
            <a:xfrm>
              <a:off x="1462" y="1105"/>
              <a:ext cx="1" cy="4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1" name="Freeform 178"/>
            <p:cNvSpPr>
              <a:spLocks/>
            </p:cNvSpPr>
            <p:nvPr/>
          </p:nvSpPr>
          <p:spPr bwMode="auto">
            <a:xfrm>
              <a:off x="1452" y="1115"/>
              <a:ext cx="7" cy="7"/>
            </a:xfrm>
            <a:custGeom>
              <a:avLst/>
              <a:gdLst>
                <a:gd name="T0" fmla="*/ 0 w 7"/>
                <a:gd name="T1" fmla="*/ 0 h 7"/>
                <a:gd name="T2" fmla="*/ 5 w 7"/>
                <a:gd name="T3" fmla="*/ 0 h 7"/>
                <a:gd name="T4" fmla="*/ 7 w 7"/>
                <a:gd name="T5" fmla="*/ 2 h 7"/>
                <a:gd name="T6" fmla="*/ 2 w 7"/>
                <a:gd name="T7" fmla="*/ 2 h 7"/>
                <a:gd name="T8" fmla="*/ 4 w 7"/>
                <a:gd name="T9" fmla="*/ 5 h 7"/>
                <a:gd name="T10" fmla="*/ 7 w 7"/>
                <a:gd name="T11" fmla="*/ 4 h 7"/>
                <a:gd name="T12" fmla="*/ 7 w 7"/>
                <a:gd name="T13" fmla="*/ 7 h 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"/>
                <a:gd name="T22" fmla="*/ 0 h 7"/>
                <a:gd name="T23" fmla="*/ 7 w 7"/>
                <a:gd name="T24" fmla="*/ 7 h 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" h="7">
                  <a:moveTo>
                    <a:pt x="0" y="0"/>
                  </a:moveTo>
                  <a:lnTo>
                    <a:pt x="5" y="0"/>
                  </a:lnTo>
                  <a:lnTo>
                    <a:pt x="7" y="2"/>
                  </a:lnTo>
                  <a:lnTo>
                    <a:pt x="2" y="2"/>
                  </a:lnTo>
                  <a:lnTo>
                    <a:pt x="4" y="5"/>
                  </a:lnTo>
                  <a:lnTo>
                    <a:pt x="7" y="4"/>
                  </a:lnTo>
                  <a:lnTo>
                    <a:pt x="7" y="7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2" name="Freeform 179"/>
            <p:cNvSpPr>
              <a:spLocks/>
            </p:cNvSpPr>
            <p:nvPr/>
          </p:nvSpPr>
          <p:spPr bwMode="auto">
            <a:xfrm>
              <a:off x="1419" y="1124"/>
              <a:ext cx="7" cy="1"/>
            </a:xfrm>
            <a:custGeom>
              <a:avLst/>
              <a:gdLst>
                <a:gd name="T0" fmla="*/ 0 w 7"/>
                <a:gd name="T1" fmla="*/ 1 h 1"/>
                <a:gd name="T2" fmla="*/ 2 w 7"/>
                <a:gd name="T3" fmla="*/ 0 h 1"/>
                <a:gd name="T4" fmla="*/ 5 w 7"/>
                <a:gd name="T5" fmla="*/ 1 h 1"/>
                <a:gd name="T6" fmla="*/ 7 w 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1"/>
                <a:gd name="T14" fmla="*/ 7 w 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1">
                  <a:moveTo>
                    <a:pt x="0" y="1"/>
                  </a:moveTo>
                  <a:lnTo>
                    <a:pt x="2" y="0"/>
                  </a:lnTo>
                  <a:lnTo>
                    <a:pt x="5" y="1"/>
                  </a:lnTo>
                  <a:lnTo>
                    <a:pt x="7" y="0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3" name="Line 180"/>
            <p:cNvSpPr>
              <a:spLocks noChangeShapeType="1"/>
            </p:cNvSpPr>
            <p:nvPr/>
          </p:nvSpPr>
          <p:spPr bwMode="auto">
            <a:xfrm>
              <a:off x="1449" y="1132"/>
              <a:ext cx="1" cy="6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4" name="Freeform 181"/>
            <p:cNvSpPr>
              <a:spLocks/>
            </p:cNvSpPr>
            <p:nvPr/>
          </p:nvSpPr>
          <p:spPr bwMode="auto">
            <a:xfrm>
              <a:off x="1451" y="1138"/>
              <a:ext cx="3" cy="2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0 h 2"/>
                <a:gd name="T4" fmla="*/ 3 w 3"/>
                <a:gd name="T5" fmla="*/ 2 h 2"/>
                <a:gd name="T6" fmla="*/ 0 w 3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"/>
                <a:gd name="T13" fmla="*/ 0 h 2"/>
                <a:gd name="T14" fmla="*/ 3 w 3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" h="2">
                  <a:moveTo>
                    <a:pt x="0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5" name="Freeform 182"/>
            <p:cNvSpPr>
              <a:spLocks/>
            </p:cNvSpPr>
            <p:nvPr/>
          </p:nvSpPr>
          <p:spPr bwMode="auto">
            <a:xfrm>
              <a:off x="1452" y="1140"/>
              <a:ext cx="1" cy="8"/>
            </a:xfrm>
            <a:custGeom>
              <a:avLst/>
              <a:gdLst>
                <a:gd name="T0" fmla="*/ 0 w 1"/>
                <a:gd name="T1" fmla="*/ 0 h 8"/>
                <a:gd name="T2" fmla="*/ 0 w 1"/>
                <a:gd name="T3" fmla="*/ 5 h 8"/>
                <a:gd name="T4" fmla="*/ 0 w 1"/>
                <a:gd name="T5" fmla="*/ 7 h 8"/>
                <a:gd name="T6" fmla="*/ 0 w 1"/>
                <a:gd name="T7" fmla="*/ 8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8"/>
                <a:gd name="T14" fmla="*/ 1 w 1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8">
                  <a:moveTo>
                    <a:pt x="0" y="0"/>
                  </a:moveTo>
                  <a:lnTo>
                    <a:pt x="0" y="5"/>
                  </a:lnTo>
                  <a:lnTo>
                    <a:pt x="0" y="7"/>
                  </a:lnTo>
                  <a:lnTo>
                    <a:pt x="0" y="8"/>
                  </a:lnTo>
                </a:path>
              </a:pathLst>
            </a:custGeom>
            <a:solidFill>
              <a:srgbClr val="FF8000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6" name="Line 183"/>
            <p:cNvSpPr>
              <a:spLocks noChangeShapeType="1"/>
            </p:cNvSpPr>
            <p:nvPr/>
          </p:nvSpPr>
          <p:spPr bwMode="auto">
            <a:xfrm>
              <a:off x="1406" y="1095"/>
              <a:ext cx="22" cy="14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7" name="Line 184"/>
            <p:cNvSpPr>
              <a:spLocks noChangeShapeType="1"/>
            </p:cNvSpPr>
            <p:nvPr/>
          </p:nvSpPr>
          <p:spPr bwMode="auto">
            <a:xfrm>
              <a:off x="1424" y="1084"/>
              <a:ext cx="10" cy="20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8" name="Line 185"/>
            <p:cNvSpPr>
              <a:spLocks noChangeShapeType="1"/>
            </p:cNvSpPr>
            <p:nvPr/>
          </p:nvSpPr>
          <p:spPr bwMode="auto">
            <a:xfrm>
              <a:off x="1439" y="1072"/>
              <a:ext cx="4" cy="27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9" name="Line 186"/>
            <p:cNvSpPr>
              <a:spLocks noChangeShapeType="1"/>
            </p:cNvSpPr>
            <p:nvPr/>
          </p:nvSpPr>
          <p:spPr bwMode="auto">
            <a:xfrm>
              <a:off x="1392" y="1107"/>
              <a:ext cx="29" cy="5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70" name="Line 187"/>
            <p:cNvSpPr>
              <a:spLocks noChangeShapeType="1"/>
            </p:cNvSpPr>
            <p:nvPr/>
          </p:nvSpPr>
          <p:spPr bwMode="auto">
            <a:xfrm flipH="1">
              <a:off x="1449" y="1059"/>
              <a:ext cx="3" cy="31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71" name="Line 188"/>
            <p:cNvSpPr>
              <a:spLocks noChangeShapeType="1"/>
            </p:cNvSpPr>
            <p:nvPr/>
          </p:nvSpPr>
          <p:spPr bwMode="auto">
            <a:xfrm flipH="1">
              <a:off x="1454" y="1046"/>
              <a:ext cx="10" cy="38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72" name="Line 189"/>
            <p:cNvSpPr>
              <a:spLocks noChangeShapeType="1"/>
            </p:cNvSpPr>
            <p:nvPr/>
          </p:nvSpPr>
          <p:spPr bwMode="auto">
            <a:xfrm>
              <a:off x="1380" y="1114"/>
              <a:ext cx="31" cy="1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76" name="Rectangle 190"/>
          <p:cNvSpPr>
            <a:spLocks noChangeArrowheads="1"/>
          </p:cNvSpPr>
          <p:nvPr/>
        </p:nvSpPr>
        <p:spPr bwMode="auto">
          <a:xfrm>
            <a:off x="1006377" y="2856956"/>
            <a:ext cx="638065" cy="477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sz="800" dirty="0">
                <a:solidFill>
                  <a:srgbClr val="FF8000"/>
                </a:solidFill>
                <a:cs typeface="Calibri" charset="0"/>
              </a:rPr>
              <a:t>DSS-13 </a:t>
            </a:r>
          </a:p>
          <a:p>
            <a:r>
              <a:rPr lang="en-US" sz="800" dirty="0">
                <a:solidFill>
                  <a:srgbClr val="FF8000"/>
                </a:solidFill>
                <a:cs typeface="Calibri" charset="0"/>
              </a:rPr>
              <a:t>34m BWG </a:t>
            </a:r>
          </a:p>
          <a:p>
            <a:r>
              <a:rPr lang="en-US" sz="800" dirty="0">
                <a:solidFill>
                  <a:srgbClr val="FF8000"/>
                </a:solidFill>
                <a:cs typeface="Calibri" charset="0"/>
              </a:rPr>
              <a:t>&amp; HP Test Facility</a:t>
            </a:r>
          </a:p>
        </p:txBody>
      </p:sp>
      <p:sp>
        <p:nvSpPr>
          <p:cNvPr id="80" name="Rectangle 891"/>
          <p:cNvSpPr>
            <a:spLocks noChangeArrowheads="1"/>
          </p:cNvSpPr>
          <p:nvPr/>
        </p:nvSpPr>
        <p:spPr bwMode="auto">
          <a:xfrm>
            <a:off x="7800433" y="2140542"/>
            <a:ext cx="615439" cy="307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1000" dirty="0">
                <a:latin typeface="Calibri" charset="0"/>
                <a:cs typeface="Calibri" charset="0"/>
              </a:rPr>
              <a:t>New 80 kW</a:t>
            </a:r>
          </a:p>
          <a:p>
            <a:r>
              <a:rPr lang="en-US" sz="1000" dirty="0">
                <a:latin typeface="Calibri" charset="0"/>
                <a:cs typeface="Calibri" charset="0"/>
              </a:rPr>
              <a:t>Transmitter</a:t>
            </a:r>
          </a:p>
        </p:txBody>
      </p:sp>
      <p:sp>
        <p:nvSpPr>
          <p:cNvPr id="82" name="Rectangle 891"/>
          <p:cNvSpPr>
            <a:spLocks noChangeArrowheads="1"/>
          </p:cNvSpPr>
          <p:nvPr/>
        </p:nvSpPr>
        <p:spPr bwMode="auto">
          <a:xfrm>
            <a:off x="7767905" y="1749322"/>
            <a:ext cx="854854" cy="307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r>
              <a:rPr lang="en-US" sz="1000" b="1" dirty="0" smtClean="0">
                <a:solidFill>
                  <a:srgbClr val="00CC00"/>
                </a:solidFill>
                <a:latin typeface="Calibri" charset="0"/>
                <a:cs typeface="Calibri" charset="0"/>
              </a:rPr>
              <a:t>Future </a:t>
            </a:r>
            <a:r>
              <a:rPr lang="en-US" sz="1000" b="1" dirty="0">
                <a:solidFill>
                  <a:srgbClr val="00CC00"/>
                </a:solidFill>
                <a:latin typeface="Calibri" charset="0"/>
                <a:cs typeface="Calibri" charset="0"/>
              </a:rPr>
              <a:t>34m</a:t>
            </a:r>
          </a:p>
          <a:p>
            <a:r>
              <a:rPr lang="en-US" sz="1000" b="1" dirty="0">
                <a:solidFill>
                  <a:srgbClr val="00CC00"/>
                </a:solidFill>
                <a:latin typeface="Calibri" charset="0"/>
                <a:cs typeface="Calibri" charset="0"/>
              </a:rPr>
              <a:t>BWG Antenna</a:t>
            </a:r>
          </a:p>
        </p:txBody>
      </p:sp>
      <p:sp>
        <p:nvSpPr>
          <p:cNvPr id="83" name="Rectangle 82"/>
          <p:cNvSpPr/>
          <p:nvPr/>
        </p:nvSpPr>
        <p:spPr bwMode="auto">
          <a:xfrm>
            <a:off x="7682679" y="1462632"/>
            <a:ext cx="874888" cy="10980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4" name="TextBox 4755"/>
          <p:cNvSpPr txBox="1">
            <a:spLocks noChangeArrowheads="1"/>
          </p:cNvSpPr>
          <p:nvPr/>
        </p:nvSpPr>
        <p:spPr bwMode="auto">
          <a:xfrm>
            <a:off x="7673629" y="1493012"/>
            <a:ext cx="8839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9pPr>
          </a:lstStyle>
          <a:p>
            <a:pPr algn="ctr"/>
            <a:r>
              <a:rPr lang="en-US" sz="1000" b="1" dirty="0">
                <a:cs typeface="Calibri" charset="0"/>
              </a:rPr>
              <a:t>LEGEND</a:t>
            </a:r>
          </a:p>
        </p:txBody>
      </p:sp>
      <p:sp>
        <p:nvSpPr>
          <p:cNvPr id="85" name="Line 310"/>
          <p:cNvSpPr>
            <a:spLocks noChangeShapeType="1"/>
          </p:cNvSpPr>
          <p:nvPr/>
        </p:nvSpPr>
        <p:spPr bwMode="auto">
          <a:xfrm flipV="1">
            <a:off x="1318622" y="2771602"/>
            <a:ext cx="1508" cy="116137"/>
          </a:xfrm>
          <a:prstGeom prst="line">
            <a:avLst/>
          </a:prstGeom>
          <a:noFill/>
          <a:ln w="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87" name="Group 12"/>
          <p:cNvGrpSpPr>
            <a:grpSpLocks/>
          </p:cNvGrpSpPr>
          <p:nvPr/>
        </p:nvGrpSpPr>
        <p:grpSpPr bwMode="auto">
          <a:xfrm>
            <a:off x="2326252" y="1579446"/>
            <a:ext cx="173469" cy="575090"/>
            <a:chOff x="2102" y="1093"/>
            <a:chExt cx="130" cy="273"/>
          </a:xfrm>
        </p:grpSpPr>
        <p:sp>
          <p:nvSpPr>
            <p:cNvPr id="575" name="Freeform 13"/>
            <p:cNvSpPr>
              <a:spLocks/>
            </p:cNvSpPr>
            <p:nvPr/>
          </p:nvSpPr>
          <p:spPr bwMode="auto">
            <a:xfrm>
              <a:off x="2102" y="1300"/>
              <a:ext cx="20" cy="66"/>
            </a:xfrm>
            <a:custGeom>
              <a:avLst/>
              <a:gdLst>
                <a:gd name="T0" fmla="*/ 10 w 20"/>
                <a:gd name="T1" fmla="*/ 66 h 66"/>
                <a:gd name="T2" fmla="*/ 20 w 20"/>
                <a:gd name="T3" fmla="*/ 0 h 66"/>
                <a:gd name="T4" fmla="*/ 10 w 20"/>
                <a:gd name="T5" fmla="*/ 3 h 66"/>
                <a:gd name="T6" fmla="*/ 0 w 20"/>
                <a:gd name="T7" fmla="*/ 0 h 66"/>
                <a:gd name="T8" fmla="*/ 10 w 20"/>
                <a:gd name="T9" fmla="*/ 66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66"/>
                <a:gd name="T17" fmla="*/ 20 w 20"/>
                <a:gd name="T18" fmla="*/ 66 h 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66">
                  <a:moveTo>
                    <a:pt x="10" y="66"/>
                  </a:moveTo>
                  <a:lnTo>
                    <a:pt x="20" y="0"/>
                  </a:lnTo>
                  <a:lnTo>
                    <a:pt x="10" y="3"/>
                  </a:lnTo>
                  <a:lnTo>
                    <a:pt x="0" y="0"/>
                  </a:lnTo>
                  <a:lnTo>
                    <a:pt x="10" y="66"/>
                  </a:lnTo>
                  <a:close/>
                </a:path>
              </a:pathLst>
            </a:custGeom>
            <a:solidFill>
              <a:srgbClr val="333399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6" name="Freeform 14"/>
            <p:cNvSpPr>
              <a:spLocks/>
            </p:cNvSpPr>
            <p:nvPr/>
          </p:nvSpPr>
          <p:spPr bwMode="auto">
            <a:xfrm>
              <a:off x="2166" y="1093"/>
              <a:ext cx="66" cy="20"/>
            </a:xfrm>
            <a:custGeom>
              <a:avLst/>
              <a:gdLst>
                <a:gd name="T0" fmla="*/ 66 w 66"/>
                <a:gd name="T1" fmla="*/ 10 h 20"/>
                <a:gd name="T2" fmla="*/ 0 w 66"/>
                <a:gd name="T3" fmla="*/ 20 h 20"/>
                <a:gd name="T4" fmla="*/ 4 w 66"/>
                <a:gd name="T5" fmla="*/ 10 h 20"/>
                <a:gd name="T6" fmla="*/ 0 w 66"/>
                <a:gd name="T7" fmla="*/ 0 h 20"/>
                <a:gd name="T8" fmla="*/ 66 w 66"/>
                <a:gd name="T9" fmla="*/ 1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20"/>
                <a:gd name="T17" fmla="*/ 66 w 66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20">
                  <a:moveTo>
                    <a:pt x="66" y="10"/>
                  </a:moveTo>
                  <a:lnTo>
                    <a:pt x="0" y="20"/>
                  </a:lnTo>
                  <a:lnTo>
                    <a:pt x="4" y="10"/>
                  </a:lnTo>
                  <a:lnTo>
                    <a:pt x="0" y="0"/>
                  </a:lnTo>
                  <a:lnTo>
                    <a:pt x="66" y="10"/>
                  </a:lnTo>
                  <a:close/>
                </a:path>
              </a:pathLst>
            </a:custGeom>
            <a:solidFill>
              <a:srgbClr val="333399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7" name="Line 15"/>
            <p:cNvSpPr>
              <a:spLocks noChangeShapeType="1"/>
            </p:cNvSpPr>
            <p:nvPr/>
          </p:nvSpPr>
          <p:spPr bwMode="auto">
            <a:xfrm flipV="1">
              <a:off x="2111" y="1104"/>
              <a:ext cx="1" cy="211"/>
            </a:xfrm>
            <a:prstGeom prst="line">
              <a:avLst/>
            </a:prstGeom>
            <a:noFill/>
            <a:ln w="3175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78" name="Line 16"/>
            <p:cNvSpPr>
              <a:spLocks noChangeShapeType="1"/>
            </p:cNvSpPr>
            <p:nvPr/>
          </p:nvSpPr>
          <p:spPr bwMode="auto">
            <a:xfrm>
              <a:off x="2112" y="1104"/>
              <a:ext cx="114" cy="2"/>
            </a:xfrm>
            <a:prstGeom prst="line">
              <a:avLst/>
            </a:prstGeom>
            <a:noFill/>
            <a:ln w="3175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88" name="Group 996"/>
          <p:cNvGrpSpPr>
            <a:grpSpLocks/>
          </p:cNvGrpSpPr>
          <p:nvPr/>
        </p:nvGrpSpPr>
        <p:grpSpPr bwMode="auto">
          <a:xfrm>
            <a:off x="2460502" y="1531871"/>
            <a:ext cx="399733" cy="468747"/>
            <a:chOff x="1219" y="1028"/>
            <a:chExt cx="231" cy="345"/>
          </a:xfrm>
        </p:grpSpPr>
        <p:grpSp>
          <p:nvGrpSpPr>
            <p:cNvPr id="483" name="Group 997"/>
            <p:cNvGrpSpPr>
              <a:grpSpLocks/>
            </p:cNvGrpSpPr>
            <p:nvPr/>
          </p:nvGrpSpPr>
          <p:grpSpPr bwMode="auto">
            <a:xfrm>
              <a:off x="1259" y="1028"/>
              <a:ext cx="115" cy="131"/>
              <a:chOff x="1290" y="1203"/>
              <a:chExt cx="115" cy="131"/>
            </a:xfrm>
          </p:grpSpPr>
          <p:sp>
            <p:nvSpPr>
              <p:cNvPr id="485" name="Freeform 998"/>
              <p:cNvSpPr>
                <a:spLocks/>
              </p:cNvSpPr>
              <p:nvPr/>
            </p:nvSpPr>
            <p:spPr bwMode="auto">
              <a:xfrm>
                <a:off x="1290" y="1203"/>
                <a:ext cx="108" cy="83"/>
              </a:xfrm>
              <a:custGeom>
                <a:avLst/>
                <a:gdLst>
                  <a:gd name="T0" fmla="*/ 59 w 108"/>
                  <a:gd name="T1" fmla="*/ 20 h 83"/>
                  <a:gd name="T2" fmla="*/ 72 w 108"/>
                  <a:gd name="T3" fmla="*/ 12 h 83"/>
                  <a:gd name="T4" fmla="*/ 80 w 108"/>
                  <a:gd name="T5" fmla="*/ 7 h 83"/>
                  <a:gd name="T6" fmla="*/ 90 w 108"/>
                  <a:gd name="T7" fmla="*/ 3 h 83"/>
                  <a:gd name="T8" fmla="*/ 98 w 108"/>
                  <a:gd name="T9" fmla="*/ 0 h 83"/>
                  <a:gd name="T10" fmla="*/ 103 w 108"/>
                  <a:gd name="T11" fmla="*/ 0 h 83"/>
                  <a:gd name="T12" fmla="*/ 106 w 108"/>
                  <a:gd name="T13" fmla="*/ 0 h 83"/>
                  <a:gd name="T14" fmla="*/ 108 w 108"/>
                  <a:gd name="T15" fmla="*/ 3 h 83"/>
                  <a:gd name="T16" fmla="*/ 106 w 108"/>
                  <a:gd name="T17" fmla="*/ 7 h 83"/>
                  <a:gd name="T18" fmla="*/ 106 w 108"/>
                  <a:gd name="T19" fmla="*/ 8 h 83"/>
                  <a:gd name="T20" fmla="*/ 103 w 108"/>
                  <a:gd name="T21" fmla="*/ 13 h 83"/>
                  <a:gd name="T22" fmla="*/ 100 w 108"/>
                  <a:gd name="T23" fmla="*/ 17 h 83"/>
                  <a:gd name="T24" fmla="*/ 97 w 108"/>
                  <a:gd name="T25" fmla="*/ 20 h 83"/>
                  <a:gd name="T26" fmla="*/ 92 w 108"/>
                  <a:gd name="T27" fmla="*/ 27 h 83"/>
                  <a:gd name="T28" fmla="*/ 83 w 108"/>
                  <a:gd name="T29" fmla="*/ 33 h 83"/>
                  <a:gd name="T30" fmla="*/ 77 w 108"/>
                  <a:gd name="T31" fmla="*/ 38 h 83"/>
                  <a:gd name="T32" fmla="*/ 69 w 108"/>
                  <a:gd name="T33" fmla="*/ 45 h 83"/>
                  <a:gd name="T34" fmla="*/ 62 w 108"/>
                  <a:gd name="T35" fmla="*/ 50 h 83"/>
                  <a:gd name="T36" fmla="*/ 51 w 108"/>
                  <a:gd name="T37" fmla="*/ 58 h 83"/>
                  <a:gd name="T38" fmla="*/ 37 w 108"/>
                  <a:gd name="T39" fmla="*/ 66 h 83"/>
                  <a:gd name="T40" fmla="*/ 28 w 108"/>
                  <a:gd name="T41" fmla="*/ 73 h 83"/>
                  <a:gd name="T42" fmla="*/ 19 w 108"/>
                  <a:gd name="T43" fmla="*/ 76 h 83"/>
                  <a:gd name="T44" fmla="*/ 10 w 108"/>
                  <a:gd name="T45" fmla="*/ 81 h 83"/>
                  <a:gd name="T46" fmla="*/ 5 w 108"/>
                  <a:gd name="T47" fmla="*/ 83 h 83"/>
                  <a:gd name="T48" fmla="*/ 1 w 108"/>
                  <a:gd name="T49" fmla="*/ 83 h 83"/>
                  <a:gd name="T50" fmla="*/ 0 w 108"/>
                  <a:gd name="T51" fmla="*/ 81 h 83"/>
                  <a:gd name="T52" fmla="*/ 0 w 108"/>
                  <a:gd name="T53" fmla="*/ 80 h 83"/>
                  <a:gd name="T54" fmla="*/ 0 w 108"/>
                  <a:gd name="T55" fmla="*/ 76 h 83"/>
                  <a:gd name="T56" fmla="*/ 0 w 108"/>
                  <a:gd name="T57" fmla="*/ 73 h 83"/>
                  <a:gd name="T58" fmla="*/ 5 w 108"/>
                  <a:gd name="T59" fmla="*/ 66 h 83"/>
                  <a:gd name="T60" fmla="*/ 11 w 108"/>
                  <a:gd name="T61" fmla="*/ 58 h 83"/>
                  <a:gd name="T62" fmla="*/ 18 w 108"/>
                  <a:gd name="T63" fmla="*/ 51 h 83"/>
                  <a:gd name="T64" fmla="*/ 24 w 108"/>
                  <a:gd name="T65" fmla="*/ 45 h 83"/>
                  <a:gd name="T66" fmla="*/ 29 w 108"/>
                  <a:gd name="T67" fmla="*/ 41 h 8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08"/>
                  <a:gd name="T103" fmla="*/ 0 h 83"/>
                  <a:gd name="T104" fmla="*/ 108 w 108"/>
                  <a:gd name="T105" fmla="*/ 83 h 8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08" h="83">
                    <a:moveTo>
                      <a:pt x="59" y="20"/>
                    </a:moveTo>
                    <a:lnTo>
                      <a:pt x="72" y="12"/>
                    </a:lnTo>
                    <a:lnTo>
                      <a:pt x="80" y="7"/>
                    </a:lnTo>
                    <a:lnTo>
                      <a:pt x="90" y="3"/>
                    </a:lnTo>
                    <a:lnTo>
                      <a:pt x="98" y="0"/>
                    </a:lnTo>
                    <a:lnTo>
                      <a:pt x="103" y="0"/>
                    </a:lnTo>
                    <a:lnTo>
                      <a:pt x="106" y="0"/>
                    </a:lnTo>
                    <a:lnTo>
                      <a:pt x="108" y="3"/>
                    </a:lnTo>
                    <a:lnTo>
                      <a:pt x="106" y="7"/>
                    </a:lnTo>
                    <a:lnTo>
                      <a:pt x="106" y="8"/>
                    </a:lnTo>
                    <a:lnTo>
                      <a:pt x="103" y="13"/>
                    </a:lnTo>
                    <a:lnTo>
                      <a:pt x="100" y="17"/>
                    </a:lnTo>
                    <a:lnTo>
                      <a:pt x="97" y="20"/>
                    </a:lnTo>
                    <a:lnTo>
                      <a:pt x="92" y="27"/>
                    </a:lnTo>
                    <a:lnTo>
                      <a:pt x="83" y="33"/>
                    </a:lnTo>
                    <a:lnTo>
                      <a:pt x="77" y="38"/>
                    </a:lnTo>
                    <a:lnTo>
                      <a:pt x="69" y="45"/>
                    </a:lnTo>
                    <a:lnTo>
                      <a:pt x="62" y="50"/>
                    </a:lnTo>
                    <a:lnTo>
                      <a:pt x="51" y="58"/>
                    </a:lnTo>
                    <a:lnTo>
                      <a:pt x="37" y="66"/>
                    </a:lnTo>
                    <a:lnTo>
                      <a:pt x="28" y="73"/>
                    </a:lnTo>
                    <a:lnTo>
                      <a:pt x="19" y="76"/>
                    </a:lnTo>
                    <a:lnTo>
                      <a:pt x="10" y="81"/>
                    </a:lnTo>
                    <a:lnTo>
                      <a:pt x="5" y="83"/>
                    </a:lnTo>
                    <a:lnTo>
                      <a:pt x="1" y="83"/>
                    </a:lnTo>
                    <a:lnTo>
                      <a:pt x="0" y="81"/>
                    </a:lnTo>
                    <a:lnTo>
                      <a:pt x="0" y="80"/>
                    </a:lnTo>
                    <a:lnTo>
                      <a:pt x="0" y="76"/>
                    </a:lnTo>
                    <a:lnTo>
                      <a:pt x="0" y="73"/>
                    </a:lnTo>
                    <a:lnTo>
                      <a:pt x="5" y="66"/>
                    </a:lnTo>
                    <a:lnTo>
                      <a:pt x="11" y="58"/>
                    </a:lnTo>
                    <a:lnTo>
                      <a:pt x="18" y="51"/>
                    </a:lnTo>
                    <a:lnTo>
                      <a:pt x="24" y="45"/>
                    </a:lnTo>
                    <a:lnTo>
                      <a:pt x="29" y="4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86" name="Freeform 999"/>
              <p:cNvSpPr>
                <a:spLocks/>
              </p:cNvSpPr>
              <p:nvPr/>
            </p:nvSpPr>
            <p:spPr bwMode="auto">
              <a:xfrm>
                <a:off x="1291" y="1205"/>
                <a:ext cx="107" cy="83"/>
              </a:xfrm>
              <a:custGeom>
                <a:avLst/>
                <a:gdLst>
                  <a:gd name="T0" fmla="*/ 0 w 107"/>
                  <a:gd name="T1" fmla="*/ 81 h 83"/>
                  <a:gd name="T2" fmla="*/ 12 w 107"/>
                  <a:gd name="T3" fmla="*/ 83 h 83"/>
                  <a:gd name="T4" fmla="*/ 25 w 107"/>
                  <a:gd name="T5" fmla="*/ 81 h 83"/>
                  <a:gd name="T6" fmla="*/ 35 w 107"/>
                  <a:gd name="T7" fmla="*/ 81 h 83"/>
                  <a:gd name="T8" fmla="*/ 46 w 107"/>
                  <a:gd name="T9" fmla="*/ 79 h 83"/>
                  <a:gd name="T10" fmla="*/ 56 w 107"/>
                  <a:gd name="T11" fmla="*/ 78 h 83"/>
                  <a:gd name="T12" fmla="*/ 66 w 107"/>
                  <a:gd name="T13" fmla="*/ 73 h 83"/>
                  <a:gd name="T14" fmla="*/ 74 w 107"/>
                  <a:gd name="T15" fmla="*/ 66 h 83"/>
                  <a:gd name="T16" fmla="*/ 82 w 107"/>
                  <a:gd name="T17" fmla="*/ 59 h 83"/>
                  <a:gd name="T18" fmla="*/ 91 w 107"/>
                  <a:gd name="T19" fmla="*/ 51 h 83"/>
                  <a:gd name="T20" fmla="*/ 97 w 107"/>
                  <a:gd name="T21" fmla="*/ 38 h 83"/>
                  <a:gd name="T22" fmla="*/ 104 w 107"/>
                  <a:gd name="T23" fmla="*/ 23 h 83"/>
                  <a:gd name="T24" fmla="*/ 105 w 107"/>
                  <a:gd name="T25" fmla="*/ 15 h 83"/>
                  <a:gd name="T26" fmla="*/ 107 w 107"/>
                  <a:gd name="T27" fmla="*/ 8 h 83"/>
                  <a:gd name="T28" fmla="*/ 107 w 107"/>
                  <a:gd name="T29" fmla="*/ 5 h 83"/>
                  <a:gd name="T30" fmla="*/ 107 w 107"/>
                  <a:gd name="T31" fmla="*/ 1 h 83"/>
                  <a:gd name="T32" fmla="*/ 105 w 107"/>
                  <a:gd name="T33" fmla="*/ 0 h 8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07"/>
                  <a:gd name="T52" fmla="*/ 0 h 83"/>
                  <a:gd name="T53" fmla="*/ 107 w 107"/>
                  <a:gd name="T54" fmla="*/ 83 h 83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07" h="83">
                    <a:moveTo>
                      <a:pt x="0" y="81"/>
                    </a:moveTo>
                    <a:lnTo>
                      <a:pt x="12" y="83"/>
                    </a:lnTo>
                    <a:lnTo>
                      <a:pt x="25" y="81"/>
                    </a:lnTo>
                    <a:lnTo>
                      <a:pt x="35" y="81"/>
                    </a:lnTo>
                    <a:lnTo>
                      <a:pt x="46" y="79"/>
                    </a:lnTo>
                    <a:lnTo>
                      <a:pt x="56" y="78"/>
                    </a:lnTo>
                    <a:lnTo>
                      <a:pt x="66" y="73"/>
                    </a:lnTo>
                    <a:lnTo>
                      <a:pt x="74" y="66"/>
                    </a:lnTo>
                    <a:lnTo>
                      <a:pt x="82" y="59"/>
                    </a:lnTo>
                    <a:lnTo>
                      <a:pt x="91" y="51"/>
                    </a:lnTo>
                    <a:lnTo>
                      <a:pt x="97" y="38"/>
                    </a:lnTo>
                    <a:lnTo>
                      <a:pt x="104" y="23"/>
                    </a:lnTo>
                    <a:lnTo>
                      <a:pt x="105" y="15"/>
                    </a:lnTo>
                    <a:lnTo>
                      <a:pt x="107" y="8"/>
                    </a:lnTo>
                    <a:lnTo>
                      <a:pt x="107" y="5"/>
                    </a:lnTo>
                    <a:lnTo>
                      <a:pt x="107" y="1"/>
                    </a:lnTo>
                    <a:lnTo>
                      <a:pt x="105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87" name="Freeform 1000"/>
              <p:cNvSpPr>
                <a:spLocks/>
              </p:cNvSpPr>
              <p:nvPr/>
            </p:nvSpPr>
            <p:spPr bwMode="auto">
              <a:xfrm>
                <a:off x="1293" y="1206"/>
                <a:ext cx="103" cy="78"/>
              </a:xfrm>
              <a:custGeom>
                <a:avLst/>
                <a:gdLst>
                  <a:gd name="T0" fmla="*/ 2 w 103"/>
                  <a:gd name="T1" fmla="*/ 78 h 78"/>
                  <a:gd name="T2" fmla="*/ 0 w 103"/>
                  <a:gd name="T3" fmla="*/ 78 h 78"/>
                  <a:gd name="T4" fmla="*/ 2 w 103"/>
                  <a:gd name="T5" fmla="*/ 72 h 78"/>
                  <a:gd name="T6" fmla="*/ 5 w 103"/>
                  <a:gd name="T7" fmla="*/ 67 h 78"/>
                  <a:gd name="T8" fmla="*/ 10 w 103"/>
                  <a:gd name="T9" fmla="*/ 60 h 78"/>
                  <a:gd name="T10" fmla="*/ 15 w 103"/>
                  <a:gd name="T11" fmla="*/ 55 h 78"/>
                  <a:gd name="T12" fmla="*/ 20 w 103"/>
                  <a:gd name="T13" fmla="*/ 50 h 78"/>
                  <a:gd name="T14" fmla="*/ 25 w 103"/>
                  <a:gd name="T15" fmla="*/ 45 h 78"/>
                  <a:gd name="T16" fmla="*/ 33 w 103"/>
                  <a:gd name="T17" fmla="*/ 38 h 78"/>
                  <a:gd name="T18" fmla="*/ 39 w 103"/>
                  <a:gd name="T19" fmla="*/ 33 h 78"/>
                  <a:gd name="T20" fmla="*/ 49 w 103"/>
                  <a:gd name="T21" fmla="*/ 27 h 78"/>
                  <a:gd name="T22" fmla="*/ 62 w 103"/>
                  <a:gd name="T23" fmla="*/ 19 h 78"/>
                  <a:gd name="T24" fmla="*/ 72 w 103"/>
                  <a:gd name="T25" fmla="*/ 12 h 78"/>
                  <a:gd name="T26" fmla="*/ 80 w 103"/>
                  <a:gd name="T27" fmla="*/ 7 h 78"/>
                  <a:gd name="T28" fmla="*/ 87 w 103"/>
                  <a:gd name="T29" fmla="*/ 4 h 78"/>
                  <a:gd name="T30" fmla="*/ 94 w 103"/>
                  <a:gd name="T31" fmla="*/ 2 h 78"/>
                  <a:gd name="T32" fmla="*/ 99 w 103"/>
                  <a:gd name="T33" fmla="*/ 0 h 78"/>
                  <a:gd name="T34" fmla="*/ 102 w 103"/>
                  <a:gd name="T35" fmla="*/ 0 h 78"/>
                  <a:gd name="T36" fmla="*/ 103 w 103"/>
                  <a:gd name="T37" fmla="*/ 2 h 7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3"/>
                  <a:gd name="T58" fmla="*/ 0 h 78"/>
                  <a:gd name="T59" fmla="*/ 103 w 103"/>
                  <a:gd name="T60" fmla="*/ 78 h 7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3" h="78">
                    <a:moveTo>
                      <a:pt x="2" y="78"/>
                    </a:moveTo>
                    <a:lnTo>
                      <a:pt x="0" y="78"/>
                    </a:lnTo>
                    <a:lnTo>
                      <a:pt x="2" y="72"/>
                    </a:lnTo>
                    <a:lnTo>
                      <a:pt x="5" y="67"/>
                    </a:lnTo>
                    <a:lnTo>
                      <a:pt x="10" y="60"/>
                    </a:lnTo>
                    <a:lnTo>
                      <a:pt x="15" y="55"/>
                    </a:lnTo>
                    <a:lnTo>
                      <a:pt x="20" y="50"/>
                    </a:lnTo>
                    <a:lnTo>
                      <a:pt x="25" y="45"/>
                    </a:lnTo>
                    <a:lnTo>
                      <a:pt x="33" y="38"/>
                    </a:lnTo>
                    <a:lnTo>
                      <a:pt x="39" y="33"/>
                    </a:lnTo>
                    <a:lnTo>
                      <a:pt x="49" y="27"/>
                    </a:lnTo>
                    <a:lnTo>
                      <a:pt x="62" y="19"/>
                    </a:lnTo>
                    <a:lnTo>
                      <a:pt x="72" y="12"/>
                    </a:lnTo>
                    <a:lnTo>
                      <a:pt x="80" y="7"/>
                    </a:lnTo>
                    <a:lnTo>
                      <a:pt x="87" y="4"/>
                    </a:lnTo>
                    <a:lnTo>
                      <a:pt x="94" y="2"/>
                    </a:lnTo>
                    <a:lnTo>
                      <a:pt x="99" y="0"/>
                    </a:lnTo>
                    <a:lnTo>
                      <a:pt x="102" y="0"/>
                    </a:lnTo>
                    <a:lnTo>
                      <a:pt x="103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88" name="Freeform 1001"/>
              <p:cNvSpPr>
                <a:spLocks/>
              </p:cNvSpPr>
              <p:nvPr/>
            </p:nvSpPr>
            <p:spPr bwMode="auto">
              <a:xfrm>
                <a:off x="1300" y="1213"/>
                <a:ext cx="92" cy="70"/>
              </a:xfrm>
              <a:custGeom>
                <a:avLst/>
                <a:gdLst>
                  <a:gd name="T0" fmla="*/ 0 w 92"/>
                  <a:gd name="T1" fmla="*/ 70 h 70"/>
                  <a:gd name="T2" fmla="*/ 0 w 92"/>
                  <a:gd name="T3" fmla="*/ 68 h 70"/>
                  <a:gd name="T4" fmla="*/ 0 w 92"/>
                  <a:gd name="T5" fmla="*/ 66 h 70"/>
                  <a:gd name="T6" fmla="*/ 3 w 92"/>
                  <a:gd name="T7" fmla="*/ 60 h 70"/>
                  <a:gd name="T8" fmla="*/ 6 w 92"/>
                  <a:gd name="T9" fmla="*/ 55 h 70"/>
                  <a:gd name="T10" fmla="*/ 11 w 92"/>
                  <a:gd name="T11" fmla="*/ 50 h 70"/>
                  <a:gd name="T12" fmla="*/ 16 w 92"/>
                  <a:gd name="T13" fmla="*/ 45 h 70"/>
                  <a:gd name="T14" fmla="*/ 23 w 92"/>
                  <a:gd name="T15" fmla="*/ 40 h 70"/>
                  <a:gd name="T16" fmla="*/ 29 w 92"/>
                  <a:gd name="T17" fmla="*/ 33 h 70"/>
                  <a:gd name="T18" fmla="*/ 37 w 92"/>
                  <a:gd name="T19" fmla="*/ 28 h 70"/>
                  <a:gd name="T20" fmla="*/ 46 w 92"/>
                  <a:gd name="T21" fmla="*/ 20 h 70"/>
                  <a:gd name="T22" fmla="*/ 59 w 92"/>
                  <a:gd name="T23" fmla="*/ 12 h 70"/>
                  <a:gd name="T24" fmla="*/ 70 w 92"/>
                  <a:gd name="T25" fmla="*/ 7 h 70"/>
                  <a:gd name="T26" fmla="*/ 78 w 92"/>
                  <a:gd name="T27" fmla="*/ 3 h 70"/>
                  <a:gd name="T28" fmla="*/ 83 w 92"/>
                  <a:gd name="T29" fmla="*/ 0 h 70"/>
                  <a:gd name="T30" fmla="*/ 87 w 92"/>
                  <a:gd name="T31" fmla="*/ 0 h 70"/>
                  <a:gd name="T32" fmla="*/ 90 w 92"/>
                  <a:gd name="T33" fmla="*/ 0 h 70"/>
                  <a:gd name="T34" fmla="*/ 92 w 92"/>
                  <a:gd name="T35" fmla="*/ 2 h 7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92"/>
                  <a:gd name="T55" fmla="*/ 0 h 70"/>
                  <a:gd name="T56" fmla="*/ 92 w 92"/>
                  <a:gd name="T57" fmla="*/ 70 h 7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92" h="70">
                    <a:moveTo>
                      <a:pt x="0" y="70"/>
                    </a:moveTo>
                    <a:lnTo>
                      <a:pt x="0" y="68"/>
                    </a:lnTo>
                    <a:lnTo>
                      <a:pt x="0" y="66"/>
                    </a:lnTo>
                    <a:lnTo>
                      <a:pt x="3" y="60"/>
                    </a:lnTo>
                    <a:lnTo>
                      <a:pt x="6" y="55"/>
                    </a:lnTo>
                    <a:lnTo>
                      <a:pt x="11" y="50"/>
                    </a:lnTo>
                    <a:lnTo>
                      <a:pt x="16" y="45"/>
                    </a:lnTo>
                    <a:lnTo>
                      <a:pt x="23" y="40"/>
                    </a:lnTo>
                    <a:lnTo>
                      <a:pt x="29" y="33"/>
                    </a:lnTo>
                    <a:lnTo>
                      <a:pt x="37" y="28"/>
                    </a:lnTo>
                    <a:lnTo>
                      <a:pt x="46" y="20"/>
                    </a:lnTo>
                    <a:lnTo>
                      <a:pt x="59" y="12"/>
                    </a:lnTo>
                    <a:lnTo>
                      <a:pt x="70" y="7"/>
                    </a:lnTo>
                    <a:lnTo>
                      <a:pt x="78" y="3"/>
                    </a:lnTo>
                    <a:lnTo>
                      <a:pt x="83" y="0"/>
                    </a:lnTo>
                    <a:lnTo>
                      <a:pt x="87" y="0"/>
                    </a:lnTo>
                    <a:lnTo>
                      <a:pt x="90" y="0"/>
                    </a:lnTo>
                    <a:lnTo>
                      <a:pt x="92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89" name="Freeform 1002"/>
              <p:cNvSpPr>
                <a:spLocks/>
              </p:cNvSpPr>
              <p:nvPr/>
            </p:nvSpPr>
            <p:spPr bwMode="auto">
              <a:xfrm>
                <a:off x="1301" y="1215"/>
                <a:ext cx="97" cy="71"/>
              </a:xfrm>
              <a:custGeom>
                <a:avLst/>
                <a:gdLst>
                  <a:gd name="T0" fmla="*/ 0 w 97"/>
                  <a:gd name="T1" fmla="*/ 71 h 71"/>
                  <a:gd name="T2" fmla="*/ 17 w 97"/>
                  <a:gd name="T3" fmla="*/ 64 h 71"/>
                  <a:gd name="T4" fmla="*/ 31 w 97"/>
                  <a:gd name="T5" fmla="*/ 56 h 71"/>
                  <a:gd name="T6" fmla="*/ 48 w 97"/>
                  <a:gd name="T7" fmla="*/ 44 h 71"/>
                  <a:gd name="T8" fmla="*/ 61 w 97"/>
                  <a:gd name="T9" fmla="*/ 36 h 71"/>
                  <a:gd name="T10" fmla="*/ 72 w 97"/>
                  <a:gd name="T11" fmla="*/ 26 h 71"/>
                  <a:gd name="T12" fmla="*/ 81 w 97"/>
                  <a:gd name="T13" fmla="*/ 18 h 71"/>
                  <a:gd name="T14" fmla="*/ 89 w 97"/>
                  <a:gd name="T15" fmla="*/ 10 h 71"/>
                  <a:gd name="T16" fmla="*/ 97 w 97"/>
                  <a:gd name="T17" fmla="*/ 0 h 7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7"/>
                  <a:gd name="T28" fmla="*/ 0 h 71"/>
                  <a:gd name="T29" fmla="*/ 97 w 97"/>
                  <a:gd name="T30" fmla="*/ 71 h 7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7" h="71">
                    <a:moveTo>
                      <a:pt x="0" y="71"/>
                    </a:moveTo>
                    <a:lnTo>
                      <a:pt x="17" y="64"/>
                    </a:lnTo>
                    <a:lnTo>
                      <a:pt x="31" y="56"/>
                    </a:lnTo>
                    <a:lnTo>
                      <a:pt x="48" y="44"/>
                    </a:lnTo>
                    <a:lnTo>
                      <a:pt x="61" y="36"/>
                    </a:lnTo>
                    <a:lnTo>
                      <a:pt x="72" y="26"/>
                    </a:lnTo>
                    <a:lnTo>
                      <a:pt x="81" y="18"/>
                    </a:lnTo>
                    <a:lnTo>
                      <a:pt x="89" y="10"/>
                    </a:lnTo>
                    <a:lnTo>
                      <a:pt x="9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0" name="Freeform 1003"/>
              <p:cNvSpPr>
                <a:spLocks/>
              </p:cNvSpPr>
              <p:nvPr/>
            </p:nvSpPr>
            <p:spPr bwMode="auto">
              <a:xfrm>
                <a:off x="1309" y="1221"/>
                <a:ext cx="87" cy="65"/>
              </a:xfrm>
              <a:custGeom>
                <a:avLst/>
                <a:gdLst>
                  <a:gd name="T0" fmla="*/ 0 w 87"/>
                  <a:gd name="T1" fmla="*/ 65 h 65"/>
                  <a:gd name="T2" fmla="*/ 17 w 87"/>
                  <a:gd name="T3" fmla="*/ 57 h 65"/>
                  <a:gd name="T4" fmla="*/ 30 w 87"/>
                  <a:gd name="T5" fmla="*/ 50 h 65"/>
                  <a:gd name="T6" fmla="*/ 43 w 87"/>
                  <a:gd name="T7" fmla="*/ 42 h 65"/>
                  <a:gd name="T8" fmla="*/ 51 w 87"/>
                  <a:gd name="T9" fmla="*/ 35 h 65"/>
                  <a:gd name="T10" fmla="*/ 63 w 87"/>
                  <a:gd name="T11" fmla="*/ 25 h 65"/>
                  <a:gd name="T12" fmla="*/ 71 w 87"/>
                  <a:gd name="T13" fmla="*/ 18 h 65"/>
                  <a:gd name="T14" fmla="*/ 78 w 87"/>
                  <a:gd name="T15" fmla="*/ 10 h 65"/>
                  <a:gd name="T16" fmla="*/ 87 w 87"/>
                  <a:gd name="T17" fmla="*/ 0 h 6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7"/>
                  <a:gd name="T28" fmla="*/ 0 h 65"/>
                  <a:gd name="T29" fmla="*/ 87 w 87"/>
                  <a:gd name="T30" fmla="*/ 65 h 6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7" h="65">
                    <a:moveTo>
                      <a:pt x="0" y="65"/>
                    </a:moveTo>
                    <a:lnTo>
                      <a:pt x="17" y="57"/>
                    </a:lnTo>
                    <a:lnTo>
                      <a:pt x="30" y="50"/>
                    </a:lnTo>
                    <a:lnTo>
                      <a:pt x="43" y="42"/>
                    </a:lnTo>
                    <a:lnTo>
                      <a:pt x="51" y="35"/>
                    </a:lnTo>
                    <a:lnTo>
                      <a:pt x="63" y="25"/>
                    </a:lnTo>
                    <a:lnTo>
                      <a:pt x="71" y="18"/>
                    </a:lnTo>
                    <a:lnTo>
                      <a:pt x="78" y="10"/>
                    </a:lnTo>
                    <a:lnTo>
                      <a:pt x="8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1" name="Freeform 1004"/>
              <p:cNvSpPr>
                <a:spLocks/>
              </p:cNvSpPr>
              <p:nvPr/>
            </p:nvSpPr>
            <p:spPr bwMode="auto">
              <a:xfrm>
                <a:off x="1316" y="1230"/>
                <a:ext cx="77" cy="56"/>
              </a:xfrm>
              <a:custGeom>
                <a:avLst/>
                <a:gdLst>
                  <a:gd name="T0" fmla="*/ 0 w 77"/>
                  <a:gd name="T1" fmla="*/ 56 h 56"/>
                  <a:gd name="T2" fmla="*/ 15 w 77"/>
                  <a:gd name="T3" fmla="*/ 49 h 56"/>
                  <a:gd name="T4" fmla="*/ 30 w 77"/>
                  <a:gd name="T5" fmla="*/ 41 h 56"/>
                  <a:gd name="T6" fmla="*/ 39 w 77"/>
                  <a:gd name="T7" fmla="*/ 34 h 56"/>
                  <a:gd name="T8" fmla="*/ 49 w 77"/>
                  <a:gd name="T9" fmla="*/ 28 h 56"/>
                  <a:gd name="T10" fmla="*/ 59 w 77"/>
                  <a:gd name="T11" fmla="*/ 19 h 56"/>
                  <a:gd name="T12" fmla="*/ 67 w 77"/>
                  <a:gd name="T13" fmla="*/ 11 h 56"/>
                  <a:gd name="T14" fmla="*/ 77 w 77"/>
                  <a:gd name="T15" fmla="*/ 0 h 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7"/>
                  <a:gd name="T25" fmla="*/ 0 h 56"/>
                  <a:gd name="T26" fmla="*/ 77 w 77"/>
                  <a:gd name="T27" fmla="*/ 56 h 5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7" h="56">
                    <a:moveTo>
                      <a:pt x="0" y="56"/>
                    </a:moveTo>
                    <a:lnTo>
                      <a:pt x="15" y="49"/>
                    </a:lnTo>
                    <a:lnTo>
                      <a:pt x="30" y="41"/>
                    </a:lnTo>
                    <a:lnTo>
                      <a:pt x="39" y="34"/>
                    </a:lnTo>
                    <a:lnTo>
                      <a:pt x="49" y="28"/>
                    </a:lnTo>
                    <a:lnTo>
                      <a:pt x="59" y="19"/>
                    </a:lnTo>
                    <a:lnTo>
                      <a:pt x="67" y="11"/>
                    </a:lnTo>
                    <a:lnTo>
                      <a:pt x="7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2" name="Freeform 1005"/>
              <p:cNvSpPr>
                <a:spLocks/>
              </p:cNvSpPr>
              <p:nvPr/>
            </p:nvSpPr>
            <p:spPr bwMode="auto">
              <a:xfrm>
                <a:off x="1321" y="1238"/>
                <a:ext cx="69" cy="48"/>
              </a:xfrm>
              <a:custGeom>
                <a:avLst/>
                <a:gdLst>
                  <a:gd name="T0" fmla="*/ 0 w 69"/>
                  <a:gd name="T1" fmla="*/ 48 h 48"/>
                  <a:gd name="T2" fmla="*/ 11 w 69"/>
                  <a:gd name="T3" fmla="*/ 45 h 48"/>
                  <a:gd name="T4" fmla="*/ 23 w 69"/>
                  <a:gd name="T5" fmla="*/ 38 h 48"/>
                  <a:gd name="T6" fmla="*/ 34 w 69"/>
                  <a:gd name="T7" fmla="*/ 31 h 48"/>
                  <a:gd name="T8" fmla="*/ 46 w 69"/>
                  <a:gd name="T9" fmla="*/ 23 h 48"/>
                  <a:gd name="T10" fmla="*/ 54 w 69"/>
                  <a:gd name="T11" fmla="*/ 15 h 48"/>
                  <a:gd name="T12" fmla="*/ 62 w 69"/>
                  <a:gd name="T13" fmla="*/ 6 h 48"/>
                  <a:gd name="T14" fmla="*/ 69 w 69"/>
                  <a:gd name="T15" fmla="*/ 0 h 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9"/>
                  <a:gd name="T25" fmla="*/ 0 h 48"/>
                  <a:gd name="T26" fmla="*/ 69 w 69"/>
                  <a:gd name="T27" fmla="*/ 48 h 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9" h="48">
                    <a:moveTo>
                      <a:pt x="0" y="48"/>
                    </a:moveTo>
                    <a:lnTo>
                      <a:pt x="11" y="45"/>
                    </a:lnTo>
                    <a:lnTo>
                      <a:pt x="23" y="38"/>
                    </a:lnTo>
                    <a:lnTo>
                      <a:pt x="34" y="31"/>
                    </a:lnTo>
                    <a:lnTo>
                      <a:pt x="46" y="23"/>
                    </a:lnTo>
                    <a:lnTo>
                      <a:pt x="54" y="15"/>
                    </a:lnTo>
                    <a:lnTo>
                      <a:pt x="62" y="6"/>
                    </a:lnTo>
                    <a:lnTo>
                      <a:pt x="69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3" name="Freeform 1006"/>
              <p:cNvSpPr>
                <a:spLocks/>
              </p:cNvSpPr>
              <p:nvPr/>
            </p:nvSpPr>
            <p:spPr bwMode="auto">
              <a:xfrm>
                <a:off x="1332" y="1243"/>
                <a:ext cx="56" cy="41"/>
              </a:xfrm>
              <a:custGeom>
                <a:avLst/>
                <a:gdLst>
                  <a:gd name="T0" fmla="*/ 0 w 56"/>
                  <a:gd name="T1" fmla="*/ 41 h 41"/>
                  <a:gd name="T2" fmla="*/ 18 w 56"/>
                  <a:gd name="T3" fmla="*/ 31 h 41"/>
                  <a:gd name="T4" fmla="*/ 32 w 56"/>
                  <a:gd name="T5" fmla="*/ 23 h 41"/>
                  <a:gd name="T6" fmla="*/ 41 w 56"/>
                  <a:gd name="T7" fmla="*/ 15 h 41"/>
                  <a:gd name="T8" fmla="*/ 50 w 56"/>
                  <a:gd name="T9" fmla="*/ 8 h 41"/>
                  <a:gd name="T10" fmla="*/ 56 w 56"/>
                  <a:gd name="T11" fmla="*/ 0 h 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"/>
                  <a:gd name="T19" fmla="*/ 0 h 41"/>
                  <a:gd name="T20" fmla="*/ 56 w 56"/>
                  <a:gd name="T21" fmla="*/ 41 h 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" h="41">
                    <a:moveTo>
                      <a:pt x="0" y="41"/>
                    </a:moveTo>
                    <a:lnTo>
                      <a:pt x="18" y="31"/>
                    </a:lnTo>
                    <a:lnTo>
                      <a:pt x="32" y="23"/>
                    </a:lnTo>
                    <a:lnTo>
                      <a:pt x="41" y="15"/>
                    </a:lnTo>
                    <a:lnTo>
                      <a:pt x="50" y="8"/>
                    </a:lnTo>
                    <a:lnTo>
                      <a:pt x="56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4" name="Freeform 1007"/>
              <p:cNvSpPr>
                <a:spLocks/>
              </p:cNvSpPr>
              <p:nvPr/>
            </p:nvSpPr>
            <p:spPr bwMode="auto">
              <a:xfrm>
                <a:off x="1341" y="1254"/>
                <a:ext cx="41" cy="29"/>
              </a:xfrm>
              <a:custGeom>
                <a:avLst/>
                <a:gdLst>
                  <a:gd name="T0" fmla="*/ 0 w 41"/>
                  <a:gd name="T1" fmla="*/ 29 h 29"/>
                  <a:gd name="T2" fmla="*/ 13 w 41"/>
                  <a:gd name="T3" fmla="*/ 22 h 29"/>
                  <a:gd name="T4" fmla="*/ 24 w 41"/>
                  <a:gd name="T5" fmla="*/ 14 h 29"/>
                  <a:gd name="T6" fmla="*/ 32 w 41"/>
                  <a:gd name="T7" fmla="*/ 9 h 29"/>
                  <a:gd name="T8" fmla="*/ 41 w 41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29"/>
                  <a:gd name="T17" fmla="*/ 41 w 41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29">
                    <a:moveTo>
                      <a:pt x="0" y="29"/>
                    </a:moveTo>
                    <a:lnTo>
                      <a:pt x="13" y="22"/>
                    </a:lnTo>
                    <a:lnTo>
                      <a:pt x="24" y="14"/>
                    </a:lnTo>
                    <a:lnTo>
                      <a:pt x="32" y="9"/>
                    </a:lnTo>
                    <a:lnTo>
                      <a:pt x="41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5" name="Freeform 1008"/>
              <p:cNvSpPr>
                <a:spLocks/>
              </p:cNvSpPr>
              <p:nvPr/>
            </p:nvSpPr>
            <p:spPr bwMode="auto">
              <a:xfrm>
                <a:off x="1318" y="1216"/>
                <a:ext cx="55" cy="53"/>
              </a:xfrm>
              <a:custGeom>
                <a:avLst/>
                <a:gdLst>
                  <a:gd name="T0" fmla="*/ 6 w 55"/>
                  <a:gd name="T1" fmla="*/ 53 h 53"/>
                  <a:gd name="T2" fmla="*/ 0 w 55"/>
                  <a:gd name="T3" fmla="*/ 10 h 53"/>
                  <a:gd name="T4" fmla="*/ 14 w 55"/>
                  <a:gd name="T5" fmla="*/ 0 h 53"/>
                  <a:gd name="T6" fmla="*/ 55 w 55"/>
                  <a:gd name="T7" fmla="*/ 19 h 5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5"/>
                  <a:gd name="T13" fmla="*/ 0 h 53"/>
                  <a:gd name="T14" fmla="*/ 55 w 55"/>
                  <a:gd name="T15" fmla="*/ 53 h 5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5" h="53">
                    <a:moveTo>
                      <a:pt x="6" y="53"/>
                    </a:moveTo>
                    <a:lnTo>
                      <a:pt x="0" y="10"/>
                    </a:lnTo>
                    <a:lnTo>
                      <a:pt x="14" y="0"/>
                    </a:lnTo>
                    <a:lnTo>
                      <a:pt x="55" y="1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6" name="Freeform 1009"/>
              <p:cNvSpPr>
                <a:spLocks/>
              </p:cNvSpPr>
              <p:nvPr/>
            </p:nvSpPr>
            <p:spPr bwMode="auto">
              <a:xfrm>
                <a:off x="1323" y="1223"/>
                <a:ext cx="46" cy="43"/>
              </a:xfrm>
              <a:custGeom>
                <a:avLst/>
                <a:gdLst>
                  <a:gd name="T0" fmla="*/ 6 w 46"/>
                  <a:gd name="T1" fmla="*/ 43 h 43"/>
                  <a:gd name="T2" fmla="*/ 0 w 46"/>
                  <a:gd name="T3" fmla="*/ 8 h 43"/>
                  <a:gd name="T4" fmla="*/ 13 w 46"/>
                  <a:gd name="T5" fmla="*/ 0 h 43"/>
                  <a:gd name="T6" fmla="*/ 46 w 46"/>
                  <a:gd name="T7" fmla="*/ 15 h 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6"/>
                  <a:gd name="T13" fmla="*/ 0 h 43"/>
                  <a:gd name="T14" fmla="*/ 46 w 46"/>
                  <a:gd name="T15" fmla="*/ 43 h 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6" h="43">
                    <a:moveTo>
                      <a:pt x="6" y="43"/>
                    </a:moveTo>
                    <a:lnTo>
                      <a:pt x="0" y="8"/>
                    </a:lnTo>
                    <a:lnTo>
                      <a:pt x="13" y="0"/>
                    </a:lnTo>
                    <a:lnTo>
                      <a:pt x="46" y="1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7" name="Freeform 1010"/>
              <p:cNvSpPr>
                <a:spLocks/>
              </p:cNvSpPr>
              <p:nvPr/>
            </p:nvSpPr>
            <p:spPr bwMode="auto">
              <a:xfrm>
                <a:off x="1318" y="1216"/>
                <a:ext cx="57" cy="50"/>
              </a:xfrm>
              <a:custGeom>
                <a:avLst/>
                <a:gdLst>
                  <a:gd name="T0" fmla="*/ 11 w 57"/>
                  <a:gd name="T1" fmla="*/ 50 h 50"/>
                  <a:gd name="T2" fmla="*/ 6 w 57"/>
                  <a:gd name="T3" fmla="*/ 47 h 50"/>
                  <a:gd name="T4" fmla="*/ 9 w 57"/>
                  <a:gd name="T5" fmla="*/ 40 h 50"/>
                  <a:gd name="T6" fmla="*/ 5 w 57"/>
                  <a:gd name="T7" fmla="*/ 37 h 50"/>
                  <a:gd name="T8" fmla="*/ 8 w 57"/>
                  <a:gd name="T9" fmla="*/ 32 h 50"/>
                  <a:gd name="T10" fmla="*/ 3 w 57"/>
                  <a:gd name="T11" fmla="*/ 28 h 50"/>
                  <a:gd name="T12" fmla="*/ 6 w 57"/>
                  <a:gd name="T13" fmla="*/ 23 h 50"/>
                  <a:gd name="T14" fmla="*/ 3 w 57"/>
                  <a:gd name="T15" fmla="*/ 22 h 50"/>
                  <a:gd name="T16" fmla="*/ 6 w 57"/>
                  <a:gd name="T17" fmla="*/ 15 h 50"/>
                  <a:gd name="T18" fmla="*/ 0 w 57"/>
                  <a:gd name="T19" fmla="*/ 10 h 50"/>
                  <a:gd name="T20" fmla="*/ 8 w 57"/>
                  <a:gd name="T21" fmla="*/ 15 h 50"/>
                  <a:gd name="T22" fmla="*/ 6 w 57"/>
                  <a:gd name="T23" fmla="*/ 9 h 50"/>
                  <a:gd name="T24" fmla="*/ 13 w 57"/>
                  <a:gd name="T25" fmla="*/ 10 h 50"/>
                  <a:gd name="T26" fmla="*/ 11 w 57"/>
                  <a:gd name="T27" fmla="*/ 4 h 50"/>
                  <a:gd name="T28" fmla="*/ 18 w 57"/>
                  <a:gd name="T29" fmla="*/ 7 h 50"/>
                  <a:gd name="T30" fmla="*/ 14 w 57"/>
                  <a:gd name="T31" fmla="*/ 0 h 50"/>
                  <a:gd name="T32" fmla="*/ 18 w 57"/>
                  <a:gd name="T33" fmla="*/ 7 h 50"/>
                  <a:gd name="T34" fmla="*/ 24 w 57"/>
                  <a:gd name="T35" fmla="*/ 5 h 50"/>
                  <a:gd name="T36" fmla="*/ 24 w 57"/>
                  <a:gd name="T37" fmla="*/ 10 h 50"/>
                  <a:gd name="T38" fmla="*/ 29 w 57"/>
                  <a:gd name="T39" fmla="*/ 9 h 50"/>
                  <a:gd name="T40" fmla="*/ 31 w 57"/>
                  <a:gd name="T41" fmla="*/ 12 h 50"/>
                  <a:gd name="T42" fmla="*/ 36 w 57"/>
                  <a:gd name="T43" fmla="*/ 10 h 50"/>
                  <a:gd name="T44" fmla="*/ 37 w 57"/>
                  <a:gd name="T45" fmla="*/ 15 h 50"/>
                  <a:gd name="T46" fmla="*/ 44 w 57"/>
                  <a:gd name="T47" fmla="*/ 14 h 50"/>
                  <a:gd name="T48" fmla="*/ 44 w 57"/>
                  <a:gd name="T49" fmla="*/ 19 h 50"/>
                  <a:gd name="T50" fmla="*/ 49 w 57"/>
                  <a:gd name="T51" fmla="*/ 15 h 50"/>
                  <a:gd name="T52" fmla="*/ 49 w 57"/>
                  <a:gd name="T53" fmla="*/ 20 h 50"/>
                  <a:gd name="T54" fmla="*/ 57 w 57"/>
                  <a:gd name="T55" fmla="*/ 19 h 50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7"/>
                  <a:gd name="T85" fmla="*/ 0 h 50"/>
                  <a:gd name="T86" fmla="*/ 57 w 57"/>
                  <a:gd name="T87" fmla="*/ 50 h 50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7" h="50">
                    <a:moveTo>
                      <a:pt x="11" y="50"/>
                    </a:moveTo>
                    <a:lnTo>
                      <a:pt x="6" y="47"/>
                    </a:lnTo>
                    <a:lnTo>
                      <a:pt x="9" y="40"/>
                    </a:lnTo>
                    <a:lnTo>
                      <a:pt x="5" y="37"/>
                    </a:lnTo>
                    <a:lnTo>
                      <a:pt x="8" y="32"/>
                    </a:lnTo>
                    <a:lnTo>
                      <a:pt x="3" y="28"/>
                    </a:lnTo>
                    <a:lnTo>
                      <a:pt x="6" y="23"/>
                    </a:lnTo>
                    <a:lnTo>
                      <a:pt x="3" y="22"/>
                    </a:lnTo>
                    <a:lnTo>
                      <a:pt x="6" y="15"/>
                    </a:lnTo>
                    <a:lnTo>
                      <a:pt x="0" y="10"/>
                    </a:lnTo>
                    <a:lnTo>
                      <a:pt x="8" y="15"/>
                    </a:lnTo>
                    <a:lnTo>
                      <a:pt x="6" y="9"/>
                    </a:lnTo>
                    <a:lnTo>
                      <a:pt x="13" y="10"/>
                    </a:lnTo>
                    <a:lnTo>
                      <a:pt x="11" y="4"/>
                    </a:lnTo>
                    <a:lnTo>
                      <a:pt x="18" y="7"/>
                    </a:lnTo>
                    <a:lnTo>
                      <a:pt x="14" y="0"/>
                    </a:lnTo>
                    <a:lnTo>
                      <a:pt x="18" y="7"/>
                    </a:lnTo>
                    <a:lnTo>
                      <a:pt x="24" y="5"/>
                    </a:lnTo>
                    <a:lnTo>
                      <a:pt x="24" y="10"/>
                    </a:lnTo>
                    <a:lnTo>
                      <a:pt x="29" y="9"/>
                    </a:lnTo>
                    <a:lnTo>
                      <a:pt x="31" y="12"/>
                    </a:lnTo>
                    <a:lnTo>
                      <a:pt x="36" y="10"/>
                    </a:lnTo>
                    <a:lnTo>
                      <a:pt x="37" y="15"/>
                    </a:lnTo>
                    <a:lnTo>
                      <a:pt x="44" y="14"/>
                    </a:lnTo>
                    <a:lnTo>
                      <a:pt x="44" y="19"/>
                    </a:lnTo>
                    <a:lnTo>
                      <a:pt x="49" y="15"/>
                    </a:lnTo>
                    <a:lnTo>
                      <a:pt x="49" y="20"/>
                    </a:lnTo>
                    <a:lnTo>
                      <a:pt x="57" y="1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8" name="Freeform 1011"/>
              <p:cNvSpPr>
                <a:spLocks/>
              </p:cNvSpPr>
              <p:nvPr/>
            </p:nvSpPr>
            <p:spPr bwMode="auto">
              <a:xfrm>
                <a:off x="1324" y="1223"/>
                <a:ext cx="12" cy="8"/>
              </a:xfrm>
              <a:custGeom>
                <a:avLst/>
                <a:gdLst>
                  <a:gd name="T0" fmla="*/ 0 w 12"/>
                  <a:gd name="T1" fmla="*/ 8 h 8"/>
                  <a:gd name="T2" fmla="*/ 5 w 12"/>
                  <a:gd name="T3" fmla="*/ 8 h 8"/>
                  <a:gd name="T4" fmla="*/ 8 w 12"/>
                  <a:gd name="T5" fmla="*/ 7 h 8"/>
                  <a:gd name="T6" fmla="*/ 12 w 12"/>
                  <a:gd name="T7" fmla="*/ 3 h 8"/>
                  <a:gd name="T8" fmla="*/ 12 w 12"/>
                  <a:gd name="T9" fmla="*/ 0 h 8"/>
                  <a:gd name="T10" fmla="*/ 0 w 12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8"/>
                  <a:gd name="T20" fmla="*/ 12 w 12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8">
                    <a:moveTo>
                      <a:pt x="0" y="8"/>
                    </a:moveTo>
                    <a:lnTo>
                      <a:pt x="5" y="8"/>
                    </a:lnTo>
                    <a:lnTo>
                      <a:pt x="8" y="7"/>
                    </a:lnTo>
                    <a:lnTo>
                      <a:pt x="12" y="3"/>
                    </a:lnTo>
                    <a:lnTo>
                      <a:pt x="12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9" name="Freeform 1012"/>
              <p:cNvSpPr>
                <a:spLocks/>
              </p:cNvSpPr>
              <p:nvPr/>
            </p:nvSpPr>
            <p:spPr bwMode="auto">
              <a:xfrm>
                <a:off x="1329" y="1230"/>
                <a:ext cx="18" cy="28"/>
              </a:xfrm>
              <a:custGeom>
                <a:avLst/>
                <a:gdLst>
                  <a:gd name="T0" fmla="*/ 0 w 18"/>
                  <a:gd name="T1" fmla="*/ 1 h 28"/>
                  <a:gd name="T2" fmla="*/ 15 w 18"/>
                  <a:gd name="T3" fmla="*/ 28 h 28"/>
                  <a:gd name="T4" fmla="*/ 18 w 18"/>
                  <a:gd name="T5" fmla="*/ 26 h 28"/>
                  <a:gd name="T6" fmla="*/ 3 w 18"/>
                  <a:gd name="T7" fmla="*/ 0 h 28"/>
                  <a:gd name="T8" fmla="*/ 0 w 18"/>
                  <a:gd name="T9" fmla="*/ 1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28"/>
                  <a:gd name="T17" fmla="*/ 18 w 18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28">
                    <a:moveTo>
                      <a:pt x="0" y="1"/>
                    </a:moveTo>
                    <a:lnTo>
                      <a:pt x="15" y="28"/>
                    </a:lnTo>
                    <a:lnTo>
                      <a:pt x="18" y="26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00" name="Freeform 1013"/>
              <p:cNvSpPr>
                <a:spLocks/>
              </p:cNvSpPr>
              <p:nvPr/>
            </p:nvSpPr>
            <p:spPr bwMode="auto">
              <a:xfrm>
                <a:off x="1329" y="1231"/>
                <a:ext cx="18" cy="25"/>
              </a:xfrm>
              <a:custGeom>
                <a:avLst/>
                <a:gdLst>
                  <a:gd name="T0" fmla="*/ 18 w 18"/>
                  <a:gd name="T1" fmla="*/ 25 h 25"/>
                  <a:gd name="T2" fmla="*/ 13 w 18"/>
                  <a:gd name="T3" fmla="*/ 22 h 25"/>
                  <a:gd name="T4" fmla="*/ 13 w 18"/>
                  <a:gd name="T5" fmla="*/ 17 h 25"/>
                  <a:gd name="T6" fmla="*/ 8 w 18"/>
                  <a:gd name="T7" fmla="*/ 15 h 25"/>
                  <a:gd name="T8" fmla="*/ 10 w 18"/>
                  <a:gd name="T9" fmla="*/ 10 h 25"/>
                  <a:gd name="T10" fmla="*/ 5 w 18"/>
                  <a:gd name="T11" fmla="*/ 7 h 25"/>
                  <a:gd name="T12" fmla="*/ 5 w 18"/>
                  <a:gd name="T13" fmla="*/ 2 h 25"/>
                  <a:gd name="T14" fmla="*/ 0 w 18"/>
                  <a:gd name="T15" fmla="*/ 0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"/>
                  <a:gd name="T25" fmla="*/ 0 h 25"/>
                  <a:gd name="T26" fmla="*/ 18 w 18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" h="25">
                    <a:moveTo>
                      <a:pt x="18" y="25"/>
                    </a:moveTo>
                    <a:lnTo>
                      <a:pt x="13" y="22"/>
                    </a:lnTo>
                    <a:lnTo>
                      <a:pt x="13" y="17"/>
                    </a:lnTo>
                    <a:lnTo>
                      <a:pt x="8" y="15"/>
                    </a:lnTo>
                    <a:lnTo>
                      <a:pt x="10" y="10"/>
                    </a:lnTo>
                    <a:lnTo>
                      <a:pt x="5" y="7"/>
                    </a:lnTo>
                    <a:lnTo>
                      <a:pt x="5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01" name="Freeform 1014"/>
              <p:cNvSpPr>
                <a:spLocks/>
              </p:cNvSpPr>
              <p:nvPr/>
            </p:nvSpPr>
            <p:spPr bwMode="auto">
              <a:xfrm>
                <a:off x="1306" y="1218"/>
                <a:ext cx="84" cy="61"/>
              </a:xfrm>
              <a:custGeom>
                <a:avLst/>
                <a:gdLst>
                  <a:gd name="T0" fmla="*/ 0 w 84"/>
                  <a:gd name="T1" fmla="*/ 61 h 61"/>
                  <a:gd name="T2" fmla="*/ 2 w 84"/>
                  <a:gd name="T3" fmla="*/ 55 h 61"/>
                  <a:gd name="T4" fmla="*/ 5 w 84"/>
                  <a:gd name="T5" fmla="*/ 50 h 61"/>
                  <a:gd name="T6" fmla="*/ 10 w 84"/>
                  <a:gd name="T7" fmla="*/ 45 h 61"/>
                  <a:gd name="T8" fmla="*/ 15 w 84"/>
                  <a:gd name="T9" fmla="*/ 40 h 61"/>
                  <a:gd name="T10" fmla="*/ 25 w 84"/>
                  <a:gd name="T11" fmla="*/ 31 h 61"/>
                  <a:gd name="T12" fmla="*/ 36 w 84"/>
                  <a:gd name="T13" fmla="*/ 21 h 61"/>
                  <a:gd name="T14" fmla="*/ 48 w 84"/>
                  <a:gd name="T15" fmla="*/ 15 h 61"/>
                  <a:gd name="T16" fmla="*/ 61 w 84"/>
                  <a:gd name="T17" fmla="*/ 7 h 61"/>
                  <a:gd name="T18" fmla="*/ 69 w 84"/>
                  <a:gd name="T19" fmla="*/ 2 h 61"/>
                  <a:gd name="T20" fmla="*/ 77 w 84"/>
                  <a:gd name="T21" fmla="*/ 0 h 61"/>
                  <a:gd name="T22" fmla="*/ 81 w 84"/>
                  <a:gd name="T23" fmla="*/ 0 h 61"/>
                  <a:gd name="T24" fmla="*/ 82 w 84"/>
                  <a:gd name="T25" fmla="*/ 0 h 61"/>
                  <a:gd name="T26" fmla="*/ 84 w 84"/>
                  <a:gd name="T27" fmla="*/ 2 h 6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84"/>
                  <a:gd name="T43" fmla="*/ 0 h 61"/>
                  <a:gd name="T44" fmla="*/ 84 w 84"/>
                  <a:gd name="T45" fmla="*/ 61 h 6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84" h="61">
                    <a:moveTo>
                      <a:pt x="0" y="61"/>
                    </a:moveTo>
                    <a:lnTo>
                      <a:pt x="2" y="55"/>
                    </a:lnTo>
                    <a:lnTo>
                      <a:pt x="5" y="50"/>
                    </a:lnTo>
                    <a:lnTo>
                      <a:pt x="10" y="45"/>
                    </a:lnTo>
                    <a:lnTo>
                      <a:pt x="15" y="40"/>
                    </a:lnTo>
                    <a:lnTo>
                      <a:pt x="25" y="31"/>
                    </a:lnTo>
                    <a:lnTo>
                      <a:pt x="36" y="21"/>
                    </a:lnTo>
                    <a:lnTo>
                      <a:pt x="48" y="15"/>
                    </a:lnTo>
                    <a:lnTo>
                      <a:pt x="61" y="7"/>
                    </a:lnTo>
                    <a:lnTo>
                      <a:pt x="69" y="2"/>
                    </a:lnTo>
                    <a:lnTo>
                      <a:pt x="77" y="0"/>
                    </a:lnTo>
                    <a:lnTo>
                      <a:pt x="81" y="0"/>
                    </a:lnTo>
                    <a:lnTo>
                      <a:pt x="82" y="0"/>
                    </a:lnTo>
                    <a:lnTo>
                      <a:pt x="84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02" name="Freeform 1015"/>
              <p:cNvSpPr>
                <a:spLocks/>
              </p:cNvSpPr>
              <p:nvPr/>
            </p:nvSpPr>
            <p:spPr bwMode="auto">
              <a:xfrm>
                <a:off x="1313" y="1223"/>
                <a:ext cx="72" cy="55"/>
              </a:xfrm>
              <a:custGeom>
                <a:avLst/>
                <a:gdLst>
                  <a:gd name="T0" fmla="*/ 0 w 72"/>
                  <a:gd name="T1" fmla="*/ 55 h 55"/>
                  <a:gd name="T2" fmla="*/ 3 w 72"/>
                  <a:gd name="T3" fmla="*/ 46 h 55"/>
                  <a:gd name="T4" fmla="*/ 8 w 72"/>
                  <a:gd name="T5" fmla="*/ 40 h 55"/>
                  <a:gd name="T6" fmla="*/ 18 w 72"/>
                  <a:gd name="T7" fmla="*/ 30 h 55"/>
                  <a:gd name="T8" fmla="*/ 28 w 72"/>
                  <a:gd name="T9" fmla="*/ 23 h 55"/>
                  <a:gd name="T10" fmla="*/ 39 w 72"/>
                  <a:gd name="T11" fmla="*/ 15 h 55"/>
                  <a:gd name="T12" fmla="*/ 52 w 72"/>
                  <a:gd name="T13" fmla="*/ 7 h 55"/>
                  <a:gd name="T14" fmla="*/ 60 w 72"/>
                  <a:gd name="T15" fmla="*/ 2 h 55"/>
                  <a:gd name="T16" fmla="*/ 69 w 72"/>
                  <a:gd name="T17" fmla="*/ 0 h 55"/>
                  <a:gd name="T18" fmla="*/ 72 w 72"/>
                  <a:gd name="T19" fmla="*/ 0 h 5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2"/>
                  <a:gd name="T31" fmla="*/ 0 h 55"/>
                  <a:gd name="T32" fmla="*/ 72 w 72"/>
                  <a:gd name="T33" fmla="*/ 55 h 5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2" h="55">
                    <a:moveTo>
                      <a:pt x="0" y="55"/>
                    </a:moveTo>
                    <a:lnTo>
                      <a:pt x="3" y="46"/>
                    </a:lnTo>
                    <a:lnTo>
                      <a:pt x="8" y="40"/>
                    </a:lnTo>
                    <a:lnTo>
                      <a:pt x="18" y="30"/>
                    </a:lnTo>
                    <a:lnTo>
                      <a:pt x="28" y="23"/>
                    </a:lnTo>
                    <a:lnTo>
                      <a:pt x="39" y="15"/>
                    </a:lnTo>
                    <a:lnTo>
                      <a:pt x="52" y="7"/>
                    </a:lnTo>
                    <a:lnTo>
                      <a:pt x="60" y="2"/>
                    </a:lnTo>
                    <a:lnTo>
                      <a:pt x="69" y="0"/>
                    </a:lnTo>
                    <a:lnTo>
                      <a:pt x="72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03" name="Line 1016"/>
              <p:cNvSpPr>
                <a:spLocks noChangeShapeType="1"/>
              </p:cNvSpPr>
              <p:nvPr/>
            </p:nvSpPr>
            <p:spPr bwMode="auto">
              <a:xfrm flipV="1">
                <a:off x="1293" y="1278"/>
                <a:ext cx="18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04" name="Line 1017"/>
              <p:cNvSpPr>
                <a:spLocks noChangeShapeType="1"/>
              </p:cNvSpPr>
              <p:nvPr/>
            </p:nvSpPr>
            <p:spPr bwMode="auto">
              <a:xfrm>
                <a:off x="1295" y="1276"/>
                <a:ext cx="16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05" name="Line 1018"/>
              <p:cNvSpPr>
                <a:spLocks noChangeShapeType="1"/>
              </p:cNvSpPr>
              <p:nvPr/>
            </p:nvSpPr>
            <p:spPr bwMode="auto">
              <a:xfrm>
                <a:off x="1296" y="1273"/>
                <a:ext cx="18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06" name="Line 1019"/>
              <p:cNvSpPr>
                <a:spLocks noChangeShapeType="1"/>
              </p:cNvSpPr>
              <p:nvPr/>
            </p:nvSpPr>
            <p:spPr bwMode="auto">
              <a:xfrm>
                <a:off x="1298" y="1269"/>
                <a:ext cx="16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07" name="Line 1020"/>
              <p:cNvSpPr>
                <a:spLocks noChangeShapeType="1"/>
              </p:cNvSpPr>
              <p:nvPr/>
            </p:nvSpPr>
            <p:spPr bwMode="auto">
              <a:xfrm>
                <a:off x="1303" y="1283"/>
                <a:ext cx="33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08" name="Line 1021"/>
              <p:cNvSpPr>
                <a:spLocks noChangeShapeType="1"/>
              </p:cNvSpPr>
              <p:nvPr/>
            </p:nvSpPr>
            <p:spPr bwMode="auto">
              <a:xfrm>
                <a:off x="1314" y="1278"/>
                <a:ext cx="35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09" name="Line 1022"/>
              <p:cNvSpPr>
                <a:spLocks noChangeShapeType="1"/>
              </p:cNvSpPr>
              <p:nvPr/>
            </p:nvSpPr>
            <p:spPr bwMode="auto">
              <a:xfrm>
                <a:off x="1327" y="1271"/>
                <a:ext cx="28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0" name="Line 1023"/>
              <p:cNvSpPr>
                <a:spLocks noChangeShapeType="1"/>
              </p:cNvSpPr>
              <p:nvPr/>
            </p:nvSpPr>
            <p:spPr bwMode="auto">
              <a:xfrm>
                <a:off x="1346" y="1258"/>
                <a:ext cx="18" cy="1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1" name="Line 0"/>
              <p:cNvSpPr>
                <a:spLocks noChangeShapeType="1"/>
              </p:cNvSpPr>
              <p:nvPr/>
            </p:nvSpPr>
            <p:spPr bwMode="auto">
              <a:xfrm>
                <a:off x="1362" y="1244"/>
                <a:ext cx="8" cy="2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2" name="Line 1"/>
              <p:cNvSpPr>
                <a:spLocks noChangeShapeType="1"/>
              </p:cNvSpPr>
              <p:nvPr/>
            </p:nvSpPr>
            <p:spPr bwMode="auto">
              <a:xfrm flipH="1">
                <a:off x="1377" y="1233"/>
                <a:ext cx="1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3" name="Line 2"/>
              <p:cNvSpPr>
                <a:spLocks noChangeShapeType="1"/>
              </p:cNvSpPr>
              <p:nvPr/>
            </p:nvSpPr>
            <p:spPr bwMode="auto">
              <a:xfrm flipH="1">
                <a:off x="1383" y="1221"/>
                <a:ext cx="7" cy="3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4" name="Line 3"/>
              <p:cNvSpPr>
                <a:spLocks noChangeShapeType="1"/>
              </p:cNvSpPr>
              <p:nvPr/>
            </p:nvSpPr>
            <p:spPr bwMode="auto">
              <a:xfrm>
                <a:off x="1301" y="1266"/>
                <a:ext cx="15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5" name="Line 4"/>
              <p:cNvSpPr>
                <a:spLocks noChangeShapeType="1"/>
              </p:cNvSpPr>
              <p:nvPr/>
            </p:nvSpPr>
            <p:spPr bwMode="auto">
              <a:xfrm>
                <a:off x="1304" y="1263"/>
                <a:ext cx="15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6" name="Line 5"/>
              <p:cNvSpPr>
                <a:spLocks noChangeShapeType="1"/>
              </p:cNvSpPr>
              <p:nvPr/>
            </p:nvSpPr>
            <p:spPr bwMode="auto">
              <a:xfrm>
                <a:off x="1309" y="1258"/>
                <a:ext cx="12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7" name="Line 6"/>
              <p:cNvSpPr>
                <a:spLocks noChangeShapeType="1"/>
              </p:cNvSpPr>
              <p:nvPr/>
            </p:nvSpPr>
            <p:spPr bwMode="auto">
              <a:xfrm>
                <a:off x="1313" y="1254"/>
                <a:ext cx="11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8" name="Line 7"/>
              <p:cNvSpPr>
                <a:spLocks noChangeShapeType="1"/>
              </p:cNvSpPr>
              <p:nvPr/>
            </p:nvSpPr>
            <p:spPr bwMode="auto">
              <a:xfrm>
                <a:off x="1319" y="1249"/>
                <a:ext cx="10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9" name="Line 8"/>
              <p:cNvSpPr>
                <a:spLocks noChangeShapeType="1"/>
              </p:cNvSpPr>
              <p:nvPr/>
            </p:nvSpPr>
            <p:spPr bwMode="auto">
              <a:xfrm>
                <a:off x="1326" y="1246"/>
                <a:ext cx="6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20" name="Line 9"/>
              <p:cNvSpPr>
                <a:spLocks noChangeShapeType="1"/>
              </p:cNvSpPr>
              <p:nvPr/>
            </p:nvSpPr>
            <p:spPr bwMode="auto">
              <a:xfrm>
                <a:off x="1327" y="1239"/>
                <a:ext cx="10" cy="9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21" name="Line 10"/>
              <p:cNvSpPr>
                <a:spLocks noChangeShapeType="1"/>
              </p:cNvSpPr>
              <p:nvPr/>
            </p:nvSpPr>
            <p:spPr bwMode="auto">
              <a:xfrm>
                <a:off x="1346" y="1226"/>
                <a:ext cx="3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22" name="Line 11"/>
              <p:cNvSpPr>
                <a:spLocks noChangeShapeType="1"/>
              </p:cNvSpPr>
              <p:nvPr/>
            </p:nvSpPr>
            <p:spPr bwMode="auto">
              <a:xfrm flipV="1">
                <a:off x="1326" y="1236"/>
                <a:ext cx="5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23" name="Line 12"/>
              <p:cNvSpPr>
                <a:spLocks noChangeShapeType="1"/>
              </p:cNvSpPr>
              <p:nvPr/>
            </p:nvSpPr>
            <p:spPr bwMode="auto">
              <a:xfrm flipV="1">
                <a:off x="1336" y="1226"/>
                <a:ext cx="8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24" name="Line 13"/>
              <p:cNvSpPr>
                <a:spLocks noChangeShapeType="1"/>
              </p:cNvSpPr>
              <p:nvPr/>
            </p:nvSpPr>
            <p:spPr bwMode="auto">
              <a:xfrm>
                <a:off x="1352" y="1221"/>
                <a:ext cx="3" cy="1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25" name="Line 14"/>
              <p:cNvSpPr>
                <a:spLocks noChangeShapeType="1"/>
              </p:cNvSpPr>
              <p:nvPr/>
            </p:nvSpPr>
            <p:spPr bwMode="auto">
              <a:xfrm>
                <a:off x="1357" y="1220"/>
                <a:ext cx="3" cy="1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26" name="Line 15"/>
              <p:cNvSpPr>
                <a:spLocks noChangeShapeType="1"/>
              </p:cNvSpPr>
              <p:nvPr/>
            </p:nvSpPr>
            <p:spPr bwMode="auto">
              <a:xfrm>
                <a:off x="1364" y="1216"/>
                <a:ext cx="1" cy="1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27" name="Line 16"/>
              <p:cNvSpPr>
                <a:spLocks noChangeShapeType="1"/>
              </p:cNvSpPr>
              <p:nvPr/>
            </p:nvSpPr>
            <p:spPr bwMode="auto">
              <a:xfrm>
                <a:off x="1367" y="1211"/>
                <a:ext cx="2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28" name="Line 17"/>
              <p:cNvSpPr>
                <a:spLocks noChangeShapeType="1"/>
              </p:cNvSpPr>
              <p:nvPr/>
            </p:nvSpPr>
            <p:spPr bwMode="auto">
              <a:xfrm flipH="1">
                <a:off x="1372" y="1210"/>
                <a:ext cx="1" cy="16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29" name="Line 18"/>
              <p:cNvSpPr>
                <a:spLocks noChangeShapeType="1"/>
              </p:cNvSpPr>
              <p:nvPr/>
            </p:nvSpPr>
            <p:spPr bwMode="auto">
              <a:xfrm flipH="1">
                <a:off x="1375" y="1208"/>
                <a:ext cx="3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0" name="Line 19"/>
              <p:cNvSpPr>
                <a:spLocks noChangeShapeType="1"/>
              </p:cNvSpPr>
              <p:nvPr/>
            </p:nvSpPr>
            <p:spPr bwMode="auto">
              <a:xfrm flipH="1">
                <a:off x="1380" y="1206"/>
                <a:ext cx="3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1" name="Line 20"/>
              <p:cNvSpPr>
                <a:spLocks noChangeShapeType="1"/>
              </p:cNvSpPr>
              <p:nvPr/>
            </p:nvSpPr>
            <p:spPr bwMode="auto">
              <a:xfrm flipH="1">
                <a:off x="1382" y="1205"/>
                <a:ext cx="5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2" name="Line 21"/>
              <p:cNvSpPr>
                <a:spLocks noChangeShapeType="1"/>
              </p:cNvSpPr>
              <p:nvPr/>
            </p:nvSpPr>
            <p:spPr bwMode="auto">
              <a:xfrm flipH="1">
                <a:off x="1383" y="1205"/>
                <a:ext cx="7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3" name="Line 22"/>
              <p:cNvSpPr>
                <a:spLocks noChangeShapeType="1"/>
              </p:cNvSpPr>
              <p:nvPr/>
            </p:nvSpPr>
            <p:spPr bwMode="auto">
              <a:xfrm flipH="1">
                <a:off x="1385" y="1203"/>
                <a:ext cx="8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4" name="Line 23"/>
              <p:cNvSpPr>
                <a:spLocks noChangeShapeType="1"/>
              </p:cNvSpPr>
              <p:nvPr/>
            </p:nvSpPr>
            <p:spPr bwMode="auto">
              <a:xfrm flipH="1">
                <a:off x="1387" y="1205"/>
                <a:ext cx="8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5" name="Freeform 24"/>
              <p:cNvSpPr>
                <a:spLocks/>
              </p:cNvSpPr>
              <p:nvPr/>
            </p:nvSpPr>
            <p:spPr bwMode="auto">
              <a:xfrm>
                <a:off x="1323" y="1268"/>
                <a:ext cx="82" cy="66"/>
              </a:xfrm>
              <a:custGeom>
                <a:avLst/>
                <a:gdLst>
                  <a:gd name="T0" fmla="*/ 21 w 82"/>
                  <a:gd name="T1" fmla="*/ 15 h 66"/>
                  <a:gd name="T2" fmla="*/ 24 w 82"/>
                  <a:gd name="T3" fmla="*/ 18 h 66"/>
                  <a:gd name="T4" fmla="*/ 24 w 82"/>
                  <a:gd name="T5" fmla="*/ 26 h 66"/>
                  <a:gd name="T6" fmla="*/ 3 w 82"/>
                  <a:gd name="T7" fmla="*/ 53 h 66"/>
                  <a:gd name="T8" fmla="*/ 0 w 82"/>
                  <a:gd name="T9" fmla="*/ 54 h 66"/>
                  <a:gd name="T10" fmla="*/ 0 w 82"/>
                  <a:gd name="T11" fmla="*/ 66 h 66"/>
                  <a:gd name="T12" fmla="*/ 82 w 82"/>
                  <a:gd name="T13" fmla="*/ 66 h 66"/>
                  <a:gd name="T14" fmla="*/ 82 w 82"/>
                  <a:gd name="T15" fmla="*/ 54 h 66"/>
                  <a:gd name="T16" fmla="*/ 80 w 82"/>
                  <a:gd name="T17" fmla="*/ 54 h 66"/>
                  <a:gd name="T18" fmla="*/ 80 w 82"/>
                  <a:gd name="T19" fmla="*/ 24 h 66"/>
                  <a:gd name="T20" fmla="*/ 59 w 82"/>
                  <a:gd name="T21" fmla="*/ 0 h 66"/>
                  <a:gd name="T22" fmla="*/ 55 w 82"/>
                  <a:gd name="T23" fmla="*/ 1 h 66"/>
                  <a:gd name="T24" fmla="*/ 77 w 82"/>
                  <a:gd name="T25" fmla="*/ 26 h 66"/>
                  <a:gd name="T26" fmla="*/ 77 w 82"/>
                  <a:gd name="T27" fmla="*/ 51 h 66"/>
                  <a:gd name="T28" fmla="*/ 59 w 82"/>
                  <a:gd name="T29" fmla="*/ 24 h 66"/>
                  <a:gd name="T30" fmla="*/ 75 w 82"/>
                  <a:gd name="T31" fmla="*/ 24 h 66"/>
                  <a:gd name="T32" fmla="*/ 73 w 82"/>
                  <a:gd name="T33" fmla="*/ 23 h 66"/>
                  <a:gd name="T34" fmla="*/ 57 w 82"/>
                  <a:gd name="T35" fmla="*/ 21 h 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2"/>
                  <a:gd name="T55" fmla="*/ 0 h 66"/>
                  <a:gd name="T56" fmla="*/ 82 w 82"/>
                  <a:gd name="T57" fmla="*/ 66 h 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2" h="66">
                    <a:moveTo>
                      <a:pt x="21" y="15"/>
                    </a:moveTo>
                    <a:lnTo>
                      <a:pt x="24" y="18"/>
                    </a:lnTo>
                    <a:lnTo>
                      <a:pt x="24" y="26"/>
                    </a:lnTo>
                    <a:lnTo>
                      <a:pt x="3" y="53"/>
                    </a:lnTo>
                    <a:lnTo>
                      <a:pt x="0" y="54"/>
                    </a:lnTo>
                    <a:lnTo>
                      <a:pt x="0" y="66"/>
                    </a:lnTo>
                    <a:lnTo>
                      <a:pt x="82" y="66"/>
                    </a:lnTo>
                    <a:lnTo>
                      <a:pt x="82" y="54"/>
                    </a:lnTo>
                    <a:lnTo>
                      <a:pt x="80" y="54"/>
                    </a:lnTo>
                    <a:lnTo>
                      <a:pt x="80" y="24"/>
                    </a:lnTo>
                    <a:lnTo>
                      <a:pt x="59" y="0"/>
                    </a:lnTo>
                    <a:lnTo>
                      <a:pt x="55" y="1"/>
                    </a:lnTo>
                    <a:lnTo>
                      <a:pt x="77" y="26"/>
                    </a:lnTo>
                    <a:lnTo>
                      <a:pt x="77" y="51"/>
                    </a:lnTo>
                    <a:lnTo>
                      <a:pt x="59" y="24"/>
                    </a:lnTo>
                    <a:lnTo>
                      <a:pt x="75" y="24"/>
                    </a:lnTo>
                    <a:lnTo>
                      <a:pt x="73" y="23"/>
                    </a:lnTo>
                    <a:lnTo>
                      <a:pt x="57" y="2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6" name="Rectangle 25"/>
              <p:cNvSpPr>
                <a:spLocks noChangeArrowheads="1"/>
              </p:cNvSpPr>
              <p:nvPr/>
            </p:nvSpPr>
            <p:spPr bwMode="auto">
              <a:xfrm>
                <a:off x="1377" y="1269"/>
                <a:ext cx="1" cy="57"/>
              </a:xfrm>
              <a:prstGeom prst="rect">
                <a:avLst/>
              </a:prstGeom>
              <a:noFill/>
              <a:ln w="0">
                <a:solidFill>
                  <a:srgbClr val="333399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cs typeface="Calibri" charset="0"/>
                </a:endParaRPr>
              </a:p>
            </p:txBody>
          </p:sp>
          <p:sp>
            <p:nvSpPr>
              <p:cNvPr id="537" name="Freeform 26"/>
              <p:cNvSpPr>
                <a:spLocks/>
              </p:cNvSpPr>
              <p:nvPr/>
            </p:nvSpPr>
            <p:spPr bwMode="auto">
              <a:xfrm>
                <a:off x="1347" y="1289"/>
                <a:ext cx="30" cy="7"/>
              </a:xfrm>
              <a:custGeom>
                <a:avLst/>
                <a:gdLst>
                  <a:gd name="T0" fmla="*/ 0 w 30"/>
                  <a:gd name="T1" fmla="*/ 5 h 7"/>
                  <a:gd name="T2" fmla="*/ 30 w 30"/>
                  <a:gd name="T3" fmla="*/ 0 h 7"/>
                  <a:gd name="T4" fmla="*/ 30 w 30"/>
                  <a:gd name="T5" fmla="*/ 3 h 7"/>
                  <a:gd name="T6" fmla="*/ 0 w 30"/>
                  <a:gd name="T7" fmla="*/ 7 h 7"/>
                  <a:gd name="T8" fmla="*/ 0 w 30"/>
                  <a:gd name="T9" fmla="*/ 5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7"/>
                  <a:gd name="T17" fmla="*/ 30 w 3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7">
                    <a:moveTo>
                      <a:pt x="0" y="5"/>
                    </a:moveTo>
                    <a:lnTo>
                      <a:pt x="30" y="0"/>
                    </a:lnTo>
                    <a:lnTo>
                      <a:pt x="30" y="3"/>
                    </a:lnTo>
                    <a:lnTo>
                      <a:pt x="0" y="7"/>
                    </a:lnTo>
                    <a:lnTo>
                      <a:pt x="0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8" name="Freeform 27"/>
              <p:cNvSpPr>
                <a:spLocks/>
              </p:cNvSpPr>
              <p:nvPr/>
            </p:nvSpPr>
            <p:spPr bwMode="auto">
              <a:xfrm>
                <a:off x="1331" y="1296"/>
                <a:ext cx="21" cy="26"/>
              </a:xfrm>
              <a:custGeom>
                <a:avLst/>
                <a:gdLst>
                  <a:gd name="T0" fmla="*/ 21 w 21"/>
                  <a:gd name="T1" fmla="*/ 0 h 26"/>
                  <a:gd name="T2" fmla="*/ 0 w 21"/>
                  <a:gd name="T3" fmla="*/ 26 h 26"/>
                  <a:gd name="T4" fmla="*/ 16 w 21"/>
                  <a:gd name="T5" fmla="*/ 26 h 26"/>
                  <a:gd name="T6" fmla="*/ 16 w 21"/>
                  <a:gd name="T7" fmla="*/ 5 h 2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"/>
                  <a:gd name="T13" fmla="*/ 0 h 26"/>
                  <a:gd name="T14" fmla="*/ 21 w 21"/>
                  <a:gd name="T15" fmla="*/ 26 h 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" h="26">
                    <a:moveTo>
                      <a:pt x="21" y="0"/>
                    </a:moveTo>
                    <a:lnTo>
                      <a:pt x="0" y="26"/>
                    </a:lnTo>
                    <a:lnTo>
                      <a:pt x="16" y="26"/>
                    </a:lnTo>
                    <a:lnTo>
                      <a:pt x="16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9" name="Freeform 28"/>
              <p:cNvSpPr>
                <a:spLocks/>
              </p:cNvSpPr>
              <p:nvPr/>
            </p:nvSpPr>
            <p:spPr bwMode="auto">
              <a:xfrm>
                <a:off x="1347" y="1292"/>
                <a:ext cx="30" cy="30"/>
              </a:xfrm>
              <a:custGeom>
                <a:avLst/>
                <a:gdLst>
                  <a:gd name="T0" fmla="*/ 26 w 30"/>
                  <a:gd name="T1" fmla="*/ 0 h 30"/>
                  <a:gd name="T2" fmla="*/ 0 w 30"/>
                  <a:gd name="T3" fmla="*/ 30 h 30"/>
                  <a:gd name="T4" fmla="*/ 7 w 30"/>
                  <a:gd name="T5" fmla="*/ 30 h 30"/>
                  <a:gd name="T6" fmla="*/ 30 w 30"/>
                  <a:gd name="T7" fmla="*/ 4 h 30"/>
                  <a:gd name="T8" fmla="*/ 26 w 30"/>
                  <a:gd name="T9" fmla="*/ 0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30"/>
                  <a:gd name="T17" fmla="*/ 30 w 30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30">
                    <a:moveTo>
                      <a:pt x="26" y="0"/>
                    </a:moveTo>
                    <a:lnTo>
                      <a:pt x="0" y="30"/>
                    </a:lnTo>
                    <a:lnTo>
                      <a:pt x="7" y="30"/>
                    </a:lnTo>
                    <a:lnTo>
                      <a:pt x="30" y="4"/>
                    </a:lnTo>
                    <a:lnTo>
                      <a:pt x="26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0" name="Freeform 29"/>
              <p:cNvSpPr>
                <a:spLocks/>
              </p:cNvSpPr>
              <p:nvPr/>
            </p:nvSpPr>
            <p:spPr bwMode="auto">
              <a:xfrm>
                <a:off x="1380" y="1259"/>
                <a:ext cx="20" cy="25"/>
              </a:xfrm>
              <a:custGeom>
                <a:avLst/>
                <a:gdLst>
                  <a:gd name="T0" fmla="*/ 0 w 20"/>
                  <a:gd name="T1" fmla="*/ 0 h 25"/>
                  <a:gd name="T2" fmla="*/ 3 w 20"/>
                  <a:gd name="T3" fmla="*/ 4 h 25"/>
                  <a:gd name="T4" fmla="*/ 10 w 20"/>
                  <a:gd name="T5" fmla="*/ 5 h 25"/>
                  <a:gd name="T6" fmla="*/ 10 w 20"/>
                  <a:gd name="T7" fmla="*/ 10 h 25"/>
                  <a:gd name="T8" fmla="*/ 20 w 20"/>
                  <a:gd name="T9" fmla="*/ 17 h 25"/>
                  <a:gd name="T10" fmla="*/ 20 w 20"/>
                  <a:gd name="T11" fmla="*/ 22 h 25"/>
                  <a:gd name="T12" fmla="*/ 16 w 20"/>
                  <a:gd name="T13" fmla="*/ 25 h 25"/>
                  <a:gd name="T14" fmla="*/ 13 w 20"/>
                  <a:gd name="T15" fmla="*/ 20 h 25"/>
                  <a:gd name="T16" fmla="*/ 15 w 20"/>
                  <a:gd name="T17" fmla="*/ 20 h 25"/>
                  <a:gd name="T18" fmla="*/ 7 w 20"/>
                  <a:gd name="T19" fmla="*/ 10 h 25"/>
                  <a:gd name="T20" fmla="*/ 3 w 20"/>
                  <a:gd name="T21" fmla="*/ 10 h 25"/>
                  <a:gd name="T22" fmla="*/ 2 w 20"/>
                  <a:gd name="T23" fmla="*/ 9 h 25"/>
                  <a:gd name="T24" fmla="*/ 0 w 20"/>
                  <a:gd name="T25" fmla="*/ 0 h 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0"/>
                  <a:gd name="T40" fmla="*/ 0 h 25"/>
                  <a:gd name="T41" fmla="*/ 20 w 20"/>
                  <a:gd name="T42" fmla="*/ 25 h 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0" h="25">
                    <a:moveTo>
                      <a:pt x="0" y="0"/>
                    </a:moveTo>
                    <a:lnTo>
                      <a:pt x="3" y="4"/>
                    </a:lnTo>
                    <a:lnTo>
                      <a:pt x="10" y="5"/>
                    </a:lnTo>
                    <a:lnTo>
                      <a:pt x="10" y="10"/>
                    </a:lnTo>
                    <a:lnTo>
                      <a:pt x="20" y="17"/>
                    </a:lnTo>
                    <a:lnTo>
                      <a:pt x="20" y="22"/>
                    </a:lnTo>
                    <a:lnTo>
                      <a:pt x="16" y="25"/>
                    </a:lnTo>
                    <a:lnTo>
                      <a:pt x="13" y="20"/>
                    </a:lnTo>
                    <a:lnTo>
                      <a:pt x="15" y="20"/>
                    </a:lnTo>
                    <a:lnTo>
                      <a:pt x="7" y="10"/>
                    </a:lnTo>
                    <a:lnTo>
                      <a:pt x="3" y="10"/>
                    </a:lnTo>
                    <a:lnTo>
                      <a:pt x="2" y="9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1" name="Freeform 30"/>
              <p:cNvSpPr>
                <a:spLocks/>
              </p:cNvSpPr>
              <p:nvPr/>
            </p:nvSpPr>
            <p:spPr bwMode="auto">
              <a:xfrm>
                <a:off x="1350" y="1294"/>
                <a:ext cx="19" cy="25"/>
              </a:xfrm>
              <a:custGeom>
                <a:avLst/>
                <a:gdLst>
                  <a:gd name="T0" fmla="*/ 0 w 19"/>
                  <a:gd name="T1" fmla="*/ 5 h 25"/>
                  <a:gd name="T2" fmla="*/ 0 w 19"/>
                  <a:gd name="T3" fmla="*/ 25 h 25"/>
                  <a:gd name="T4" fmla="*/ 4 w 19"/>
                  <a:gd name="T5" fmla="*/ 0 h 25"/>
                  <a:gd name="T6" fmla="*/ 5 w 19"/>
                  <a:gd name="T7" fmla="*/ 0 h 25"/>
                  <a:gd name="T8" fmla="*/ 4 w 19"/>
                  <a:gd name="T9" fmla="*/ 22 h 25"/>
                  <a:gd name="T10" fmla="*/ 9 w 19"/>
                  <a:gd name="T11" fmla="*/ 15 h 25"/>
                  <a:gd name="T12" fmla="*/ 5 w 19"/>
                  <a:gd name="T13" fmla="*/ 0 h 25"/>
                  <a:gd name="T14" fmla="*/ 9 w 19"/>
                  <a:gd name="T15" fmla="*/ 0 h 25"/>
                  <a:gd name="T16" fmla="*/ 12 w 19"/>
                  <a:gd name="T17" fmla="*/ 13 h 25"/>
                  <a:gd name="T18" fmla="*/ 14 w 19"/>
                  <a:gd name="T19" fmla="*/ 12 h 25"/>
                  <a:gd name="T20" fmla="*/ 12 w 19"/>
                  <a:gd name="T21" fmla="*/ 0 h 25"/>
                  <a:gd name="T22" fmla="*/ 17 w 19"/>
                  <a:gd name="T23" fmla="*/ 2 h 25"/>
                  <a:gd name="T24" fmla="*/ 19 w 19"/>
                  <a:gd name="T25" fmla="*/ 0 h 25"/>
                  <a:gd name="T26" fmla="*/ 14 w 19"/>
                  <a:gd name="T27" fmla="*/ 10 h 2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9"/>
                  <a:gd name="T43" fmla="*/ 0 h 25"/>
                  <a:gd name="T44" fmla="*/ 19 w 19"/>
                  <a:gd name="T45" fmla="*/ 25 h 2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9" h="25">
                    <a:moveTo>
                      <a:pt x="0" y="5"/>
                    </a:moveTo>
                    <a:lnTo>
                      <a:pt x="0" y="25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4" y="22"/>
                    </a:lnTo>
                    <a:lnTo>
                      <a:pt x="9" y="15"/>
                    </a:lnTo>
                    <a:lnTo>
                      <a:pt x="5" y="0"/>
                    </a:lnTo>
                    <a:lnTo>
                      <a:pt x="9" y="0"/>
                    </a:lnTo>
                    <a:lnTo>
                      <a:pt x="12" y="13"/>
                    </a:lnTo>
                    <a:lnTo>
                      <a:pt x="14" y="12"/>
                    </a:lnTo>
                    <a:lnTo>
                      <a:pt x="12" y="0"/>
                    </a:lnTo>
                    <a:lnTo>
                      <a:pt x="17" y="2"/>
                    </a:lnTo>
                    <a:lnTo>
                      <a:pt x="19" y="0"/>
                    </a:lnTo>
                    <a:lnTo>
                      <a:pt x="14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2" name="Freeform 31"/>
              <p:cNvSpPr>
                <a:spLocks/>
              </p:cNvSpPr>
              <p:nvPr/>
            </p:nvSpPr>
            <p:spPr bwMode="auto">
              <a:xfrm>
                <a:off x="1362" y="1306"/>
                <a:ext cx="8" cy="16"/>
              </a:xfrm>
              <a:custGeom>
                <a:avLst/>
                <a:gdLst>
                  <a:gd name="T0" fmla="*/ 3 w 8"/>
                  <a:gd name="T1" fmla="*/ 1 h 16"/>
                  <a:gd name="T2" fmla="*/ 0 w 8"/>
                  <a:gd name="T3" fmla="*/ 16 h 16"/>
                  <a:gd name="T4" fmla="*/ 3 w 8"/>
                  <a:gd name="T5" fmla="*/ 16 h 16"/>
                  <a:gd name="T6" fmla="*/ 7 w 8"/>
                  <a:gd name="T7" fmla="*/ 0 h 16"/>
                  <a:gd name="T8" fmla="*/ 8 w 8"/>
                  <a:gd name="T9" fmla="*/ 0 h 16"/>
                  <a:gd name="T10" fmla="*/ 8 w 8"/>
                  <a:gd name="T11" fmla="*/ 1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3" y="1"/>
                    </a:moveTo>
                    <a:lnTo>
                      <a:pt x="0" y="16"/>
                    </a:lnTo>
                    <a:lnTo>
                      <a:pt x="3" y="16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8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3" name="Freeform 32"/>
              <p:cNvSpPr>
                <a:spLocks/>
              </p:cNvSpPr>
              <p:nvPr/>
            </p:nvSpPr>
            <p:spPr bwMode="auto">
              <a:xfrm>
                <a:off x="1326" y="1324"/>
                <a:ext cx="62" cy="2"/>
              </a:xfrm>
              <a:custGeom>
                <a:avLst/>
                <a:gdLst>
                  <a:gd name="T0" fmla="*/ 0 w 62"/>
                  <a:gd name="T1" fmla="*/ 0 h 2"/>
                  <a:gd name="T2" fmla="*/ 51 w 62"/>
                  <a:gd name="T3" fmla="*/ 2 h 2"/>
                  <a:gd name="T4" fmla="*/ 62 w 62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62"/>
                  <a:gd name="T10" fmla="*/ 0 h 2"/>
                  <a:gd name="T11" fmla="*/ 62 w 6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" h="2">
                    <a:moveTo>
                      <a:pt x="0" y="0"/>
                    </a:moveTo>
                    <a:lnTo>
                      <a:pt x="51" y="2"/>
                    </a:lnTo>
                    <a:lnTo>
                      <a:pt x="62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4" name="Freeform 33"/>
              <p:cNvSpPr>
                <a:spLocks/>
              </p:cNvSpPr>
              <p:nvPr/>
            </p:nvSpPr>
            <p:spPr bwMode="auto">
              <a:xfrm>
                <a:off x="1323" y="1329"/>
                <a:ext cx="80" cy="1"/>
              </a:xfrm>
              <a:custGeom>
                <a:avLst/>
                <a:gdLst>
                  <a:gd name="T0" fmla="*/ 0 w 80"/>
                  <a:gd name="T1" fmla="*/ 0 h 1"/>
                  <a:gd name="T2" fmla="*/ 80 w 80"/>
                  <a:gd name="T3" fmla="*/ 0 h 1"/>
                  <a:gd name="T4" fmla="*/ 0 w 80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80"/>
                  <a:gd name="T10" fmla="*/ 0 h 1"/>
                  <a:gd name="T11" fmla="*/ 80 w 80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0" h="1">
                    <a:moveTo>
                      <a:pt x="0" y="0"/>
                    </a:moveTo>
                    <a:lnTo>
                      <a:pt x="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5" name="Freeform 34"/>
              <p:cNvSpPr>
                <a:spLocks/>
              </p:cNvSpPr>
              <p:nvPr/>
            </p:nvSpPr>
            <p:spPr bwMode="auto">
              <a:xfrm>
                <a:off x="1380" y="1316"/>
                <a:ext cx="15" cy="11"/>
              </a:xfrm>
              <a:custGeom>
                <a:avLst/>
                <a:gdLst>
                  <a:gd name="T0" fmla="*/ 12 w 15"/>
                  <a:gd name="T1" fmla="*/ 11 h 11"/>
                  <a:gd name="T2" fmla="*/ 10 w 15"/>
                  <a:gd name="T3" fmla="*/ 5 h 11"/>
                  <a:gd name="T4" fmla="*/ 0 w 15"/>
                  <a:gd name="T5" fmla="*/ 5 h 11"/>
                  <a:gd name="T6" fmla="*/ 3 w 15"/>
                  <a:gd name="T7" fmla="*/ 5 h 11"/>
                  <a:gd name="T8" fmla="*/ 3 w 15"/>
                  <a:gd name="T9" fmla="*/ 1 h 11"/>
                  <a:gd name="T10" fmla="*/ 8 w 15"/>
                  <a:gd name="T11" fmla="*/ 1 h 11"/>
                  <a:gd name="T12" fmla="*/ 10 w 15"/>
                  <a:gd name="T13" fmla="*/ 0 h 11"/>
                  <a:gd name="T14" fmla="*/ 12 w 15"/>
                  <a:gd name="T15" fmla="*/ 0 h 11"/>
                  <a:gd name="T16" fmla="*/ 12 w 15"/>
                  <a:gd name="T17" fmla="*/ 5 h 11"/>
                  <a:gd name="T18" fmla="*/ 13 w 15"/>
                  <a:gd name="T19" fmla="*/ 5 h 11"/>
                  <a:gd name="T20" fmla="*/ 15 w 15"/>
                  <a:gd name="T21" fmla="*/ 11 h 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5"/>
                  <a:gd name="T34" fmla="*/ 0 h 11"/>
                  <a:gd name="T35" fmla="*/ 15 w 15"/>
                  <a:gd name="T36" fmla="*/ 11 h 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5" h="11">
                    <a:moveTo>
                      <a:pt x="12" y="11"/>
                    </a:moveTo>
                    <a:lnTo>
                      <a:pt x="10" y="5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1"/>
                    </a:lnTo>
                    <a:lnTo>
                      <a:pt x="8" y="1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3" y="5"/>
                    </a:lnTo>
                    <a:lnTo>
                      <a:pt x="15" y="1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6" name="Freeform 35"/>
              <p:cNvSpPr>
                <a:spLocks/>
              </p:cNvSpPr>
              <p:nvPr/>
            </p:nvSpPr>
            <p:spPr bwMode="auto">
              <a:xfrm>
                <a:off x="1369" y="1268"/>
                <a:ext cx="8" cy="23"/>
              </a:xfrm>
              <a:custGeom>
                <a:avLst/>
                <a:gdLst>
                  <a:gd name="T0" fmla="*/ 4 w 8"/>
                  <a:gd name="T1" fmla="*/ 0 h 23"/>
                  <a:gd name="T2" fmla="*/ 0 w 8"/>
                  <a:gd name="T3" fmla="*/ 23 h 23"/>
                  <a:gd name="T4" fmla="*/ 3 w 8"/>
                  <a:gd name="T5" fmla="*/ 23 h 23"/>
                  <a:gd name="T6" fmla="*/ 8 w 8"/>
                  <a:gd name="T7" fmla="*/ 1 h 23"/>
                  <a:gd name="T8" fmla="*/ 4 w 8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23"/>
                  <a:gd name="T17" fmla="*/ 8 w 8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23">
                    <a:moveTo>
                      <a:pt x="4" y="0"/>
                    </a:moveTo>
                    <a:lnTo>
                      <a:pt x="0" y="23"/>
                    </a:lnTo>
                    <a:lnTo>
                      <a:pt x="3" y="23"/>
                    </a:lnTo>
                    <a:lnTo>
                      <a:pt x="8" y="1"/>
                    </a:lnTo>
                    <a:lnTo>
                      <a:pt x="4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7" name="Freeform 36"/>
              <p:cNvSpPr>
                <a:spLocks/>
              </p:cNvSpPr>
              <p:nvPr/>
            </p:nvSpPr>
            <p:spPr bwMode="auto">
              <a:xfrm>
                <a:off x="1347" y="1283"/>
                <a:ext cx="15" cy="8"/>
              </a:xfrm>
              <a:custGeom>
                <a:avLst/>
                <a:gdLst>
                  <a:gd name="T0" fmla="*/ 0 w 15"/>
                  <a:gd name="T1" fmla="*/ 0 h 8"/>
                  <a:gd name="T2" fmla="*/ 7 w 15"/>
                  <a:gd name="T3" fmla="*/ 6 h 8"/>
                  <a:gd name="T4" fmla="*/ 10 w 15"/>
                  <a:gd name="T5" fmla="*/ 8 h 8"/>
                  <a:gd name="T6" fmla="*/ 15 w 15"/>
                  <a:gd name="T7" fmla="*/ 8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8"/>
                  <a:gd name="T14" fmla="*/ 15 w 15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8">
                    <a:moveTo>
                      <a:pt x="0" y="0"/>
                    </a:moveTo>
                    <a:lnTo>
                      <a:pt x="7" y="6"/>
                    </a:lnTo>
                    <a:lnTo>
                      <a:pt x="10" y="8"/>
                    </a:lnTo>
                    <a:lnTo>
                      <a:pt x="15" y="8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8" name="Freeform 37"/>
              <p:cNvSpPr>
                <a:spLocks/>
              </p:cNvSpPr>
              <p:nvPr/>
            </p:nvSpPr>
            <p:spPr bwMode="auto">
              <a:xfrm>
                <a:off x="1349" y="1283"/>
                <a:ext cx="20" cy="6"/>
              </a:xfrm>
              <a:custGeom>
                <a:avLst/>
                <a:gdLst>
                  <a:gd name="T0" fmla="*/ 0 w 20"/>
                  <a:gd name="T1" fmla="*/ 0 h 6"/>
                  <a:gd name="T2" fmla="*/ 6 w 20"/>
                  <a:gd name="T3" fmla="*/ 5 h 6"/>
                  <a:gd name="T4" fmla="*/ 11 w 20"/>
                  <a:gd name="T5" fmla="*/ 5 h 6"/>
                  <a:gd name="T6" fmla="*/ 16 w 20"/>
                  <a:gd name="T7" fmla="*/ 6 h 6"/>
                  <a:gd name="T8" fmla="*/ 20 w 20"/>
                  <a:gd name="T9" fmla="*/ 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6"/>
                  <a:gd name="T17" fmla="*/ 20 w 20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6">
                    <a:moveTo>
                      <a:pt x="0" y="0"/>
                    </a:moveTo>
                    <a:lnTo>
                      <a:pt x="6" y="5"/>
                    </a:lnTo>
                    <a:lnTo>
                      <a:pt x="11" y="5"/>
                    </a:lnTo>
                    <a:lnTo>
                      <a:pt x="16" y="6"/>
                    </a:lnTo>
                    <a:lnTo>
                      <a:pt x="20" y="6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9" name="Freeform 38"/>
              <p:cNvSpPr>
                <a:spLocks/>
              </p:cNvSpPr>
              <p:nvPr/>
            </p:nvSpPr>
            <p:spPr bwMode="auto">
              <a:xfrm>
                <a:off x="1378" y="1273"/>
                <a:ext cx="5" cy="16"/>
              </a:xfrm>
              <a:custGeom>
                <a:avLst/>
                <a:gdLst>
                  <a:gd name="T0" fmla="*/ 0 w 5"/>
                  <a:gd name="T1" fmla="*/ 3 h 16"/>
                  <a:gd name="T2" fmla="*/ 4 w 5"/>
                  <a:gd name="T3" fmla="*/ 0 h 16"/>
                  <a:gd name="T4" fmla="*/ 4 w 5"/>
                  <a:gd name="T5" fmla="*/ 16 h 16"/>
                  <a:gd name="T6" fmla="*/ 5 w 5"/>
                  <a:gd name="T7" fmla="*/ 16 h 16"/>
                  <a:gd name="T8" fmla="*/ 5 w 5"/>
                  <a:gd name="T9" fmla="*/ 1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16"/>
                  <a:gd name="T17" fmla="*/ 5 w 5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16">
                    <a:moveTo>
                      <a:pt x="0" y="3"/>
                    </a:moveTo>
                    <a:lnTo>
                      <a:pt x="4" y="0"/>
                    </a:lnTo>
                    <a:lnTo>
                      <a:pt x="4" y="16"/>
                    </a:lnTo>
                    <a:lnTo>
                      <a:pt x="5" y="16"/>
                    </a:lnTo>
                    <a:lnTo>
                      <a:pt x="5" y="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50" name="Freeform 39"/>
              <p:cNvSpPr>
                <a:spLocks/>
              </p:cNvSpPr>
              <p:nvPr/>
            </p:nvSpPr>
            <p:spPr bwMode="auto">
              <a:xfrm>
                <a:off x="1383" y="1294"/>
                <a:ext cx="12" cy="2"/>
              </a:xfrm>
              <a:custGeom>
                <a:avLst/>
                <a:gdLst>
                  <a:gd name="T0" fmla="*/ 0 w 12"/>
                  <a:gd name="T1" fmla="*/ 2 h 2"/>
                  <a:gd name="T2" fmla="*/ 5 w 12"/>
                  <a:gd name="T3" fmla="*/ 2 h 2"/>
                  <a:gd name="T4" fmla="*/ 12 w 1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2"/>
                  <a:gd name="T10" fmla="*/ 0 h 2"/>
                  <a:gd name="T11" fmla="*/ 12 w 1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" h="2">
                    <a:moveTo>
                      <a:pt x="0" y="2"/>
                    </a:moveTo>
                    <a:lnTo>
                      <a:pt x="5" y="2"/>
                    </a:lnTo>
                    <a:lnTo>
                      <a:pt x="12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51" name="Freeform 40"/>
              <p:cNvSpPr>
                <a:spLocks/>
              </p:cNvSpPr>
              <p:nvPr/>
            </p:nvSpPr>
            <p:spPr bwMode="auto">
              <a:xfrm>
                <a:off x="1388" y="1296"/>
                <a:ext cx="10" cy="10"/>
              </a:xfrm>
              <a:custGeom>
                <a:avLst/>
                <a:gdLst>
                  <a:gd name="T0" fmla="*/ 0 w 10"/>
                  <a:gd name="T1" fmla="*/ 0 h 10"/>
                  <a:gd name="T2" fmla="*/ 0 w 10"/>
                  <a:gd name="T3" fmla="*/ 5 h 10"/>
                  <a:gd name="T4" fmla="*/ 4 w 10"/>
                  <a:gd name="T5" fmla="*/ 5 h 10"/>
                  <a:gd name="T6" fmla="*/ 5 w 10"/>
                  <a:gd name="T7" fmla="*/ 6 h 10"/>
                  <a:gd name="T8" fmla="*/ 8 w 10"/>
                  <a:gd name="T9" fmla="*/ 6 h 10"/>
                  <a:gd name="T10" fmla="*/ 8 w 10"/>
                  <a:gd name="T11" fmla="*/ 8 h 10"/>
                  <a:gd name="T12" fmla="*/ 10 w 10"/>
                  <a:gd name="T13" fmla="*/ 10 h 10"/>
                  <a:gd name="T14" fmla="*/ 4 w 10"/>
                  <a:gd name="T15" fmla="*/ 10 h 1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"/>
                  <a:gd name="T25" fmla="*/ 0 h 10"/>
                  <a:gd name="T26" fmla="*/ 10 w 10"/>
                  <a:gd name="T27" fmla="*/ 10 h 1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" h="10">
                    <a:moveTo>
                      <a:pt x="0" y="0"/>
                    </a:moveTo>
                    <a:lnTo>
                      <a:pt x="0" y="5"/>
                    </a:lnTo>
                    <a:lnTo>
                      <a:pt x="4" y="5"/>
                    </a:lnTo>
                    <a:lnTo>
                      <a:pt x="5" y="6"/>
                    </a:lnTo>
                    <a:lnTo>
                      <a:pt x="8" y="6"/>
                    </a:lnTo>
                    <a:lnTo>
                      <a:pt x="8" y="8"/>
                    </a:lnTo>
                    <a:lnTo>
                      <a:pt x="10" y="10"/>
                    </a:lnTo>
                    <a:lnTo>
                      <a:pt x="4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52" name="Line 41"/>
              <p:cNvSpPr>
                <a:spLocks noChangeShapeType="1"/>
              </p:cNvSpPr>
              <p:nvPr/>
            </p:nvSpPr>
            <p:spPr bwMode="auto">
              <a:xfrm>
                <a:off x="1392" y="1309"/>
                <a:ext cx="6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53" name="Freeform 42"/>
              <p:cNvSpPr>
                <a:spLocks/>
              </p:cNvSpPr>
              <p:nvPr/>
            </p:nvSpPr>
            <p:spPr bwMode="auto">
              <a:xfrm>
                <a:off x="1354" y="1278"/>
                <a:ext cx="15" cy="5"/>
              </a:xfrm>
              <a:custGeom>
                <a:avLst/>
                <a:gdLst>
                  <a:gd name="T0" fmla="*/ 0 w 15"/>
                  <a:gd name="T1" fmla="*/ 1 h 5"/>
                  <a:gd name="T2" fmla="*/ 13 w 15"/>
                  <a:gd name="T3" fmla="*/ 5 h 5"/>
                  <a:gd name="T4" fmla="*/ 15 w 15"/>
                  <a:gd name="T5" fmla="*/ 3 h 5"/>
                  <a:gd name="T6" fmla="*/ 3 w 15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5"/>
                  <a:gd name="T14" fmla="*/ 15 w 15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5">
                    <a:moveTo>
                      <a:pt x="0" y="1"/>
                    </a:moveTo>
                    <a:lnTo>
                      <a:pt x="13" y="5"/>
                    </a:lnTo>
                    <a:lnTo>
                      <a:pt x="15" y="3"/>
                    </a:lnTo>
                    <a:lnTo>
                      <a:pt x="3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54" name="Freeform 43"/>
              <p:cNvSpPr>
                <a:spLocks/>
              </p:cNvSpPr>
              <p:nvPr/>
            </p:nvSpPr>
            <p:spPr bwMode="auto">
              <a:xfrm>
                <a:off x="1355" y="1273"/>
                <a:ext cx="15" cy="15"/>
              </a:xfrm>
              <a:custGeom>
                <a:avLst/>
                <a:gdLst>
                  <a:gd name="T0" fmla="*/ 0 w 15"/>
                  <a:gd name="T1" fmla="*/ 15 h 15"/>
                  <a:gd name="T2" fmla="*/ 7 w 15"/>
                  <a:gd name="T3" fmla="*/ 8 h 15"/>
                  <a:gd name="T4" fmla="*/ 7 w 15"/>
                  <a:gd name="T5" fmla="*/ 15 h 15"/>
                  <a:gd name="T6" fmla="*/ 10 w 15"/>
                  <a:gd name="T7" fmla="*/ 10 h 15"/>
                  <a:gd name="T8" fmla="*/ 12 w 15"/>
                  <a:gd name="T9" fmla="*/ 11 h 15"/>
                  <a:gd name="T10" fmla="*/ 9 w 15"/>
                  <a:gd name="T11" fmla="*/ 15 h 15"/>
                  <a:gd name="T12" fmla="*/ 12 w 15"/>
                  <a:gd name="T13" fmla="*/ 15 h 15"/>
                  <a:gd name="T14" fmla="*/ 14 w 15"/>
                  <a:gd name="T15" fmla="*/ 15 h 15"/>
                  <a:gd name="T16" fmla="*/ 14 w 15"/>
                  <a:gd name="T17" fmla="*/ 8 h 15"/>
                  <a:gd name="T18" fmla="*/ 14 w 15"/>
                  <a:gd name="T19" fmla="*/ 5 h 15"/>
                  <a:gd name="T20" fmla="*/ 9 w 15"/>
                  <a:gd name="T21" fmla="*/ 3 h 15"/>
                  <a:gd name="T22" fmla="*/ 12 w 15"/>
                  <a:gd name="T23" fmla="*/ 0 h 15"/>
                  <a:gd name="T24" fmla="*/ 15 w 15"/>
                  <a:gd name="T25" fmla="*/ 0 h 15"/>
                  <a:gd name="T26" fmla="*/ 15 w 15"/>
                  <a:gd name="T27" fmla="*/ 1 h 15"/>
                  <a:gd name="T28" fmla="*/ 14 w 15"/>
                  <a:gd name="T29" fmla="*/ 3 h 1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5"/>
                  <a:gd name="T46" fmla="*/ 0 h 15"/>
                  <a:gd name="T47" fmla="*/ 15 w 15"/>
                  <a:gd name="T48" fmla="*/ 15 h 1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5" h="15">
                    <a:moveTo>
                      <a:pt x="0" y="15"/>
                    </a:moveTo>
                    <a:lnTo>
                      <a:pt x="7" y="8"/>
                    </a:lnTo>
                    <a:lnTo>
                      <a:pt x="7" y="15"/>
                    </a:lnTo>
                    <a:lnTo>
                      <a:pt x="10" y="10"/>
                    </a:lnTo>
                    <a:lnTo>
                      <a:pt x="12" y="11"/>
                    </a:lnTo>
                    <a:lnTo>
                      <a:pt x="9" y="15"/>
                    </a:lnTo>
                    <a:lnTo>
                      <a:pt x="12" y="15"/>
                    </a:lnTo>
                    <a:lnTo>
                      <a:pt x="14" y="15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9" y="3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5" y="1"/>
                    </a:lnTo>
                    <a:lnTo>
                      <a:pt x="14" y="3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55" name="Line 44"/>
              <p:cNvSpPr>
                <a:spLocks noChangeShapeType="1"/>
              </p:cNvSpPr>
              <p:nvPr/>
            </p:nvSpPr>
            <p:spPr bwMode="auto">
              <a:xfrm>
                <a:off x="1352" y="1281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56" name="Line 45"/>
              <p:cNvSpPr>
                <a:spLocks noChangeShapeType="1"/>
              </p:cNvSpPr>
              <p:nvPr/>
            </p:nvSpPr>
            <p:spPr bwMode="auto">
              <a:xfrm>
                <a:off x="1360" y="1276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57" name="Line 46"/>
              <p:cNvSpPr>
                <a:spLocks noChangeShapeType="1"/>
              </p:cNvSpPr>
              <p:nvPr/>
            </p:nvSpPr>
            <p:spPr bwMode="auto">
              <a:xfrm>
                <a:off x="1372" y="1301"/>
                <a:ext cx="3" cy="2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58" name="Freeform 47"/>
              <p:cNvSpPr>
                <a:spLocks/>
              </p:cNvSpPr>
              <p:nvPr/>
            </p:nvSpPr>
            <p:spPr bwMode="auto">
              <a:xfrm>
                <a:off x="1355" y="1316"/>
                <a:ext cx="7" cy="6"/>
              </a:xfrm>
              <a:custGeom>
                <a:avLst/>
                <a:gdLst>
                  <a:gd name="T0" fmla="*/ 0 w 7"/>
                  <a:gd name="T1" fmla="*/ 6 h 6"/>
                  <a:gd name="T2" fmla="*/ 7 w 7"/>
                  <a:gd name="T3" fmla="*/ 6 h 6"/>
                  <a:gd name="T4" fmla="*/ 5 w 7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7"/>
                  <a:gd name="T10" fmla="*/ 0 h 6"/>
                  <a:gd name="T11" fmla="*/ 7 w 7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" h="6">
                    <a:moveTo>
                      <a:pt x="0" y="6"/>
                    </a:moveTo>
                    <a:lnTo>
                      <a:pt x="7" y="6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59" name="Freeform 48"/>
              <p:cNvSpPr>
                <a:spLocks/>
              </p:cNvSpPr>
              <p:nvPr/>
            </p:nvSpPr>
            <p:spPr bwMode="auto">
              <a:xfrm>
                <a:off x="1378" y="1294"/>
                <a:ext cx="25" cy="32"/>
              </a:xfrm>
              <a:custGeom>
                <a:avLst/>
                <a:gdLst>
                  <a:gd name="T0" fmla="*/ 0 w 25"/>
                  <a:gd name="T1" fmla="*/ 0 h 32"/>
                  <a:gd name="T2" fmla="*/ 20 w 25"/>
                  <a:gd name="T3" fmla="*/ 30 h 32"/>
                  <a:gd name="T4" fmla="*/ 20 w 25"/>
                  <a:gd name="T5" fmla="*/ 32 h 32"/>
                  <a:gd name="T6" fmla="*/ 25 w 25"/>
                  <a:gd name="T7" fmla="*/ 32 h 3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"/>
                  <a:gd name="T13" fmla="*/ 0 h 32"/>
                  <a:gd name="T14" fmla="*/ 25 w 25"/>
                  <a:gd name="T15" fmla="*/ 32 h 3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" h="32">
                    <a:moveTo>
                      <a:pt x="0" y="0"/>
                    </a:moveTo>
                    <a:lnTo>
                      <a:pt x="20" y="30"/>
                    </a:lnTo>
                    <a:lnTo>
                      <a:pt x="20" y="32"/>
                    </a:lnTo>
                    <a:lnTo>
                      <a:pt x="25" y="3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60" name="Freeform 49"/>
              <p:cNvSpPr>
                <a:spLocks/>
              </p:cNvSpPr>
              <p:nvPr/>
            </p:nvSpPr>
            <p:spPr bwMode="auto">
              <a:xfrm>
                <a:off x="1367" y="1317"/>
                <a:ext cx="8" cy="5"/>
              </a:xfrm>
              <a:custGeom>
                <a:avLst/>
                <a:gdLst>
                  <a:gd name="T0" fmla="*/ 0 w 8"/>
                  <a:gd name="T1" fmla="*/ 0 h 5"/>
                  <a:gd name="T2" fmla="*/ 5 w 8"/>
                  <a:gd name="T3" fmla="*/ 0 h 5"/>
                  <a:gd name="T4" fmla="*/ 5 w 8"/>
                  <a:gd name="T5" fmla="*/ 2 h 5"/>
                  <a:gd name="T6" fmla="*/ 0 w 8"/>
                  <a:gd name="T7" fmla="*/ 2 h 5"/>
                  <a:gd name="T8" fmla="*/ 0 w 8"/>
                  <a:gd name="T9" fmla="*/ 5 h 5"/>
                  <a:gd name="T10" fmla="*/ 8 w 8"/>
                  <a:gd name="T11" fmla="*/ 5 h 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5"/>
                  <a:gd name="T20" fmla="*/ 8 w 8"/>
                  <a:gd name="T21" fmla="*/ 5 h 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5">
                    <a:moveTo>
                      <a:pt x="0" y="0"/>
                    </a:moveTo>
                    <a:lnTo>
                      <a:pt x="5" y="0"/>
                    </a:lnTo>
                    <a:lnTo>
                      <a:pt x="5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8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61" name="Line 50"/>
              <p:cNvSpPr>
                <a:spLocks noChangeShapeType="1"/>
              </p:cNvSpPr>
              <p:nvPr/>
            </p:nvSpPr>
            <p:spPr bwMode="auto">
              <a:xfrm>
                <a:off x="1390" y="1271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62" name="Line 51"/>
              <p:cNvSpPr>
                <a:spLocks noChangeShapeType="1"/>
              </p:cNvSpPr>
              <p:nvPr/>
            </p:nvSpPr>
            <p:spPr bwMode="auto">
              <a:xfrm>
                <a:off x="1393" y="1273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63" name="Freeform 52"/>
              <p:cNvSpPr>
                <a:spLocks/>
              </p:cNvSpPr>
              <p:nvPr/>
            </p:nvSpPr>
            <p:spPr bwMode="auto">
              <a:xfrm>
                <a:off x="1383" y="1283"/>
                <a:ext cx="7" cy="6"/>
              </a:xfrm>
              <a:custGeom>
                <a:avLst/>
                <a:gdLst>
                  <a:gd name="T0" fmla="*/ 0 w 7"/>
                  <a:gd name="T1" fmla="*/ 0 h 6"/>
                  <a:gd name="T2" fmla="*/ 5 w 7"/>
                  <a:gd name="T3" fmla="*/ 0 h 6"/>
                  <a:gd name="T4" fmla="*/ 7 w 7"/>
                  <a:gd name="T5" fmla="*/ 1 h 6"/>
                  <a:gd name="T6" fmla="*/ 2 w 7"/>
                  <a:gd name="T7" fmla="*/ 1 h 6"/>
                  <a:gd name="T8" fmla="*/ 4 w 7"/>
                  <a:gd name="T9" fmla="*/ 5 h 6"/>
                  <a:gd name="T10" fmla="*/ 7 w 7"/>
                  <a:gd name="T11" fmla="*/ 3 h 6"/>
                  <a:gd name="T12" fmla="*/ 7 w 7"/>
                  <a:gd name="T13" fmla="*/ 6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"/>
                  <a:gd name="T22" fmla="*/ 0 h 6"/>
                  <a:gd name="T23" fmla="*/ 7 w 7"/>
                  <a:gd name="T24" fmla="*/ 6 h 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" h="6">
                    <a:moveTo>
                      <a:pt x="0" y="0"/>
                    </a:moveTo>
                    <a:lnTo>
                      <a:pt x="5" y="0"/>
                    </a:lnTo>
                    <a:lnTo>
                      <a:pt x="7" y="1"/>
                    </a:lnTo>
                    <a:lnTo>
                      <a:pt x="2" y="1"/>
                    </a:lnTo>
                    <a:lnTo>
                      <a:pt x="4" y="5"/>
                    </a:lnTo>
                    <a:lnTo>
                      <a:pt x="7" y="3"/>
                    </a:lnTo>
                    <a:lnTo>
                      <a:pt x="7" y="6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64" name="Freeform 53"/>
              <p:cNvSpPr>
                <a:spLocks/>
              </p:cNvSpPr>
              <p:nvPr/>
            </p:nvSpPr>
            <p:spPr bwMode="auto">
              <a:xfrm>
                <a:off x="1350" y="1291"/>
                <a:ext cx="7" cy="1"/>
              </a:xfrm>
              <a:custGeom>
                <a:avLst/>
                <a:gdLst>
                  <a:gd name="T0" fmla="*/ 0 w 7"/>
                  <a:gd name="T1" fmla="*/ 1 h 1"/>
                  <a:gd name="T2" fmla="*/ 2 w 7"/>
                  <a:gd name="T3" fmla="*/ 0 h 1"/>
                  <a:gd name="T4" fmla="*/ 5 w 7"/>
                  <a:gd name="T5" fmla="*/ 1 h 1"/>
                  <a:gd name="T6" fmla="*/ 7 w 7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1"/>
                  <a:gd name="T14" fmla="*/ 7 w 7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1">
                    <a:moveTo>
                      <a:pt x="0" y="1"/>
                    </a:moveTo>
                    <a:lnTo>
                      <a:pt x="2" y="0"/>
                    </a:lnTo>
                    <a:lnTo>
                      <a:pt x="5" y="1"/>
                    </a:lnTo>
                    <a:lnTo>
                      <a:pt x="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65" name="Line 54"/>
              <p:cNvSpPr>
                <a:spLocks noChangeShapeType="1"/>
              </p:cNvSpPr>
              <p:nvPr/>
            </p:nvSpPr>
            <p:spPr bwMode="auto">
              <a:xfrm>
                <a:off x="1380" y="1299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66" name="Freeform 55"/>
              <p:cNvSpPr>
                <a:spLocks/>
              </p:cNvSpPr>
              <p:nvPr/>
            </p:nvSpPr>
            <p:spPr bwMode="auto">
              <a:xfrm>
                <a:off x="1382" y="1306"/>
                <a:ext cx="3" cy="1"/>
              </a:xfrm>
              <a:custGeom>
                <a:avLst/>
                <a:gdLst>
                  <a:gd name="T0" fmla="*/ 0 w 3"/>
                  <a:gd name="T1" fmla="*/ 0 h 1"/>
                  <a:gd name="T2" fmla="*/ 3 w 3"/>
                  <a:gd name="T3" fmla="*/ 0 h 1"/>
                  <a:gd name="T4" fmla="*/ 3 w 3"/>
                  <a:gd name="T5" fmla="*/ 1 h 1"/>
                  <a:gd name="T6" fmla="*/ 0 w 3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"/>
                  <a:gd name="T13" fmla="*/ 0 h 1"/>
                  <a:gd name="T14" fmla="*/ 3 w 3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" h="1">
                    <a:moveTo>
                      <a:pt x="0" y="0"/>
                    </a:moveTo>
                    <a:lnTo>
                      <a:pt x="3" y="0"/>
                    </a:lnTo>
                    <a:lnTo>
                      <a:pt x="3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67" name="Freeform 56"/>
              <p:cNvSpPr>
                <a:spLocks/>
              </p:cNvSpPr>
              <p:nvPr/>
            </p:nvSpPr>
            <p:spPr bwMode="auto">
              <a:xfrm>
                <a:off x="1383" y="1307"/>
                <a:ext cx="1" cy="9"/>
              </a:xfrm>
              <a:custGeom>
                <a:avLst/>
                <a:gdLst>
                  <a:gd name="T0" fmla="*/ 0 w 1"/>
                  <a:gd name="T1" fmla="*/ 0 h 9"/>
                  <a:gd name="T2" fmla="*/ 0 w 1"/>
                  <a:gd name="T3" fmla="*/ 5 h 9"/>
                  <a:gd name="T4" fmla="*/ 0 w 1"/>
                  <a:gd name="T5" fmla="*/ 7 h 9"/>
                  <a:gd name="T6" fmla="*/ 0 w 1"/>
                  <a:gd name="T7" fmla="*/ 9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9"/>
                  <a:gd name="T14" fmla="*/ 1 w 1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9">
                    <a:moveTo>
                      <a:pt x="0" y="0"/>
                    </a:move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68" name="Line 57"/>
              <p:cNvSpPr>
                <a:spLocks noChangeShapeType="1"/>
              </p:cNvSpPr>
              <p:nvPr/>
            </p:nvSpPr>
            <p:spPr bwMode="auto">
              <a:xfrm>
                <a:off x="1337" y="1263"/>
                <a:ext cx="22" cy="1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69" name="Line 58"/>
              <p:cNvSpPr>
                <a:spLocks noChangeShapeType="1"/>
              </p:cNvSpPr>
              <p:nvPr/>
            </p:nvSpPr>
            <p:spPr bwMode="auto">
              <a:xfrm>
                <a:off x="1355" y="1251"/>
                <a:ext cx="10" cy="2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70" name="Line 59"/>
              <p:cNvSpPr>
                <a:spLocks noChangeShapeType="1"/>
              </p:cNvSpPr>
              <p:nvPr/>
            </p:nvSpPr>
            <p:spPr bwMode="auto">
              <a:xfrm>
                <a:off x="1370" y="1239"/>
                <a:ext cx="3" cy="2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71" name="Line 60"/>
              <p:cNvSpPr>
                <a:spLocks noChangeShapeType="1"/>
              </p:cNvSpPr>
              <p:nvPr/>
            </p:nvSpPr>
            <p:spPr bwMode="auto">
              <a:xfrm>
                <a:off x="1323" y="1274"/>
                <a:ext cx="29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72" name="Line 61"/>
              <p:cNvSpPr>
                <a:spLocks noChangeShapeType="1"/>
              </p:cNvSpPr>
              <p:nvPr/>
            </p:nvSpPr>
            <p:spPr bwMode="auto">
              <a:xfrm flipH="1">
                <a:off x="1380" y="1226"/>
                <a:ext cx="3" cy="3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73" name="Line 62"/>
              <p:cNvSpPr>
                <a:spLocks noChangeShapeType="1"/>
              </p:cNvSpPr>
              <p:nvPr/>
            </p:nvSpPr>
            <p:spPr bwMode="auto">
              <a:xfrm flipH="1">
                <a:off x="1385" y="1213"/>
                <a:ext cx="10" cy="3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74" name="Line 63"/>
              <p:cNvSpPr>
                <a:spLocks noChangeShapeType="1"/>
              </p:cNvSpPr>
              <p:nvPr/>
            </p:nvSpPr>
            <p:spPr bwMode="auto">
              <a:xfrm>
                <a:off x="1311" y="1281"/>
                <a:ext cx="31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484" name="Rectangle 64" descr="Zig zag"/>
            <p:cNvSpPr>
              <a:spLocks noChangeArrowheads="1"/>
            </p:cNvSpPr>
            <p:nvPr/>
          </p:nvSpPr>
          <p:spPr bwMode="auto">
            <a:xfrm>
              <a:off x="1219" y="1197"/>
              <a:ext cx="231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800" dirty="0">
                  <a:solidFill>
                    <a:srgbClr val="00CC00"/>
                  </a:solidFill>
                  <a:cs typeface="Calibri" charset="0"/>
                </a:rPr>
                <a:t>DSS-23</a:t>
              </a:r>
            </a:p>
            <a:p>
              <a:pPr algn="r"/>
              <a:r>
                <a:rPr lang="en-US" sz="800" dirty="0">
                  <a:solidFill>
                    <a:srgbClr val="00CC00"/>
                  </a:solidFill>
                  <a:cs typeface="Calibri" charset="0"/>
                </a:rPr>
                <a:t>(BWG-4)</a:t>
              </a:r>
            </a:p>
          </p:txBody>
        </p:sp>
      </p:grpSp>
      <p:grpSp>
        <p:nvGrpSpPr>
          <p:cNvPr id="89" name="Group 996"/>
          <p:cNvGrpSpPr>
            <a:grpSpLocks/>
          </p:cNvGrpSpPr>
          <p:nvPr/>
        </p:nvGrpSpPr>
        <p:grpSpPr bwMode="auto">
          <a:xfrm>
            <a:off x="4576711" y="1494092"/>
            <a:ext cx="476782" cy="640854"/>
            <a:chOff x="1259" y="1028"/>
            <a:chExt cx="274" cy="472"/>
          </a:xfrm>
        </p:grpSpPr>
        <p:grpSp>
          <p:nvGrpSpPr>
            <p:cNvPr id="386" name="Group 997"/>
            <p:cNvGrpSpPr>
              <a:grpSpLocks/>
            </p:cNvGrpSpPr>
            <p:nvPr/>
          </p:nvGrpSpPr>
          <p:grpSpPr bwMode="auto">
            <a:xfrm>
              <a:off x="1259" y="1028"/>
              <a:ext cx="115" cy="131"/>
              <a:chOff x="1290" y="1203"/>
              <a:chExt cx="115" cy="131"/>
            </a:xfrm>
          </p:grpSpPr>
          <p:sp>
            <p:nvSpPr>
              <p:cNvPr id="393" name="Freeform 998"/>
              <p:cNvSpPr>
                <a:spLocks/>
              </p:cNvSpPr>
              <p:nvPr/>
            </p:nvSpPr>
            <p:spPr bwMode="auto">
              <a:xfrm>
                <a:off x="1290" y="1203"/>
                <a:ext cx="108" cy="83"/>
              </a:xfrm>
              <a:custGeom>
                <a:avLst/>
                <a:gdLst>
                  <a:gd name="T0" fmla="*/ 59 w 108"/>
                  <a:gd name="T1" fmla="*/ 20 h 83"/>
                  <a:gd name="T2" fmla="*/ 72 w 108"/>
                  <a:gd name="T3" fmla="*/ 12 h 83"/>
                  <a:gd name="T4" fmla="*/ 80 w 108"/>
                  <a:gd name="T5" fmla="*/ 7 h 83"/>
                  <a:gd name="T6" fmla="*/ 90 w 108"/>
                  <a:gd name="T7" fmla="*/ 3 h 83"/>
                  <a:gd name="T8" fmla="*/ 98 w 108"/>
                  <a:gd name="T9" fmla="*/ 0 h 83"/>
                  <a:gd name="T10" fmla="*/ 103 w 108"/>
                  <a:gd name="T11" fmla="*/ 0 h 83"/>
                  <a:gd name="T12" fmla="*/ 106 w 108"/>
                  <a:gd name="T13" fmla="*/ 0 h 83"/>
                  <a:gd name="T14" fmla="*/ 108 w 108"/>
                  <a:gd name="T15" fmla="*/ 3 h 83"/>
                  <a:gd name="T16" fmla="*/ 106 w 108"/>
                  <a:gd name="T17" fmla="*/ 7 h 83"/>
                  <a:gd name="T18" fmla="*/ 106 w 108"/>
                  <a:gd name="T19" fmla="*/ 8 h 83"/>
                  <a:gd name="T20" fmla="*/ 103 w 108"/>
                  <a:gd name="T21" fmla="*/ 13 h 83"/>
                  <a:gd name="T22" fmla="*/ 100 w 108"/>
                  <a:gd name="T23" fmla="*/ 17 h 83"/>
                  <a:gd name="T24" fmla="*/ 97 w 108"/>
                  <a:gd name="T25" fmla="*/ 20 h 83"/>
                  <a:gd name="T26" fmla="*/ 92 w 108"/>
                  <a:gd name="T27" fmla="*/ 27 h 83"/>
                  <a:gd name="T28" fmla="*/ 83 w 108"/>
                  <a:gd name="T29" fmla="*/ 33 h 83"/>
                  <a:gd name="T30" fmla="*/ 77 w 108"/>
                  <a:gd name="T31" fmla="*/ 38 h 83"/>
                  <a:gd name="T32" fmla="*/ 69 w 108"/>
                  <a:gd name="T33" fmla="*/ 45 h 83"/>
                  <a:gd name="T34" fmla="*/ 62 w 108"/>
                  <a:gd name="T35" fmla="*/ 50 h 83"/>
                  <a:gd name="T36" fmla="*/ 51 w 108"/>
                  <a:gd name="T37" fmla="*/ 58 h 83"/>
                  <a:gd name="T38" fmla="*/ 37 w 108"/>
                  <a:gd name="T39" fmla="*/ 66 h 83"/>
                  <a:gd name="T40" fmla="*/ 28 w 108"/>
                  <a:gd name="T41" fmla="*/ 73 h 83"/>
                  <a:gd name="T42" fmla="*/ 19 w 108"/>
                  <a:gd name="T43" fmla="*/ 76 h 83"/>
                  <a:gd name="T44" fmla="*/ 10 w 108"/>
                  <a:gd name="T45" fmla="*/ 81 h 83"/>
                  <a:gd name="T46" fmla="*/ 5 w 108"/>
                  <a:gd name="T47" fmla="*/ 83 h 83"/>
                  <a:gd name="T48" fmla="*/ 1 w 108"/>
                  <a:gd name="T49" fmla="*/ 83 h 83"/>
                  <a:gd name="T50" fmla="*/ 0 w 108"/>
                  <a:gd name="T51" fmla="*/ 81 h 83"/>
                  <a:gd name="T52" fmla="*/ 0 w 108"/>
                  <a:gd name="T53" fmla="*/ 80 h 83"/>
                  <a:gd name="T54" fmla="*/ 0 w 108"/>
                  <a:gd name="T55" fmla="*/ 76 h 83"/>
                  <a:gd name="T56" fmla="*/ 0 w 108"/>
                  <a:gd name="T57" fmla="*/ 73 h 83"/>
                  <a:gd name="T58" fmla="*/ 5 w 108"/>
                  <a:gd name="T59" fmla="*/ 66 h 83"/>
                  <a:gd name="T60" fmla="*/ 11 w 108"/>
                  <a:gd name="T61" fmla="*/ 58 h 83"/>
                  <a:gd name="T62" fmla="*/ 18 w 108"/>
                  <a:gd name="T63" fmla="*/ 51 h 83"/>
                  <a:gd name="T64" fmla="*/ 24 w 108"/>
                  <a:gd name="T65" fmla="*/ 45 h 83"/>
                  <a:gd name="T66" fmla="*/ 29 w 108"/>
                  <a:gd name="T67" fmla="*/ 41 h 8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08"/>
                  <a:gd name="T103" fmla="*/ 0 h 83"/>
                  <a:gd name="T104" fmla="*/ 108 w 108"/>
                  <a:gd name="T105" fmla="*/ 83 h 8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08" h="83">
                    <a:moveTo>
                      <a:pt x="59" y="20"/>
                    </a:moveTo>
                    <a:lnTo>
                      <a:pt x="72" y="12"/>
                    </a:lnTo>
                    <a:lnTo>
                      <a:pt x="80" y="7"/>
                    </a:lnTo>
                    <a:lnTo>
                      <a:pt x="90" y="3"/>
                    </a:lnTo>
                    <a:lnTo>
                      <a:pt x="98" y="0"/>
                    </a:lnTo>
                    <a:lnTo>
                      <a:pt x="103" y="0"/>
                    </a:lnTo>
                    <a:lnTo>
                      <a:pt x="106" y="0"/>
                    </a:lnTo>
                    <a:lnTo>
                      <a:pt x="108" y="3"/>
                    </a:lnTo>
                    <a:lnTo>
                      <a:pt x="106" y="7"/>
                    </a:lnTo>
                    <a:lnTo>
                      <a:pt x="106" y="8"/>
                    </a:lnTo>
                    <a:lnTo>
                      <a:pt x="103" y="13"/>
                    </a:lnTo>
                    <a:lnTo>
                      <a:pt x="100" y="17"/>
                    </a:lnTo>
                    <a:lnTo>
                      <a:pt x="97" y="20"/>
                    </a:lnTo>
                    <a:lnTo>
                      <a:pt x="92" y="27"/>
                    </a:lnTo>
                    <a:lnTo>
                      <a:pt x="83" y="33"/>
                    </a:lnTo>
                    <a:lnTo>
                      <a:pt x="77" y="38"/>
                    </a:lnTo>
                    <a:lnTo>
                      <a:pt x="69" y="45"/>
                    </a:lnTo>
                    <a:lnTo>
                      <a:pt x="62" y="50"/>
                    </a:lnTo>
                    <a:lnTo>
                      <a:pt x="51" y="58"/>
                    </a:lnTo>
                    <a:lnTo>
                      <a:pt x="37" y="66"/>
                    </a:lnTo>
                    <a:lnTo>
                      <a:pt x="28" y="73"/>
                    </a:lnTo>
                    <a:lnTo>
                      <a:pt x="19" y="76"/>
                    </a:lnTo>
                    <a:lnTo>
                      <a:pt x="10" y="81"/>
                    </a:lnTo>
                    <a:lnTo>
                      <a:pt x="5" y="83"/>
                    </a:lnTo>
                    <a:lnTo>
                      <a:pt x="1" y="83"/>
                    </a:lnTo>
                    <a:lnTo>
                      <a:pt x="0" y="81"/>
                    </a:lnTo>
                    <a:lnTo>
                      <a:pt x="0" y="80"/>
                    </a:lnTo>
                    <a:lnTo>
                      <a:pt x="0" y="76"/>
                    </a:lnTo>
                    <a:lnTo>
                      <a:pt x="0" y="73"/>
                    </a:lnTo>
                    <a:lnTo>
                      <a:pt x="5" y="66"/>
                    </a:lnTo>
                    <a:lnTo>
                      <a:pt x="11" y="58"/>
                    </a:lnTo>
                    <a:lnTo>
                      <a:pt x="18" y="51"/>
                    </a:lnTo>
                    <a:lnTo>
                      <a:pt x="24" y="45"/>
                    </a:lnTo>
                    <a:lnTo>
                      <a:pt x="29" y="4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4" name="Freeform 999"/>
              <p:cNvSpPr>
                <a:spLocks/>
              </p:cNvSpPr>
              <p:nvPr/>
            </p:nvSpPr>
            <p:spPr bwMode="auto">
              <a:xfrm>
                <a:off x="1291" y="1205"/>
                <a:ext cx="107" cy="83"/>
              </a:xfrm>
              <a:custGeom>
                <a:avLst/>
                <a:gdLst>
                  <a:gd name="T0" fmla="*/ 0 w 107"/>
                  <a:gd name="T1" fmla="*/ 81 h 83"/>
                  <a:gd name="T2" fmla="*/ 12 w 107"/>
                  <a:gd name="T3" fmla="*/ 83 h 83"/>
                  <a:gd name="T4" fmla="*/ 25 w 107"/>
                  <a:gd name="T5" fmla="*/ 81 h 83"/>
                  <a:gd name="T6" fmla="*/ 35 w 107"/>
                  <a:gd name="T7" fmla="*/ 81 h 83"/>
                  <a:gd name="T8" fmla="*/ 46 w 107"/>
                  <a:gd name="T9" fmla="*/ 79 h 83"/>
                  <a:gd name="T10" fmla="*/ 56 w 107"/>
                  <a:gd name="T11" fmla="*/ 78 h 83"/>
                  <a:gd name="T12" fmla="*/ 66 w 107"/>
                  <a:gd name="T13" fmla="*/ 73 h 83"/>
                  <a:gd name="T14" fmla="*/ 74 w 107"/>
                  <a:gd name="T15" fmla="*/ 66 h 83"/>
                  <a:gd name="T16" fmla="*/ 82 w 107"/>
                  <a:gd name="T17" fmla="*/ 59 h 83"/>
                  <a:gd name="T18" fmla="*/ 91 w 107"/>
                  <a:gd name="T19" fmla="*/ 51 h 83"/>
                  <a:gd name="T20" fmla="*/ 97 w 107"/>
                  <a:gd name="T21" fmla="*/ 38 h 83"/>
                  <a:gd name="T22" fmla="*/ 104 w 107"/>
                  <a:gd name="T23" fmla="*/ 23 h 83"/>
                  <a:gd name="T24" fmla="*/ 105 w 107"/>
                  <a:gd name="T25" fmla="*/ 15 h 83"/>
                  <a:gd name="T26" fmla="*/ 107 w 107"/>
                  <a:gd name="T27" fmla="*/ 8 h 83"/>
                  <a:gd name="T28" fmla="*/ 107 w 107"/>
                  <a:gd name="T29" fmla="*/ 5 h 83"/>
                  <a:gd name="T30" fmla="*/ 107 w 107"/>
                  <a:gd name="T31" fmla="*/ 1 h 83"/>
                  <a:gd name="T32" fmla="*/ 105 w 107"/>
                  <a:gd name="T33" fmla="*/ 0 h 8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07"/>
                  <a:gd name="T52" fmla="*/ 0 h 83"/>
                  <a:gd name="T53" fmla="*/ 107 w 107"/>
                  <a:gd name="T54" fmla="*/ 83 h 83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07" h="83">
                    <a:moveTo>
                      <a:pt x="0" y="81"/>
                    </a:moveTo>
                    <a:lnTo>
                      <a:pt x="12" y="83"/>
                    </a:lnTo>
                    <a:lnTo>
                      <a:pt x="25" y="81"/>
                    </a:lnTo>
                    <a:lnTo>
                      <a:pt x="35" y="81"/>
                    </a:lnTo>
                    <a:lnTo>
                      <a:pt x="46" y="79"/>
                    </a:lnTo>
                    <a:lnTo>
                      <a:pt x="56" y="78"/>
                    </a:lnTo>
                    <a:lnTo>
                      <a:pt x="66" y="73"/>
                    </a:lnTo>
                    <a:lnTo>
                      <a:pt x="74" y="66"/>
                    </a:lnTo>
                    <a:lnTo>
                      <a:pt x="82" y="59"/>
                    </a:lnTo>
                    <a:lnTo>
                      <a:pt x="91" y="51"/>
                    </a:lnTo>
                    <a:lnTo>
                      <a:pt x="97" y="38"/>
                    </a:lnTo>
                    <a:lnTo>
                      <a:pt x="104" y="23"/>
                    </a:lnTo>
                    <a:lnTo>
                      <a:pt x="105" y="15"/>
                    </a:lnTo>
                    <a:lnTo>
                      <a:pt x="107" y="8"/>
                    </a:lnTo>
                    <a:lnTo>
                      <a:pt x="107" y="5"/>
                    </a:lnTo>
                    <a:lnTo>
                      <a:pt x="107" y="1"/>
                    </a:lnTo>
                    <a:lnTo>
                      <a:pt x="105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5" name="Freeform 1000"/>
              <p:cNvSpPr>
                <a:spLocks/>
              </p:cNvSpPr>
              <p:nvPr/>
            </p:nvSpPr>
            <p:spPr bwMode="auto">
              <a:xfrm>
                <a:off x="1293" y="1206"/>
                <a:ext cx="103" cy="78"/>
              </a:xfrm>
              <a:custGeom>
                <a:avLst/>
                <a:gdLst>
                  <a:gd name="T0" fmla="*/ 2 w 103"/>
                  <a:gd name="T1" fmla="*/ 78 h 78"/>
                  <a:gd name="T2" fmla="*/ 0 w 103"/>
                  <a:gd name="T3" fmla="*/ 78 h 78"/>
                  <a:gd name="T4" fmla="*/ 2 w 103"/>
                  <a:gd name="T5" fmla="*/ 72 h 78"/>
                  <a:gd name="T6" fmla="*/ 5 w 103"/>
                  <a:gd name="T7" fmla="*/ 67 h 78"/>
                  <a:gd name="T8" fmla="*/ 10 w 103"/>
                  <a:gd name="T9" fmla="*/ 60 h 78"/>
                  <a:gd name="T10" fmla="*/ 15 w 103"/>
                  <a:gd name="T11" fmla="*/ 55 h 78"/>
                  <a:gd name="T12" fmla="*/ 20 w 103"/>
                  <a:gd name="T13" fmla="*/ 50 h 78"/>
                  <a:gd name="T14" fmla="*/ 25 w 103"/>
                  <a:gd name="T15" fmla="*/ 45 h 78"/>
                  <a:gd name="T16" fmla="*/ 33 w 103"/>
                  <a:gd name="T17" fmla="*/ 38 h 78"/>
                  <a:gd name="T18" fmla="*/ 39 w 103"/>
                  <a:gd name="T19" fmla="*/ 33 h 78"/>
                  <a:gd name="T20" fmla="*/ 49 w 103"/>
                  <a:gd name="T21" fmla="*/ 27 h 78"/>
                  <a:gd name="T22" fmla="*/ 62 w 103"/>
                  <a:gd name="T23" fmla="*/ 19 h 78"/>
                  <a:gd name="T24" fmla="*/ 72 w 103"/>
                  <a:gd name="T25" fmla="*/ 12 h 78"/>
                  <a:gd name="T26" fmla="*/ 80 w 103"/>
                  <a:gd name="T27" fmla="*/ 7 h 78"/>
                  <a:gd name="T28" fmla="*/ 87 w 103"/>
                  <a:gd name="T29" fmla="*/ 4 h 78"/>
                  <a:gd name="T30" fmla="*/ 94 w 103"/>
                  <a:gd name="T31" fmla="*/ 2 h 78"/>
                  <a:gd name="T32" fmla="*/ 99 w 103"/>
                  <a:gd name="T33" fmla="*/ 0 h 78"/>
                  <a:gd name="T34" fmla="*/ 102 w 103"/>
                  <a:gd name="T35" fmla="*/ 0 h 78"/>
                  <a:gd name="T36" fmla="*/ 103 w 103"/>
                  <a:gd name="T37" fmla="*/ 2 h 7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3"/>
                  <a:gd name="T58" fmla="*/ 0 h 78"/>
                  <a:gd name="T59" fmla="*/ 103 w 103"/>
                  <a:gd name="T60" fmla="*/ 78 h 7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3" h="78">
                    <a:moveTo>
                      <a:pt x="2" y="78"/>
                    </a:moveTo>
                    <a:lnTo>
                      <a:pt x="0" y="78"/>
                    </a:lnTo>
                    <a:lnTo>
                      <a:pt x="2" y="72"/>
                    </a:lnTo>
                    <a:lnTo>
                      <a:pt x="5" y="67"/>
                    </a:lnTo>
                    <a:lnTo>
                      <a:pt x="10" y="60"/>
                    </a:lnTo>
                    <a:lnTo>
                      <a:pt x="15" y="55"/>
                    </a:lnTo>
                    <a:lnTo>
                      <a:pt x="20" y="50"/>
                    </a:lnTo>
                    <a:lnTo>
                      <a:pt x="25" y="45"/>
                    </a:lnTo>
                    <a:lnTo>
                      <a:pt x="33" y="38"/>
                    </a:lnTo>
                    <a:lnTo>
                      <a:pt x="39" y="33"/>
                    </a:lnTo>
                    <a:lnTo>
                      <a:pt x="49" y="27"/>
                    </a:lnTo>
                    <a:lnTo>
                      <a:pt x="62" y="19"/>
                    </a:lnTo>
                    <a:lnTo>
                      <a:pt x="72" y="12"/>
                    </a:lnTo>
                    <a:lnTo>
                      <a:pt x="80" y="7"/>
                    </a:lnTo>
                    <a:lnTo>
                      <a:pt x="87" y="4"/>
                    </a:lnTo>
                    <a:lnTo>
                      <a:pt x="94" y="2"/>
                    </a:lnTo>
                    <a:lnTo>
                      <a:pt x="99" y="0"/>
                    </a:lnTo>
                    <a:lnTo>
                      <a:pt x="102" y="0"/>
                    </a:lnTo>
                    <a:lnTo>
                      <a:pt x="103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6" name="Freeform 1001"/>
              <p:cNvSpPr>
                <a:spLocks/>
              </p:cNvSpPr>
              <p:nvPr/>
            </p:nvSpPr>
            <p:spPr bwMode="auto">
              <a:xfrm>
                <a:off x="1300" y="1213"/>
                <a:ext cx="92" cy="70"/>
              </a:xfrm>
              <a:custGeom>
                <a:avLst/>
                <a:gdLst>
                  <a:gd name="T0" fmla="*/ 0 w 92"/>
                  <a:gd name="T1" fmla="*/ 70 h 70"/>
                  <a:gd name="T2" fmla="*/ 0 w 92"/>
                  <a:gd name="T3" fmla="*/ 68 h 70"/>
                  <a:gd name="T4" fmla="*/ 0 w 92"/>
                  <a:gd name="T5" fmla="*/ 66 h 70"/>
                  <a:gd name="T6" fmla="*/ 3 w 92"/>
                  <a:gd name="T7" fmla="*/ 60 h 70"/>
                  <a:gd name="T8" fmla="*/ 6 w 92"/>
                  <a:gd name="T9" fmla="*/ 55 h 70"/>
                  <a:gd name="T10" fmla="*/ 11 w 92"/>
                  <a:gd name="T11" fmla="*/ 50 h 70"/>
                  <a:gd name="T12" fmla="*/ 16 w 92"/>
                  <a:gd name="T13" fmla="*/ 45 h 70"/>
                  <a:gd name="T14" fmla="*/ 23 w 92"/>
                  <a:gd name="T15" fmla="*/ 40 h 70"/>
                  <a:gd name="T16" fmla="*/ 29 w 92"/>
                  <a:gd name="T17" fmla="*/ 33 h 70"/>
                  <a:gd name="T18" fmla="*/ 37 w 92"/>
                  <a:gd name="T19" fmla="*/ 28 h 70"/>
                  <a:gd name="T20" fmla="*/ 46 w 92"/>
                  <a:gd name="T21" fmla="*/ 20 h 70"/>
                  <a:gd name="T22" fmla="*/ 59 w 92"/>
                  <a:gd name="T23" fmla="*/ 12 h 70"/>
                  <a:gd name="T24" fmla="*/ 70 w 92"/>
                  <a:gd name="T25" fmla="*/ 7 h 70"/>
                  <a:gd name="T26" fmla="*/ 78 w 92"/>
                  <a:gd name="T27" fmla="*/ 3 h 70"/>
                  <a:gd name="T28" fmla="*/ 83 w 92"/>
                  <a:gd name="T29" fmla="*/ 0 h 70"/>
                  <a:gd name="T30" fmla="*/ 87 w 92"/>
                  <a:gd name="T31" fmla="*/ 0 h 70"/>
                  <a:gd name="T32" fmla="*/ 90 w 92"/>
                  <a:gd name="T33" fmla="*/ 0 h 70"/>
                  <a:gd name="T34" fmla="*/ 92 w 92"/>
                  <a:gd name="T35" fmla="*/ 2 h 7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92"/>
                  <a:gd name="T55" fmla="*/ 0 h 70"/>
                  <a:gd name="T56" fmla="*/ 92 w 92"/>
                  <a:gd name="T57" fmla="*/ 70 h 7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92" h="70">
                    <a:moveTo>
                      <a:pt x="0" y="70"/>
                    </a:moveTo>
                    <a:lnTo>
                      <a:pt x="0" y="68"/>
                    </a:lnTo>
                    <a:lnTo>
                      <a:pt x="0" y="66"/>
                    </a:lnTo>
                    <a:lnTo>
                      <a:pt x="3" y="60"/>
                    </a:lnTo>
                    <a:lnTo>
                      <a:pt x="6" y="55"/>
                    </a:lnTo>
                    <a:lnTo>
                      <a:pt x="11" y="50"/>
                    </a:lnTo>
                    <a:lnTo>
                      <a:pt x="16" y="45"/>
                    </a:lnTo>
                    <a:lnTo>
                      <a:pt x="23" y="40"/>
                    </a:lnTo>
                    <a:lnTo>
                      <a:pt x="29" y="33"/>
                    </a:lnTo>
                    <a:lnTo>
                      <a:pt x="37" y="28"/>
                    </a:lnTo>
                    <a:lnTo>
                      <a:pt x="46" y="20"/>
                    </a:lnTo>
                    <a:lnTo>
                      <a:pt x="59" y="12"/>
                    </a:lnTo>
                    <a:lnTo>
                      <a:pt x="70" y="7"/>
                    </a:lnTo>
                    <a:lnTo>
                      <a:pt x="78" y="3"/>
                    </a:lnTo>
                    <a:lnTo>
                      <a:pt x="83" y="0"/>
                    </a:lnTo>
                    <a:lnTo>
                      <a:pt x="87" y="0"/>
                    </a:lnTo>
                    <a:lnTo>
                      <a:pt x="90" y="0"/>
                    </a:lnTo>
                    <a:lnTo>
                      <a:pt x="92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7" name="Freeform 1002"/>
              <p:cNvSpPr>
                <a:spLocks/>
              </p:cNvSpPr>
              <p:nvPr/>
            </p:nvSpPr>
            <p:spPr bwMode="auto">
              <a:xfrm>
                <a:off x="1301" y="1215"/>
                <a:ext cx="97" cy="71"/>
              </a:xfrm>
              <a:custGeom>
                <a:avLst/>
                <a:gdLst>
                  <a:gd name="T0" fmla="*/ 0 w 97"/>
                  <a:gd name="T1" fmla="*/ 71 h 71"/>
                  <a:gd name="T2" fmla="*/ 17 w 97"/>
                  <a:gd name="T3" fmla="*/ 64 h 71"/>
                  <a:gd name="T4" fmla="*/ 31 w 97"/>
                  <a:gd name="T5" fmla="*/ 56 h 71"/>
                  <a:gd name="T6" fmla="*/ 48 w 97"/>
                  <a:gd name="T7" fmla="*/ 44 h 71"/>
                  <a:gd name="T8" fmla="*/ 61 w 97"/>
                  <a:gd name="T9" fmla="*/ 36 h 71"/>
                  <a:gd name="T10" fmla="*/ 72 w 97"/>
                  <a:gd name="T11" fmla="*/ 26 h 71"/>
                  <a:gd name="T12" fmla="*/ 81 w 97"/>
                  <a:gd name="T13" fmla="*/ 18 h 71"/>
                  <a:gd name="T14" fmla="*/ 89 w 97"/>
                  <a:gd name="T15" fmla="*/ 10 h 71"/>
                  <a:gd name="T16" fmla="*/ 97 w 97"/>
                  <a:gd name="T17" fmla="*/ 0 h 7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7"/>
                  <a:gd name="T28" fmla="*/ 0 h 71"/>
                  <a:gd name="T29" fmla="*/ 97 w 97"/>
                  <a:gd name="T30" fmla="*/ 71 h 7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7" h="71">
                    <a:moveTo>
                      <a:pt x="0" y="71"/>
                    </a:moveTo>
                    <a:lnTo>
                      <a:pt x="17" y="64"/>
                    </a:lnTo>
                    <a:lnTo>
                      <a:pt x="31" y="56"/>
                    </a:lnTo>
                    <a:lnTo>
                      <a:pt x="48" y="44"/>
                    </a:lnTo>
                    <a:lnTo>
                      <a:pt x="61" y="36"/>
                    </a:lnTo>
                    <a:lnTo>
                      <a:pt x="72" y="26"/>
                    </a:lnTo>
                    <a:lnTo>
                      <a:pt x="81" y="18"/>
                    </a:lnTo>
                    <a:lnTo>
                      <a:pt x="89" y="10"/>
                    </a:lnTo>
                    <a:lnTo>
                      <a:pt x="9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8" name="Freeform 1003"/>
              <p:cNvSpPr>
                <a:spLocks/>
              </p:cNvSpPr>
              <p:nvPr/>
            </p:nvSpPr>
            <p:spPr bwMode="auto">
              <a:xfrm>
                <a:off x="1309" y="1221"/>
                <a:ext cx="87" cy="65"/>
              </a:xfrm>
              <a:custGeom>
                <a:avLst/>
                <a:gdLst>
                  <a:gd name="T0" fmla="*/ 0 w 87"/>
                  <a:gd name="T1" fmla="*/ 65 h 65"/>
                  <a:gd name="T2" fmla="*/ 17 w 87"/>
                  <a:gd name="T3" fmla="*/ 57 h 65"/>
                  <a:gd name="T4" fmla="*/ 30 w 87"/>
                  <a:gd name="T5" fmla="*/ 50 h 65"/>
                  <a:gd name="T6" fmla="*/ 43 w 87"/>
                  <a:gd name="T7" fmla="*/ 42 h 65"/>
                  <a:gd name="T8" fmla="*/ 51 w 87"/>
                  <a:gd name="T9" fmla="*/ 35 h 65"/>
                  <a:gd name="T10" fmla="*/ 63 w 87"/>
                  <a:gd name="T11" fmla="*/ 25 h 65"/>
                  <a:gd name="T12" fmla="*/ 71 w 87"/>
                  <a:gd name="T13" fmla="*/ 18 h 65"/>
                  <a:gd name="T14" fmla="*/ 78 w 87"/>
                  <a:gd name="T15" fmla="*/ 10 h 65"/>
                  <a:gd name="T16" fmla="*/ 87 w 87"/>
                  <a:gd name="T17" fmla="*/ 0 h 6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7"/>
                  <a:gd name="T28" fmla="*/ 0 h 65"/>
                  <a:gd name="T29" fmla="*/ 87 w 87"/>
                  <a:gd name="T30" fmla="*/ 65 h 6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7" h="65">
                    <a:moveTo>
                      <a:pt x="0" y="65"/>
                    </a:moveTo>
                    <a:lnTo>
                      <a:pt x="17" y="57"/>
                    </a:lnTo>
                    <a:lnTo>
                      <a:pt x="30" y="50"/>
                    </a:lnTo>
                    <a:lnTo>
                      <a:pt x="43" y="42"/>
                    </a:lnTo>
                    <a:lnTo>
                      <a:pt x="51" y="35"/>
                    </a:lnTo>
                    <a:lnTo>
                      <a:pt x="63" y="25"/>
                    </a:lnTo>
                    <a:lnTo>
                      <a:pt x="71" y="18"/>
                    </a:lnTo>
                    <a:lnTo>
                      <a:pt x="78" y="10"/>
                    </a:lnTo>
                    <a:lnTo>
                      <a:pt x="8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9" name="Freeform 1004"/>
              <p:cNvSpPr>
                <a:spLocks/>
              </p:cNvSpPr>
              <p:nvPr/>
            </p:nvSpPr>
            <p:spPr bwMode="auto">
              <a:xfrm>
                <a:off x="1316" y="1230"/>
                <a:ext cx="77" cy="56"/>
              </a:xfrm>
              <a:custGeom>
                <a:avLst/>
                <a:gdLst>
                  <a:gd name="T0" fmla="*/ 0 w 77"/>
                  <a:gd name="T1" fmla="*/ 56 h 56"/>
                  <a:gd name="T2" fmla="*/ 15 w 77"/>
                  <a:gd name="T3" fmla="*/ 49 h 56"/>
                  <a:gd name="T4" fmla="*/ 30 w 77"/>
                  <a:gd name="T5" fmla="*/ 41 h 56"/>
                  <a:gd name="T6" fmla="*/ 39 w 77"/>
                  <a:gd name="T7" fmla="*/ 34 h 56"/>
                  <a:gd name="T8" fmla="*/ 49 w 77"/>
                  <a:gd name="T9" fmla="*/ 28 h 56"/>
                  <a:gd name="T10" fmla="*/ 59 w 77"/>
                  <a:gd name="T11" fmla="*/ 19 h 56"/>
                  <a:gd name="T12" fmla="*/ 67 w 77"/>
                  <a:gd name="T13" fmla="*/ 11 h 56"/>
                  <a:gd name="T14" fmla="*/ 77 w 77"/>
                  <a:gd name="T15" fmla="*/ 0 h 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7"/>
                  <a:gd name="T25" fmla="*/ 0 h 56"/>
                  <a:gd name="T26" fmla="*/ 77 w 77"/>
                  <a:gd name="T27" fmla="*/ 56 h 5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7" h="56">
                    <a:moveTo>
                      <a:pt x="0" y="56"/>
                    </a:moveTo>
                    <a:lnTo>
                      <a:pt x="15" y="49"/>
                    </a:lnTo>
                    <a:lnTo>
                      <a:pt x="30" y="41"/>
                    </a:lnTo>
                    <a:lnTo>
                      <a:pt x="39" y="34"/>
                    </a:lnTo>
                    <a:lnTo>
                      <a:pt x="49" y="28"/>
                    </a:lnTo>
                    <a:lnTo>
                      <a:pt x="59" y="19"/>
                    </a:lnTo>
                    <a:lnTo>
                      <a:pt x="67" y="11"/>
                    </a:lnTo>
                    <a:lnTo>
                      <a:pt x="7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0" name="Freeform 1005"/>
              <p:cNvSpPr>
                <a:spLocks/>
              </p:cNvSpPr>
              <p:nvPr/>
            </p:nvSpPr>
            <p:spPr bwMode="auto">
              <a:xfrm>
                <a:off x="1321" y="1238"/>
                <a:ext cx="69" cy="48"/>
              </a:xfrm>
              <a:custGeom>
                <a:avLst/>
                <a:gdLst>
                  <a:gd name="T0" fmla="*/ 0 w 69"/>
                  <a:gd name="T1" fmla="*/ 48 h 48"/>
                  <a:gd name="T2" fmla="*/ 11 w 69"/>
                  <a:gd name="T3" fmla="*/ 45 h 48"/>
                  <a:gd name="T4" fmla="*/ 23 w 69"/>
                  <a:gd name="T5" fmla="*/ 38 h 48"/>
                  <a:gd name="T6" fmla="*/ 34 w 69"/>
                  <a:gd name="T7" fmla="*/ 31 h 48"/>
                  <a:gd name="T8" fmla="*/ 46 w 69"/>
                  <a:gd name="T9" fmla="*/ 23 h 48"/>
                  <a:gd name="T10" fmla="*/ 54 w 69"/>
                  <a:gd name="T11" fmla="*/ 15 h 48"/>
                  <a:gd name="T12" fmla="*/ 62 w 69"/>
                  <a:gd name="T13" fmla="*/ 6 h 48"/>
                  <a:gd name="T14" fmla="*/ 69 w 69"/>
                  <a:gd name="T15" fmla="*/ 0 h 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9"/>
                  <a:gd name="T25" fmla="*/ 0 h 48"/>
                  <a:gd name="T26" fmla="*/ 69 w 69"/>
                  <a:gd name="T27" fmla="*/ 48 h 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9" h="48">
                    <a:moveTo>
                      <a:pt x="0" y="48"/>
                    </a:moveTo>
                    <a:lnTo>
                      <a:pt x="11" y="45"/>
                    </a:lnTo>
                    <a:lnTo>
                      <a:pt x="23" y="38"/>
                    </a:lnTo>
                    <a:lnTo>
                      <a:pt x="34" y="31"/>
                    </a:lnTo>
                    <a:lnTo>
                      <a:pt x="46" y="23"/>
                    </a:lnTo>
                    <a:lnTo>
                      <a:pt x="54" y="15"/>
                    </a:lnTo>
                    <a:lnTo>
                      <a:pt x="62" y="6"/>
                    </a:lnTo>
                    <a:lnTo>
                      <a:pt x="69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1" name="Freeform 1006"/>
              <p:cNvSpPr>
                <a:spLocks/>
              </p:cNvSpPr>
              <p:nvPr/>
            </p:nvSpPr>
            <p:spPr bwMode="auto">
              <a:xfrm>
                <a:off x="1332" y="1243"/>
                <a:ext cx="56" cy="41"/>
              </a:xfrm>
              <a:custGeom>
                <a:avLst/>
                <a:gdLst>
                  <a:gd name="T0" fmla="*/ 0 w 56"/>
                  <a:gd name="T1" fmla="*/ 41 h 41"/>
                  <a:gd name="T2" fmla="*/ 18 w 56"/>
                  <a:gd name="T3" fmla="*/ 31 h 41"/>
                  <a:gd name="T4" fmla="*/ 32 w 56"/>
                  <a:gd name="T5" fmla="*/ 23 h 41"/>
                  <a:gd name="T6" fmla="*/ 41 w 56"/>
                  <a:gd name="T7" fmla="*/ 15 h 41"/>
                  <a:gd name="T8" fmla="*/ 50 w 56"/>
                  <a:gd name="T9" fmla="*/ 8 h 41"/>
                  <a:gd name="T10" fmla="*/ 56 w 56"/>
                  <a:gd name="T11" fmla="*/ 0 h 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"/>
                  <a:gd name="T19" fmla="*/ 0 h 41"/>
                  <a:gd name="T20" fmla="*/ 56 w 56"/>
                  <a:gd name="T21" fmla="*/ 41 h 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" h="41">
                    <a:moveTo>
                      <a:pt x="0" y="41"/>
                    </a:moveTo>
                    <a:lnTo>
                      <a:pt x="18" y="31"/>
                    </a:lnTo>
                    <a:lnTo>
                      <a:pt x="32" y="23"/>
                    </a:lnTo>
                    <a:lnTo>
                      <a:pt x="41" y="15"/>
                    </a:lnTo>
                    <a:lnTo>
                      <a:pt x="50" y="8"/>
                    </a:lnTo>
                    <a:lnTo>
                      <a:pt x="56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2" name="Freeform 1007"/>
              <p:cNvSpPr>
                <a:spLocks/>
              </p:cNvSpPr>
              <p:nvPr/>
            </p:nvSpPr>
            <p:spPr bwMode="auto">
              <a:xfrm>
                <a:off x="1341" y="1254"/>
                <a:ext cx="41" cy="29"/>
              </a:xfrm>
              <a:custGeom>
                <a:avLst/>
                <a:gdLst>
                  <a:gd name="T0" fmla="*/ 0 w 41"/>
                  <a:gd name="T1" fmla="*/ 29 h 29"/>
                  <a:gd name="T2" fmla="*/ 13 w 41"/>
                  <a:gd name="T3" fmla="*/ 22 h 29"/>
                  <a:gd name="T4" fmla="*/ 24 w 41"/>
                  <a:gd name="T5" fmla="*/ 14 h 29"/>
                  <a:gd name="T6" fmla="*/ 32 w 41"/>
                  <a:gd name="T7" fmla="*/ 9 h 29"/>
                  <a:gd name="T8" fmla="*/ 41 w 41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29"/>
                  <a:gd name="T17" fmla="*/ 41 w 41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29">
                    <a:moveTo>
                      <a:pt x="0" y="29"/>
                    </a:moveTo>
                    <a:lnTo>
                      <a:pt x="13" y="22"/>
                    </a:lnTo>
                    <a:lnTo>
                      <a:pt x="24" y="14"/>
                    </a:lnTo>
                    <a:lnTo>
                      <a:pt x="32" y="9"/>
                    </a:lnTo>
                    <a:lnTo>
                      <a:pt x="41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3" name="Freeform 1008"/>
              <p:cNvSpPr>
                <a:spLocks/>
              </p:cNvSpPr>
              <p:nvPr/>
            </p:nvSpPr>
            <p:spPr bwMode="auto">
              <a:xfrm>
                <a:off x="1318" y="1216"/>
                <a:ext cx="55" cy="53"/>
              </a:xfrm>
              <a:custGeom>
                <a:avLst/>
                <a:gdLst>
                  <a:gd name="T0" fmla="*/ 6 w 55"/>
                  <a:gd name="T1" fmla="*/ 53 h 53"/>
                  <a:gd name="T2" fmla="*/ 0 w 55"/>
                  <a:gd name="T3" fmla="*/ 10 h 53"/>
                  <a:gd name="T4" fmla="*/ 14 w 55"/>
                  <a:gd name="T5" fmla="*/ 0 h 53"/>
                  <a:gd name="T6" fmla="*/ 55 w 55"/>
                  <a:gd name="T7" fmla="*/ 19 h 5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5"/>
                  <a:gd name="T13" fmla="*/ 0 h 53"/>
                  <a:gd name="T14" fmla="*/ 55 w 55"/>
                  <a:gd name="T15" fmla="*/ 53 h 5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5" h="53">
                    <a:moveTo>
                      <a:pt x="6" y="53"/>
                    </a:moveTo>
                    <a:lnTo>
                      <a:pt x="0" y="10"/>
                    </a:lnTo>
                    <a:lnTo>
                      <a:pt x="14" y="0"/>
                    </a:lnTo>
                    <a:lnTo>
                      <a:pt x="55" y="1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4" name="Freeform 1009"/>
              <p:cNvSpPr>
                <a:spLocks/>
              </p:cNvSpPr>
              <p:nvPr/>
            </p:nvSpPr>
            <p:spPr bwMode="auto">
              <a:xfrm>
                <a:off x="1323" y="1223"/>
                <a:ext cx="46" cy="43"/>
              </a:xfrm>
              <a:custGeom>
                <a:avLst/>
                <a:gdLst>
                  <a:gd name="T0" fmla="*/ 6 w 46"/>
                  <a:gd name="T1" fmla="*/ 43 h 43"/>
                  <a:gd name="T2" fmla="*/ 0 w 46"/>
                  <a:gd name="T3" fmla="*/ 8 h 43"/>
                  <a:gd name="T4" fmla="*/ 13 w 46"/>
                  <a:gd name="T5" fmla="*/ 0 h 43"/>
                  <a:gd name="T6" fmla="*/ 46 w 46"/>
                  <a:gd name="T7" fmla="*/ 15 h 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6"/>
                  <a:gd name="T13" fmla="*/ 0 h 43"/>
                  <a:gd name="T14" fmla="*/ 46 w 46"/>
                  <a:gd name="T15" fmla="*/ 43 h 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6" h="43">
                    <a:moveTo>
                      <a:pt x="6" y="43"/>
                    </a:moveTo>
                    <a:lnTo>
                      <a:pt x="0" y="8"/>
                    </a:lnTo>
                    <a:lnTo>
                      <a:pt x="13" y="0"/>
                    </a:lnTo>
                    <a:lnTo>
                      <a:pt x="46" y="1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5" name="Freeform 1010"/>
              <p:cNvSpPr>
                <a:spLocks/>
              </p:cNvSpPr>
              <p:nvPr/>
            </p:nvSpPr>
            <p:spPr bwMode="auto">
              <a:xfrm>
                <a:off x="1318" y="1216"/>
                <a:ext cx="57" cy="50"/>
              </a:xfrm>
              <a:custGeom>
                <a:avLst/>
                <a:gdLst>
                  <a:gd name="T0" fmla="*/ 11 w 57"/>
                  <a:gd name="T1" fmla="*/ 50 h 50"/>
                  <a:gd name="T2" fmla="*/ 6 w 57"/>
                  <a:gd name="T3" fmla="*/ 47 h 50"/>
                  <a:gd name="T4" fmla="*/ 9 w 57"/>
                  <a:gd name="T5" fmla="*/ 40 h 50"/>
                  <a:gd name="T6" fmla="*/ 5 w 57"/>
                  <a:gd name="T7" fmla="*/ 37 h 50"/>
                  <a:gd name="T8" fmla="*/ 8 w 57"/>
                  <a:gd name="T9" fmla="*/ 32 h 50"/>
                  <a:gd name="T10" fmla="*/ 3 w 57"/>
                  <a:gd name="T11" fmla="*/ 28 h 50"/>
                  <a:gd name="T12" fmla="*/ 6 w 57"/>
                  <a:gd name="T13" fmla="*/ 23 h 50"/>
                  <a:gd name="T14" fmla="*/ 3 w 57"/>
                  <a:gd name="T15" fmla="*/ 22 h 50"/>
                  <a:gd name="T16" fmla="*/ 6 w 57"/>
                  <a:gd name="T17" fmla="*/ 15 h 50"/>
                  <a:gd name="T18" fmla="*/ 0 w 57"/>
                  <a:gd name="T19" fmla="*/ 10 h 50"/>
                  <a:gd name="T20" fmla="*/ 8 w 57"/>
                  <a:gd name="T21" fmla="*/ 15 h 50"/>
                  <a:gd name="T22" fmla="*/ 6 w 57"/>
                  <a:gd name="T23" fmla="*/ 9 h 50"/>
                  <a:gd name="T24" fmla="*/ 13 w 57"/>
                  <a:gd name="T25" fmla="*/ 10 h 50"/>
                  <a:gd name="T26" fmla="*/ 11 w 57"/>
                  <a:gd name="T27" fmla="*/ 4 h 50"/>
                  <a:gd name="T28" fmla="*/ 18 w 57"/>
                  <a:gd name="T29" fmla="*/ 7 h 50"/>
                  <a:gd name="T30" fmla="*/ 14 w 57"/>
                  <a:gd name="T31" fmla="*/ 0 h 50"/>
                  <a:gd name="T32" fmla="*/ 18 w 57"/>
                  <a:gd name="T33" fmla="*/ 7 h 50"/>
                  <a:gd name="T34" fmla="*/ 24 w 57"/>
                  <a:gd name="T35" fmla="*/ 5 h 50"/>
                  <a:gd name="T36" fmla="*/ 24 w 57"/>
                  <a:gd name="T37" fmla="*/ 10 h 50"/>
                  <a:gd name="T38" fmla="*/ 29 w 57"/>
                  <a:gd name="T39" fmla="*/ 9 h 50"/>
                  <a:gd name="T40" fmla="*/ 31 w 57"/>
                  <a:gd name="T41" fmla="*/ 12 h 50"/>
                  <a:gd name="T42" fmla="*/ 36 w 57"/>
                  <a:gd name="T43" fmla="*/ 10 h 50"/>
                  <a:gd name="T44" fmla="*/ 37 w 57"/>
                  <a:gd name="T45" fmla="*/ 15 h 50"/>
                  <a:gd name="T46" fmla="*/ 44 w 57"/>
                  <a:gd name="T47" fmla="*/ 14 h 50"/>
                  <a:gd name="T48" fmla="*/ 44 w 57"/>
                  <a:gd name="T49" fmla="*/ 19 h 50"/>
                  <a:gd name="T50" fmla="*/ 49 w 57"/>
                  <a:gd name="T51" fmla="*/ 15 h 50"/>
                  <a:gd name="T52" fmla="*/ 49 w 57"/>
                  <a:gd name="T53" fmla="*/ 20 h 50"/>
                  <a:gd name="T54" fmla="*/ 57 w 57"/>
                  <a:gd name="T55" fmla="*/ 19 h 50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7"/>
                  <a:gd name="T85" fmla="*/ 0 h 50"/>
                  <a:gd name="T86" fmla="*/ 57 w 57"/>
                  <a:gd name="T87" fmla="*/ 50 h 50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7" h="50">
                    <a:moveTo>
                      <a:pt x="11" y="50"/>
                    </a:moveTo>
                    <a:lnTo>
                      <a:pt x="6" y="47"/>
                    </a:lnTo>
                    <a:lnTo>
                      <a:pt x="9" y="40"/>
                    </a:lnTo>
                    <a:lnTo>
                      <a:pt x="5" y="37"/>
                    </a:lnTo>
                    <a:lnTo>
                      <a:pt x="8" y="32"/>
                    </a:lnTo>
                    <a:lnTo>
                      <a:pt x="3" y="28"/>
                    </a:lnTo>
                    <a:lnTo>
                      <a:pt x="6" y="23"/>
                    </a:lnTo>
                    <a:lnTo>
                      <a:pt x="3" y="22"/>
                    </a:lnTo>
                    <a:lnTo>
                      <a:pt x="6" y="15"/>
                    </a:lnTo>
                    <a:lnTo>
                      <a:pt x="0" y="10"/>
                    </a:lnTo>
                    <a:lnTo>
                      <a:pt x="8" y="15"/>
                    </a:lnTo>
                    <a:lnTo>
                      <a:pt x="6" y="9"/>
                    </a:lnTo>
                    <a:lnTo>
                      <a:pt x="13" y="10"/>
                    </a:lnTo>
                    <a:lnTo>
                      <a:pt x="11" y="4"/>
                    </a:lnTo>
                    <a:lnTo>
                      <a:pt x="18" y="7"/>
                    </a:lnTo>
                    <a:lnTo>
                      <a:pt x="14" y="0"/>
                    </a:lnTo>
                    <a:lnTo>
                      <a:pt x="18" y="7"/>
                    </a:lnTo>
                    <a:lnTo>
                      <a:pt x="24" y="5"/>
                    </a:lnTo>
                    <a:lnTo>
                      <a:pt x="24" y="10"/>
                    </a:lnTo>
                    <a:lnTo>
                      <a:pt x="29" y="9"/>
                    </a:lnTo>
                    <a:lnTo>
                      <a:pt x="31" y="12"/>
                    </a:lnTo>
                    <a:lnTo>
                      <a:pt x="36" y="10"/>
                    </a:lnTo>
                    <a:lnTo>
                      <a:pt x="37" y="15"/>
                    </a:lnTo>
                    <a:lnTo>
                      <a:pt x="44" y="14"/>
                    </a:lnTo>
                    <a:lnTo>
                      <a:pt x="44" y="19"/>
                    </a:lnTo>
                    <a:lnTo>
                      <a:pt x="49" y="15"/>
                    </a:lnTo>
                    <a:lnTo>
                      <a:pt x="49" y="20"/>
                    </a:lnTo>
                    <a:lnTo>
                      <a:pt x="57" y="1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6" name="Freeform 1011"/>
              <p:cNvSpPr>
                <a:spLocks/>
              </p:cNvSpPr>
              <p:nvPr/>
            </p:nvSpPr>
            <p:spPr bwMode="auto">
              <a:xfrm>
                <a:off x="1324" y="1223"/>
                <a:ext cx="12" cy="8"/>
              </a:xfrm>
              <a:custGeom>
                <a:avLst/>
                <a:gdLst>
                  <a:gd name="T0" fmla="*/ 0 w 12"/>
                  <a:gd name="T1" fmla="*/ 8 h 8"/>
                  <a:gd name="T2" fmla="*/ 5 w 12"/>
                  <a:gd name="T3" fmla="*/ 8 h 8"/>
                  <a:gd name="T4" fmla="*/ 8 w 12"/>
                  <a:gd name="T5" fmla="*/ 7 h 8"/>
                  <a:gd name="T6" fmla="*/ 12 w 12"/>
                  <a:gd name="T7" fmla="*/ 3 h 8"/>
                  <a:gd name="T8" fmla="*/ 12 w 12"/>
                  <a:gd name="T9" fmla="*/ 0 h 8"/>
                  <a:gd name="T10" fmla="*/ 0 w 12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8"/>
                  <a:gd name="T20" fmla="*/ 12 w 12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8">
                    <a:moveTo>
                      <a:pt x="0" y="8"/>
                    </a:moveTo>
                    <a:lnTo>
                      <a:pt x="5" y="8"/>
                    </a:lnTo>
                    <a:lnTo>
                      <a:pt x="8" y="7"/>
                    </a:lnTo>
                    <a:lnTo>
                      <a:pt x="12" y="3"/>
                    </a:lnTo>
                    <a:lnTo>
                      <a:pt x="12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7" name="Freeform 1012"/>
              <p:cNvSpPr>
                <a:spLocks/>
              </p:cNvSpPr>
              <p:nvPr/>
            </p:nvSpPr>
            <p:spPr bwMode="auto">
              <a:xfrm>
                <a:off x="1329" y="1230"/>
                <a:ext cx="18" cy="28"/>
              </a:xfrm>
              <a:custGeom>
                <a:avLst/>
                <a:gdLst>
                  <a:gd name="T0" fmla="*/ 0 w 18"/>
                  <a:gd name="T1" fmla="*/ 1 h 28"/>
                  <a:gd name="T2" fmla="*/ 15 w 18"/>
                  <a:gd name="T3" fmla="*/ 28 h 28"/>
                  <a:gd name="T4" fmla="*/ 18 w 18"/>
                  <a:gd name="T5" fmla="*/ 26 h 28"/>
                  <a:gd name="T6" fmla="*/ 3 w 18"/>
                  <a:gd name="T7" fmla="*/ 0 h 28"/>
                  <a:gd name="T8" fmla="*/ 0 w 18"/>
                  <a:gd name="T9" fmla="*/ 1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28"/>
                  <a:gd name="T17" fmla="*/ 18 w 18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28">
                    <a:moveTo>
                      <a:pt x="0" y="1"/>
                    </a:moveTo>
                    <a:lnTo>
                      <a:pt x="15" y="28"/>
                    </a:lnTo>
                    <a:lnTo>
                      <a:pt x="18" y="26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8" name="Freeform 1013"/>
              <p:cNvSpPr>
                <a:spLocks/>
              </p:cNvSpPr>
              <p:nvPr/>
            </p:nvSpPr>
            <p:spPr bwMode="auto">
              <a:xfrm>
                <a:off x="1329" y="1231"/>
                <a:ext cx="18" cy="25"/>
              </a:xfrm>
              <a:custGeom>
                <a:avLst/>
                <a:gdLst>
                  <a:gd name="T0" fmla="*/ 18 w 18"/>
                  <a:gd name="T1" fmla="*/ 25 h 25"/>
                  <a:gd name="T2" fmla="*/ 13 w 18"/>
                  <a:gd name="T3" fmla="*/ 22 h 25"/>
                  <a:gd name="T4" fmla="*/ 13 w 18"/>
                  <a:gd name="T5" fmla="*/ 17 h 25"/>
                  <a:gd name="T6" fmla="*/ 8 w 18"/>
                  <a:gd name="T7" fmla="*/ 15 h 25"/>
                  <a:gd name="T8" fmla="*/ 10 w 18"/>
                  <a:gd name="T9" fmla="*/ 10 h 25"/>
                  <a:gd name="T10" fmla="*/ 5 w 18"/>
                  <a:gd name="T11" fmla="*/ 7 h 25"/>
                  <a:gd name="T12" fmla="*/ 5 w 18"/>
                  <a:gd name="T13" fmla="*/ 2 h 25"/>
                  <a:gd name="T14" fmla="*/ 0 w 18"/>
                  <a:gd name="T15" fmla="*/ 0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"/>
                  <a:gd name="T25" fmla="*/ 0 h 25"/>
                  <a:gd name="T26" fmla="*/ 18 w 18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" h="25">
                    <a:moveTo>
                      <a:pt x="18" y="25"/>
                    </a:moveTo>
                    <a:lnTo>
                      <a:pt x="13" y="22"/>
                    </a:lnTo>
                    <a:lnTo>
                      <a:pt x="13" y="17"/>
                    </a:lnTo>
                    <a:lnTo>
                      <a:pt x="8" y="15"/>
                    </a:lnTo>
                    <a:lnTo>
                      <a:pt x="10" y="10"/>
                    </a:lnTo>
                    <a:lnTo>
                      <a:pt x="5" y="7"/>
                    </a:lnTo>
                    <a:lnTo>
                      <a:pt x="5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9" name="Freeform 1014"/>
              <p:cNvSpPr>
                <a:spLocks/>
              </p:cNvSpPr>
              <p:nvPr/>
            </p:nvSpPr>
            <p:spPr bwMode="auto">
              <a:xfrm>
                <a:off x="1306" y="1218"/>
                <a:ext cx="84" cy="61"/>
              </a:xfrm>
              <a:custGeom>
                <a:avLst/>
                <a:gdLst>
                  <a:gd name="T0" fmla="*/ 0 w 84"/>
                  <a:gd name="T1" fmla="*/ 61 h 61"/>
                  <a:gd name="T2" fmla="*/ 2 w 84"/>
                  <a:gd name="T3" fmla="*/ 55 h 61"/>
                  <a:gd name="T4" fmla="*/ 5 w 84"/>
                  <a:gd name="T5" fmla="*/ 50 h 61"/>
                  <a:gd name="T6" fmla="*/ 10 w 84"/>
                  <a:gd name="T7" fmla="*/ 45 h 61"/>
                  <a:gd name="T8" fmla="*/ 15 w 84"/>
                  <a:gd name="T9" fmla="*/ 40 h 61"/>
                  <a:gd name="T10" fmla="*/ 25 w 84"/>
                  <a:gd name="T11" fmla="*/ 31 h 61"/>
                  <a:gd name="T12" fmla="*/ 36 w 84"/>
                  <a:gd name="T13" fmla="*/ 21 h 61"/>
                  <a:gd name="T14" fmla="*/ 48 w 84"/>
                  <a:gd name="T15" fmla="*/ 15 h 61"/>
                  <a:gd name="T16" fmla="*/ 61 w 84"/>
                  <a:gd name="T17" fmla="*/ 7 h 61"/>
                  <a:gd name="T18" fmla="*/ 69 w 84"/>
                  <a:gd name="T19" fmla="*/ 2 h 61"/>
                  <a:gd name="T20" fmla="*/ 77 w 84"/>
                  <a:gd name="T21" fmla="*/ 0 h 61"/>
                  <a:gd name="T22" fmla="*/ 81 w 84"/>
                  <a:gd name="T23" fmla="*/ 0 h 61"/>
                  <a:gd name="T24" fmla="*/ 82 w 84"/>
                  <a:gd name="T25" fmla="*/ 0 h 61"/>
                  <a:gd name="T26" fmla="*/ 84 w 84"/>
                  <a:gd name="T27" fmla="*/ 2 h 6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84"/>
                  <a:gd name="T43" fmla="*/ 0 h 61"/>
                  <a:gd name="T44" fmla="*/ 84 w 84"/>
                  <a:gd name="T45" fmla="*/ 61 h 6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84" h="61">
                    <a:moveTo>
                      <a:pt x="0" y="61"/>
                    </a:moveTo>
                    <a:lnTo>
                      <a:pt x="2" y="55"/>
                    </a:lnTo>
                    <a:lnTo>
                      <a:pt x="5" y="50"/>
                    </a:lnTo>
                    <a:lnTo>
                      <a:pt x="10" y="45"/>
                    </a:lnTo>
                    <a:lnTo>
                      <a:pt x="15" y="40"/>
                    </a:lnTo>
                    <a:lnTo>
                      <a:pt x="25" y="31"/>
                    </a:lnTo>
                    <a:lnTo>
                      <a:pt x="36" y="21"/>
                    </a:lnTo>
                    <a:lnTo>
                      <a:pt x="48" y="15"/>
                    </a:lnTo>
                    <a:lnTo>
                      <a:pt x="61" y="7"/>
                    </a:lnTo>
                    <a:lnTo>
                      <a:pt x="69" y="2"/>
                    </a:lnTo>
                    <a:lnTo>
                      <a:pt x="77" y="0"/>
                    </a:lnTo>
                    <a:lnTo>
                      <a:pt x="81" y="0"/>
                    </a:lnTo>
                    <a:lnTo>
                      <a:pt x="82" y="0"/>
                    </a:lnTo>
                    <a:lnTo>
                      <a:pt x="84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0" name="Freeform 1015"/>
              <p:cNvSpPr>
                <a:spLocks/>
              </p:cNvSpPr>
              <p:nvPr/>
            </p:nvSpPr>
            <p:spPr bwMode="auto">
              <a:xfrm>
                <a:off x="1313" y="1223"/>
                <a:ext cx="72" cy="55"/>
              </a:xfrm>
              <a:custGeom>
                <a:avLst/>
                <a:gdLst>
                  <a:gd name="T0" fmla="*/ 0 w 72"/>
                  <a:gd name="T1" fmla="*/ 55 h 55"/>
                  <a:gd name="T2" fmla="*/ 3 w 72"/>
                  <a:gd name="T3" fmla="*/ 46 h 55"/>
                  <a:gd name="T4" fmla="*/ 8 w 72"/>
                  <a:gd name="T5" fmla="*/ 40 h 55"/>
                  <a:gd name="T6" fmla="*/ 18 w 72"/>
                  <a:gd name="T7" fmla="*/ 30 h 55"/>
                  <a:gd name="T8" fmla="*/ 28 w 72"/>
                  <a:gd name="T9" fmla="*/ 23 h 55"/>
                  <a:gd name="T10" fmla="*/ 39 w 72"/>
                  <a:gd name="T11" fmla="*/ 15 h 55"/>
                  <a:gd name="T12" fmla="*/ 52 w 72"/>
                  <a:gd name="T13" fmla="*/ 7 h 55"/>
                  <a:gd name="T14" fmla="*/ 60 w 72"/>
                  <a:gd name="T15" fmla="*/ 2 h 55"/>
                  <a:gd name="T16" fmla="*/ 69 w 72"/>
                  <a:gd name="T17" fmla="*/ 0 h 55"/>
                  <a:gd name="T18" fmla="*/ 72 w 72"/>
                  <a:gd name="T19" fmla="*/ 0 h 5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2"/>
                  <a:gd name="T31" fmla="*/ 0 h 55"/>
                  <a:gd name="T32" fmla="*/ 72 w 72"/>
                  <a:gd name="T33" fmla="*/ 55 h 5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2" h="55">
                    <a:moveTo>
                      <a:pt x="0" y="55"/>
                    </a:moveTo>
                    <a:lnTo>
                      <a:pt x="3" y="46"/>
                    </a:lnTo>
                    <a:lnTo>
                      <a:pt x="8" y="40"/>
                    </a:lnTo>
                    <a:lnTo>
                      <a:pt x="18" y="30"/>
                    </a:lnTo>
                    <a:lnTo>
                      <a:pt x="28" y="23"/>
                    </a:lnTo>
                    <a:lnTo>
                      <a:pt x="39" y="15"/>
                    </a:lnTo>
                    <a:lnTo>
                      <a:pt x="52" y="7"/>
                    </a:lnTo>
                    <a:lnTo>
                      <a:pt x="60" y="2"/>
                    </a:lnTo>
                    <a:lnTo>
                      <a:pt x="69" y="0"/>
                    </a:lnTo>
                    <a:lnTo>
                      <a:pt x="72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1" name="Line 1016"/>
              <p:cNvSpPr>
                <a:spLocks noChangeShapeType="1"/>
              </p:cNvSpPr>
              <p:nvPr/>
            </p:nvSpPr>
            <p:spPr bwMode="auto">
              <a:xfrm flipV="1">
                <a:off x="1293" y="1278"/>
                <a:ext cx="18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2" name="Line 1017"/>
              <p:cNvSpPr>
                <a:spLocks noChangeShapeType="1"/>
              </p:cNvSpPr>
              <p:nvPr/>
            </p:nvSpPr>
            <p:spPr bwMode="auto">
              <a:xfrm>
                <a:off x="1295" y="1276"/>
                <a:ext cx="16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3" name="Line 1018"/>
              <p:cNvSpPr>
                <a:spLocks noChangeShapeType="1"/>
              </p:cNvSpPr>
              <p:nvPr/>
            </p:nvSpPr>
            <p:spPr bwMode="auto">
              <a:xfrm>
                <a:off x="1296" y="1273"/>
                <a:ext cx="18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4" name="Line 1019"/>
              <p:cNvSpPr>
                <a:spLocks noChangeShapeType="1"/>
              </p:cNvSpPr>
              <p:nvPr/>
            </p:nvSpPr>
            <p:spPr bwMode="auto">
              <a:xfrm>
                <a:off x="1298" y="1269"/>
                <a:ext cx="16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5" name="Line 1020"/>
              <p:cNvSpPr>
                <a:spLocks noChangeShapeType="1"/>
              </p:cNvSpPr>
              <p:nvPr/>
            </p:nvSpPr>
            <p:spPr bwMode="auto">
              <a:xfrm>
                <a:off x="1303" y="1283"/>
                <a:ext cx="33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6" name="Line 1021"/>
              <p:cNvSpPr>
                <a:spLocks noChangeShapeType="1"/>
              </p:cNvSpPr>
              <p:nvPr/>
            </p:nvSpPr>
            <p:spPr bwMode="auto">
              <a:xfrm>
                <a:off x="1314" y="1278"/>
                <a:ext cx="35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7" name="Line 1022"/>
              <p:cNvSpPr>
                <a:spLocks noChangeShapeType="1"/>
              </p:cNvSpPr>
              <p:nvPr/>
            </p:nvSpPr>
            <p:spPr bwMode="auto">
              <a:xfrm>
                <a:off x="1327" y="1271"/>
                <a:ext cx="28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8" name="Line 1023"/>
              <p:cNvSpPr>
                <a:spLocks noChangeShapeType="1"/>
              </p:cNvSpPr>
              <p:nvPr/>
            </p:nvSpPr>
            <p:spPr bwMode="auto">
              <a:xfrm>
                <a:off x="1346" y="1258"/>
                <a:ext cx="18" cy="1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9" name="Line 0"/>
              <p:cNvSpPr>
                <a:spLocks noChangeShapeType="1"/>
              </p:cNvSpPr>
              <p:nvPr/>
            </p:nvSpPr>
            <p:spPr bwMode="auto">
              <a:xfrm>
                <a:off x="1362" y="1244"/>
                <a:ext cx="8" cy="2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0" name="Line 1"/>
              <p:cNvSpPr>
                <a:spLocks noChangeShapeType="1"/>
              </p:cNvSpPr>
              <p:nvPr/>
            </p:nvSpPr>
            <p:spPr bwMode="auto">
              <a:xfrm flipH="1">
                <a:off x="1377" y="1233"/>
                <a:ext cx="1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1" name="Line 2"/>
              <p:cNvSpPr>
                <a:spLocks noChangeShapeType="1"/>
              </p:cNvSpPr>
              <p:nvPr/>
            </p:nvSpPr>
            <p:spPr bwMode="auto">
              <a:xfrm flipH="1">
                <a:off x="1383" y="1221"/>
                <a:ext cx="7" cy="3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2" name="Line 3"/>
              <p:cNvSpPr>
                <a:spLocks noChangeShapeType="1"/>
              </p:cNvSpPr>
              <p:nvPr/>
            </p:nvSpPr>
            <p:spPr bwMode="auto">
              <a:xfrm>
                <a:off x="1301" y="1266"/>
                <a:ext cx="15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3" name="Line 4"/>
              <p:cNvSpPr>
                <a:spLocks noChangeShapeType="1"/>
              </p:cNvSpPr>
              <p:nvPr/>
            </p:nvSpPr>
            <p:spPr bwMode="auto">
              <a:xfrm>
                <a:off x="1304" y="1263"/>
                <a:ext cx="15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4" name="Line 5"/>
              <p:cNvSpPr>
                <a:spLocks noChangeShapeType="1"/>
              </p:cNvSpPr>
              <p:nvPr/>
            </p:nvSpPr>
            <p:spPr bwMode="auto">
              <a:xfrm>
                <a:off x="1309" y="1258"/>
                <a:ext cx="12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5" name="Line 6"/>
              <p:cNvSpPr>
                <a:spLocks noChangeShapeType="1"/>
              </p:cNvSpPr>
              <p:nvPr/>
            </p:nvSpPr>
            <p:spPr bwMode="auto">
              <a:xfrm>
                <a:off x="1313" y="1254"/>
                <a:ext cx="11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6" name="Line 7"/>
              <p:cNvSpPr>
                <a:spLocks noChangeShapeType="1"/>
              </p:cNvSpPr>
              <p:nvPr/>
            </p:nvSpPr>
            <p:spPr bwMode="auto">
              <a:xfrm>
                <a:off x="1319" y="1249"/>
                <a:ext cx="10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7" name="Line 8"/>
              <p:cNvSpPr>
                <a:spLocks noChangeShapeType="1"/>
              </p:cNvSpPr>
              <p:nvPr/>
            </p:nvSpPr>
            <p:spPr bwMode="auto">
              <a:xfrm>
                <a:off x="1326" y="1246"/>
                <a:ext cx="6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8" name="Line 9"/>
              <p:cNvSpPr>
                <a:spLocks noChangeShapeType="1"/>
              </p:cNvSpPr>
              <p:nvPr/>
            </p:nvSpPr>
            <p:spPr bwMode="auto">
              <a:xfrm>
                <a:off x="1327" y="1239"/>
                <a:ext cx="10" cy="9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9" name="Line 10"/>
              <p:cNvSpPr>
                <a:spLocks noChangeShapeType="1"/>
              </p:cNvSpPr>
              <p:nvPr/>
            </p:nvSpPr>
            <p:spPr bwMode="auto">
              <a:xfrm>
                <a:off x="1346" y="1226"/>
                <a:ext cx="3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0" name="Line 11"/>
              <p:cNvSpPr>
                <a:spLocks noChangeShapeType="1"/>
              </p:cNvSpPr>
              <p:nvPr/>
            </p:nvSpPr>
            <p:spPr bwMode="auto">
              <a:xfrm flipV="1">
                <a:off x="1326" y="1236"/>
                <a:ext cx="5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1" name="Line 12"/>
              <p:cNvSpPr>
                <a:spLocks noChangeShapeType="1"/>
              </p:cNvSpPr>
              <p:nvPr/>
            </p:nvSpPr>
            <p:spPr bwMode="auto">
              <a:xfrm flipV="1">
                <a:off x="1336" y="1226"/>
                <a:ext cx="8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2" name="Line 13"/>
              <p:cNvSpPr>
                <a:spLocks noChangeShapeType="1"/>
              </p:cNvSpPr>
              <p:nvPr/>
            </p:nvSpPr>
            <p:spPr bwMode="auto">
              <a:xfrm>
                <a:off x="1352" y="1221"/>
                <a:ext cx="3" cy="1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3" name="Line 14"/>
              <p:cNvSpPr>
                <a:spLocks noChangeShapeType="1"/>
              </p:cNvSpPr>
              <p:nvPr/>
            </p:nvSpPr>
            <p:spPr bwMode="auto">
              <a:xfrm>
                <a:off x="1357" y="1220"/>
                <a:ext cx="3" cy="1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4" name="Line 15"/>
              <p:cNvSpPr>
                <a:spLocks noChangeShapeType="1"/>
              </p:cNvSpPr>
              <p:nvPr/>
            </p:nvSpPr>
            <p:spPr bwMode="auto">
              <a:xfrm>
                <a:off x="1364" y="1216"/>
                <a:ext cx="1" cy="1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5" name="Line 16"/>
              <p:cNvSpPr>
                <a:spLocks noChangeShapeType="1"/>
              </p:cNvSpPr>
              <p:nvPr/>
            </p:nvSpPr>
            <p:spPr bwMode="auto">
              <a:xfrm>
                <a:off x="1367" y="1211"/>
                <a:ext cx="2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6" name="Line 17"/>
              <p:cNvSpPr>
                <a:spLocks noChangeShapeType="1"/>
              </p:cNvSpPr>
              <p:nvPr/>
            </p:nvSpPr>
            <p:spPr bwMode="auto">
              <a:xfrm flipH="1">
                <a:off x="1372" y="1210"/>
                <a:ext cx="1" cy="16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7" name="Line 18"/>
              <p:cNvSpPr>
                <a:spLocks noChangeShapeType="1"/>
              </p:cNvSpPr>
              <p:nvPr/>
            </p:nvSpPr>
            <p:spPr bwMode="auto">
              <a:xfrm flipH="1">
                <a:off x="1375" y="1208"/>
                <a:ext cx="3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8" name="Line 19"/>
              <p:cNvSpPr>
                <a:spLocks noChangeShapeType="1"/>
              </p:cNvSpPr>
              <p:nvPr/>
            </p:nvSpPr>
            <p:spPr bwMode="auto">
              <a:xfrm flipH="1">
                <a:off x="1380" y="1206"/>
                <a:ext cx="3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9" name="Line 20"/>
              <p:cNvSpPr>
                <a:spLocks noChangeShapeType="1"/>
              </p:cNvSpPr>
              <p:nvPr/>
            </p:nvSpPr>
            <p:spPr bwMode="auto">
              <a:xfrm flipH="1">
                <a:off x="1382" y="1205"/>
                <a:ext cx="5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0" name="Line 21"/>
              <p:cNvSpPr>
                <a:spLocks noChangeShapeType="1"/>
              </p:cNvSpPr>
              <p:nvPr/>
            </p:nvSpPr>
            <p:spPr bwMode="auto">
              <a:xfrm flipH="1">
                <a:off x="1383" y="1205"/>
                <a:ext cx="7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1" name="Line 22"/>
              <p:cNvSpPr>
                <a:spLocks noChangeShapeType="1"/>
              </p:cNvSpPr>
              <p:nvPr/>
            </p:nvSpPr>
            <p:spPr bwMode="auto">
              <a:xfrm flipH="1">
                <a:off x="1385" y="1203"/>
                <a:ext cx="8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2" name="Line 23"/>
              <p:cNvSpPr>
                <a:spLocks noChangeShapeType="1"/>
              </p:cNvSpPr>
              <p:nvPr/>
            </p:nvSpPr>
            <p:spPr bwMode="auto">
              <a:xfrm flipH="1">
                <a:off x="1387" y="1205"/>
                <a:ext cx="8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3" name="Freeform 24"/>
              <p:cNvSpPr>
                <a:spLocks/>
              </p:cNvSpPr>
              <p:nvPr/>
            </p:nvSpPr>
            <p:spPr bwMode="auto">
              <a:xfrm>
                <a:off x="1323" y="1268"/>
                <a:ext cx="82" cy="66"/>
              </a:xfrm>
              <a:custGeom>
                <a:avLst/>
                <a:gdLst>
                  <a:gd name="T0" fmla="*/ 21 w 82"/>
                  <a:gd name="T1" fmla="*/ 15 h 66"/>
                  <a:gd name="T2" fmla="*/ 24 w 82"/>
                  <a:gd name="T3" fmla="*/ 18 h 66"/>
                  <a:gd name="T4" fmla="*/ 24 w 82"/>
                  <a:gd name="T5" fmla="*/ 26 h 66"/>
                  <a:gd name="T6" fmla="*/ 3 w 82"/>
                  <a:gd name="T7" fmla="*/ 53 h 66"/>
                  <a:gd name="T8" fmla="*/ 0 w 82"/>
                  <a:gd name="T9" fmla="*/ 54 h 66"/>
                  <a:gd name="T10" fmla="*/ 0 w 82"/>
                  <a:gd name="T11" fmla="*/ 66 h 66"/>
                  <a:gd name="T12" fmla="*/ 82 w 82"/>
                  <a:gd name="T13" fmla="*/ 66 h 66"/>
                  <a:gd name="T14" fmla="*/ 82 w 82"/>
                  <a:gd name="T15" fmla="*/ 54 h 66"/>
                  <a:gd name="T16" fmla="*/ 80 w 82"/>
                  <a:gd name="T17" fmla="*/ 54 h 66"/>
                  <a:gd name="T18" fmla="*/ 80 w 82"/>
                  <a:gd name="T19" fmla="*/ 24 h 66"/>
                  <a:gd name="T20" fmla="*/ 59 w 82"/>
                  <a:gd name="T21" fmla="*/ 0 h 66"/>
                  <a:gd name="T22" fmla="*/ 55 w 82"/>
                  <a:gd name="T23" fmla="*/ 1 h 66"/>
                  <a:gd name="T24" fmla="*/ 77 w 82"/>
                  <a:gd name="T25" fmla="*/ 26 h 66"/>
                  <a:gd name="T26" fmla="*/ 77 w 82"/>
                  <a:gd name="T27" fmla="*/ 51 h 66"/>
                  <a:gd name="T28" fmla="*/ 59 w 82"/>
                  <a:gd name="T29" fmla="*/ 24 h 66"/>
                  <a:gd name="T30" fmla="*/ 75 w 82"/>
                  <a:gd name="T31" fmla="*/ 24 h 66"/>
                  <a:gd name="T32" fmla="*/ 73 w 82"/>
                  <a:gd name="T33" fmla="*/ 23 h 66"/>
                  <a:gd name="T34" fmla="*/ 57 w 82"/>
                  <a:gd name="T35" fmla="*/ 21 h 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2"/>
                  <a:gd name="T55" fmla="*/ 0 h 66"/>
                  <a:gd name="T56" fmla="*/ 82 w 82"/>
                  <a:gd name="T57" fmla="*/ 66 h 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2" h="66">
                    <a:moveTo>
                      <a:pt x="21" y="15"/>
                    </a:moveTo>
                    <a:lnTo>
                      <a:pt x="24" y="18"/>
                    </a:lnTo>
                    <a:lnTo>
                      <a:pt x="24" y="26"/>
                    </a:lnTo>
                    <a:lnTo>
                      <a:pt x="3" y="53"/>
                    </a:lnTo>
                    <a:lnTo>
                      <a:pt x="0" y="54"/>
                    </a:lnTo>
                    <a:lnTo>
                      <a:pt x="0" y="66"/>
                    </a:lnTo>
                    <a:lnTo>
                      <a:pt x="82" y="66"/>
                    </a:lnTo>
                    <a:lnTo>
                      <a:pt x="82" y="54"/>
                    </a:lnTo>
                    <a:lnTo>
                      <a:pt x="80" y="54"/>
                    </a:lnTo>
                    <a:lnTo>
                      <a:pt x="80" y="24"/>
                    </a:lnTo>
                    <a:lnTo>
                      <a:pt x="59" y="0"/>
                    </a:lnTo>
                    <a:lnTo>
                      <a:pt x="55" y="1"/>
                    </a:lnTo>
                    <a:lnTo>
                      <a:pt x="77" y="26"/>
                    </a:lnTo>
                    <a:lnTo>
                      <a:pt x="77" y="51"/>
                    </a:lnTo>
                    <a:lnTo>
                      <a:pt x="59" y="24"/>
                    </a:lnTo>
                    <a:lnTo>
                      <a:pt x="75" y="24"/>
                    </a:lnTo>
                    <a:lnTo>
                      <a:pt x="73" y="23"/>
                    </a:lnTo>
                    <a:lnTo>
                      <a:pt x="57" y="2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4" name="Rectangle 25"/>
              <p:cNvSpPr>
                <a:spLocks noChangeArrowheads="1"/>
              </p:cNvSpPr>
              <p:nvPr/>
            </p:nvSpPr>
            <p:spPr bwMode="auto">
              <a:xfrm>
                <a:off x="1377" y="1269"/>
                <a:ext cx="1" cy="57"/>
              </a:xfrm>
              <a:prstGeom prst="rect">
                <a:avLst/>
              </a:prstGeom>
              <a:noFill/>
              <a:ln w="0">
                <a:solidFill>
                  <a:srgbClr val="333399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cs typeface="Calibri" charset="0"/>
                </a:endParaRPr>
              </a:p>
            </p:txBody>
          </p:sp>
          <p:sp>
            <p:nvSpPr>
              <p:cNvPr id="445" name="Freeform 26"/>
              <p:cNvSpPr>
                <a:spLocks/>
              </p:cNvSpPr>
              <p:nvPr/>
            </p:nvSpPr>
            <p:spPr bwMode="auto">
              <a:xfrm>
                <a:off x="1347" y="1289"/>
                <a:ext cx="30" cy="7"/>
              </a:xfrm>
              <a:custGeom>
                <a:avLst/>
                <a:gdLst>
                  <a:gd name="T0" fmla="*/ 0 w 30"/>
                  <a:gd name="T1" fmla="*/ 5 h 7"/>
                  <a:gd name="T2" fmla="*/ 30 w 30"/>
                  <a:gd name="T3" fmla="*/ 0 h 7"/>
                  <a:gd name="T4" fmla="*/ 30 w 30"/>
                  <a:gd name="T5" fmla="*/ 3 h 7"/>
                  <a:gd name="T6" fmla="*/ 0 w 30"/>
                  <a:gd name="T7" fmla="*/ 7 h 7"/>
                  <a:gd name="T8" fmla="*/ 0 w 30"/>
                  <a:gd name="T9" fmla="*/ 5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7"/>
                  <a:gd name="T17" fmla="*/ 30 w 3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7">
                    <a:moveTo>
                      <a:pt x="0" y="5"/>
                    </a:moveTo>
                    <a:lnTo>
                      <a:pt x="30" y="0"/>
                    </a:lnTo>
                    <a:lnTo>
                      <a:pt x="30" y="3"/>
                    </a:lnTo>
                    <a:lnTo>
                      <a:pt x="0" y="7"/>
                    </a:lnTo>
                    <a:lnTo>
                      <a:pt x="0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6" name="Freeform 27"/>
              <p:cNvSpPr>
                <a:spLocks/>
              </p:cNvSpPr>
              <p:nvPr/>
            </p:nvSpPr>
            <p:spPr bwMode="auto">
              <a:xfrm>
                <a:off x="1331" y="1296"/>
                <a:ext cx="21" cy="26"/>
              </a:xfrm>
              <a:custGeom>
                <a:avLst/>
                <a:gdLst>
                  <a:gd name="T0" fmla="*/ 21 w 21"/>
                  <a:gd name="T1" fmla="*/ 0 h 26"/>
                  <a:gd name="T2" fmla="*/ 0 w 21"/>
                  <a:gd name="T3" fmla="*/ 26 h 26"/>
                  <a:gd name="T4" fmla="*/ 16 w 21"/>
                  <a:gd name="T5" fmla="*/ 26 h 26"/>
                  <a:gd name="T6" fmla="*/ 16 w 21"/>
                  <a:gd name="T7" fmla="*/ 5 h 2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"/>
                  <a:gd name="T13" fmla="*/ 0 h 26"/>
                  <a:gd name="T14" fmla="*/ 21 w 21"/>
                  <a:gd name="T15" fmla="*/ 26 h 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" h="26">
                    <a:moveTo>
                      <a:pt x="21" y="0"/>
                    </a:moveTo>
                    <a:lnTo>
                      <a:pt x="0" y="26"/>
                    </a:lnTo>
                    <a:lnTo>
                      <a:pt x="16" y="26"/>
                    </a:lnTo>
                    <a:lnTo>
                      <a:pt x="16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7" name="Freeform 28"/>
              <p:cNvSpPr>
                <a:spLocks/>
              </p:cNvSpPr>
              <p:nvPr/>
            </p:nvSpPr>
            <p:spPr bwMode="auto">
              <a:xfrm>
                <a:off x="1347" y="1292"/>
                <a:ext cx="30" cy="30"/>
              </a:xfrm>
              <a:custGeom>
                <a:avLst/>
                <a:gdLst>
                  <a:gd name="T0" fmla="*/ 26 w 30"/>
                  <a:gd name="T1" fmla="*/ 0 h 30"/>
                  <a:gd name="T2" fmla="*/ 0 w 30"/>
                  <a:gd name="T3" fmla="*/ 30 h 30"/>
                  <a:gd name="T4" fmla="*/ 7 w 30"/>
                  <a:gd name="T5" fmla="*/ 30 h 30"/>
                  <a:gd name="T6" fmla="*/ 30 w 30"/>
                  <a:gd name="T7" fmla="*/ 4 h 30"/>
                  <a:gd name="T8" fmla="*/ 26 w 30"/>
                  <a:gd name="T9" fmla="*/ 0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30"/>
                  <a:gd name="T17" fmla="*/ 30 w 30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30">
                    <a:moveTo>
                      <a:pt x="26" y="0"/>
                    </a:moveTo>
                    <a:lnTo>
                      <a:pt x="0" y="30"/>
                    </a:lnTo>
                    <a:lnTo>
                      <a:pt x="7" y="30"/>
                    </a:lnTo>
                    <a:lnTo>
                      <a:pt x="30" y="4"/>
                    </a:lnTo>
                    <a:lnTo>
                      <a:pt x="26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8" name="Freeform 29"/>
              <p:cNvSpPr>
                <a:spLocks/>
              </p:cNvSpPr>
              <p:nvPr/>
            </p:nvSpPr>
            <p:spPr bwMode="auto">
              <a:xfrm>
                <a:off x="1380" y="1259"/>
                <a:ext cx="20" cy="25"/>
              </a:xfrm>
              <a:custGeom>
                <a:avLst/>
                <a:gdLst>
                  <a:gd name="T0" fmla="*/ 0 w 20"/>
                  <a:gd name="T1" fmla="*/ 0 h 25"/>
                  <a:gd name="T2" fmla="*/ 3 w 20"/>
                  <a:gd name="T3" fmla="*/ 4 h 25"/>
                  <a:gd name="T4" fmla="*/ 10 w 20"/>
                  <a:gd name="T5" fmla="*/ 5 h 25"/>
                  <a:gd name="T6" fmla="*/ 10 w 20"/>
                  <a:gd name="T7" fmla="*/ 10 h 25"/>
                  <a:gd name="T8" fmla="*/ 20 w 20"/>
                  <a:gd name="T9" fmla="*/ 17 h 25"/>
                  <a:gd name="T10" fmla="*/ 20 w 20"/>
                  <a:gd name="T11" fmla="*/ 22 h 25"/>
                  <a:gd name="T12" fmla="*/ 16 w 20"/>
                  <a:gd name="T13" fmla="*/ 25 h 25"/>
                  <a:gd name="T14" fmla="*/ 13 w 20"/>
                  <a:gd name="T15" fmla="*/ 20 h 25"/>
                  <a:gd name="T16" fmla="*/ 15 w 20"/>
                  <a:gd name="T17" fmla="*/ 20 h 25"/>
                  <a:gd name="T18" fmla="*/ 7 w 20"/>
                  <a:gd name="T19" fmla="*/ 10 h 25"/>
                  <a:gd name="T20" fmla="*/ 3 w 20"/>
                  <a:gd name="T21" fmla="*/ 10 h 25"/>
                  <a:gd name="T22" fmla="*/ 2 w 20"/>
                  <a:gd name="T23" fmla="*/ 9 h 25"/>
                  <a:gd name="T24" fmla="*/ 0 w 20"/>
                  <a:gd name="T25" fmla="*/ 0 h 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0"/>
                  <a:gd name="T40" fmla="*/ 0 h 25"/>
                  <a:gd name="T41" fmla="*/ 20 w 20"/>
                  <a:gd name="T42" fmla="*/ 25 h 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0" h="25">
                    <a:moveTo>
                      <a:pt x="0" y="0"/>
                    </a:moveTo>
                    <a:lnTo>
                      <a:pt x="3" y="4"/>
                    </a:lnTo>
                    <a:lnTo>
                      <a:pt x="10" y="5"/>
                    </a:lnTo>
                    <a:lnTo>
                      <a:pt x="10" y="10"/>
                    </a:lnTo>
                    <a:lnTo>
                      <a:pt x="20" y="17"/>
                    </a:lnTo>
                    <a:lnTo>
                      <a:pt x="20" y="22"/>
                    </a:lnTo>
                    <a:lnTo>
                      <a:pt x="16" y="25"/>
                    </a:lnTo>
                    <a:lnTo>
                      <a:pt x="13" y="20"/>
                    </a:lnTo>
                    <a:lnTo>
                      <a:pt x="15" y="20"/>
                    </a:lnTo>
                    <a:lnTo>
                      <a:pt x="7" y="10"/>
                    </a:lnTo>
                    <a:lnTo>
                      <a:pt x="3" y="10"/>
                    </a:lnTo>
                    <a:lnTo>
                      <a:pt x="2" y="9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9" name="Freeform 30"/>
              <p:cNvSpPr>
                <a:spLocks/>
              </p:cNvSpPr>
              <p:nvPr/>
            </p:nvSpPr>
            <p:spPr bwMode="auto">
              <a:xfrm>
                <a:off x="1350" y="1294"/>
                <a:ext cx="19" cy="25"/>
              </a:xfrm>
              <a:custGeom>
                <a:avLst/>
                <a:gdLst>
                  <a:gd name="T0" fmla="*/ 0 w 19"/>
                  <a:gd name="T1" fmla="*/ 5 h 25"/>
                  <a:gd name="T2" fmla="*/ 0 w 19"/>
                  <a:gd name="T3" fmla="*/ 25 h 25"/>
                  <a:gd name="T4" fmla="*/ 4 w 19"/>
                  <a:gd name="T5" fmla="*/ 0 h 25"/>
                  <a:gd name="T6" fmla="*/ 5 w 19"/>
                  <a:gd name="T7" fmla="*/ 0 h 25"/>
                  <a:gd name="T8" fmla="*/ 4 w 19"/>
                  <a:gd name="T9" fmla="*/ 22 h 25"/>
                  <a:gd name="T10" fmla="*/ 9 w 19"/>
                  <a:gd name="T11" fmla="*/ 15 h 25"/>
                  <a:gd name="T12" fmla="*/ 5 w 19"/>
                  <a:gd name="T13" fmla="*/ 0 h 25"/>
                  <a:gd name="T14" fmla="*/ 9 w 19"/>
                  <a:gd name="T15" fmla="*/ 0 h 25"/>
                  <a:gd name="T16" fmla="*/ 12 w 19"/>
                  <a:gd name="T17" fmla="*/ 13 h 25"/>
                  <a:gd name="T18" fmla="*/ 14 w 19"/>
                  <a:gd name="T19" fmla="*/ 12 h 25"/>
                  <a:gd name="T20" fmla="*/ 12 w 19"/>
                  <a:gd name="T21" fmla="*/ 0 h 25"/>
                  <a:gd name="T22" fmla="*/ 17 w 19"/>
                  <a:gd name="T23" fmla="*/ 2 h 25"/>
                  <a:gd name="T24" fmla="*/ 19 w 19"/>
                  <a:gd name="T25" fmla="*/ 0 h 25"/>
                  <a:gd name="T26" fmla="*/ 14 w 19"/>
                  <a:gd name="T27" fmla="*/ 10 h 2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9"/>
                  <a:gd name="T43" fmla="*/ 0 h 25"/>
                  <a:gd name="T44" fmla="*/ 19 w 19"/>
                  <a:gd name="T45" fmla="*/ 25 h 2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9" h="25">
                    <a:moveTo>
                      <a:pt x="0" y="5"/>
                    </a:moveTo>
                    <a:lnTo>
                      <a:pt x="0" y="25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4" y="22"/>
                    </a:lnTo>
                    <a:lnTo>
                      <a:pt x="9" y="15"/>
                    </a:lnTo>
                    <a:lnTo>
                      <a:pt x="5" y="0"/>
                    </a:lnTo>
                    <a:lnTo>
                      <a:pt x="9" y="0"/>
                    </a:lnTo>
                    <a:lnTo>
                      <a:pt x="12" y="13"/>
                    </a:lnTo>
                    <a:lnTo>
                      <a:pt x="14" y="12"/>
                    </a:lnTo>
                    <a:lnTo>
                      <a:pt x="12" y="0"/>
                    </a:lnTo>
                    <a:lnTo>
                      <a:pt x="17" y="2"/>
                    </a:lnTo>
                    <a:lnTo>
                      <a:pt x="19" y="0"/>
                    </a:lnTo>
                    <a:lnTo>
                      <a:pt x="14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0" name="Freeform 31"/>
              <p:cNvSpPr>
                <a:spLocks/>
              </p:cNvSpPr>
              <p:nvPr/>
            </p:nvSpPr>
            <p:spPr bwMode="auto">
              <a:xfrm>
                <a:off x="1362" y="1306"/>
                <a:ext cx="8" cy="16"/>
              </a:xfrm>
              <a:custGeom>
                <a:avLst/>
                <a:gdLst>
                  <a:gd name="T0" fmla="*/ 3 w 8"/>
                  <a:gd name="T1" fmla="*/ 1 h 16"/>
                  <a:gd name="T2" fmla="*/ 0 w 8"/>
                  <a:gd name="T3" fmla="*/ 16 h 16"/>
                  <a:gd name="T4" fmla="*/ 3 w 8"/>
                  <a:gd name="T5" fmla="*/ 16 h 16"/>
                  <a:gd name="T6" fmla="*/ 7 w 8"/>
                  <a:gd name="T7" fmla="*/ 0 h 16"/>
                  <a:gd name="T8" fmla="*/ 8 w 8"/>
                  <a:gd name="T9" fmla="*/ 0 h 16"/>
                  <a:gd name="T10" fmla="*/ 8 w 8"/>
                  <a:gd name="T11" fmla="*/ 1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3" y="1"/>
                    </a:moveTo>
                    <a:lnTo>
                      <a:pt x="0" y="16"/>
                    </a:lnTo>
                    <a:lnTo>
                      <a:pt x="3" y="16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8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1" name="Freeform 32"/>
              <p:cNvSpPr>
                <a:spLocks/>
              </p:cNvSpPr>
              <p:nvPr/>
            </p:nvSpPr>
            <p:spPr bwMode="auto">
              <a:xfrm>
                <a:off x="1326" y="1324"/>
                <a:ext cx="62" cy="2"/>
              </a:xfrm>
              <a:custGeom>
                <a:avLst/>
                <a:gdLst>
                  <a:gd name="T0" fmla="*/ 0 w 62"/>
                  <a:gd name="T1" fmla="*/ 0 h 2"/>
                  <a:gd name="T2" fmla="*/ 51 w 62"/>
                  <a:gd name="T3" fmla="*/ 2 h 2"/>
                  <a:gd name="T4" fmla="*/ 62 w 62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62"/>
                  <a:gd name="T10" fmla="*/ 0 h 2"/>
                  <a:gd name="T11" fmla="*/ 62 w 6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" h="2">
                    <a:moveTo>
                      <a:pt x="0" y="0"/>
                    </a:moveTo>
                    <a:lnTo>
                      <a:pt x="51" y="2"/>
                    </a:lnTo>
                    <a:lnTo>
                      <a:pt x="62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2" name="Freeform 33"/>
              <p:cNvSpPr>
                <a:spLocks/>
              </p:cNvSpPr>
              <p:nvPr/>
            </p:nvSpPr>
            <p:spPr bwMode="auto">
              <a:xfrm>
                <a:off x="1323" y="1329"/>
                <a:ext cx="80" cy="1"/>
              </a:xfrm>
              <a:custGeom>
                <a:avLst/>
                <a:gdLst>
                  <a:gd name="T0" fmla="*/ 0 w 80"/>
                  <a:gd name="T1" fmla="*/ 0 h 1"/>
                  <a:gd name="T2" fmla="*/ 80 w 80"/>
                  <a:gd name="T3" fmla="*/ 0 h 1"/>
                  <a:gd name="T4" fmla="*/ 0 w 80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80"/>
                  <a:gd name="T10" fmla="*/ 0 h 1"/>
                  <a:gd name="T11" fmla="*/ 80 w 80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0" h="1">
                    <a:moveTo>
                      <a:pt x="0" y="0"/>
                    </a:moveTo>
                    <a:lnTo>
                      <a:pt x="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3" name="Freeform 34"/>
              <p:cNvSpPr>
                <a:spLocks/>
              </p:cNvSpPr>
              <p:nvPr/>
            </p:nvSpPr>
            <p:spPr bwMode="auto">
              <a:xfrm>
                <a:off x="1380" y="1316"/>
                <a:ext cx="15" cy="11"/>
              </a:xfrm>
              <a:custGeom>
                <a:avLst/>
                <a:gdLst>
                  <a:gd name="T0" fmla="*/ 12 w 15"/>
                  <a:gd name="T1" fmla="*/ 11 h 11"/>
                  <a:gd name="T2" fmla="*/ 10 w 15"/>
                  <a:gd name="T3" fmla="*/ 5 h 11"/>
                  <a:gd name="T4" fmla="*/ 0 w 15"/>
                  <a:gd name="T5" fmla="*/ 5 h 11"/>
                  <a:gd name="T6" fmla="*/ 3 w 15"/>
                  <a:gd name="T7" fmla="*/ 5 h 11"/>
                  <a:gd name="T8" fmla="*/ 3 w 15"/>
                  <a:gd name="T9" fmla="*/ 1 h 11"/>
                  <a:gd name="T10" fmla="*/ 8 w 15"/>
                  <a:gd name="T11" fmla="*/ 1 h 11"/>
                  <a:gd name="T12" fmla="*/ 10 w 15"/>
                  <a:gd name="T13" fmla="*/ 0 h 11"/>
                  <a:gd name="T14" fmla="*/ 12 w 15"/>
                  <a:gd name="T15" fmla="*/ 0 h 11"/>
                  <a:gd name="T16" fmla="*/ 12 w 15"/>
                  <a:gd name="T17" fmla="*/ 5 h 11"/>
                  <a:gd name="T18" fmla="*/ 13 w 15"/>
                  <a:gd name="T19" fmla="*/ 5 h 11"/>
                  <a:gd name="T20" fmla="*/ 15 w 15"/>
                  <a:gd name="T21" fmla="*/ 11 h 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5"/>
                  <a:gd name="T34" fmla="*/ 0 h 11"/>
                  <a:gd name="T35" fmla="*/ 15 w 15"/>
                  <a:gd name="T36" fmla="*/ 11 h 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5" h="11">
                    <a:moveTo>
                      <a:pt x="12" y="11"/>
                    </a:moveTo>
                    <a:lnTo>
                      <a:pt x="10" y="5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1"/>
                    </a:lnTo>
                    <a:lnTo>
                      <a:pt x="8" y="1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3" y="5"/>
                    </a:lnTo>
                    <a:lnTo>
                      <a:pt x="15" y="1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4" name="Freeform 35"/>
              <p:cNvSpPr>
                <a:spLocks/>
              </p:cNvSpPr>
              <p:nvPr/>
            </p:nvSpPr>
            <p:spPr bwMode="auto">
              <a:xfrm>
                <a:off x="1369" y="1268"/>
                <a:ext cx="8" cy="23"/>
              </a:xfrm>
              <a:custGeom>
                <a:avLst/>
                <a:gdLst>
                  <a:gd name="T0" fmla="*/ 4 w 8"/>
                  <a:gd name="T1" fmla="*/ 0 h 23"/>
                  <a:gd name="T2" fmla="*/ 0 w 8"/>
                  <a:gd name="T3" fmla="*/ 23 h 23"/>
                  <a:gd name="T4" fmla="*/ 3 w 8"/>
                  <a:gd name="T5" fmla="*/ 23 h 23"/>
                  <a:gd name="T6" fmla="*/ 8 w 8"/>
                  <a:gd name="T7" fmla="*/ 1 h 23"/>
                  <a:gd name="T8" fmla="*/ 4 w 8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23"/>
                  <a:gd name="T17" fmla="*/ 8 w 8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23">
                    <a:moveTo>
                      <a:pt x="4" y="0"/>
                    </a:moveTo>
                    <a:lnTo>
                      <a:pt x="0" y="23"/>
                    </a:lnTo>
                    <a:lnTo>
                      <a:pt x="3" y="23"/>
                    </a:lnTo>
                    <a:lnTo>
                      <a:pt x="8" y="1"/>
                    </a:lnTo>
                    <a:lnTo>
                      <a:pt x="4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5" name="Freeform 36"/>
              <p:cNvSpPr>
                <a:spLocks/>
              </p:cNvSpPr>
              <p:nvPr/>
            </p:nvSpPr>
            <p:spPr bwMode="auto">
              <a:xfrm>
                <a:off x="1347" y="1283"/>
                <a:ext cx="15" cy="8"/>
              </a:xfrm>
              <a:custGeom>
                <a:avLst/>
                <a:gdLst>
                  <a:gd name="T0" fmla="*/ 0 w 15"/>
                  <a:gd name="T1" fmla="*/ 0 h 8"/>
                  <a:gd name="T2" fmla="*/ 7 w 15"/>
                  <a:gd name="T3" fmla="*/ 6 h 8"/>
                  <a:gd name="T4" fmla="*/ 10 w 15"/>
                  <a:gd name="T5" fmla="*/ 8 h 8"/>
                  <a:gd name="T6" fmla="*/ 15 w 15"/>
                  <a:gd name="T7" fmla="*/ 8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8"/>
                  <a:gd name="T14" fmla="*/ 15 w 15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8">
                    <a:moveTo>
                      <a:pt x="0" y="0"/>
                    </a:moveTo>
                    <a:lnTo>
                      <a:pt x="7" y="6"/>
                    </a:lnTo>
                    <a:lnTo>
                      <a:pt x="10" y="8"/>
                    </a:lnTo>
                    <a:lnTo>
                      <a:pt x="15" y="8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6" name="Freeform 37"/>
              <p:cNvSpPr>
                <a:spLocks/>
              </p:cNvSpPr>
              <p:nvPr/>
            </p:nvSpPr>
            <p:spPr bwMode="auto">
              <a:xfrm>
                <a:off x="1349" y="1283"/>
                <a:ext cx="20" cy="6"/>
              </a:xfrm>
              <a:custGeom>
                <a:avLst/>
                <a:gdLst>
                  <a:gd name="T0" fmla="*/ 0 w 20"/>
                  <a:gd name="T1" fmla="*/ 0 h 6"/>
                  <a:gd name="T2" fmla="*/ 6 w 20"/>
                  <a:gd name="T3" fmla="*/ 5 h 6"/>
                  <a:gd name="T4" fmla="*/ 11 w 20"/>
                  <a:gd name="T5" fmla="*/ 5 h 6"/>
                  <a:gd name="T6" fmla="*/ 16 w 20"/>
                  <a:gd name="T7" fmla="*/ 6 h 6"/>
                  <a:gd name="T8" fmla="*/ 20 w 20"/>
                  <a:gd name="T9" fmla="*/ 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6"/>
                  <a:gd name="T17" fmla="*/ 20 w 20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6">
                    <a:moveTo>
                      <a:pt x="0" y="0"/>
                    </a:moveTo>
                    <a:lnTo>
                      <a:pt x="6" y="5"/>
                    </a:lnTo>
                    <a:lnTo>
                      <a:pt x="11" y="5"/>
                    </a:lnTo>
                    <a:lnTo>
                      <a:pt x="16" y="6"/>
                    </a:lnTo>
                    <a:lnTo>
                      <a:pt x="20" y="6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7" name="Freeform 38"/>
              <p:cNvSpPr>
                <a:spLocks/>
              </p:cNvSpPr>
              <p:nvPr/>
            </p:nvSpPr>
            <p:spPr bwMode="auto">
              <a:xfrm>
                <a:off x="1378" y="1273"/>
                <a:ext cx="5" cy="16"/>
              </a:xfrm>
              <a:custGeom>
                <a:avLst/>
                <a:gdLst>
                  <a:gd name="T0" fmla="*/ 0 w 5"/>
                  <a:gd name="T1" fmla="*/ 3 h 16"/>
                  <a:gd name="T2" fmla="*/ 4 w 5"/>
                  <a:gd name="T3" fmla="*/ 0 h 16"/>
                  <a:gd name="T4" fmla="*/ 4 w 5"/>
                  <a:gd name="T5" fmla="*/ 16 h 16"/>
                  <a:gd name="T6" fmla="*/ 5 w 5"/>
                  <a:gd name="T7" fmla="*/ 16 h 16"/>
                  <a:gd name="T8" fmla="*/ 5 w 5"/>
                  <a:gd name="T9" fmla="*/ 1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16"/>
                  <a:gd name="T17" fmla="*/ 5 w 5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16">
                    <a:moveTo>
                      <a:pt x="0" y="3"/>
                    </a:moveTo>
                    <a:lnTo>
                      <a:pt x="4" y="0"/>
                    </a:lnTo>
                    <a:lnTo>
                      <a:pt x="4" y="16"/>
                    </a:lnTo>
                    <a:lnTo>
                      <a:pt x="5" y="16"/>
                    </a:lnTo>
                    <a:lnTo>
                      <a:pt x="5" y="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8" name="Freeform 39"/>
              <p:cNvSpPr>
                <a:spLocks/>
              </p:cNvSpPr>
              <p:nvPr/>
            </p:nvSpPr>
            <p:spPr bwMode="auto">
              <a:xfrm>
                <a:off x="1383" y="1294"/>
                <a:ext cx="12" cy="2"/>
              </a:xfrm>
              <a:custGeom>
                <a:avLst/>
                <a:gdLst>
                  <a:gd name="T0" fmla="*/ 0 w 12"/>
                  <a:gd name="T1" fmla="*/ 2 h 2"/>
                  <a:gd name="T2" fmla="*/ 5 w 12"/>
                  <a:gd name="T3" fmla="*/ 2 h 2"/>
                  <a:gd name="T4" fmla="*/ 12 w 1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2"/>
                  <a:gd name="T10" fmla="*/ 0 h 2"/>
                  <a:gd name="T11" fmla="*/ 12 w 1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" h="2">
                    <a:moveTo>
                      <a:pt x="0" y="2"/>
                    </a:moveTo>
                    <a:lnTo>
                      <a:pt x="5" y="2"/>
                    </a:lnTo>
                    <a:lnTo>
                      <a:pt x="12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9" name="Freeform 40"/>
              <p:cNvSpPr>
                <a:spLocks/>
              </p:cNvSpPr>
              <p:nvPr/>
            </p:nvSpPr>
            <p:spPr bwMode="auto">
              <a:xfrm>
                <a:off x="1388" y="1296"/>
                <a:ext cx="10" cy="10"/>
              </a:xfrm>
              <a:custGeom>
                <a:avLst/>
                <a:gdLst>
                  <a:gd name="T0" fmla="*/ 0 w 10"/>
                  <a:gd name="T1" fmla="*/ 0 h 10"/>
                  <a:gd name="T2" fmla="*/ 0 w 10"/>
                  <a:gd name="T3" fmla="*/ 5 h 10"/>
                  <a:gd name="T4" fmla="*/ 4 w 10"/>
                  <a:gd name="T5" fmla="*/ 5 h 10"/>
                  <a:gd name="T6" fmla="*/ 5 w 10"/>
                  <a:gd name="T7" fmla="*/ 6 h 10"/>
                  <a:gd name="T8" fmla="*/ 8 w 10"/>
                  <a:gd name="T9" fmla="*/ 6 h 10"/>
                  <a:gd name="T10" fmla="*/ 8 w 10"/>
                  <a:gd name="T11" fmla="*/ 8 h 10"/>
                  <a:gd name="T12" fmla="*/ 10 w 10"/>
                  <a:gd name="T13" fmla="*/ 10 h 10"/>
                  <a:gd name="T14" fmla="*/ 4 w 10"/>
                  <a:gd name="T15" fmla="*/ 10 h 1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"/>
                  <a:gd name="T25" fmla="*/ 0 h 10"/>
                  <a:gd name="T26" fmla="*/ 10 w 10"/>
                  <a:gd name="T27" fmla="*/ 10 h 1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" h="10">
                    <a:moveTo>
                      <a:pt x="0" y="0"/>
                    </a:moveTo>
                    <a:lnTo>
                      <a:pt x="0" y="5"/>
                    </a:lnTo>
                    <a:lnTo>
                      <a:pt x="4" y="5"/>
                    </a:lnTo>
                    <a:lnTo>
                      <a:pt x="5" y="6"/>
                    </a:lnTo>
                    <a:lnTo>
                      <a:pt x="8" y="6"/>
                    </a:lnTo>
                    <a:lnTo>
                      <a:pt x="8" y="8"/>
                    </a:lnTo>
                    <a:lnTo>
                      <a:pt x="10" y="10"/>
                    </a:lnTo>
                    <a:lnTo>
                      <a:pt x="4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0" name="Line 41"/>
              <p:cNvSpPr>
                <a:spLocks noChangeShapeType="1"/>
              </p:cNvSpPr>
              <p:nvPr/>
            </p:nvSpPr>
            <p:spPr bwMode="auto">
              <a:xfrm>
                <a:off x="1392" y="1309"/>
                <a:ext cx="6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1" name="Freeform 42"/>
              <p:cNvSpPr>
                <a:spLocks/>
              </p:cNvSpPr>
              <p:nvPr/>
            </p:nvSpPr>
            <p:spPr bwMode="auto">
              <a:xfrm>
                <a:off x="1354" y="1278"/>
                <a:ext cx="15" cy="5"/>
              </a:xfrm>
              <a:custGeom>
                <a:avLst/>
                <a:gdLst>
                  <a:gd name="T0" fmla="*/ 0 w 15"/>
                  <a:gd name="T1" fmla="*/ 1 h 5"/>
                  <a:gd name="T2" fmla="*/ 13 w 15"/>
                  <a:gd name="T3" fmla="*/ 5 h 5"/>
                  <a:gd name="T4" fmla="*/ 15 w 15"/>
                  <a:gd name="T5" fmla="*/ 3 h 5"/>
                  <a:gd name="T6" fmla="*/ 3 w 15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5"/>
                  <a:gd name="T14" fmla="*/ 15 w 15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5">
                    <a:moveTo>
                      <a:pt x="0" y="1"/>
                    </a:moveTo>
                    <a:lnTo>
                      <a:pt x="13" y="5"/>
                    </a:lnTo>
                    <a:lnTo>
                      <a:pt x="15" y="3"/>
                    </a:lnTo>
                    <a:lnTo>
                      <a:pt x="3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2" name="Freeform 43"/>
              <p:cNvSpPr>
                <a:spLocks/>
              </p:cNvSpPr>
              <p:nvPr/>
            </p:nvSpPr>
            <p:spPr bwMode="auto">
              <a:xfrm>
                <a:off x="1355" y="1273"/>
                <a:ext cx="15" cy="15"/>
              </a:xfrm>
              <a:custGeom>
                <a:avLst/>
                <a:gdLst>
                  <a:gd name="T0" fmla="*/ 0 w 15"/>
                  <a:gd name="T1" fmla="*/ 15 h 15"/>
                  <a:gd name="T2" fmla="*/ 7 w 15"/>
                  <a:gd name="T3" fmla="*/ 8 h 15"/>
                  <a:gd name="T4" fmla="*/ 7 w 15"/>
                  <a:gd name="T5" fmla="*/ 15 h 15"/>
                  <a:gd name="T6" fmla="*/ 10 w 15"/>
                  <a:gd name="T7" fmla="*/ 10 h 15"/>
                  <a:gd name="T8" fmla="*/ 12 w 15"/>
                  <a:gd name="T9" fmla="*/ 11 h 15"/>
                  <a:gd name="T10" fmla="*/ 9 w 15"/>
                  <a:gd name="T11" fmla="*/ 15 h 15"/>
                  <a:gd name="T12" fmla="*/ 12 w 15"/>
                  <a:gd name="T13" fmla="*/ 15 h 15"/>
                  <a:gd name="T14" fmla="*/ 14 w 15"/>
                  <a:gd name="T15" fmla="*/ 15 h 15"/>
                  <a:gd name="T16" fmla="*/ 14 w 15"/>
                  <a:gd name="T17" fmla="*/ 8 h 15"/>
                  <a:gd name="T18" fmla="*/ 14 w 15"/>
                  <a:gd name="T19" fmla="*/ 5 h 15"/>
                  <a:gd name="T20" fmla="*/ 9 w 15"/>
                  <a:gd name="T21" fmla="*/ 3 h 15"/>
                  <a:gd name="T22" fmla="*/ 12 w 15"/>
                  <a:gd name="T23" fmla="*/ 0 h 15"/>
                  <a:gd name="T24" fmla="*/ 15 w 15"/>
                  <a:gd name="T25" fmla="*/ 0 h 15"/>
                  <a:gd name="T26" fmla="*/ 15 w 15"/>
                  <a:gd name="T27" fmla="*/ 1 h 15"/>
                  <a:gd name="T28" fmla="*/ 14 w 15"/>
                  <a:gd name="T29" fmla="*/ 3 h 1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5"/>
                  <a:gd name="T46" fmla="*/ 0 h 15"/>
                  <a:gd name="T47" fmla="*/ 15 w 15"/>
                  <a:gd name="T48" fmla="*/ 15 h 1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5" h="15">
                    <a:moveTo>
                      <a:pt x="0" y="15"/>
                    </a:moveTo>
                    <a:lnTo>
                      <a:pt x="7" y="8"/>
                    </a:lnTo>
                    <a:lnTo>
                      <a:pt x="7" y="15"/>
                    </a:lnTo>
                    <a:lnTo>
                      <a:pt x="10" y="10"/>
                    </a:lnTo>
                    <a:lnTo>
                      <a:pt x="12" y="11"/>
                    </a:lnTo>
                    <a:lnTo>
                      <a:pt x="9" y="15"/>
                    </a:lnTo>
                    <a:lnTo>
                      <a:pt x="12" y="15"/>
                    </a:lnTo>
                    <a:lnTo>
                      <a:pt x="14" y="15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9" y="3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5" y="1"/>
                    </a:lnTo>
                    <a:lnTo>
                      <a:pt x="14" y="3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3" name="Line 44"/>
              <p:cNvSpPr>
                <a:spLocks noChangeShapeType="1"/>
              </p:cNvSpPr>
              <p:nvPr/>
            </p:nvSpPr>
            <p:spPr bwMode="auto">
              <a:xfrm>
                <a:off x="1352" y="1281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4" name="Line 45"/>
              <p:cNvSpPr>
                <a:spLocks noChangeShapeType="1"/>
              </p:cNvSpPr>
              <p:nvPr/>
            </p:nvSpPr>
            <p:spPr bwMode="auto">
              <a:xfrm>
                <a:off x="1360" y="1276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5" name="Line 46"/>
              <p:cNvSpPr>
                <a:spLocks noChangeShapeType="1"/>
              </p:cNvSpPr>
              <p:nvPr/>
            </p:nvSpPr>
            <p:spPr bwMode="auto">
              <a:xfrm>
                <a:off x="1372" y="1301"/>
                <a:ext cx="3" cy="2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6" name="Freeform 47"/>
              <p:cNvSpPr>
                <a:spLocks/>
              </p:cNvSpPr>
              <p:nvPr/>
            </p:nvSpPr>
            <p:spPr bwMode="auto">
              <a:xfrm>
                <a:off x="1355" y="1316"/>
                <a:ext cx="7" cy="6"/>
              </a:xfrm>
              <a:custGeom>
                <a:avLst/>
                <a:gdLst>
                  <a:gd name="T0" fmla="*/ 0 w 7"/>
                  <a:gd name="T1" fmla="*/ 6 h 6"/>
                  <a:gd name="T2" fmla="*/ 7 w 7"/>
                  <a:gd name="T3" fmla="*/ 6 h 6"/>
                  <a:gd name="T4" fmla="*/ 5 w 7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7"/>
                  <a:gd name="T10" fmla="*/ 0 h 6"/>
                  <a:gd name="T11" fmla="*/ 7 w 7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" h="6">
                    <a:moveTo>
                      <a:pt x="0" y="6"/>
                    </a:moveTo>
                    <a:lnTo>
                      <a:pt x="7" y="6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7" name="Freeform 48"/>
              <p:cNvSpPr>
                <a:spLocks/>
              </p:cNvSpPr>
              <p:nvPr/>
            </p:nvSpPr>
            <p:spPr bwMode="auto">
              <a:xfrm>
                <a:off x="1378" y="1294"/>
                <a:ext cx="25" cy="32"/>
              </a:xfrm>
              <a:custGeom>
                <a:avLst/>
                <a:gdLst>
                  <a:gd name="T0" fmla="*/ 0 w 25"/>
                  <a:gd name="T1" fmla="*/ 0 h 32"/>
                  <a:gd name="T2" fmla="*/ 20 w 25"/>
                  <a:gd name="T3" fmla="*/ 30 h 32"/>
                  <a:gd name="T4" fmla="*/ 20 w 25"/>
                  <a:gd name="T5" fmla="*/ 32 h 32"/>
                  <a:gd name="T6" fmla="*/ 25 w 25"/>
                  <a:gd name="T7" fmla="*/ 32 h 3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"/>
                  <a:gd name="T13" fmla="*/ 0 h 32"/>
                  <a:gd name="T14" fmla="*/ 25 w 25"/>
                  <a:gd name="T15" fmla="*/ 32 h 3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" h="32">
                    <a:moveTo>
                      <a:pt x="0" y="0"/>
                    </a:moveTo>
                    <a:lnTo>
                      <a:pt x="20" y="30"/>
                    </a:lnTo>
                    <a:lnTo>
                      <a:pt x="20" y="32"/>
                    </a:lnTo>
                    <a:lnTo>
                      <a:pt x="25" y="3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8" name="Freeform 49"/>
              <p:cNvSpPr>
                <a:spLocks/>
              </p:cNvSpPr>
              <p:nvPr/>
            </p:nvSpPr>
            <p:spPr bwMode="auto">
              <a:xfrm>
                <a:off x="1367" y="1317"/>
                <a:ext cx="8" cy="5"/>
              </a:xfrm>
              <a:custGeom>
                <a:avLst/>
                <a:gdLst>
                  <a:gd name="T0" fmla="*/ 0 w 8"/>
                  <a:gd name="T1" fmla="*/ 0 h 5"/>
                  <a:gd name="T2" fmla="*/ 5 w 8"/>
                  <a:gd name="T3" fmla="*/ 0 h 5"/>
                  <a:gd name="T4" fmla="*/ 5 w 8"/>
                  <a:gd name="T5" fmla="*/ 2 h 5"/>
                  <a:gd name="T6" fmla="*/ 0 w 8"/>
                  <a:gd name="T7" fmla="*/ 2 h 5"/>
                  <a:gd name="T8" fmla="*/ 0 w 8"/>
                  <a:gd name="T9" fmla="*/ 5 h 5"/>
                  <a:gd name="T10" fmla="*/ 8 w 8"/>
                  <a:gd name="T11" fmla="*/ 5 h 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5"/>
                  <a:gd name="T20" fmla="*/ 8 w 8"/>
                  <a:gd name="T21" fmla="*/ 5 h 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5">
                    <a:moveTo>
                      <a:pt x="0" y="0"/>
                    </a:moveTo>
                    <a:lnTo>
                      <a:pt x="5" y="0"/>
                    </a:lnTo>
                    <a:lnTo>
                      <a:pt x="5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8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9" name="Line 50"/>
              <p:cNvSpPr>
                <a:spLocks noChangeShapeType="1"/>
              </p:cNvSpPr>
              <p:nvPr/>
            </p:nvSpPr>
            <p:spPr bwMode="auto">
              <a:xfrm>
                <a:off x="1390" y="1271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0" name="Line 51"/>
              <p:cNvSpPr>
                <a:spLocks noChangeShapeType="1"/>
              </p:cNvSpPr>
              <p:nvPr/>
            </p:nvSpPr>
            <p:spPr bwMode="auto">
              <a:xfrm>
                <a:off x="1393" y="1273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1" name="Freeform 52"/>
              <p:cNvSpPr>
                <a:spLocks/>
              </p:cNvSpPr>
              <p:nvPr/>
            </p:nvSpPr>
            <p:spPr bwMode="auto">
              <a:xfrm>
                <a:off x="1383" y="1283"/>
                <a:ext cx="7" cy="6"/>
              </a:xfrm>
              <a:custGeom>
                <a:avLst/>
                <a:gdLst>
                  <a:gd name="T0" fmla="*/ 0 w 7"/>
                  <a:gd name="T1" fmla="*/ 0 h 6"/>
                  <a:gd name="T2" fmla="*/ 5 w 7"/>
                  <a:gd name="T3" fmla="*/ 0 h 6"/>
                  <a:gd name="T4" fmla="*/ 7 w 7"/>
                  <a:gd name="T5" fmla="*/ 1 h 6"/>
                  <a:gd name="T6" fmla="*/ 2 w 7"/>
                  <a:gd name="T7" fmla="*/ 1 h 6"/>
                  <a:gd name="T8" fmla="*/ 4 w 7"/>
                  <a:gd name="T9" fmla="*/ 5 h 6"/>
                  <a:gd name="T10" fmla="*/ 7 w 7"/>
                  <a:gd name="T11" fmla="*/ 3 h 6"/>
                  <a:gd name="T12" fmla="*/ 7 w 7"/>
                  <a:gd name="T13" fmla="*/ 6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"/>
                  <a:gd name="T22" fmla="*/ 0 h 6"/>
                  <a:gd name="T23" fmla="*/ 7 w 7"/>
                  <a:gd name="T24" fmla="*/ 6 h 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" h="6">
                    <a:moveTo>
                      <a:pt x="0" y="0"/>
                    </a:moveTo>
                    <a:lnTo>
                      <a:pt x="5" y="0"/>
                    </a:lnTo>
                    <a:lnTo>
                      <a:pt x="7" y="1"/>
                    </a:lnTo>
                    <a:lnTo>
                      <a:pt x="2" y="1"/>
                    </a:lnTo>
                    <a:lnTo>
                      <a:pt x="4" y="5"/>
                    </a:lnTo>
                    <a:lnTo>
                      <a:pt x="7" y="3"/>
                    </a:lnTo>
                    <a:lnTo>
                      <a:pt x="7" y="6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2" name="Freeform 53"/>
              <p:cNvSpPr>
                <a:spLocks/>
              </p:cNvSpPr>
              <p:nvPr/>
            </p:nvSpPr>
            <p:spPr bwMode="auto">
              <a:xfrm>
                <a:off x="1350" y="1291"/>
                <a:ext cx="7" cy="1"/>
              </a:xfrm>
              <a:custGeom>
                <a:avLst/>
                <a:gdLst>
                  <a:gd name="T0" fmla="*/ 0 w 7"/>
                  <a:gd name="T1" fmla="*/ 1 h 1"/>
                  <a:gd name="T2" fmla="*/ 2 w 7"/>
                  <a:gd name="T3" fmla="*/ 0 h 1"/>
                  <a:gd name="T4" fmla="*/ 5 w 7"/>
                  <a:gd name="T5" fmla="*/ 1 h 1"/>
                  <a:gd name="T6" fmla="*/ 7 w 7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1"/>
                  <a:gd name="T14" fmla="*/ 7 w 7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1">
                    <a:moveTo>
                      <a:pt x="0" y="1"/>
                    </a:moveTo>
                    <a:lnTo>
                      <a:pt x="2" y="0"/>
                    </a:lnTo>
                    <a:lnTo>
                      <a:pt x="5" y="1"/>
                    </a:lnTo>
                    <a:lnTo>
                      <a:pt x="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3" name="Line 54"/>
              <p:cNvSpPr>
                <a:spLocks noChangeShapeType="1"/>
              </p:cNvSpPr>
              <p:nvPr/>
            </p:nvSpPr>
            <p:spPr bwMode="auto">
              <a:xfrm>
                <a:off x="1380" y="1299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4" name="Freeform 55"/>
              <p:cNvSpPr>
                <a:spLocks/>
              </p:cNvSpPr>
              <p:nvPr/>
            </p:nvSpPr>
            <p:spPr bwMode="auto">
              <a:xfrm>
                <a:off x="1382" y="1306"/>
                <a:ext cx="3" cy="1"/>
              </a:xfrm>
              <a:custGeom>
                <a:avLst/>
                <a:gdLst>
                  <a:gd name="T0" fmla="*/ 0 w 3"/>
                  <a:gd name="T1" fmla="*/ 0 h 1"/>
                  <a:gd name="T2" fmla="*/ 3 w 3"/>
                  <a:gd name="T3" fmla="*/ 0 h 1"/>
                  <a:gd name="T4" fmla="*/ 3 w 3"/>
                  <a:gd name="T5" fmla="*/ 1 h 1"/>
                  <a:gd name="T6" fmla="*/ 0 w 3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"/>
                  <a:gd name="T13" fmla="*/ 0 h 1"/>
                  <a:gd name="T14" fmla="*/ 3 w 3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" h="1">
                    <a:moveTo>
                      <a:pt x="0" y="0"/>
                    </a:moveTo>
                    <a:lnTo>
                      <a:pt x="3" y="0"/>
                    </a:lnTo>
                    <a:lnTo>
                      <a:pt x="3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5" name="Freeform 56"/>
              <p:cNvSpPr>
                <a:spLocks/>
              </p:cNvSpPr>
              <p:nvPr/>
            </p:nvSpPr>
            <p:spPr bwMode="auto">
              <a:xfrm>
                <a:off x="1383" y="1307"/>
                <a:ext cx="1" cy="9"/>
              </a:xfrm>
              <a:custGeom>
                <a:avLst/>
                <a:gdLst>
                  <a:gd name="T0" fmla="*/ 0 w 1"/>
                  <a:gd name="T1" fmla="*/ 0 h 9"/>
                  <a:gd name="T2" fmla="*/ 0 w 1"/>
                  <a:gd name="T3" fmla="*/ 5 h 9"/>
                  <a:gd name="T4" fmla="*/ 0 w 1"/>
                  <a:gd name="T5" fmla="*/ 7 h 9"/>
                  <a:gd name="T6" fmla="*/ 0 w 1"/>
                  <a:gd name="T7" fmla="*/ 9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9"/>
                  <a:gd name="T14" fmla="*/ 1 w 1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9">
                    <a:moveTo>
                      <a:pt x="0" y="0"/>
                    </a:move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6" name="Line 57"/>
              <p:cNvSpPr>
                <a:spLocks noChangeShapeType="1"/>
              </p:cNvSpPr>
              <p:nvPr/>
            </p:nvSpPr>
            <p:spPr bwMode="auto">
              <a:xfrm>
                <a:off x="1337" y="1263"/>
                <a:ext cx="22" cy="1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7" name="Line 58"/>
              <p:cNvSpPr>
                <a:spLocks noChangeShapeType="1"/>
              </p:cNvSpPr>
              <p:nvPr/>
            </p:nvSpPr>
            <p:spPr bwMode="auto">
              <a:xfrm>
                <a:off x="1355" y="1251"/>
                <a:ext cx="10" cy="2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8" name="Line 59"/>
              <p:cNvSpPr>
                <a:spLocks noChangeShapeType="1"/>
              </p:cNvSpPr>
              <p:nvPr/>
            </p:nvSpPr>
            <p:spPr bwMode="auto">
              <a:xfrm>
                <a:off x="1370" y="1239"/>
                <a:ext cx="3" cy="2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9" name="Line 60"/>
              <p:cNvSpPr>
                <a:spLocks noChangeShapeType="1"/>
              </p:cNvSpPr>
              <p:nvPr/>
            </p:nvSpPr>
            <p:spPr bwMode="auto">
              <a:xfrm>
                <a:off x="1323" y="1274"/>
                <a:ext cx="29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80" name="Line 61"/>
              <p:cNvSpPr>
                <a:spLocks noChangeShapeType="1"/>
              </p:cNvSpPr>
              <p:nvPr/>
            </p:nvSpPr>
            <p:spPr bwMode="auto">
              <a:xfrm flipH="1">
                <a:off x="1380" y="1226"/>
                <a:ext cx="3" cy="3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81" name="Line 62"/>
              <p:cNvSpPr>
                <a:spLocks noChangeShapeType="1"/>
              </p:cNvSpPr>
              <p:nvPr/>
            </p:nvSpPr>
            <p:spPr bwMode="auto">
              <a:xfrm flipH="1">
                <a:off x="1385" y="1213"/>
                <a:ext cx="10" cy="3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82" name="Line 63"/>
              <p:cNvSpPr>
                <a:spLocks noChangeShapeType="1"/>
              </p:cNvSpPr>
              <p:nvPr/>
            </p:nvSpPr>
            <p:spPr bwMode="auto">
              <a:xfrm>
                <a:off x="1311" y="1281"/>
                <a:ext cx="31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387" name="Rectangle 64" descr="Zig zag"/>
            <p:cNvSpPr>
              <a:spLocks noChangeArrowheads="1"/>
            </p:cNvSpPr>
            <p:nvPr/>
          </p:nvSpPr>
          <p:spPr bwMode="auto">
            <a:xfrm>
              <a:off x="1278" y="1193"/>
              <a:ext cx="205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800" dirty="0">
                  <a:solidFill>
                    <a:srgbClr val="00CC00"/>
                  </a:solidFill>
                  <a:cs typeface="Calibri" charset="0"/>
                </a:rPr>
                <a:t>DSS-56</a:t>
              </a:r>
            </a:p>
            <a:p>
              <a:pPr algn="r"/>
              <a:r>
                <a:rPr lang="en-US" sz="800" dirty="0">
                  <a:solidFill>
                    <a:srgbClr val="00CC00"/>
                  </a:solidFill>
                  <a:cs typeface="Calibri" charset="0"/>
                </a:rPr>
                <a:t>(BWG-3)</a:t>
              </a:r>
            </a:p>
          </p:txBody>
        </p:sp>
        <p:grpSp>
          <p:nvGrpSpPr>
            <p:cNvPr id="388" name="Group 65"/>
            <p:cNvGrpSpPr>
              <a:grpSpLocks/>
            </p:cNvGrpSpPr>
            <p:nvPr/>
          </p:nvGrpSpPr>
          <p:grpSpPr bwMode="auto">
            <a:xfrm flipH="1">
              <a:off x="1403" y="1095"/>
              <a:ext cx="130" cy="405"/>
              <a:chOff x="2102" y="1093"/>
              <a:chExt cx="130" cy="405"/>
            </a:xfrm>
          </p:grpSpPr>
          <p:sp>
            <p:nvSpPr>
              <p:cNvPr id="389" name="Freeform 66"/>
              <p:cNvSpPr>
                <a:spLocks/>
              </p:cNvSpPr>
              <p:nvPr/>
            </p:nvSpPr>
            <p:spPr bwMode="auto">
              <a:xfrm>
                <a:off x="2102" y="1432"/>
                <a:ext cx="20" cy="66"/>
              </a:xfrm>
              <a:custGeom>
                <a:avLst/>
                <a:gdLst>
                  <a:gd name="T0" fmla="*/ 10 w 20"/>
                  <a:gd name="T1" fmla="*/ 66 h 66"/>
                  <a:gd name="T2" fmla="*/ 20 w 20"/>
                  <a:gd name="T3" fmla="*/ 0 h 66"/>
                  <a:gd name="T4" fmla="*/ 10 w 20"/>
                  <a:gd name="T5" fmla="*/ 3 h 66"/>
                  <a:gd name="T6" fmla="*/ 0 w 20"/>
                  <a:gd name="T7" fmla="*/ 0 h 66"/>
                  <a:gd name="T8" fmla="*/ 10 w 20"/>
                  <a:gd name="T9" fmla="*/ 66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66"/>
                  <a:gd name="T17" fmla="*/ 20 w 20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66">
                    <a:moveTo>
                      <a:pt x="10" y="66"/>
                    </a:moveTo>
                    <a:lnTo>
                      <a:pt x="20" y="0"/>
                    </a:lnTo>
                    <a:lnTo>
                      <a:pt x="10" y="3"/>
                    </a:lnTo>
                    <a:lnTo>
                      <a:pt x="0" y="0"/>
                    </a:lnTo>
                    <a:lnTo>
                      <a:pt x="10" y="66"/>
                    </a:lnTo>
                    <a:close/>
                  </a:path>
                </a:pathLst>
              </a:custGeom>
              <a:solidFill>
                <a:srgbClr val="333399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0" name="Freeform 67"/>
              <p:cNvSpPr>
                <a:spLocks/>
              </p:cNvSpPr>
              <p:nvPr/>
            </p:nvSpPr>
            <p:spPr bwMode="auto">
              <a:xfrm>
                <a:off x="2166" y="1093"/>
                <a:ext cx="66" cy="20"/>
              </a:xfrm>
              <a:custGeom>
                <a:avLst/>
                <a:gdLst>
                  <a:gd name="T0" fmla="*/ 66 w 66"/>
                  <a:gd name="T1" fmla="*/ 10 h 20"/>
                  <a:gd name="T2" fmla="*/ 0 w 66"/>
                  <a:gd name="T3" fmla="*/ 20 h 20"/>
                  <a:gd name="T4" fmla="*/ 4 w 66"/>
                  <a:gd name="T5" fmla="*/ 10 h 20"/>
                  <a:gd name="T6" fmla="*/ 0 w 66"/>
                  <a:gd name="T7" fmla="*/ 0 h 20"/>
                  <a:gd name="T8" fmla="*/ 66 w 66"/>
                  <a:gd name="T9" fmla="*/ 1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6"/>
                  <a:gd name="T16" fmla="*/ 0 h 20"/>
                  <a:gd name="T17" fmla="*/ 66 w 66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6" h="20">
                    <a:moveTo>
                      <a:pt x="66" y="10"/>
                    </a:moveTo>
                    <a:lnTo>
                      <a:pt x="0" y="20"/>
                    </a:lnTo>
                    <a:lnTo>
                      <a:pt x="4" y="10"/>
                    </a:lnTo>
                    <a:lnTo>
                      <a:pt x="0" y="0"/>
                    </a:lnTo>
                    <a:lnTo>
                      <a:pt x="66" y="10"/>
                    </a:lnTo>
                    <a:close/>
                  </a:path>
                </a:pathLst>
              </a:custGeom>
              <a:solidFill>
                <a:srgbClr val="333399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1" name="Line 68"/>
              <p:cNvSpPr>
                <a:spLocks noChangeShapeType="1"/>
              </p:cNvSpPr>
              <p:nvPr/>
            </p:nvSpPr>
            <p:spPr bwMode="auto">
              <a:xfrm flipV="1">
                <a:off x="2112" y="1104"/>
                <a:ext cx="0" cy="336"/>
              </a:xfrm>
              <a:prstGeom prst="line">
                <a:avLst/>
              </a:prstGeom>
              <a:noFill/>
              <a:ln w="3175">
                <a:solidFill>
                  <a:srgbClr val="00CC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92" name="Line 69"/>
              <p:cNvSpPr>
                <a:spLocks noChangeShapeType="1"/>
              </p:cNvSpPr>
              <p:nvPr/>
            </p:nvSpPr>
            <p:spPr bwMode="auto">
              <a:xfrm>
                <a:off x="2112" y="1104"/>
                <a:ext cx="96" cy="0"/>
              </a:xfrm>
              <a:prstGeom prst="line">
                <a:avLst/>
              </a:prstGeom>
              <a:noFill/>
              <a:ln w="3175">
                <a:solidFill>
                  <a:srgbClr val="00CC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92" name="Group 996"/>
          <p:cNvGrpSpPr>
            <a:grpSpLocks/>
          </p:cNvGrpSpPr>
          <p:nvPr/>
        </p:nvGrpSpPr>
        <p:grpSpPr bwMode="auto">
          <a:xfrm>
            <a:off x="4543641" y="2536529"/>
            <a:ext cx="428394" cy="444960"/>
            <a:chOff x="1217" y="1028"/>
            <a:chExt cx="246" cy="327"/>
          </a:xfrm>
        </p:grpSpPr>
        <p:grpSp>
          <p:nvGrpSpPr>
            <p:cNvPr id="294" name="Group 997"/>
            <p:cNvGrpSpPr>
              <a:grpSpLocks/>
            </p:cNvGrpSpPr>
            <p:nvPr/>
          </p:nvGrpSpPr>
          <p:grpSpPr bwMode="auto">
            <a:xfrm>
              <a:off x="1259" y="1028"/>
              <a:ext cx="115" cy="131"/>
              <a:chOff x="1290" y="1203"/>
              <a:chExt cx="115" cy="131"/>
            </a:xfrm>
          </p:grpSpPr>
          <p:sp>
            <p:nvSpPr>
              <p:cNvPr id="296" name="Freeform 998"/>
              <p:cNvSpPr>
                <a:spLocks/>
              </p:cNvSpPr>
              <p:nvPr/>
            </p:nvSpPr>
            <p:spPr bwMode="auto">
              <a:xfrm>
                <a:off x="1290" y="1203"/>
                <a:ext cx="108" cy="83"/>
              </a:xfrm>
              <a:custGeom>
                <a:avLst/>
                <a:gdLst>
                  <a:gd name="T0" fmla="*/ 59 w 108"/>
                  <a:gd name="T1" fmla="*/ 20 h 83"/>
                  <a:gd name="T2" fmla="*/ 72 w 108"/>
                  <a:gd name="T3" fmla="*/ 12 h 83"/>
                  <a:gd name="T4" fmla="*/ 80 w 108"/>
                  <a:gd name="T5" fmla="*/ 7 h 83"/>
                  <a:gd name="T6" fmla="*/ 90 w 108"/>
                  <a:gd name="T7" fmla="*/ 3 h 83"/>
                  <a:gd name="T8" fmla="*/ 98 w 108"/>
                  <a:gd name="T9" fmla="*/ 0 h 83"/>
                  <a:gd name="T10" fmla="*/ 103 w 108"/>
                  <a:gd name="T11" fmla="*/ 0 h 83"/>
                  <a:gd name="T12" fmla="*/ 106 w 108"/>
                  <a:gd name="T13" fmla="*/ 0 h 83"/>
                  <a:gd name="T14" fmla="*/ 108 w 108"/>
                  <a:gd name="T15" fmla="*/ 3 h 83"/>
                  <a:gd name="T16" fmla="*/ 106 w 108"/>
                  <a:gd name="T17" fmla="*/ 7 h 83"/>
                  <a:gd name="T18" fmla="*/ 106 w 108"/>
                  <a:gd name="T19" fmla="*/ 8 h 83"/>
                  <a:gd name="T20" fmla="*/ 103 w 108"/>
                  <a:gd name="T21" fmla="*/ 13 h 83"/>
                  <a:gd name="T22" fmla="*/ 100 w 108"/>
                  <a:gd name="T23" fmla="*/ 17 h 83"/>
                  <a:gd name="T24" fmla="*/ 97 w 108"/>
                  <a:gd name="T25" fmla="*/ 20 h 83"/>
                  <a:gd name="T26" fmla="*/ 92 w 108"/>
                  <a:gd name="T27" fmla="*/ 27 h 83"/>
                  <a:gd name="T28" fmla="*/ 83 w 108"/>
                  <a:gd name="T29" fmla="*/ 33 h 83"/>
                  <a:gd name="T30" fmla="*/ 77 w 108"/>
                  <a:gd name="T31" fmla="*/ 38 h 83"/>
                  <a:gd name="T32" fmla="*/ 69 w 108"/>
                  <a:gd name="T33" fmla="*/ 45 h 83"/>
                  <a:gd name="T34" fmla="*/ 62 w 108"/>
                  <a:gd name="T35" fmla="*/ 50 h 83"/>
                  <a:gd name="T36" fmla="*/ 51 w 108"/>
                  <a:gd name="T37" fmla="*/ 58 h 83"/>
                  <a:gd name="T38" fmla="*/ 37 w 108"/>
                  <a:gd name="T39" fmla="*/ 66 h 83"/>
                  <a:gd name="T40" fmla="*/ 28 w 108"/>
                  <a:gd name="T41" fmla="*/ 73 h 83"/>
                  <a:gd name="T42" fmla="*/ 19 w 108"/>
                  <a:gd name="T43" fmla="*/ 76 h 83"/>
                  <a:gd name="T44" fmla="*/ 10 w 108"/>
                  <a:gd name="T45" fmla="*/ 81 h 83"/>
                  <a:gd name="T46" fmla="*/ 5 w 108"/>
                  <a:gd name="T47" fmla="*/ 83 h 83"/>
                  <a:gd name="T48" fmla="*/ 1 w 108"/>
                  <a:gd name="T49" fmla="*/ 83 h 83"/>
                  <a:gd name="T50" fmla="*/ 0 w 108"/>
                  <a:gd name="T51" fmla="*/ 81 h 83"/>
                  <a:gd name="T52" fmla="*/ 0 w 108"/>
                  <a:gd name="T53" fmla="*/ 80 h 83"/>
                  <a:gd name="T54" fmla="*/ 0 w 108"/>
                  <a:gd name="T55" fmla="*/ 76 h 83"/>
                  <a:gd name="T56" fmla="*/ 0 w 108"/>
                  <a:gd name="T57" fmla="*/ 73 h 83"/>
                  <a:gd name="T58" fmla="*/ 5 w 108"/>
                  <a:gd name="T59" fmla="*/ 66 h 83"/>
                  <a:gd name="T60" fmla="*/ 11 w 108"/>
                  <a:gd name="T61" fmla="*/ 58 h 83"/>
                  <a:gd name="T62" fmla="*/ 18 w 108"/>
                  <a:gd name="T63" fmla="*/ 51 h 83"/>
                  <a:gd name="T64" fmla="*/ 24 w 108"/>
                  <a:gd name="T65" fmla="*/ 45 h 83"/>
                  <a:gd name="T66" fmla="*/ 29 w 108"/>
                  <a:gd name="T67" fmla="*/ 41 h 8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08"/>
                  <a:gd name="T103" fmla="*/ 0 h 83"/>
                  <a:gd name="T104" fmla="*/ 108 w 108"/>
                  <a:gd name="T105" fmla="*/ 83 h 8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08" h="83">
                    <a:moveTo>
                      <a:pt x="59" y="20"/>
                    </a:moveTo>
                    <a:lnTo>
                      <a:pt x="72" y="12"/>
                    </a:lnTo>
                    <a:lnTo>
                      <a:pt x="80" y="7"/>
                    </a:lnTo>
                    <a:lnTo>
                      <a:pt x="90" y="3"/>
                    </a:lnTo>
                    <a:lnTo>
                      <a:pt x="98" y="0"/>
                    </a:lnTo>
                    <a:lnTo>
                      <a:pt x="103" y="0"/>
                    </a:lnTo>
                    <a:lnTo>
                      <a:pt x="106" y="0"/>
                    </a:lnTo>
                    <a:lnTo>
                      <a:pt x="108" y="3"/>
                    </a:lnTo>
                    <a:lnTo>
                      <a:pt x="106" y="7"/>
                    </a:lnTo>
                    <a:lnTo>
                      <a:pt x="106" y="8"/>
                    </a:lnTo>
                    <a:lnTo>
                      <a:pt x="103" y="13"/>
                    </a:lnTo>
                    <a:lnTo>
                      <a:pt x="100" y="17"/>
                    </a:lnTo>
                    <a:lnTo>
                      <a:pt x="97" y="20"/>
                    </a:lnTo>
                    <a:lnTo>
                      <a:pt x="92" y="27"/>
                    </a:lnTo>
                    <a:lnTo>
                      <a:pt x="83" y="33"/>
                    </a:lnTo>
                    <a:lnTo>
                      <a:pt x="77" y="38"/>
                    </a:lnTo>
                    <a:lnTo>
                      <a:pt x="69" y="45"/>
                    </a:lnTo>
                    <a:lnTo>
                      <a:pt x="62" y="50"/>
                    </a:lnTo>
                    <a:lnTo>
                      <a:pt x="51" y="58"/>
                    </a:lnTo>
                    <a:lnTo>
                      <a:pt x="37" y="66"/>
                    </a:lnTo>
                    <a:lnTo>
                      <a:pt x="28" y="73"/>
                    </a:lnTo>
                    <a:lnTo>
                      <a:pt x="19" y="76"/>
                    </a:lnTo>
                    <a:lnTo>
                      <a:pt x="10" y="81"/>
                    </a:lnTo>
                    <a:lnTo>
                      <a:pt x="5" y="83"/>
                    </a:lnTo>
                    <a:lnTo>
                      <a:pt x="1" y="83"/>
                    </a:lnTo>
                    <a:lnTo>
                      <a:pt x="0" y="81"/>
                    </a:lnTo>
                    <a:lnTo>
                      <a:pt x="0" y="80"/>
                    </a:lnTo>
                    <a:lnTo>
                      <a:pt x="0" y="76"/>
                    </a:lnTo>
                    <a:lnTo>
                      <a:pt x="0" y="73"/>
                    </a:lnTo>
                    <a:lnTo>
                      <a:pt x="5" y="66"/>
                    </a:lnTo>
                    <a:lnTo>
                      <a:pt x="11" y="58"/>
                    </a:lnTo>
                    <a:lnTo>
                      <a:pt x="18" y="51"/>
                    </a:lnTo>
                    <a:lnTo>
                      <a:pt x="24" y="45"/>
                    </a:lnTo>
                    <a:lnTo>
                      <a:pt x="29" y="4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7" name="Freeform 999"/>
              <p:cNvSpPr>
                <a:spLocks/>
              </p:cNvSpPr>
              <p:nvPr/>
            </p:nvSpPr>
            <p:spPr bwMode="auto">
              <a:xfrm>
                <a:off x="1291" y="1205"/>
                <a:ext cx="107" cy="83"/>
              </a:xfrm>
              <a:custGeom>
                <a:avLst/>
                <a:gdLst>
                  <a:gd name="T0" fmla="*/ 0 w 107"/>
                  <a:gd name="T1" fmla="*/ 81 h 83"/>
                  <a:gd name="T2" fmla="*/ 12 w 107"/>
                  <a:gd name="T3" fmla="*/ 83 h 83"/>
                  <a:gd name="T4" fmla="*/ 25 w 107"/>
                  <a:gd name="T5" fmla="*/ 81 h 83"/>
                  <a:gd name="T6" fmla="*/ 35 w 107"/>
                  <a:gd name="T7" fmla="*/ 81 h 83"/>
                  <a:gd name="T8" fmla="*/ 46 w 107"/>
                  <a:gd name="T9" fmla="*/ 79 h 83"/>
                  <a:gd name="T10" fmla="*/ 56 w 107"/>
                  <a:gd name="T11" fmla="*/ 78 h 83"/>
                  <a:gd name="T12" fmla="*/ 66 w 107"/>
                  <a:gd name="T13" fmla="*/ 73 h 83"/>
                  <a:gd name="T14" fmla="*/ 74 w 107"/>
                  <a:gd name="T15" fmla="*/ 66 h 83"/>
                  <a:gd name="T16" fmla="*/ 82 w 107"/>
                  <a:gd name="T17" fmla="*/ 59 h 83"/>
                  <a:gd name="T18" fmla="*/ 91 w 107"/>
                  <a:gd name="T19" fmla="*/ 51 h 83"/>
                  <a:gd name="T20" fmla="*/ 97 w 107"/>
                  <a:gd name="T21" fmla="*/ 38 h 83"/>
                  <a:gd name="T22" fmla="*/ 104 w 107"/>
                  <a:gd name="T23" fmla="*/ 23 h 83"/>
                  <a:gd name="T24" fmla="*/ 105 w 107"/>
                  <a:gd name="T25" fmla="*/ 15 h 83"/>
                  <a:gd name="T26" fmla="*/ 107 w 107"/>
                  <a:gd name="T27" fmla="*/ 8 h 83"/>
                  <a:gd name="T28" fmla="*/ 107 w 107"/>
                  <a:gd name="T29" fmla="*/ 5 h 83"/>
                  <a:gd name="T30" fmla="*/ 107 w 107"/>
                  <a:gd name="T31" fmla="*/ 1 h 83"/>
                  <a:gd name="T32" fmla="*/ 105 w 107"/>
                  <a:gd name="T33" fmla="*/ 0 h 8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07"/>
                  <a:gd name="T52" fmla="*/ 0 h 83"/>
                  <a:gd name="T53" fmla="*/ 107 w 107"/>
                  <a:gd name="T54" fmla="*/ 83 h 83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07" h="83">
                    <a:moveTo>
                      <a:pt x="0" y="81"/>
                    </a:moveTo>
                    <a:lnTo>
                      <a:pt x="12" y="83"/>
                    </a:lnTo>
                    <a:lnTo>
                      <a:pt x="25" y="81"/>
                    </a:lnTo>
                    <a:lnTo>
                      <a:pt x="35" y="81"/>
                    </a:lnTo>
                    <a:lnTo>
                      <a:pt x="46" y="79"/>
                    </a:lnTo>
                    <a:lnTo>
                      <a:pt x="56" y="78"/>
                    </a:lnTo>
                    <a:lnTo>
                      <a:pt x="66" y="73"/>
                    </a:lnTo>
                    <a:lnTo>
                      <a:pt x="74" y="66"/>
                    </a:lnTo>
                    <a:lnTo>
                      <a:pt x="82" y="59"/>
                    </a:lnTo>
                    <a:lnTo>
                      <a:pt x="91" y="51"/>
                    </a:lnTo>
                    <a:lnTo>
                      <a:pt x="97" y="38"/>
                    </a:lnTo>
                    <a:lnTo>
                      <a:pt x="104" y="23"/>
                    </a:lnTo>
                    <a:lnTo>
                      <a:pt x="105" y="15"/>
                    </a:lnTo>
                    <a:lnTo>
                      <a:pt x="107" y="8"/>
                    </a:lnTo>
                    <a:lnTo>
                      <a:pt x="107" y="5"/>
                    </a:lnTo>
                    <a:lnTo>
                      <a:pt x="107" y="1"/>
                    </a:lnTo>
                    <a:lnTo>
                      <a:pt x="105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8" name="Freeform 1000"/>
              <p:cNvSpPr>
                <a:spLocks/>
              </p:cNvSpPr>
              <p:nvPr/>
            </p:nvSpPr>
            <p:spPr bwMode="auto">
              <a:xfrm>
                <a:off x="1293" y="1206"/>
                <a:ext cx="103" cy="78"/>
              </a:xfrm>
              <a:custGeom>
                <a:avLst/>
                <a:gdLst>
                  <a:gd name="T0" fmla="*/ 2 w 103"/>
                  <a:gd name="T1" fmla="*/ 78 h 78"/>
                  <a:gd name="T2" fmla="*/ 0 w 103"/>
                  <a:gd name="T3" fmla="*/ 78 h 78"/>
                  <a:gd name="T4" fmla="*/ 2 w 103"/>
                  <a:gd name="T5" fmla="*/ 72 h 78"/>
                  <a:gd name="T6" fmla="*/ 5 w 103"/>
                  <a:gd name="T7" fmla="*/ 67 h 78"/>
                  <a:gd name="T8" fmla="*/ 10 w 103"/>
                  <a:gd name="T9" fmla="*/ 60 h 78"/>
                  <a:gd name="T10" fmla="*/ 15 w 103"/>
                  <a:gd name="T11" fmla="*/ 55 h 78"/>
                  <a:gd name="T12" fmla="*/ 20 w 103"/>
                  <a:gd name="T13" fmla="*/ 50 h 78"/>
                  <a:gd name="T14" fmla="*/ 25 w 103"/>
                  <a:gd name="T15" fmla="*/ 45 h 78"/>
                  <a:gd name="T16" fmla="*/ 33 w 103"/>
                  <a:gd name="T17" fmla="*/ 38 h 78"/>
                  <a:gd name="T18" fmla="*/ 39 w 103"/>
                  <a:gd name="T19" fmla="*/ 33 h 78"/>
                  <a:gd name="T20" fmla="*/ 49 w 103"/>
                  <a:gd name="T21" fmla="*/ 27 h 78"/>
                  <a:gd name="T22" fmla="*/ 62 w 103"/>
                  <a:gd name="T23" fmla="*/ 19 h 78"/>
                  <a:gd name="T24" fmla="*/ 72 w 103"/>
                  <a:gd name="T25" fmla="*/ 12 h 78"/>
                  <a:gd name="T26" fmla="*/ 80 w 103"/>
                  <a:gd name="T27" fmla="*/ 7 h 78"/>
                  <a:gd name="T28" fmla="*/ 87 w 103"/>
                  <a:gd name="T29" fmla="*/ 4 h 78"/>
                  <a:gd name="T30" fmla="*/ 94 w 103"/>
                  <a:gd name="T31" fmla="*/ 2 h 78"/>
                  <a:gd name="T32" fmla="*/ 99 w 103"/>
                  <a:gd name="T33" fmla="*/ 0 h 78"/>
                  <a:gd name="T34" fmla="*/ 102 w 103"/>
                  <a:gd name="T35" fmla="*/ 0 h 78"/>
                  <a:gd name="T36" fmla="*/ 103 w 103"/>
                  <a:gd name="T37" fmla="*/ 2 h 7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3"/>
                  <a:gd name="T58" fmla="*/ 0 h 78"/>
                  <a:gd name="T59" fmla="*/ 103 w 103"/>
                  <a:gd name="T60" fmla="*/ 78 h 7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3" h="78">
                    <a:moveTo>
                      <a:pt x="2" y="78"/>
                    </a:moveTo>
                    <a:lnTo>
                      <a:pt x="0" y="78"/>
                    </a:lnTo>
                    <a:lnTo>
                      <a:pt x="2" y="72"/>
                    </a:lnTo>
                    <a:lnTo>
                      <a:pt x="5" y="67"/>
                    </a:lnTo>
                    <a:lnTo>
                      <a:pt x="10" y="60"/>
                    </a:lnTo>
                    <a:lnTo>
                      <a:pt x="15" y="55"/>
                    </a:lnTo>
                    <a:lnTo>
                      <a:pt x="20" y="50"/>
                    </a:lnTo>
                    <a:lnTo>
                      <a:pt x="25" y="45"/>
                    </a:lnTo>
                    <a:lnTo>
                      <a:pt x="33" y="38"/>
                    </a:lnTo>
                    <a:lnTo>
                      <a:pt x="39" y="33"/>
                    </a:lnTo>
                    <a:lnTo>
                      <a:pt x="49" y="27"/>
                    </a:lnTo>
                    <a:lnTo>
                      <a:pt x="62" y="19"/>
                    </a:lnTo>
                    <a:lnTo>
                      <a:pt x="72" y="12"/>
                    </a:lnTo>
                    <a:lnTo>
                      <a:pt x="80" y="7"/>
                    </a:lnTo>
                    <a:lnTo>
                      <a:pt x="87" y="4"/>
                    </a:lnTo>
                    <a:lnTo>
                      <a:pt x="94" y="2"/>
                    </a:lnTo>
                    <a:lnTo>
                      <a:pt x="99" y="0"/>
                    </a:lnTo>
                    <a:lnTo>
                      <a:pt x="102" y="0"/>
                    </a:lnTo>
                    <a:lnTo>
                      <a:pt x="103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9" name="Freeform 1001"/>
              <p:cNvSpPr>
                <a:spLocks/>
              </p:cNvSpPr>
              <p:nvPr/>
            </p:nvSpPr>
            <p:spPr bwMode="auto">
              <a:xfrm>
                <a:off x="1300" y="1213"/>
                <a:ext cx="92" cy="70"/>
              </a:xfrm>
              <a:custGeom>
                <a:avLst/>
                <a:gdLst>
                  <a:gd name="T0" fmla="*/ 0 w 92"/>
                  <a:gd name="T1" fmla="*/ 70 h 70"/>
                  <a:gd name="T2" fmla="*/ 0 w 92"/>
                  <a:gd name="T3" fmla="*/ 68 h 70"/>
                  <a:gd name="T4" fmla="*/ 0 w 92"/>
                  <a:gd name="T5" fmla="*/ 66 h 70"/>
                  <a:gd name="T6" fmla="*/ 3 w 92"/>
                  <a:gd name="T7" fmla="*/ 60 h 70"/>
                  <a:gd name="T8" fmla="*/ 6 w 92"/>
                  <a:gd name="T9" fmla="*/ 55 h 70"/>
                  <a:gd name="T10" fmla="*/ 11 w 92"/>
                  <a:gd name="T11" fmla="*/ 50 h 70"/>
                  <a:gd name="T12" fmla="*/ 16 w 92"/>
                  <a:gd name="T13" fmla="*/ 45 h 70"/>
                  <a:gd name="T14" fmla="*/ 23 w 92"/>
                  <a:gd name="T15" fmla="*/ 40 h 70"/>
                  <a:gd name="T16" fmla="*/ 29 w 92"/>
                  <a:gd name="T17" fmla="*/ 33 h 70"/>
                  <a:gd name="T18" fmla="*/ 37 w 92"/>
                  <a:gd name="T19" fmla="*/ 28 h 70"/>
                  <a:gd name="T20" fmla="*/ 46 w 92"/>
                  <a:gd name="T21" fmla="*/ 20 h 70"/>
                  <a:gd name="T22" fmla="*/ 59 w 92"/>
                  <a:gd name="T23" fmla="*/ 12 h 70"/>
                  <a:gd name="T24" fmla="*/ 70 w 92"/>
                  <a:gd name="T25" fmla="*/ 7 h 70"/>
                  <a:gd name="T26" fmla="*/ 78 w 92"/>
                  <a:gd name="T27" fmla="*/ 3 h 70"/>
                  <a:gd name="T28" fmla="*/ 83 w 92"/>
                  <a:gd name="T29" fmla="*/ 0 h 70"/>
                  <a:gd name="T30" fmla="*/ 87 w 92"/>
                  <a:gd name="T31" fmla="*/ 0 h 70"/>
                  <a:gd name="T32" fmla="*/ 90 w 92"/>
                  <a:gd name="T33" fmla="*/ 0 h 70"/>
                  <a:gd name="T34" fmla="*/ 92 w 92"/>
                  <a:gd name="T35" fmla="*/ 2 h 7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92"/>
                  <a:gd name="T55" fmla="*/ 0 h 70"/>
                  <a:gd name="T56" fmla="*/ 92 w 92"/>
                  <a:gd name="T57" fmla="*/ 70 h 7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92" h="70">
                    <a:moveTo>
                      <a:pt x="0" y="70"/>
                    </a:moveTo>
                    <a:lnTo>
                      <a:pt x="0" y="68"/>
                    </a:lnTo>
                    <a:lnTo>
                      <a:pt x="0" y="66"/>
                    </a:lnTo>
                    <a:lnTo>
                      <a:pt x="3" y="60"/>
                    </a:lnTo>
                    <a:lnTo>
                      <a:pt x="6" y="55"/>
                    </a:lnTo>
                    <a:lnTo>
                      <a:pt x="11" y="50"/>
                    </a:lnTo>
                    <a:lnTo>
                      <a:pt x="16" y="45"/>
                    </a:lnTo>
                    <a:lnTo>
                      <a:pt x="23" y="40"/>
                    </a:lnTo>
                    <a:lnTo>
                      <a:pt x="29" y="33"/>
                    </a:lnTo>
                    <a:lnTo>
                      <a:pt x="37" y="28"/>
                    </a:lnTo>
                    <a:lnTo>
                      <a:pt x="46" y="20"/>
                    </a:lnTo>
                    <a:lnTo>
                      <a:pt x="59" y="12"/>
                    </a:lnTo>
                    <a:lnTo>
                      <a:pt x="70" y="7"/>
                    </a:lnTo>
                    <a:lnTo>
                      <a:pt x="78" y="3"/>
                    </a:lnTo>
                    <a:lnTo>
                      <a:pt x="83" y="0"/>
                    </a:lnTo>
                    <a:lnTo>
                      <a:pt x="87" y="0"/>
                    </a:lnTo>
                    <a:lnTo>
                      <a:pt x="90" y="0"/>
                    </a:lnTo>
                    <a:lnTo>
                      <a:pt x="92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0" name="Freeform 1002"/>
              <p:cNvSpPr>
                <a:spLocks/>
              </p:cNvSpPr>
              <p:nvPr/>
            </p:nvSpPr>
            <p:spPr bwMode="auto">
              <a:xfrm>
                <a:off x="1301" y="1215"/>
                <a:ext cx="97" cy="71"/>
              </a:xfrm>
              <a:custGeom>
                <a:avLst/>
                <a:gdLst>
                  <a:gd name="T0" fmla="*/ 0 w 97"/>
                  <a:gd name="T1" fmla="*/ 71 h 71"/>
                  <a:gd name="T2" fmla="*/ 17 w 97"/>
                  <a:gd name="T3" fmla="*/ 64 h 71"/>
                  <a:gd name="T4" fmla="*/ 31 w 97"/>
                  <a:gd name="T5" fmla="*/ 56 h 71"/>
                  <a:gd name="T6" fmla="*/ 48 w 97"/>
                  <a:gd name="T7" fmla="*/ 44 h 71"/>
                  <a:gd name="T8" fmla="*/ 61 w 97"/>
                  <a:gd name="T9" fmla="*/ 36 h 71"/>
                  <a:gd name="T10" fmla="*/ 72 w 97"/>
                  <a:gd name="T11" fmla="*/ 26 h 71"/>
                  <a:gd name="T12" fmla="*/ 81 w 97"/>
                  <a:gd name="T13" fmla="*/ 18 h 71"/>
                  <a:gd name="T14" fmla="*/ 89 w 97"/>
                  <a:gd name="T15" fmla="*/ 10 h 71"/>
                  <a:gd name="T16" fmla="*/ 97 w 97"/>
                  <a:gd name="T17" fmla="*/ 0 h 7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7"/>
                  <a:gd name="T28" fmla="*/ 0 h 71"/>
                  <a:gd name="T29" fmla="*/ 97 w 97"/>
                  <a:gd name="T30" fmla="*/ 71 h 7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7" h="71">
                    <a:moveTo>
                      <a:pt x="0" y="71"/>
                    </a:moveTo>
                    <a:lnTo>
                      <a:pt x="17" y="64"/>
                    </a:lnTo>
                    <a:lnTo>
                      <a:pt x="31" y="56"/>
                    </a:lnTo>
                    <a:lnTo>
                      <a:pt x="48" y="44"/>
                    </a:lnTo>
                    <a:lnTo>
                      <a:pt x="61" y="36"/>
                    </a:lnTo>
                    <a:lnTo>
                      <a:pt x="72" y="26"/>
                    </a:lnTo>
                    <a:lnTo>
                      <a:pt x="81" y="18"/>
                    </a:lnTo>
                    <a:lnTo>
                      <a:pt x="89" y="10"/>
                    </a:lnTo>
                    <a:lnTo>
                      <a:pt x="9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1" name="Freeform 1003"/>
              <p:cNvSpPr>
                <a:spLocks/>
              </p:cNvSpPr>
              <p:nvPr/>
            </p:nvSpPr>
            <p:spPr bwMode="auto">
              <a:xfrm>
                <a:off x="1309" y="1221"/>
                <a:ext cx="87" cy="65"/>
              </a:xfrm>
              <a:custGeom>
                <a:avLst/>
                <a:gdLst>
                  <a:gd name="T0" fmla="*/ 0 w 87"/>
                  <a:gd name="T1" fmla="*/ 65 h 65"/>
                  <a:gd name="T2" fmla="*/ 17 w 87"/>
                  <a:gd name="T3" fmla="*/ 57 h 65"/>
                  <a:gd name="T4" fmla="*/ 30 w 87"/>
                  <a:gd name="T5" fmla="*/ 50 h 65"/>
                  <a:gd name="T6" fmla="*/ 43 w 87"/>
                  <a:gd name="T7" fmla="*/ 42 h 65"/>
                  <a:gd name="T8" fmla="*/ 51 w 87"/>
                  <a:gd name="T9" fmla="*/ 35 h 65"/>
                  <a:gd name="T10" fmla="*/ 63 w 87"/>
                  <a:gd name="T11" fmla="*/ 25 h 65"/>
                  <a:gd name="T12" fmla="*/ 71 w 87"/>
                  <a:gd name="T13" fmla="*/ 18 h 65"/>
                  <a:gd name="T14" fmla="*/ 78 w 87"/>
                  <a:gd name="T15" fmla="*/ 10 h 65"/>
                  <a:gd name="T16" fmla="*/ 87 w 87"/>
                  <a:gd name="T17" fmla="*/ 0 h 6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7"/>
                  <a:gd name="T28" fmla="*/ 0 h 65"/>
                  <a:gd name="T29" fmla="*/ 87 w 87"/>
                  <a:gd name="T30" fmla="*/ 65 h 6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7" h="65">
                    <a:moveTo>
                      <a:pt x="0" y="65"/>
                    </a:moveTo>
                    <a:lnTo>
                      <a:pt x="17" y="57"/>
                    </a:lnTo>
                    <a:lnTo>
                      <a:pt x="30" y="50"/>
                    </a:lnTo>
                    <a:lnTo>
                      <a:pt x="43" y="42"/>
                    </a:lnTo>
                    <a:lnTo>
                      <a:pt x="51" y="35"/>
                    </a:lnTo>
                    <a:lnTo>
                      <a:pt x="63" y="25"/>
                    </a:lnTo>
                    <a:lnTo>
                      <a:pt x="71" y="18"/>
                    </a:lnTo>
                    <a:lnTo>
                      <a:pt x="78" y="10"/>
                    </a:lnTo>
                    <a:lnTo>
                      <a:pt x="8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2" name="Freeform 1004"/>
              <p:cNvSpPr>
                <a:spLocks/>
              </p:cNvSpPr>
              <p:nvPr/>
            </p:nvSpPr>
            <p:spPr bwMode="auto">
              <a:xfrm>
                <a:off x="1316" y="1230"/>
                <a:ext cx="77" cy="56"/>
              </a:xfrm>
              <a:custGeom>
                <a:avLst/>
                <a:gdLst>
                  <a:gd name="T0" fmla="*/ 0 w 77"/>
                  <a:gd name="T1" fmla="*/ 56 h 56"/>
                  <a:gd name="T2" fmla="*/ 15 w 77"/>
                  <a:gd name="T3" fmla="*/ 49 h 56"/>
                  <a:gd name="T4" fmla="*/ 30 w 77"/>
                  <a:gd name="T5" fmla="*/ 41 h 56"/>
                  <a:gd name="T6" fmla="*/ 39 w 77"/>
                  <a:gd name="T7" fmla="*/ 34 h 56"/>
                  <a:gd name="T8" fmla="*/ 49 w 77"/>
                  <a:gd name="T9" fmla="*/ 28 h 56"/>
                  <a:gd name="T10" fmla="*/ 59 w 77"/>
                  <a:gd name="T11" fmla="*/ 19 h 56"/>
                  <a:gd name="T12" fmla="*/ 67 w 77"/>
                  <a:gd name="T13" fmla="*/ 11 h 56"/>
                  <a:gd name="T14" fmla="*/ 77 w 77"/>
                  <a:gd name="T15" fmla="*/ 0 h 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7"/>
                  <a:gd name="T25" fmla="*/ 0 h 56"/>
                  <a:gd name="T26" fmla="*/ 77 w 77"/>
                  <a:gd name="T27" fmla="*/ 56 h 5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7" h="56">
                    <a:moveTo>
                      <a:pt x="0" y="56"/>
                    </a:moveTo>
                    <a:lnTo>
                      <a:pt x="15" y="49"/>
                    </a:lnTo>
                    <a:lnTo>
                      <a:pt x="30" y="41"/>
                    </a:lnTo>
                    <a:lnTo>
                      <a:pt x="39" y="34"/>
                    </a:lnTo>
                    <a:lnTo>
                      <a:pt x="49" y="28"/>
                    </a:lnTo>
                    <a:lnTo>
                      <a:pt x="59" y="19"/>
                    </a:lnTo>
                    <a:lnTo>
                      <a:pt x="67" y="11"/>
                    </a:lnTo>
                    <a:lnTo>
                      <a:pt x="7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3" name="Freeform 1005"/>
              <p:cNvSpPr>
                <a:spLocks/>
              </p:cNvSpPr>
              <p:nvPr/>
            </p:nvSpPr>
            <p:spPr bwMode="auto">
              <a:xfrm>
                <a:off x="1321" y="1238"/>
                <a:ext cx="69" cy="48"/>
              </a:xfrm>
              <a:custGeom>
                <a:avLst/>
                <a:gdLst>
                  <a:gd name="T0" fmla="*/ 0 w 69"/>
                  <a:gd name="T1" fmla="*/ 48 h 48"/>
                  <a:gd name="T2" fmla="*/ 11 w 69"/>
                  <a:gd name="T3" fmla="*/ 45 h 48"/>
                  <a:gd name="T4" fmla="*/ 23 w 69"/>
                  <a:gd name="T5" fmla="*/ 38 h 48"/>
                  <a:gd name="T6" fmla="*/ 34 w 69"/>
                  <a:gd name="T7" fmla="*/ 31 h 48"/>
                  <a:gd name="T8" fmla="*/ 46 w 69"/>
                  <a:gd name="T9" fmla="*/ 23 h 48"/>
                  <a:gd name="T10" fmla="*/ 54 w 69"/>
                  <a:gd name="T11" fmla="*/ 15 h 48"/>
                  <a:gd name="T12" fmla="*/ 62 w 69"/>
                  <a:gd name="T13" fmla="*/ 6 h 48"/>
                  <a:gd name="T14" fmla="*/ 69 w 69"/>
                  <a:gd name="T15" fmla="*/ 0 h 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9"/>
                  <a:gd name="T25" fmla="*/ 0 h 48"/>
                  <a:gd name="T26" fmla="*/ 69 w 69"/>
                  <a:gd name="T27" fmla="*/ 48 h 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9" h="48">
                    <a:moveTo>
                      <a:pt x="0" y="48"/>
                    </a:moveTo>
                    <a:lnTo>
                      <a:pt x="11" y="45"/>
                    </a:lnTo>
                    <a:lnTo>
                      <a:pt x="23" y="38"/>
                    </a:lnTo>
                    <a:lnTo>
                      <a:pt x="34" y="31"/>
                    </a:lnTo>
                    <a:lnTo>
                      <a:pt x="46" y="23"/>
                    </a:lnTo>
                    <a:lnTo>
                      <a:pt x="54" y="15"/>
                    </a:lnTo>
                    <a:lnTo>
                      <a:pt x="62" y="6"/>
                    </a:lnTo>
                    <a:lnTo>
                      <a:pt x="69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4" name="Freeform 1006"/>
              <p:cNvSpPr>
                <a:spLocks/>
              </p:cNvSpPr>
              <p:nvPr/>
            </p:nvSpPr>
            <p:spPr bwMode="auto">
              <a:xfrm>
                <a:off x="1332" y="1243"/>
                <a:ext cx="56" cy="41"/>
              </a:xfrm>
              <a:custGeom>
                <a:avLst/>
                <a:gdLst>
                  <a:gd name="T0" fmla="*/ 0 w 56"/>
                  <a:gd name="T1" fmla="*/ 41 h 41"/>
                  <a:gd name="T2" fmla="*/ 18 w 56"/>
                  <a:gd name="T3" fmla="*/ 31 h 41"/>
                  <a:gd name="T4" fmla="*/ 32 w 56"/>
                  <a:gd name="T5" fmla="*/ 23 h 41"/>
                  <a:gd name="T6" fmla="*/ 41 w 56"/>
                  <a:gd name="T7" fmla="*/ 15 h 41"/>
                  <a:gd name="T8" fmla="*/ 50 w 56"/>
                  <a:gd name="T9" fmla="*/ 8 h 41"/>
                  <a:gd name="T10" fmla="*/ 56 w 56"/>
                  <a:gd name="T11" fmla="*/ 0 h 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"/>
                  <a:gd name="T19" fmla="*/ 0 h 41"/>
                  <a:gd name="T20" fmla="*/ 56 w 56"/>
                  <a:gd name="T21" fmla="*/ 41 h 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" h="41">
                    <a:moveTo>
                      <a:pt x="0" y="41"/>
                    </a:moveTo>
                    <a:lnTo>
                      <a:pt x="18" y="31"/>
                    </a:lnTo>
                    <a:lnTo>
                      <a:pt x="32" y="23"/>
                    </a:lnTo>
                    <a:lnTo>
                      <a:pt x="41" y="15"/>
                    </a:lnTo>
                    <a:lnTo>
                      <a:pt x="50" y="8"/>
                    </a:lnTo>
                    <a:lnTo>
                      <a:pt x="56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5" name="Freeform 1007"/>
              <p:cNvSpPr>
                <a:spLocks/>
              </p:cNvSpPr>
              <p:nvPr/>
            </p:nvSpPr>
            <p:spPr bwMode="auto">
              <a:xfrm>
                <a:off x="1341" y="1254"/>
                <a:ext cx="41" cy="29"/>
              </a:xfrm>
              <a:custGeom>
                <a:avLst/>
                <a:gdLst>
                  <a:gd name="T0" fmla="*/ 0 w 41"/>
                  <a:gd name="T1" fmla="*/ 29 h 29"/>
                  <a:gd name="T2" fmla="*/ 13 w 41"/>
                  <a:gd name="T3" fmla="*/ 22 h 29"/>
                  <a:gd name="T4" fmla="*/ 24 w 41"/>
                  <a:gd name="T5" fmla="*/ 14 h 29"/>
                  <a:gd name="T6" fmla="*/ 32 w 41"/>
                  <a:gd name="T7" fmla="*/ 9 h 29"/>
                  <a:gd name="T8" fmla="*/ 41 w 41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29"/>
                  <a:gd name="T17" fmla="*/ 41 w 41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29">
                    <a:moveTo>
                      <a:pt x="0" y="29"/>
                    </a:moveTo>
                    <a:lnTo>
                      <a:pt x="13" y="22"/>
                    </a:lnTo>
                    <a:lnTo>
                      <a:pt x="24" y="14"/>
                    </a:lnTo>
                    <a:lnTo>
                      <a:pt x="32" y="9"/>
                    </a:lnTo>
                    <a:lnTo>
                      <a:pt x="41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6" name="Freeform 1008"/>
              <p:cNvSpPr>
                <a:spLocks/>
              </p:cNvSpPr>
              <p:nvPr/>
            </p:nvSpPr>
            <p:spPr bwMode="auto">
              <a:xfrm>
                <a:off x="1318" y="1216"/>
                <a:ext cx="55" cy="53"/>
              </a:xfrm>
              <a:custGeom>
                <a:avLst/>
                <a:gdLst>
                  <a:gd name="T0" fmla="*/ 6 w 55"/>
                  <a:gd name="T1" fmla="*/ 53 h 53"/>
                  <a:gd name="T2" fmla="*/ 0 w 55"/>
                  <a:gd name="T3" fmla="*/ 10 h 53"/>
                  <a:gd name="T4" fmla="*/ 14 w 55"/>
                  <a:gd name="T5" fmla="*/ 0 h 53"/>
                  <a:gd name="T6" fmla="*/ 55 w 55"/>
                  <a:gd name="T7" fmla="*/ 19 h 5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5"/>
                  <a:gd name="T13" fmla="*/ 0 h 53"/>
                  <a:gd name="T14" fmla="*/ 55 w 55"/>
                  <a:gd name="T15" fmla="*/ 53 h 5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5" h="53">
                    <a:moveTo>
                      <a:pt x="6" y="53"/>
                    </a:moveTo>
                    <a:lnTo>
                      <a:pt x="0" y="10"/>
                    </a:lnTo>
                    <a:lnTo>
                      <a:pt x="14" y="0"/>
                    </a:lnTo>
                    <a:lnTo>
                      <a:pt x="55" y="1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7" name="Freeform 1009"/>
              <p:cNvSpPr>
                <a:spLocks/>
              </p:cNvSpPr>
              <p:nvPr/>
            </p:nvSpPr>
            <p:spPr bwMode="auto">
              <a:xfrm>
                <a:off x="1323" y="1223"/>
                <a:ext cx="46" cy="43"/>
              </a:xfrm>
              <a:custGeom>
                <a:avLst/>
                <a:gdLst>
                  <a:gd name="T0" fmla="*/ 6 w 46"/>
                  <a:gd name="T1" fmla="*/ 43 h 43"/>
                  <a:gd name="T2" fmla="*/ 0 w 46"/>
                  <a:gd name="T3" fmla="*/ 8 h 43"/>
                  <a:gd name="T4" fmla="*/ 13 w 46"/>
                  <a:gd name="T5" fmla="*/ 0 h 43"/>
                  <a:gd name="T6" fmla="*/ 46 w 46"/>
                  <a:gd name="T7" fmla="*/ 15 h 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6"/>
                  <a:gd name="T13" fmla="*/ 0 h 43"/>
                  <a:gd name="T14" fmla="*/ 46 w 46"/>
                  <a:gd name="T15" fmla="*/ 43 h 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6" h="43">
                    <a:moveTo>
                      <a:pt x="6" y="43"/>
                    </a:moveTo>
                    <a:lnTo>
                      <a:pt x="0" y="8"/>
                    </a:lnTo>
                    <a:lnTo>
                      <a:pt x="13" y="0"/>
                    </a:lnTo>
                    <a:lnTo>
                      <a:pt x="46" y="1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" name="Freeform 1010"/>
              <p:cNvSpPr>
                <a:spLocks/>
              </p:cNvSpPr>
              <p:nvPr/>
            </p:nvSpPr>
            <p:spPr bwMode="auto">
              <a:xfrm>
                <a:off x="1318" y="1216"/>
                <a:ext cx="57" cy="50"/>
              </a:xfrm>
              <a:custGeom>
                <a:avLst/>
                <a:gdLst>
                  <a:gd name="T0" fmla="*/ 11 w 57"/>
                  <a:gd name="T1" fmla="*/ 50 h 50"/>
                  <a:gd name="T2" fmla="*/ 6 w 57"/>
                  <a:gd name="T3" fmla="*/ 47 h 50"/>
                  <a:gd name="T4" fmla="*/ 9 w 57"/>
                  <a:gd name="T5" fmla="*/ 40 h 50"/>
                  <a:gd name="T6" fmla="*/ 5 w 57"/>
                  <a:gd name="T7" fmla="*/ 37 h 50"/>
                  <a:gd name="T8" fmla="*/ 8 w 57"/>
                  <a:gd name="T9" fmla="*/ 32 h 50"/>
                  <a:gd name="T10" fmla="*/ 3 w 57"/>
                  <a:gd name="T11" fmla="*/ 28 h 50"/>
                  <a:gd name="T12" fmla="*/ 6 w 57"/>
                  <a:gd name="T13" fmla="*/ 23 h 50"/>
                  <a:gd name="T14" fmla="*/ 3 w 57"/>
                  <a:gd name="T15" fmla="*/ 22 h 50"/>
                  <a:gd name="T16" fmla="*/ 6 w 57"/>
                  <a:gd name="T17" fmla="*/ 15 h 50"/>
                  <a:gd name="T18" fmla="*/ 0 w 57"/>
                  <a:gd name="T19" fmla="*/ 10 h 50"/>
                  <a:gd name="T20" fmla="*/ 8 w 57"/>
                  <a:gd name="T21" fmla="*/ 15 h 50"/>
                  <a:gd name="T22" fmla="*/ 6 w 57"/>
                  <a:gd name="T23" fmla="*/ 9 h 50"/>
                  <a:gd name="T24" fmla="*/ 13 w 57"/>
                  <a:gd name="T25" fmla="*/ 10 h 50"/>
                  <a:gd name="T26" fmla="*/ 11 w 57"/>
                  <a:gd name="T27" fmla="*/ 4 h 50"/>
                  <a:gd name="T28" fmla="*/ 18 w 57"/>
                  <a:gd name="T29" fmla="*/ 7 h 50"/>
                  <a:gd name="T30" fmla="*/ 14 w 57"/>
                  <a:gd name="T31" fmla="*/ 0 h 50"/>
                  <a:gd name="T32" fmla="*/ 18 w 57"/>
                  <a:gd name="T33" fmla="*/ 7 h 50"/>
                  <a:gd name="T34" fmla="*/ 24 w 57"/>
                  <a:gd name="T35" fmla="*/ 5 h 50"/>
                  <a:gd name="T36" fmla="*/ 24 w 57"/>
                  <a:gd name="T37" fmla="*/ 10 h 50"/>
                  <a:gd name="T38" fmla="*/ 29 w 57"/>
                  <a:gd name="T39" fmla="*/ 9 h 50"/>
                  <a:gd name="T40" fmla="*/ 31 w 57"/>
                  <a:gd name="T41" fmla="*/ 12 h 50"/>
                  <a:gd name="T42" fmla="*/ 36 w 57"/>
                  <a:gd name="T43" fmla="*/ 10 h 50"/>
                  <a:gd name="T44" fmla="*/ 37 w 57"/>
                  <a:gd name="T45" fmla="*/ 15 h 50"/>
                  <a:gd name="T46" fmla="*/ 44 w 57"/>
                  <a:gd name="T47" fmla="*/ 14 h 50"/>
                  <a:gd name="T48" fmla="*/ 44 w 57"/>
                  <a:gd name="T49" fmla="*/ 19 h 50"/>
                  <a:gd name="T50" fmla="*/ 49 w 57"/>
                  <a:gd name="T51" fmla="*/ 15 h 50"/>
                  <a:gd name="T52" fmla="*/ 49 w 57"/>
                  <a:gd name="T53" fmla="*/ 20 h 50"/>
                  <a:gd name="T54" fmla="*/ 57 w 57"/>
                  <a:gd name="T55" fmla="*/ 19 h 50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7"/>
                  <a:gd name="T85" fmla="*/ 0 h 50"/>
                  <a:gd name="T86" fmla="*/ 57 w 57"/>
                  <a:gd name="T87" fmla="*/ 50 h 50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7" h="50">
                    <a:moveTo>
                      <a:pt x="11" y="50"/>
                    </a:moveTo>
                    <a:lnTo>
                      <a:pt x="6" y="47"/>
                    </a:lnTo>
                    <a:lnTo>
                      <a:pt x="9" y="40"/>
                    </a:lnTo>
                    <a:lnTo>
                      <a:pt x="5" y="37"/>
                    </a:lnTo>
                    <a:lnTo>
                      <a:pt x="8" y="32"/>
                    </a:lnTo>
                    <a:lnTo>
                      <a:pt x="3" y="28"/>
                    </a:lnTo>
                    <a:lnTo>
                      <a:pt x="6" y="23"/>
                    </a:lnTo>
                    <a:lnTo>
                      <a:pt x="3" y="22"/>
                    </a:lnTo>
                    <a:lnTo>
                      <a:pt x="6" y="15"/>
                    </a:lnTo>
                    <a:lnTo>
                      <a:pt x="0" y="10"/>
                    </a:lnTo>
                    <a:lnTo>
                      <a:pt x="8" y="15"/>
                    </a:lnTo>
                    <a:lnTo>
                      <a:pt x="6" y="9"/>
                    </a:lnTo>
                    <a:lnTo>
                      <a:pt x="13" y="10"/>
                    </a:lnTo>
                    <a:lnTo>
                      <a:pt x="11" y="4"/>
                    </a:lnTo>
                    <a:lnTo>
                      <a:pt x="18" y="7"/>
                    </a:lnTo>
                    <a:lnTo>
                      <a:pt x="14" y="0"/>
                    </a:lnTo>
                    <a:lnTo>
                      <a:pt x="18" y="7"/>
                    </a:lnTo>
                    <a:lnTo>
                      <a:pt x="24" y="5"/>
                    </a:lnTo>
                    <a:lnTo>
                      <a:pt x="24" y="10"/>
                    </a:lnTo>
                    <a:lnTo>
                      <a:pt x="29" y="9"/>
                    </a:lnTo>
                    <a:lnTo>
                      <a:pt x="31" y="12"/>
                    </a:lnTo>
                    <a:lnTo>
                      <a:pt x="36" y="10"/>
                    </a:lnTo>
                    <a:lnTo>
                      <a:pt x="37" y="15"/>
                    </a:lnTo>
                    <a:lnTo>
                      <a:pt x="44" y="14"/>
                    </a:lnTo>
                    <a:lnTo>
                      <a:pt x="44" y="19"/>
                    </a:lnTo>
                    <a:lnTo>
                      <a:pt x="49" y="15"/>
                    </a:lnTo>
                    <a:lnTo>
                      <a:pt x="49" y="20"/>
                    </a:lnTo>
                    <a:lnTo>
                      <a:pt x="57" y="1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" name="Freeform 1011"/>
              <p:cNvSpPr>
                <a:spLocks/>
              </p:cNvSpPr>
              <p:nvPr/>
            </p:nvSpPr>
            <p:spPr bwMode="auto">
              <a:xfrm>
                <a:off x="1324" y="1223"/>
                <a:ext cx="12" cy="8"/>
              </a:xfrm>
              <a:custGeom>
                <a:avLst/>
                <a:gdLst>
                  <a:gd name="T0" fmla="*/ 0 w 12"/>
                  <a:gd name="T1" fmla="*/ 8 h 8"/>
                  <a:gd name="T2" fmla="*/ 5 w 12"/>
                  <a:gd name="T3" fmla="*/ 8 h 8"/>
                  <a:gd name="T4" fmla="*/ 8 w 12"/>
                  <a:gd name="T5" fmla="*/ 7 h 8"/>
                  <a:gd name="T6" fmla="*/ 12 w 12"/>
                  <a:gd name="T7" fmla="*/ 3 h 8"/>
                  <a:gd name="T8" fmla="*/ 12 w 12"/>
                  <a:gd name="T9" fmla="*/ 0 h 8"/>
                  <a:gd name="T10" fmla="*/ 0 w 12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8"/>
                  <a:gd name="T20" fmla="*/ 12 w 12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8">
                    <a:moveTo>
                      <a:pt x="0" y="8"/>
                    </a:moveTo>
                    <a:lnTo>
                      <a:pt x="5" y="8"/>
                    </a:lnTo>
                    <a:lnTo>
                      <a:pt x="8" y="7"/>
                    </a:lnTo>
                    <a:lnTo>
                      <a:pt x="12" y="3"/>
                    </a:lnTo>
                    <a:lnTo>
                      <a:pt x="12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0" name="Freeform 1012"/>
              <p:cNvSpPr>
                <a:spLocks/>
              </p:cNvSpPr>
              <p:nvPr/>
            </p:nvSpPr>
            <p:spPr bwMode="auto">
              <a:xfrm>
                <a:off x="1329" y="1230"/>
                <a:ext cx="18" cy="28"/>
              </a:xfrm>
              <a:custGeom>
                <a:avLst/>
                <a:gdLst>
                  <a:gd name="T0" fmla="*/ 0 w 18"/>
                  <a:gd name="T1" fmla="*/ 1 h 28"/>
                  <a:gd name="T2" fmla="*/ 15 w 18"/>
                  <a:gd name="T3" fmla="*/ 28 h 28"/>
                  <a:gd name="T4" fmla="*/ 18 w 18"/>
                  <a:gd name="T5" fmla="*/ 26 h 28"/>
                  <a:gd name="T6" fmla="*/ 3 w 18"/>
                  <a:gd name="T7" fmla="*/ 0 h 28"/>
                  <a:gd name="T8" fmla="*/ 0 w 18"/>
                  <a:gd name="T9" fmla="*/ 1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28"/>
                  <a:gd name="T17" fmla="*/ 18 w 18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28">
                    <a:moveTo>
                      <a:pt x="0" y="1"/>
                    </a:moveTo>
                    <a:lnTo>
                      <a:pt x="15" y="28"/>
                    </a:lnTo>
                    <a:lnTo>
                      <a:pt x="18" y="26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1" name="Freeform 1013"/>
              <p:cNvSpPr>
                <a:spLocks/>
              </p:cNvSpPr>
              <p:nvPr/>
            </p:nvSpPr>
            <p:spPr bwMode="auto">
              <a:xfrm>
                <a:off x="1329" y="1231"/>
                <a:ext cx="18" cy="25"/>
              </a:xfrm>
              <a:custGeom>
                <a:avLst/>
                <a:gdLst>
                  <a:gd name="T0" fmla="*/ 18 w 18"/>
                  <a:gd name="T1" fmla="*/ 25 h 25"/>
                  <a:gd name="T2" fmla="*/ 13 w 18"/>
                  <a:gd name="T3" fmla="*/ 22 h 25"/>
                  <a:gd name="T4" fmla="*/ 13 w 18"/>
                  <a:gd name="T5" fmla="*/ 17 h 25"/>
                  <a:gd name="T6" fmla="*/ 8 w 18"/>
                  <a:gd name="T7" fmla="*/ 15 h 25"/>
                  <a:gd name="T8" fmla="*/ 10 w 18"/>
                  <a:gd name="T9" fmla="*/ 10 h 25"/>
                  <a:gd name="T10" fmla="*/ 5 w 18"/>
                  <a:gd name="T11" fmla="*/ 7 h 25"/>
                  <a:gd name="T12" fmla="*/ 5 w 18"/>
                  <a:gd name="T13" fmla="*/ 2 h 25"/>
                  <a:gd name="T14" fmla="*/ 0 w 18"/>
                  <a:gd name="T15" fmla="*/ 0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"/>
                  <a:gd name="T25" fmla="*/ 0 h 25"/>
                  <a:gd name="T26" fmla="*/ 18 w 18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" h="25">
                    <a:moveTo>
                      <a:pt x="18" y="25"/>
                    </a:moveTo>
                    <a:lnTo>
                      <a:pt x="13" y="22"/>
                    </a:lnTo>
                    <a:lnTo>
                      <a:pt x="13" y="17"/>
                    </a:lnTo>
                    <a:lnTo>
                      <a:pt x="8" y="15"/>
                    </a:lnTo>
                    <a:lnTo>
                      <a:pt x="10" y="10"/>
                    </a:lnTo>
                    <a:lnTo>
                      <a:pt x="5" y="7"/>
                    </a:lnTo>
                    <a:lnTo>
                      <a:pt x="5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2" name="Freeform 1014"/>
              <p:cNvSpPr>
                <a:spLocks/>
              </p:cNvSpPr>
              <p:nvPr/>
            </p:nvSpPr>
            <p:spPr bwMode="auto">
              <a:xfrm>
                <a:off x="1306" y="1218"/>
                <a:ext cx="84" cy="61"/>
              </a:xfrm>
              <a:custGeom>
                <a:avLst/>
                <a:gdLst>
                  <a:gd name="T0" fmla="*/ 0 w 84"/>
                  <a:gd name="T1" fmla="*/ 61 h 61"/>
                  <a:gd name="T2" fmla="*/ 2 w 84"/>
                  <a:gd name="T3" fmla="*/ 55 h 61"/>
                  <a:gd name="T4" fmla="*/ 5 w 84"/>
                  <a:gd name="T5" fmla="*/ 50 h 61"/>
                  <a:gd name="T6" fmla="*/ 10 w 84"/>
                  <a:gd name="T7" fmla="*/ 45 h 61"/>
                  <a:gd name="T8" fmla="*/ 15 w 84"/>
                  <a:gd name="T9" fmla="*/ 40 h 61"/>
                  <a:gd name="T10" fmla="*/ 25 w 84"/>
                  <a:gd name="T11" fmla="*/ 31 h 61"/>
                  <a:gd name="T12" fmla="*/ 36 w 84"/>
                  <a:gd name="T13" fmla="*/ 21 h 61"/>
                  <a:gd name="T14" fmla="*/ 48 w 84"/>
                  <a:gd name="T15" fmla="*/ 15 h 61"/>
                  <a:gd name="T16" fmla="*/ 61 w 84"/>
                  <a:gd name="T17" fmla="*/ 7 h 61"/>
                  <a:gd name="T18" fmla="*/ 69 w 84"/>
                  <a:gd name="T19" fmla="*/ 2 h 61"/>
                  <a:gd name="T20" fmla="*/ 77 w 84"/>
                  <a:gd name="T21" fmla="*/ 0 h 61"/>
                  <a:gd name="T22" fmla="*/ 81 w 84"/>
                  <a:gd name="T23" fmla="*/ 0 h 61"/>
                  <a:gd name="T24" fmla="*/ 82 w 84"/>
                  <a:gd name="T25" fmla="*/ 0 h 61"/>
                  <a:gd name="T26" fmla="*/ 84 w 84"/>
                  <a:gd name="T27" fmla="*/ 2 h 6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84"/>
                  <a:gd name="T43" fmla="*/ 0 h 61"/>
                  <a:gd name="T44" fmla="*/ 84 w 84"/>
                  <a:gd name="T45" fmla="*/ 61 h 6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84" h="61">
                    <a:moveTo>
                      <a:pt x="0" y="61"/>
                    </a:moveTo>
                    <a:lnTo>
                      <a:pt x="2" y="55"/>
                    </a:lnTo>
                    <a:lnTo>
                      <a:pt x="5" y="50"/>
                    </a:lnTo>
                    <a:lnTo>
                      <a:pt x="10" y="45"/>
                    </a:lnTo>
                    <a:lnTo>
                      <a:pt x="15" y="40"/>
                    </a:lnTo>
                    <a:lnTo>
                      <a:pt x="25" y="31"/>
                    </a:lnTo>
                    <a:lnTo>
                      <a:pt x="36" y="21"/>
                    </a:lnTo>
                    <a:lnTo>
                      <a:pt x="48" y="15"/>
                    </a:lnTo>
                    <a:lnTo>
                      <a:pt x="61" y="7"/>
                    </a:lnTo>
                    <a:lnTo>
                      <a:pt x="69" y="2"/>
                    </a:lnTo>
                    <a:lnTo>
                      <a:pt x="77" y="0"/>
                    </a:lnTo>
                    <a:lnTo>
                      <a:pt x="81" y="0"/>
                    </a:lnTo>
                    <a:lnTo>
                      <a:pt x="82" y="0"/>
                    </a:lnTo>
                    <a:lnTo>
                      <a:pt x="84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3" name="Freeform 1015"/>
              <p:cNvSpPr>
                <a:spLocks/>
              </p:cNvSpPr>
              <p:nvPr/>
            </p:nvSpPr>
            <p:spPr bwMode="auto">
              <a:xfrm>
                <a:off x="1313" y="1223"/>
                <a:ext cx="72" cy="55"/>
              </a:xfrm>
              <a:custGeom>
                <a:avLst/>
                <a:gdLst>
                  <a:gd name="T0" fmla="*/ 0 w 72"/>
                  <a:gd name="T1" fmla="*/ 55 h 55"/>
                  <a:gd name="T2" fmla="*/ 3 w 72"/>
                  <a:gd name="T3" fmla="*/ 46 h 55"/>
                  <a:gd name="T4" fmla="*/ 8 w 72"/>
                  <a:gd name="T5" fmla="*/ 40 h 55"/>
                  <a:gd name="T6" fmla="*/ 18 w 72"/>
                  <a:gd name="T7" fmla="*/ 30 h 55"/>
                  <a:gd name="T8" fmla="*/ 28 w 72"/>
                  <a:gd name="T9" fmla="*/ 23 h 55"/>
                  <a:gd name="T10" fmla="*/ 39 w 72"/>
                  <a:gd name="T11" fmla="*/ 15 h 55"/>
                  <a:gd name="T12" fmla="*/ 52 w 72"/>
                  <a:gd name="T13" fmla="*/ 7 h 55"/>
                  <a:gd name="T14" fmla="*/ 60 w 72"/>
                  <a:gd name="T15" fmla="*/ 2 h 55"/>
                  <a:gd name="T16" fmla="*/ 69 w 72"/>
                  <a:gd name="T17" fmla="*/ 0 h 55"/>
                  <a:gd name="T18" fmla="*/ 72 w 72"/>
                  <a:gd name="T19" fmla="*/ 0 h 5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2"/>
                  <a:gd name="T31" fmla="*/ 0 h 55"/>
                  <a:gd name="T32" fmla="*/ 72 w 72"/>
                  <a:gd name="T33" fmla="*/ 55 h 5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2" h="55">
                    <a:moveTo>
                      <a:pt x="0" y="55"/>
                    </a:moveTo>
                    <a:lnTo>
                      <a:pt x="3" y="46"/>
                    </a:lnTo>
                    <a:lnTo>
                      <a:pt x="8" y="40"/>
                    </a:lnTo>
                    <a:lnTo>
                      <a:pt x="18" y="30"/>
                    </a:lnTo>
                    <a:lnTo>
                      <a:pt x="28" y="23"/>
                    </a:lnTo>
                    <a:lnTo>
                      <a:pt x="39" y="15"/>
                    </a:lnTo>
                    <a:lnTo>
                      <a:pt x="52" y="7"/>
                    </a:lnTo>
                    <a:lnTo>
                      <a:pt x="60" y="2"/>
                    </a:lnTo>
                    <a:lnTo>
                      <a:pt x="69" y="0"/>
                    </a:lnTo>
                    <a:lnTo>
                      <a:pt x="72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4" name="Line 1016"/>
              <p:cNvSpPr>
                <a:spLocks noChangeShapeType="1"/>
              </p:cNvSpPr>
              <p:nvPr/>
            </p:nvSpPr>
            <p:spPr bwMode="auto">
              <a:xfrm flipV="1">
                <a:off x="1293" y="1278"/>
                <a:ext cx="18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5" name="Line 1017"/>
              <p:cNvSpPr>
                <a:spLocks noChangeShapeType="1"/>
              </p:cNvSpPr>
              <p:nvPr/>
            </p:nvSpPr>
            <p:spPr bwMode="auto">
              <a:xfrm>
                <a:off x="1295" y="1276"/>
                <a:ext cx="16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6" name="Line 1018"/>
              <p:cNvSpPr>
                <a:spLocks noChangeShapeType="1"/>
              </p:cNvSpPr>
              <p:nvPr/>
            </p:nvSpPr>
            <p:spPr bwMode="auto">
              <a:xfrm>
                <a:off x="1296" y="1273"/>
                <a:ext cx="18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7" name="Line 1019"/>
              <p:cNvSpPr>
                <a:spLocks noChangeShapeType="1"/>
              </p:cNvSpPr>
              <p:nvPr/>
            </p:nvSpPr>
            <p:spPr bwMode="auto">
              <a:xfrm>
                <a:off x="1298" y="1269"/>
                <a:ext cx="16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8" name="Line 1020"/>
              <p:cNvSpPr>
                <a:spLocks noChangeShapeType="1"/>
              </p:cNvSpPr>
              <p:nvPr/>
            </p:nvSpPr>
            <p:spPr bwMode="auto">
              <a:xfrm>
                <a:off x="1303" y="1283"/>
                <a:ext cx="33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9" name="Line 1021"/>
              <p:cNvSpPr>
                <a:spLocks noChangeShapeType="1"/>
              </p:cNvSpPr>
              <p:nvPr/>
            </p:nvSpPr>
            <p:spPr bwMode="auto">
              <a:xfrm>
                <a:off x="1314" y="1278"/>
                <a:ext cx="35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0" name="Line 1022"/>
              <p:cNvSpPr>
                <a:spLocks noChangeShapeType="1"/>
              </p:cNvSpPr>
              <p:nvPr/>
            </p:nvSpPr>
            <p:spPr bwMode="auto">
              <a:xfrm>
                <a:off x="1327" y="1271"/>
                <a:ext cx="28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1" name="Line 1023"/>
              <p:cNvSpPr>
                <a:spLocks noChangeShapeType="1"/>
              </p:cNvSpPr>
              <p:nvPr/>
            </p:nvSpPr>
            <p:spPr bwMode="auto">
              <a:xfrm>
                <a:off x="1346" y="1258"/>
                <a:ext cx="18" cy="1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2" name="Line 0"/>
              <p:cNvSpPr>
                <a:spLocks noChangeShapeType="1"/>
              </p:cNvSpPr>
              <p:nvPr/>
            </p:nvSpPr>
            <p:spPr bwMode="auto">
              <a:xfrm>
                <a:off x="1362" y="1244"/>
                <a:ext cx="8" cy="2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3" name="Line 1"/>
              <p:cNvSpPr>
                <a:spLocks noChangeShapeType="1"/>
              </p:cNvSpPr>
              <p:nvPr/>
            </p:nvSpPr>
            <p:spPr bwMode="auto">
              <a:xfrm flipH="1">
                <a:off x="1377" y="1233"/>
                <a:ext cx="1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4" name="Line 2"/>
              <p:cNvSpPr>
                <a:spLocks noChangeShapeType="1"/>
              </p:cNvSpPr>
              <p:nvPr/>
            </p:nvSpPr>
            <p:spPr bwMode="auto">
              <a:xfrm flipH="1">
                <a:off x="1383" y="1221"/>
                <a:ext cx="7" cy="3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5" name="Line 3"/>
              <p:cNvSpPr>
                <a:spLocks noChangeShapeType="1"/>
              </p:cNvSpPr>
              <p:nvPr/>
            </p:nvSpPr>
            <p:spPr bwMode="auto">
              <a:xfrm>
                <a:off x="1301" y="1266"/>
                <a:ext cx="15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6" name="Line 4"/>
              <p:cNvSpPr>
                <a:spLocks noChangeShapeType="1"/>
              </p:cNvSpPr>
              <p:nvPr/>
            </p:nvSpPr>
            <p:spPr bwMode="auto">
              <a:xfrm>
                <a:off x="1304" y="1263"/>
                <a:ext cx="15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7" name="Line 5"/>
              <p:cNvSpPr>
                <a:spLocks noChangeShapeType="1"/>
              </p:cNvSpPr>
              <p:nvPr/>
            </p:nvSpPr>
            <p:spPr bwMode="auto">
              <a:xfrm>
                <a:off x="1309" y="1258"/>
                <a:ext cx="12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8" name="Line 6"/>
              <p:cNvSpPr>
                <a:spLocks noChangeShapeType="1"/>
              </p:cNvSpPr>
              <p:nvPr/>
            </p:nvSpPr>
            <p:spPr bwMode="auto">
              <a:xfrm>
                <a:off x="1313" y="1254"/>
                <a:ext cx="11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9" name="Line 7"/>
              <p:cNvSpPr>
                <a:spLocks noChangeShapeType="1"/>
              </p:cNvSpPr>
              <p:nvPr/>
            </p:nvSpPr>
            <p:spPr bwMode="auto">
              <a:xfrm>
                <a:off x="1319" y="1249"/>
                <a:ext cx="10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0" name="Line 8"/>
              <p:cNvSpPr>
                <a:spLocks noChangeShapeType="1"/>
              </p:cNvSpPr>
              <p:nvPr/>
            </p:nvSpPr>
            <p:spPr bwMode="auto">
              <a:xfrm>
                <a:off x="1326" y="1246"/>
                <a:ext cx="6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1" name="Line 9"/>
              <p:cNvSpPr>
                <a:spLocks noChangeShapeType="1"/>
              </p:cNvSpPr>
              <p:nvPr/>
            </p:nvSpPr>
            <p:spPr bwMode="auto">
              <a:xfrm>
                <a:off x="1327" y="1239"/>
                <a:ext cx="10" cy="9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2" name="Line 10"/>
              <p:cNvSpPr>
                <a:spLocks noChangeShapeType="1"/>
              </p:cNvSpPr>
              <p:nvPr/>
            </p:nvSpPr>
            <p:spPr bwMode="auto">
              <a:xfrm>
                <a:off x="1346" y="1226"/>
                <a:ext cx="3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3" name="Line 11"/>
              <p:cNvSpPr>
                <a:spLocks noChangeShapeType="1"/>
              </p:cNvSpPr>
              <p:nvPr/>
            </p:nvSpPr>
            <p:spPr bwMode="auto">
              <a:xfrm flipV="1">
                <a:off x="1326" y="1236"/>
                <a:ext cx="5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4" name="Line 12"/>
              <p:cNvSpPr>
                <a:spLocks noChangeShapeType="1"/>
              </p:cNvSpPr>
              <p:nvPr/>
            </p:nvSpPr>
            <p:spPr bwMode="auto">
              <a:xfrm flipV="1">
                <a:off x="1336" y="1226"/>
                <a:ext cx="8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5" name="Line 13"/>
              <p:cNvSpPr>
                <a:spLocks noChangeShapeType="1"/>
              </p:cNvSpPr>
              <p:nvPr/>
            </p:nvSpPr>
            <p:spPr bwMode="auto">
              <a:xfrm>
                <a:off x="1352" y="1221"/>
                <a:ext cx="3" cy="1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6" name="Line 14"/>
              <p:cNvSpPr>
                <a:spLocks noChangeShapeType="1"/>
              </p:cNvSpPr>
              <p:nvPr/>
            </p:nvSpPr>
            <p:spPr bwMode="auto">
              <a:xfrm>
                <a:off x="1357" y="1220"/>
                <a:ext cx="3" cy="1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7" name="Line 15"/>
              <p:cNvSpPr>
                <a:spLocks noChangeShapeType="1"/>
              </p:cNvSpPr>
              <p:nvPr/>
            </p:nvSpPr>
            <p:spPr bwMode="auto">
              <a:xfrm>
                <a:off x="1364" y="1216"/>
                <a:ext cx="1" cy="1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8" name="Line 16"/>
              <p:cNvSpPr>
                <a:spLocks noChangeShapeType="1"/>
              </p:cNvSpPr>
              <p:nvPr/>
            </p:nvSpPr>
            <p:spPr bwMode="auto">
              <a:xfrm>
                <a:off x="1367" y="1211"/>
                <a:ext cx="2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9" name="Line 17"/>
              <p:cNvSpPr>
                <a:spLocks noChangeShapeType="1"/>
              </p:cNvSpPr>
              <p:nvPr/>
            </p:nvSpPr>
            <p:spPr bwMode="auto">
              <a:xfrm flipH="1">
                <a:off x="1372" y="1210"/>
                <a:ext cx="1" cy="16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0" name="Line 18"/>
              <p:cNvSpPr>
                <a:spLocks noChangeShapeType="1"/>
              </p:cNvSpPr>
              <p:nvPr/>
            </p:nvSpPr>
            <p:spPr bwMode="auto">
              <a:xfrm flipH="1">
                <a:off x="1375" y="1208"/>
                <a:ext cx="3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1" name="Line 19"/>
              <p:cNvSpPr>
                <a:spLocks noChangeShapeType="1"/>
              </p:cNvSpPr>
              <p:nvPr/>
            </p:nvSpPr>
            <p:spPr bwMode="auto">
              <a:xfrm flipH="1">
                <a:off x="1380" y="1206"/>
                <a:ext cx="3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2" name="Line 20"/>
              <p:cNvSpPr>
                <a:spLocks noChangeShapeType="1"/>
              </p:cNvSpPr>
              <p:nvPr/>
            </p:nvSpPr>
            <p:spPr bwMode="auto">
              <a:xfrm flipH="1">
                <a:off x="1382" y="1205"/>
                <a:ext cx="5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3" name="Line 21"/>
              <p:cNvSpPr>
                <a:spLocks noChangeShapeType="1"/>
              </p:cNvSpPr>
              <p:nvPr/>
            </p:nvSpPr>
            <p:spPr bwMode="auto">
              <a:xfrm flipH="1">
                <a:off x="1383" y="1205"/>
                <a:ext cx="7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4" name="Line 22"/>
              <p:cNvSpPr>
                <a:spLocks noChangeShapeType="1"/>
              </p:cNvSpPr>
              <p:nvPr/>
            </p:nvSpPr>
            <p:spPr bwMode="auto">
              <a:xfrm flipH="1">
                <a:off x="1385" y="1203"/>
                <a:ext cx="8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5" name="Line 23"/>
              <p:cNvSpPr>
                <a:spLocks noChangeShapeType="1"/>
              </p:cNvSpPr>
              <p:nvPr/>
            </p:nvSpPr>
            <p:spPr bwMode="auto">
              <a:xfrm flipH="1">
                <a:off x="1387" y="1205"/>
                <a:ext cx="8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6" name="Freeform 24"/>
              <p:cNvSpPr>
                <a:spLocks/>
              </p:cNvSpPr>
              <p:nvPr/>
            </p:nvSpPr>
            <p:spPr bwMode="auto">
              <a:xfrm>
                <a:off x="1323" y="1268"/>
                <a:ext cx="82" cy="66"/>
              </a:xfrm>
              <a:custGeom>
                <a:avLst/>
                <a:gdLst>
                  <a:gd name="T0" fmla="*/ 21 w 82"/>
                  <a:gd name="T1" fmla="*/ 15 h 66"/>
                  <a:gd name="T2" fmla="*/ 24 w 82"/>
                  <a:gd name="T3" fmla="*/ 18 h 66"/>
                  <a:gd name="T4" fmla="*/ 24 w 82"/>
                  <a:gd name="T5" fmla="*/ 26 h 66"/>
                  <a:gd name="T6" fmla="*/ 3 w 82"/>
                  <a:gd name="T7" fmla="*/ 53 h 66"/>
                  <a:gd name="T8" fmla="*/ 0 w 82"/>
                  <a:gd name="T9" fmla="*/ 54 h 66"/>
                  <a:gd name="T10" fmla="*/ 0 w 82"/>
                  <a:gd name="T11" fmla="*/ 66 h 66"/>
                  <a:gd name="T12" fmla="*/ 82 w 82"/>
                  <a:gd name="T13" fmla="*/ 66 h 66"/>
                  <a:gd name="T14" fmla="*/ 82 w 82"/>
                  <a:gd name="T15" fmla="*/ 54 h 66"/>
                  <a:gd name="T16" fmla="*/ 80 w 82"/>
                  <a:gd name="T17" fmla="*/ 54 h 66"/>
                  <a:gd name="T18" fmla="*/ 80 w 82"/>
                  <a:gd name="T19" fmla="*/ 24 h 66"/>
                  <a:gd name="T20" fmla="*/ 59 w 82"/>
                  <a:gd name="T21" fmla="*/ 0 h 66"/>
                  <a:gd name="T22" fmla="*/ 55 w 82"/>
                  <a:gd name="T23" fmla="*/ 1 h 66"/>
                  <a:gd name="T24" fmla="*/ 77 w 82"/>
                  <a:gd name="T25" fmla="*/ 26 h 66"/>
                  <a:gd name="T26" fmla="*/ 77 w 82"/>
                  <a:gd name="T27" fmla="*/ 51 h 66"/>
                  <a:gd name="T28" fmla="*/ 59 w 82"/>
                  <a:gd name="T29" fmla="*/ 24 h 66"/>
                  <a:gd name="T30" fmla="*/ 75 w 82"/>
                  <a:gd name="T31" fmla="*/ 24 h 66"/>
                  <a:gd name="T32" fmla="*/ 73 w 82"/>
                  <a:gd name="T33" fmla="*/ 23 h 66"/>
                  <a:gd name="T34" fmla="*/ 57 w 82"/>
                  <a:gd name="T35" fmla="*/ 21 h 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2"/>
                  <a:gd name="T55" fmla="*/ 0 h 66"/>
                  <a:gd name="T56" fmla="*/ 82 w 82"/>
                  <a:gd name="T57" fmla="*/ 66 h 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2" h="66">
                    <a:moveTo>
                      <a:pt x="21" y="15"/>
                    </a:moveTo>
                    <a:lnTo>
                      <a:pt x="24" y="18"/>
                    </a:lnTo>
                    <a:lnTo>
                      <a:pt x="24" y="26"/>
                    </a:lnTo>
                    <a:lnTo>
                      <a:pt x="3" y="53"/>
                    </a:lnTo>
                    <a:lnTo>
                      <a:pt x="0" y="54"/>
                    </a:lnTo>
                    <a:lnTo>
                      <a:pt x="0" y="66"/>
                    </a:lnTo>
                    <a:lnTo>
                      <a:pt x="82" y="66"/>
                    </a:lnTo>
                    <a:lnTo>
                      <a:pt x="82" y="54"/>
                    </a:lnTo>
                    <a:lnTo>
                      <a:pt x="80" y="54"/>
                    </a:lnTo>
                    <a:lnTo>
                      <a:pt x="80" y="24"/>
                    </a:lnTo>
                    <a:lnTo>
                      <a:pt x="59" y="0"/>
                    </a:lnTo>
                    <a:lnTo>
                      <a:pt x="55" y="1"/>
                    </a:lnTo>
                    <a:lnTo>
                      <a:pt x="77" y="26"/>
                    </a:lnTo>
                    <a:lnTo>
                      <a:pt x="77" y="51"/>
                    </a:lnTo>
                    <a:lnTo>
                      <a:pt x="59" y="24"/>
                    </a:lnTo>
                    <a:lnTo>
                      <a:pt x="75" y="24"/>
                    </a:lnTo>
                    <a:lnTo>
                      <a:pt x="73" y="23"/>
                    </a:lnTo>
                    <a:lnTo>
                      <a:pt x="57" y="2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7" name="Rectangle 25"/>
              <p:cNvSpPr>
                <a:spLocks noChangeArrowheads="1"/>
              </p:cNvSpPr>
              <p:nvPr/>
            </p:nvSpPr>
            <p:spPr bwMode="auto">
              <a:xfrm>
                <a:off x="1377" y="1269"/>
                <a:ext cx="1" cy="57"/>
              </a:xfrm>
              <a:prstGeom prst="rect">
                <a:avLst/>
              </a:prstGeom>
              <a:noFill/>
              <a:ln w="0">
                <a:solidFill>
                  <a:srgbClr val="333399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cs typeface="Calibri" charset="0"/>
                </a:endParaRPr>
              </a:p>
            </p:txBody>
          </p:sp>
          <p:sp>
            <p:nvSpPr>
              <p:cNvPr id="348" name="Freeform 26"/>
              <p:cNvSpPr>
                <a:spLocks/>
              </p:cNvSpPr>
              <p:nvPr/>
            </p:nvSpPr>
            <p:spPr bwMode="auto">
              <a:xfrm>
                <a:off x="1347" y="1289"/>
                <a:ext cx="30" cy="7"/>
              </a:xfrm>
              <a:custGeom>
                <a:avLst/>
                <a:gdLst>
                  <a:gd name="T0" fmla="*/ 0 w 30"/>
                  <a:gd name="T1" fmla="*/ 5 h 7"/>
                  <a:gd name="T2" fmla="*/ 30 w 30"/>
                  <a:gd name="T3" fmla="*/ 0 h 7"/>
                  <a:gd name="T4" fmla="*/ 30 w 30"/>
                  <a:gd name="T5" fmla="*/ 3 h 7"/>
                  <a:gd name="T6" fmla="*/ 0 w 30"/>
                  <a:gd name="T7" fmla="*/ 7 h 7"/>
                  <a:gd name="T8" fmla="*/ 0 w 30"/>
                  <a:gd name="T9" fmla="*/ 5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7"/>
                  <a:gd name="T17" fmla="*/ 30 w 3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7">
                    <a:moveTo>
                      <a:pt x="0" y="5"/>
                    </a:moveTo>
                    <a:lnTo>
                      <a:pt x="30" y="0"/>
                    </a:lnTo>
                    <a:lnTo>
                      <a:pt x="30" y="3"/>
                    </a:lnTo>
                    <a:lnTo>
                      <a:pt x="0" y="7"/>
                    </a:lnTo>
                    <a:lnTo>
                      <a:pt x="0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9" name="Freeform 27"/>
              <p:cNvSpPr>
                <a:spLocks/>
              </p:cNvSpPr>
              <p:nvPr/>
            </p:nvSpPr>
            <p:spPr bwMode="auto">
              <a:xfrm>
                <a:off x="1331" y="1296"/>
                <a:ext cx="21" cy="26"/>
              </a:xfrm>
              <a:custGeom>
                <a:avLst/>
                <a:gdLst>
                  <a:gd name="T0" fmla="*/ 21 w 21"/>
                  <a:gd name="T1" fmla="*/ 0 h 26"/>
                  <a:gd name="T2" fmla="*/ 0 w 21"/>
                  <a:gd name="T3" fmla="*/ 26 h 26"/>
                  <a:gd name="T4" fmla="*/ 16 w 21"/>
                  <a:gd name="T5" fmla="*/ 26 h 26"/>
                  <a:gd name="T6" fmla="*/ 16 w 21"/>
                  <a:gd name="T7" fmla="*/ 5 h 2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"/>
                  <a:gd name="T13" fmla="*/ 0 h 26"/>
                  <a:gd name="T14" fmla="*/ 21 w 21"/>
                  <a:gd name="T15" fmla="*/ 26 h 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" h="26">
                    <a:moveTo>
                      <a:pt x="21" y="0"/>
                    </a:moveTo>
                    <a:lnTo>
                      <a:pt x="0" y="26"/>
                    </a:lnTo>
                    <a:lnTo>
                      <a:pt x="16" y="26"/>
                    </a:lnTo>
                    <a:lnTo>
                      <a:pt x="16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0" name="Freeform 28"/>
              <p:cNvSpPr>
                <a:spLocks/>
              </p:cNvSpPr>
              <p:nvPr/>
            </p:nvSpPr>
            <p:spPr bwMode="auto">
              <a:xfrm>
                <a:off x="1347" y="1292"/>
                <a:ext cx="30" cy="30"/>
              </a:xfrm>
              <a:custGeom>
                <a:avLst/>
                <a:gdLst>
                  <a:gd name="T0" fmla="*/ 26 w 30"/>
                  <a:gd name="T1" fmla="*/ 0 h 30"/>
                  <a:gd name="T2" fmla="*/ 0 w 30"/>
                  <a:gd name="T3" fmla="*/ 30 h 30"/>
                  <a:gd name="T4" fmla="*/ 7 w 30"/>
                  <a:gd name="T5" fmla="*/ 30 h 30"/>
                  <a:gd name="T6" fmla="*/ 30 w 30"/>
                  <a:gd name="T7" fmla="*/ 4 h 30"/>
                  <a:gd name="T8" fmla="*/ 26 w 30"/>
                  <a:gd name="T9" fmla="*/ 0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30"/>
                  <a:gd name="T17" fmla="*/ 30 w 30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30">
                    <a:moveTo>
                      <a:pt x="26" y="0"/>
                    </a:moveTo>
                    <a:lnTo>
                      <a:pt x="0" y="30"/>
                    </a:lnTo>
                    <a:lnTo>
                      <a:pt x="7" y="30"/>
                    </a:lnTo>
                    <a:lnTo>
                      <a:pt x="30" y="4"/>
                    </a:lnTo>
                    <a:lnTo>
                      <a:pt x="26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" name="Freeform 29"/>
              <p:cNvSpPr>
                <a:spLocks/>
              </p:cNvSpPr>
              <p:nvPr/>
            </p:nvSpPr>
            <p:spPr bwMode="auto">
              <a:xfrm>
                <a:off x="1380" y="1259"/>
                <a:ext cx="20" cy="25"/>
              </a:xfrm>
              <a:custGeom>
                <a:avLst/>
                <a:gdLst>
                  <a:gd name="T0" fmla="*/ 0 w 20"/>
                  <a:gd name="T1" fmla="*/ 0 h 25"/>
                  <a:gd name="T2" fmla="*/ 3 w 20"/>
                  <a:gd name="T3" fmla="*/ 4 h 25"/>
                  <a:gd name="T4" fmla="*/ 10 w 20"/>
                  <a:gd name="T5" fmla="*/ 5 h 25"/>
                  <a:gd name="T6" fmla="*/ 10 w 20"/>
                  <a:gd name="T7" fmla="*/ 10 h 25"/>
                  <a:gd name="T8" fmla="*/ 20 w 20"/>
                  <a:gd name="T9" fmla="*/ 17 h 25"/>
                  <a:gd name="T10" fmla="*/ 20 w 20"/>
                  <a:gd name="T11" fmla="*/ 22 h 25"/>
                  <a:gd name="T12" fmla="*/ 16 w 20"/>
                  <a:gd name="T13" fmla="*/ 25 h 25"/>
                  <a:gd name="T14" fmla="*/ 13 w 20"/>
                  <a:gd name="T15" fmla="*/ 20 h 25"/>
                  <a:gd name="T16" fmla="*/ 15 w 20"/>
                  <a:gd name="T17" fmla="*/ 20 h 25"/>
                  <a:gd name="T18" fmla="*/ 7 w 20"/>
                  <a:gd name="T19" fmla="*/ 10 h 25"/>
                  <a:gd name="T20" fmla="*/ 3 w 20"/>
                  <a:gd name="T21" fmla="*/ 10 h 25"/>
                  <a:gd name="T22" fmla="*/ 2 w 20"/>
                  <a:gd name="T23" fmla="*/ 9 h 25"/>
                  <a:gd name="T24" fmla="*/ 0 w 20"/>
                  <a:gd name="T25" fmla="*/ 0 h 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0"/>
                  <a:gd name="T40" fmla="*/ 0 h 25"/>
                  <a:gd name="T41" fmla="*/ 20 w 20"/>
                  <a:gd name="T42" fmla="*/ 25 h 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0" h="25">
                    <a:moveTo>
                      <a:pt x="0" y="0"/>
                    </a:moveTo>
                    <a:lnTo>
                      <a:pt x="3" y="4"/>
                    </a:lnTo>
                    <a:lnTo>
                      <a:pt x="10" y="5"/>
                    </a:lnTo>
                    <a:lnTo>
                      <a:pt x="10" y="10"/>
                    </a:lnTo>
                    <a:lnTo>
                      <a:pt x="20" y="17"/>
                    </a:lnTo>
                    <a:lnTo>
                      <a:pt x="20" y="22"/>
                    </a:lnTo>
                    <a:lnTo>
                      <a:pt x="16" y="25"/>
                    </a:lnTo>
                    <a:lnTo>
                      <a:pt x="13" y="20"/>
                    </a:lnTo>
                    <a:lnTo>
                      <a:pt x="15" y="20"/>
                    </a:lnTo>
                    <a:lnTo>
                      <a:pt x="7" y="10"/>
                    </a:lnTo>
                    <a:lnTo>
                      <a:pt x="3" y="10"/>
                    </a:lnTo>
                    <a:lnTo>
                      <a:pt x="2" y="9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" name="Freeform 30"/>
              <p:cNvSpPr>
                <a:spLocks/>
              </p:cNvSpPr>
              <p:nvPr/>
            </p:nvSpPr>
            <p:spPr bwMode="auto">
              <a:xfrm>
                <a:off x="1350" y="1294"/>
                <a:ext cx="19" cy="25"/>
              </a:xfrm>
              <a:custGeom>
                <a:avLst/>
                <a:gdLst>
                  <a:gd name="T0" fmla="*/ 0 w 19"/>
                  <a:gd name="T1" fmla="*/ 5 h 25"/>
                  <a:gd name="T2" fmla="*/ 0 w 19"/>
                  <a:gd name="T3" fmla="*/ 25 h 25"/>
                  <a:gd name="T4" fmla="*/ 4 w 19"/>
                  <a:gd name="T5" fmla="*/ 0 h 25"/>
                  <a:gd name="T6" fmla="*/ 5 w 19"/>
                  <a:gd name="T7" fmla="*/ 0 h 25"/>
                  <a:gd name="T8" fmla="*/ 4 w 19"/>
                  <a:gd name="T9" fmla="*/ 22 h 25"/>
                  <a:gd name="T10" fmla="*/ 9 w 19"/>
                  <a:gd name="T11" fmla="*/ 15 h 25"/>
                  <a:gd name="T12" fmla="*/ 5 w 19"/>
                  <a:gd name="T13" fmla="*/ 0 h 25"/>
                  <a:gd name="T14" fmla="*/ 9 w 19"/>
                  <a:gd name="T15" fmla="*/ 0 h 25"/>
                  <a:gd name="T16" fmla="*/ 12 w 19"/>
                  <a:gd name="T17" fmla="*/ 13 h 25"/>
                  <a:gd name="T18" fmla="*/ 14 w 19"/>
                  <a:gd name="T19" fmla="*/ 12 h 25"/>
                  <a:gd name="T20" fmla="*/ 12 w 19"/>
                  <a:gd name="T21" fmla="*/ 0 h 25"/>
                  <a:gd name="T22" fmla="*/ 17 w 19"/>
                  <a:gd name="T23" fmla="*/ 2 h 25"/>
                  <a:gd name="T24" fmla="*/ 19 w 19"/>
                  <a:gd name="T25" fmla="*/ 0 h 25"/>
                  <a:gd name="T26" fmla="*/ 14 w 19"/>
                  <a:gd name="T27" fmla="*/ 10 h 2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9"/>
                  <a:gd name="T43" fmla="*/ 0 h 25"/>
                  <a:gd name="T44" fmla="*/ 19 w 19"/>
                  <a:gd name="T45" fmla="*/ 25 h 2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9" h="25">
                    <a:moveTo>
                      <a:pt x="0" y="5"/>
                    </a:moveTo>
                    <a:lnTo>
                      <a:pt x="0" y="25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4" y="22"/>
                    </a:lnTo>
                    <a:lnTo>
                      <a:pt x="9" y="15"/>
                    </a:lnTo>
                    <a:lnTo>
                      <a:pt x="5" y="0"/>
                    </a:lnTo>
                    <a:lnTo>
                      <a:pt x="9" y="0"/>
                    </a:lnTo>
                    <a:lnTo>
                      <a:pt x="12" y="13"/>
                    </a:lnTo>
                    <a:lnTo>
                      <a:pt x="14" y="12"/>
                    </a:lnTo>
                    <a:lnTo>
                      <a:pt x="12" y="0"/>
                    </a:lnTo>
                    <a:lnTo>
                      <a:pt x="17" y="2"/>
                    </a:lnTo>
                    <a:lnTo>
                      <a:pt x="19" y="0"/>
                    </a:lnTo>
                    <a:lnTo>
                      <a:pt x="14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" name="Freeform 31"/>
              <p:cNvSpPr>
                <a:spLocks/>
              </p:cNvSpPr>
              <p:nvPr/>
            </p:nvSpPr>
            <p:spPr bwMode="auto">
              <a:xfrm>
                <a:off x="1362" y="1306"/>
                <a:ext cx="8" cy="16"/>
              </a:xfrm>
              <a:custGeom>
                <a:avLst/>
                <a:gdLst>
                  <a:gd name="T0" fmla="*/ 3 w 8"/>
                  <a:gd name="T1" fmla="*/ 1 h 16"/>
                  <a:gd name="T2" fmla="*/ 0 w 8"/>
                  <a:gd name="T3" fmla="*/ 16 h 16"/>
                  <a:gd name="T4" fmla="*/ 3 w 8"/>
                  <a:gd name="T5" fmla="*/ 16 h 16"/>
                  <a:gd name="T6" fmla="*/ 7 w 8"/>
                  <a:gd name="T7" fmla="*/ 0 h 16"/>
                  <a:gd name="T8" fmla="*/ 8 w 8"/>
                  <a:gd name="T9" fmla="*/ 0 h 16"/>
                  <a:gd name="T10" fmla="*/ 8 w 8"/>
                  <a:gd name="T11" fmla="*/ 1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3" y="1"/>
                    </a:moveTo>
                    <a:lnTo>
                      <a:pt x="0" y="16"/>
                    </a:lnTo>
                    <a:lnTo>
                      <a:pt x="3" y="16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8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" name="Freeform 32"/>
              <p:cNvSpPr>
                <a:spLocks/>
              </p:cNvSpPr>
              <p:nvPr/>
            </p:nvSpPr>
            <p:spPr bwMode="auto">
              <a:xfrm>
                <a:off x="1326" y="1324"/>
                <a:ext cx="62" cy="2"/>
              </a:xfrm>
              <a:custGeom>
                <a:avLst/>
                <a:gdLst>
                  <a:gd name="T0" fmla="*/ 0 w 62"/>
                  <a:gd name="T1" fmla="*/ 0 h 2"/>
                  <a:gd name="T2" fmla="*/ 51 w 62"/>
                  <a:gd name="T3" fmla="*/ 2 h 2"/>
                  <a:gd name="T4" fmla="*/ 62 w 62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62"/>
                  <a:gd name="T10" fmla="*/ 0 h 2"/>
                  <a:gd name="T11" fmla="*/ 62 w 6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" h="2">
                    <a:moveTo>
                      <a:pt x="0" y="0"/>
                    </a:moveTo>
                    <a:lnTo>
                      <a:pt x="51" y="2"/>
                    </a:lnTo>
                    <a:lnTo>
                      <a:pt x="62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" name="Freeform 33"/>
              <p:cNvSpPr>
                <a:spLocks/>
              </p:cNvSpPr>
              <p:nvPr/>
            </p:nvSpPr>
            <p:spPr bwMode="auto">
              <a:xfrm>
                <a:off x="1323" y="1329"/>
                <a:ext cx="80" cy="1"/>
              </a:xfrm>
              <a:custGeom>
                <a:avLst/>
                <a:gdLst>
                  <a:gd name="T0" fmla="*/ 0 w 80"/>
                  <a:gd name="T1" fmla="*/ 0 h 1"/>
                  <a:gd name="T2" fmla="*/ 80 w 80"/>
                  <a:gd name="T3" fmla="*/ 0 h 1"/>
                  <a:gd name="T4" fmla="*/ 0 w 80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80"/>
                  <a:gd name="T10" fmla="*/ 0 h 1"/>
                  <a:gd name="T11" fmla="*/ 80 w 80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0" h="1">
                    <a:moveTo>
                      <a:pt x="0" y="0"/>
                    </a:moveTo>
                    <a:lnTo>
                      <a:pt x="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6" name="Freeform 34"/>
              <p:cNvSpPr>
                <a:spLocks/>
              </p:cNvSpPr>
              <p:nvPr/>
            </p:nvSpPr>
            <p:spPr bwMode="auto">
              <a:xfrm>
                <a:off x="1380" y="1316"/>
                <a:ext cx="15" cy="11"/>
              </a:xfrm>
              <a:custGeom>
                <a:avLst/>
                <a:gdLst>
                  <a:gd name="T0" fmla="*/ 12 w 15"/>
                  <a:gd name="T1" fmla="*/ 11 h 11"/>
                  <a:gd name="T2" fmla="*/ 10 w 15"/>
                  <a:gd name="T3" fmla="*/ 5 h 11"/>
                  <a:gd name="T4" fmla="*/ 0 w 15"/>
                  <a:gd name="T5" fmla="*/ 5 h 11"/>
                  <a:gd name="T6" fmla="*/ 3 w 15"/>
                  <a:gd name="T7" fmla="*/ 5 h 11"/>
                  <a:gd name="T8" fmla="*/ 3 w 15"/>
                  <a:gd name="T9" fmla="*/ 1 h 11"/>
                  <a:gd name="T10" fmla="*/ 8 w 15"/>
                  <a:gd name="T11" fmla="*/ 1 h 11"/>
                  <a:gd name="T12" fmla="*/ 10 w 15"/>
                  <a:gd name="T13" fmla="*/ 0 h 11"/>
                  <a:gd name="T14" fmla="*/ 12 w 15"/>
                  <a:gd name="T15" fmla="*/ 0 h 11"/>
                  <a:gd name="T16" fmla="*/ 12 w 15"/>
                  <a:gd name="T17" fmla="*/ 5 h 11"/>
                  <a:gd name="T18" fmla="*/ 13 w 15"/>
                  <a:gd name="T19" fmla="*/ 5 h 11"/>
                  <a:gd name="T20" fmla="*/ 15 w 15"/>
                  <a:gd name="T21" fmla="*/ 11 h 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5"/>
                  <a:gd name="T34" fmla="*/ 0 h 11"/>
                  <a:gd name="T35" fmla="*/ 15 w 15"/>
                  <a:gd name="T36" fmla="*/ 11 h 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5" h="11">
                    <a:moveTo>
                      <a:pt x="12" y="11"/>
                    </a:moveTo>
                    <a:lnTo>
                      <a:pt x="10" y="5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1"/>
                    </a:lnTo>
                    <a:lnTo>
                      <a:pt x="8" y="1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3" y="5"/>
                    </a:lnTo>
                    <a:lnTo>
                      <a:pt x="15" y="1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7" name="Freeform 35"/>
              <p:cNvSpPr>
                <a:spLocks/>
              </p:cNvSpPr>
              <p:nvPr/>
            </p:nvSpPr>
            <p:spPr bwMode="auto">
              <a:xfrm>
                <a:off x="1369" y="1268"/>
                <a:ext cx="8" cy="23"/>
              </a:xfrm>
              <a:custGeom>
                <a:avLst/>
                <a:gdLst>
                  <a:gd name="T0" fmla="*/ 4 w 8"/>
                  <a:gd name="T1" fmla="*/ 0 h 23"/>
                  <a:gd name="T2" fmla="*/ 0 w 8"/>
                  <a:gd name="T3" fmla="*/ 23 h 23"/>
                  <a:gd name="T4" fmla="*/ 3 w 8"/>
                  <a:gd name="T5" fmla="*/ 23 h 23"/>
                  <a:gd name="T6" fmla="*/ 8 w 8"/>
                  <a:gd name="T7" fmla="*/ 1 h 23"/>
                  <a:gd name="T8" fmla="*/ 4 w 8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23"/>
                  <a:gd name="T17" fmla="*/ 8 w 8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23">
                    <a:moveTo>
                      <a:pt x="4" y="0"/>
                    </a:moveTo>
                    <a:lnTo>
                      <a:pt x="0" y="23"/>
                    </a:lnTo>
                    <a:lnTo>
                      <a:pt x="3" y="23"/>
                    </a:lnTo>
                    <a:lnTo>
                      <a:pt x="8" y="1"/>
                    </a:lnTo>
                    <a:lnTo>
                      <a:pt x="4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8" name="Freeform 36"/>
              <p:cNvSpPr>
                <a:spLocks/>
              </p:cNvSpPr>
              <p:nvPr/>
            </p:nvSpPr>
            <p:spPr bwMode="auto">
              <a:xfrm>
                <a:off x="1347" y="1283"/>
                <a:ext cx="15" cy="8"/>
              </a:xfrm>
              <a:custGeom>
                <a:avLst/>
                <a:gdLst>
                  <a:gd name="T0" fmla="*/ 0 w 15"/>
                  <a:gd name="T1" fmla="*/ 0 h 8"/>
                  <a:gd name="T2" fmla="*/ 7 w 15"/>
                  <a:gd name="T3" fmla="*/ 6 h 8"/>
                  <a:gd name="T4" fmla="*/ 10 w 15"/>
                  <a:gd name="T5" fmla="*/ 8 h 8"/>
                  <a:gd name="T6" fmla="*/ 15 w 15"/>
                  <a:gd name="T7" fmla="*/ 8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8"/>
                  <a:gd name="T14" fmla="*/ 15 w 15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8">
                    <a:moveTo>
                      <a:pt x="0" y="0"/>
                    </a:moveTo>
                    <a:lnTo>
                      <a:pt x="7" y="6"/>
                    </a:lnTo>
                    <a:lnTo>
                      <a:pt x="10" y="8"/>
                    </a:lnTo>
                    <a:lnTo>
                      <a:pt x="15" y="8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9" name="Freeform 37"/>
              <p:cNvSpPr>
                <a:spLocks/>
              </p:cNvSpPr>
              <p:nvPr/>
            </p:nvSpPr>
            <p:spPr bwMode="auto">
              <a:xfrm>
                <a:off x="1349" y="1283"/>
                <a:ext cx="20" cy="6"/>
              </a:xfrm>
              <a:custGeom>
                <a:avLst/>
                <a:gdLst>
                  <a:gd name="T0" fmla="*/ 0 w 20"/>
                  <a:gd name="T1" fmla="*/ 0 h 6"/>
                  <a:gd name="T2" fmla="*/ 6 w 20"/>
                  <a:gd name="T3" fmla="*/ 5 h 6"/>
                  <a:gd name="T4" fmla="*/ 11 w 20"/>
                  <a:gd name="T5" fmla="*/ 5 h 6"/>
                  <a:gd name="T6" fmla="*/ 16 w 20"/>
                  <a:gd name="T7" fmla="*/ 6 h 6"/>
                  <a:gd name="T8" fmla="*/ 20 w 20"/>
                  <a:gd name="T9" fmla="*/ 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6"/>
                  <a:gd name="T17" fmla="*/ 20 w 20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6">
                    <a:moveTo>
                      <a:pt x="0" y="0"/>
                    </a:moveTo>
                    <a:lnTo>
                      <a:pt x="6" y="5"/>
                    </a:lnTo>
                    <a:lnTo>
                      <a:pt x="11" y="5"/>
                    </a:lnTo>
                    <a:lnTo>
                      <a:pt x="16" y="6"/>
                    </a:lnTo>
                    <a:lnTo>
                      <a:pt x="20" y="6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0" name="Freeform 38"/>
              <p:cNvSpPr>
                <a:spLocks/>
              </p:cNvSpPr>
              <p:nvPr/>
            </p:nvSpPr>
            <p:spPr bwMode="auto">
              <a:xfrm>
                <a:off x="1378" y="1273"/>
                <a:ext cx="5" cy="16"/>
              </a:xfrm>
              <a:custGeom>
                <a:avLst/>
                <a:gdLst>
                  <a:gd name="T0" fmla="*/ 0 w 5"/>
                  <a:gd name="T1" fmla="*/ 3 h 16"/>
                  <a:gd name="T2" fmla="*/ 4 w 5"/>
                  <a:gd name="T3" fmla="*/ 0 h 16"/>
                  <a:gd name="T4" fmla="*/ 4 w 5"/>
                  <a:gd name="T5" fmla="*/ 16 h 16"/>
                  <a:gd name="T6" fmla="*/ 5 w 5"/>
                  <a:gd name="T7" fmla="*/ 16 h 16"/>
                  <a:gd name="T8" fmla="*/ 5 w 5"/>
                  <a:gd name="T9" fmla="*/ 1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16"/>
                  <a:gd name="T17" fmla="*/ 5 w 5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16">
                    <a:moveTo>
                      <a:pt x="0" y="3"/>
                    </a:moveTo>
                    <a:lnTo>
                      <a:pt x="4" y="0"/>
                    </a:lnTo>
                    <a:lnTo>
                      <a:pt x="4" y="16"/>
                    </a:lnTo>
                    <a:lnTo>
                      <a:pt x="5" y="16"/>
                    </a:lnTo>
                    <a:lnTo>
                      <a:pt x="5" y="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1" name="Freeform 39"/>
              <p:cNvSpPr>
                <a:spLocks/>
              </p:cNvSpPr>
              <p:nvPr/>
            </p:nvSpPr>
            <p:spPr bwMode="auto">
              <a:xfrm>
                <a:off x="1383" y="1294"/>
                <a:ext cx="12" cy="2"/>
              </a:xfrm>
              <a:custGeom>
                <a:avLst/>
                <a:gdLst>
                  <a:gd name="T0" fmla="*/ 0 w 12"/>
                  <a:gd name="T1" fmla="*/ 2 h 2"/>
                  <a:gd name="T2" fmla="*/ 5 w 12"/>
                  <a:gd name="T3" fmla="*/ 2 h 2"/>
                  <a:gd name="T4" fmla="*/ 12 w 1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2"/>
                  <a:gd name="T10" fmla="*/ 0 h 2"/>
                  <a:gd name="T11" fmla="*/ 12 w 1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" h="2">
                    <a:moveTo>
                      <a:pt x="0" y="2"/>
                    </a:moveTo>
                    <a:lnTo>
                      <a:pt x="5" y="2"/>
                    </a:lnTo>
                    <a:lnTo>
                      <a:pt x="12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2" name="Freeform 40"/>
              <p:cNvSpPr>
                <a:spLocks/>
              </p:cNvSpPr>
              <p:nvPr/>
            </p:nvSpPr>
            <p:spPr bwMode="auto">
              <a:xfrm>
                <a:off x="1388" y="1296"/>
                <a:ext cx="10" cy="10"/>
              </a:xfrm>
              <a:custGeom>
                <a:avLst/>
                <a:gdLst>
                  <a:gd name="T0" fmla="*/ 0 w 10"/>
                  <a:gd name="T1" fmla="*/ 0 h 10"/>
                  <a:gd name="T2" fmla="*/ 0 w 10"/>
                  <a:gd name="T3" fmla="*/ 5 h 10"/>
                  <a:gd name="T4" fmla="*/ 4 w 10"/>
                  <a:gd name="T5" fmla="*/ 5 h 10"/>
                  <a:gd name="T6" fmla="*/ 5 w 10"/>
                  <a:gd name="T7" fmla="*/ 6 h 10"/>
                  <a:gd name="T8" fmla="*/ 8 w 10"/>
                  <a:gd name="T9" fmla="*/ 6 h 10"/>
                  <a:gd name="T10" fmla="*/ 8 w 10"/>
                  <a:gd name="T11" fmla="*/ 8 h 10"/>
                  <a:gd name="T12" fmla="*/ 10 w 10"/>
                  <a:gd name="T13" fmla="*/ 10 h 10"/>
                  <a:gd name="T14" fmla="*/ 4 w 10"/>
                  <a:gd name="T15" fmla="*/ 10 h 1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"/>
                  <a:gd name="T25" fmla="*/ 0 h 10"/>
                  <a:gd name="T26" fmla="*/ 10 w 10"/>
                  <a:gd name="T27" fmla="*/ 10 h 1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" h="10">
                    <a:moveTo>
                      <a:pt x="0" y="0"/>
                    </a:moveTo>
                    <a:lnTo>
                      <a:pt x="0" y="5"/>
                    </a:lnTo>
                    <a:lnTo>
                      <a:pt x="4" y="5"/>
                    </a:lnTo>
                    <a:lnTo>
                      <a:pt x="5" y="6"/>
                    </a:lnTo>
                    <a:lnTo>
                      <a:pt x="8" y="6"/>
                    </a:lnTo>
                    <a:lnTo>
                      <a:pt x="8" y="8"/>
                    </a:lnTo>
                    <a:lnTo>
                      <a:pt x="10" y="10"/>
                    </a:lnTo>
                    <a:lnTo>
                      <a:pt x="4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3" name="Line 41"/>
              <p:cNvSpPr>
                <a:spLocks noChangeShapeType="1"/>
              </p:cNvSpPr>
              <p:nvPr/>
            </p:nvSpPr>
            <p:spPr bwMode="auto">
              <a:xfrm>
                <a:off x="1392" y="1309"/>
                <a:ext cx="6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4" name="Freeform 42"/>
              <p:cNvSpPr>
                <a:spLocks/>
              </p:cNvSpPr>
              <p:nvPr/>
            </p:nvSpPr>
            <p:spPr bwMode="auto">
              <a:xfrm>
                <a:off x="1354" y="1278"/>
                <a:ext cx="15" cy="5"/>
              </a:xfrm>
              <a:custGeom>
                <a:avLst/>
                <a:gdLst>
                  <a:gd name="T0" fmla="*/ 0 w 15"/>
                  <a:gd name="T1" fmla="*/ 1 h 5"/>
                  <a:gd name="T2" fmla="*/ 13 w 15"/>
                  <a:gd name="T3" fmla="*/ 5 h 5"/>
                  <a:gd name="T4" fmla="*/ 15 w 15"/>
                  <a:gd name="T5" fmla="*/ 3 h 5"/>
                  <a:gd name="T6" fmla="*/ 3 w 15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5"/>
                  <a:gd name="T14" fmla="*/ 15 w 15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5">
                    <a:moveTo>
                      <a:pt x="0" y="1"/>
                    </a:moveTo>
                    <a:lnTo>
                      <a:pt x="13" y="5"/>
                    </a:lnTo>
                    <a:lnTo>
                      <a:pt x="15" y="3"/>
                    </a:lnTo>
                    <a:lnTo>
                      <a:pt x="3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5" name="Freeform 43"/>
              <p:cNvSpPr>
                <a:spLocks/>
              </p:cNvSpPr>
              <p:nvPr/>
            </p:nvSpPr>
            <p:spPr bwMode="auto">
              <a:xfrm>
                <a:off x="1355" y="1273"/>
                <a:ext cx="15" cy="15"/>
              </a:xfrm>
              <a:custGeom>
                <a:avLst/>
                <a:gdLst>
                  <a:gd name="T0" fmla="*/ 0 w 15"/>
                  <a:gd name="T1" fmla="*/ 15 h 15"/>
                  <a:gd name="T2" fmla="*/ 7 w 15"/>
                  <a:gd name="T3" fmla="*/ 8 h 15"/>
                  <a:gd name="T4" fmla="*/ 7 w 15"/>
                  <a:gd name="T5" fmla="*/ 15 h 15"/>
                  <a:gd name="T6" fmla="*/ 10 w 15"/>
                  <a:gd name="T7" fmla="*/ 10 h 15"/>
                  <a:gd name="T8" fmla="*/ 12 w 15"/>
                  <a:gd name="T9" fmla="*/ 11 h 15"/>
                  <a:gd name="T10" fmla="*/ 9 w 15"/>
                  <a:gd name="T11" fmla="*/ 15 h 15"/>
                  <a:gd name="T12" fmla="*/ 12 w 15"/>
                  <a:gd name="T13" fmla="*/ 15 h 15"/>
                  <a:gd name="T14" fmla="*/ 14 w 15"/>
                  <a:gd name="T15" fmla="*/ 15 h 15"/>
                  <a:gd name="T16" fmla="*/ 14 w 15"/>
                  <a:gd name="T17" fmla="*/ 8 h 15"/>
                  <a:gd name="T18" fmla="*/ 14 w 15"/>
                  <a:gd name="T19" fmla="*/ 5 h 15"/>
                  <a:gd name="T20" fmla="*/ 9 w 15"/>
                  <a:gd name="T21" fmla="*/ 3 h 15"/>
                  <a:gd name="T22" fmla="*/ 12 w 15"/>
                  <a:gd name="T23" fmla="*/ 0 h 15"/>
                  <a:gd name="T24" fmla="*/ 15 w 15"/>
                  <a:gd name="T25" fmla="*/ 0 h 15"/>
                  <a:gd name="T26" fmla="*/ 15 w 15"/>
                  <a:gd name="T27" fmla="*/ 1 h 15"/>
                  <a:gd name="T28" fmla="*/ 14 w 15"/>
                  <a:gd name="T29" fmla="*/ 3 h 1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5"/>
                  <a:gd name="T46" fmla="*/ 0 h 15"/>
                  <a:gd name="T47" fmla="*/ 15 w 15"/>
                  <a:gd name="T48" fmla="*/ 15 h 1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5" h="15">
                    <a:moveTo>
                      <a:pt x="0" y="15"/>
                    </a:moveTo>
                    <a:lnTo>
                      <a:pt x="7" y="8"/>
                    </a:lnTo>
                    <a:lnTo>
                      <a:pt x="7" y="15"/>
                    </a:lnTo>
                    <a:lnTo>
                      <a:pt x="10" y="10"/>
                    </a:lnTo>
                    <a:lnTo>
                      <a:pt x="12" y="11"/>
                    </a:lnTo>
                    <a:lnTo>
                      <a:pt x="9" y="15"/>
                    </a:lnTo>
                    <a:lnTo>
                      <a:pt x="12" y="15"/>
                    </a:lnTo>
                    <a:lnTo>
                      <a:pt x="14" y="15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9" y="3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5" y="1"/>
                    </a:lnTo>
                    <a:lnTo>
                      <a:pt x="14" y="3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6" name="Line 44"/>
              <p:cNvSpPr>
                <a:spLocks noChangeShapeType="1"/>
              </p:cNvSpPr>
              <p:nvPr/>
            </p:nvSpPr>
            <p:spPr bwMode="auto">
              <a:xfrm>
                <a:off x="1352" y="1281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7" name="Line 45"/>
              <p:cNvSpPr>
                <a:spLocks noChangeShapeType="1"/>
              </p:cNvSpPr>
              <p:nvPr/>
            </p:nvSpPr>
            <p:spPr bwMode="auto">
              <a:xfrm>
                <a:off x="1360" y="1276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8" name="Line 46"/>
              <p:cNvSpPr>
                <a:spLocks noChangeShapeType="1"/>
              </p:cNvSpPr>
              <p:nvPr/>
            </p:nvSpPr>
            <p:spPr bwMode="auto">
              <a:xfrm>
                <a:off x="1372" y="1301"/>
                <a:ext cx="3" cy="2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9" name="Freeform 47"/>
              <p:cNvSpPr>
                <a:spLocks/>
              </p:cNvSpPr>
              <p:nvPr/>
            </p:nvSpPr>
            <p:spPr bwMode="auto">
              <a:xfrm>
                <a:off x="1355" y="1316"/>
                <a:ext cx="7" cy="6"/>
              </a:xfrm>
              <a:custGeom>
                <a:avLst/>
                <a:gdLst>
                  <a:gd name="T0" fmla="*/ 0 w 7"/>
                  <a:gd name="T1" fmla="*/ 6 h 6"/>
                  <a:gd name="T2" fmla="*/ 7 w 7"/>
                  <a:gd name="T3" fmla="*/ 6 h 6"/>
                  <a:gd name="T4" fmla="*/ 5 w 7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7"/>
                  <a:gd name="T10" fmla="*/ 0 h 6"/>
                  <a:gd name="T11" fmla="*/ 7 w 7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" h="6">
                    <a:moveTo>
                      <a:pt x="0" y="6"/>
                    </a:moveTo>
                    <a:lnTo>
                      <a:pt x="7" y="6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0" name="Freeform 48"/>
              <p:cNvSpPr>
                <a:spLocks/>
              </p:cNvSpPr>
              <p:nvPr/>
            </p:nvSpPr>
            <p:spPr bwMode="auto">
              <a:xfrm>
                <a:off x="1378" y="1294"/>
                <a:ext cx="25" cy="32"/>
              </a:xfrm>
              <a:custGeom>
                <a:avLst/>
                <a:gdLst>
                  <a:gd name="T0" fmla="*/ 0 w 25"/>
                  <a:gd name="T1" fmla="*/ 0 h 32"/>
                  <a:gd name="T2" fmla="*/ 20 w 25"/>
                  <a:gd name="T3" fmla="*/ 30 h 32"/>
                  <a:gd name="T4" fmla="*/ 20 w 25"/>
                  <a:gd name="T5" fmla="*/ 32 h 32"/>
                  <a:gd name="T6" fmla="*/ 25 w 25"/>
                  <a:gd name="T7" fmla="*/ 32 h 3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"/>
                  <a:gd name="T13" fmla="*/ 0 h 32"/>
                  <a:gd name="T14" fmla="*/ 25 w 25"/>
                  <a:gd name="T15" fmla="*/ 32 h 3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" h="32">
                    <a:moveTo>
                      <a:pt x="0" y="0"/>
                    </a:moveTo>
                    <a:lnTo>
                      <a:pt x="20" y="30"/>
                    </a:lnTo>
                    <a:lnTo>
                      <a:pt x="20" y="32"/>
                    </a:lnTo>
                    <a:lnTo>
                      <a:pt x="25" y="3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1" name="Freeform 49"/>
              <p:cNvSpPr>
                <a:spLocks/>
              </p:cNvSpPr>
              <p:nvPr/>
            </p:nvSpPr>
            <p:spPr bwMode="auto">
              <a:xfrm>
                <a:off x="1367" y="1317"/>
                <a:ext cx="8" cy="5"/>
              </a:xfrm>
              <a:custGeom>
                <a:avLst/>
                <a:gdLst>
                  <a:gd name="T0" fmla="*/ 0 w 8"/>
                  <a:gd name="T1" fmla="*/ 0 h 5"/>
                  <a:gd name="T2" fmla="*/ 5 w 8"/>
                  <a:gd name="T3" fmla="*/ 0 h 5"/>
                  <a:gd name="T4" fmla="*/ 5 w 8"/>
                  <a:gd name="T5" fmla="*/ 2 h 5"/>
                  <a:gd name="T6" fmla="*/ 0 w 8"/>
                  <a:gd name="T7" fmla="*/ 2 h 5"/>
                  <a:gd name="T8" fmla="*/ 0 w 8"/>
                  <a:gd name="T9" fmla="*/ 5 h 5"/>
                  <a:gd name="T10" fmla="*/ 8 w 8"/>
                  <a:gd name="T11" fmla="*/ 5 h 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5"/>
                  <a:gd name="T20" fmla="*/ 8 w 8"/>
                  <a:gd name="T21" fmla="*/ 5 h 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5">
                    <a:moveTo>
                      <a:pt x="0" y="0"/>
                    </a:moveTo>
                    <a:lnTo>
                      <a:pt x="5" y="0"/>
                    </a:lnTo>
                    <a:lnTo>
                      <a:pt x="5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8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2" name="Line 50"/>
              <p:cNvSpPr>
                <a:spLocks noChangeShapeType="1"/>
              </p:cNvSpPr>
              <p:nvPr/>
            </p:nvSpPr>
            <p:spPr bwMode="auto">
              <a:xfrm>
                <a:off x="1390" y="1271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3" name="Line 51"/>
              <p:cNvSpPr>
                <a:spLocks noChangeShapeType="1"/>
              </p:cNvSpPr>
              <p:nvPr/>
            </p:nvSpPr>
            <p:spPr bwMode="auto">
              <a:xfrm>
                <a:off x="1393" y="1273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4" name="Freeform 52"/>
              <p:cNvSpPr>
                <a:spLocks/>
              </p:cNvSpPr>
              <p:nvPr/>
            </p:nvSpPr>
            <p:spPr bwMode="auto">
              <a:xfrm>
                <a:off x="1383" y="1283"/>
                <a:ext cx="7" cy="6"/>
              </a:xfrm>
              <a:custGeom>
                <a:avLst/>
                <a:gdLst>
                  <a:gd name="T0" fmla="*/ 0 w 7"/>
                  <a:gd name="T1" fmla="*/ 0 h 6"/>
                  <a:gd name="T2" fmla="*/ 5 w 7"/>
                  <a:gd name="T3" fmla="*/ 0 h 6"/>
                  <a:gd name="T4" fmla="*/ 7 w 7"/>
                  <a:gd name="T5" fmla="*/ 1 h 6"/>
                  <a:gd name="T6" fmla="*/ 2 w 7"/>
                  <a:gd name="T7" fmla="*/ 1 h 6"/>
                  <a:gd name="T8" fmla="*/ 4 w 7"/>
                  <a:gd name="T9" fmla="*/ 5 h 6"/>
                  <a:gd name="T10" fmla="*/ 7 w 7"/>
                  <a:gd name="T11" fmla="*/ 3 h 6"/>
                  <a:gd name="T12" fmla="*/ 7 w 7"/>
                  <a:gd name="T13" fmla="*/ 6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"/>
                  <a:gd name="T22" fmla="*/ 0 h 6"/>
                  <a:gd name="T23" fmla="*/ 7 w 7"/>
                  <a:gd name="T24" fmla="*/ 6 h 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" h="6">
                    <a:moveTo>
                      <a:pt x="0" y="0"/>
                    </a:moveTo>
                    <a:lnTo>
                      <a:pt x="5" y="0"/>
                    </a:lnTo>
                    <a:lnTo>
                      <a:pt x="7" y="1"/>
                    </a:lnTo>
                    <a:lnTo>
                      <a:pt x="2" y="1"/>
                    </a:lnTo>
                    <a:lnTo>
                      <a:pt x="4" y="5"/>
                    </a:lnTo>
                    <a:lnTo>
                      <a:pt x="7" y="3"/>
                    </a:lnTo>
                    <a:lnTo>
                      <a:pt x="7" y="6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5" name="Freeform 53"/>
              <p:cNvSpPr>
                <a:spLocks/>
              </p:cNvSpPr>
              <p:nvPr/>
            </p:nvSpPr>
            <p:spPr bwMode="auto">
              <a:xfrm>
                <a:off x="1350" y="1291"/>
                <a:ext cx="7" cy="1"/>
              </a:xfrm>
              <a:custGeom>
                <a:avLst/>
                <a:gdLst>
                  <a:gd name="T0" fmla="*/ 0 w 7"/>
                  <a:gd name="T1" fmla="*/ 1 h 1"/>
                  <a:gd name="T2" fmla="*/ 2 w 7"/>
                  <a:gd name="T3" fmla="*/ 0 h 1"/>
                  <a:gd name="T4" fmla="*/ 5 w 7"/>
                  <a:gd name="T5" fmla="*/ 1 h 1"/>
                  <a:gd name="T6" fmla="*/ 7 w 7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1"/>
                  <a:gd name="T14" fmla="*/ 7 w 7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1">
                    <a:moveTo>
                      <a:pt x="0" y="1"/>
                    </a:moveTo>
                    <a:lnTo>
                      <a:pt x="2" y="0"/>
                    </a:lnTo>
                    <a:lnTo>
                      <a:pt x="5" y="1"/>
                    </a:lnTo>
                    <a:lnTo>
                      <a:pt x="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6" name="Line 54"/>
              <p:cNvSpPr>
                <a:spLocks noChangeShapeType="1"/>
              </p:cNvSpPr>
              <p:nvPr/>
            </p:nvSpPr>
            <p:spPr bwMode="auto">
              <a:xfrm>
                <a:off x="1380" y="1299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7" name="Freeform 55"/>
              <p:cNvSpPr>
                <a:spLocks/>
              </p:cNvSpPr>
              <p:nvPr/>
            </p:nvSpPr>
            <p:spPr bwMode="auto">
              <a:xfrm>
                <a:off x="1382" y="1306"/>
                <a:ext cx="3" cy="1"/>
              </a:xfrm>
              <a:custGeom>
                <a:avLst/>
                <a:gdLst>
                  <a:gd name="T0" fmla="*/ 0 w 3"/>
                  <a:gd name="T1" fmla="*/ 0 h 1"/>
                  <a:gd name="T2" fmla="*/ 3 w 3"/>
                  <a:gd name="T3" fmla="*/ 0 h 1"/>
                  <a:gd name="T4" fmla="*/ 3 w 3"/>
                  <a:gd name="T5" fmla="*/ 1 h 1"/>
                  <a:gd name="T6" fmla="*/ 0 w 3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"/>
                  <a:gd name="T13" fmla="*/ 0 h 1"/>
                  <a:gd name="T14" fmla="*/ 3 w 3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" h="1">
                    <a:moveTo>
                      <a:pt x="0" y="0"/>
                    </a:moveTo>
                    <a:lnTo>
                      <a:pt x="3" y="0"/>
                    </a:lnTo>
                    <a:lnTo>
                      <a:pt x="3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8" name="Freeform 56"/>
              <p:cNvSpPr>
                <a:spLocks/>
              </p:cNvSpPr>
              <p:nvPr/>
            </p:nvSpPr>
            <p:spPr bwMode="auto">
              <a:xfrm>
                <a:off x="1383" y="1307"/>
                <a:ext cx="1" cy="9"/>
              </a:xfrm>
              <a:custGeom>
                <a:avLst/>
                <a:gdLst>
                  <a:gd name="T0" fmla="*/ 0 w 1"/>
                  <a:gd name="T1" fmla="*/ 0 h 9"/>
                  <a:gd name="T2" fmla="*/ 0 w 1"/>
                  <a:gd name="T3" fmla="*/ 5 h 9"/>
                  <a:gd name="T4" fmla="*/ 0 w 1"/>
                  <a:gd name="T5" fmla="*/ 7 h 9"/>
                  <a:gd name="T6" fmla="*/ 0 w 1"/>
                  <a:gd name="T7" fmla="*/ 9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9"/>
                  <a:gd name="T14" fmla="*/ 1 w 1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9">
                    <a:moveTo>
                      <a:pt x="0" y="0"/>
                    </a:move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9" name="Line 57"/>
              <p:cNvSpPr>
                <a:spLocks noChangeShapeType="1"/>
              </p:cNvSpPr>
              <p:nvPr/>
            </p:nvSpPr>
            <p:spPr bwMode="auto">
              <a:xfrm>
                <a:off x="1337" y="1263"/>
                <a:ext cx="22" cy="1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0" name="Line 58"/>
              <p:cNvSpPr>
                <a:spLocks noChangeShapeType="1"/>
              </p:cNvSpPr>
              <p:nvPr/>
            </p:nvSpPr>
            <p:spPr bwMode="auto">
              <a:xfrm>
                <a:off x="1355" y="1251"/>
                <a:ext cx="10" cy="2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1" name="Line 59"/>
              <p:cNvSpPr>
                <a:spLocks noChangeShapeType="1"/>
              </p:cNvSpPr>
              <p:nvPr/>
            </p:nvSpPr>
            <p:spPr bwMode="auto">
              <a:xfrm>
                <a:off x="1370" y="1239"/>
                <a:ext cx="3" cy="2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2" name="Line 60"/>
              <p:cNvSpPr>
                <a:spLocks noChangeShapeType="1"/>
              </p:cNvSpPr>
              <p:nvPr/>
            </p:nvSpPr>
            <p:spPr bwMode="auto">
              <a:xfrm>
                <a:off x="1323" y="1274"/>
                <a:ext cx="29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3" name="Line 61"/>
              <p:cNvSpPr>
                <a:spLocks noChangeShapeType="1"/>
              </p:cNvSpPr>
              <p:nvPr/>
            </p:nvSpPr>
            <p:spPr bwMode="auto">
              <a:xfrm flipH="1">
                <a:off x="1380" y="1226"/>
                <a:ext cx="3" cy="3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4" name="Line 62"/>
              <p:cNvSpPr>
                <a:spLocks noChangeShapeType="1"/>
              </p:cNvSpPr>
              <p:nvPr/>
            </p:nvSpPr>
            <p:spPr bwMode="auto">
              <a:xfrm flipH="1">
                <a:off x="1385" y="1213"/>
                <a:ext cx="10" cy="3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5" name="Line 63"/>
              <p:cNvSpPr>
                <a:spLocks noChangeShapeType="1"/>
              </p:cNvSpPr>
              <p:nvPr/>
            </p:nvSpPr>
            <p:spPr bwMode="auto">
              <a:xfrm>
                <a:off x="1311" y="1281"/>
                <a:ext cx="31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295" name="Rectangle 64" descr="Zig zag"/>
            <p:cNvSpPr>
              <a:spLocks noChangeArrowheads="1"/>
            </p:cNvSpPr>
            <p:nvPr/>
          </p:nvSpPr>
          <p:spPr bwMode="auto">
            <a:xfrm>
              <a:off x="1217" y="1179"/>
              <a:ext cx="246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800" dirty="0">
                  <a:solidFill>
                    <a:srgbClr val="00CC00"/>
                  </a:solidFill>
                  <a:cs typeface="Calibri" charset="0"/>
                </a:rPr>
                <a:t>DSS-53</a:t>
              </a:r>
            </a:p>
            <a:p>
              <a:pPr algn="r"/>
              <a:r>
                <a:rPr lang="en-US" sz="800" dirty="0">
                  <a:solidFill>
                    <a:srgbClr val="00CC00"/>
                  </a:solidFill>
                  <a:cs typeface="Calibri" charset="0"/>
                </a:rPr>
                <a:t> (BWG-4)</a:t>
              </a:r>
            </a:p>
          </p:txBody>
        </p:sp>
      </p:grpSp>
      <p:grpSp>
        <p:nvGrpSpPr>
          <p:cNvPr id="93" name="Group 12"/>
          <p:cNvGrpSpPr>
            <a:grpSpLocks/>
          </p:cNvGrpSpPr>
          <p:nvPr/>
        </p:nvGrpSpPr>
        <p:grpSpPr bwMode="auto">
          <a:xfrm rot="16200000">
            <a:off x="4301029" y="2367346"/>
            <a:ext cx="160913" cy="383141"/>
            <a:chOff x="2102" y="1093"/>
            <a:chExt cx="130" cy="273"/>
          </a:xfrm>
        </p:grpSpPr>
        <p:sp>
          <p:nvSpPr>
            <p:cNvPr id="290" name="Freeform 13"/>
            <p:cNvSpPr>
              <a:spLocks/>
            </p:cNvSpPr>
            <p:nvPr/>
          </p:nvSpPr>
          <p:spPr bwMode="auto">
            <a:xfrm>
              <a:off x="2102" y="1300"/>
              <a:ext cx="20" cy="66"/>
            </a:xfrm>
            <a:custGeom>
              <a:avLst/>
              <a:gdLst>
                <a:gd name="T0" fmla="*/ 10 w 20"/>
                <a:gd name="T1" fmla="*/ 66 h 66"/>
                <a:gd name="T2" fmla="*/ 20 w 20"/>
                <a:gd name="T3" fmla="*/ 0 h 66"/>
                <a:gd name="T4" fmla="*/ 10 w 20"/>
                <a:gd name="T5" fmla="*/ 3 h 66"/>
                <a:gd name="T6" fmla="*/ 0 w 20"/>
                <a:gd name="T7" fmla="*/ 0 h 66"/>
                <a:gd name="T8" fmla="*/ 10 w 20"/>
                <a:gd name="T9" fmla="*/ 66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66"/>
                <a:gd name="T17" fmla="*/ 20 w 20"/>
                <a:gd name="T18" fmla="*/ 66 h 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66">
                  <a:moveTo>
                    <a:pt x="10" y="66"/>
                  </a:moveTo>
                  <a:lnTo>
                    <a:pt x="20" y="0"/>
                  </a:lnTo>
                  <a:lnTo>
                    <a:pt x="10" y="3"/>
                  </a:lnTo>
                  <a:lnTo>
                    <a:pt x="0" y="0"/>
                  </a:lnTo>
                  <a:lnTo>
                    <a:pt x="10" y="66"/>
                  </a:lnTo>
                  <a:close/>
                </a:path>
              </a:pathLst>
            </a:custGeom>
            <a:solidFill>
              <a:srgbClr val="333399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1" name="Freeform 14"/>
            <p:cNvSpPr>
              <a:spLocks/>
            </p:cNvSpPr>
            <p:nvPr/>
          </p:nvSpPr>
          <p:spPr bwMode="auto">
            <a:xfrm>
              <a:off x="2166" y="1093"/>
              <a:ext cx="66" cy="20"/>
            </a:xfrm>
            <a:custGeom>
              <a:avLst/>
              <a:gdLst>
                <a:gd name="T0" fmla="*/ 66 w 66"/>
                <a:gd name="T1" fmla="*/ 10 h 20"/>
                <a:gd name="T2" fmla="*/ 0 w 66"/>
                <a:gd name="T3" fmla="*/ 20 h 20"/>
                <a:gd name="T4" fmla="*/ 4 w 66"/>
                <a:gd name="T5" fmla="*/ 10 h 20"/>
                <a:gd name="T6" fmla="*/ 0 w 66"/>
                <a:gd name="T7" fmla="*/ 0 h 20"/>
                <a:gd name="T8" fmla="*/ 66 w 66"/>
                <a:gd name="T9" fmla="*/ 1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20"/>
                <a:gd name="T17" fmla="*/ 66 w 66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20">
                  <a:moveTo>
                    <a:pt x="66" y="10"/>
                  </a:moveTo>
                  <a:lnTo>
                    <a:pt x="0" y="20"/>
                  </a:lnTo>
                  <a:lnTo>
                    <a:pt x="4" y="10"/>
                  </a:lnTo>
                  <a:lnTo>
                    <a:pt x="0" y="0"/>
                  </a:lnTo>
                  <a:lnTo>
                    <a:pt x="66" y="10"/>
                  </a:lnTo>
                  <a:close/>
                </a:path>
              </a:pathLst>
            </a:custGeom>
            <a:solidFill>
              <a:srgbClr val="333399"/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2" name="Line 15"/>
            <p:cNvSpPr>
              <a:spLocks noChangeShapeType="1"/>
            </p:cNvSpPr>
            <p:nvPr/>
          </p:nvSpPr>
          <p:spPr bwMode="auto">
            <a:xfrm flipV="1">
              <a:off x="2111" y="1104"/>
              <a:ext cx="1" cy="211"/>
            </a:xfrm>
            <a:prstGeom prst="line">
              <a:avLst/>
            </a:prstGeom>
            <a:noFill/>
            <a:ln w="3175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93" name="Line 16"/>
            <p:cNvSpPr>
              <a:spLocks noChangeShapeType="1"/>
            </p:cNvSpPr>
            <p:nvPr/>
          </p:nvSpPr>
          <p:spPr bwMode="auto">
            <a:xfrm>
              <a:off x="2112" y="1104"/>
              <a:ext cx="96" cy="0"/>
            </a:xfrm>
            <a:prstGeom prst="line">
              <a:avLst/>
            </a:prstGeom>
            <a:noFill/>
            <a:ln w="3175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94" name="Group 996"/>
          <p:cNvGrpSpPr>
            <a:grpSpLocks/>
          </p:cNvGrpSpPr>
          <p:nvPr/>
        </p:nvGrpSpPr>
        <p:grpSpPr bwMode="auto">
          <a:xfrm>
            <a:off x="6913382" y="2530932"/>
            <a:ext cx="399733" cy="457553"/>
            <a:chOff x="1241" y="1028"/>
            <a:chExt cx="229" cy="336"/>
          </a:xfrm>
        </p:grpSpPr>
        <p:grpSp>
          <p:nvGrpSpPr>
            <p:cNvPr id="198" name="Group 997"/>
            <p:cNvGrpSpPr>
              <a:grpSpLocks/>
            </p:cNvGrpSpPr>
            <p:nvPr/>
          </p:nvGrpSpPr>
          <p:grpSpPr bwMode="auto">
            <a:xfrm>
              <a:off x="1259" y="1028"/>
              <a:ext cx="115" cy="131"/>
              <a:chOff x="1290" y="1203"/>
              <a:chExt cx="115" cy="131"/>
            </a:xfrm>
          </p:grpSpPr>
          <p:sp>
            <p:nvSpPr>
              <p:cNvPr id="200" name="Freeform 998"/>
              <p:cNvSpPr>
                <a:spLocks/>
              </p:cNvSpPr>
              <p:nvPr/>
            </p:nvSpPr>
            <p:spPr bwMode="auto">
              <a:xfrm>
                <a:off x="1290" y="1203"/>
                <a:ext cx="108" cy="83"/>
              </a:xfrm>
              <a:custGeom>
                <a:avLst/>
                <a:gdLst>
                  <a:gd name="T0" fmla="*/ 59 w 108"/>
                  <a:gd name="T1" fmla="*/ 20 h 83"/>
                  <a:gd name="T2" fmla="*/ 72 w 108"/>
                  <a:gd name="T3" fmla="*/ 12 h 83"/>
                  <a:gd name="T4" fmla="*/ 80 w 108"/>
                  <a:gd name="T5" fmla="*/ 7 h 83"/>
                  <a:gd name="T6" fmla="*/ 90 w 108"/>
                  <a:gd name="T7" fmla="*/ 3 h 83"/>
                  <a:gd name="T8" fmla="*/ 98 w 108"/>
                  <a:gd name="T9" fmla="*/ 0 h 83"/>
                  <a:gd name="T10" fmla="*/ 103 w 108"/>
                  <a:gd name="T11" fmla="*/ 0 h 83"/>
                  <a:gd name="T12" fmla="*/ 106 w 108"/>
                  <a:gd name="T13" fmla="*/ 0 h 83"/>
                  <a:gd name="T14" fmla="*/ 108 w 108"/>
                  <a:gd name="T15" fmla="*/ 3 h 83"/>
                  <a:gd name="T16" fmla="*/ 106 w 108"/>
                  <a:gd name="T17" fmla="*/ 7 h 83"/>
                  <a:gd name="T18" fmla="*/ 106 w 108"/>
                  <a:gd name="T19" fmla="*/ 8 h 83"/>
                  <a:gd name="T20" fmla="*/ 103 w 108"/>
                  <a:gd name="T21" fmla="*/ 13 h 83"/>
                  <a:gd name="T22" fmla="*/ 100 w 108"/>
                  <a:gd name="T23" fmla="*/ 17 h 83"/>
                  <a:gd name="T24" fmla="*/ 97 w 108"/>
                  <a:gd name="T25" fmla="*/ 20 h 83"/>
                  <a:gd name="T26" fmla="*/ 92 w 108"/>
                  <a:gd name="T27" fmla="*/ 27 h 83"/>
                  <a:gd name="T28" fmla="*/ 83 w 108"/>
                  <a:gd name="T29" fmla="*/ 33 h 83"/>
                  <a:gd name="T30" fmla="*/ 77 w 108"/>
                  <a:gd name="T31" fmla="*/ 38 h 83"/>
                  <a:gd name="T32" fmla="*/ 69 w 108"/>
                  <a:gd name="T33" fmla="*/ 45 h 83"/>
                  <a:gd name="T34" fmla="*/ 62 w 108"/>
                  <a:gd name="T35" fmla="*/ 50 h 83"/>
                  <a:gd name="T36" fmla="*/ 51 w 108"/>
                  <a:gd name="T37" fmla="*/ 58 h 83"/>
                  <a:gd name="T38" fmla="*/ 37 w 108"/>
                  <a:gd name="T39" fmla="*/ 66 h 83"/>
                  <a:gd name="T40" fmla="*/ 28 w 108"/>
                  <a:gd name="T41" fmla="*/ 73 h 83"/>
                  <a:gd name="T42" fmla="*/ 19 w 108"/>
                  <a:gd name="T43" fmla="*/ 76 h 83"/>
                  <a:gd name="T44" fmla="*/ 10 w 108"/>
                  <a:gd name="T45" fmla="*/ 81 h 83"/>
                  <a:gd name="T46" fmla="*/ 5 w 108"/>
                  <a:gd name="T47" fmla="*/ 83 h 83"/>
                  <a:gd name="T48" fmla="*/ 1 w 108"/>
                  <a:gd name="T49" fmla="*/ 83 h 83"/>
                  <a:gd name="T50" fmla="*/ 0 w 108"/>
                  <a:gd name="T51" fmla="*/ 81 h 83"/>
                  <a:gd name="T52" fmla="*/ 0 w 108"/>
                  <a:gd name="T53" fmla="*/ 80 h 83"/>
                  <a:gd name="T54" fmla="*/ 0 w 108"/>
                  <a:gd name="T55" fmla="*/ 76 h 83"/>
                  <a:gd name="T56" fmla="*/ 0 w 108"/>
                  <a:gd name="T57" fmla="*/ 73 h 83"/>
                  <a:gd name="T58" fmla="*/ 5 w 108"/>
                  <a:gd name="T59" fmla="*/ 66 h 83"/>
                  <a:gd name="T60" fmla="*/ 11 w 108"/>
                  <a:gd name="T61" fmla="*/ 58 h 83"/>
                  <a:gd name="T62" fmla="*/ 18 w 108"/>
                  <a:gd name="T63" fmla="*/ 51 h 83"/>
                  <a:gd name="T64" fmla="*/ 24 w 108"/>
                  <a:gd name="T65" fmla="*/ 45 h 83"/>
                  <a:gd name="T66" fmla="*/ 29 w 108"/>
                  <a:gd name="T67" fmla="*/ 41 h 8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08"/>
                  <a:gd name="T103" fmla="*/ 0 h 83"/>
                  <a:gd name="T104" fmla="*/ 108 w 108"/>
                  <a:gd name="T105" fmla="*/ 83 h 8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08" h="83">
                    <a:moveTo>
                      <a:pt x="59" y="20"/>
                    </a:moveTo>
                    <a:lnTo>
                      <a:pt x="72" y="12"/>
                    </a:lnTo>
                    <a:lnTo>
                      <a:pt x="80" y="7"/>
                    </a:lnTo>
                    <a:lnTo>
                      <a:pt x="90" y="3"/>
                    </a:lnTo>
                    <a:lnTo>
                      <a:pt x="98" y="0"/>
                    </a:lnTo>
                    <a:lnTo>
                      <a:pt x="103" y="0"/>
                    </a:lnTo>
                    <a:lnTo>
                      <a:pt x="106" y="0"/>
                    </a:lnTo>
                    <a:lnTo>
                      <a:pt x="108" y="3"/>
                    </a:lnTo>
                    <a:lnTo>
                      <a:pt x="106" y="7"/>
                    </a:lnTo>
                    <a:lnTo>
                      <a:pt x="106" y="8"/>
                    </a:lnTo>
                    <a:lnTo>
                      <a:pt x="103" y="13"/>
                    </a:lnTo>
                    <a:lnTo>
                      <a:pt x="100" y="17"/>
                    </a:lnTo>
                    <a:lnTo>
                      <a:pt x="97" y="20"/>
                    </a:lnTo>
                    <a:lnTo>
                      <a:pt x="92" y="27"/>
                    </a:lnTo>
                    <a:lnTo>
                      <a:pt x="83" y="33"/>
                    </a:lnTo>
                    <a:lnTo>
                      <a:pt x="77" y="38"/>
                    </a:lnTo>
                    <a:lnTo>
                      <a:pt x="69" y="45"/>
                    </a:lnTo>
                    <a:lnTo>
                      <a:pt x="62" y="50"/>
                    </a:lnTo>
                    <a:lnTo>
                      <a:pt x="51" y="58"/>
                    </a:lnTo>
                    <a:lnTo>
                      <a:pt x="37" y="66"/>
                    </a:lnTo>
                    <a:lnTo>
                      <a:pt x="28" y="73"/>
                    </a:lnTo>
                    <a:lnTo>
                      <a:pt x="19" y="76"/>
                    </a:lnTo>
                    <a:lnTo>
                      <a:pt x="10" y="81"/>
                    </a:lnTo>
                    <a:lnTo>
                      <a:pt x="5" y="83"/>
                    </a:lnTo>
                    <a:lnTo>
                      <a:pt x="1" y="83"/>
                    </a:lnTo>
                    <a:lnTo>
                      <a:pt x="0" y="81"/>
                    </a:lnTo>
                    <a:lnTo>
                      <a:pt x="0" y="80"/>
                    </a:lnTo>
                    <a:lnTo>
                      <a:pt x="0" y="76"/>
                    </a:lnTo>
                    <a:lnTo>
                      <a:pt x="0" y="73"/>
                    </a:lnTo>
                    <a:lnTo>
                      <a:pt x="5" y="66"/>
                    </a:lnTo>
                    <a:lnTo>
                      <a:pt x="11" y="58"/>
                    </a:lnTo>
                    <a:lnTo>
                      <a:pt x="18" y="51"/>
                    </a:lnTo>
                    <a:lnTo>
                      <a:pt x="24" y="45"/>
                    </a:lnTo>
                    <a:lnTo>
                      <a:pt x="29" y="4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1" name="Freeform 999"/>
              <p:cNvSpPr>
                <a:spLocks/>
              </p:cNvSpPr>
              <p:nvPr/>
            </p:nvSpPr>
            <p:spPr bwMode="auto">
              <a:xfrm>
                <a:off x="1291" y="1205"/>
                <a:ext cx="107" cy="83"/>
              </a:xfrm>
              <a:custGeom>
                <a:avLst/>
                <a:gdLst>
                  <a:gd name="T0" fmla="*/ 0 w 107"/>
                  <a:gd name="T1" fmla="*/ 81 h 83"/>
                  <a:gd name="T2" fmla="*/ 12 w 107"/>
                  <a:gd name="T3" fmla="*/ 83 h 83"/>
                  <a:gd name="T4" fmla="*/ 25 w 107"/>
                  <a:gd name="T5" fmla="*/ 81 h 83"/>
                  <a:gd name="T6" fmla="*/ 35 w 107"/>
                  <a:gd name="T7" fmla="*/ 81 h 83"/>
                  <a:gd name="T8" fmla="*/ 46 w 107"/>
                  <a:gd name="T9" fmla="*/ 79 h 83"/>
                  <a:gd name="T10" fmla="*/ 56 w 107"/>
                  <a:gd name="T11" fmla="*/ 78 h 83"/>
                  <a:gd name="T12" fmla="*/ 66 w 107"/>
                  <a:gd name="T13" fmla="*/ 73 h 83"/>
                  <a:gd name="T14" fmla="*/ 74 w 107"/>
                  <a:gd name="T15" fmla="*/ 66 h 83"/>
                  <a:gd name="T16" fmla="*/ 82 w 107"/>
                  <a:gd name="T17" fmla="*/ 59 h 83"/>
                  <a:gd name="T18" fmla="*/ 91 w 107"/>
                  <a:gd name="T19" fmla="*/ 51 h 83"/>
                  <a:gd name="T20" fmla="*/ 97 w 107"/>
                  <a:gd name="T21" fmla="*/ 38 h 83"/>
                  <a:gd name="T22" fmla="*/ 104 w 107"/>
                  <a:gd name="T23" fmla="*/ 23 h 83"/>
                  <a:gd name="T24" fmla="*/ 105 w 107"/>
                  <a:gd name="T25" fmla="*/ 15 h 83"/>
                  <a:gd name="T26" fmla="*/ 107 w 107"/>
                  <a:gd name="T27" fmla="*/ 8 h 83"/>
                  <a:gd name="T28" fmla="*/ 107 w 107"/>
                  <a:gd name="T29" fmla="*/ 5 h 83"/>
                  <a:gd name="T30" fmla="*/ 107 w 107"/>
                  <a:gd name="T31" fmla="*/ 1 h 83"/>
                  <a:gd name="T32" fmla="*/ 105 w 107"/>
                  <a:gd name="T33" fmla="*/ 0 h 8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07"/>
                  <a:gd name="T52" fmla="*/ 0 h 83"/>
                  <a:gd name="T53" fmla="*/ 107 w 107"/>
                  <a:gd name="T54" fmla="*/ 83 h 83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07" h="83">
                    <a:moveTo>
                      <a:pt x="0" y="81"/>
                    </a:moveTo>
                    <a:lnTo>
                      <a:pt x="12" y="83"/>
                    </a:lnTo>
                    <a:lnTo>
                      <a:pt x="25" y="81"/>
                    </a:lnTo>
                    <a:lnTo>
                      <a:pt x="35" y="81"/>
                    </a:lnTo>
                    <a:lnTo>
                      <a:pt x="46" y="79"/>
                    </a:lnTo>
                    <a:lnTo>
                      <a:pt x="56" y="78"/>
                    </a:lnTo>
                    <a:lnTo>
                      <a:pt x="66" y="73"/>
                    </a:lnTo>
                    <a:lnTo>
                      <a:pt x="74" y="66"/>
                    </a:lnTo>
                    <a:lnTo>
                      <a:pt x="82" y="59"/>
                    </a:lnTo>
                    <a:lnTo>
                      <a:pt x="91" y="51"/>
                    </a:lnTo>
                    <a:lnTo>
                      <a:pt x="97" y="38"/>
                    </a:lnTo>
                    <a:lnTo>
                      <a:pt x="104" y="23"/>
                    </a:lnTo>
                    <a:lnTo>
                      <a:pt x="105" y="15"/>
                    </a:lnTo>
                    <a:lnTo>
                      <a:pt x="107" y="8"/>
                    </a:lnTo>
                    <a:lnTo>
                      <a:pt x="107" y="5"/>
                    </a:lnTo>
                    <a:lnTo>
                      <a:pt x="107" y="1"/>
                    </a:lnTo>
                    <a:lnTo>
                      <a:pt x="105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2" name="Freeform 1000"/>
              <p:cNvSpPr>
                <a:spLocks/>
              </p:cNvSpPr>
              <p:nvPr/>
            </p:nvSpPr>
            <p:spPr bwMode="auto">
              <a:xfrm>
                <a:off x="1293" y="1206"/>
                <a:ext cx="103" cy="78"/>
              </a:xfrm>
              <a:custGeom>
                <a:avLst/>
                <a:gdLst>
                  <a:gd name="T0" fmla="*/ 2 w 103"/>
                  <a:gd name="T1" fmla="*/ 78 h 78"/>
                  <a:gd name="T2" fmla="*/ 0 w 103"/>
                  <a:gd name="T3" fmla="*/ 78 h 78"/>
                  <a:gd name="T4" fmla="*/ 2 w 103"/>
                  <a:gd name="T5" fmla="*/ 72 h 78"/>
                  <a:gd name="T6" fmla="*/ 5 w 103"/>
                  <a:gd name="T7" fmla="*/ 67 h 78"/>
                  <a:gd name="T8" fmla="*/ 10 w 103"/>
                  <a:gd name="T9" fmla="*/ 60 h 78"/>
                  <a:gd name="T10" fmla="*/ 15 w 103"/>
                  <a:gd name="T11" fmla="*/ 55 h 78"/>
                  <a:gd name="T12" fmla="*/ 20 w 103"/>
                  <a:gd name="T13" fmla="*/ 50 h 78"/>
                  <a:gd name="T14" fmla="*/ 25 w 103"/>
                  <a:gd name="T15" fmla="*/ 45 h 78"/>
                  <a:gd name="T16" fmla="*/ 33 w 103"/>
                  <a:gd name="T17" fmla="*/ 38 h 78"/>
                  <a:gd name="T18" fmla="*/ 39 w 103"/>
                  <a:gd name="T19" fmla="*/ 33 h 78"/>
                  <a:gd name="T20" fmla="*/ 49 w 103"/>
                  <a:gd name="T21" fmla="*/ 27 h 78"/>
                  <a:gd name="T22" fmla="*/ 62 w 103"/>
                  <a:gd name="T23" fmla="*/ 19 h 78"/>
                  <a:gd name="T24" fmla="*/ 72 w 103"/>
                  <a:gd name="T25" fmla="*/ 12 h 78"/>
                  <a:gd name="T26" fmla="*/ 80 w 103"/>
                  <a:gd name="T27" fmla="*/ 7 h 78"/>
                  <a:gd name="T28" fmla="*/ 87 w 103"/>
                  <a:gd name="T29" fmla="*/ 4 h 78"/>
                  <a:gd name="T30" fmla="*/ 94 w 103"/>
                  <a:gd name="T31" fmla="*/ 2 h 78"/>
                  <a:gd name="T32" fmla="*/ 99 w 103"/>
                  <a:gd name="T33" fmla="*/ 0 h 78"/>
                  <a:gd name="T34" fmla="*/ 102 w 103"/>
                  <a:gd name="T35" fmla="*/ 0 h 78"/>
                  <a:gd name="T36" fmla="*/ 103 w 103"/>
                  <a:gd name="T37" fmla="*/ 2 h 7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3"/>
                  <a:gd name="T58" fmla="*/ 0 h 78"/>
                  <a:gd name="T59" fmla="*/ 103 w 103"/>
                  <a:gd name="T60" fmla="*/ 78 h 7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3" h="78">
                    <a:moveTo>
                      <a:pt x="2" y="78"/>
                    </a:moveTo>
                    <a:lnTo>
                      <a:pt x="0" y="78"/>
                    </a:lnTo>
                    <a:lnTo>
                      <a:pt x="2" y="72"/>
                    </a:lnTo>
                    <a:lnTo>
                      <a:pt x="5" y="67"/>
                    </a:lnTo>
                    <a:lnTo>
                      <a:pt x="10" y="60"/>
                    </a:lnTo>
                    <a:lnTo>
                      <a:pt x="15" y="55"/>
                    </a:lnTo>
                    <a:lnTo>
                      <a:pt x="20" y="50"/>
                    </a:lnTo>
                    <a:lnTo>
                      <a:pt x="25" y="45"/>
                    </a:lnTo>
                    <a:lnTo>
                      <a:pt x="33" y="38"/>
                    </a:lnTo>
                    <a:lnTo>
                      <a:pt x="39" y="33"/>
                    </a:lnTo>
                    <a:lnTo>
                      <a:pt x="49" y="27"/>
                    </a:lnTo>
                    <a:lnTo>
                      <a:pt x="62" y="19"/>
                    </a:lnTo>
                    <a:lnTo>
                      <a:pt x="72" y="12"/>
                    </a:lnTo>
                    <a:lnTo>
                      <a:pt x="80" y="7"/>
                    </a:lnTo>
                    <a:lnTo>
                      <a:pt x="87" y="4"/>
                    </a:lnTo>
                    <a:lnTo>
                      <a:pt x="94" y="2"/>
                    </a:lnTo>
                    <a:lnTo>
                      <a:pt x="99" y="0"/>
                    </a:lnTo>
                    <a:lnTo>
                      <a:pt x="102" y="0"/>
                    </a:lnTo>
                    <a:lnTo>
                      <a:pt x="103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3" name="Freeform 1001"/>
              <p:cNvSpPr>
                <a:spLocks/>
              </p:cNvSpPr>
              <p:nvPr/>
            </p:nvSpPr>
            <p:spPr bwMode="auto">
              <a:xfrm>
                <a:off x="1300" y="1213"/>
                <a:ext cx="92" cy="70"/>
              </a:xfrm>
              <a:custGeom>
                <a:avLst/>
                <a:gdLst>
                  <a:gd name="T0" fmla="*/ 0 w 92"/>
                  <a:gd name="T1" fmla="*/ 70 h 70"/>
                  <a:gd name="T2" fmla="*/ 0 w 92"/>
                  <a:gd name="T3" fmla="*/ 68 h 70"/>
                  <a:gd name="T4" fmla="*/ 0 w 92"/>
                  <a:gd name="T5" fmla="*/ 66 h 70"/>
                  <a:gd name="T6" fmla="*/ 3 w 92"/>
                  <a:gd name="T7" fmla="*/ 60 h 70"/>
                  <a:gd name="T8" fmla="*/ 6 w 92"/>
                  <a:gd name="T9" fmla="*/ 55 h 70"/>
                  <a:gd name="T10" fmla="*/ 11 w 92"/>
                  <a:gd name="T11" fmla="*/ 50 h 70"/>
                  <a:gd name="T12" fmla="*/ 16 w 92"/>
                  <a:gd name="T13" fmla="*/ 45 h 70"/>
                  <a:gd name="T14" fmla="*/ 23 w 92"/>
                  <a:gd name="T15" fmla="*/ 40 h 70"/>
                  <a:gd name="T16" fmla="*/ 29 w 92"/>
                  <a:gd name="T17" fmla="*/ 33 h 70"/>
                  <a:gd name="T18" fmla="*/ 37 w 92"/>
                  <a:gd name="T19" fmla="*/ 28 h 70"/>
                  <a:gd name="T20" fmla="*/ 46 w 92"/>
                  <a:gd name="T21" fmla="*/ 20 h 70"/>
                  <a:gd name="T22" fmla="*/ 59 w 92"/>
                  <a:gd name="T23" fmla="*/ 12 h 70"/>
                  <a:gd name="T24" fmla="*/ 70 w 92"/>
                  <a:gd name="T25" fmla="*/ 7 h 70"/>
                  <a:gd name="T26" fmla="*/ 78 w 92"/>
                  <a:gd name="T27" fmla="*/ 3 h 70"/>
                  <a:gd name="T28" fmla="*/ 83 w 92"/>
                  <a:gd name="T29" fmla="*/ 0 h 70"/>
                  <a:gd name="T30" fmla="*/ 87 w 92"/>
                  <a:gd name="T31" fmla="*/ 0 h 70"/>
                  <a:gd name="T32" fmla="*/ 90 w 92"/>
                  <a:gd name="T33" fmla="*/ 0 h 70"/>
                  <a:gd name="T34" fmla="*/ 92 w 92"/>
                  <a:gd name="T35" fmla="*/ 2 h 7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92"/>
                  <a:gd name="T55" fmla="*/ 0 h 70"/>
                  <a:gd name="T56" fmla="*/ 92 w 92"/>
                  <a:gd name="T57" fmla="*/ 70 h 7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92" h="70">
                    <a:moveTo>
                      <a:pt x="0" y="70"/>
                    </a:moveTo>
                    <a:lnTo>
                      <a:pt x="0" y="68"/>
                    </a:lnTo>
                    <a:lnTo>
                      <a:pt x="0" y="66"/>
                    </a:lnTo>
                    <a:lnTo>
                      <a:pt x="3" y="60"/>
                    </a:lnTo>
                    <a:lnTo>
                      <a:pt x="6" y="55"/>
                    </a:lnTo>
                    <a:lnTo>
                      <a:pt x="11" y="50"/>
                    </a:lnTo>
                    <a:lnTo>
                      <a:pt x="16" y="45"/>
                    </a:lnTo>
                    <a:lnTo>
                      <a:pt x="23" y="40"/>
                    </a:lnTo>
                    <a:lnTo>
                      <a:pt x="29" y="33"/>
                    </a:lnTo>
                    <a:lnTo>
                      <a:pt x="37" y="28"/>
                    </a:lnTo>
                    <a:lnTo>
                      <a:pt x="46" y="20"/>
                    </a:lnTo>
                    <a:lnTo>
                      <a:pt x="59" y="12"/>
                    </a:lnTo>
                    <a:lnTo>
                      <a:pt x="70" y="7"/>
                    </a:lnTo>
                    <a:lnTo>
                      <a:pt x="78" y="3"/>
                    </a:lnTo>
                    <a:lnTo>
                      <a:pt x="83" y="0"/>
                    </a:lnTo>
                    <a:lnTo>
                      <a:pt x="87" y="0"/>
                    </a:lnTo>
                    <a:lnTo>
                      <a:pt x="90" y="0"/>
                    </a:lnTo>
                    <a:lnTo>
                      <a:pt x="92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" name="Freeform 1002"/>
              <p:cNvSpPr>
                <a:spLocks/>
              </p:cNvSpPr>
              <p:nvPr/>
            </p:nvSpPr>
            <p:spPr bwMode="auto">
              <a:xfrm>
                <a:off x="1301" y="1215"/>
                <a:ext cx="97" cy="71"/>
              </a:xfrm>
              <a:custGeom>
                <a:avLst/>
                <a:gdLst>
                  <a:gd name="T0" fmla="*/ 0 w 97"/>
                  <a:gd name="T1" fmla="*/ 71 h 71"/>
                  <a:gd name="T2" fmla="*/ 17 w 97"/>
                  <a:gd name="T3" fmla="*/ 64 h 71"/>
                  <a:gd name="T4" fmla="*/ 31 w 97"/>
                  <a:gd name="T5" fmla="*/ 56 h 71"/>
                  <a:gd name="T6" fmla="*/ 48 w 97"/>
                  <a:gd name="T7" fmla="*/ 44 h 71"/>
                  <a:gd name="T8" fmla="*/ 61 w 97"/>
                  <a:gd name="T9" fmla="*/ 36 h 71"/>
                  <a:gd name="T10" fmla="*/ 72 w 97"/>
                  <a:gd name="T11" fmla="*/ 26 h 71"/>
                  <a:gd name="T12" fmla="*/ 81 w 97"/>
                  <a:gd name="T13" fmla="*/ 18 h 71"/>
                  <a:gd name="T14" fmla="*/ 89 w 97"/>
                  <a:gd name="T15" fmla="*/ 10 h 71"/>
                  <a:gd name="T16" fmla="*/ 97 w 97"/>
                  <a:gd name="T17" fmla="*/ 0 h 7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7"/>
                  <a:gd name="T28" fmla="*/ 0 h 71"/>
                  <a:gd name="T29" fmla="*/ 97 w 97"/>
                  <a:gd name="T30" fmla="*/ 71 h 7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7" h="71">
                    <a:moveTo>
                      <a:pt x="0" y="71"/>
                    </a:moveTo>
                    <a:lnTo>
                      <a:pt x="17" y="64"/>
                    </a:lnTo>
                    <a:lnTo>
                      <a:pt x="31" y="56"/>
                    </a:lnTo>
                    <a:lnTo>
                      <a:pt x="48" y="44"/>
                    </a:lnTo>
                    <a:lnTo>
                      <a:pt x="61" y="36"/>
                    </a:lnTo>
                    <a:lnTo>
                      <a:pt x="72" y="26"/>
                    </a:lnTo>
                    <a:lnTo>
                      <a:pt x="81" y="18"/>
                    </a:lnTo>
                    <a:lnTo>
                      <a:pt x="89" y="10"/>
                    </a:lnTo>
                    <a:lnTo>
                      <a:pt x="9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5" name="Freeform 1003"/>
              <p:cNvSpPr>
                <a:spLocks/>
              </p:cNvSpPr>
              <p:nvPr/>
            </p:nvSpPr>
            <p:spPr bwMode="auto">
              <a:xfrm>
                <a:off x="1309" y="1221"/>
                <a:ext cx="87" cy="65"/>
              </a:xfrm>
              <a:custGeom>
                <a:avLst/>
                <a:gdLst>
                  <a:gd name="T0" fmla="*/ 0 w 87"/>
                  <a:gd name="T1" fmla="*/ 65 h 65"/>
                  <a:gd name="T2" fmla="*/ 17 w 87"/>
                  <a:gd name="T3" fmla="*/ 57 h 65"/>
                  <a:gd name="T4" fmla="*/ 30 w 87"/>
                  <a:gd name="T5" fmla="*/ 50 h 65"/>
                  <a:gd name="T6" fmla="*/ 43 w 87"/>
                  <a:gd name="T7" fmla="*/ 42 h 65"/>
                  <a:gd name="T8" fmla="*/ 51 w 87"/>
                  <a:gd name="T9" fmla="*/ 35 h 65"/>
                  <a:gd name="T10" fmla="*/ 63 w 87"/>
                  <a:gd name="T11" fmla="*/ 25 h 65"/>
                  <a:gd name="T12" fmla="*/ 71 w 87"/>
                  <a:gd name="T13" fmla="*/ 18 h 65"/>
                  <a:gd name="T14" fmla="*/ 78 w 87"/>
                  <a:gd name="T15" fmla="*/ 10 h 65"/>
                  <a:gd name="T16" fmla="*/ 87 w 87"/>
                  <a:gd name="T17" fmla="*/ 0 h 6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7"/>
                  <a:gd name="T28" fmla="*/ 0 h 65"/>
                  <a:gd name="T29" fmla="*/ 87 w 87"/>
                  <a:gd name="T30" fmla="*/ 65 h 6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7" h="65">
                    <a:moveTo>
                      <a:pt x="0" y="65"/>
                    </a:moveTo>
                    <a:lnTo>
                      <a:pt x="17" y="57"/>
                    </a:lnTo>
                    <a:lnTo>
                      <a:pt x="30" y="50"/>
                    </a:lnTo>
                    <a:lnTo>
                      <a:pt x="43" y="42"/>
                    </a:lnTo>
                    <a:lnTo>
                      <a:pt x="51" y="35"/>
                    </a:lnTo>
                    <a:lnTo>
                      <a:pt x="63" y="25"/>
                    </a:lnTo>
                    <a:lnTo>
                      <a:pt x="71" y="18"/>
                    </a:lnTo>
                    <a:lnTo>
                      <a:pt x="78" y="10"/>
                    </a:lnTo>
                    <a:lnTo>
                      <a:pt x="8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6" name="Freeform 1004"/>
              <p:cNvSpPr>
                <a:spLocks/>
              </p:cNvSpPr>
              <p:nvPr/>
            </p:nvSpPr>
            <p:spPr bwMode="auto">
              <a:xfrm>
                <a:off x="1316" y="1230"/>
                <a:ext cx="77" cy="56"/>
              </a:xfrm>
              <a:custGeom>
                <a:avLst/>
                <a:gdLst>
                  <a:gd name="T0" fmla="*/ 0 w 77"/>
                  <a:gd name="T1" fmla="*/ 56 h 56"/>
                  <a:gd name="T2" fmla="*/ 15 w 77"/>
                  <a:gd name="T3" fmla="*/ 49 h 56"/>
                  <a:gd name="T4" fmla="*/ 30 w 77"/>
                  <a:gd name="T5" fmla="*/ 41 h 56"/>
                  <a:gd name="T6" fmla="*/ 39 w 77"/>
                  <a:gd name="T7" fmla="*/ 34 h 56"/>
                  <a:gd name="T8" fmla="*/ 49 w 77"/>
                  <a:gd name="T9" fmla="*/ 28 h 56"/>
                  <a:gd name="T10" fmla="*/ 59 w 77"/>
                  <a:gd name="T11" fmla="*/ 19 h 56"/>
                  <a:gd name="T12" fmla="*/ 67 w 77"/>
                  <a:gd name="T13" fmla="*/ 11 h 56"/>
                  <a:gd name="T14" fmla="*/ 77 w 77"/>
                  <a:gd name="T15" fmla="*/ 0 h 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7"/>
                  <a:gd name="T25" fmla="*/ 0 h 56"/>
                  <a:gd name="T26" fmla="*/ 77 w 77"/>
                  <a:gd name="T27" fmla="*/ 56 h 5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7" h="56">
                    <a:moveTo>
                      <a:pt x="0" y="56"/>
                    </a:moveTo>
                    <a:lnTo>
                      <a:pt x="15" y="49"/>
                    </a:lnTo>
                    <a:lnTo>
                      <a:pt x="30" y="41"/>
                    </a:lnTo>
                    <a:lnTo>
                      <a:pt x="39" y="34"/>
                    </a:lnTo>
                    <a:lnTo>
                      <a:pt x="49" y="28"/>
                    </a:lnTo>
                    <a:lnTo>
                      <a:pt x="59" y="19"/>
                    </a:lnTo>
                    <a:lnTo>
                      <a:pt x="67" y="11"/>
                    </a:lnTo>
                    <a:lnTo>
                      <a:pt x="7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7" name="Freeform 1005"/>
              <p:cNvSpPr>
                <a:spLocks/>
              </p:cNvSpPr>
              <p:nvPr/>
            </p:nvSpPr>
            <p:spPr bwMode="auto">
              <a:xfrm>
                <a:off x="1321" y="1238"/>
                <a:ext cx="69" cy="48"/>
              </a:xfrm>
              <a:custGeom>
                <a:avLst/>
                <a:gdLst>
                  <a:gd name="T0" fmla="*/ 0 w 69"/>
                  <a:gd name="T1" fmla="*/ 48 h 48"/>
                  <a:gd name="T2" fmla="*/ 11 w 69"/>
                  <a:gd name="T3" fmla="*/ 45 h 48"/>
                  <a:gd name="T4" fmla="*/ 23 w 69"/>
                  <a:gd name="T5" fmla="*/ 38 h 48"/>
                  <a:gd name="T6" fmla="*/ 34 w 69"/>
                  <a:gd name="T7" fmla="*/ 31 h 48"/>
                  <a:gd name="T8" fmla="*/ 46 w 69"/>
                  <a:gd name="T9" fmla="*/ 23 h 48"/>
                  <a:gd name="T10" fmla="*/ 54 w 69"/>
                  <a:gd name="T11" fmla="*/ 15 h 48"/>
                  <a:gd name="T12" fmla="*/ 62 w 69"/>
                  <a:gd name="T13" fmla="*/ 6 h 48"/>
                  <a:gd name="T14" fmla="*/ 69 w 69"/>
                  <a:gd name="T15" fmla="*/ 0 h 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9"/>
                  <a:gd name="T25" fmla="*/ 0 h 48"/>
                  <a:gd name="T26" fmla="*/ 69 w 69"/>
                  <a:gd name="T27" fmla="*/ 48 h 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9" h="48">
                    <a:moveTo>
                      <a:pt x="0" y="48"/>
                    </a:moveTo>
                    <a:lnTo>
                      <a:pt x="11" y="45"/>
                    </a:lnTo>
                    <a:lnTo>
                      <a:pt x="23" y="38"/>
                    </a:lnTo>
                    <a:lnTo>
                      <a:pt x="34" y="31"/>
                    </a:lnTo>
                    <a:lnTo>
                      <a:pt x="46" y="23"/>
                    </a:lnTo>
                    <a:lnTo>
                      <a:pt x="54" y="15"/>
                    </a:lnTo>
                    <a:lnTo>
                      <a:pt x="62" y="6"/>
                    </a:lnTo>
                    <a:lnTo>
                      <a:pt x="69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8" name="Freeform 1006"/>
              <p:cNvSpPr>
                <a:spLocks/>
              </p:cNvSpPr>
              <p:nvPr/>
            </p:nvSpPr>
            <p:spPr bwMode="auto">
              <a:xfrm>
                <a:off x="1332" y="1243"/>
                <a:ext cx="56" cy="41"/>
              </a:xfrm>
              <a:custGeom>
                <a:avLst/>
                <a:gdLst>
                  <a:gd name="T0" fmla="*/ 0 w 56"/>
                  <a:gd name="T1" fmla="*/ 41 h 41"/>
                  <a:gd name="T2" fmla="*/ 18 w 56"/>
                  <a:gd name="T3" fmla="*/ 31 h 41"/>
                  <a:gd name="T4" fmla="*/ 32 w 56"/>
                  <a:gd name="T5" fmla="*/ 23 h 41"/>
                  <a:gd name="T6" fmla="*/ 41 w 56"/>
                  <a:gd name="T7" fmla="*/ 15 h 41"/>
                  <a:gd name="T8" fmla="*/ 50 w 56"/>
                  <a:gd name="T9" fmla="*/ 8 h 41"/>
                  <a:gd name="T10" fmla="*/ 56 w 56"/>
                  <a:gd name="T11" fmla="*/ 0 h 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"/>
                  <a:gd name="T19" fmla="*/ 0 h 41"/>
                  <a:gd name="T20" fmla="*/ 56 w 56"/>
                  <a:gd name="T21" fmla="*/ 41 h 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" h="41">
                    <a:moveTo>
                      <a:pt x="0" y="41"/>
                    </a:moveTo>
                    <a:lnTo>
                      <a:pt x="18" y="31"/>
                    </a:lnTo>
                    <a:lnTo>
                      <a:pt x="32" y="23"/>
                    </a:lnTo>
                    <a:lnTo>
                      <a:pt x="41" y="15"/>
                    </a:lnTo>
                    <a:lnTo>
                      <a:pt x="50" y="8"/>
                    </a:lnTo>
                    <a:lnTo>
                      <a:pt x="56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9" name="Freeform 1007"/>
              <p:cNvSpPr>
                <a:spLocks/>
              </p:cNvSpPr>
              <p:nvPr/>
            </p:nvSpPr>
            <p:spPr bwMode="auto">
              <a:xfrm>
                <a:off x="1341" y="1254"/>
                <a:ext cx="41" cy="29"/>
              </a:xfrm>
              <a:custGeom>
                <a:avLst/>
                <a:gdLst>
                  <a:gd name="T0" fmla="*/ 0 w 41"/>
                  <a:gd name="T1" fmla="*/ 29 h 29"/>
                  <a:gd name="T2" fmla="*/ 13 w 41"/>
                  <a:gd name="T3" fmla="*/ 22 h 29"/>
                  <a:gd name="T4" fmla="*/ 24 w 41"/>
                  <a:gd name="T5" fmla="*/ 14 h 29"/>
                  <a:gd name="T6" fmla="*/ 32 w 41"/>
                  <a:gd name="T7" fmla="*/ 9 h 29"/>
                  <a:gd name="T8" fmla="*/ 41 w 41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29"/>
                  <a:gd name="T17" fmla="*/ 41 w 41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29">
                    <a:moveTo>
                      <a:pt x="0" y="29"/>
                    </a:moveTo>
                    <a:lnTo>
                      <a:pt x="13" y="22"/>
                    </a:lnTo>
                    <a:lnTo>
                      <a:pt x="24" y="14"/>
                    </a:lnTo>
                    <a:lnTo>
                      <a:pt x="32" y="9"/>
                    </a:lnTo>
                    <a:lnTo>
                      <a:pt x="41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0" name="Freeform 1008"/>
              <p:cNvSpPr>
                <a:spLocks/>
              </p:cNvSpPr>
              <p:nvPr/>
            </p:nvSpPr>
            <p:spPr bwMode="auto">
              <a:xfrm>
                <a:off x="1318" y="1216"/>
                <a:ext cx="55" cy="53"/>
              </a:xfrm>
              <a:custGeom>
                <a:avLst/>
                <a:gdLst>
                  <a:gd name="T0" fmla="*/ 6 w 55"/>
                  <a:gd name="T1" fmla="*/ 53 h 53"/>
                  <a:gd name="T2" fmla="*/ 0 w 55"/>
                  <a:gd name="T3" fmla="*/ 10 h 53"/>
                  <a:gd name="T4" fmla="*/ 14 w 55"/>
                  <a:gd name="T5" fmla="*/ 0 h 53"/>
                  <a:gd name="T6" fmla="*/ 55 w 55"/>
                  <a:gd name="T7" fmla="*/ 19 h 5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5"/>
                  <a:gd name="T13" fmla="*/ 0 h 53"/>
                  <a:gd name="T14" fmla="*/ 55 w 55"/>
                  <a:gd name="T15" fmla="*/ 53 h 5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5" h="53">
                    <a:moveTo>
                      <a:pt x="6" y="53"/>
                    </a:moveTo>
                    <a:lnTo>
                      <a:pt x="0" y="10"/>
                    </a:lnTo>
                    <a:lnTo>
                      <a:pt x="14" y="0"/>
                    </a:lnTo>
                    <a:lnTo>
                      <a:pt x="55" y="1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1" name="Freeform 1009"/>
              <p:cNvSpPr>
                <a:spLocks/>
              </p:cNvSpPr>
              <p:nvPr/>
            </p:nvSpPr>
            <p:spPr bwMode="auto">
              <a:xfrm>
                <a:off x="1323" y="1223"/>
                <a:ext cx="46" cy="43"/>
              </a:xfrm>
              <a:custGeom>
                <a:avLst/>
                <a:gdLst>
                  <a:gd name="T0" fmla="*/ 6 w 46"/>
                  <a:gd name="T1" fmla="*/ 43 h 43"/>
                  <a:gd name="T2" fmla="*/ 0 w 46"/>
                  <a:gd name="T3" fmla="*/ 8 h 43"/>
                  <a:gd name="T4" fmla="*/ 13 w 46"/>
                  <a:gd name="T5" fmla="*/ 0 h 43"/>
                  <a:gd name="T6" fmla="*/ 46 w 46"/>
                  <a:gd name="T7" fmla="*/ 15 h 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6"/>
                  <a:gd name="T13" fmla="*/ 0 h 43"/>
                  <a:gd name="T14" fmla="*/ 46 w 46"/>
                  <a:gd name="T15" fmla="*/ 43 h 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6" h="43">
                    <a:moveTo>
                      <a:pt x="6" y="43"/>
                    </a:moveTo>
                    <a:lnTo>
                      <a:pt x="0" y="8"/>
                    </a:lnTo>
                    <a:lnTo>
                      <a:pt x="13" y="0"/>
                    </a:lnTo>
                    <a:lnTo>
                      <a:pt x="46" y="1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2" name="Freeform 1010"/>
              <p:cNvSpPr>
                <a:spLocks/>
              </p:cNvSpPr>
              <p:nvPr/>
            </p:nvSpPr>
            <p:spPr bwMode="auto">
              <a:xfrm>
                <a:off x="1318" y="1216"/>
                <a:ext cx="57" cy="50"/>
              </a:xfrm>
              <a:custGeom>
                <a:avLst/>
                <a:gdLst>
                  <a:gd name="T0" fmla="*/ 11 w 57"/>
                  <a:gd name="T1" fmla="*/ 50 h 50"/>
                  <a:gd name="T2" fmla="*/ 6 w 57"/>
                  <a:gd name="T3" fmla="*/ 47 h 50"/>
                  <a:gd name="T4" fmla="*/ 9 w 57"/>
                  <a:gd name="T5" fmla="*/ 40 h 50"/>
                  <a:gd name="T6" fmla="*/ 5 w 57"/>
                  <a:gd name="T7" fmla="*/ 37 h 50"/>
                  <a:gd name="T8" fmla="*/ 8 w 57"/>
                  <a:gd name="T9" fmla="*/ 32 h 50"/>
                  <a:gd name="T10" fmla="*/ 3 w 57"/>
                  <a:gd name="T11" fmla="*/ 28 h 50"/>
                  <a:gd name="T12" fmla="*/ 6 w 57"/>
                  <a:gd name="T13" fmla="*/ 23 h 50"/>
                  <a:gd name="T14" fmla="*/ 3 w 57"/>
                  <a:gd name="T15" fmla="*/ 22 h 50"/>
                  <a:gd name="T16" fmla="*/ 6 w 57"/>
                  <a:gd name="T17" fmla="*/ 15 h 50"/>
                  <a:gd name="T18" fmla="*/ 0 w 57"/>
                  <a:gd name="T19" fmla="*/ 10 h 50"/>
                  <a:gd name="T20" fmla="*/ 8 w 57"/>
                  <a:gd name="T21" fmla="*/ 15 h 50"/>
                  <a:gd name="T22" fmla="*/ 6 w 57"/>
                  <a:gd name="T23" fmla="*/ 9 h 50"/>
                  <a:gd name="T24" fmla="*/ 13 w 57"/>
                  <a:gd name="T25" fmla="*/ 10 h 50"/>
                  <a:gd name="T26" fmla="*/ 11 w 57"/>
                  <a:gd name="T27" fmla="*/ 4 h 50"/>
                  <a:gd name="T28" fmla="*/ 18 w 57"/>
                  <a:gd name="T29" fmla="*/ 7 h 50"/>
                  <a:gd name="T30" fmla="*/ 14 w 57"/>
                  <a:gd name="T31" fmla="*/ 0 h 50"/>
                  <a:gd name="T32" fmla="*/ 18 w 57"/>
                  <a:gd name="T33" fmla="*/ 7 h 50"/>
                  <a:gd name="T34" fmla="*/ 24 w 57"/>
                  <a:gd name="T35" fmla="*/ 5 h 50"/>
                  <a:gd name="T36" fmla="*/ 24 w 57"/>
                  <a:gd name="T37" fmla="*/ 10 h 50"/>
                  <a:gd name="T38" fmla="*/ 29 w 57"/>
                  <a:gd name="T39" fmla="*/ 9 h 50"/>
                  <a:gd name="T40" fmla="*/ 31 w 57"/>
                  <a:gd name="T41" fmla="*/ 12 h 50"/>
                  <a:gd name="T42" fmla="*/ 36 w 57"/>
                  <a:gd name="T43" fmla="*/ 10 h 50"/>
                  <a:gd name="T44" fmla="*/ 37 w 57"/>
                  <a:gd name="T45" fmla="*/ 15 h 50"/>
                  <a:gd name="T46" fmla="*/ 44 w 57"/>
                  <a:gd name="T47" fmla="*/ 14 h 50"/>
                  <a:gd name="T48" fmla="*/ 44 w 57"/>
                  <a:gd name="T49" fmla="*/ 19 h 50"/>
                  <a:gd name="T50" fmla="*/ 49 w 57"/>
                  <a:gd name="T51" fmla="*/ 15 h 50"/>
                  <a:gd name="T52" fmla="*/ 49 w 57"/>
                  <a:gd name="T53" fmla="*/ 20 h 50"/>
                  <a:gd name="T54" fmla="*/ 57 w 57"/>
                  <a:gd name="T55" fmla="*/ 19 h 50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7"/>
                  <a:gd name="T85" fmla="*/ 0 h 50"/>
                  <a:gd name="T86" fmla="*/ 57 w 57"/>
                  <a:gd name="T87" fmla="*/ 50 h 50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7" h="50">
                    <a:moveTo>
                      <a:pt x="11" y="50"/>
                    </a:moveTo>
                    <a:lnTo>
                      <a:pt x="6" y="47"/>
                    </a:lnTo>
                    <a:lnTo>
                      <a:pt x="9" y="40"/>
                    </a:lnTo>
                    <a:lnTo>
                      <a:pt x="5" y="37"/>
                    </a:lnTo>
                    <a:lnTo>
                      <a:pt x="8" y="32"/>
                    </a:lnTo>
                    <a:lnTo>
                      <a:pt x="3" y="28"/>
                    </a:lnTo>
                    <a:lnTo>
                      <a:pt x="6" y="23"/>
                    </a:lnTo>
                    <a:lnTo>
                      <a:pt x="3" y="22"/>
                    </a:lnTo>
                    <a:lnTo>
                      <a:pt x="6" y="15"/>
                    </a:lnTo>
                    <a:lnTo>
                      <a:pt x="0" y="10"/>
                    </a:lnTo>
                    <a:lnTo>
                      <a:pt x="8" y="15"/>
                    </a:lnTo>
                    <a:lnTo>
                      <a:pt x="6" y="9"/>
                    </a:lnTo>
                    <a:lnTo>
                      <a:pt x="13" y="10"/>
                    </a:lnTo>
                    <a:lnTo>
                      <a:pt x="11" y="4"/>
                    </a:lnTo>
                    <a:lnTo>
                      <a:pt x="18" y="7"/>
                    </a:lnTo>
                    <a:lnTo>
                      <a:pt x="14" y="0"/>
                    </a:lnTo>
                    <a:lnTo>
                      <a:pt x="18" y="7"/>
                    </a:lnTo>
                    <a:lnTo>
                      <a:pt x="24" y="5"/>
                    </a:lnTo>
                    <a:lnTo>
                      <a:pt x="24" y="10"/>
                    </a:lnTo>
                    <a:lnTo>
                      <a:pt x="29" y="9"/>
                    </a:lnTo>
                    <a:lnTo>
                      <a:pt x="31" y="12"/>
                    </a:lnTo>
                    <a:lnTo>
                      <a:pt x="36" y="10"/>
                    </a:lnTo>
                    <a:lnTo>
                      <a:pt x="37" y="15"/>
                    </a:lnTo>
                    <a:lnTo>
                      <a:pt x="44" y="14"/>
                    </a:lnTo>
                    <a:lnTo>
                      <a:pt x="44" y="19"/>
                    </a:lnTo>
                    <a:lnTo>
                      <a:pt x="49" y="15"/>
                    </a:lnTo>
                    <a:lnTo>
                      <a:pt x="49" y="20"/>
                    </a:lnTo>
                    <a:lnTo>
                      <a:pt x="57" y="1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3" name="Freeform 1011"/>
              <p:cNvSpPr>
                <a:spLocks/>
              </p:cNvSpPr>
              <p:nvPr/>
            </p:nvSpPr>
            <p:spPr bwMode="auto">
              <a:xfrm>
                <a:off x="1324" y="1223"/>
                <a:ext cx="12" cy="8"/>
              </a:xfrm>
              <a:custGeom>
                <a:avLst/>
                <a:gdLst>
                  <a:gd name="T0" fmla="*/ 0 w 12"/>
                  <a:gd name="T1" fmla="*/ 8 h 8"/>
                  <a:gd name="T2" fmla="*/ 5 w 12"/>
                  <a:gd name="T3" fmla="*/ 8 h 8"/>
                  <a:gd name="T4" fmla="*/ 8 w 12"/>
                  <a:gd name="T5" fmla="*/ 7 h 8"/>
                  <a:gd name="T6" fmla="*/ 12 w 12"/>
                  <a:gd name="T7" fmla="*/ 3 h 8"/>
                  <a:gd name="T8" fmla="*/ 12 w 12"/>
                  <a:gd name="T9" fmla="*/ 0 h 8"/>
                  <a:gd name="T10" fmla="*/ 0 w 12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8"/>
                  <a:gd name="T20" fmla="*/ 12 w 12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8">
                    <a:moveTo>
                      <a:pt x="0" y="8"/>
                    </a:moveTo>
                    <a:lnTo>
                      <a:pt x="5" y="8"/>
                    </a:lnTo>
                    <a:lnTo>
                      <a:pt x="8" y="7"/>
                    </a:lnTo>
                    <a:lnTo>
                      <a:pt x="12" y="3"/>
                    </a:lnTo>
                    <a:lnTo>
                      <a:pt x="12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4" name="Freeform 1012"/>
              <p:cNvSpPr>
                <a:spLocks/>
              </p:cNvSpPr>
              <p:nvPr/>
            </p:nvSpPr>
            <p:spPr bwMode="auto">
              <a:xfrm>
                <a:off x="1329" y="1230"/>
                <a:ext cx="18" cy="28"/>
              </a:xfrm>
              <a:custGeom>
                <a:avLst/>
                <a:gdLst>
                  <a:gd name="T0" fmla="*/ 0 w 18"/>
                  <a:gd name="T1" fmla="*/ 1 h 28"/>
                  <a:gd name="T2" fmla="*/ 15 w 18"/>
                  <a:gd name="T3" fmla="*/ 28 h 28"/>
                  <a:gd name="T4" fmla="*/ 18 w 18"/>
                  <a:gd name="T5" fmla="*/ 26 h 28"/>
                  <a:gd name="T6" fmla="*/ 3 w 18"/>
                  <a:gd name="T7" fmla="*/ 0 h 28"/>
                  <a:gd name="T8" fmla="*/ 0 w 18"/>
                  <a:gd name="T9" fmla="*/ 1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28"/>
                  <a:gd name="T17" fmla="*/ 18 w 18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28">
                    <a:moveTo>
                      <a:pt x="0" y="1"/>
                    </a:moveTo>
                    <a:lnTo>
                      <a:pt x="15" y="28"/>
                    </a:lnTo>
                    <a:lnTo>
                      <a:pt x="18" y="26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5" name="Freeform 1013"/>
              <p:cNvSpPr>
                <a:spLocks/>
              </p:cNvSpPr>
              <p:nvPr/>
            </p:nvSpPr>
            <p:spPr bwMode="auto">
              <a:xfrm>
                <a:off x="1329" y="1231"/>
                <a:ext cx="18" cy="25"/>
              </a:xfrm>
              <a:custGeom>
                <a:avLst/>
                <a:gdLst>
                  <a:gd name="T0" fmla="*/ 18 w 18"/>
                  <a:gd name="T1" fmla="*/ 25 h 25"/>
                  <a:gd name="T2" fmla="*/ 13 w 18"/>
                  <a:gd name="T3" fmla="*/ 22 h 25"/>
                  <a:gd name="T4" fmla="*/ 13 w 18"/>
                  <a:gd name="T5" fmla="*/ 17 h 25"/>
                  <a:gd name="T6" fmla="*/ 8 w 18"/>
                  <a:gd name="T7" fmla="*/ 15 h 25"/>
                  <a:gd name="T8" fmla="*/ 10 w 18"/>
                  <a:gd name="T9" fmla="*/ 10 h 25"/>
                  <a:gd name="T10" fmla="*/ 5 w 18"/>
                  <a:gd name="T11" fmla="*/ 7 h 25"/>
                  <a:gd name="T12" fmla="*/ 5 w 18"/>
                  <a:gd name="T13" fmla="*/ 2 h 25"/>
                  <a:gd name="T14" fmla="*/ 0 w 18"/>
                  <a:gd name="T15" fmla="*/ 0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"/>
                  <a:gd name="T25" fmla="*/ 0 h 25"/>
                  <a:gd name="T26" fmla="*/ 18 w 18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" h="25">
                    <a:moveTo>
                      <a:pt x="18" y="25"/>
                    </a:moveTo>
                    <a:lnTo>
                      <a:pt x="13" y="22"/>
                    </a:lnTo>
                    <a:lnTo>
                      <a:pt x="13" y="17"/>
                    </a:lnTo>
                    <a:lnTo>
                      <a:pt x="8" y="15"/>
                    </a:lnTo>
                    <a:lnTo>
                      <a:pt x="10" y="10"/>
                    </a:lnTo>
                    <a:lnTo>
                      <a:pt x="5" y="7"/>
                    </a:lnTo>
                    <a:lnTo>
                      <a:pt x="5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6" name="Freeform 1014"/>
              <p:cNvSpPr>
                <a:spLocks/>
              </p:cNvSpPr>
              <p:nvPr/>
            </p:nvSpPr>
            <p:spPr bwMode="auto">
              <a:xfrm>
                <a:off x="1306" y="1218"/>
                <a:ext cx="84" cy="61"/>
              </a:xfrm>
              <a:custGeom>
                <a:avLst/>
                <a:gdLst>
                  <a:gd name="T0" fmla="*/ 0 w 84"/>
                  <a:gd name="T1" fmla="*/ 61 h 61"/>
                  <a:gd name="T2" fmla="*/ 2 w 84"/>
                  <a:gd name="T3" fmla="*/ 55 h 61"/>
                  <a:gd name="T4" fmla="*/ 5 w 84"/>
                  <a:gd name="T5" fmla="*/ 50 h 61"/>
                  <a:gd name="T6" fmla="*/ 10 w 84"/>
                  <a:gd name="T7" fmla="*/ 45 h 61"/>
                  <a:gd name="T8" fmla="*/ 15 w 84"/>
                  <a:gd name="T9" fmla="*/ 40 h 61"/>
                  <a:gd name="T10" fmla="*/ 25 w 84"/>
                  <a:gd name="T11" fmla="*/ 31 h 61"/>
                  <a:gd name="T12" fmla="*/ 36 w 84"/>
                  <a:gd name="T13" fmla="*/ 21 h 61"/>
                  <a:gd name="T14" fmla="*/ 48 w 84"/>
                  <a:gd name="T15" fmla="*/ 15 h 61"/>
                  <a:gd name="T16" fmla="*/ 61 w 84"/>
                  <a:gd name="T17" fmla="*/ 7 h 61"/>
                  <a:gd name="T18" fmla="*/ 69 w 84"/>
                  <a:gd name="T19" fmla="*/ 2 h 61"/>
                  <a:gd name="T20" fmla="*/ 77 w 84"/>
                  <a:gd name="T21" fmla="*/ 0 h 61"/>
                  <a:gd name="T22" fmla="*/ 81 w 84"/>
                  <a:gd name="T23" fmla="*/ 0 h 61"/>
                  <a:gd name="T24" fmla="*/ 82 w 84"/>
                  <a:gd name="T25" fmla="*/ 0 h 61"/>
                  <a:gd name="T26" fmla="*/ 84 w 84"/>
                  <a:gd name="T27" fmla="*/ 2 h 6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84"/>
                  <a:gd name="T43" fmla="*/ 0 h 61"/>
                  <a:gd name="T44" fmla="*/ 84 w 84"/>
                  <a:gd name="T45" fmla="*/ 61 h 6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84" h="61">
                    <a:moveTo>
                      <a:pt x="0" y="61"/>
                    </a:moveTo>
                    <a:lnTo>
                      <a:pt x="2" y="55"/>
                    </a:lnTo>
                    <a:lnTo>
                      <a:pt x="5" y="50"/>
                    </a:lnTo>
                    <a:lnTo>
                      <a:pt x="10" y="45"/>
                    </a:lnTo>
                    <a:lnTo>
                      <a:pt x="15" y="40"/>
                    </a:lnTo>
                    <a:lnTo>
                      <a:pt x="25" y="31"/>
                    </a:lnTo>
                    <a:lnTo>
                      <a:pt x="36" y="21"/>
                    </a:lnTo>
                    <a:lnTo>
                      <a:pt x="48" y="15"/>
                    </a:lnTo>
                    <a:lnTo>
                      <a:pt x="61" y="7"/>
                    </a:lnTo>
                    <a:lnTo>
                      <a:pt x="69" y="2"/>
                    </a:lnTo>
                    <a:lnTo>
                      <a:pt x="77" y="0"/>
                    </a:lnTo>
                    <a:lnTo>
                      <a:pt x="81" y="0"/>
                    </a:lnTo>
                    <a:lnTo>
                      <a:pt x="82" y="0"/>
                    </a:lnTo>
                    <a:lnTo>
                      <a:pt x="84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7" name="Freeform 1015"/>
              <p:cNvSpPr>
                <a:spLocks/>
              </p:cNvSpPr>
              <p:nvPr/>
            </p:nvSpPr>
            <p:spPr bwMode="auto">
              <a:xfrm>
                <a:off x="1313" y="1223"/>
                <a:ext cx="72" cy="55"/>
              </a:xfrm>
              <a:custGeom>
                <a:avLst/>
                <a:gdLst>
                  <a:gd name="T0" fmla="*/ 0 w 72"/>
                  <a:gd name="T1" fmla="*/ 55 h 55"/>
                  <a:gd name="T2" fmla="*/ 3 w 72"/>
                  <a:gd name="T3" fmla="*/ 46 h 55"/>
                  <a:gd name="T4" fmla="*/ 8 w 72"/>
                  <a:gd name="T5" fmla="*/ 40 h 55"/>
                  <a:gd name="T6" fmla="*/ 18 w 72"/>
                  <a:gd name="T7" fmla="*/ 30 h 55"/>
                  <a:gd name="T8" fmla="*/ 28 w 72"/>
                  <a:gd name="T9" fmla="*/ 23 h 55"/>
                  <a:gd name="T10" fmla="*/ 39 w 72"/>
                  <a:gd name="T11" fmla="*/ 15 h 55"/>
                  <a:gd name="T12" fmla="*/ 52 w 72"/>
                  <a:gd name="T13" fmla="*/ 7 h 55"/>
                  <a:gd name="T14" fmla="*/ 60 w 72"/>
                  <a:gd name="T15" fmla="*/ 2 h 55"/>
                  <a:gd name="T16" fmla="*/ 69 w 72"/>
                  <a:gd name="T17" fmla="*/ 0 h 55"/>
                  <a:gd name="T18" fmla="*/ 72 w 72"/>
                  <a:gd name="T19" fmla="*/ 0 h 5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2"/>
                  <a:gd name="T31" fmla="*/ 0 h 55"/>
                  <a:gd name="T32" fmla="*/ 72 w 72"/>
                  <a:gd name="T33" fmla="*/ 55 h 5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2" h="55">
                    <a:moveTo>
                      <a:pt x="0" y="55"/>
                    </a:moveTo>
                    <a:lnTo>
                      <a:pt x="3" y="46"/>
                    </a:lnTo>
                    <a:lnTo>
                      <a:pt x="8" y="40"/>
                    </a:lnTo>
                    <a:lnTo>
                      <a:pt x="18" y="30"/>
                    </a:lnTo>
                    <a:lnTo>
                      <a:pt x="28" y="23"/>
                    </a:lnTo>
                    <a:lnTo>
                      <a:pt x="39" y="15"/>
                    </a:lnTo>
                    <a:lnTo>
                      <a:pt x="52" y="7"/>
                    </a:lnTo>
                    <a:lnTo>
                      <a:pt x="60" y="2"/>
                    </a:lnTo>
                    <a:lnTo>
                      <a:pt x="69" y="0"/>
                    </a:lnTo>
                    <a:lnTo>
                      <a:pt x="72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8" name="Line 1016"/>
              <p:cNvSpPr>
                <a:spLocks noChangeShapeType="1"/>
              </p:cNvSpPr>
              <p:nvPr/>
            </p:nvSpPr>
            <p:spPr bwMode="auto">
              <a:xfrm flipV="1">
                <a:off x="1293" y="1278"/>
                <a:ext cx="18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9" name="Line 1017"/>
              <p:cNvSpPr>
                <a:spLocks noChangeShapeType="1"/>
              </p:cNvSpPr>
              <p:nvPr/>
            </p:nvSpPr>
            <p:spPr bwMode="auto">
              <a:xfrm>
                <a:off x="1295" y="1276"/>
                <a:ext cx="16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0" name="Line 1018"/>
              <p:cNvSpPr>
                <a:spLocks noChangeShapeType="1"/>
              </p:cNvSpPr>
              <p:nvPr/>
            </p:nvSpPr>
            <p:spPr bwMode="auto">
              <a:xfrm>
                <a:off x="1296" y="1273"/>
                <a:ext cx="18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1" name="Line 1019"/>
              <p:cNvSpPr>
                <a:spLocks noChangeShapeType="1"/>
              </p:cNvSpPr>
              <p:nvPr/>
            </p:nvSpPr>
            <p:spPr bwMode="auto">
              <a:xfrm>
                <a:off x="1298" y="1269"/>
                <a:ext cx="16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2" name="Line 1020"/>
              <p:cNvSpPr>
                <a:spLocks noChangeShapeType="1"/>
              </p:cNvSpPr>
              <p:nvPr/>
            </p:nvSpPr>
            <p:spPr bwMode="auto">
              <a:xfrm>
                <a:off x="1303" y="1283"/>
                <a:ext cx="33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3" name="Line 1021"/>
              <p:cNvSpPr>
                <a:spLocks noChangeShapeType="1"/>
              </p:cNvSpPr>
              <p:nvPr/>
            </p:nvSpPr>
            <p:spPr bwMode="auto">
              <a:xfrm>
                <a:off x="1314" y="1278"/>
                <a:ext cx="35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4" name="Line 1022"/>
              <p:cNvSpPr>
                <a:spLocks noChangeShapeType="1"/>
              </p:cNvSpPr>
              <p:nvPr/>
            </p:nvSpPr>
            <p:spPr bwMode="auto">
              <a:xfrm>
                <a:off x="1327" y="1271"/>
                <a:ext cx="28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5" name="Line 1023"/>
              <p:cNvSpPr>
                <a:spLocks noChangeShapeType="1"/>
              </p:cNvSpPr>
              <p:nvPr/>
            </p:nvSpPr>
            <p:spPr bwMode="auto">
              <a:xfrm>
                <a:off x="1346" y="1258"/>
                <a:ext cx="18" cy="1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6" name="Line 0"/>
              <p:cNvSpPr>
                <a:spLocks noChangeShapeType="1"/>
              </p:cNvSpPr>
              <p:nvPr/>
            </p:nvSpPr>
            <p:spPr bwMode="auto">
              <a:xfrm>
                <a:off x="1362" y="1244"/>
                <a:ext cx="8" cy="2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7" name="Line 1"/>
              <p:cNvSpPr>
                <a:spLocks noChangeShapeType="1"/>
              </p:cNvSpPr>
              <p:nvPr/>
            </p:nvSpPr>
            <p:spPr bwMode="auto">
              <a:xfrm flipH="1">
                <a:off x="1377" y="1233"/>
                <a:ext cx="1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8" name="Line 2"/>
              <p:cNvSpPr>
                <a:spLocks noChangeShapeType="1"/>
              </p:cNvSpPr>
              <p:nvPr/>
            </p:nvSpPr>
            <p:spPr bwMode="auto">
              <a:xfrm flipH="1">
                <a:off x="1383" y="1221"/>
                <a:ext cx="7" cy="3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9" name="Line 3"/>
              <p:cNvSpPr>
                <a:spLocks noChangeShapeType="1"/>
              </p:cNvSpPr>
              <p:nvPr/>
            </p:nvSpPr>
            <p:spPr bwMode="auto">
              <a:xfrm>
                <a:off x="1301" y="1266"/>
                <a:ext cx="15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0" name="Line 4"/>
              <p:cNvSpPr>
                <a:spLocks noChangeShapeType="1"/>
              </p:cNvSpPr>
              <p:nvPr/>
            </p:nvSpPr>
            <p:spPr bwMode="auto">
              <a:xfrm>
                <a:off x="1304" y="1263"/>
                <a:ext cx="15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1" name="Line 5"/>
              <p:cNvSpPr>
                <a:spLocks noChangeShapeType="1"/>
              </p:cNvSpPr>
              <p:nvPr/>
            </p:nvSpPr>
            <p:spPr bwMode="auto">
              <a:xfrm>
                <a:off x="1309" y="1258"/>
                <a:ext cx="12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2" name="Line 6"/>
              <p:cNvSpPr>
                <a:spLocks noChangeShapeType="1"/>
              </p:cNvSpPr>
              <p:nvPr/>
            </p:nvSpPr>
            <p:spPr bwMode="auto">
              <a:xfrm>
                <a:off x="1313" y="1254"/>
                <a:ext cx="11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3" name="Line 7"/>
              <p:cNvSpPr>
                <a:spLocks noChangeShapeType="1"/>
              </p:cNvSpPr>
              <p:nvPr/>
            </p:nvSpPr>
            <p:spPr bwMode="auto">
              <a:xfrm>
                <a:off x="1319" y="1249"/>
                <a:ext cx="10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4" name="Line 8"/>
              <p:cNvSpPr>
                <a:spLocks noChangeShapeType="1"/>
              </p:cNvSpPr>
              <p:nvPr/>
            </p:nvSpPr>
            <p:spPr bwMode="auto">
              <a:xfrm>
                <a:off x="1326" y="1246"/>
                <a:ext cx="6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5" name="Line 9"/>
              <p:cNvSpPr>
                <a:spLocks noChangeShapeType="1"/>
              </p:cNvSpPr>
              <p:nvPr/>
            </p:nvSpPr>
            <p:spPr bwMode="auto">
              <a:xfrm>
                <a:off x="1327" y="1239"/>
                <a:ext cx="10" cy="9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6" name="Line 10"/>
              <p:cNvSpPr>
                <a:spLocks noChangeShapeType="1"/>
              </p:cNvSpPr>
              <p:nvPr/>
            </p:nvSpPr>
            <p:spPr bwMode="auto">
              <a:xfrm>
                <a:off x="1346" y="1226"/>
                <a:ext cx="3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7" name="Line 11"/>
              <p:cNvSpPr>
                <a:spLocks noChangeShapeType="1"/>
              </p:cNvSpPr>
              <p:nvPr/>
            </p:nvSpPr>
            <p:spPr bwMode="auto">
              <a:xfrm flipV="1">
                <a:off x="1326" y="1236"/>
                <a:ext cx="5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8" name="Line 12"/>
              <p:cNvSpPr>
                <a:spLocks noChangeShapeType="1"/>
              </p:cNvSpPr>
              <p:nvPr/>
            </p:nvSpPr>
            <p:spPr bwMode="auto">
              <a:xfrm flipV="1">
                <a:off x="1336" y="1226"/>
                <a:ext cx="8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9" name="Line 13"/>
              <p:cNvSpPr>
                <a:spLocks noChangeShapeType="1"/>
              </p:cNvSpPr>
              <p:nvPr/>
            </p:nvSpPr>
            <p:spPr bwMode="auto">
              <a:xfrm>
                <a:off x="1352" y="1221"/>
                <a:ext cx="3" cy="1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0" name="Line 14"/>
              <p:cNvSpPr>
                <a:spLocks noChangeShapeType="1"/>
              </p:cNvSpPr>
              <p:nvPr/>
            </p:nvSpPr>
            <p:spPr bwMode="auto">
              <a:xfrm>
                <a:off x="1357" y="1220"/>
                <a:ext cx="3" cy="1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1" name="Line 15"/>
              <p:cNvSpPr>
                <a:spLocks noChangeShapeType="1"/>
              </p:cNvSpPr>
              <p:nvPr/>
            </p:nvSpPr>
            <p:spPr bwMode="auto">
              <a:xfrm>
                <a:off x="1364" y="1216"/>
                <a:ext cx="1" cy="1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2" name="Line 16"/>
              <p:cNvSpPr>
                <a:spLocks noChangeShapeType="1"/>
              </p:cNvSpPr>
              <p:nvPr/>
            </p:nvSpPr>
            <p:spPr bwMode="auto">
              <a:xfrm>
                <a:off x="1367" y="1211"/>
                <a:ext cx="2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3" name="Line 17"/>
              <p:cNvSpPr>
                <a:spLocks noChangeShapeType="1"/>
              </p:cNvSpPr>
              <p:nvPr/>
            </p:nvSpPr>
            <p:spPr bwMode="auto">
              <a:xfrm flipH="1">
                <a:off x="1372" y="1210"/>
                <a:ext cx="1" cy="16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4" name="Line 18"/>
              <p:cNvSpPr>
                <a:spLocks noChangeShapeType="1"/>
              </p:cNvSpPr>
              <p:nvPr/>
            </p:nvSpPr>
            <p:spPr bwMode="auto">
              <a:xfrm flipH="1">
                <a:off x="1375" y="1208"/>
                <a:ext cx="3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5" name="Line 19"/>
              <p:cNvSpPr>
                <a:spLocks noChangeShapeType="1"/>
              </p:cNvSpPr>
              <p:nvPr/>
            </p:nvSpPr>
            <p:spPr bwMode="auto">
              <a:xfrm flipH="1">
                <a:off x="1380" y="1206"/>
                <a:ext cx="3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6" name="Line 20"/>
              <p:cNvSpPr>
                <a:spLocks noChangeShapeType="1"/>
              </p:cNvSpPr>
              <p:nvPr/>
            </p:nvSpPr>
            <p:spPr bwMode="auto">
              <a:xfrm flipH="1">
                <a:off x="1382" y="1205"/>
                <a:ext cx="5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7" name="Line 21"/>
              <p:cNvSpPr>
                <a:spLocks noChangeShapeType="1"/>
              </p:cNvSpPr>
              <p:nvPr/>
            </p:nvSpPr>
            <p:spPr bwMode="auto">
              <a:xfrm flipH="1">
                <a:off x="1383" y="1205"/>
                <a:ext cx="7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8" name="Line 22"/>
              <p:cNvSpPr>
                <a:spLocks noChangeShapeType="1"/>
              </p:cNvSpPr>
              <p:nvPr/>
            </p:nvSpPr>
            <p:spPr bwMode="auto">
              <a:xfrm flipH="1">
                <a:off x="1385" y="1203"/>
                <a:ext cx="8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9" name="Line 23"/>
              <p:cNvSpPr>
                <a:spLocks noChangeShapeType="1"/>
              </p:cNvSpPr>
              <p:nvPr/>
            </p:nvSpPr>
            <p:spPr bwMode="auto">
              <a:xfrm flipH="1">
                <a:off x="1387" y="1205"/>
                <a:ext cx="8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0" name="Freeform 24"/>
              <p:cNvSpPr>
                <a:spLocks/>
              </p:cNvSpPr>
              <p:nvPr/>
            </p:nvSpPr>
            <p:spPr bwMode="auto">
              <a:xfrm>
                <a:off x="1323" y="1268"/>
                <a:ext cx="82" cy="66"/>
              </a:xfrm>
              <a:custGeom>
                <a:avLst/>
                <a:gdLst>
                  <a:gd name="T0" fmla="*/ 21 w 82"/>
                  <a:gd name="T1" fmla="*/ 15 h 66"/>
                  <a:gd name="T2" fmla="*/ 24 w 82"/>
                  <a:gd name="T3" fmla="*/ 18 h 66"/>
                  <a:gd name="T4" fmla="*/ 24 w 82"/>
                  <a:gd name="T5" fmla="*/ 26 h 66"/>
                  <a:gd name="T6" fmla="*/ 3 w 82"/>
                  <a:gd name="T7" fmla="*/ 53 h 66"/>
                  <a:gd name="T8" fmla="*/ 0 w 82"/>
                  <a:gd name="T9" fmla="*/ 54 h 66"/>
                  <a:gd name="T10" fmla="*/ 0 w 82"/>
                  <a:gd name="T11" fmla="*/ 66 h 66"/>
                  <a:gd name="T12" fmla="*/ 82 w 82"/>
                  <a:gd name="T13" fmla="*/ 66 h 66"/>
                  <a:gd name="T14" fmla="*/ 82 w 82"/>
                  <a:gd name="T15" fmla="*/ 54 h 66"/>
                  <a:gd name="T16" fmla="*/ 80 w 82"/>
                  <a:gd name="T17" fmla="*/ 54 h 66"/>
                  <a:gd name="T18" fmla="*/ 80 w 82"/>
                  <a:gd name="T19" fmla="*/ 24 h 66"/>
                  <a:gd name="T20" fmla="*/ 59 w 82"/>
                  <a:gd name="T21" fmla="*/ 0 h 66"/>
                  <a:gd name="T22" fmla="*/ 55 w 82"/>
                  <a:gd name="T23" fmla="*/ 1 h 66"/>
                  <a:gd name="T24" fmla="*/ 77 w 82"/>
                  <a:gd name="T25" fmla="*/ 26 h 66"/>
                  <a:gd name="T26" fmla="*/ 77 w 82"/>
                  <a:gd name="T27" fmla="*/ 51 h 66"/>
                  <a:gd name="T28" fmla="*/ 59 w 82"/>
                  <a:gd name="T29" fmla="*/ 24 h 66"/>
                  <a:gd name="T30" fmla="*/ 75 w 82"/>
                  <a:gd name="T31" fmla="*/ 24 h 66"/>
                  <a:gd name="T32" fmla="*/ 73 w 82"/>
                  <a:gd name="T33" fmla="*/ 23 h 66"/>
                  <a:gd name="T34" fmla="*/ 57 w 82"/>
                  <a:gd name="T35" fmla="*/ 21 h 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2"/>
                  <a:gd name="T55" fmla="*/ 0 h 66"/>
                  <a:gd name="T56" fmla="*/ 82 w 82"/>
                  <a:gd name="T57" fmla="*/ 66 h 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2" h="66">
                    <a:moveTo>
                      <a:pt x="21" y="15"/>
                    </a:moveTo>
                    <a:lnTo>
                      <a:pt x="24" y="18"/>
                    </a:lnTo>
                    <a:lnTo>
                      <a:pt x="24" y="26"/>
                    </a:lnTo>
                    <a:lnTo>
                      <a:pt x="3" y="53"/>
                    </a:lnTo>
                    <a:lnTo>
                      <a:pt x="0" y="54"/>
                    </a:lnTo>
                    <a:lnTo>
                      <a:pt x="0" y="66"/>
                    </a:lnTo>
                    <a:lnTo>
                      <a:pt x="82" y="66"/>
                    </a:lnTo>
                    <a:lnTo>
                      <a:pt x="82" y="54"/>
                    </a:lnTo>
                    <a:lnTo>
                      <a:pt x="80" y="54"/>
                    </a:lnTo>
                    <a:lnTo>
                      <a:pt x="80" y="24"/>
                    </a:lnTo>
                    <a:lnTo>
                      <a:pt x="59" y="0"/>
                    </a:lnTo>
                    <a:lnTo>
                      <a:pt x="55" y="1"/>
                    </a:lnTo>
                    <a:lnTo>
                      <a:pt x="77" y="26"/>
                    </a:lnTo>
                    <a:lnTo>
                      <a:pt x="77" y="51"/>
                    </a:lnTo>
                    <a:lnTo>
                      <a:pt x="59" y="24"/>
                    </a:lnTo>
                    <a:lnTo>
                      <a:pt x="75" y="24"/>
                    </a:lnTo>
                    <a:lnTo>
                      <a:pt x="73" y="23"/>
                    </a:lnTo>
                    <a:lnTo>
                      <a:pt x="57" y="2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1" name="Rectangle 25"/>
              <p:cNvSpPr>
                <a:spLocks noChangeArrowheads="1"/>
              </p:cNvSpPr>
              <p:nvPr/>
            </p:nvSpPr>
            <p:spPr bwMode="auto">
              <a:xfrm>
                <a:off x="1377" y="1269"/>
                <a:ext cx="1" cy="57"/>
              </a:xfrm>
              <a:prstGeom prst="rect">
                <a:avLst/>
              </a:prstGeom>
              <a:noFill/>
              <a:ln w="0">
                <a:solidFill>
                  <a:srgbClr val="333399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cs typeface="Calibri" charset="0"/>
                </a:endParaRPr>
              </a:p>
            </p:txBody>
          </p:sp>
          <p:sp>
            <p:nvSpPr>
              <p:cNvPr id="252" name="Freeform 26"/>
              <p:cNvSpPr>
                <a:spLocks/>
              </p:cNvSpPr>
              <p:nvPr/>
            </p:nvSpPr>
            <p:spPr bwMode="auto">
              <a:xfrm>
                <a:off x="1347" y="1289"/>
                <a:ext cx="30" cy="7"/>
              </a:xfrm>
              <a:custGeom>
                <a:avLst/>
                <a:gdLst>
                  <a:gd name="T0" fmla="*/ 0 w 30"/>
                  <a:gd name="T1" fmla="*/ 5 h 7"/>
                  <a:gd name="T2" fmla="*/ 30 w 30"/>
                  <a:gd name="T3" fmla="*/ 0 h 7"/>
                  <a:gd name="T4" fmla="*/ 30 w 30"/>
                  <a:gd name="T5" fmla="*/ 3 h 7"/>
                  <a:gd name="T6" fmla="*/ 0 w 30"/>
                  <a:gd name="T7" fmla="*/ 7 h 7"/>
                  <a:gd name="T8" fmla="*/ 0 w 30"/>
                  <a:gd name="T9" fmla="*/ 5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7"/>
                  <a:gd name="T17" fmla="*/ 30 w 3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7">
                    <a:moveTo>
                      <a:pt x="0" y="5"/>
                    </a:moveTo>
                    <a:lnTo>
                      <a:pt x="30" y="0"/>
                    </a:lnTo>
                    <a:lnTo>
                      <a:pt x="30" y="3"/>
                    </a:lnTo>
                    <a:lnTo>
                      <a:pt x="0" y="7"/>
                    </a:lnTo>
                    <a:lnTo>
                      <a:pt x="0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3" name="Freeform 27"/>
              <p:cNvSpPr>
                <a:spLocks/>
              </p:cNvSpPr>
              <p:nvPr/>
            </p:nvSpPr>
            <p:spPr bwMode="auto">
              <a:xfrm>
                <a:off x="1331" y="1296"/>
                <a:ext cx="21" cy="26"/>
              </a:xfrm>
              <a:custGeom>
                <a:avLst/>
                <a:gdLst>
                  <a:gd name="T0" fmla="*/ 21 w 21"/>
                  <a:gd name="T1" fmla="*/ 0 h 26"/>
                  <a:gd name="T2" fmla="*/ 0 w 21"/>
                  <a:gd name="T3" fmla="*/ 26 h 26"/>
                  <a:gd name="T4" fmla="*/ 16 w 21"/>
                  <a:gd name="T5" fmla="*/ 26 h 26"/>
                  <a:gd name="T6" fmla="*/ 16 w 21"/>
                  <a:gd name="T7" fmla="*/ 5 h 2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"/>
                  <a:gd name="T13" fmla="*/ 0 h 26"/>
                  <a:gd name="T14" fmla="*/ 21 w 21"/>
                  <a:gd name="T15" fmla="*/ 26 h 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" h="26">
                    <a:moveTo>
                      <a:pt x="21" y="0"/>
                    </a:moveTo>
                    <a:lnTo>
                      <a:pt x="0" y="26"/>
                    </a:lnTo>
                    <a:lnTo>
                      <a:pt x="16" y="26"/>
                    </a:lnTo>
                    <a:lnTo>
                      <a:pt x="16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4" name="Freeform 28"/>
              <p:cNvSpPr>
                <a:spLocks/>
              </p:cNvSpPr>
              <p:nvPr/>
            </p:nvSpPr>
            <p:spPr bwMode="auto">
              <a:xfrm>
                <a:off x="1347" y="1292"/>
                <a:ext cx="30" cy="30"/>
              </a:xfrm>
              <a:custGeom>
                <a:avLst/>
                <a:gdLst>
                  <a:gd name="T0" fmla="*/ 26 w 30"/>
                  <a:gd name="T1" fmla="*/ 0 h 30"/>
                  <a:gd name="T2" fmla="*/ 0 w 30"/>
                  <a:gd name="T3" fmla="*/ 30 h 30"/>
                  <a:gd name="T4" fmla="*/ 7 w 30"/>
                  <a:gd name="T5" fmla="*/ 30 h 30"/>
                  <a:gd name="T6" fmla="*/ 30 w 30"/>
                  <a:gd name="T7" fmla="*/ 4 h 30"/>
                  <a:gd name="T8" fmla="*/ 26 w 30"/>
                  <a:gd name="T9" fmla="*/ 0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30"/>
                  <a:gd name="T17" fmla="*/ 30 w 30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30">
                    <a:moveTo>
                      <a:pt x="26" y="0"/>
                    </a:moveTo>
                    <a:lnTo>
                      <a:pt x="0" y="30"/>
                    </a:lnTo>
                    <a:lnTo>
                      <a:pt x="7" y="30"/>
                    </a:lnTo>
                    <a:lnTo>
                      <a:pt x="30" y="4"/>
                    </a:lnTo>
                    <a:lnTo>
                      <a:pt x="26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5" name="Freeform 29"/>
              <p:cNvSpPr>
                <a:spLocks/>
              </p:cNvSpPr>
              <p:nvPr/>
            </p:nvSpPr>
            <p:spPr bwMode="auto">
              <a:xfrm>
                <a:off x="1380" y="1259"/>
                <a:ext cx="20" cy="25"/>
              </a:xfrm>
              <a:custGeom>
                <a:avLst/>
                <a:gdLst>
                  <a:gd name="T0" fmla="*/ 0 w 20"/>
                  <a:gd name="T1" fmla="*/ 0 h 25"/>
                  <a:gd name="T2" fmla="*/ 3 w 20"/>
                  <a:gd name="T3" fmla="*/ 4 h 25"/>
                  <a:gd name="T4" fmla="*/ 10 w 20"/>
                  <a:gd name="T5" fmla="*/ 5 h 25"/>
                  <a:gd name="T6" fmla="*/ 10 w 20"/>
                  <a:gd name="T7" fmla="*/ 10 h 25"/>
                  <a:gd name="T8" fmla="*/ 20 w 20"/>
                  <a:gd name="T9" fmla="*/ 17 h 25"/>
                  <a:gd name="T10" fmla="*/ 20 w 20"/>
                  <a:gd name="T11" fmla="*/ 22 h 25"/>
                  <a:gd name="T12" fmla="*/ 16 w 20"/>
                  <a:gd name="T13" fmla="*/ 25 h 25"/>
                  <a:gd name="T14" fmla="*/ 13 w 20"/>
                  <a:gd name="T15" fmla="*/ 20 h 25"/>
                  <a:gd name="T16" fmla="*/ 15 w 20"/>
                  <a:gd name="T17" fmla="*/ 20 h 25"/>
                  <a:gd name="T18" fmla="*/ 7 w 20"/>
                  <a:gd name="T19" fmla="*/ 10 h 25"/>
                  <a:gd name="T20" fmla="*/ 3 w 20"/>
                  <a:gd name="T21" fmla="*/ 10 h 25"/>
                  <a:gd name="T22" fmla="*/ 2 w 20"/>
                  <a:gd name="T23" fmla="*/ 9 h 25"/>
                  <a:gd name="T24" fmla="*/ 0 w 20"/>
                  <a:gd name="T25" fmla="*/ 0 h 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0"/>
                  <a:gd name="T40" fmla="*/ 0 h 25"/>
                  <a:gd name="T41" fmla="*/ 20 w 20"/>
                  <a:gd name="T42" fmla="*/ 25 h 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0" h="25">
                    <a:moveTo>
                      <a:pt x="0" y="0"/>
                    </a:moveTo>
                    <a:lnTo>
                      <a:pt x="3" y="4"/>
                    </a:lnTo>
                    <a:lnTo>
                      <a:pt x="10" y="5"/>
                    </a:lnTo>
                    <a:lnTo>
                      <a:pt x="10" y="10"/>
                    </a:lnTo>
                    <a:lnTo>
                      <a:pt x="20" y="17"/>
                    </a:lnTo>
                    <a:lnTo>
                      <a:pt x="20" y="22"/>
                    </a:lnTo>
                    <a:lnTo>
                      <a:pt x="16" y="25"/>
                    </a:lnTo>
                    <a:lnTo>
                      <a:pt x="13" y="20"/>
                    </a:lnTo>
                    <a:lnTo>
                      <a:pt x="15" y="20"/>
                    </a:lnTo>
                    <a:lnTo>
                      <a:pt x="7" y="10"/>
                    </a:lnTo>
                    <a:lnTo>
                      <a:pt x="3" y="10"/>
                    </a:lnTo>
                    <a:lnTo>
                      <a:pt x="2" y="9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6" name="Freeform 30"/>
              <p:cNvSpPr>
                <a:spLocks/>
              </p:cNvSpPr>
              <p:nvPr/>
            </p:nvSpPr>
            <p:spPr bwMode="auto">
              <a:xfrm>
                <a:off x="1350" y="1294"/>
                <a:ext cx="19" cy="25"/>
              </a:xfrm>
              <a:custGeom>
                <a:avLst/>
                <a:gdLst>
                  <a:gd name="T0" fmla="*/ 0 w 19"/>
                  <a:gd name="T1" fmla="*/ 5 h 25"/>
                  <a:gd name="T2" fmla="*/ 0 w 19"/>
                  <a:gd name="T3" fmla="*/ 25 h 25"/>
                  <a:gd name="T4" fmla="*/ 4 w 19"/>
                  <a:gd name="T5" fmla="*/ 0 h 25"/>
                  <a:gd name="T6" fmla="*/ 5 w 19"/>
                  <a:gd name="T7" fmla="*/ 0 h 25"/>
                  <a:gd name="T8" fmla="*/ 4 w 19"/>
                  <a:gd name="T9" fmla="*/ 22 h 25"/>
                  <a:gd name="T10" fmla="*/ 9 w 19"/>
                  <a:gd name="T11" fmla="*/ 15 h 25"/>
                  <a:gd name="T12" fmla="*/ 5 w 19"/>
                  <a:gd name="T13" fmla="*/ 0 h 25"/>
                  <a:gd name="T14" fmla="*/ 9 w 19"/>
                  <a:gd name="T15" fmla="*/ 0 h 25"/>
                  <a:gd name="T16" fmla="*/ 12 w 19"/>
                  <a:gd name="T17" fmla="*/ 13 h 25"/>
                  <a:gd name="T18" fmla="*/ 14 w 19"/>
                  <a:gd name="T19" fmla="*/ 12 h 25"/>
                  <a:gd name="T20" fmla="*/ 12 w 19"/>
                  <a:gd name="T21" fmla="*/ 0 h 25"/>
                  <a:gd name="T22" fmla="*/ 17 w 19"/>
                  <a:gd name="T23" fmla="*/ 2 h 25"/>
                  <a:gd name="T24" fmla="*/ 19 w 19"/>
                  <a:gd name="T25" fmla="*/ 0 h 25"/>
                  <a:gd name="T26" fmla="*/ 14 w 19"/>
                  <a:gd name="T27" fmla="*/ 10 h 2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9"/>
                  <a:gd name="T43" fmla="*/ 0 h 25"/>
                  <a:gd name="T44" fmla="*/ 19 w 19"/>
                  <a:gd name="T45" fmla="*/ 25 h 2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9" h="25">
                    <a:moveTo>
                      <a:pt x="0" y="5"/>
                    </a:moveTo>
                    <a:lnTo>
                      <a:pt x="0" y="25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4" y="22"/>
                    </a:lnTo>
                    <a:lnTo>
                      <a:pt x="9" y="15"/>
                    </a:lnTo>
                    <a:lnTo>
                      <a:pt x="5" y="0"/>
                    </a:lnTo>
                    <a:lnTo>
                      <a:pt x="9" y="0"/>
                    </a:lnTo>
                    <a:lnTo>
                      <a:pt x="12" y="13"/>
                    </a:lnTo>
                    <a:lnTo>
                      <a:pt x="14" y="12"/>
                    </a:lnTo>
                    <a:lnTo>
                      <a:pt x="12" y="0"/>
                    </a:lnTo>
                    <a:lnTo>
                      <a:pt x="17" y="2"/>
                    </a:lnTo>
                    <a:lnTo>
                      <a:pt x="19" y="0"/>
                    </a:lnTo>
                    <a:lnTo>
                      <a:pt x="14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7" name="Freeform 31"/>
              <p:cNvSpPr>
                <a:spLocks/>
              </p:cNvSpPr>
              <p:nvPr/>
            </p:nvSpPr>
            <p:spPr bwMode="auto">
              <a:xfrm>
                <a:off x="1362" y="1306"/>
                <a:ext cx="8" cy="16"/>
              </a:xfrm>
              <a:custGeom>
                <a:avLst/>
                <a:gdLst>
                  <a:gd name="T0" fmla="*/ 3 w 8"/>
                  <a:gd name="T1" fmla="*/ 1 h 16"/>
                  <a:gd name="T2" fmla="*/ 0 w 8"/>
                  <a:gd name="T3" fmla="*/ 16 h 16"/>
                  <a:gd name="T4" fmla="*/ 3 w 8"/>
                  <a:gd name="T5" fmla="*/ 16 h 16"/>
                  <a:gd name="T6" fmla="*/ 7 w 8"/>
                  <a:gd name="T7" fmla="*/ 0 h 16"/>
                  <a:gd name="T8" fmla="*/ 8 w 8"/>
                  <a:gd name="T9" fmla="*/ 0 h 16"/>
                  <a:gd name="T10" fmla="*/ 8 w 8"/>
                  <a:gd name="T11" fmla="*/ 1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3" y="1"/>
                    </a:moveTo>
                    <a:lnTo>
                      <a:pt x="0" y="16"/>
                    </a:lnTo>
                    <a:lnTo>
                      <a:pt x="3" y="16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8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8" name="Freeform 32"/>
              <p:cNvSpPr>
                <a:spLocks/>
              </p:cNvSpPr>
              <p:nvPr/>
            </p:nvSpPr>
            <p:spPr bwMode="auto">
              <a:xfrm>
                <a:off x="1326" y="1324"/>
                <a:ext cx="62" cy="2"/>
              </a:xfrm>
              <a:custGeom>
                <a:avLst/>
                <a:gdLst>
                  <a:gd name="T0" fmla="*/ 0 w 62"/>
                  <a:gd name="T1" fmla="*/ 0 h 2"/>
                  <a:gd name="T2" fmla="*/ 51 w 62"/>
                  <a:gd name="T3" fmla="*/ 2 h 2"/>
                  <a:gd name="T4" fmla="*/ 62 w 62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62"/>
                  <a:gd name="T10" fmla="*/ 0 h 2"/>
                  <a:gd name="T11" fmla="*/ 62 w 6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" h="2">
                    <a:moveTo>
                      <a:pt x="0" y="0"/>
                    </a:moveTo>
                    <a:lnTo>
                      <a:pt x="51" y="2"/>
                    </a:lnTo>
                    <a:lnTo>
                      <a:pt x="62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9" name="Freeform 33"/>
              <p:cNvSpPr>
                <a:spLocks/>
              </p:cNvSpPr>
              <p:nvPr/>
            </p:nvSpPr>
            <p:spPr bwMode="auto">
              <a:xfrm>
                <a:off x="1323" y="1329"/>
                <a:ext cx="80" cy="1"/>
              </a:xfrm>
              <a:custGeom>
                <a:avLst/>
                <a:gdLst>
                  <a:gd name="T0" fmla="*/ 0 w 80"/>
                  <a:gd name="T1" fmla="*/ 0 h 1"/>
                  <a:gd name="T2" fmla="*/ 80 w 80"/>
                  <a:gd name="T3" fmla="*/ 0 h 1"/>
                  <a:gd name="T4" fmla="*/ 0 w 80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80"/>
                  <a:gd name="T10" fmla="*/ 0 h 1"/>
                  <a:gd name="T11" fmla="*/ 80 w 80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0" h="1">
                    <a:moveTo>
                      <a:pt x="0" y="0"/>
                    </a:moveTo>
                    <a:lnTo>
                      <a:pt x="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0" name="Freeform 34"/>
              <p:cNvSpPr>
                <a:spLocks/>
              </p:cNvSpPr>
              <p:nvPr/>
            </p:nvSpPr>
            <p:spPr bwMode="auto">
              <a:xfrm>
                <a:off x="1380" y="1316"/>
                <a:ext cx="15" cy="11"/>
              </a:xfrm>
              <a:custGeom>
                <a:avLst/>
                <a:gdLst>
                  <a:gd name="T0" fmla="*/ 12 w 15"/>
                  <a:gd name="T1" fmla="*/ 11 h 11"/>
                  <a:gd name="T2" fmla="*/ 10 w 15"/>
                  <a:gd name="T3" fmla="*/ 5 h 11"/>
                  <a:gd name="T4" fmla="*/ 0 w 15"/>
                  <a:gd name="T5" fmla="*/ 5 h 11"/>
                  <a:gd name="T6" fmla="*/ 3 w 15"/>
                  <a:gd name="T7" fmla="*/ 5 h 11"/>
                  <a:gd name="T8" fmla="*/ 3 w 15"/>
                  <a:gd name="T9" fmla="*/ 1 h 11"/>
                  <a:gd name="T10" fmla="*/ 8 w 15"/>
                  <a:gd name="T11" fmla="*/ 1 h 11"/>
                  <a:gd name="T12" fmla="*/ 10 w 15"/>
                  <a:gd name="T13" fmla="*/ 0 h 11"/>
                  <a:gd name="T14" fmla="*/ 12 w 15"/>
                  <a:gd name="T15" fmla="*/ 0 h 11"/>
                  <a:gd name="T16" fmla="*/ 12 w 15"/>
                  <a:gd name="T17" fmla="*/ 5 h 11"/>
                  <a:gd name="T18" fmla="*/ 13 w 15"/>
                  <a:gd name="T19" fmla="*/ 5 h 11"/>
                  <a:gd name="T20" fmla="*/ 15 w 15"/>
                  <a:gd name="T21" fmla="*/ 11 h 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5"/>
                  <a:gd name="T34" fmla="*/ 0 h 11"/>
                  <a:gd name="T35" fmla="*/ 15 w 15"/>
                  <a:gd name="T36" fmla="*/ 11 h 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5" h="11">
                    <a:moveTo>
                      <a:pt x="12" y="11"/>
                    </a:moveTo>
                    <a:lnTo>
                      <a:pt x="10" y="5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1"/>
                    </a:lnTo>
                    <a:lnTo>
                      <a:pt x="8" y="1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3" y="5"/>
                    </a:lnTo>
                    <a:lnTo>
                      <a:pt x="15" y="1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1" name="Freeform 35"/>
              <p:cNvSpPr>
                <a:spLocks/>
              </p:cNvSpPr>
              <p:nvPr/>
            </p:nvSpPr>
            <p:spPr bwMode="auto">
              <a:xfrm>
                <a:off x="1369" y="1268"/>
                <a:ext cx="8" cy="23"/>
              </a:xfrm>
              <a:custGeom>
                <a:avLst/>
                <a:gdLst>
                  <a:gd name="T0" fmla="*/ 4 w 8"/>
                  <a:gd name="T1" fmla="*/ 0 h 23"/>
                  <a:gd name="T2" fmla="*/ 0 w 8"/>
                  <a:gd name="T3" fmla="*/ 23 h 23"/>
                  <a:gd name="T4" fmla="*/ 3 w 8"/>
                  <a:gd name="T5" fmla="*/ 23 h 23"/>
                  <a:gd name="T6" fmla="*/ 8 w 8"/>
                  <a:gd name="T7" fmla="*/ 1 h 23"/>
                  <a:gd name="T8" fmla="*/ 4 w 8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23"/>
                  <a:gd name="T17" fmla="*/ 8 w 8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23">
                    <a:moveTo>
                      <a:pt x="4" y="0"/>
                    </a:moveTo>
                    <a:lnTo>
                      <a:pt x="0" y="23"/>
                    </a:lnTo>
                    <a:lnTo>
                      <a:pt x="3" y="23"/>
                    </a:lnTo>
                    <a:lnTo>
                      <a:pt x="8" y="1"/>
                    </a:lnTo>
                    <a:lnTo>
                      <a:pt x="4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2" name="Freeform 36"/>
              <p:cNvSpPr>
                <a:spLocks/>
              </p:cNvSpPr>
              <p:nvPr/>
            </p:nvSpPr>
            <p:spPr bwMode="auto">
              <a:xfrm>
                <a:off x="1347" y="1283"/>
                <a:ext cx="15" cy="8"/>
              </a:xfrm>
              <a:custGeom>
                <a:avLst/>
                <a:gdLst>
                  <a:gd name="T0" fmla="*/ 0 w 15"/>
                  <a:gd name="T1" fmla="*/ 0 h 8"/>
                  <a:gd name="T2" fmla="*/ 7 w 15"/>
                  <a:gd name="T3" fmla="*/ 6 h 8"/>
                  <a:gd name="T4" fmla="*/ 10 w 15"/>
                  <a:gd name="T5" fmla="*/ 8 h 8"/>
                  <a:gd name="T6" fmla="*/ 15 w 15"/>
                  <a:gd name="T7" fmla="*/ 8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8"/>
                  <a:gd name="T14" fmla="*/ 15 w 15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8">
                    <a:moveTo>
                      <a:pt x="0" y="0"/>
                    </a:moveTo>
                    <a:lnTo>
                      <a:pt x="7" y="6"/>
                    </a:lnTo>
                    <a:lnTo>
                      <a:pt x="10" y="8"/>
                    </a:lnTo>
                    <a:lnTo>
                      <a:pt x="15" y="8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3" name="Freeform 37"/>
              <p:cNvSpPr>
                <a:spLocks/>
              </p:cNvSpPr>
              <p:nvPr/>
            </p:nvSpPr>
            <p:spPr bwMode="auto">
              <a:xfrm>
                <a:off x="1349" y="1283"/>
                <a:ext cx="20" cy="6"/>
              </a:xfrm>
              <a:custGeom>
                <a:avLst/>
                <a:gdLst>
                  <a:gd name="T0" fmla="*/ 0 w 20"/>
                  <a:gd name="T1" fmla="*/ 0 h 6"/>
                  <a:gd name="T2" fmla="*/ 6 w 20"/>
                  <a:gd name="T3" fmla="*/ 5 h 6"/>
                  <a:gd name="T4" fmla="*/ 11 w 20"/>
                  <a:gd name="T5" fmla="*/ 5 h 6"/>
                  <a:gd name="T6" fmla="*/ 16 w 20"/>
                  <a:gd name="T7" fmla="*/ 6 h 6"/>
                  <a:gd name="T8" fmla="*/ 20 w 20"/>
                  <a:gd name="T9" fmla="*/ 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6"/>
                  <a:gd name="T17" fmla="*/ 20 w 20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6">
                    <a:moveTo>
                      <a:pt x="0" y="0"/>
                    </a:moveTo>
                    <a:lnTo>
                      <a:pt x="6" y="5"/>
                    </a:lnTo>
                    <a:lnTo>
                      <a:pt x="11" y="5"/>
                    </a:lnTo>
                    <a:lnTo>
                      <a:pt x="16" y="6"/>
                    </a:lnTo>
                    <a:lnTo>
                      <a:pt x="20" y="6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4" name="Freeform 38"/>
              <p:cNvSpPr>
                <a:spLocks/>
              </p:cNvSpPr>
              <p:nvPr/>
            </p:nvSpPr>
            <p:spPr bwMode="auto">
              <a:xfrm>
                <a:off x="1378" y="1273"/>
                <a:ext cx="5" cy="16"/>
              </a:xfrm>
              <a:custGeom>
                <a:avLst/>
                <a:gdLst>
                  <a:gd name="T0" fmla="*/ 0 w 5"/>
                  <a:gd name="T1" fmla="*/ 3 h 16"/>
                  <a:gd name="T2" fmla="*/ 4 w 5"/>
                  <a:gd name="T3" fmla="*/ 0 h 16"/>
                  <a:gd name="T4" fmla="*/ 4 w 5"/>
                  <a:gd name="T5" fmla="*/ 16 h 16"/>
                  <a:gd name="T6" fmla="*/ 5 w 5"/>
                  <a:gd name="T7" fmla="*/ 16 h 16"/>
                  <a:gd name="T8" fmla="*/ 5 w 5"/>
                  <a:gd name="T9" fmla="*/ 1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16"/>
                  <a:gd name="T17" fmla="*/ 5 w 5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16">
                    <a:moveTo>
                      <a:pt x="0" y="3"/>
                    </a:moveTo>
                    <a:lnTo>
                      <a:pt x="4" y="0"/>
                    </a:lnTo>
                    <a:lnTo>
                      <a:pt x="4" y="16"/>
                    </a:lnTo>
                    <a:lnTo>
                      <a:pt x="5" y="16"/>
                    </a:lnTo>
                    <a:lnTo>
                      <a:pt x="5" y="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5" name="Freeform 39"/>
              <p:cNvSpPr>
                <a:spLocks/>
              </p:cNvSpPr>
              <p:nvPr/>
            </p:nvSpPr>
            <p:spPr bwMode="auto">
              <a:xfrm>
                <a:off x="1383" y="1294"/>
                <a:ext cx="12" cy="2"/>
              </a:xfrm>
              <a:custGeom>
                <a:avLst/>
                <a:gdLst>
                  <a:gd name="T0" fmla="*/ 0 w 12"/>
                  <a:gd name="T1" fmla="*/ 2 h 2"/>
                  <a:gd name="T2" fmla="*/ 5 w 12"/>
                  <a:gd name="T3" fmla="*/ 2 h 2"/>
                  <a:gd name="T4" fmla="*/ 12 w 1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2"/>
                  <a:gd name="T10" fmla="*/ 0 h 2"/>
                  <a:gd name="T11" fmla="*/ 12 w 1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" h="2">
                    <a:moveTo>
                      <a:pt x="0" y="2"/>
                    </a:moveTo>
                    <a:lnTo>
                      <a:pt x="5" y="2"/>
                    </a:lnTo>
                    <a:lnTo>
                      <a:pt x="12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" name="Freeform 40"/>
              <p:cNvSpPr>
                <a:spLocks/>
              </p:cNvSpPr>
              <p:nvPr/>
            </p:nvSpPr>
            <p:spPr bwMode="auto">
              <a:xfrm>
                <a:off x="1388" y="1296"/>
                <a:ext cx="10" cy="10"/>
              </a:xfrm>
              <a:custGeom>
                <a:avLst/>
                <a:gdLst>
                  <a:gd name="T0" fmla="*/ 0 w 10"/>
                  <a:gd name="T1" fmla="*/ 0 h 10"/>
                  <a:gd name="T2" fmla="*/ 0 w 10"/>
                  <a:gd name="T3" fmla="*/ 5 h 10"/>
                  <a:gd name="T4" fmla="*/ 4 w 10"/>
                  <a:gd name="T5" fmla="*/ 5 h 10"/>
                  <a:gd name="T6" fmla="*/ 5 w 10"/>
                  <a:gd name="T7" fmla="*/ 6 h 10"/>
                  <a:gd name="T8" fmla="*/ 8 w 10"/>
                  <a:gd name="T9" fmla="*/ 6 h 10"/>
                  <a:gd name="T10" fmla="*/ 8 w 10"/>
                  <a:gd name="T11" fmla="*/ 8 h 10"/>
                  <a:gd name="T12" fmla="*/ 10 w 10"/>
                  <a:gd name="T13" fmla="*/ 10 h 10"/>
                  <a:gd name="T14" fmla="*/ 4 w 10"/>
                  <a:gd name="T15" fmla="*/ 10 h 1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"/>
                  <a:gd name="T25" fmla="*/ 0 h 10"/>
                  <a:gd name="T26" fmla="*/ 10 w 10"/>
                  <a:gd name="T27" fmla="*/ 10 h 1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" h="10">
                    <a:moveTo>
                      <a:pt x="0" y="0"/>
                    </a:moveTo>
                    <a:lnTo>
                      <a:pt x="0" y="5"/>
                    </a:lnTo>
                    <a:lnTo>
                      <a:pt x="4" y="5"/>
                    </a:lnTo>
                    <a:lnTo>
                      <a:pt x="5" y="6"/>
                    </a:lnTo>
                    <a:lnTo>
                      <a:pt x="8" y="6"/>
                    </a:lnTo>
                    <a:lnTo>
                      <a:pt x="8" y="8"/>
                    </a:lnTo>
                    <a:lnTo>
                      <a:pt x="10" y="10"/>
                    </a:lnTo>
                    <a:lnTo>
                      <a:pt x="4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7" name="Line 41"/>
              <p:cNvSpPr>
                <a:spLocks noChangeShapeType="1"/>
              </p:cNvSpPr>
              <p:nvPr/>
            </p:nvSpPr>
            <p:spPr bwMode="auto">
              <a:xfrm>
                <a:off x="1392" y="1309"/>
                <a:ext cx="6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8" name="Freeform 42"/>
              <p:cNvSpPr>
                <a:spLocks/>
              </p:cNvSpPr>
              <p:nvPr/>
            </p:nvSpPr>
            <p:spPr bwMode="auto">
              <a:xfrm>
                <a:off x="1354" y="1278"/>
                <a:ext cx="15" cy="5"/>
              </a:xfrm>
              <a:custGeom>
                <a:avLst/>
                <a:gdLst>
                  <a:gd name="T0" fmla="*/ 0 w 15"/>
                  <a:gd name="T1" fmla="*/ 1 h 5"/>
                  <a:gd name="T2" fmla="*/ 13 w 15"/>
                  <a:gd name="T3" fmla="*/ 5 h 5"/>
                  <a:gd name="T4" fmla="*/ 15 w 15"/>
                  <a:gd name="T5" fmla="*/ 3 h 5"/>
                  <a:gd name="T6" fmla="*/ 3 w 15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5"/>
                  <a:gd name="T14" fmla="*/ 15 w 15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5">
                    <a:moveTo>
                      <a:pt x="0" y="1"/>
                    </a:moveTo>
                    <a:lnTo>
                      <a:pt x="13" y="5"/>
                    </a:lnTo>
                    <a:lnTo>
                      <a:pt x="15" y="3"/>
                    </a:lnTo>
                    <a:lnTo>
                      <a:pt x="3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9" name="Freeform 43"/>
              <p:cNvSpPr>
                <a:spLocks/>
              </p:cNvSpPr>
              <p:nvPr/>
            </p:nvSpPr>
            <p:spPr bwMode="auto">
              <a:xfrm>
                <a:off x="1355" y="1273"/>
                <a:ext cx="15" cy="15"/>
              </a:xfrm>
              <a:custGeom>
                <a:avLst/>
                <a:gdLst>
                  <a:gd name="T0" fmla="*/ 0 w 15"/>
                  <a:gd name="T1" fmla="*/ 15 h 15"/>
                  <a:gd name="T2" fmla="*/ 7 w 15"/>
                  <a:gd name="T3" fmla="*/ 8 h 15"/>
                  <a:gd name="T4" fmla="*/ 7 w 15"/>
                  <a:gd name="T5" fmla="*/ 15 h 15"/>
                  <a:gd name="T6" fmla="*/ 10 w 15"/>
                  <a:gd name="T7" fmla="*/ 10 h 15"/>
                  <a:gd name="T8" fmla="*/ 12 w 15"/>
                  <a:gd name="T9" fmla="*/ 11 h 15"/>
                  <a:gd name="T10" fmla="*/ 9 w 15"/>
                  <a:gd name="T11" fmla="*/ 15 h 15"/>
                  <a:gd name="T12" fmla="*/ 12 w 15"/>
                  <a:gd name="T13" fmla="*/ 15 h 15"/>
                  <a:gd name="T14" fmla="*/ 14 w 15"/>
                  <a:gd name="T15" fmla="*/ 15 h 15"/>
                  <a:gd name="T16" fmla="*/ 14 w 15"/>
                  <a:gd name="T17" fmla="*/ 8 h 15"/>
                  <a:gd name="T18" fmla="*/ 14 w 15"/>
                  <a:gd name="T19" fmla="*/ 5 h 15"/>
                  <a:gd name="T20" fmla="*/ 9 w 15"/>
                  <a:gd name="T21" fmla="*/ 3 h 15"/>
                  <a:gd name="T22" fmla="*/ 12 w 15"/>
                  <a:gd name="T23" fmla="*/ 0 h 15"/>
                  <a:gd name="T24" fmla="*/ 15 w 15"/>
                  <a:gd name="T25" fmla="*/ 0 h 15"/>
                  <a:gd name="T26" fmla="*/ 15 w 15"/>
                  <a:gd name="T27" fmla="*/ 1 h 15"/>
                  <a:gd name="T28" fmla="*/ 14 w 15"/>
                  <a:gd name="T29" fmla="*/ 3 h 1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5"/>
                  <a:gd name="T46" fmla="*/ 0 h 15"/>
                  <a:gd name="T47" fmla="*/ 15 w 15"/>
                  <a:gd name="T48" fmla="*/ 15 h 1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5" h="15">
                    <a:moveTo>
                      <a:pt x="0" y="15"/>
                    </a:moveTo>
                    <a:lnTo>
                      <a:pt x="7" y="8"/>
                    </a:lnTo>
                    <a:lnTo>
                      <a:pt x="7" y="15"/>
                    </a:lnTo>
                    <a:lnTo>
                      <a:pt x="10" y="10"/>
                    </a:lnTo>
                    <a:lnTo>
                      <a:pt x="12" y="11"/>
                    </a:lnTo>
                    <a:lnTo>
                      <a:pt x="9" y="15"/>
                    </a:lnTo>
                    <a:lnTo>
                      <a:pt x="12" y="15"/>
                    </a:lnTo>
                    <a:lnTo>
                      <a:pt x="14" y="15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9" y="3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5" y="1"/>
                    </a:lnTo>
                    <a:lnTo>
                      <a:pt x="14" y="3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0" name="Line 44"/>
              <p:cNvSpPr>
                <a:spLocks noChangeShapeType="1"/>
              </p:cNvSpPr>
              <p:nvPr/>
            </p:nvSpPr>
            <p:spPr bwMode="auto">
              <a:xfrm>
                <a:off x="1352" y="1281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1" name="Line 45"/>
              <p:cNvSpPr>
                <a:spLocks noChangeShapeType="1"/>
              </p:cNvSpPr>
              <p:nvPr/>
            </p:nvSpPr>
            <p:spPr bwMode="auto">
              <a:xfrm>
                <a:off x="1360" y="1276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2" name="Line 46"/>
              <p:cNvSpPr>
                <a:spLocks noChangeShapeType="1"/>
              </p:cNvSpPr>
              <p:nvPr/>
            </p:nvSpPr>
            <p:spPr bwMode="auto">
              <a:xfrm>
                <a:off x="1372" y="1301"/>
                <a:ext cx="3" cy="2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3" name="Freeform 47"/>
              <p:cNvSpPr>
                <a:spLocks/>
              </p:cNvSpPr>
              <p:nvPr/>
            </p:nvSpPr>
            <p:spPr bwMode="auto">
              <a:xfrm>
                <a:off x="1355" y="1316"/>
                <a:ext cx="7" cy="6"/>
              </a:xfrm>
              <a:custGeom>
                <a:avLst/>
                <a:gdLst>
                  <a:gd name="T0" fmla="*/ 0 w 7"/>
                  <a:gd name="T1" fmla="*/ 6 h 6"/>
                  <a:gd name="T2" fmla="*/ 7 w 7"/>
                  <a:gd name="T3" fmla="*/ 6 h 6"/>
                  <a:gd name="T4" fmla="*/ 5 w 7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7"/>
                  <a:gd name="T10" fmla="*/ 0 h 6"/>
                  <a:gd name="T11" fmla="*/ 7 w 7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" h="6">
                    <a:moveTo>
                      <a:pt x="0" y="6"/>
                    </a:moveTo>
                    <a:lnTo>
                      <a:pt x="7" y="6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4" name="Freeform 48"/>
              <p:cNvSpPr>
                <a:spLocks/>
              </p:cNvSpPr>
              <p:nvPr/>
            </p:nvSpPr>
            <p:spPr bwMode="auto">
              <a:xfrm>
                <a:off x="1378" y="1294"/>
                <a:ext cx="25" cy="32"/>
              </a:xfrm>
              <a:custGeom>
                <a:avLst/>
                <a:gdLst>
                  <a:gd name="T0" fmla="*/ 0 w 25"/>
                  <a:gd name="T1" fmla="*/ 0 h 32"/>
                  <a:gd name="T2" fmla="*/ 20 w 25"/>
                  <a:gd name="T3" fmla="*/ 30 h 32"/>
                  <a:gd name="T4" fmla="*/ 20 w 25"/>
                  <a:gd name="T5" fmla="*/ 32 h 32"/>
                  <a:gd name="T6" fmla="*/ 25 w 25"/>
                  <a:gd name="T7" fmla="*/ 32 h 3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"/>
                  <a:gd name="T13" fmla="*/ 0 h 32"/>
                  <a:gd name="T14" fmla="*/ 25 w 25"/>
                  <a:gd name="T15" fmla="*/ 32 h 3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" h="32">
                    <a:moveTo>
                      <a:pt x="0" y="0"/>
                    </a:moveTo>
                    <a:lnTo>
                      <a:pt x="20" y="30"/>
                    </a:lnTo>
                    <a:lnTo>
                      <a:pt x="20" y="32"/>
                    </a:lnTo>
                    <a:lnTo>
                      <a:pt x="25" y="3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5" name="Freeform 49"/>
              <p:cNvSpPr>
                <a:spLocks/>
              </p:cNvSpPr>
              <p:nvPr/>
            </p:nvSpPr>
            <p:spPr bwMode="auto">
              <a:xfrm>
                <a:off x="1367" y="1317"/>
                <a:ext cx="8" cy="5"/>
              </a:xfrm>
              <a:custGeom>
                <a:avLst/>
                <a:gdLst>
                  <a:gd name="T0" fmla="*/ 0 w 8"/>
                  <a:gd name="T1" fmla="*/ 0 h 5"/>
                  <a:gd name="T2" fmla="*/ 5 w 8"/>
                  <a:gd name="T3" fmla="*/ 0 h 5"/>
                  <a:gd name="T4" fmla="*/ 5 w 8"/>
                  <a:gd name="T5" fmla="*/ 2 h 5"/>
                  <a:gd name="T6" fmla="*/ 0 w 8"/>
                  <a:gd name="T7" fmla="*/ 2 h 5"/>
                  <a:gd name="T8" fmla="*/ 0 w 8"/>
                  <a:gd name="T9" fmla="*/ 5 h 5"/>
                  <a:gd name="T10" fmla="*/ 8 w 8"/>
                  <a:gd name="T11" fmla="*/ 5 h 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5"/>
                  <a:gd name="T20" fmla="*/ 8 w 8"/>
                  <a:gd name="T21" fmla="*/ 5 h 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5">
                    <a:moveTo>
                      <a:pt x="0" y="0"/>
                    </a:moveTo>
                    <a:lnTo>
                      <a:pt x="5" y="0"/>
                    </a:lnTo>
                    <a:lnTo>
                      <a:pt x="5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8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" name="Line 50"/>
              <p:cNvSpPr>
                <a:spLocks noChangeShapeType="1"/>
              </p:cNvSpPr>
              <p:nvPr/>
            </p:nvSpPr>
            <p:spPr bwMode="auto">
              <a:xfrm>
                <a:off x="1390" y="1271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7" name="Line 51"/>
              <p:cNvSpPr>
                <a:spLocks noChangeShapeType="1"/>
              </p:cNvSpPr>
              <p:nvPr/>
            </p:nvSpPr>
            <p:spPr bwMode="auto">
              <a:xfrm>
                <a:off x="1393" y="1273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8" name="Freeform 52"/>
              <p:cNvSpPr>
                <a:spLocks/>
              </p:cNvSpPr>
              <p:nvPr/>
            </p:nvSpPr>
            <p:spPr bwMode="auto">
              <a:xfrm>
                <a:off x="1383" y="1283"/>
                <a:ext cx="7" cy="6"/>
              </a:xfrm>
              <a:custGeom>
                <a:avLst/>
                <a:gdLst>
                  <a:gd name="T0" fmla="*/ 0 w 7"/>
                  <a:gd name="T1" fmla="*/ 0 h 6"/>
                  <a:gd name="T2" fmla="*/ 5 w 7"/>
                  <a:gd name="T3" fmla="*/ 0 h 6"/>
                  <a:gd name="T4" fmla="*/ 7 w 7"/>
                  <a:gd name="T5" fmla="*/ 1 h 6"/>
                  <a:gd name="T6" fmla="*/ 2 w 7"/>
                  <a:gd name="T7" fmla="*/ 1 h 6"/>
                  <a:gd name="T8" fmla="*/ 4 w 7"/>
                  <a:gd name="T9" fmla="*/ 5 h 6"/>
                  <a:gd name="T10" fmla="*/ 7 w 7"/>
                  <a:gd name="T11" fmla="*/ 3 h 6"/>
                  <a:gd name="T12" fmla="*/ 7 w 7"/>
                  <a:gd name="T13" fmla="*/ 6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"/>
                  <a:gd name="T22" fmla="*/ 0 h 6"/>
                  <a:gd name="T23" fmla="*/ 7 w 7"/>
                  <a:gd name="T24" fmla="*/ 6 h 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" h="6">
                    <a:moveTo>
                      <a:pt x="0" y="0"/>
                    </a:moveTo>
                    <a:lnTo>
                      <a:pt x="5" y="0"/>
                    </a:lnTo>
                    <a:lnTo>
                      <a:pt x="7" y="1"/>
                    </a:lnTo>
                    <a:lnTo>
                      <a:pt x="2" y="1"/>
                    </a:lnTo>
                    <a:lnTo>
                      <a:pt x="4" y="5"/>
                    </a:lnTo>
                    <a:lnTo>
                      <a:pt x="7" y="3"/>
                    </a:lnTo>
                    <a:lnTo>
                      <a:pt x="7" y="6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9" name="Freeform 53"/>
              <p:cNvSpPr>
                <a:spLocks/>
              </p:cNvSpPr>
              <p:nvPr/>
            </p:nvSpPr>
            <p:spPr bwMode="auto">
              <a:xfrm>
                <a:off x="1350" y="1291"/>
                <a:ext cx="7" cy="1"/>
              </a:xfrm>
              <a:custGeom>
                <a:avLst/>
                <a:gdLst>
                  <a:gd name="T0" fmla="*/ 0 w 7"/>
                  <a:gd name="T1" fmla="*/ 1 h 1"/>
                  <a:gd name="T2" fmla="*/ 2 w 7"/>
                  <a:gd name="T3" fmla="*/ 0 h 1"/>
                  <a:gd name="T4" fmla="*/ 5 w 7"/>
                  <a:gd name="T5" fmla="*/ 1 h 1"/>
                  <a:gd name="T6" fmla="*/ 7 w 7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1"/>
                  <a:gd name="T14" fmla="*/ 7 w 7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1">
                    <a:moveTo>
                      <a:pt x="0" y="1"/>
                    </a:moveTo>
                    <a:lnTo>
                      <a:pt x="2" y="0"/>
                    </a:lnTo>
                    <a:lnTo>
                      <a:pt x="5" y="1"/>
                    </a:lnTo>
                    <a:lnTo>
                      <a:pt x="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0" name="Line 54"/>
              <p:cNvSpPr>
                <a:spLocks noChangeShapeType="1"/>
              </p:cNvSpPr>
              <p:nvPr/>
            </p:nvSpPr>
            <p:spPr bwMode="auto">
              <a:xfrm>
                <a:off x="1380" y="1299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1" name="Freeform 55"/>
              <p:cNvSpPr>
                <a:spLocks/>
              </p:cNvSpPr>
              <p:nvPr/>
            </p:nvSpPr>
            <p:spPr bwMode="auto">
              <a:xfrm>
                <a:off x="1382" y="1306"/>
                <a:ext cx="3" cy="1"/>
              </a:xfrm>
              <a:custGeom>
                <a:avLst/>
                <a:gdLst>
                  <a:gd name="T0" fmla="*/ 0 w 3"/>
                  <a:gd name="T1" fmla="*/ 0 h 1"/>
                  <a:gd name="T2" fmla="*/ 3 w 3"/>
                  <a:gd name="T3" fmla="*/ 0 h 1"/>
                  <a:gd name="T4" fmla="*/ 3 w 3"/>
                  <a:gd name="T5" fmla="*/ 1 h 1"/>
                  <a:gd name="T6" fmla="*/ 0 w 3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"/>
                  <a:gd name="T13" fmla="*/ 0 h 1"/>
                  <a:gd name="T14" fmla="*/ 3 w 3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" h="1">
                    <a:moveTo>
                      <a:pt x="0" y="0"/>
                    </a:moveTo>
                    <a:lnTo>
                      <a:pt x="3" y="0"/>
                    </a:lnTo>
                    <a:lnTo>
                      <a:pt x="3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2" name="Freeform 56"/>
              <p:cNvSpPr>
                <a:spLocks/>
              </p:cNvSpPr>
              <p:nvPr/>
            </p:nvSpPr>
            <p:spPr bwMode="auto">
              <a:xfrm>
                <a:off x="1383" y="1307"/>
                <a:ext cx="1" cy="9"/>
              </a:xfrm>
              <a:custGeom>
                <a:avLst/>
                <a:gdLst>
                  <a:gd name="T0" fmla="*/ 0 w 1"/>
                  <a:gd name="T1" fmla="*/ 0 h 9"/>
                  <a:gd name="T2" fmla="*/ 0 w 1"/>
                  <a:gd name="T3" fmla="*/ 5 h 9"/>
                  <a:gd name="T4" fmla="*/ 0 w 1"/>
                  <a:gd name="T5" fmla="*/ 7 h 9"/>
                  <a:gd name="T6" fmla="*/ 0 w 1"/>
                  <a:gd name="T7" fmla="*/ 9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9"/>
                  <a:gd name="T14" fmla="*/ 1 w 1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9">
                    <a:moveTo>
                      <a:pt x="0" y="0"/>
                    </a:move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3" name="Line 57"/>
              <p:cNvSpPr>
                <a:spLocks noChangeShapeType="1"/>
              </p:cNvSpPr>
              <p:nvPr/>
            </p:nvSpPr>
            <p:spPr bwMode="auto">
              <a:xfrm>
                <a:off x="1337" y="1263"/>
                <a:ext cx="22" cy="1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4" name="Line 58"/>
              <p:cNvSpPr>
                <a:spLocks noChangeShapeType="1"/>
              </p:cNvSpPr>
              <p:nvPr/>
            </p:nvSpPr>
            <p:spPr bwMode="auto">
              <a:xfrm>
                <a:off x="1355" y="1251"/>
                <a:ext cx="10" cy="2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5" name="Line 59"/>
              <p:cNvSpPr>
                <a:spLocks noChangeShapeType="1"/>
              </p:cNvSpPr>
              <p:nvPr/>
            </p:nvSpPr>
            <p:spPr bwMode="auto">
              <a:xfrm>
                <a:off x="1370" y="1239"/>
                <a:ext cx="3" cy="2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6" name="Line 60"/>
              <p:cNvSpPr>
                <a:spLocks noChangeShapeType="1"/>
              </p:cNvSpPr>
              <p:nvPr/>
            </p:nvSpPr>
            <p:spPr bwMode="auto">
              <a:xfrm>
                <a:off x="1323" y="1274"/>
                <a:ext cx="29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7" name="Line 61"/>
              <p:cNvSpPr>
                <a:spLocks noChangeShapeType="1"/>
              </p:cNvSpPr>
              <p:nvPr/>
            </p:nvSpPr>
            <p:spPr bwMode="auto">
              <a:xfrm flipH="1">
                <a:off x="1380" y="1226"/>
                <a:ext cx="3" cy="3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8" name="Line 62"/>
              <p:cNvSpPr>
                <a:spLocks noChangeShapeType="1"/>
              </p:cNvSpPr>
              <p:nvPr/>
            </p:nvSpPr>
            <p:spPr bwMode="auto">
              <a:xfrm flipH="1">
                <a:off x="1385" y="1213"/>
                <a:ext cx="10" cy="3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9" name="Line 63"/>
              <p:cNvSpPr>
                <a:spLocks noChangeShapeType="1"/>
              </p:cNvSpPr>
              <p:nvPr/>
            </p:nvSpPr>
            <p:spPr bwMode="auto">
              <a:xfrm>
                <a:off x="1311" y="1281"/>
                <a:ext cx="31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99" name="Rectangle 64" descr="Zig zag"/>
            <p:cNvSpPr>
              <a:spLocks noChangeArrowheads="1"/>
            </p:cNvSpPr>
            <p:nvPr/>
          </p:nvSpPr>
          <p:spPr bwMode="auto">
            <a:xfrm>
              <a:off x="1241" y="1189"/>
              <a:ext cx="229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800" dirty="0">
                  <a:solidFill>
                    <a:srgbClr val="00CC00"/>
                  </a:solidFill>
                  <a:cs typeface="Calibri" charset="0"/>
                </a:rPr>
                <a:t>DSS-33</a:t>
              </a:r>
            </a:p>
            <a:p>
              <a:pPr algn="r"/>
              <a:r>
                <a:rPr lang="en-US" sz="800" dirty="0">
                  <a:solidFill>
                    <a:srgbClr val="00CC00"/>
                  </a:solidFill>
                  <a:cs typeface="Calibri" charset="0"/>
                </a:rPr>
                <a:t>(BWG-4)</a:t>
              </a:r>
            </a:p>
          </p:txBody>
        </p:sp>
      </p:grpSp>
      <p:grpSp>
        <p:nvGrpSpPr>
          <p:cNvPr id="95" name="Group 996"/>
          <p:cNvGrpSpPr>
            <a:grpSpLocks/>
          </p:cNvGrpSpPr>
          <p:nvPr/>
        </p:nvGrpSpPr>
        <p:grpSpPr bwMode="auto">
          <a:xfrm>
            <a:off x="6875671" y="1510883"/>
            <a:ext cx="476663" cy="640854"/>
            <a:chOff x="1259" y="1028"/>
            <a:chExt cx="274" cy="472"/>
          </a:xfrm>
        </p:grpSpPr>
        <p:grpSp>
          <p:nvGrpSpPr>
            <p:cNvPr id="101" name="Group 997"/>
            <p:cNvGrpSpPr>
              <a:grpSpLocks/>
            </p:cNvGrpSpPr>
            <p:nvPr/>
          </p:nvGrpSpPr>
          <p:grpSpPr bwMode="auto">
            <a:xfrm>
              <a:off x="1259" y="1028"/>
              <a:ext cx="115" cy="131"/>
              <a:chOff x="1290" y="1203"/>
              <a:chExt cx="115" cy="131"/>
            </a:xfrm>
          </p:grpSpPr>
          <p:sp>
            <p:nvSpPr>
              <p:cNvPr id="108" name="Freeform 998"/>
              <p:cNvSpPr>
                <a:spLocks/>
              </p:cNvSpPr>
              <p:nvPr/>
            </p:nvSpPr>
            <p:spPr bwMode="auto">
              <a:xfrm>
                <a:off x="1290" y="1203"/>
                <a:ext cx="108" cy="83"/>
              </a:xfrm>
              <a:custGeom>
                <a:avLst/>
                <a:gdLst>
                  <a:gd name="T0" fmla="*/ 59 w 108"/>
                  <a:gd name="T1" fmla="*/ 20 h 83"/>
                  <a:gd name="T2" fmla="*/ 72 w 108"/>
                  <a:gd name="T3" fmla="*/ 12 h 83"/>
                  <a:gd name="T4" fmla="*/ 80 w 108"/>
                  <a:gd name="T5" fmla="*/ 7 h 83"/>
                  <a:gd name="T6" fmla="*/ 90 w 108"/>
                  <a:gd name="T7" fmla="*/ 3 h 83"/>
                  <a:gd name="T8" fmla="*/ 98 w 108"/>
                  <a:gd name="T9" fmla="*/ 0 h 83"/>
                  <a:gd name="T10" fmla="*/ 103 w 108"/>
                  <a:gd name="T11" fmla="*/ 0 h 83"/>
                  <a:gd name="T12" fmla="*/ 106 w 108"/>
                  <a:gd name="T13" fmla="*/ 0 h 83"/>
                  <a:gd name="T14" fmla="*/ 108 w 108"/>
                  <a:gd name="T15" fmla="*/ 3 h 83"/>
                  <a:gd name="T16" fmla="*/ 106 w 108"/>
                  <a:gd name="T17" fmla="*/ 7 h 83"/>
                  <a:gd name="T18" fmla="*/ 106 w 108"/>
                  <a:gd name="T19" fmla="*/ 8 h 83"/>
                  <a:gd name="T20" fmla="*/ 103 w 108"/>
                  <a:gd name="T21" fmla="*/ 13 h 83"/>
                  <a:gd name="T22" fmla="*/ 100 w 108"/>
                  <a:gd name="T23" fmla="*/ 17 h 83"/>
                  <a:gd name="T24" fmla="*/ 97 w 108"/>
                  <a:gd name="T25" fmla="*/ 20 h 83"/>
                  <a:gd name="T26" fmla="*/ 92 w 108"/>
                  <a:gd name="T27" fmla="*/ 27 h 83"/>
                  <a:gd name="T28" fmla="*/ 83 w 108"/>
                  <a:gd name="T29" fmla="*/ 33 h 83"/>
                  <a:gd name="T30" fmla="*/ 77 w 108"/>
                  <a:gd name="T31" fmla="*/ 38 h 83"/>
                  <a:gd name="T32" fmla="*/ 69 w 108"/>
                  <a:gd name="T33" fmla="*/ 45 h 83"/>
                  <a:gd name="T34" fmla="*/ 62 w 108"/>
                  <a:gd name="T35" fmla="*/ 50 h 83"/>
                  <a:gd name="T36" fmla="*/ 51 w 108"/>
                  <a:gd name="T37" fmla="*/ 58 h 83"/>
                  <a:gd name="T38" fmla="*/ 37 w 108"/>
                  <a:gd name="T39" fmla="*/ 66 h 83"/>
                  <a:gd name="T40" fmla="*/ 28 w 108"/>
                  <a:gd name="T41" fmla="*/ 73 h 83"/>
                  <a:gd name="T42" fmla="*/ 19 w 108"/>
                  <a:gd name="T43" fmla="*/ 76 h 83"/>
                  <a:gd name="T44" fmla="*/ 10 w 108"/>
                  <a:gd name="T45" fmla="*/ 81 h 83"/>
                  <a:gd name="T46" fmla="*/ 5 w 108"/>
                  <a:gd name="T47" fmla="*/ 83 h 83"/>
                  <a:gd name="T48" fmla="*/ 1 w 108"/>
                  <a:gd name="T49" fmla="*/ 83 h 83"/>
                  <a:gd name="T50" fmla="*/ 0 w 108"/>
                  <a:gd name="T51" fmla="*/ 81 h 83"/>
                  <a:gd name="T52" fmla="*/ 0 w 108"/>
                  <a:gd name="T53" fmla="*/ 80 h 83"/>
                  <a:gd name="T54" fmla="*/ 0 w 108"/>
                  <a:gd name="T55" fmla="*/ 76 h 83"/>
                  <a:gd name="T56" fmla="*/ 0 w 108"/>
                  <a:gd name="T57" fmla="*/ 73 h 83"/>
                  <a:gd name="T58" fmla="*/ 5 w 108"/>
                  <a:gd name="T59" fmla="*/ 66 h 83"/>
                  <a:gd name="T60" fmla="*/ 11 w 108"/>
                  <a:gd name="T61" fmla="*/ 58 h 83"/>
                  <a:gd name="T62" fmla="*/ 18 w 108"/>
                  <a:gd name="T63" fmla="*/ 51 h 83"/>
                  <a:gd name="T64" fmla="*/ 24 w 108"/>
                  <a:gd name="T65" fmla="*/ 45 h 83"/>
                  <a:gd name="T66" fmla="*/ 29 w 108"/>
                  <a:gd name="T67" fmla="*/ 41 h 8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08"/>
                  <a:gd name="T103" fmla="*/ 0 h 83"/>
                  <a:gd name="T104" fmla="*/ 108 w 108"/>
                  <a:gd name="T105" fmla="*/ 83 h 8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08" h="83">
                    <a:moveTo>
                      <a:pt x="59" y="20"/>
                    </a:moveTo>
                    <a:lnTo>
                      <a:pt x="72" y="12"/>
                    </a:lnTo>
                    <a:lnTo>
                      <a:pt x="80" y="7"/>
                    </a:lnTo>
                    <a:lnTo>
                      <a:pt x="90" y="3"/>
                    </a:lnTo>
                    <a:lnTo>
                      <a:pt x="98" y="0"/>
                    </a:lnTo>
                    <a:lnTo>
                      <a:pt x="103" y="0"/>
                    </a:lnTo>
                    <a:lnTo>
                      <a:pt x="106" y="0"/>
                    </a:lnTo>
                    <a:lnTo>
                      <a:pt x="108" y="3"/>
                    </a:lnTo>
                    <a:lnTo>
                      <a:pt x="106" y="7"/>
                    </a:lnTo>
                    <a:lnTo>
                      <a:pt x="106" y="8"/>
                    </a:lnTo>
                    <a:lnTo>
                      <a:pt x="103" y="13"/>
                    </a:lnTo>
                    <a:lnTo>
                      <a:pt x="100" y="17"/>
                    </a:lnTo>
                    <a:lnTo>
                      <a:pt x="97" y="20"/>
                    </a:lnTo>
                    <a:lnTo>
                      <a:pt x="92" y="27"/>
                    </a:lnTo>
                    <a:lnTo>
                      <a:pt x="83" y="33"/>
                    </a:lnTo>
                    <a:lnTo>
                      <a:pt x="77" y="38"/>
                    </a:lnTo>
                    <a:lnTo>
                      <a:pt x="69" y="45"/>
                    </a:lnTo>
                    <a:lnTo>
                      <a:pt x="62" y="50"/>
                    </a:lnTo>
                    <a:lnTo>
                      <a:pt x="51" y="58"/>
                    </a:lnTo>
                    <a:lnTo>
                      <a:pt x="37" y="66"/>
                    </a:lnTo>
                    <a:lnTo>
                      <a:pt x="28" y="73"/>
                    </a:lnTo>
                    <a:lnTo>
                      <a:pt x="19" y="76"/>
                    </a:lnTo>
                    <a:lnTo>
                      <a:pt x="10" y="81"/>
                    </a:lnTo>
                    <a:lnTo>
                      <a:pt x="5" y="83"/>
                    </a:lnTo>
                    <a:lnTo>
                      <a:pt x="1" y="83"/>
                    </a:lnTo>
                    <a:lnTo>
                      <a:pt x="0" y="81"/>
                    </a:lnTo>
                    <a:lnTo>
                      <a:pt x="0" y="80"/>
                    </a:lnTo>
                    <a:lnTo>
                      <a:pt x="0" y="76"/>
                    </a:lnTo>
                    <a:lnTo>
                      <a:pt x="0" y="73"/>
                    </a:lnTo>
                    <a:lnTo>
                      <a:pt x="5" y="66"/>
                    </a:lnTo>
                    <a:lnTo>
                      <a:pt x="11" y="58"/>
                    </a:lnTo>
                    <a:lnTo>
                      <a:pt x="18" y="51"/>
                    </a:lnTo>
                    <a:lnTo>
                      <a:pt x="24" y="45"/>
                    </a:lnTo>
                    <a:lnTo>
                      <a:pt x="29" y="4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" name="Freeform 999"/>
              <p:cNvSpPr>
                <a:spLocks/>
              </p:cNvSpPr>
              <p:nvPr/>
            </p:nvSpPr>
            <p:spPr bwMode="auto">
              <a:xfrm>
                <a:off x="1291" y="1205"/>
                <a:ext cx="107" cy="83"/>
              </a:xfrm>
              <a:custGeom>
                <a:avLst/>
                <a:gdLst>
                  <a:gd name="T0" fmla="*/ 0 w 107"/>
                  <a:gd name="T1" fmla="*/ 81 h 83"/>
                  <a:gd name="T2" fmla="*/ 12 w 107"/>
                  <a:gd name="T3" fmla="*/ 83 h 83"/>
                  <a:gd name="T4" fmla="*/ 25 w 107"/>
                  <a:gd name="T5" fmla="*/ 81 h 83"/>
                  <a:gd name="T6" fmla="*/ 35 w 107"/>
                  <a:gd name="T7" fmla="*/ 81 h 83"/>
                  <a:gd name="T8" fmla="*/ 46 w 107"/>
                  <a:gd name="T9" fmla="*/ 79 h 83"/>
                  <a:gd name="T10" fmla="*/ 56 w 107"/>
                  <a:gd name="T11" fmla="*/ 78 h 83"/>
                  <a:gd name="T12" fmla="*/ 66 w 107"/>
                  <a:gd name="T13" fmla="*/ 73 h 83"/>
                  <a:gd name="T14" fmla="*/ 74 w 107"/>
                  <a:gd name="T15" fmla="*/ 66 h 83"/>
                  <a:gd name="T16" fmla="*/ 82 w 107"/>
                  <a:gd name="T17" fmla="*/ 59 h 83"/>
                  <a:gd name="T18" fmla="*/ 91 w 107"/>
                  <a:gd name="T19" fmla="*/ 51 h 83"/>
                  <a:gd name="T20" fmla="*/ 97 w 107"/>
                  <a:gd name="T21" fmla="*/ 38 h 83"/>
                  <a:gd name="T22" fmla="*/ 104 w 107"/>
                  <a:gd name="T23" fmla="*/ 23 h 83"/>
                  <a:gd name="T24" fmla="*/ 105 w 107"/>
                  <a:gd name="T25" fmla="*/ 15 h 83"/>
                  <a:gd name="T26" fmla="*/ 107 w 107"/>
                  <a:gd name="T27" fmla="*/ 8 h 83"/>
                  <a:gd name="T28" fmla="*/ 107 w 107"/>
                  <a:gd name="T29" fmla="*/ 5 h 83"/>
                  <a:gd name="T30" fmla="*/ 107 w 107"/>
                  <a:gd name="T31" fmla="*/ 1 h 83"/>
                  <a:gd name="T32" fmla="*/ 105 w 107"/>
                  <a:gd name="T33" fmla="*/ 0 h 8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07"/>
                  <a:gd name="T52" fmla="*/ 0 h 83"/>
                  <a:gd name="T53" fmla="*/ 107 w 107"/>
                  <a:gd name="T54" fmla="*/ 83 h 83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07" h="83">
                    <a:moveTo>
                      <a:pt x="0" y="81"/>
                    </a:moveTo>
                    <a:lnTo>
                      <a:pt x="12" y="83"/>
                    </a:lnTo>
                    <a:lnTo>
                      <a:pt x="25" y="81"/>
                    </a:lnTo>
                    <a:lnTo>
                      <a:pt x="35" y="81"/>
                    </a:lnTo>
                    <a:lnTo>
                      <a:pt x="46" y="79"/>
                    </a:lnTo>
                    <a:lnTo>
                      <a:pt x="56" y="78"/>
                    </a:lnTo>
                    <a:lnTo>
                      <a:pt x="66" y="73"/>
                    </a:lnTo>
                    <a:lnTo>
                      <a:pt x="74" y="66"/>
                    </a:lnTo>
                    <a:lnTo>
                      <a:pt x="82" y="59"/>
                    </a:lnTo>
                    <a:lnTo>
                      <a:pt x="91" y="51"/>
                    </a:lnTo>
                    <a:lnTo>
                      <a:pt x="97" y="38"/>
                    </a:lnTo>
                    <a:lnTo>
                      <a:pt x="104" y="23"/>
                    </a:lnTo>
                    <a:lnTo>
                      <a:pt x="105" y="15"/>
                    </a:lnTo>
                    <a:lnTo>
                      <a:pt x="107" y="8"/>
                    </a:lnTo>
                    <a:lnTo>
                      <a:pt x="107" y="5"/>
                    </a:lnTo>
                    <a:lnTo>
                      <a:pt x="107" y="1"/>
                    </a:lnTo>
                    <a:lnTo>
                      <a:pt x="105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0" name="Freeform 1000"/>
              <p:cNvSpPr>
                <a:spLocks/>
              </p:cNvSpPr>
              <p:nvPr/>
            </p:nvSpPr>
            <p:spPr bwMode="auto">
              <a:xfrm>
                <a:off x="1293" y="1206"/>
                <a:ext cx="103" cy="78"/>
              </a:xfrm>
              <a:custGeom>
                <a:avLst/>
                <a:gdLst>
                  <a:gd name="T0" fmla="*/ 2 w 103"/>
                  <a:gd name="T1" fmla="*/ 78 h 78"/>
                  <a:gd name="T2" fmla="*/ 0 w 103"/>
                  <a:gd name="T3" fmla="*/ 78 h 78"/>
                  <a:gd name="T4" fmla="*/ 2 w 103"/>
                  <a:gd name="T5" fmla="*/ 72 h 78"/>
                  <a:gd name="T6" fmla="*/ 5 w 103"/>
                  <a:gd name="T7" fmla="*/ 67 h 78"/>
                  <a:gd name="T8" fmla="*/ 10 w 103"/>
                  <a:gd name="T9" fmla="*/ 60 h 78"/>
                  <a:gd name="T10" fmla="*/ 15 w 103"/>
                  <a:gd name="T11" fmla="*/ 55 h 78"/>
                  <a:gd name="T12" fmla="*/ 20 w 103"/>
                  <a:gd name="T13" fmla="*/ 50 h 78"/>
                  <a:gd name="T14" fmla="*/ 25 w 103"/>
                  <a:gd name="T15" fmla="*/ 45 h 78"/>
                  <a:gd name="T16" fmla="*/ 33 w 103"/>
                  <a:gd name="T17" fmla="*/ 38 h 78"/>
                  <a:gd name="T18" fmla="*/ 39 w 103"/>
                  <a:gd name="T19" fmla="*/ 33 h 78"/>
                  <a:gd name="T20" fmla="*/ 49 w 103"/>
                  <a:gd name="T21" fmla="*/ 27 h 78"/>
                  <a:gd name="T22" fmla="*/ 62 w 103"/>
                  <a:gd name="T23" fmla="*/ 19 h 78"/>
                  <a:gd name="T24" fmla="*/ 72 w 103"/>
                  <a:gd name="T25" fmla="*/ 12 h 78"/>
                  <a:gd name="T26" fmla="*/ 80 w 103"/>
                  <a:gd name="T27" fmla="*/ 7 h 78"/>
                  <a:gd name="T28" fmla="*/ 87 w 103"/>
                  <a:gd name="T29" fmla="*/ 4 h 78"/>
                  <a:gd name="T30" fmla="*/ 94 w 103"/>
                  <a:gd name="T31" fmla="*/ 2 h 78"/>
                  <a:gd name="T32" fmla="*/ 99 w 103"/>
                  <a:gd name="T33" fmla="*/ 0 h 78"/>
                  <a:gd name="T34" fmla="*/ 102 w 103"/>
                  <a:gd name="T35" fmla="*/ 0 h 78"/>
                  <a:gd name="T36" fmla="*/ 103 w 103"/>
                  <a:gd name="T37" fmla="*/ 2 h 7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3"/>
                  <a:gd name="T58" fmla="*/ 0 h 78"/>
                  <a:gd name="T59" fmla="*/ 103 w 103"/>
                  <a:gd name="T60" fmla="*/ 78 h 7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3" h="78">
                    <a:moveTo>
                      <a:pt x="2" y="78"/>
                    </a:moveTo>
                    <a:lnTo>
                      <a:pt x="0" y="78"/>
                    </a:lnTo>
                    <a:lnTo>
                      <a:pt x="2" y="72"/>
                    </a:lnTo>
                    <a:lnTo>
                      <a:pt x="5" y="67"/>
                    </a:lnTo>
                    <a:lnTo>
                      <a:pt x="10" y="60"/>
                    </a:lnTo>
                    <a:lnTo>
                      <a:pt x="15" y="55"/>
                    </a:lnTo>
                    <a:lnTo>
                      <a:pt x="20" y="50"/>
                    </a:lnTo>
                    <a:lnTo>
                      <a:pt x="25" y="45"/>
                    </a:lnTo>
                    <a:lnTo>
                      <a:pt x="33" y="38"/>
                    </a:lnTo>
                    <a:lnTo>
                      <a:pt x="39" y="33"/>
                    </a:lnTo>
                    <a:lnTo>
                      <a:pt x="49" y="27"/>
                    </a:lnTo>
                    <a:lnTo>
                      <a:pt x="62" y="19"/>
                    </a:lnTo>
                    <a:lnTo>
                      <a:pt x="72" y="12"/>
                    </a:lnTo>
                    <a:lnTo>
                      <a:pt x="80" y="7"/>
                    </a:lnTo>
                    <a:lnTo>
                      <a:pt x="87" y="4"/>
                    </a:lnTo>
                    <a:lnTo>
                      <a:pt x="94" y="2"/>
                    </a:lnTo>
                    <a:lnTo>
                      <a:pt x="99" y="0"/>
                    </a:lnTo>
                    <a:lnTo>
                      <a:pt x="102" y="0"/>
                    </a:lnTo>
                    <a:lnTo>
                      <a:pt x="103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1" name="Freeform 1001"/>
              <p:cNvSpPr>
                <a:spLocks/>
              </p:cNvSpPr>
              <p:nvPr/>
            </p:nvSpPr>
            <p:spPr bwMode="auto">
              <a:xfrm>
                <a:off x="1300" y="1213"/>
                <a:ext cx="92" cy="70"/>
              </a:xfrm>
              <a:custGeom>
                <a:avLst/>
                <a:gdLst>
                  <a:gd name="T0" fmla="*/ 0 w 92"/>
                  <a:gd name="T1" fmla="*/ 70 h 70"/>
                  <a:gd name="T2" fmla="*/ 0 w 92"/>
                  <a:gd name="T3" fmla="*/ 68 h 70"/>
                  <a:gd name="T4" fmla="*/ 0 w 92"/>
                  <a:gd name="T5" fmla="*/ 66 h 70"/>
                  <a:gd name="T6" fmla="*/ 3 w 92"/>
                  <a:gd name="T7" fmla="*/ 60 h 70"/>
                  <a:gd name="T8" fmla="*/ 6 w 92"/>
                  <a:gd name="T9" fmla="*/ 55 h 70"/>
                  <a:gd name="T10" fmla="*/ 11 w 92"/>
                  <a:gd name="T11" fmla="*/ 50 h 70"/>
                  <a:gd name="T12" fmla="*/ 16 w 92"/>
                  <a:gd name="T13" fmla="*/ 45 h 70"/>
                  <a:gd name="T14" fmla="*/ 23 w 92"/>
                  <a:gd name="T15" fmla="*/ 40 h 70"/>
                  <a:gd name="T16" fmla="*/ 29 w 92"/>
                  <a:gd name="T17" fmla="*/ 33 h 70"/>
                  <a:gd name="T18" fmla="*/ 37 w 92"/>
                  <a:gd name="T19" fmla="*/ 28 h 70"/>
                  <a:gd name="T20" fmla="*/ 46 w 92"/>
                  <a:gd name="T21" fmla="*/ 20 h 70"/>
                  <a:gd name="T22" fmla="*/ 59 w 92"/>
                  <a:gd name="T23" fmla="*/ 12 h 70"/>
                  <a:gd name="T24" fmla="*/ 70 w 92"/>
                  <a:gd name="T25" fmla="*/ 7 h 70"/>
                  <a:gd name="T26" fmla="*/ 78 w 92"/>
                  <a:gd name="T27" fmla="*/ 3 h 70"/>
                  <a:gd name="T28" fmla="*/ 83 w 92"/>
                  <a:gd name="T29" fmla="*/ 0 h 70"/>
                  <a:gd name="T30" fmla="*/ 87 w 92"/>
                  <a:gd name="T31" fmla="*/ 0 h 70"/>
                  <a:gd name="T32" fmla="*/ 90 w 92"/>
                  <a:gd name="T33" fmla="*/ 0 h 70"/>
                  <a:gd name="T34" fmla="*/ 92 w 92"/>
                  <a:gd name="T35" fmla="*/ 2 h 7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92"/>
                  <a:gd name="T55" fmla="*/ 0 h 70"/>
                  <a:gd name="T56" fmla="*/ 92 w 92"/>
                  <a:gd name="T57" fmla="*/ 70 h 7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92" h="70">
                    <a:moveTo>
                      <a:pt x="0" y="70"/>
                    </a:moveTo>
                    <a:lnTo>
                      <a:pt x="0" y="68"/>
                    </a:lnTo>
                    <a:lnTo>
                      <a:pt x="0" y="66"/>
                    </a:lnTo>
                    <a:lnTo>
                      <a:pt x="3" y="60"/>
                    </a:lnTo>
                    <a:lnTo>
                      <a:pt x="6" y="55"/>
                    </a:lnTo>
                    <a:lnTo>
                      <a:pt x="11" y="50"/>
                    </a:lnTo>
                    <a:lnTo>
                      <a:pt x="16" y="45"/>
                    </a:lnTo>
                    <a:lnTo>
                      <a:pt x="23" y="40"/>
                    </a:lnTo>
                    <a:lnTo>
                      <a:pt x="29" y="33"/>
                    </a:lnTo>
                    <a:lnTo>
                      <a:pt x="37" y="28"/>
                    </a:lnTo>
                    <a:lnTo>
                      <a:pt x="46" y="20"/>
                    </a:lnTo>
                    <a:lnTo>
                      <a:pt x="59" y="12"/>
                    </a:lnTo>
                    <a:lnTo>
                      <a:pt x="70" y="7"/>
                    </a:lnTo>
                    <a:lnTo>
                      <a:pt x="78" y="3"/>
                    </a:lnTo>
                    <a:lnTo>
                      <a:pt x="83" y="0"/>
                    </a:lnTo>
                    <a:lnTo>
                      <a:pt x="87" y="0"/>
                    </a:lnTo>
                    <a:lnTo>
                      <a:pt x="90" y="0"/>
                    </a:lnTo>
                    <a:lnTo>
                      <a:pt x="92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2" name="Freeform 1002"/>
              <p:cNvSpPr>
                <a:spLocks/>
              </p:cNvSpPr>
              <p:nvPr/>
            </p:nvSpPr>
            <p:spPr bwMode="auto">
              <a:xfrm>
                <a:off x="1301" y="1215"/>
                <a:ext cx="97" cy="71"/>
              </a:xfrm>
              <a:custGeom>
                <a:avLst/>
                <a:gdLst>
                  <a:gd name="T0" fmla="*/ 0 w 97"/>
                  <a:gd name="T1" fmla="*/ 71 h 71"/>
                  <a:gd name="T2" fmla="*/ 17 w 97"/>
                  <a:gd name="T3" fmla="*/ 64 h 71"/>
                  <a:gd name="T4" fmla="*/ 31 w 97"/>
                  <a:gd name="T5" fmla="*/ 56 h 71"/>
                  <a:gd name="T6" fmla="*/ 48 w 97"/>
                  <a:gd name="T7" fmla="*/ 44 h 71"/>
                  <a:gd name="T8" fmla="*/ 61 w 97"/>
                  <a:gd name="T9" fmla="*/ 36 h 71"/>
                  <a:gd name="T10" fmla="*/ 72 w 97"/>
                  <a:gd name="T11" fmla="*/ 26 h 71"/>
                  <a:gd name="T12" fmla="*/ 81 w 97"/>
                  <a:gd name="T13" fmla="*/ 18 h 71"/>
                  <a:gd name="T14" fmla="*/ 89 w 97"/>
                  <a:gd name="T15" fmla="*/ 10 h 71"/>
                  <a:gd name="T16" fmla="*/ 97 w 97"/>
                  <a:gd name="T17" fmla="*/ 0 h 7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7"/>
                  <a:gd name="T28" fmla="*/ 0 h 71"/>
                  <a:gd name="T29" fmla="*/ 97 w 97"/>
                  <a:gd name="T30" fmla="*/ 71 h 7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7" h="71">
                    <a:moveTo>
                      <a:pt x="0" y="71"/>
                    </a:moveTo>
                    <a:lnTo>
                      <a:pt x="17" y="64"/>
                    </a:lnTo>
                    <a:lnTo>
                      <a:pt x="31" y="56"/>
                    </a:lnTo>
                    <a:lnTo>
                      <a:pt x="48" y="44"/>
                    </a:lnTo>
                    <a:lnTo>
                      <a:pt x="61" y="36"/>
                    </a:lnTo>
                    <a:lnTo>
                      <a:pt x="72" y="26"/>
                    </a:lnTo>
                    <a:lnTo>
                      <a:pt x="81" y="18"/>
                    </a:lnTo>
                    <a:lnTo>
                      <a:pt x="89" y="10"/>
                    </a:lnTo>
                    <a:lnTo>
                      <a:pt x="9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" name="Freeform 1003"/>
              <p:cNvSpPr>
                <a:spLocks/>
              </p:cNvSpPr>
              <p:nvPr/>
            </p:nvSpPr>
            <p:spPr bwMode="auto">
              <a:xfrm>
                <a:off x="1309" y="1221"/>
                <a:ext cx="87" cy="65"/>
              </a:xfrm>
              <a:custGeom>
                <a:avLst/>
                <a:gdLst>
                  <a:gd name="T0" fmla="*/ 0 w 87"/>
                  <a:gd name="T1" fmla="*/ 65 h 65"/>
                  <a:gd name="T2" fmla="*/ 17 w 87"/>
                  <a:gd name="T3" fmla="*/ 57 h 65"/>
                  <a:gd name="T4" fmla="*/ 30 w 87"/>
                  <a:gd name="T5" fmla="*/ 50 h 65"/>
                  <a:gd name="T6" fmla="*/ 43 w 87"/>
                  <a:gd name="T7" fmla="*/ 42 h 65"/>
                  <a:gd name="T8" fmla="*/ 51 w 87"/>
                  <a:gd name="T9" fmla="*/ 35 h 65"/>
                  <a:gd name="T10" fmla="*/ 63 w 87"/>
                  <a:gd name="T11" fmla="*/ 25 h 65"/>
                  <a:gd name="T12" fmla="*/ 71 w 87"/>
                  <a:gd name="T13" fmla="*/ 18 h 65"/>
                  <a:gd name="T14" fmla="*/ 78 w 87"/>
                  <a:gd name="T15" fmla="*/ 10 h 65"/>
                  <a:gd name="T16" fmla="*/ 87 w 87"/>
                  <a:gd name="T17" fmla="*/ 0 h 6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7"/>
                  <a:gd name="T28" fmla="*/ 0 h 65"/>
                  <a:gd name="T29" fmla="*/ 87 w 87"/>
                  <a:gd name="T30" fmla="*/ 65 h 6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7" h="65">
                    <a:moveTo>
                      <a:pt x="0" y="65"/>
                    </a:moveTo>
                    <a:lnTo>
                      <a:pt x="17" y="57"/>
                    </a:lnTo>
                    <a:lnTo>
                      <a:pt x="30" y="50"/>
                    </a:lnTo>
                    <a:lnTo>
                      <a:pt x="43" y="42"/>
                    </a:lnTo>
                    <a:lnTo>
                      <a:pt x="51" y="35"/>
                    </a:lnTo>
                    <a:lnTo>
                      <a:pt x="63" y="25"/>
                    </a:lnTo>
                    <a:lnTo>
                      <a:pt x="71" y="18"/>
                    </a:lnTo>
                    <a:lnTo>
                      <a:pt x="78" y="10"/>
                    </a:lnTo>
                    <a:lnTo>
                      <a:pt x="8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4" name="Freeform 1004"/>
              <p:cNvSpPr>
                <a:spLocks/>
              </p:cNvSpPr>
              <p:nvPr/>
            </p:nvSpPr>
            <p:spPr bwMode="auto">
              <a:xfrm>
                <a:off x="1316" y="1230"/>
                <a:ext cx="77" cy="56"/>
              </a:xfrm>
              <a:custGeom>
                <a:avLst/>
                <a:gdLst>
                  <a:gd name="T0" fmla="*/ 0 w 77"/>
                  <a:gd name="T1" fmla="*/ 56 h 56"/>
                  <a:gd name="T2" fmla="*/ 15 w 77"/>
                  <a:gd name="T3" fmla="*/ 49 h 56"/>
                  <a:gd name="T4" fmla="*/ 30 w 77"/>
                  <a:gd name="T5" fmla="*/ 41 h 56"/>
                  <a:gd name="T6" fmla="*/ 39 w 77"/>
                  <a:gd name="T7" fmla="*/ 34 h 56"/>
                  <a:gd name="T8" fmla="*/ 49 w 77"/>
                  <a:gd name="T9" fmla="*/ 28 h 56"/>
                  <a:gd name="T10" fmla="*/ 59 w 77"/>
                  <a:gd name="T11" fmla="*/ 19 h 56"/>
                  <a:gd name="T12" fmla="*/ 67 w 77"/>
                  <a:gd name="T13" fmla="*/ 11 h 56"/>
                  <a:gd name="T14" fmla="*/ 77 w 77"/>
                  <a:gd name="T15" fmla="*/ 0 h 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7"/>
                  <a:gd name="T25" fmla="*/ 0 h 56"/>
                  <a:gd name="T26" fmla="*/ 77 w 77"/>
                  <a:gd name="T27" fmla="*/ 56 h 5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7" h="56">
                    <a:moveTo>
                      <a:pt x="0" y="56"/>
                    </a:moveTo>
                    <a:lnTo>
                      <a:pt x="15" y="49"/>
                    </a:lnTo>
                    <a:lnTo>
                      <a:pt x="30" y="41"/>
                    </a:lnTo>
                    <a:lnTo>
                      <a:pt x="39" y="34"/>
                    </a:lnTo>
                    <a:lnTo>
                      <a:pt x="49" y="28"/>
                    </a:lnTo>
                    <a:lnTo>
                      <a:pt x="59" y="19"/>
                    </a:lnTo>
                    <a:lnTo>
                      <a:pt x="67" y="11"/>
                    </a:lnTo>
                    <a:lnTo>
                      <a:pt x="7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5" name="Freeform 1005"/>
              <p:cNvSpPr>
                <a:spLocks/>
              </p:cNvSpPr>
              <p:nvPr/>
            </p:nvSpPr>
            <p:spPr bwMode="auto">
              <a:xfrm>
                <a:off x="1321" y="1238"/>
                <a:ext cx="69" cy="48"/>
              </a:xfrm>
              <a:custGeom>
                <a:avLst/>
                <a:gdLst>
                  <a:gd name="T0" fmla="*/ 0 w 69"/>
                  <a:gd name="T1" fmla="*/ 48 h 48"/>
                  <a:gd name="T2" fmla="*/ 11 w 69"/>
                  <a:gd name="T3" fmla="*/ 45 h 48"/>
                  <a:gd name="T4" fmla="*/ 23 w 69"/>
                  <a:gd name="T5" fmla="*/ 38 h 48"/>
                  <a:gd name="T6" fmla="*/ 34 w 69"/>
                  <a:gd name="T7" fmla="*/ 31 h 48"/>
                  <a:gd name="T8" fmla="*/ 46 w 69"/>
                  <a:gd name="T9" fmla="*/ 23 h 48"/>
                  <a:gd name="T10" fmla="*/ 54 w 69"/>
                  <a:gd name="T11" fmla="*/ 15 h 48"/>
                  <a:gd name="T12" fmla="*/ 62 w 69"/>
                  <a:gd name="T13" fmla="*/ 6 h 48"/>
                  <a:gd name="T14" fmla="*/ 69 w 69"/>
                  <a:gd name="T15" fmla="*/ 0 h 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9"/>
                  <a:gd name="T25" fmla="*/ 0 h 48"/>
                  <a:gd name="T26" fmla="*/ 69 w 69"/>
                  <a:gd name="T27" fmla="*/ 48 h 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9" h="48">
                    <a:moveTo>
                      <a:pt x="0" y="48"/>
                    </a:moveTo>
                    <a:lnTo>
                      <a:pt x="11" y="45"/>
                    </a:lnTo>
                    <a:lnTo>
                      <a:pt x="23" y="38"/>
                    </a:lnTo>
                    <a:lnTo>
                      <a:pt x="34" y="31"/>
                    </a:lnTo>
                    <a:lnTo>
                      <a:pt x="46" y="23"/>
                    </a:lnTo>
                    <a:lnTo>
                      <a:pt x="54" y="15"/>
                    </a:lnTo>
                    <a:lnTo>
                      <a:pt x="62" y="6"/>
                    </a:lnTo>
                    <a:lnTo>
                      <a:pt x="69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6" name="Freeform 1006"/>
              <p:cNvSpPr>
                <a:spLocks/>
              </p:cNvSpPr>
              <p:nvPr/>
            </p:nvSpPr>
            <p:spPr bwMode="auto">
              <a:xfrm>
                <a:off x="1332" y="1243"/>
                <a:ext cx="56" cy="41"/>
              </a:xfrm>
              <a:custGeom>
                <a:avLst/>
                <a:gdLst>
                  <a:gd name="T0" fmla="*/ 0 w 56"/>
                  <a:gd name="T1" fmla="*/ 41 h 41"/>
                  <a:gd name="T2" fmla="*/ 18 w 56"/>
                  <a:gd name="T3" fmla="*/ 31 h 41"/>
                  <a:gd name="T4" fmla="*/ 32 w 56"/>
                  <a:gd name="T5" fmla="*/ 23 h 41"/>
                  <a:gd name="T6" fmla="*/ 41 w 56"/>
                  <a:gd name="T7" fmla="*/ 15 h 41"/>
                  <a:gd name="T8" fmla="*/ 50 w 56"/>
                  <a:gd name="T9" fmla="*/ 8 h 41"/>
                  <a:gd name="T10" fmla="*/ 56 w 56"/>
                  <a:gd name="T11" fmla="*/ 0 h 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"/>
                  <a:gd name="T19" fmla="*/ 0 h 41"/>
                  <a:gd name="T20" fmla="*/ 56 w 56"/>
                  <a:gd name="T21" fmla="*/ 41 h 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" h="41">
                    <a:moveTo>
                      <a:pt x="0" y="41"/>
                    </a:moveTo>
                    <a:lnTo>
                      <a:pt x="18" y="31"/>
                    </a:lnTo>
                    <a:lnTo>
                      <a:pt x="32" y="23"/>
                    </a:lnTo>
                    <a:lnTo>
                      <a:pt x="41" y="15"/>
                    </a:lnTo>
                    <a:lnTo>
                      <a:pt x="50" y="8"/>
                    </a:lnTo>
                    <a:lnTo>
                      <a:pt x="56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7" name="Freeform 1007"/>
              <p:cNvSpPr>
                <a:spLocks/>
              </p:cNvSpPr>
              <p:nvPr/>
            </p:nvSpPr>
            <p:spPr bwMode="auto">
              <a:xfrm>
                <a:off x="1341" y="1254"/>
                <a:ext cx="41" cy="29"/>
              </a:xfrm>
              <a:custGeom>
                <a:avLst/>
                <a:gdLst>
                  <a:gd name="T0" fmla="*/ 0 w 41"/>
                  <a:gd name="T1" fmla="*/ 29 h 29"/>
                  <a:gd name="T2" fmla="*/ 13 w 41"/>
                  <a:gd name="T3" fmla="*/ 22 h 29"/>
                  <a:gd name="T4" fmla="*/ 24 w 41"/>
                  <a:gd name="T5" fmla="*/ 14 h 29"/>
                  <a:gd name="T6" fmla="*/ 32 w 41"/>
                  <a:gd name="T7" fmla="*/ 9 h 29"/>
                  <a:gd name="T8" fmla="*/ 41 w 41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29"/>
                  <a:gd name="T17" fmla="*/ 41 w 41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29">
                    <a:moveTo>
                      <a:pt x="0" y="29"/>
                    </a:moveTo>
                    <a:lnTo>
                      <a:pt x="13" y="22"/>
                    </a:lnTo>
                    <a:lnTo>
                      <a:pt x="24" y="14"/>
                    </a:lnTo>
                    <a:lnTo>
                      <a:pt x="32" y="9"/>
                    </a:lnTo>
                    <a:lnTo>
                      <a:pt x="41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8" name="Freeform 1008"/>
              <p:cNvSpPr>
                <a:spLocks/>
              </p:cNvSpPr>
              <p:nvPr/>
            </p:nvSpPr>
            <p:spPr bwMode="auto">
              <a:xfrm>
                <a:off x="1318" y="1216"/>
                <a:ext cx="55" cy="53"/>
              </a:xfrm>
              <a:custGeom>
                <a:avLst/>
                <a:gdLst>
                  <a:gd name="T0" fmla="*/ 6 w 55"/>
                  <a:gd name="T1" fmla="*/ 53 h 53"/>
                  <a:gd name="T2" fmla="*/ 0 w 55"/>
                  <a:gd name="T3" fmla="*/ 10 h 53"/>
                  <a:gd name="T4" fmla="*/ 14 w 55"/>
                  <a:gd name="T5" fmla="*/ 0 h 53"/>
                  <a:gd name="T6" fmla="*/ 55 w 55"/>
                  <a:gd name="T7" fmla="*/ 19 h 5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5"/>
                  <a:gd name="T13" fmla="*/ 0 h 53"/>
                  <a:gd name="T14" fmla="*/ 55 w 55"/>
                  <a:gd name="T15" fmla="*/ 53 h 5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5" h="53">
                    <a:moveTo>
                      <a:pt x="6" y="53"/>
                    </a:moveTo>
                    <a:lnTo>
                      <a:pt x="0" y="10"/>
                    </a:lnTo>
                    <a:lnTo>
                      <a:pt x="14" y="0"/>
                    </a:lnTo>
                    <a:lnTo>
                      <a:pt x="55" y="1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9" name="Freeform 1009"/>
              <p:cNvSpPr>
                <a:spLocks/>
              </p:cNvSpPr>
              <p:nvPr/>
            </p:nvSpPr>
            <p:spPr bwMode="auto">
              <a:xfrm>
                <a:off x="1323" y="1223"/>
                <a:ext cx="46" cy="43"/>
              </a:xfrm>
              <a:custGeom>
                <a:avLst/>
                <a:gdLst>
                  <a:gd name="T0" fmla="*/ 6 w 46"/>
                  <a:gd name="T1" fmla="*/ 43 h 43"/>
                  <a:gd name="T2" fmla="*/ 0 w 46"/>
                  <a:gd name="T3" fmla="*/ 8 h 43"/>
                  <a:gd name="T4" fmla="*/ 13 w 46"/>
                  <a:gd name="T5" fmla="*/ 0 h 43"/>
                  <a:gd name="T6" fmla="*/ 46 w 46"/>
                  <a:gd name="T7" fmla="*/ 15 h 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6"/>
                  <a:gd name="T13" fmla="*/ 0 h 43"/>
                  <a:gd name="T14" fmla="*/ 46 w 46"/>
                  <a:gd name="T15" fmla="*/ 43 h 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6" h="43">
                    <a:moveTo>
                      <a:pt x="6" y="43"/>
                    </a:moveTo>
                    <a:lnTo>
                      <a:pt x="0" y="8"/>
                    </a:lnTo>
                    <a:lnTo>
                      <a:pt x="13" y="0"/>
                    </a:lnTo>
                    <a:lnTo>
                      <a:pt x="46" y="1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" name="Freeform 1010"/>
              <p:cNvSpPr>
                <a:spLocks/>
              </p:cNvSpPr>
              <p:nvPr/>
            </p:nvSpPr>
            <p:spPr bwMode="auto">
              <a:xfrm>
                <a:off x="1318" y="1216"/>
                <a:ext cx="57" cy="50"/>
              </a:xfrm>
              <a:custGeom>
                <a:avLst/>
                <a:gdLst>
                  <a:gd name="T0" fmla="*/ 11 w 57"/>
                  <a:gd name="T1" fmla="*/ 50 h 50"/>
                  <a:gd name="T2" fmla="*/ 6 w 57"/>
                  <a:gd name="T3" fmla="*/ 47 h 50"/>
                  <a:gd name="T4" fmla="*/ 9 w 57"/>
                  <a:gd name="T5" fmla="*/ 40 h 50"/>
                  <a:gd name="T6" fmla="*/ 5 w 57"/>
                  <a:gd name="T7" fmla="*/ 37 h 50"/>
                  <a:gd name="T8" fmla="*/ 8 w 57"/>
                  <a:gd name="T9" fmla="*/ 32 h 50"/>
                  <a:gd name="T10" fmla="*/ 3 w 57"/>
                  <a:gd name="T11" fmla="*/ 28 h 50"/>
                  <a:gd name="T12" fmla="*/ 6 w 57"/>
                  <a:gd name="T13" fmla="*/ 23 h 50"/>
                  <a:gd name="T14" fmla="*/ 3 w 57"/>
                  <a:gd name="T15" fmla="*/ 22 h 50"/>
                  <a:gd name="T16" fmla="*/ 6 w 57"/>
                  <a:gd name="T17" fmla="*/ 15 h 50"/>
                  <a:gd name="T18" fmla="*/ 0 w 57"/>
                  <a:gd name="T19" fmla="*/ 10 h 50"/>
                  <a:gd name="T20" fmla="*/ 8 w 57"/>
                  <a:gd name="T21" fmla="*/ 15 h 50"/>
                  <a:gd name="T22" fmla="*/ 6 w 57"/>
                  <a:gd name="T23" fmla="*/ 9 h 50"/>
                  <a:gd name="T24" fmla="*/ 13 w 57"/>
                  <a:gd name="T25" fmla="*/ 10 h 50"/>
                  <a:gd name="T26" fmla="*/ 11 w 57"/>
                  <a:gd name="T27" fmla="*/ 4 h 50"/>
                  <a:gd name="T28" fmla="*/ 18 w 57"/>
                  <a:gd name="T29" fmla="*/ 7 h 50"/>
                  <a:gd name="T30" fmla="*/ 14 w 57"/>
                  <a:gd name="T31" fmla="*/ 0 h 50"/>
                  <a:gd name="T32" fmla="*/ 18 w 57"/>
                  <a:gd name="T33" fmla="*/ 7 h 50"/>
                  <a:gd name="T34" fmla="*/ 24 w 57"/>
                  <a:gd name="T35" fmla="*/ 5 h 50"/>
                  <a:gd name="T36" fmla="*/ 24 w 57"/>
                  <a:gd name="T37" fmla="*/ 10 h 50"/>
                  <a:gd name="T38" fmla="*/ 29 w 57"/>
                  <a:gd name="T39" fmla="*/ 9 h 50"/>
                  <a:gd name="T40" fmla="*/ 31 w 57"/>
                  <a:gd name="T41" fmla="*/ 12 h 50"/>
                  <a:gd name="T42" fmla="*/ 36 w 57"/>
                  <a:gd name="T43" fmla="*/ 10 h 50"/>
                  <a:gd name="T44" fmla="*/ 37 w 57"/>
                  <a:gd name="T45" fmla="*/ 15 h 50"/>
                  <a:gd name="T46" fmla="*/ 44 w 57"/>
                  <a:gd name="T47" fmla="*/ 14 h 50"/>
                  <a:gd name="T48" fmla="*/ 44 w 57"/>
                  <a:gd name="T49" fmla="*/ 19 h 50"/>
                  <a:gd name="T50" fmla="*/ 49 w 57"/>
                  <a:gd name="T51" fmla="*/ 15 h 50"/>
                  <a:gd name="T52" fmla="*/ 49 w 57"/>
                  <a:gd name="T53" fmla="*/ 20 h 50"/>
                  <a:gd name="T54" fmla="*/ 57 w 57"/>
                  <a:gd name="T55" fmla="*/ 19 h 50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7"/>
                  <a:gd name="T85" fmla="*/ 0 h 50"/>
                  <a:gd name="T86" fmla="*/ 57 w 57"/>
                  <a:gd name="T87" fmla="*/ 50 h 50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7" h="50">
                    <a:moveTo>
                      <a:pt x="11" y="50"/>
                    </a:moveTo>
                    <a:lnTo>
                      <a:pt x="6" y="47"/>
                    </a:lnTo>
                    <a:lnTo>
                      <a:pt x="9" y="40"/>
                    </a:lnTo>
                    <a:lnTo>
                      <a:pt x="5" y="37"/>
                    </a:lnTo>
                    <a:lnTo>
                      <a:pt x="8" y="32"/>
                    </a:lnTo>
                    <a:lnTo>
                      <a:pt x="3" y="28"/>
                    </a:lnTo>
                    <a:lnTo>
                      <a:pt x="6" y="23"/>
                    </a:lnTo>
                    <a:lnTo>
                      <a:pt x="3" y="22"/>
                    </a:lnTo>
                    <a:lnTo>
                      <a:pt x="6" y="15"/>
                    </a:lnTo>
                    <a:lnTo>
                      <a:pt x="0" y="10"/>
                    </a:lnTo>
                    <a:lnTo>
                      <a:pt x="8" y="15"/>
                    </a:lnTo>
                    <a:lnTo>
                      <a:pt x="6" y="9"/>
                    </a:lnTo>
                    <a:lnTo>
                      <a:pt x="13" y="10"/>
                    </a:lnTo>
                    <a:lnTo>
                      <a:pt x="11" y="4"/>
                    </a:lnTo>
                    <a:lnTo>
                      <a:pt x="18" y="7"/>
                    </a:lnTo>
                    <a:lnTo>
                      <a:pt x="14" y="0"/>
                    </a:lnTo>
                    <a:lnTo>
                      <a:pt x="18" y="7"/>
                    </a:lnTo>
                    <a:lnTo>
                      <a:pt x="24" y="5"/>
                    </a:lnTo>
                    <a:lnTo>
                      <a:pt x="24" y="10"/>
                    </a:lnTo>
                    <a:lnTo>
                      <a:pt x="29" y="9"/>
                    </a:lnTo>
                    <a:lnTo>
                      <a:pt x="31" y="12"/>
                    </a:lnTo>
                    <a:lnTo>
                      <a:pt x="36" y="10"/>
                    </a:lnTo>
                    <a:lnTo>
                      <a:pt x="37" y="15"/>
                    </a:lnTo>
                    <a:lnTo>
                      <a:pt x="44" y="14"/>
                    </a:lnTo>
                    <a:lnTo>
                      <a:pt x="44" y="19"/>
                    </a:lnTo>
                    <a:lnTo>
                      <a:pt x="49" y="15"/>
                    </a:lnTo>
                    <a:lnTo>
                      <a:pt x="49" y="20"/>
                    </a:lnTo>
                    <a:lnTo>
                      <a:pt x="57" y="1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1" name="Freeform 1011"/>
              <p:cNvSpPr>
                <a:spLocks/>
              </p:cNvSpPr>
              <p:nvPr/>
            </p:nvSpPr>
            <p:spPr bwMode="auto">
              <a:xfrm>
                <a:off x="1324" y="1223"/>
                <a:ext cx="12" cy="8"/>
              </a:xfrm>
              <a:custGeom>
                <a:avLst/>
                <a:gdLst>
                  <a:gd name="T0" fmla="*/ 0 w 12"/>
                  <a:gd name="T1" fmla="*/ 8 h 8"/>
                  <a:gd name="T2" fmla="*/ 5 w 12"/>
                  <a:gd name="T3" fmla="*/ 8 h 8"/>
                  <a:gd name="T4" fmla="*/ 8 w 12"/>
                  <a:gd name="T5" fmla="*/ 7 h 8"/>
                  <a:gd name="T6" fmla="*/ 12 w 12"/>
                  <a:gd name="T7" fmla="*/ 3 h 8"/>
                  <a:gd name="T8" fmla="*/ 12 w 12"/>
                  <a:gd name="T9" fmla="*/ 0 h 8"/>
                  <a:gd name="T10" fmla="*/ 0 w 12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8"/>
                  <a:gd name="T20" fmla="*/ 12 w 12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8">
                    <a:moveTo>
                      <a:pt x="0" y="8"/>
                    </a:moveTo>
                    <a:lnTo>
                      <a:pt x="5" y="8"/>
                    </a:lnTo>
                    <a:lnTo>
                      <a:pt x="8" y="7"/>
                    </a:lnTo>
                    <a:lnTo>
                      <a:pt x="12" y="3"/>
                    </a:lnTo>
                    <a:lnTo>
                      <a:pt x="12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2" name="Freeform 1012"/>
              <p:cNvSpPr>
                <a:spLocks/>
              </p:cNvSpPr>
              <p:nvPr/>
            </p:nvSpPr>
            <p:spPr bwMode="auto">
              <a:xfrm>
                <a:off x="1329" y="1230"/>
                <a:ext cx="18" cy="28"/>
              </a:xfrm>
              <a:custGeom>
                <a:avLst/>
                <a:gdLst>
                  <a:gd name="T0" fmla="*/ 0 w 18"/>
                  <a:gd name="T1" fmla="*/ 1 h 28"/>
                  <a:gd name="T2" fmla="*/ 15 w 18"/>
                  <a:gd name="T3" fmla="*/ 28 h 28"/>
                  <a:gd name="T4" fmla="*/ 18 w 18"/>
                  <a:gd name="T5" fmla="*/ 26 h 28"/>
                  <a:gd name="T6" fmla="*/ 3 w 18"/>
                  <a:gd name="T7" fmla="*/ 0 h 28"/>
                  <a:gd name="T8" fmla="*/ 0 w 18"/>
                  <a:gd name="T9" fmla="*/ 1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28"/>
                  <a:gd name="T17" fmla="*/ 18 w 18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28">
                    <a:moveTo>
                      <a:pt x="0" y="1"/>
                    </a:moveTo>
                    <a:lnTo>
                      <a:pt x="15" y="28"/>
                    </a:lnTo>
                    <a:lnTo>
                      <a:pt x="18" y="26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3" name="Freeform 1013"/>
              <p:cNvSpPr>
                <a:spLocks/>
              </p:cNvSpPr>
              <p:nvPr/>
            </p:nvSpPr>
            <p:spPr bwMode="auto">
              <a:xfrm>
                <a:off x="1329" y="1231"/>
                <a:ext cx="18" cy="25"/>
              </a:xfrm>
              <a:custGeom>
                <a:avLst/>
                <a:gdLst>
                  <a:gd name="T0" fmla="*/ 18 w 18"/>
                  <a:gd name="T1" fmla="*/ 25 h 25"/>
                  <a:gd name="T2" fmla="*/ 13 w 18"/>
                  <a:gd name="T3" fmla="*/ 22 h 25"/>
                  <a:gd name="T4" fmla="*/ 13 w 18"/>
                  <a:gd name="T5" fmla="*/ 17 h 25"/>
                  <a:gd name="T6" fmla="*/ 8 w 18"/>
                  <a:gd name="T7" fmla="*/ 15 h 25"/>
                  <a:gd name="T8" fmla="*/ 10 w 18"/>
                  <a:gd name="T9" fmla="*/ 10 h 25"/>
                  <a:gd name="T10" fmla="*/ 5 w 18"/>
                  <a:gd name="T11" fmla="*/ 7 h 25"/>
                  <a:gd name="T12" fmla="*/ 5 w 18"/>
                  <a:gd name="T13" fmla="*/ 2 h 25"/>
                  <a:gd name="T14" fmla="*/ 0 w 18"/>
                  <a:gd name="T15" fmla="*/ 0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"/>
                  <a:gd name="T25" fmla="*/ 0 h 25"/>
                  <a:gd name="T26" fmla="*/ 18 w 18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" h="25">
                    <a:moveTo>
                      <a:pt x="18" y="25"/>
                    </a:moveTo>
                    <a:lnTo>
                      <a:pt x="13" y="22"/>
                    </a:lnTo>
                    <a:lnTo>
                      <a:pt x="13" y="17"/>
                    </a:lnTo>
                    <a:lnTo>
                      <a:pt x="8" y="15"/>
                    </a:lnTo>
                    <a:lnTo>
                      <a:pt x="10" y="10"/>
                    </a:lnTo>
                    <a:lnTo>
                      <a:pt x="5" y="7"/>
                    </a:lnTo>
                    <a:lnTo>
                      <a:pt x="5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4" name="Freeform 1014"/>
              <p:cNvSpPr>
                <a:spLocks/>
              </p:cNvSpPr>
              <p:nvPr/>
            </p:nvSpPr>
            <p:spPr bwMode="auto">
              <a:xfrm>
                <a:off x="1306" y="1218"/>
                <a:ext cx="84" cy="61"/>
              </a:xfrm>
              <a:custGeom>
                <a:avLst/>
                <a:gdLst>
                  <a:gd name="T0" fmla="*/ 0 w 84"/>
                  <a:gd name="T1" fmla="*/ 61 h 61"/>
                  <a:gd name="T2" fmla="*/ 2 w 84"/>
                  <a:gd name="T3" fmla="*/ 55 h 61"/>
                  <a:gd name="T4" fmla="*/ 5 w 84"/>
                  <a:gd name="T5" fmla="*/ 50 h 61"/>
                  <a:gd name="T6" fmla="*/ 10 w 84"/>
                  <a:gd name="T7" fmla="*/ 45 h 61"/>
                  <a:gd name="T8" fmla="*/ 15 w 84"/>
                  <a:gd name="T9" fmla="*/ 40 h 61"/>
                  <a:gd name="T10" fmla="*/ 25 w 84"/>
                  <a:gd name="T11" fmla="*/ 31 h 61"/>
                  <a:gd name="T12" fmla="*/ 36 w 84"/>
                  <a:gd name="T13" fmla="*/ 21 h 61"/>
                  <a:gd name="T14" fmla="*/ 48 w 84"/>
                  <a:gd name="T15" fmla="*/ 15 h 61"/>
                  <a:gd name="T16" fmla="*/ 61 w 84"/>
                  <a:gd name="T17" fmla="*/ 7 h 61"/>
                  <a:gd name="T18" fmla="*/ 69 w 84"/>
                  <a:gd name="T19" fmla="*/ 2 h 61"/>
                  <a:gd name="T20" fmla="*/ 77 w 84"/>
                  <a:gd name="T21" fmla="*/ 0 h 61"/>
                  <a:gd name="T22" fmla="*/ 81 w 84"/>
                  <a:gd name="T23" fmla="*/ 0 h 61"/>
                  <a:gd name="T24" fmla="*/ 82 w 84"/>
                  <a:gd name="T25" fmla="*/ 0 h 61"/>
                  <a:gd name="T26" fmla="*/ 84 w 84"/>
                  <a:gd name="T27" fmla="*/ 2 h 6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84"/>
                  <a:gd name="T43" fmla="*/ 0 h 61"/>
                  <a:gd name="T44" fmla="*/ 84 w 84"/>
                  <a:gd name="T45" fmla="*/ 61 h 6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84" h="61">
                    <a:moveTo>
                      <a:pt x="0" y="61"/>
                    </a:moveTo>
                    <a:lnTo>
                      <a:pt x="2" y="55"/>
                    </a:lnTo>
                    <a:lnTo>
                      <a:pt x="5" y="50"/>
                    </a:lnTo>
                    <a:lnTo>
                      <a:pt x="10" y="45"/>
                    </a:lnTo>
                    <a:lnTo>
                      <a:pt x="15" y="40"/>
                    </a:lnTo>
                    <a:lnTo>
                      <a:pt x="25" y="31"/>
                    </a:lnTo>
                    <a:lnTo>
                      <a:pt x="36" y="21"/>
                    </a:lnTo>
                    <a:lnTo>
                      <a:pt x="48" y="15"/>
                    </a:lnTo>
                    <a:lnTo>
                      <a:pt x="61" y="7"/>
                    </a:lnTo>
                    <a:lnTo>
                      <a:pt x="69" y="2"/>
                    </a:lnTo>
                    <a:lnTo>
                      <a:pt x="77" y="0"/>
                    </a:lnTo>
                    <a:lnTo>
                      <a:pt x="81" y="0"/>
                    </a:lnTo>
                    <a:lnTo>
                      <a:pt x="82" y="0"/>
                    </a:lnTo>
                    <a:lnTo>
                      <a:pt x="84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5" name="Freeform 1015"/>
              <p:cNvSpPr>
                <a:spLocks/>
              </p:cNvSpPr>
              <p:nvPr/>
            </p:nvSpPr>
            <p:spPr bwMode="auto">
              <a:xfrm>
                <a:off x="1313" y="1223"/>
                <a:ext cx="72" cy="55"/>
              </a:xfrm>
              <a:custGeom>
                <a:avLst/>
                <a:gdLst>
                  <a:gd name="T0" fmla="*/ 0 w 72"/>
                  <a:gd name="T1" fmla="*/ 55 h 55"/>
                  <a:gd name="T2" fmla="*/ 3 w 72"/>
                  <a:gd name="T3" fmla="*/ 46 h 55"/>
                  <a:gd name="T4" fmla="*/ 8 w 72"/>
                  <a:gd name="T5" fmla="*/ 40 h 55"/>
                  <a:gd name="T6" fmla="*/ 18 w 72"/>
                  <a:gd name="T7" fmla="*/ 30 h 55"/>
                  <a:gd name="T8" fmla="*/ 28 w 72"/>
                  <a:gd name="T9" fmla="*/ 23 h 55"/>
                  <a:gd name="T10" fmla="*/ 39 w 72"/>
                  <a:gd name="T11" fmla="*/ 15 h 55"/>
                  <a:gd name="T12" fmla="*/ 52 w 72"/>
                  <a:gd name="T13" fmla="*/ 7 h 55"/>
                  <a:gd name="T14" fmla="*/ 60 w 72"/>
                  <a:gd name="T15" fmla="*/ 2 h 55"/>
                  <a:gd name="T16" fmla="*/ 69 w 72"/>
                  <a:gd name="T17" fmla="*/ 0 h 55"/>
                  <a:gd name="T18" fmla="*/ 72 w 72"/>
                  <a:gd name="T19" fmla="*/ 0 h 5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2"/>
                  <a:gd name="T31" fmla="*/ 0 h 55"/>
                  <a:gd name="T32" fmla="*/ 72 w 72"/>
                  <a:gd name="T33" fmla="*/ 55 h 5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2" h="55">
                    <a:moveTo>
                      <a:pt x="0" y="55"/>
                    </a:moveTo>
                    <a:lnTo>
                      <a:pt x="3" y="46"/>
                    </a:lnTo>
                    <a:lnTo>
                      <a:pt x="8" y="40"/>
                    </a:lnTo>
                    <a:lnTo>
                      <a:pt x="18" y="30"/>
                    </a:lnTo>
                    <a:lnTo>
                      <a:pt x="28" y="23"/>
                    </a:lnTo>
                    <a:lnTo>
                      <a:pt x="39" y="15"/>
                    </a:lnTo>
                    <a:lnTo>
                      <a:pt x="52" y="7"/>
                    </a:lnTo>
                    <a:lnTo>
                      <a:pt x="60" y="2"/>
                    </a:lnTo>
                    <a:lnTo>
                      <a:pt x="69" y="0"/>
                    </a:lnTo>
                    <a:lnTo>
                      <a:pt x="72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6" name="Line 1016"/>
              <p:cNvSpPr>
                <a:spLocks noChangeShapeType="1"/>
              </p:cNvSpPr>
              <p:nvPr/>
            </p:nvSpPr>
            <p:spPr bwMode="auto">
              <a:xfrm flipV="1">
                <a:off x="1293" y="1278"/>
                <a:ext cx="18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" name="Line 1017"/>
              <p:cNvSpPr>
                <a:spLocks noChangeShapeType="1"/>
              </p:cNvSpPr>
              <p:nvPr/>
            </p:nvSpPr>
            <p:spPr bwMode="auto">
              <a:xfrm>
                <a:off x="1295" y="1276"/>
                <a:ext cx="16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8" name="Line 1018"/>
              <p:cNvSpPr>
                <a:spLocks noChangeShapeType="1"/>
              </p:cNvSpPr>
              <p:nvPr/>
            </p:nvSpPr>
            <p:spPr bwMode="auto">
              <a:xfrm>
                <a:off x="1296" y="1273"/>
                <a:ext cx="18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9" name="Line 1019"/>
              <p:cNvSpPr>
                <a:spLocks noChangeShapeType="1"/>
              </p:cNvSpPr>
              <p:nvPr/>
            </p:nvSpPr>
            <p:spPr bwMode="auto">
              <a:xfrm>
                <a:off x="1298" y="1269"/>
                <a:ext cx="16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0" name="Line 1020"/>
              <p:cNvSpPr>
                <a:spLocks noChangeShapeType="1"/>
              </p:cNvSpPr>
              <p:nvPr/>
            </p:nvSpPr>
            <p:spPr bwMode="auto">
              <a:xfrm>
                <a:off x="1303" y="1283"/>
                <a:ext cx="33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1" name="Line 1021"/>
              <p:cNvSpPr>
                <a:spLocks noChangeShapeType="1"/>
              </p:cNvSpPr>
              <p:nvPr/>
            </p:nvSpPr>
            <p:spPr bwMode="auto">
              <a:xfrm>
                <a:off x="1314" y="1278"/>
                <a:ext cx="35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2" name="Line 1022"/>
              <p:cNvSpPr>
                <a:spLocks noChangeShapeType="1"/>
              </p:cNvSpPr>
              <p:nvPr/>
            </p:nvSpPr>
            <p:spPr bwMode="auto">
              <a:xfrm>
                <a:off x="1327" y="1271"/>
                <a:ext cx="28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" name="Line 1023"/>
              <p:cNvSpPr>
                <a:spLocks noChangeShapeType="1"/>
              </p:cNvSpPr>
              <p:nvPr/>
            </p:nvSpPr>
            <p:spPr bwMode="auto">
              <a:xfrm>
                <a:off x="1346" y="1258"/>
                <a:ext cx="18" cy="1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4" name="Line 0"/>
              <p:cNvSpPr>
                <a:spLocks noChangeShapeType="1"/>
              </p:cNvSpPr>
              <p:nvPr/>
            </p:nvSpPr>
            <p:spPr bwMode="auto">
              <a:xfrm>
                <a:off x="1362" y="1244"/>
                <a:ext cx="8" cy="2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5" name="Line 1"/>
              <p:cNvSpPr>
                <a:spLocks noChangeShapeType="1"/>
              </p:cNvSpPr>
              <p:nvPr/>
            </p:nvSpPr>
            <p:spPr bwMode="auto">
              <a:xfrm flipH="1">
                <a:off x="1377" y="1233"/>
                <a:ext cx="1" cy="2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" name="Line 2"/>
              <p:cNvSpPr>
                <a:spLocks noChangeShapeType="1"/>
              </p:cNvSpPr>
              <p:nvPr/>
            </p:nvSpPr>
            <p:spPr bwMode="auto">
              <a:xfrm flipH="1">
                <a:off x="1383" y="1221"/>
                <a:ext cx="7" cy="3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7" name="Line 3"/>
              <p:cNvSpPr>
                <a:spLocks noChangeShapeType="1"/>
              </p:cNvSpPr>
              <p:nvPr/>
            </p:nvSpPr>
            <p:spPr bwMode="auto">
              <a:xfrm>
                <a:off x="1301" y="1266"/>
                <a:ext cx="15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8" name="Line 4"/>
              <p:cNvSpPr>
                <a:spLocks noChangeShapeType="1"/>
              </p:cNvSpPr>
              <p:nvPr/>
            </p:nvSpPr>
            <p:spPr bwMode="auto">
              <a:xfrm>
                <a:off x="1304" y="1263"/>
                <a:ext cx="15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9" name="Line 5"/>
              <p:cNvSpPr>
                <a:spLocks noChangeShapeType="1"/>
              </p:cNvSpPr>
              <p:nvPr/>
            </p:nvSpPr>
            <p:spPr bwMode="auto">
              <a:xfrm>
                <a:off x="1309" y="1258"/>
                <a:ext cx="12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0" name="Line 6"/>
              <p:cNvSpPr>
                <a:spLocks noChangeShapeType="1"/>
              </p:cNvSpPr>
              <p:nvPr/>
            </p:nvSpPr>
            <p:spPr bwMode="auto">
              <a:xfrm>
                <a:off x="1313" y="1254"/>
                <a:ext cx="11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1" name="Line 7"/>
              <p:cNvSpPr>
                <a:spLocks noChangeShapeType="1"/>
              </p:cNvSpPr>
              <p:nvPr/>
            </p:nvSpPr>
            <p:spPr bwMode="auto">
              <a:xfrm>
                <a:off x="1319" y="1249"/>
                <a:ext cx="10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2" name="Line 8"/>
              <p:cNvSpPr>
                <a:spLocks noChangeShapeType="1"/>
              </p:cNvSpPr>
              <p:nvPr/>
            </p:nvSpPr>
            <p:spPr bwMode="auto">
              <a:xfrm>
                <a:off x="1326" y="1246"/>
                <a:ext cx="6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3" name="Line 9"/>
              <p:cNvSpPr>
                <a:spLocks noChangeShapeType="1"/>
              </p:cNvSpPr>
              <p:nvPr/>
            </p:nvSpPr>
            <p:spPr bwMode="auto">
              <a:xfrm>
                <a:off x="1327" y="1239"/>
                <a:ext cx="10" cy="9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4" name="Line 10"/>
              <p:cNvSpPr>
                <a:spLocks noChangeShapeType="1"/>
              </p:cNvSpPr>
              <p:nvPr/>
            </p:nvSpPr>
            <p:spPr bwMode="auto">
              <a:xfrm>
                <a:off x="1346" y="1226"/>
                <a:ext cx="3" cy="1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5" name="Line 11"/>
              <p:cNvSpPr>
                <a:spLocks noChangeShapeType="1"/>
              </p:cNvSpPr>
              <p:nvPr/>
            </p:nvSpPr>
            <p:spPr bwMode="auto">
              <a:xfrm flipV="1">
                <a:off x="1326" y="1236"/>
                <a:ext cx="5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6" name="Line 12"/>
              <p:cNvSpPr>
                <a:spLocks noChangeShapeType="1"/>
              </p:cNvSpPr>
              <p:nvPr/>
            </p:nvSpPr>
            <p:spPr bwMode="auto">
              <a:xfrm flipV="1">
                <a:off x="1336" y="1226"/>
                <a:ext cx="8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7" name="Line 13"/>
              <p:cNvSpPr>
                <a:spLocks noChangeShapeType="1"/>
              </p:cNvSpPr>
              <p:nvPr/>
            </p:nvSpPr>
            <p:spPr bwMode="auto">
              <a:xfrm>
                <a:off x="1352" y="1221"/>
                <a:ext cx="3" cy="1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8" name="Line 14"/>
              <p:cNvSpPr>
                <a:spLocks noChangeShapeType="1"/>
              </p:cNvSpPr>
              <p:nvPr/>
            </p:nvSpPr>
            <p:spPr bwMode="auto">
              <a:xfrm>
                <a:off x="1357" y="1220"/>
                <a:ext cx="3" cy="1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9" name="Line 15"/>
              <p:cNvSpPr>
                <a:spLocks noChangeShapeType="1"/>
              </p:cNvSpPr>
              <p:nvPr/>
            </p:nvSpPr>
            <p:spPr bwMode="auto">
              <a:xfrm>
                <a:off x="1364" y="1216"/>
                <a:ext cx="1" cy="14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0" name="Line 16"/>
              <p:cNvSpPr>
                <a:spLocks noChangeShapeType="1"/>
              </p:cNvSpPr>
              <p:nvPr/>
            </p:nvSpPr>
            <p:spPr bwMode="auto">
              <a:xfrm>
                <a:off x="1367" y="1211"/>
                <a:ext cx="2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1" name="Line 17"/>
              <p:cNvSpPr>
                <a:spLocks noChangeShapeType="1"/>
              </p:cNvSpPr>
              <p:nvPr/>
            </p:nvSpPr>
            <p:spPr bwMode="auto">
              <a:xfrm flipH="1">
                <a:off x="1372" y="1210"/>
                <a:ext cx="1" cy="16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2" name="Line 18"/>
              <p:cNvSpPr>
                <a:spLocks noChangeShapeType="1"/>
              </p:cNvSpPr>
              <p:nvPr/>
            </p:nvSpPr>
            <p:spPr bwMode="auto">
              <a:xfrm flipH="1">
                <a:off x="1375" y="1208"/>
                <a:ext cx="3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3" name="Line 19"/>
              <p:cNvSpPr>
                <a:spLocks noChangeShapeType="1"/>
              </p:cNvSpPr>
              <p:nvPr/>
            </p:nvSpPr>
            <p:spPr bwMode="auto">
              <a:xfrm flipH="1">
                <a:off x="1380" y="1206"/>
                <a:ext cx="3" cy="1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4" name="Line 20"/>
              <p:cNvSpPr>
                <a:spLocks noChangeShapeType="1"/>
              </p:cNvSpPr>
              <p:nvPr/>
            </p:nvSpPr>
            <p:spPr bwMode="auto">
              <a:xfrm flipH="1">
                <a:off x="1382" y="1205"/>
                <a:ext cx="5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5" name="Line 21"/>
              <p:cNvSpPr>
                <a:spLocks noChangeShapeType="1"/>
              </p:cNvSpPr>
              <p:nvPr/>
            </p:nvSpPr>
            <p:spPr bwMode="auto">
              <a:xfrm flipH="1">
                <a:off x="1383" y="1205"/>
                <a:ext cx="7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6" name="Line 22"/>
              <p:cNvSpPr>
                <a:spLocks noChangeShapeType="1"/>
              </p:cNvSpPr>
              <p:nvPr/>
            </p:nvSpPr>
            <p:spPr bwMode="auto">
              <a:xfrm flipH="1">
                <a:off x="1385" y="1203"/>
                <a:ext cx="8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7" name="Line 23"/>
              <p:cNvSpPr>
                <a:spLocks noChangeShapeType="1"/>
              </p:cNvSpPr>
              <p:nvPr/>
            </p:nvSpPr>
            <p:spPr bwMode="auto">
              <a:xfrm flipH="1">
                <a:off x="1387" y="1205"/>
                <a:ext cx="8" cy="1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8" name="Freeform 24"/>
              <p:cNvSpPr>
                <a:spLocks/>
              </p:cNvSpPr>
              <p:nvPr/>
            </p:nvSpPr>
            <p:spPr bwMode="auto">
              <a:xfrm>
                <a:off x="1323" y="1268"/>
                <a:ext cx="82" cy="66"/>
              </a:xfrm>
              <a:custGeom>
                <a:avLst/>
                <a:gdLst>
                  <a:gd name="T0" fmla="*/ 21 w 82"/>
                  <a:gd name="T1" fmla="*/ 15 h 66"/>
                  <a:gd name="T2" fmla="*/ 24 w 82"/>
                  <a:gd name="T3" fmla="*/ 18 h 66"/>
                  <a:gd name="T4" fmla="*/ 24 w 82"/>
                  <a:gd name="T5" fmla="*/ 26 h 66"/>
                  <a:gd name="T6" fmla="*/ 3 w 82"/>
                  <a:gd name="T7" fmla="*/ 53 h 66"/>
                  <a:gd name="T8" fmla="*/ 0 w 82"/>
                  <a:gd name="T9" fmla="*/ 54 h 66"/>
                  <a:gd name="T10" fmla="*/ 0 w 82"/>
                  <a:gd name="T11" fmla="*/ 66 h 66"/>
                  <a:gd name="T12" fmla="*/ 82 w 82"/>
                  <a:gd name="T13" fmla="*/ 66 h 66"/>
                  <a:gd name="T14" fmla="*/ 82 w 82"/>
                  <a:gd name="T15" fmla="*/ 54 h 66"/>
                  <a:gd name="T16" fmla="*/ 80 w 82"/>
                  <a:gd name="T17" fmla="*/ 54 h 66"/>
                  <a:gd name="T18" fmla="*/ 80 w 82"/>
                  <a:gd name="T19" fmla="*/ 24 h 66"/>
                  <a:gd name="T20" fmla="*/ 59 w 82"/>
                  <a:gd name="T21" fmla="*/ 0 h 66"/>
                  <a:gd name="T22" fmla="*/ 55 w 82"/>
                  <a:gd name="T23" fmla="*/ 1 h 66"/>
                  <a:gd name="T24" fmla="*/ 77 w 82"/>
                  <a:gd name="T25" fmla="*/ 26 h 66"/>
                  <a:gd name="T26" fmla="*/ 77 w 82"/>
                  <a:gd name="T27" fmla="*/ 51 h 66"/>
                  <a:gd name="T28" fmla="*/ 59 w 82"/>
                  <a:gd name="T29" fmla="*/ 24 h 66"/>
                  <a:gd name="T30" fmla="*/ 75 w 82"/>
                  <a:gd name="T31" fmla="*/ 24 h 66"/>
                  <a:gd name="T32" fmla="*/ 73 w 82"/>
                  <a:gd name="T33" fmla="*/ 23 h 66"/>
                  <a:gd name="T34" fmla="*/ 57 w 82"/>
                  <a:gd name="T35" fmla="*/ 21 h 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2"/>
                  <a:gd name="T55" fmla="*/ 0 h 66"/>
                  <a:gd name="T56" fmla="*/ 82 w 82"/>
                  <a:gd name="T57" fmla="*/ 66 h 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2" h="66">
                    <a:moveTo>
                      <a:pt x="21" y="15"/>
                    </a:moveTo>
                    <a:lnTo>
                      <a:pt x="24" y="18"/>
                    </a:lnTo>
                    <a:lnTo>
                      <a:pt x="24" y="26"/>
                    </a:lnTo>
                    <a:lnTo>
                      <a:pt x="3" y="53"/>
                    </a:lnTo>
                    <a:lnTo>
                      <a:pt x="0" y="54"/>
                    </a:lnTo>
                    <a:lnTo>
                      <a:pt x="0" y="66"/>
                    </a:lnTo>
                    <a:lnTo>
                      <a:pt x="82" y="66"/>
                    </a:lnTo>
                    <a:lnTo>
                      <a:pt x="82" y="54"/>
                    </a:lnTo>
                    <a:lnTo>
                      <a:pt x="80" y="54"/>
                    </a:lnTo>
                    <a:lnTo>
                      <a:pt x="80" y="24"/>
                    </a:lnTo>
                    <a:lnTo>
                      <a:pt x="59" y="0"/>
                    </a:lnTo>
                    <a:lnTo>
                      <a:pt x="55" y="1"/>
                    </a:lnTo>
                    <a:lnTo>
                      <a:pt x="77" y="26"/>
                    </a:lnTo>
                    <a:lnTo>
                      <a:pt x="77" y="51"/>
                    </a:lnTo>
                    <a:lnTo>
                      <a:pt x="59" y="24"/>
                    </a:lnTo>
                    <a:lnTo>
                      <a:pt x="75" y="24"/>
                    </a:lnTo>
                    <a:lnTo>
                      <a:pt x="73" y="23"/>
                    </a:lnTo>
                    <a:lnTo>
                      <a:pt x="57" y="2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9" name="Rectangle 25"/>
              <p:cNvSpPr>
                <a:spLocks noChangeArrowheads="1"/>
              </p:cNvSpPr>
              <p:nvPr/>
            </p:nvSpPr>
            <p:spPr bwMode="auto">
              <a:xfrm>
                <a:off x="1377" y="1269"/>
                <a:ext cx="1" cy="57"/>
              </a:xfrm>
              <a:prstGeom prst="rect">
                <a:avLst/>
              </a:prstGeom>
              <a:noFill/>
              <a:ln w="0">
                <a:solidFill>
                  <a:srgbClr val="333399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cs typeface="Calibri" charset="0"/>
                </a:endParaRPr>
              </a:p>
            </p:txBody>
          </p:sp>
          <p:sp>
            <p:nvSpPr>
              <p:cNvPr id="160" name="Freeform 26"/>
              <p:cNvSpPr>
                <a:spLocks/>
              </p:cNvSpPr>
              <p:nvPr/>
            </p:nvSpPr>
            <p:spPr bwMode="auto">
              <a:xfrm>
                <a:off x="1347" y="1289"/>
                <a:ext cx="30" cy="7"/>
              </a:xfrm>
              <a:custGeom>
                <a:avLst/>
                <a:gdLst>
                  <a:gd name="T0" fmla="*/ 0 w 30"/>
                  <a:gd name="T1" fmla="*/ 5 h 7"/>
                  <a:gd name="T2" fmla="*/ 30 w 30"/>
                  <a:gd name="T3" fmla="*/ 0 h 7"/>
                  <a:gd name="T4" fmla="*/ 30 w 30"/>
                  <a:gd name="T5" fmla="*/ 3 h 7"/>
                  <a:gd name="T6" fmla="*/ 0 w 30"/>
                  <a:gd name="T7" fmla="*/ 7 h 7"/>
                  <a:gd name="T8" fmla="*/ 0 w 30"/>
                  <a:gd name="T9" fmla="*/ 5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7"/>
                  <a:gd name="T17" fmla="*/ 30 w 3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7">
                    <a:moveTo>
                      <a:pt x="0" y="5"/>
                    </a:moveTo>
                    <a:lnTo>
                      <a:pt x="30" y="0"/>
                    </a:lnTo>
                    <a:lnTo>
                      <a:pt x="30" y="3"/>
                    </a:lnTo>
                    <a:lnTo>
                      <a:pt x="0" y="7"/>
                    </a:lnTo>
                    <a:lnTo>
                      <a:pt x="0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1" name="Freeform 27"/>
              <p:cNvSpPr>
                <a:spLocks/>
              </p:cNvSpPr>
              <p:nvPr/>
            </p:nvSpPr>
            <p:spPr bwMode="auto">
              <a:xfrm>
                <a:off x="1331" y="1296"/>
                <a:ext cx="21" cy="26"/>
              </a:xfrm>
              <a:custGeom>
                <a:avLst/>
                <a:gdLst>
                  <a:gd name="T0" fmla="*/ 21 w 21"/>
                  <a:gd name="T1" fmla="*/ 0 h 26"/>
                  <a:gd name="T2" fmla="*/ 0 w 21"/>
                  <a:gd name="T3" fmla="*/ 26 h 26"/>
                  <a:gd name="T4" fmla="*/ 16 w 21"/>
                  <a:gd name="T5" fmla="*/ 26 h 26"/>
                  <a:gd name="T6" fmla="*/ 16 w 21"/>
                  <a:gd name="T7" fmla="*/ 5 h 2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"/>
                  <a:gd name="T13" fmla="*/ 0 h 26"/>
                  <a:gd name="T14" fmla="*/ 21 w 21"/>
                  <a:gd name="T15" fmla="*/ 26 h 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" h="26">
                    <a:moveTo>
                      <a:pt x="21" y="0"/>
                    </a:moveTo>
                    <a:lnTo>
                      <a:pt x="0" y="26"/>
                    </a:lnTo>
                    <a:lnTo>
                      <a:pt x="16" y="26"/>
                    </a:lnTo>
                    <a:lnTo>
                      <a:pt x="16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" name="Freeform 28"/>
              <p:cNvSpPr>
                <a:spLocks/>
              </p:cNvSpPr>
              <p:nvPr/>
            </p:nvSpPr>
            <p:spPr bwMode="auto">
              <a:xfrm>
                <a:off x="1347" y="1292"/>
                <a:ext cx="30" cy="30"/>
              </a:xfrm>
              <a:custGeom>
                <a:avLst/>
                <a:gdLst>
                  <a:gd name="T0" fmla="*/ 26 w 30"/>
                  <a:gd name="T1" fmla="*/ 0 h 30"/>
                  <a:gd name="T2" fmla="*/ 0 w 30"/>
                  <a:gd name="T3" fmla="*/ 30 h 30"/>
                  <a:gd name="T4" fmla="*/ 7 w 30"/>
                  <a:gd name="T5" fmla="*/ 30 h 30"/>
                  <a:gd name="T6" fmla="*/ 30 w 30"/>
                  <a:gd name="T7" fmla="*/ 4 h 30"/>
                  <a:gd name="T8" fmla="*/ 26 w 30"/>
                  <a:gd name="T9" fmla="*/ 0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30"/>
                  <a:gd name="T17" fmla="*/ 30 w 30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30">
                    <a:moveTo>
                      <a:pt x="26" y="0"/>
                    </a:moveTo>
                    <a:lnTo>
                      <a:pt x="0" y="30"/>
                    </a:lnTo>
                    <a:lnTo>
                      <a:pt x="7" y="30"/>
                    </a:lnTo>
                    <a:lnTo>
                      <a:pt x="30" y="4"/>
                    </a:lnTo>
                    <a:lnTo>
                      <a:pt x="26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3" name="Freeform 29"/>
              <p:cNvSpPr>
                <a:spLocks/>
              </p:cNvSpPr>
              <p:nvPr/>
            </p:nvSpPr>
            <p:spPr bwMode="auto">
              <a:xfrm>
                <a:off x="1380" y="1259"/>
                <a:ext cx="20" cy="25"/>
              </a:xfrm>
              <a:custGeom>
                <a:avLst/>
                <a:gdLst>
                  <a:gd name="T0" fmla="*/ 0 w 20"/>
                  <a:gd name="T1" fmla="*/ 0 h 25"/>
                  <a:gd name="T2" fmla="*/ 3 w 20"/>
                  <a:gd name="T3" fmla="*/ 4 h 25"/>
                  <a:gd name="T4" fmla="*/ 10 w 20"/>
                  <a:gd name="T5" fmla="*/ 5 h 25"/>
                  <a:gd name="T6" fmla="*/ 10 w 20"/>
                  <a:gd name="T7" fmla="*/ 10 h 25"/>
                  <a:gd name="T8" fmla="*/ 20 w 20"/>
                  <a:gd name="T9" fmla="*/ 17 h 25"/>
                  <a:gd name="T10" fmla="*/ 20 w 20"/>
                  <a:gd name="T11" fmla="*/ 22 h 25"/>
                  <a:gd name="T12" fmla="*/ 16 w 20"/>
                  <a:gd name="T13" fmla="*/ 25 h 25"/>
                  <a:gd name="T14" fmla="*/ 13 w 20"/>
                  <a:gd name="T15" fmla="*/ 20 h 25"/>
                  <a:gd name="T16" fmla="*/ 15 w 20"/>
                  <a:gd name="T17" fmla="*/ 20 h 25"/>
                  <a:gd name="T18" fmla="*/ 7 w 20"/>
                  <a:gd name="T19" fmla="*/ 10 h 25"/>
                  <a:gd name="T20" fmla="*/ 3 w 20"/>
                  <a:gd name="T21" fmla="*/ 10 h 25"/>
                  <a:gd name="T22" fmla="*/ 2 w 20"/>
                  <a:gd name="T23" fmla="*/ 9 h 25"/>
                  <a:gd name="T24" fmla="*/ 0 w 20"/>
                  <a:gd name="T25" fmla="*/ 0 h 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0"/>
                  <a:gd name="T40" fmla="*/ 0 h 25"/>
                  <a:gd name="T41" fmla="*/ 20 w 20"/>
                  <a:gd name="T42" fmla="*/ 25 h 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0" h="25">
                    <a:moveTo>
                      <a:pt x="0" y="0"/>
                    </a:moveTo>
                    <a:lnTo>
                      <a:pt x="3" y="4"/>
                    </a:lnTo>
                    <a:lnTo>
                      <a:pt x="10" y="5"/>
                    </a:lnTo>
                    <a:lnTo>
                      <a:pt x="10" y="10"/>
                    </a:lnTo>
                    <a:lnTo>
                      <a:pt x="20" y="17"/>
                    </a:lnTo>
                    <a:lnTo>
                      <a:pt x="20" y="22"/>
                    </a:lnTo>
                    <a:lnTo>
                      <a:pt x="16" y="25"/>
                    </a:lnTo>
                    <a:lnTo>
                      <a:pt x="13" y="20"/>
                    </a:lnTo>
                    <a:lnTo>
                      <a:pt x="15" y="20"/>
                    </a:lnTo>
                    <a:lnTo>
                      <a:pt x="7" y="10"/>
                    </a:lnTo>
                    <a:lnTo>
                      <a:pt x="3" y="10"/>
                    </a:lnTo>
                    <a:lnTo>
                      <a:pt x="2" y="9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" name="Freeform 30"/>
              <p:cNvSpPr>
                <a:spLocks/>
              </p:cNvSpPr>
              <p:nvPr/>
            </p:nvSpPr>
            <p:spPr bwMode="auto">
              <a:xfrm>
                <a:off x="1350" y="1294"/>
                <a:ext cx="19" cy="25"/>
              </a:xfrm>
              <a:custGeom>
                <a:avLst/>
                <a:gdLst>
                  <a:gd name="T0" fmla="*/ 0 w 19"/>
                  <a:gd name="T1" fmla="*/ 5 h 25"/>
                  <a:gd name="T2" fmla="*/ 0 w 19"/>
                  <a:gd name="T3" fmla="*/ 25 h 25"/>
                  <a:gd name="T4" fmla="*/ 4 w 19"/>
                  <a:gd name="T5" fmla="*/ 0 h 25"/>
                  <a:gd name="T6" fmla="*/ 5 w 19"/>
                  <a:gd name="T7" fmla="*/ 0 h 25"/>
                  <a:gd name="T8" fmla="*/ 4 w 19"/>
                  <a:gd name="T9" fmla="*/ 22 h 25"/>
                  <a:gd name="T10" fmla="*/ 9 w 19"/>
                  <a:gd name="T11" fmla="*/ 15 h 25"/>
                  <a:gd name="T12" fmla="*/ 5 w 19"/>
                  <a:gd name="T13" fmla="*/ 0 h 25"/>
                  <a:gd name="T14" fmla="*/ 9 w 19"/>
                  <a:gd name="T15" fmla="*/ 0 h 25"/>
                  <a:gd name="T16" fmla="*/ 12 w 19"/>
                  <a:gd name="T17" fmla="*/ 13 h 25"/>
                  <a:gd name="T18" fmla="*/ 14 w 19"/>
                  <a:gd name="T19" fmla="*/ 12 h 25"/>
                  <a:gd name="T20" fmla="*/ 12 w 19"/>
                  <a:gd name="T21" fmla="*/ 0 h 25"/>
                  <a:gd name="T22" fmla="*/ 17 w 19"/>
                  <a:gd name="T23" fmla="*/ 2 h 25"/>
                  <a:gd name="T24" fmla="*/ 19 w 19"/>
                  <a:gd name="T25" fmla="*/ 0 h 25"/>
                  <a:gd name="T26" fmla="*/ 14 w 19"/>
                  <a:gd name="T27" fmla="*/ 10 h 2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9"/>
                  <a:gd name="T43" fmla="*/ 0 h 25"/>
                  <a:gd name="T44" fmla="*/ 19 w 19"/>
                  <a:gd name="T45" fmla="*/ 25 h 2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9" h="25">
                    <a:moveTo>
                      <a:pt x="0" y="5"/>
                    </a:moveTo>
                    <a:lnTo>
                      <a:pt x="0" y="25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4" y="22"/>
                    </a:lnTo>
                    <a:lnTo>
                      <a:pt x="9" y="15"/>
                    </a:lnTo>
                    <a:lnTo>
                      <a:pt x="5" y="0"/>
                    </a:lnTo>
                    <a:lnTo>
                      <a:pt x="9" y="0"/>
                    </a:lnTo>
                    <a:lnTo>
                      <a:pt x="12" y="13"/>
                    </a:lnTo>
                    <a:lnTo>
                      <a:pt x="14" y="12"/>
                    </a:lnTo>
                    <a:lnTo>
                      <a:pt x="12" y="0"/>
                    </a:lnTo>
                    <a:lnTo>
                      <a:pt x="17" y="2"/>
                    </a:lnTo>
                    <a:lnTo>
                      <a:pt x="19" y="0"/>
                    </a:lnTo>
                    <a:lnTo>
                      <a:pt x="14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5" name="Freeform 31"/>
              <p:cNvSpPr>
                <a:spLocks/>
              </p:cNvSpPr>
              <p:nvPr/>
            </p:nvSpPr>
            <p:spPr bwMode="auto">
              <a:xfrm>
                <a:off x="1362" y="1306"/>
                <a:ext cx="8" cy="16"/>
              </a:xfrm>
              <a:custGeom>
                <a:avLst/>
                <a:gdLst>
                  <a:gd name="T0" fmla="*/ 3 w 8"/>
                  <a:gd name="T1" fmla="*/ 1 h 16"/>
                  <a:gd name="T2" fmla="*/ 0 w 8"/>
                  <a:gd name="T3" fmla="*/ 16 h 16"/>
                  <a:gd name="T4" fmla="*/ 3 w 8"/>
                  <a:gd name="T5" fmla="*/ 16 h 16"/>
                  <a:gd name="T6" fmla="*/ 7 w 8"/>
                  <a:gd name="T7" fmla="*/ 0 h 16"/>
                  <a:gd name="T8" fmla="*/ 8 w 8"/>
                  <a:gd name="T9" fmla="*/ 0 h 16"/>
                  <a:gd name="T10" fmla="*/ 8 w 8"/>
                  <a:gd name="T11" fmla="*/ 1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3" y="1"/>
                    </a:moveTo>
                    <a:lnTo>
                      <a:pt x="0" y="16"/>
                    </a:lnTo>
                    <a:lnTo>
                      <a:pt x="3" y="16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8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6" name="Freeform 32"/>
              <p:cNvSpPr>
                <a:spLocks/>
              </p:cNvSpPr>
              <p:nvPr/>
            </p:nvSpPr>
            <p:spPr bwMode="auto">
              <a:xfrm>
                <a:off x="1326" y="1324"/>
                <a:ext cx="62" cy="2"/>
              </a:xfrm>
              <a:custGeom>
                <a:avLst/>
                <a:gdLst>
                  <a:gd name="T0" fmla="*/ 0 w 62"/>
                  <a:gd name="T1" fmla="*/ 0 h 2"/>
                  <a:gd name="T2" fmla="*/ 51 w 62"/>
                  <a:gd name="T3" fmla="*/ 2 h 2"/>
                  <a:gd name="T4" fmla="*/ 62 w 62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62"/>
                  <a:gd name="T10" fmla="*/ 0 h 2"/>
                  <a:gd name="T11" fmla="*/ 62 w 6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" h="2">
                    <a:moveTo>
                      <a:pt x="0" y="0"/>
                    </a:moveTo>
                    <a:lnTo>
                      <a:pt x="51" y="2"/>
                    </a:lnTo>
                    <a:lnTo>
                      <a:pt x="62" y="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7" name="Freeform 33"/>
              <p:cNvSpPr>
                <a:spLocks/>
              </p:cNvSpPr>
              <p:nvPr/>
            </p:nvSpPr>
            <p:spPr bwMode="auto">
              <a:xfrm>
                <a:off x="1323" y="1329"/>
                <a:ext cx="80" cy="1"/>
              </a:xfrm>
              <a:custGeom>
                <a:avLst/>
                <a:gdLst>
                  <a:gd name="T0" fmla="*/ 0 w 80"/>
                  <a:gd name="T1" fmla="*/ 0 h 1"/>
                  <a:gd name="T2" fmla="*/ 80 w 80"/>
                  <a:gd name="T3" fmla="*/ 0 h 1"/>
                  <a:gd name="T4" fmla="*/ 0 w 80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80"/>
                  <a:gd name="T10" fmla="*/ 0 h 1"/>
                  <a:gd name="T11" fmla="*/ 80 w 80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0" h="1">
                    <a:moveTo>
                      <a:pt x="0" y="0"/>
                    </a:moveTo>
                    <a:lnTo>
                      <a:pt x="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8" name="Freeform 34"/>
              <p:cNvSpPr>
                <a:spLocks/>
              </p:cNvSpPr>
              <p:nvPr/>
            </p:nvSpPr>
            <p:spPr bwMode="auto">
              <a:xfrm>
                <a:off x="1380" y="1316"/>
                <a:ext cx="15" cy="11"/>
              </a:xfrm>
              <a:custGeom>
                <a:avLst/>
                <a:gdLst>
                  <a:gd name="T0" fmla="*/ 12 w 15"/>
                  <a:gd name="T1" fmla="*/ 11 h 11"/>
                  <a:gd name="T2" fmla="*/ 10 w 15"/>
                  <a:gd name="T3" fmla="*/ 5 h 11"/>
                  <a:gd name="T4" fmla="*/ 0 w 15"/>
                  <a:gd name="T5" fmla="*/ 5 h 11"/>
                  <a:gd name="T6" fmla="*/ 3 w 15"/>
                  <a:gd name="T7" fmla="*/ 5 h 11"/>
                  <a:gd name="T8" fmla="*/ 3 w 15"/>
                  <a:gd name="T9" fmla="*/ 1 h 11"/>
                  <a:gd name="T10" fmla="*/ 8 w 15"/>
                  <a:gd name="T11" fmla="*/ 1 h 11"/>
                  <a:gd name="T12" fmla="*/ 10 w 15"/>
                  <a:gd name="T13" fmla="*/ 0 h 11"/>
                  <a:gd name="T14" fmla="*/ 12 w 15"/>
                  <a:gd name="T15" fmla="*/ 0 h 11"/>
                  <a:gd name="T16" fmla="*/ 12 w 15"/>
                  <a:gd name="T17" fmla="*/ 5 h 11"/>
                  <a:gd name="T18" fmla="*/ 13 w 15"/>
                  <a:gd name="T19" fmla="*/ 5 h 11"/>
                  <a:gd name="T20" fmla="*/ 15 w 15"/>
                  <a:gd name="T21" fmla="*/ 11 h 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5"/>
                  <a:gd name="T34" fmla="*/ 0 h 11"/>
                  <a:gd name="T35" fmla="*/ 15 w 15"/>
                  <a:gd name="T36" fmla="*/ 11 h 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5" h="11">
                    <a:moveTo>
                      <a:pt x="12" y="11"/>
                    </a:moveTo>
                    <a:lnTo>
                      <a:pt x="10" y="5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1"/>
                    </a:lnTo>
                    <a:lnTo>
                      <a:pt x="8" y="1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3" y="5"/>
                    </a:lnTo>
                    <a:lnTo>
                      <a:pt x="15" y="1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9" name="Freeform 35"/>
              <p:cNvSpPr>
                <a:spLocks/>
              </p:cNvSpPr>
              <p:nvPr/>
            </p:nvSpPr>
            <p:spPr bwMode="auto">
              <a:xfrm>
                <a:off x="1369" y="1268"/>
                <a:ext cx="8" cy="23"/>
              </a:xfrm>
              <a:custGeom>
                <a:avLst/>
                <a:gdLst>
                  <a:gd name="T0" fmla="*/ 4 w 8"/>
                  <a:gd name="T1" fmla="*/ 0 h 23"/>
                  <a:gd name="T2" fmla="*/ 0 w 8"/>
                  <a:gd name="T3" fmla="*/ 23 h 23"/>
                  <a:gd name="T4" fmla="*/ 3 w 8"/>
                  <a:gd name="T5" fmla="*/ 23 h 23"/>
                  <a:gd name="T6" fmla="*/ 8 w 8"/>
                  <a:gd name="T7" fmla="*/ 1 h 23"/>
                  <a:gd name="T8" fmla="*/ 4 w 8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23"/>
                  <a:gd name="T17" fmla="*/ 8 w 8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23">
                    <a:moveTo>
                      <a:pt x="4" y="0"/>
                    </a:moveTo>
                    <a:lnTo>
                      <a:pt x="0" y="23"/>
                    </a:lnTo>
                    <a:lnTo>
                      <a:pt x="3" y="23"/>
                    </a:lnTo>
                    <a:lnTo>
                      <a:pt x="8" y="1"/>
                    </a:lnTo>
                    <a:lnTo>
                      <a:pt x="4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0" name="Freeform 36"/>
              <p:cNvSpPr>
                <a:spLocks/>
              </p:cNvSpPr>
              <p:nvPr/>
            </p:nvSpPr>
            <p:spPr bwMode="auto">
              <a:xfrm>
                <a:off x="1347" y="1283"/>
                <a:ext cx="15" cy="8"/>
              </a:xfrm>
              <a:custGeom>
                <a:avLst/>
                <a:gdLst>
                  <a:gd name="T0" fmla="*/ 0 w 15"/>
                  <a:gd name="T1" fmla="*/ 0 h 8"/>
                  <a:gd name="T2" fmla="*/ 7 w 15"/>
                  <a:gd name="T3" fmla="*/ 6 h 8"/>
                  <a:gd name="T4" fmla="*/ 10 w 15"/>
                  <a:gd name="T5" fmla="*/ 8 h 8"/>
                  <a:gd name="T6" fmla="*/ 15 w 15"/>
                  <a:gd name="T7" fmla="*/ 8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8"/>
                  <a:gd name="T14" fmla="*/ 15 w 15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8">
                    <a:moveTo>
                      <a:pt x="0" y="0"/>
                    </a:moveTo>
                    <a:lnTo>
                      <a:pt x="7" y="6"/>
                    </a:lnTo>
                    <a:lnTo>
                      <a:pt x="10" y="8"/>
                    </a:lnTo>
                    <a:lnTo>
                      <a:pt x="15" y="8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1" name="Freeform 37"/>
              <p:cNvSpPr>
                <a:spLocks/>
              </p:cNvSpPr>
              <p:nvPr/>
            </p:nvSpPr>
            <p:spPr bwMode="auto">
              <a:xfrm>
                <a:off x="1349" y="1283"/>
                <a:ext cx="20" cy="6"/>
              </a:xfrm>
              <a:custGeom>
                <a:avLst/>
                <a:gdLst>
                  <a:gd name="T0" fmla="*/ 0 w 20"/>
                  <a:gd name="T1" fmla="*/ 0 h 6"/>
                  <a:gd name="T2" fmla="*/ 6 w 20"/>
                  <a:gd name="T3" fmla="*/ 5 h 6"/>
                  <a:gd name="T4" fmla="*/ 11 w 20"/>
                  <a:gd name="T5" fmla="*/ 5 h 6"/>
                  <a:gd name="T6" fmla="*/ 16 w 20"/>
                  <a:gd name="T7" fmla="*/ 6 h 6"/>
                  <a:gd name="T8" fmla="*/ 20 w 20"/>
                  <a:gd name="T9" fmla="*/ 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6"/>
                  <a:gd name="T17" fmla="*/ 20 w 20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6">
                    <a:moveTo>
                      <a:pt x="0" y="0"/>
                    </a:moveTo>
                    <a:lnTo>
                      <a:pt x="6" y="5"/>
                    </a:lnTo>
                    <a:lnTo>
                      <a:pt x="11" y="5"/>
                    </a:lnTo>
                    <a:lnTo>
                      <a:pt x="16" y="6"/>
                    </a:lnTo>
                    <a:lnTo>
                      <a:pt x="20" y="6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2" name="Freeform 38"/>
              <p:cNvSpPr>
                <a:spLocks/>
              </p:cNvSpPr>
              <p:nvPr/>
            </p:nvSpPr>
            <p:spPr bwMode="auto">
              <a:xfrm>
                <a:off x="1378" y="1273"/>
                <a:ext cx="5" cy="16"/>
              </a:xfrm>
              <a:custGeom>
                <a:avLst/>
                <a:gdLst>
                  <a:gd name="T0" fmla="*/ 0 w 5"/>
                  <a:gd name="T1" fmla="*/ 3 h 16"/>
                  <a:gd name="T2" fmla="*/ 4 w 5"/>
                  <a:gd name="T3" fmla="*/ 0 h 16"/>
                  <a:gd name="T4" fmla="*/ 4 w 5"/>
                  <a:gd name="T5" fmla="*/ 16 h 16"/>
                  <a:gd name="T6" fmla="*/ 5 w 5"/>
                  <a:gd name="T7" fmla="*/ 16 h 16"/>
                  <a:gd name="T8" fmla="*/ 5 w 5"/>
                  <a:gd name="T9" fmla="*/ 1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16"/>
                  <a:gd name="T17" fmla="*/ 5 w 5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16">
                    <a:moveTo>
                      <a:pt x="0" y="3"/>
                    </a:moveTo>
                    <a:lnTo>
                      <a:pt x="4" y="0"/>
                    </a:lnTo>
                    <a:lnTo>
                      <a:pt x="4" y="16"/>
                    </a:lnTo>
                    <a:lnTo>
                      <a:pt x="5" y="16"/>
                    </a:lnTo>
                    <a:lnTo>
                      <a:pt x="5" y="1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3" name="Freeform 39"/>
              <p:cNvSpPr>
                <a:spLocks/>
              </p:cNvSpPr>
              <p:nvPr/>
            </p:nvSpPr>
            <p:spPr bwMode="auto">
              <a:xfrm>
                <a:off x="1383" y="1294"/>
                <a:ext cx="12" cy="2"/>
              </a:xfrm>
              <a:custGeom>
                <a:avLst/>
                <a:gdLst>
                  <a:gd name="T0" fmla="*/ 0 w 12"/>
                  <a:gd name="T1" fmla="*/ 2 h 2"/>
                  <a:gd name="T2" fmla="*/ 5 w 12"/>
                  <a:gd name="T3" fmla="*/ 2 h 2"/>
                  <a:gd name="T4" fmla="*/ 12 w 1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2"/>
                  <a:gd name="T10" fmla="*/ 0 h 2"/>
                  <a:gd name="T11" fmla="*/ 12 w 1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" h="2">
                    <a:moveTo>
                      <a:pt x="0" y="2"/>
                    </a:moveTo>
                    <a:lnTo>
                      <a:pt x="5" y="2"/>
                    </a:lnTo>
                    <a:lnTo>
                      <a:pt x="12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" name="Freeform 40"/>
              <p:cNvSpPr>
                <a:spLocks/>
              </p:cNvSpPr>
              <p:nvPr/>
            </p:nvSpPr>
            <p:spPr bwMode="auto">
              <a:xfrm>
                <a:off x="1388" y="1296"/>
                <a:ext cx="10" cy="10"/>
              </a:xfrm>
              <a:custGeom>
                <a:avLst/>
                <a:gdLst>
                  <a:gd name="T0" fmla="*/ 0 w 10"/>
                  <a:gd name="T1" fmla="*/ 0 h 10"/>
                  <a:gd name="T2" fmla="*/ 0 w 10"/>
                  <a:gd name="T3" fmla="*/ 5 h 10"/>
                  <a:gd name="T4" fmla="*/ 4 w 10"/>
                  <a:gd name="T5" fmla="*/ 5 h 10"/>
                  <a:gd name="T6" fmla="*/ 5 w 10"/>
                  <a:gd name="T7" fmla="*/ 6 h 10"/>
                  <a:gd name="T8" fmla="*/ 8 w 10"/>
                  <a:gd name="T9" fmla="*/ 6 h 10"/>
                  <a:gd name="T10" fmla="*/ 8 w 10"/>
                  <a:gd name="T11" fmla="*/ 8 h 10"/>
                  <a:gd name="T12" fmla="*/ 10 w 10"/>
                  <a:gd name="T13" fmla="*/ 10 h 10"/>
                  <a:gd name="T14" fmla="*/ 4 w 10"/>
                  <a:gd name="T15" fmla="*/ 10 h 1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"/>
                  <a:gd name="T25" fmla="*/ 0 h 10"/>
                  <a:gd name="T26" fmla="*/ 10 w 10"/>
                  <a:gd name="T27" fmla="*/ 10 h 1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" h="10">
                    <a:moveTo>
                      <a:pt x="0" y="0"/>
                    </a:moveTo>
                    <a:lnTo>
                      <a:pt x="0" y="5"/>
                    </a:lnTo>
                    <a:lnTo>
                      <a:pt x="4" y="5"/>
                    </a:lnTo>
                    <a:lnTo>
                      <a:pt x="5" y="6"/>
                    </a:lnTo>
                    <a:lnTo>
                      <a:pt x="8" y="6"/>
                    </a:lnTo>
                    <a:lnTo>
                      <a:pt x="8" y="8"/>
                    </a:lnTo>
                    <a:lnTo>
                      <a:pt x="10" y="10"/>
                    </a:lnTo>
                    <a:lnTo>
                      <a:pt x="4" y="1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" name="Line 41"/>
              <p:cNvSpPr>
                <a:spLocks noChangeShapeType="1"/>
              </p:cNvSpPr>
              <p:nvPr/>
            </p:nvSpPr>
            <p:spPr bwMode="auto">
              <a:xfrm>
                <a:off x="1392" y="1309"/>
                <a:ext cx="6" cy="1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6" name="Freeform 42"/>
              <p:cNvSpPr>
                <a:spLocks/>
              </p:cNvSpPr>
              <p:nvPr/>
            </p:nvSpPr>
            <p:spPr bwMode="auto">
              <a:xfrm>
                <a:off x="1354" y="1278"/>
                <a:ext cx="15" cy="5"/>
              </a:xfrm>
              <a:custGeom>
                <a:avLst/>
                <a:gdLst>
                  <a:gd name="T0" fmla="*/ 0 w 15"/>
                  <a:gd name="T1" fmla="*/ 1 h 5"/>
                  <a:gd name="T2" fmla="*/ 13 w 15"/>
                  <a:gd name="T3" fmla="*/ 5 h 5"/>
                  <a:gd name="T4" fmla="*/ 15 w 15"/>
                  <a:gd name="T5" fmla="*/ 3 h 5"/>
                  <a:gd name="T6" fmla="*/ 3 w 15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5"/>
                  <a:gd name="T14" fmla="*/ 15 w 15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5">
                    <a:moveTo>
                      <a:pt x="0" y="1"/>
                    </a:moveTo>
                    <a:lnTo>
                      <a:pt x="13" y="5"/>
                    </a:lnTo>
                    <a:lnTo>
                      <a:pt x="15" y="3"/>
                    </a:lnTo>
                    <a:lnTo>
                      <a:pt x="3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7" name="Freeform 43"/>
              <p:cNvSpPr>
                <a:spLocks/>
              </p:cNvSpPr>
              <p:nvPr/>
            </p:nvSpPr>
            <p:spPr bwMode="auto">
              <a:xfrm>
                <a:off x="1355" y="1273"/>
                <a:ext cx="15" cy="15"/>
              </a:xfrm>
              <a:custGeom>
                <a:avLst/>
                <a:gdLst>
                  <a:gd name="T0" fmla="*/ 0 w 15"/>
                  <a:gd name="T1" fmla="*/ 15 h 15"/>
                  <a:gd name="T2" fmla="*/ 7 w 15"/>
                  <a:gd name="T3" fmla="*/ 8 h 15"/>
                  <a:gd name="T4" fmla="*/ 7 w 15"/>
                  <a:gd name="T5" fmla="*/ 15 h 15"/>
                  <a:gd name="T6" fmla="*/ 10 w 15"/>
                  <a:gd name="T7" fmla="*/ 10 h 15"/>
                  <a:gd name="T8" fmla="*/ 12 w 15"/>
                  <a:gd name="T9" fmla="*/ 11 h 15"/>
                  <a:gd name="T10" fmla="*/ 9 w 15"/>
                  <a:gd name="T11" fmla="*/ 15 h 15"/>
                  <a:gd name="T12" fmla="*/ 12 w 15"/>
                  <a:gd name="T13" fmla="*/ 15 h 15"/>
                  <a:gd name="T14" fmla="*/ 14 w 15"/>
                  <a:gd name="T15" fmla="*/ 15 h 15"/>
                  <a:gd name="T16" fmla="*/ 14 w 15"/>
                  <a:gd name="T17" fmla="*/ 8 h 15"/>
                  <a:gd name="T18" fmla="*/ 14 w 15"/>
                  <a:gd name="T19" fmla="*/ 5 h 15"/>
                  <a:gd name="T20" fmla="*/ 9 w 15"/>
                  <a:gd name="T21" fmla="*/ 3 h 15"/>
                  <a:gd name="T22" fmla="*/ 12 w 15"/>
                  <a:gd name="T23" fmla="*/ 0 h 15"/>
                  <a:gd name="T24" fmla="*/ 15 w 15"/>
                  <a:gd name="T25" fmla="*/ 0 h 15"/>
                  <a:gd name="T26" fmla="*/ 15 w 15"/>
                  <a:gd name="T27" fmla="*/ 1 h 15"/>
                  <a:gd name="T28" fmla="*/ 14 w 15"/>
                  <a:gd name="T29" fmla="*/ 3 h 1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5"/>
                  <a:gd name="T46" fmla="*/ 0 h 15"/>
                  <a:gd name="T47" fmla="*/ 15 w 15"/>
                  <a:gd name="T48" fmla="*/ 15 h 1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5" h="15">
                    <a:moveTo>
                      <a:pt x="0" y="15"/>
                    </a:moveTo>
                    <a:lnTo>
                      <a:pt x="7" y="8"/>
                    </a:lnTo>
                    <a:lnTo>
                      <a:pt x="7" y="15"/>
                    </a:lnTo>
                    <a:lnTo>
                      <a:pt x="10" y="10"/>
                    </a:lnTo>
                    <a:lnTo>
                      <a:pt x="12" y="11"/>
                    </a:lnTo>
                    <a:lnTo>
                      <a:pt x="9" y="15"/>
                    </a:lnTo>
                    <a:lnTo>
                      <a:pt x="12" y="15"/>
                    </a:lnTo>
                    <a:lnTo>
                      <a:pt x="14" y="15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9" y="3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5" y="1"/>
                    </a:lnTo>
                    <a:lnTo>
                      <a:pt x="14" y="3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8" name="Line 44"/>
              <p:cNvSpPr>
                <a:spLocks noChangeShapeType="1"/>
              </p:cNvSpPr>
              <p:nvPr/>
            </p:nvSpPr>
            <p:spPr bwMode="auto">
              <a:xfrm>
                <a:off x="1352" y="1281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9" name="Line 45"/>
              <p:cNvSpPr>
                <a:spLocks noChangeShapeType="1"/>
              </p:cNvSpPr>
              <p:nvPr/>
            </p:nvSpPr>
            <p:spPr bwMode="auto">
              <a:xfrm>
                <a:off x="1360" y="1276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0" name="Line 46"/>
              <p:cNvSpPr>
                <a:spLocks noChangeShapeType="1"/>
              </p:cNvSpPr>
              <p:nvPr/>
            </p:nvSpPr>
            <p:spPr bwMode="auto">
              <a:xfrm>
                <a:off x="1372" y="1301"/>
                <a:ext cx="3" cy="2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1" name="Freeform 47"/>
              <p:cNvSpPr>
                <a:spLocks/>
              </p:cNvSpPr>
              <p:nvPr/>
            </p:nvSpPr>
            <p:spPr bwMode="auto">
              <a:xfrm>
                <a:off x="1355" y="1316"/>
                <a:ext cx="7" cy="6"/>
              </a:xfrm>
              <a:custGeom>
                <a:avLst/>
                <a:gdLst>
                  <a:gd name="T0" fmla="*/ 0 w 7"/>
                  <a:gd name="T1" fmla="*/ 6 h 6"/>
                  <a:gd name="T2" fmla="*/ 7 w 7"/>
                  <a:gd name="T3" fmla="*/ 6 h 6"/>
                  <a:gd name="T4" fmla="*/ 5 w 7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7"/>
                  <a:gd name="T10" fmla="*/ 0 h 6"/>
                  <a:gd name="T11" fmla="*/ 7 w 7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" h="6">
                    <a:moveTo>
                      <a:pt x="0" y="6"/>
                    </a:moveTo>
                    <a:lnTo>
                      <a:pt x="7" y="6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" name="Freeform 48"/>
              <p:cNvSpPr>
                <a:spLocks/>
              </p:cNvSpPr>
              <p:nvPr/>
            </p:nvSpPr>
            <p:spPr bwMode="auto">
              <a:xfrm>
                <a:off x="1378" y="1294"/>
                <a:ext cx="25" cy="32"/>
              </a:xfrm>
              <a:custGeom>
                <a:avLst/>
                <a:gdLst>
                  <a:gd name="T0" fmla="*/ 0 w 25"/>
                  <a:gd name="T1" fmla="*/ 0 h 32"/>
                  <a:gd name="T2" fmla="*/ 20 w 25"/>
                  <a:gd name="T3" fmla="*/ 30 h 32"/>
                  <a:gd name="T4" fmla="*/ 20 w 25"/>
                  <a:gd name="T5" fmla="*/ 32 h 32"/>
                  <a:gd name="T6" fmla="*/ 25 w 25"/>
                  <a:gd name="T7" fmla="*/ 32 h 3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"/>
                  <a:gd name="T13" fmla="*/ 0 h 32"/>
                  <a:gd name="T14" fmla="*/ 25 w 25"/>
                  <a:gd name="T15" fmla="*/ 32 h 3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" h="32">
                    <a:moveTo>
                      <a:pt x="0" y="0"/>
                    </a:moveTo>
                    <a:lnTo>
                      <a:pt x="20" y="30"/>
                    </a:lnTo>
                    <a:lnTo>
                      <a:pt x="20" y="32"/>
                    </a:lnTo>
                    <a:lnTo>
                      <a:pt x="25" y="32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3" name="Freeform 49"/>
              <p:cNvSpPr>
                <a:spLocks/>
              </p:cNvSpPr>
              <p:nvPr/>
            </p:nvSpPr>
            <p:spPr bwMode="auto">
              <a:xfrm>
                <a:off x="1367" y="1317"/>
                <a:ext cx="8" cy="5"/>
              </a:xfrm>
              <a:custGeom>
                <a:avLst/>
                <a:gdLst>
                  <a:gd name="T0" fmla="*/ 0 w 8"/>
                  <a:gd name="T1" fmla="*/ 0 h 5"/>
                  <a:gd name="T2" fmla="*/ 5 w 8"/>
                  <a:gd name="T3" fmla="*/ 0 h 5"/>
                  <a:gd name="T4" fmla="*/ 5 w 8"/>
                  <a:gd name="T5" fmla="*/ 2 h 5"/>
                  <a:gd name="T6" fmla="*/ 0 w 8"/>
                  <a:gd name="T7" fmla="*/ 2 h 5"/>
                  <a:gd name="T8" fmla="*/ 0 w 8"/>
                  <a:gd name="T9" fmla="*/ 5 h 5"/>
                  <a:gd name="T10" fmla="*/ 8 w 8"/>
                  <a:gd name="T11" fmla="*/ 5 h 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5"/>
                  <a:gd name="T20" fmla="*/ 8 w 8"/>
                  <a:gd name="T21" fmla="*/ 5 h 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5">
                    <a:moveTo>
                      <a:pt x="0" y="0"/>
                    </a:moveTo>
                    <a:lnTo>
                      <a:pt x="5" y="0"/>
                    </a:lnTo>
                    <a:lnTo>
                      <a:pt x="5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8" y="5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" name="Line 50"/>
              <p:cNvSpPr>
                <a:spLocks noChangeShapeType="1"/>
              </p:cNvSpPr>
              <p:nvPr/>
            </p:nvSpPr>
            <p:spPr bwMode="auto">
              <a:xfrm>
                <a:off x="1390" y="1271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5" name="Line 51"/>
              <p:cNvSpPr>
                <a:spLocks noChangeShapeType="1"/>
              </p:cNvSpPr>
              <p:nvPr/>
            </p:nvSpPr>
            <p:spPr bwMode="auto">
              <a:xfrm>
                <a:off x="1393" y="1273"/>
                <a:ext cx="1" cy="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6" name="Freeform 52"/>
              <p:cNvSpPr>
                <a:spLocks/>
              </p:cNvSpPr>
              <p:nvPr/>
            </p:nvSpPr>
            <p:spPr bwMode="auto">
              <a:xfrm>
                <a:off x="1383" y="1283"/>
                <a:ext cx="7" cy="6"/>
              </a:xfrm>
              <a:custGeom>
                <a:avLst/>
                <a:gdLst>
                  <a:gd name="T0" fmla="*/ 0 w 7"/>
                  <a:gd name="T1" fmla="*/ 0 h 6"/>
                  <a:gd name="T2" fmla="*/ 5 w 7"/>
                  <a:gd name="T3" fmla="*/ 0 h 6"/>
                  <a:gd name="T4" fmla="*/ 7 w 7"/>
                  <a:gd name="T5" fmla="*/ 1 h 6"/>
                  <a:gd name="T6" fmla="*/ 2 w 7"/>
                  <a:gd name="T7" fmla="*/ 1 h 6"/>
                  <a:gd name="T8" fmla="*/ 4 w 7"/>
                  <a:gd name="T9" fmla="*/ 5 h 6"/>
                  <a:gd name="T10" fmla="*/ 7 w 7"/>
                  <a:gd name="T11" fmla="*/ 3 h 6"/>
                  <a:gd name="T12" fmla="*/ 7 w 7"/>
                  <a:gd name="T13" fmla="*/ 6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"/>
                  <a:gd name="T22" fmla="*/ 0 h 6"/>
                  <a:gd name="T23" fmla="*/ 7 w 7"/>
                  <a:gd name="T24" fmla="*/ 6 h 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" h="6">
                    <a:moveTo>
                      <a:pt x="0" y="0"/>
                    </a:moveTo>
                    <a:lnTo>
                      <a:pt x="5" y="0"/>
                    </a:lnTo>
                    <a:lnTo>
                      <a:pt x="7" y="1"/>
                    </a:lnTo>
                    <a:lnTo>
                      <a:pt x="2" y="1"/>
                    </a:lnTo>
                    <a:lnTo>
                      <a:pt x="4" y="5"/>
                    </a:lnTo>
                    <a:lnTo>
                      <a:pt x="7" y="3"/>
                    </a:lnTo>
                    <a:lnTo>
                      <a:pt x="7" y="6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7" name="Freeform 53"/>
              <p:cNvSpPr>
                <a:spLocks/>
              </p:cNvSpPr>
              <p:nvPr/>
            </p:nvSpPr>
            <p:spPr bwMode="auto">
              <a:xfrm>
                <a:off x="1350" y="1291"/>
                <a:ext cx="7" cy="1"/>
              </a:xfrm>
              <a:custGeom>
                <a:avLst/>
                <a:gdLst>
                  <a:gd name="T0" fmla="*/ 0 w 7"/>
                  <a:gd name="T1" fmla="*/ 1 h 1"/>
                  <a:gd name="T2" fmla="*/ 2 w 7"/>
                  <a:gd name="T3" fmla="*/ 0 h 1"/>
                  <a:gd name="T4" fmla="*/ 5 w 7"/>
                  <a:gd name="T5" fmla="*/ 1 h 1"/>
                  <a:gd name="T6" fmla="*/ 7 w 7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1"/>
                  <a:gd name="T14" fmla="*/ 7 w 7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1">
                    <a:moveTo>
                      <a:pt x="0" y="1"/>
                    </a:moveTo>
                    <a:lnTo>
                      <a:pt x="2" y="0"/>
                    </a:lnTo>
                    <a:lnTo>
                      <a:pt x="5" y="1"/>
                    </a:lnTo>
                    <a:lnTo>
                      <a:pt x="7" y="0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8" name="Line 54"/>
              <p:cNvSpPr>
                <a:spLocks noChangeShapeType="1"/>
              </p:cNvSpPr>
              <p:nvPr/>
            </p:nvSpPr>
            <p:spPr bwMode="auto">
              <a:xfrm>
                <a:off x="1380" y="1299"/>
                <a:ext cx="1" cy="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9" name="Freeform 55"/>
              <p:cNvSpPr>
                <a:spLocks/>
              </p:cNvSpPr>
              <p:nvPr/>
            </p:nvSpPr>
            <p:spPr bwMode="auto">
              <a:xfrm>
                <a:off x="1382" y="1306"/>
                <a:ext cx="3" cy="1"/>
              </a:xfrm>
              <a:custGeom>
                <a:avLst/>
                <a:gdLst>
                  <a:gd name="T0" fmla="*/ 0 w 3"/>
                  <a:gd name="T1" fmla="*/ 0 h 1"/>
                  <a:gd name="T2" fmla="*/ 3 w 3"/>
                  <a:gd name="T3" fmla="*/ 0 h 1"/>
                  <a:gd name="T4" fmla="*/ 3 w 3"/>
                  <a:gd name="T5" fmla="*/ 1 h 1"/>
                  <a:gd name="T6" fmla="*/ 0 w 3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"/>
                  <a:gd name="T13" fmla="*/ 0 h 1"/>
                  <a:gd name="T14" fmla="*/ 3 w 3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" h="1">
                    <a:moveTo>
                      <a:pt x="0" y="0"/>
                    </a:moveTo>
                    <a:lnTo>
                      <a:pt x="3" y="0"/>
                    </a:lnTo>
                    <a:lnTo>
                      <a:pt x="3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0" name="Freeform 56"/>
              <p:cNvSpPr>
                <a:spLocks/>
              </p:cNvSpPr>
              <p:nvPr/>
            </p:nvSpPr>
            <p:spPr bwMode="auto">
              <a:xfrm>
                <a:off x="1383" y="1307"/>
                <a:ext cx="1" cy="9"/>
              </a:xfrm>
              <a:custGeom>
                <a:avLst/>
                <a:gdLst>
                  <a:gd name="T0" fmla="*/ 0 w 1"/>
                  <a:gd name="T1" fmla="*/ 0 h 9"/>
                  <a:gd name="T2" fmla="*/ 0 w 1"/>
                  <a:gd name="T3" fmla="*/ 5 h 9"/>
                  <a:gd name="T4" fmla="*/ 0 w 1"/>
                  <a:gd name="T5" fmla="*/ 7 h 9"/>
                  <a:gd name="T6" fmla="*/ 0 w 1"/>
                  <a:gd name="T7" fmla="*/ 9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9"/>
                  <a:gd name="T14" fmla="*/ 1 w 1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9">
                    <a:moveTo>
                      <a:pt x="0" y="0"/>
                    </a:move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</a:path>
                </a:pathLst>
              </a:cu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1" name="Line 57"/>
              <p:cNvSpPr>
                <a:spLocks noChangeShapeType="1"/>
              </p:cNvSpPr>
              <p:nvPr/>
            </p:nvSpPr>
            <p:spPr bwMode="auto">
              <a:xfrm>
                <a:off x="1337" y="1263"/>
                <a:ext cx="22" cy="13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2" name="Line 58"/>
              <p:cNvSpPr>
                <a:spLocks noChangeShapeType="1"/>
              </p:cNvSpPr>
              <p:nvPr/>
            </p:nvSpPr>
            <p:spPr bwMode="auto">
              <a:xfrm>
                <a:off x="1355" y="1251"/>
                <a:ext cx="10" cy="20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3" name="Line 59"/>
              <p:cNvSpPr>
                <a:spLocks noChangeShapeType="1"/>
              </p:cNvSpPr>
              <p:nvPr/>
            </p:nvSpPr>
            <p:spPr bwMode="auto">
              <a:xfrm>
                <a:off x="1370" y="1239"/>
                <a:ext cx="3" cy="27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4" name="Line 60"/>
              <p:cNvSpPr>
                <a:spLocks noChangeShapeType="1"/>
              </p:cNvSpPr>
              <p:nvPr/>
            </p:nvSpPr>
            <p:spPr bwMode="auto">
              <a:xfrm>
                <a:off x="1323" y="1274"/>
                <a:ext cx="29" cy="5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5" name="Line 61"/>
              <p:cNvSpPr>
                <a:spLocks noChangeShapeType="1"/>
              </p:cNvSpPr>
              <p:nvPr/>
            </p:nvSpPr>
            <p:spPr bwMode="auto">
              <a:xfrm flipH="1">
                <a:off x="1380" y="1226"/>
                <a:ext cx="3" cy="3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6" name="Line 62"/>
              <p:cNvSpPr>
                <a:spLocks noChangeShapeType="1"/>
              </p:cNvSpPr>
              <p:nvPr/>
            </p:nvSpPr>
            <p:spPr bwMode="auto">
              <a:xfrm flipH="1">
                <a:off x="1385" y="1213"/>
                <a:ext cx="10" cy="38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7" name="Line 63"/>
              <p:cNvSpPr>
                <a:spLocks noChangeShapeType="1"/>
              </p:cNvSpPr>
              <p:nvPr/>
            </p:nvSpPr>
            <p:spPr bwMode="auto">
              <a:xfrm>
                <a:off x="1311" y="1281"/>
                <a:ext cx="31" cy="2"/>
              </a:xfrm>
              <a:prstGeom prst="line">
                <a:avLst/>
              </a:prstGeom>
              <a:noFill/>
              <a:ln w="0">
                <a:solidFill>
                  <a:srgbClr val="33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02" name="Rectangle 64" descr="Zig zag"/>
            <p:cNvSpPr>
              <a:spLocks noChangeArrowheads="1"/>
            </p:cNvSpPr>
            <p:nvPr/>
          </p:nvSpPr>
          <p:spPr bwMode="auto">
            <a:xfrm>
              <a:off x="1261" y="1195"/>
              <a:ext cx="229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800" dirty="0">
                  <a:solidFill>
                    <a:srgbClr val="00CC00"/>
                  </a:solidFill>
                  <a:cs typeface="Calibri" charset="0"/>
                </a:rPr>
                <a:t>DSS-36</a:t>
              </a:r>
            </a:p>
            <a:p>
              <a:pPr algn="r"/>
              <a:r>
                <a:rPr lang="en-US" sz="800" dirty="0">
                  <a:solidFill>
                    <a:srgbClr val="00CC00"/>
                  </a:solidFill>
                  <a:cs typeface="Calibri" charset="0"/>
                </a:rPr>
                <a:t>(BWG-3)</a:t>
              </a:r>
            </a:p>
          </p:txBody>
        </p:sp>
        <p:grpSp>
          <p:nvGrpSpPr>
            <p:cNvPr id="103" name="Group 65"/>
            <p:cNvGrpSpPr>
              <a:grpSpLocks/>
            </p:cNvGrpSpPr>
            <p:nvPr/>
          </p:nvGrpSpPr>
          <p:grpSpPr bwMode="auto">
            <a:xfrm flipH="1">
              <a:off x="1403" y="1095"/>
              <a:ext cx="130" cy="405"/>
              <a:chOff x="2102" y="1093"/>
              <a:chExt cx="130" cy="405"/>
            </a:xfrm>
          </p:grpSpPr>
          <p:sp>
            <p:nvSpPr>
              <p:cNvPr id="104" name="Freeform 66"/>
              <p:cNvSpPr>
                <a:spLocks/>
              </p:cNvSpPr>
              <p:nvPr/>
            </p:nvSpPr>
            <p:spPr bwMode="auto">
              <a:xfrm>
                <a:off x="2102" y="1432"/>
                <a:ext cx="20" cy="66"/>
              </a:xfrm>
              <a:custGeom>
                <a:avLst/>
                <a:gdLst>
                  <a:gd name="T0" fmla="*/ 10 w 20"/>
                  <a:gd name="T1" fmla="*/ 66 h 66"/>
                  <a:gd name="T2" fmla="*/ 20 w 20"/>
                  <a:gd name="T3" fmla="*/ 0 h 66"/>
                  <a:gd name="T4" fmla="*/ 10 w 20"/>
                  <a:gd name="T5" fmla="*/ 3 h 66"/>
                  <a:gd name="T6" fmla="*/ 0 w 20"/>
                  <a:gd name="T7" fmla="*/ 0 h 66"/>
                  <a:gd name="T8" fmla="*/ 10 w 20"/>
                  <a:gd name="T9" fmla="*/ 66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66"/>
                  <a:gd name="T17" fmla="*/ 20 w 20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66">
                    <a:moveTo>
                      <a:pt x="10" y="66"/>
                    </a:moveTo>
                    <a:lnTo>
                      <a:pt x="20" y="0"/>
                    </a:lnTo>
                    <a:lnTo>
                      <a:pt x="10" y="3"/>
                    </a:lnTo>
                    <a:lnTo>
                      <a:pt x="0" y="0"/>
                    </a:lnTo>
                    <a:lnTo>
                      <a:pt x="10" y="66"/>
                    </a:lnTo>
                    <a:close/>
                  </a:path>
                </a:pathLst>
              </a:custGeom>
              <a:solidFill>
                <a:srgbClr val="333399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" name="Freeform 67"/>
              <p:cNvSpPr>
                <a:spLocks/>
              </p:cNvSpPr>
              <p:nvPr/>
            </p:nvSpPr>
            <p:spPr bwMode="auto">
              <a:xfrm>
                <a:off x="2166" y="1093"/>
                <a:ext cx="66" cy="20"/>
              </a:xfrm>
              <a:custGeom>
                <a:avLst/>
                <a:gdLst>
                  <a:gd name="T0" fmla="*/ 66 w 66"/>
                  <a:gd name="T1" fmla="*/ 10 h 20"/>
                  <a:gd name="T2" fmla="*/ 0 w 66"/>
                  <a:gd name="T3" fmla="*/ 20 h 20"/>
                  <a:gd name="T4" fmla="*/ 4 w 66"/>
                  <a:gd name="T5" fmla="*/ 10 h 20"/>
                  <a:gd name="T6" fmla="*/ 0 w 66"/>
                  <a:gd name="T7" fmla="*/ 0 h 20"/>
                  <a:gd name="T8" fmla="*/ 66 w 66"/>
                  <a:gd name="T9" fmla="*/ 1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6"/>
                  <a:gd name="T16" fmla="*/ 0 h 20"/>
                  <a:gd name="T17" fmla="*/ 66 w 66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6" h="20">
                    <a:moveTo>
                      <a:pt x="66" y="10"/>
                    </a:moveTo>
                    <a:lnTo>
                      <a:pt x="0" y="20"/>
                    </a:lnTo>
                    <a:lnTo>
                      <a:pt x="4" y="10"/>
                    </a:lnTo>
                    <a:lnTo>
                      <a:pt x="0" y="0"/>
                    </a:lnTo>
                    <a:lnTo>
                      <a:pt x="66" y="10"/>
                    </a:lnTo>
                    <a:close/>
                  </a:path>
                </a:pathLst>
              </a:custGeom>
              <a:solidFill>
                <a:srgbClr val="333399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6" name="Line 68"/>
              <p:cNvSpPr>
                <a:spLocks noChangeShapeType="1"/>
              </p:cNvSpPr>
              <p:nvPr/>
            </p:nvSpPr>
            <p:spPr bwMode="auto">
              <a:xfrm flipV="1">
                <a:off x="2112" y="1104"/>
                <a:ext cx="0" cy="336"/>
              </a:xfrm>
              <a:prstGeom prst="line">
                <a:avLst/>
              </a:prstGeom>
              <a:noFill/>
              <a:ln w="3175">
                <a:solidFill>
                  <a:srgbClr val="00CC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07" name="Line 69"/>
              <p:cNvSpPr>
                <a:spLocks noChangeShapeType="1"/>
              </p:cNvSpPr>
              <p:nvPr/>
            </p:nvSpPr>
            <p:spPr bwMode="auto">
              <a:xfrm>
                <a:off x="2112" y="1104"/>
                <a:ext cx="96" cy="0"/>
              </a:xfrm>
              <a:prstGeom prst="line">
                <a:avLst/>
              </a:prstGeom>
              <a:noFill/>
              <a:ln w="3175">
                <a:solidFill>
                  <a:srgbClr val="00CC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sp>
        <p:nvSpPr>
          <p:cNvPr id="5153" name="TextBox 5152"/>
          <p:cNvSpPr txBox="1"/>
          <p:nvPr/>
        </p:nvSpPr>
        <p:spPr>
          <a:xfrm>
            <a:off x="7569116" y="2799758"/>
            <a:ext cx="142248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b="1" u="sng" dirty="0" smtClean="0">
                <a:solidFill>
                  <a:srgbClr val="00CC00"/>
                </a:solidFill>
                <a:latin typeface="Calibri"/>
                <a:cs typeface="Calibri"/>
              </a:rPr>
              <a:t>New Antennas</a:t>
            </a:r>
            <a:endParaRPr lang="en-US" sz="1200" b="1" u="sng" dirty="0">
              <a:solidFill>
                <a:srgbClr val="00CC00"/>
              </a:solidFill>
              <a:latin typeface="Calibri"/>
              <a:cs typeface="Calibri"/>
            </a:endParaRPr>
          </a:p>
          <a:p>
            <a:pPr>
              <a:defRPr/>
            </a:pPr>
            <a:r>
              <a:rPr lang="en-US" sz="1200" dirty="0">
                <a:latin typeface="Calibri"/>
                <a:cs typeface="Calibri"/>
              </a:rPr>
              <a:t>Operational Dates</a:t>
            </a:r>
          </a:p>
          <a:p>
            <a:pPr>
              <a:defRPr/>
            </a:pPr>
            <a:r>
              <a:rPr lang="en-US" sz="1200" b="1" dirty="0" smtClean="0">
                <a:solidFill>
                  <a:srgbClr val="00CC00"/>
                </a:solidFill>
                <a:latin typeface="Calibri"/>
                <a:cs typeface="Calibri"/>
              </a:rPr>
              <a:t>DSS-36   </a:t>
            </a:r>
            <a:r>
              <a:rPr lang="en-US" sz="1200" b="1" dirty="0">
                <a:solidFill>
                  <a:srgbClr val="00CC00"/>
                </a:solidFill>
                <a:latin typeface="Calibri"/>
                <a:cs typeface="Calibri"/>
              </a:rPr>
              <a:t>9/2016</a:t>
            </a:r>
          </a:p>
          <a:p>
            <a:pPr>
              <a:defRPr/>
            </a:pPr>
            <a:r>
              <a:rPr lang="en-US" sz="1200" b="1" dirty="0">
                <a:solidFill>
                  <a:srgbClr val="00CC00"/>
                </a:solidFill>
                <a:latin typeface="Calibri"/>
                <a:cs typeface="Calibri"/>
              </a:rPr>
              <a:t>DSS-56   9/</a:t>
            </a:r>
            <a:r>
              <a:rPr lang="en-US" sz="1200" b="1" dirty="0" smtClean="0">
                <a:solidFill>
                  <a:srgbClr val="00CC00"/>
                </a:solidFill>
                <a:latin typeface="Calibri"/>
                <a:cs typeface="Calibri"/>
              </a:rPr>
              <a:t>2019</a:t>
            </a:r>
            <a:endParaRPr lang="en-US" sz="1200" b="1" dirty="0">
              <a:solidFill>
                <a:srgbClr val="00CC00"/>
              </a:solidFill>
              <a:latin typeface="Calibri"/>
              <a:cs typeface="Calibri"/>
            </a:endParaRPr>
          </a:p>
          <a:p>
            <a:pPr>
              <a:defRPr/>
            </a:pPr>
            <a:r>
              <a:rPr lang="en-US" sz="1200" b="1" dirty="0">
                <a:solidFill>
                  <a:srgbClr val="00CC00"/>
                </a:solidFill>
                <a:latin typeface="Calibri"/>
                <a:cs typeface="Calibri"/>
              </a:rPr>
              <a:t>DSS-53   9/2020</a:t>
            </a:r>
          </a:p>
          <a:p>
            <a:pPr>
              <a:defRPr/>
            </a:pPr>
            <a:r>
              <a:rPr lang="en-US" sz="1200" b="1" dirty="0">
                <a:solidFill>
                  <a:srgbClr val="00CC00"/>
                </a:solidFill>
                <a:cs typeface="Calibri"/>
              </a:rPr>
              <a:t>DSS-33   9/2022</a:t>
            </a:r>
          </a:p>
          <a:p>
            <a:pPr>
              <a:defRPr/>
            </a:pPr>
            <a:r>
              <a:rPr lang="en-US" sz="1200" b="1" dirty="0" smtClean="0">
                <a:solidFill>
                  <a:srgbClr val="00CC00"/>
                </a:solidFill>
                <a:latin typeface="Calibri"/>
                <a:cs typeface="Calibri"/>
              </a:rPr>
              <a:t>DSS-23   9/2024</a:t>
            </a:r>
            <a:endParaRPr lang="en-US" sz="1200" b="1" dirty="0">
              <a:solidFill>
                <a:srgbClr val="00CC00"/>
              </a:solidFill>
              <a:latin typeface="Calibri"/>
              <a:cs typeface="Calibri"/>
            </a:endParaRPr>
          </a:p>
        </p:txBody>
      </p:sp>
      <p:sp>
        <p:nvSpPr>
          <p:cNvPr id="5154" name="TextBox 5153"/>
          <p:cNvSpPr txBox="1"/>
          <p:nvPr/>
        </p:nvSpPr>
        <p:spPr>
          <a:xfrm>
            <a:off x="7569117" y="4454893"/>
            <a:ext cx="14224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b="1" u="sng" dirty="0">
                <a:latin typeface="Calibri"/>
                <a:cs typeface="Calibri"/>
              </a:rPr>
              <a:t>80 kW XTR</a:t>
            </a:r>
          </a:p>
          <a:p>
            <a:pPr>
              <a:defRPr/>
            </a:pPr>
            <a:r>
              <a:rPr lang="en-US" sz="1200" dirty="0">
                <a:latin typeface="Calibri"/>
                <a:cs typeface="Calibri"/>
              </a:rPr>
              <a:t>Operational Dates</a:t>
            </a:r>
          </a:p>
          <a:p>
            <a:pPr>
              <a:defRPr/>
            </a:pPr>
            <a:r>
              <a:rPr lang="en-US" sz="1200" b="1" dirty="0">
                <a:latin typeface="Calibri"/>
                <a:cs typeface="Calibri"/>
              </a:rPr>
              <a:t>DSS-26   9/2015</a:t>
            </a:r>
          </a:p>
          <a:p>
            <a:pPr>
              <a:defRPr/>
            </a:pPr>
            <a:r>
              <a:rPr lang="en-US" sz="1200" b="1" dirty="0" smtClean="0">
                <a:latin typeface="Calibri"/>
                <a:cs typeface="Calibri"/>
              </a:rPr>
              <a:t>DSS-53   9/2020</a:t>
            </a:r>
            <a:endParaRPr lang="en-US" sz="1200" b="1" dirty="0">
              <a:latin typeface="Calibri"/>
              <a:cs typeface="Calibri"/>
            </a:endParaRPr>
          </a:p>
          <a:p>
            <a:pPr>
              <a:defRPr/>
            </a:pPr>
            <a:r>
              <a:rPr lang="en-US" sz="1200" b="1" dirty="0" smtClean="0">
                <a:latin typeface="Calibri"/>
                <a:cs typeface="Calibri"/>
              </a:rPr>
              <a:t>DSS-35   9/2022</a:t>
            </a:r>
          </a:p>
          <a:p>
            <a:pPr>
              <a:defRPr/>
            </a:pPr>
            <a:r>
              <a:rPr lang="en-US" sz="1200" b="1" dirty="0">
                <a:cs typeface="Calibri"/>
              </a:rPr>
              <a:t>DSS-23   </a:t>
            </a:r>
            <a:r>
              <a:rPr lang="en-US" sz="1200" b="1" dirty="0" smtClean="0">
                <a:cs typeface="Calibri"/>
              </a:rPr>
              <a:t>9/2024</a:t>
            </a:r>
            <a:endParaRPr lang="en-US" sz="1200" b="1" dirty="0">
              <a:cs typeface="Calibri"/>
            </a:endParaRPr>
          </a:p>
        </p:txBody>
      </p:sp>
      <p:sp>
        <p:nvSpPr>
          <p:cNvPr id="5155" name="Title 1"/>
          <p:cNvSpPr>
            <a:spLocks noGrp="1"/>
          </p:cNvSpPr>
          <p:nvPr>
            <p:ph type="title"/>
          </p:nvPr>
        </p:nvSpPr>
        <p:spPr>
          <a:xfrm>
            <a:off x="678497" y="85730"/>
            <a:ext cx="7772400" cy="642240"/>
          </a:xfrm>
        </p:spPr>
        <p:txBody>
          <a:bodyPr/>
          <a:lstStyle/>
          <a:p>
            <a:r>
              <a:rPr lang="en-US" dirty="0" smtClean="0"/>
              <a:t>DSN Complex Resources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810369" y="1455452"/>
            <a:ext cx="251907" cy="267255"/>
          </a:xfrm>
          <a:prstGeom prst="rect">
            <a:avLst/>
          </a:prstGeom>
          <a:solidFill>
            <a:srgbClr val="C00000">
              <a:alpha val="50196"/>
            </a:srgbClr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56" name="Rectangle 5155"/>
          <p:cNvSpPr/>
          <p:nvPr/>
        </p:nvSpPr>
        <p:spPr>
          <a:xfrm>
            <a:off x="2508183" y="1455452"/>
            <a:ext cx="251907" cy="267255"/>
          </a:xfrm>
          <a:prstGeom prst="rect">
            <a:avLst/>
          </a:prstGeom>
          <a:solidFill>
            <a:srgbClr val="C00000">
              <a:alpha val="50196"/>
            </a:srgbClr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58" name="Rectangle 5157"/>
          <p:cNvSpPr/>
          <p:nvPr/>
        </p:nvSpPr>
        <p:spPr>
          <a:xfrm>
            <a:off x="6208878" y="1455452"/>
            <a:ext cx="251907" cy="267255"/>
          </a:xfrm>
          <a:prstGeom prst="rect">
            <a:avLst/>
          </a:prstGeom>
          <a:solidFill>
            <a:srgbClr val="C00000">
              <a:alpha val="50196"/>
            </a:srgbClr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61" name="Rectangle 5160"/>
          <p:cNvSpPr/>
          <p:nvPr/>
        </p:nvSpPr>
        <p:spPr>
          <a:xfrm>
            <a:off x="7767905" y="2109039"/>
            <a:ext cx="699345" cy="382355"/>
          </a:xfrm>
          <a:prstGeom prst="rect">
            <a:avLst/>
          </a:prstGeom>
          <a:solidFill>
            <a:srgbClr val="C00000">
              <a:alpha val="50196"/>
            </a:srgbClr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62" name="Rectangle 5161"/>
          <p:cNvSpPr/>
          <p:nvPr/>
        </p:nvSpPr>
        <p:spPr>
          <a:xfrm>
            <a:off x="7597403" y="4432987"/>
            <a:ext cx="1241457" cy="1222235"/>
          </a:xfrm>
          <a:prstGeom prst="rect">
            <a:avLst/>
          </a:prstGeom>
          <a:solidFill>
            <a:srgbClr val="C00000">
              <a:alpha val="50196"/>
            </a:srgbClr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587648" y="2829670"/>
            <a:ext cx="1249744" cy="1348173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483" y="3132873"/>
            <a:ext cx="365382" cy="200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837" y="3114352"/>
            <a:ext cx="420955" cy="23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248" y="3126667"/>
            <a:ext cx="365529" cy="219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63" name="Rectangle 5162"/>
          <p:cNvSpPr/>
          <p:nvPr/>
        </p:nvSpPr>
        <p:spPr>
          <a:xfrm>
            <a:off x="4598863" y="2485725"/>
            <a:ext cx="251907" cy="267255"/>
          </a:xfrm>
          <a:prstGeom prst="rect">
            <a:avLst/>
          </a:prstGeom>
          <a:solidFill>
            <a:srgbClr val="C00000">
              <a:alpha val="50196"/>
            </a:srgbClr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46444" y="6480336"/>
            <a:ext cx="5758369" cy="365125"/>
          </a:xfrm>
        </p:spPr>
        <p:txBody>
          <a:bodyPr/>
          <a:lstStyle/>
          <a:p>
            <a:r>
              <a:rPr lang="en-US" dirty="0" smtClean="0"/>
              <a:t>Jet Propulsion Deep Space Network (DSN) Mission Commitments Office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486810" y="6436070"/>
            <a:ext cx="2057400" cy="365125"/>
          </a:xfrm>
        </p:spPr>
        <p:txBody>
          <a:bodyPr/>
          <a:lstStyle/>
          <a:p>
            <a:fld id="{5EA8B6C2-52F2-4F37-9DFB-2E1FEECA0734}" type="slidenum">
              <a:rPr lang="en-US" smtClean="0"/>
              <a:t>4</a:t>
            </a:fld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002336" y="5985253"/>
            <a:ext cx="60567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Note: All three 34m HEF (DSS-15,DSS-45,DSS-65) will be decommissioned one at a time starting October 2016.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55879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solidFill>
                  <a:schemeClr val="tx1"/>
                </a:solidFill>
              </a:rPr>
              <a:t>Goldstone California Complex, California, USA</a:t>
            </a:r>
            <a:endParaRPr lang="en-US" altLang="en-US" b="1" dirty="0" smtClean="0">
              <a:solidFill>
                <a:schemeClr val="tx1"/>
              </a:solidFill>
            </a:endParaRP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101" y="1180479"/>
            <a:ext cx="4927600" cy="4911725"/>
          </a:xfrm>
          <a:prstGeom prst="rect">
            <a:avLst/>
          </a:prstGeom>
          <a:noFill/>
          <a:ln>
            <a:noFill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723900" y="4833938"/>
            <a:ext cx="2844800" cy="6969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400" dirty="0" smtClean="0"/>
              <a:t>Operated and maintained by </a:t>
            </a:r>
          </a:p>
          <a:p>
            <a:pPr eaLnBrk="1" hangingPunct="1">
              <a:buFontTx/>
              <a:buNone/>
            </a:pPr>
            <a:r>
              <a:rPr lang="en-US" altLang="en-US" sz="1400" dirty="0" smtClean="0"/>
              <a:t>Harris, under contract to JPL</a:t>
            </a:r>
          </a:p>
        </p:txBody>
      </p:sp>
      <p:pic>
        <p:nvPicPr>
          <p:cNvPr id="3277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" y="1739900"/>
            <a:ext cx="4814888" cy="2900363"/>
          </a:xfrm>
          <a:prstGeom prst="rect">
            <a:avLst/>
          </a:prstGeom>
          <a:noFill/>
          <a:ln>
            <a:noFill/>
          </a:ln>
          <a:effectLst>
            <a:outerShdw dist="71842" dir="2700000" algn="ctr" rotWithShape="0">
              <a:schemeClr val="bg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12725" y="6538912"/>
            <a:ext cx="5758369" cy="365125"/>
          </a:xfrm>
        </p:spPr>
        <p:txBody>
          <a:bodyPr/>
          <a:lstStyle/>
          <a:p>
            <a:r>
              <a:rPr lang="en-US" dirty="0" smtClean="0"/>
              <a:t>Jet Propulsion Deep Space Network (DSN) Mission Commitments Office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6465901" y="6492875"/>
            <a:ext cx="2057400" cy="365125"/>
          </a:xfrm>
        </p:spPr>
        <p:txBody>
          <a:bodyPr/>
          <a:lstStyle/>
          <a:p>
            <a:fld id="{5EA8B6C2-52F2-4F37-9DFB-2E1FEECA073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873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78590" y="1156375"/>
            <a:ext cx="3530600" cy="19408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 smtClean="0"/>
              <a:t>     Operated by Raytheon  for Australian </a:t>
            </a:r>
            <a:r>
              <a:rPr lang="en-US" altLang="en-US" dirty="0"/>
              <a:t>Commonwealth Scientific and Industrial Research </a:t>
            </a:r>
            <a:r>
              <a:rPr lang="en-US" altLang="en-US" dirty="0" smtClean="0"/>
              <a:t>Organization (CSIRO), under contract with JPL</a:t>
            </a:r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62" y="3571682"/>
            <a:ext cx="5311775" cy="2747963"/>
          </a:xfrm>
          <a:prstGeom prst="rect">
            <a:avLst/>
          </a:prstGeom>
          <a:noFill/>
          <a:ln>
            <a:noFill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Canberra Complex, Australia</a:t>
            </a:r>
          </a:p>
        </p:txBody>
      </p:sp>
      <p:pic>
        <p:nvPicPr>
          <p:cNvPr id="33797" name="Picture 5" descr="canberra4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" t="1288" b="6436"/>
          <a:stretch>
            <a:fillRect/>
          </a:stretch>
        </p:blipFill>
        <p:spPr bwMode="auto">
          <a:xfrm>
            <a:off x="4432300" y="1587500"/>
            <a:ext cx="4294188" cy="2959100"/>
          </a:xfrm>
          <a:prstGeom prst="rect">
            <a:avLst/>
          </a:prstGeom>
          <a:noFill/>
          <a:ln>
            <a:noFill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46838" y="6542170"/>
            <a:ext cx="5758369" cy="365125"/>
          </a:xfrm>
        </p:spPr>
        <p:txBody>
          <a:bodyPr/>
          <a:lstStyle/>
          <a:p>
            <a:r>
              <a:rPr lang="en-US" dirty="0" smtClean="0"/>
              <a:t>Jet Propulsion Deep Space Network (DSN) Mission Commitments Office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6497706" y="6542169"/>
            <a:ext cx="2057400" cy="365125"/>
          </a:xfrm>
        </p:spPr>
        <p:txBody>
          <a:bodyPr/>
          <a:lstStyle/>
          <a:p>
            <a:fld id="{5EA8B6C2-52F2-4F37-9DFB-2E1FEECA073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09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madrid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2"/>
          <a:stretch>
            <a:fillRect/>
          </a:stretch>
        </p:blipFill>
        <p:spPr bwMode="auto">
          <a:xfrm>
            <a:off x="569913" y="3848100"/>
            <a:ext cx="8080375" cy="2644775"/>
          </a:xfrm>
          <a:prstGeom prst="rect">
            <a:avLst/>
          </a:prstGeom>
          <a:noFill/>
          <a:ln>
            <a:noFill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63538" y="933450"/>
            <a:ext cx="8408987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 smtClean="0"/>
              <a:t>Operated by </a:t>
            </a:r>
            <a:r>
              <a:rPr lang="es-ES" altLang="en-US" dirty="0"/>
              <a:t>Ingeniería de Sistemas para la Defensa de </a:t>
            </a:r>
            <a:r>
              <a:rPr lang="es-ES" altLang="en-US" dirty="0" smtClean="0"/>
              <a:t>España (Isdefe), under contract with </a:t>
            </a:r>
            <a:r>
              <a:rPr lang="en-US" altLang="en-US" dirty="0" smtClean="0"/>
              <a:t>Instituto </a:t>
            </a:r>
            <a:r>
              <a:rPr lang="en-US" altLang="en-US" dirty="0"/>
              <a:t>Nacional de Técnica Aeroespacial (</a:t>
            </a:r>
            <a:r>
              <a:rPr lang="en-US" altLang="en-US" dirty="0" smtClean="0"/>
              <a:t>INTA) and JPL</a:t>
            </a:r>
            <a:endParaRPr lang="en-US" altLang="en-US" sz="1000" b="1" i="1" dirty="0" smtClean="0">
              <a:latin typeface="Times New Roman" panose="02020603050405020304" pitchFamily="18" charset="0"/>
            </a:endParaRP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Madrid Complex, Spain</a:t>
            </a:r>
          </a:p>
        </p:txBody>
      </p:sp>
      <p:pic>
        <p:nvPicPr>
          <p:cNvPr id="34821" name="Picture 5" descr="madrid5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3" t="5431" r="8311"/>
          <a:stretch>
            <a:fillRect/>
          </a:stretch>
        </p:blipFill>
        <p:spPr bwMode="auto">
          <a:xfrm>
            <a:off x="3949700" y="1778000"/>
            <a:ext cx="4902200" cy="2543175"/>
          </a:xfrm>
          <a:prstGeom prst="rect">
            <a:avLst/>
          </a:prstGeom>
          <a:noFill/>
          <a:ln>
            <a:noFill/>
          </a:ln>
          <a:effectLst>
            <a:outerShdw dist="71842" dir="2700000" algn="ctr" rotWithShape="0">
              <a:schemeClr val="bg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2133600"/>
            <a:ext cx="3352800" cy="2185988"/>
          </a:xfrm>
          <a:prstGeom prst="rect">
            <a:avLst/>
          </a:prstGeom>
          <a:noFill/>
          <a:ln>
            <a:noFill/>
          </a:ln>
          <a:effectLst>
            <a:outerShdw dist="71842" dir="2700000" algn="ctr" rotWithShape="0">
              <a:schemeClr val="bg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54789" y="6580187"/>
            <a:ext cx="5758369" cy="365125"/>
          </a:xfrm>
        </p:spPr>
        <p:txBody>
          <a:bodyPr/>
          <a:lstStyle/>
          <a:p>
            <a:r>
              <a:rPr lang="en-US" dirty="0" smtClean="0"/>
              <a:t>Jet Propulsion Deep Space Network (DSN) Mission Commitments Office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6489755" y="6493752"/>
            <a:ext cx="2057400" cy="365125"/>
          </a:xfrm>
        </p:spPr>
        <p:txBody>
          <a:bodyPr/>
          <a:lstStyle/>
          <a:p>
            <a:fld id="{5EA8B6C2-52F2-4F37-9DFB-2E1FEECA073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3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5" name="Title 1"/>
          <p:cNvSpPr>
            <a:spLocks noGrp="1"/>
          </p:cNvSpPr>
          <p:nvPr>
            <p:ph type="title"/>
          </p:nvPr>
        </p:nvSpPr>
        <p:spPr>
          <a:xfrm>
            <a:off x="685800" y="348359"/>
            <a:ext cx="7772400" cy="761983"/>
          </a:xfrm>
        </p:spPr>
        <p:txBody>
          <a:bodyPr/>
          <a:lstStyle/>
          <a:p>
            <a:r>
              <a:rPr lang="en-US" dirty="0" smtClean="0"/>
              <a:t>Visit DSN NOW</a:t>
            </a:r>
            <a:br>
              <a:rPr lang="en-US" dirty="0" smtClean="0"/>
            </a:br>
            <a:r>
              <a:rPr lang="en-US" sz="2400" dirty="0" smtClean="0"/>
              <a:t>See what we are communicating with in real time</a:t>
            </a:r>
            <a:endParaRPr lang="en-US" sz="2400" dirty="0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25" y="1266642"/>
            <a:ext cx="8993275" cy="4822659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89544" y="6126432"/>
            <a:ext cx="6079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http://eyes.nasa.gov/dsn/dsn.html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50046" y="6588097"/>
            <a:ext cx="5758369" cy="365125"/>
          </a:xfrm>
        </p:spPr>
        <p:txBody>
          <a:bodyPr/>
          <a:lstStyle/>
          <a:p>
            <a:r>
              <a:rPr lang="en-US" dirty="0" smtClean="0"/>
              <a:t>Jet Propulsion Deep Space Network (DSN) Mission Commitments Office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6481804" y="6512949"/>
            <a:ext cx="2057400" cy="365125"/>
          </a:xfrm>
        </p:spPr>
        <p:txBody>
          <a:bodyPr/>
          <a:lstStyle/>
          <a:p>
            <a:fld id="{5EA8B6C2-52F2-4F37-9DFB-2E1FEECA073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59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34767"/>
              </p:ext>
            </p:extLst>
          </p:nvPr>
        </p:nvGraphicFramePr>
        <p:xfrm>
          <a:off x="76200" y="1143000"/>
          <a:ext cx="8928100" cy="5078418"/>
        </p:xfrm>
        <a:graphic>
          <a:graphicData uri="http://schemas.openxmlformats.org/drawingml/2006/table">
            <a:tbl>
              <a:tblPr/>
              <a:tblGrid>
                <a:gridCol w="817563"/>
                <a:gridCol w="731837"/>
                <a:gridCol w="1547813"/>
                <a:gridCol w="819150"/>
                <a:gridCol w="1112837"/>
                <a:gridCol w="914400"/>
                <a:gridCol w="1011238"/>
                <a:gridCol w="892175"/>
                <a:gridCol w="1081087"/>
              </a:tblGrid>
              <a:tr h="731838"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DSS No.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Antenna Type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Location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Agency / Ops Org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S-Band</a:t>
                      </a:r>
                    </a:p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Uplink</a:t>
                      </a:r>
                    </a:p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Frequency</a:t>
                      </a:r>
                    </a:p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(MHz)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S-Band Downlink Frequency (MHz)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X-Band</a:t>
                      </a:r>
                    </a:p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Uplink Frequency (MHz)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X-Band Downlink Frequency (MHz)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Ka-Band Downlink Frequency</a:t>
                      </a:r>
                    </a:p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(MHz)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14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70m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Goldstone, California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NASA/DSN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2110 - 2118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2270 - 2300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7145 - 7190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8400 - 8500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34HEF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Goldstone, California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NASA/DSN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2025 – 2120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2200 - 2300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7145 - 7190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8400 - 8500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34B1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Goldstone, California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NASA/DSN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2025-2120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2200 - 2300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7145 - 7190,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7190 - 7235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8400 - 8500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25500 - 27000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34B2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Goldstone, California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NASA/DSN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7145 - 7190,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7190 - 7235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8400 - 8500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31800 - 32300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34B3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Goldstone, California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NASA/DSN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7145 - 7190,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7190 - 7235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8400 - 8500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31800 - 32300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9FFFF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34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34B1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Canberra, Australia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NASA/DSN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2025-2120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2200 - 2300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7145 - 7190,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7190 - 7235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8400 - 8500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25500 - 27000,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31800 - 32300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35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</a:b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34B2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Canberra, Australia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NASA/DSN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7145 - 7190,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7190 - 7235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8400 - 8500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31800 - 32300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36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</a:b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34B3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Canberra, Australia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NASA/DSN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7145 - 7190,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7190 - 7235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8400 - 8500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31800 - 32300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43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70M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Canberra, Australia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NASA/DSN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2110 - 2120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2270 - 2300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7145 - 7190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8400 - 8500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214313"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45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34HEF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Canberra, Australia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NASA/DSN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2025-2110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2200 - 2300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7145 - 7190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8400 - 8500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54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34B1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Madrid, Spain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NASA/DSN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2025 - 2110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2110 - 2120*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2200 - 2300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7145 - 7190,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7190 - 7235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8400 - 8500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25500 - 27000,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31800 - 32300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55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34B2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Madrid, Spain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NASA/DSN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7145 - 7190,</a:t>
                      </a:r>
                      <a:b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</a:b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7190 - 7235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8400 - 8500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31800 - 32300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63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70m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Madrid, Spain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NASA/DSN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2110-2118*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2270 - 2300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7145 - 7190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8400 - 8500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</a:tr>
              <a:tr h="214313"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65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34HEF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Madrid, Spain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NASA/DSN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2025 - 2110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2200 - 2300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7145 - 7190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8400 - 8500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CCC"/>
                    </a:solidFill>
                  </a:tcPr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DSN Station Capabilities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46838" y="6534219"/>
            <a:ext cx="5758369" cy="365125"/>
          </a:xfrm>
        </p:spPr>
        <p:txBody>
          <a:bodyPr/>
          <a:lstStyle/>
          <a:p>
            <a:r>
              <a:rPr lang="en-US" dirty="0" smtClean="0"/>
              <a:t>Jet Propulsion Deep Space Network (DSN) Mission Commitments Office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465902" y="6492875"/>
            <a:ext cx="2057400" cy="365125"/>
          </a:xfrm>
        </p:spPr>
        <p:txBody>
          <a:bodyPr/>
          <a:lstStyle/>
          <a:p>
            <a:fld id="{5EA8B6C2-52F2-4F37-9DFB-2E1FEECA073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74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DSN Service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143000"/>
            <a:ext cx="8305801" cy="5181600"/>
          </a:xfrm>
        </p:spPr>
        <p:txBody>
          <a:bodyPr>
            <a:noAutofit/>
          </a:bodyPr>
          <a:lstStyle/>
          <a:p>
            <a:r>
              <a:rPr lang="en-US" sz="1400" dirty="0"/>
              <a:t>The DSN </a:t>
            </a:r>
            <a:r>
              <a:rPr lang="en-US" sz="1400" dirty="0" smtClean="0"/>
              <a:t>supports telecommunication </a:t>
            </a:r>
            <a:r>
              <a:rPr lang="en-US" sz="1400" dirty="0"/>
              <a:t>and tracking operations with multiple deep space scientific </a:t>
            </a:r>
            <a:r>
              <a:rPr lang="en-US" sz="1400" dirty="0" smtClean="0"/>
              <a:t>missions </a:t>
            </a:r>
          </a:p>
          <a:p>
            <a:r>
              <a:rPr lang="en-US" sz="1400" dirty="0" smtClean="0"/>
              <a:t>The </a:t>
            </a:r>
            <a:r>
              <a:rPr lang="en-US" sz="1400" dirty="0"/>
              <a:t>DSN also </a:t>
            </a:r>
            <a:r>
              <a:rPr lang="en-US" sz="1400" dirty="0" smtClean="0"/>
              <a:t>supports near-Earth missions above low earth orbit, </a:t>
            </a:r>
            <a:r>
              <a:rPr lang="en-US" sz="1400" dirty="0"/>
              <a:t>including those at lunar distances, the Sun-Earth LaGrange points, and in highly elliptical </a:t>
            </a:r>
            <a:r>
              <a:rPr lang="en-US" sz="1400" dirty="0" smtClean="0"/>
              <a:t>Earth orbits</a:t>
            </a:r>
            <a:endParaRPr lang="en-US" sz="1400" dirty="0"/>
          </a:p>
          <a:p>
            <a:pPr>
              <a:spcBef>
                <a:spcPts val="1200"/>
              </a:spcBef>
            </a:pPr>
            <a:r>
              <a:rPr lang="en-US" sz="1400" dirty="0" smtClean="0"/>
              <a:t>The </a:t>
            </a:r>
            <a:r>
              <a:rPr lang="en-US" sz="1400" dirty="0"/>
              <a:t>DSN offers services to a wide variety of mission customers, at multiple frequency </a:t>
            </a:r>
            <a:r>
              <a:rPr lang="en-US" sz="1400" dirty="0" smtClean="0"/>
              <a:t>bands, </a:t>
            </a:r>
            <a:r>
              <a:rPr lang="en-US" sz="1400" dirty="0"/>
              <a:t>through all phases of a mission’s </a:t>
            </a:r>
            <a:r>
              <a:rPr lang="en-US" sz="1400" dirty="0" smtClean="0"/>
              <a:t>lifetime</a:t>
            </a:r>
          </a:p>
          <a:p>
            <a:endParaRPr lang="en-US" sz="1600" dirty="0">
              <a:solidFill>
                <a:srgbClr val="FF0000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235020"/>
              </p:ext>
            </p:extLst>
          </p:nvPr>
        </p:nvGraphicFramePr>
        <p:xfrm>
          <a:off x="609600" y="3124200"/>
          <a:ext cx="7848600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5800"/>
                <a:gridCol w="3352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Customers</a:t>
                      </a:r>
                    </a:p>
                    <a:p>
                      <a:pPr marL="2857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500" b="0" dirty="0" smtClean="0">
                          <a:solidFill>
                            <a:schemeClr val="tx1"/>
                          </a:solidFill>
                        </a:rPr>
                        <a:t>NASA</a:t>
                      </a:r>
                    </a:p>
                    <a:p>
                      <a:pPr marL="2857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500" b="0" dirty="0" smtClean="0">
                          <a:solidFill>
                            <a:schemeClr val="tx1"/>
                          </a:solidFill>
                        </a:rPr>
                        <a:t>Other</a:t>
                      </a:r>
                      <a:r>
                        <a:rPr lang="en-US" sz="1500" b="0" baseline="0" dirty="0" smtClean="0">
                          <a:solidFill>
                            <a:schemeClr val="tx1"/>
                          </a:solidFill>
                        </a:rPr>
                        <a:t> Government Agencies</a:t>
                      </a:r>
                    </a:p>
                    <a:p>
                      <a:pPr marL="2857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500" b="0" baseline="0" dirty="0" smtClean="0">
                          <a:solidFill>
                            <a:schemeClr val="tx1"/>
                          </a:solidFill>
                        </a:rPr>
                        <a:t>International Partners</a:t>
                      </a:r>
                      <a:endParaRPr lang="en-US" sz="15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Mission Phases</a:t>
                      </a:r>
                    </a:p>
                    <a:p>
                      <a:pPr marL="2857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500" b="0" dirty="0" smtClean="0">
                          <a:solidFill>
                            <a:schemeClr val="tx1"/>
                          </a:solidFill>
                        </a:rPr>
                        <a:t>Launch and Early Orbit Phase (LEOP)</a:t>
                      </a:r>
                    </a:p>
                    <a:p>
                      <a:pPr marL="2857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500" b="0" baseline="0" dirty="0" smtClean="0">
                          <a:solidFill>
                            <a:schemeClr val="tx1"/>
                          </a:solidFill>
                        </a:rPr>
                        <a:t>Cruise</a:t>
                      </a:r>
                    </a:p>
                    <a:p>
                      <a:pPr marL="2857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500" b="0" baseline="0" dirty="0" smtClean="0">
                          <a:solidFill>
                            <a:schemeClr val="tx1"/>
                          </a:solidFill>
                        </a:rPr>
                        <a:t>Orbital</a:t>
                      </a:r>
                    </a:p>
                    <a:p>
                      <a:pPr marL="2857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500" b="0" baseline="0" dirty="0" smtClean="0">
                          <a:solidFill>
                            <a:schemeClr val="tx1"/>
                          </a:solidFill>
                        </a:rPr>
                        <a:t>In-situ</a:t>
                      </a:r>
                      <a:endParaRPr lang="en-US" sz="15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b="1" dirty="0" smtClean="0">
                          <a:solidFill>
                            <a:schemeClr val="tx1"/>
                          </a:solidFill>
                        </a:rPr>
                        <a:t>Mission Orbits</a:t>
                      </a:r>
                      <a:endParaRPr lang="en-US" sz="15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500" b="0" dirty="0" smtClean="0">
                          <a:solidFill>
                            <a:schemeClr val="tx1"/>
                          </a:solidFill>
                        </a:rPr>
                        <a:t>Geostationary or Geosynchronous Earth Orbit (GEO)</a:t>
                      </a:r>
                    </a:p>
                    <a:p>
                      <a:pPr marL="2857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500" b="0" dirty="0" smtClean="0">
                          <a:solidFill>
                            <a:schemeClr val="tx1"/>
                          </a:solidFill>
                        </a:rPr>
                        <a:t>Highly Elliptical</a:t>
                      </a:r>
                    </a:p>
                    <a:p>
                      <a:pPr marL="2857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500" b="0" dirty="0" smtClean="0">
                          <a:solidFill>
                            <a:schemeClr val="tx1"/>
                          </a:solidFill>
                        </a:rPr>
                        <a:t>Lunar</a:t>
                      </a:r>
                    </a:p>
                    <a:p>
                      <a:pPr marL="2857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500" b="0" dirty="0" smtClean="0">
                          <a:solidFill>
                            <a:schemeClr val="tx1"/>
                          </a:solidFill>
                        </a:rPr>
                        <a:t>La Grange</a:t>
                      </a:r>
                    </a:p>
                    <a:p>
                      <a:pPr marL="2857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500" b="0" dirty="0" smtClean="0">
                          <a:solidFill>
                            <a:schemeClr val="tx1"/>
                          </a:solidFill>
                        </a:rPr>
                        <a:t>Earth Drift-Away</a:t>
                      </a:r>
                    </a:p>
                    <a:p>
                      <a:pPr marL="2857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500" b="0" dirty="0" smtClean="0">
                          <a:solidFill>
                            <a:schemeClr val="tx1"/>
                          </a:solidFill>
                        </a:rPr>
                        <a:t>Planetary</a:t>
                      </a:r>
                      <a:endParaRPr lang="en-US" sz="1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1" dirty="0" smtClean="0">
                          <a:solidFill>
                            <a:schemeClr val="tx1"/>
                          </a:solidFill>
                        </a:rPr>
                        <a:t>Frequency Bands</a:t>
                      </a:r>
                      <a:endParaRPr lang="en-US" sz="15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500" b="0" dirty="0" smtClean="0">
                          <a:solidFill>
                            <a:schemeClr val="tx1"/>
                          </a:solidFill>
                        </a:rPr>
                        <a:t>S-Band (2 GHz)</a:t>
                      </a:r>
                    </a:p>
                    <a:p>
                      <a:pPr marL="2857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500" b="0" dirty="0" smtClean="0">
                          <a:solidFill>
                            <a:schemeClr val="tx1"/>
                          </a:solidFill>
                        </a:rPr>
                        <a:t>X-Band (7, 8 GHz)</a:t>
                      </a:r>
                    </a:p>
                    <a:p>
                      <a:pPr marL="2857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500" b="0" dirty="0" smtClean="0">
                          <a:solidFill>
                            <a:schemeClr val="tx1"/>
                          </a:solidFill>
                        </a:rPr>
                        <a:t>Ka-Band</a:t>
                      </a:r>
                      <a:r>
                        <a:rPr lang="en-US" sz="1500" b="0" baseline="0" dirty="0" smtClean="0">
                          <a:solidFill>
                            <a:schemeClr val="tx1"/>
                          </a:solidFill>
                        </a:rPr>
                        <a:t> (26, 32 GHz)</a:t>
                      </a:r>
                      <a:endParaRPr lang="en-US" sz="15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sz="1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46838" y="6610792"/>
            <a:ext cx="5758369" cy="365125"/>
          </a:xfrm>
        </p:spPr>
        <p:txBody>
          <a:bodyPr/>
          <a:lstStyle/>
          <a:p>
            <a:r>
              <a:rPr lang="en-US" dirty="0" smtClean="0"/>
              <a:t>Jet Propulsion Deep Space Network (DSN) Mission Commitments Office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457950" y="6492875"/>
            <a:ext cx="2057400" cy="365125"/>
          </a:xfrm>
        </p:spPr>
        <p:txBody>
          <a:bodyPr/>
          <a:lstStyle/>
          <a:p>
            <a:fld id="{5EA8B6C2-52F2-4F37-9DFB-2E1FEECA073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84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81000"/>
            <a:ext cx="7620000" cy="64224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Characteristics of DSN Standard Data </a:t>
            </a:r>
            <a:r>
              <a:rPr lang="en-US" sz="2400" dirty="0"/>
              <a:t>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843" y="1152180"/>
            <a:ext cx="8305801" cy="52578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sz="1600" dirty="0" smtClean="0"/>
              <a:t>Standard Interfaces </a:t>
            </a:r>
          </a:p>
          <a:p>
            <a:pPr lvl="1"/>
            <a:r>
              <a:rPr lang="en-US" sz="1200" dirty="0" smtClean="0"/>
              <a:t>DSN-provided </a:t>
            </a:r>
            <a:r>
              <a:rPr lang="en-US" sz="1200" dirty="0"/>
              <a:t>data services are accessed via well-defined, standard data and control </a:t>
            </a:r>
            <a:r>
              <a:rPr lang="en-US" sz="1200" dirty="0" smtClean="0"/>
              <a:t>interfaces</a:t>
            </a:r>
            <a:endParaRPr lang="en-US" sz="1200" dirty="0"/>
          </a:p>
          <a:p>
            <a:pPr lvl="2"/>
            <a:r>
              <a:rPr lang="en-US" sz="1200" dirty="0" smtClean="0"/>
              <a:t>the </a:t>
            </a:r>
            <a:r>
              <a:rPr lang="en-US" sz="1200" dirty="0"/>
              <a:t>Consultative Committee for Space Data Systems (CCSDS),</a:t>
            </a:r>
          </a:p>
          <a:p>
            <a:pPr lvl="2"/>
            <a:r>
              <a:rPr lang="en-US" sz="1200" dirty="0" smtClean="0"/>
              <a:t>the </a:t>
            </a:r>
            <a:r>
              <a:rPr lang="en-US" sz="1200" dirty="0"/>
              <a:t>Space Frequency Coordination Group (SFCG),</a:t>
            </a:r>
          </a:p>
          <a:p>
            <a:pPr lvl="2"/>
            <a:r>
              <a:rPr lang="en-US" sz="1200" dirty="0" smtClean="0"/>
              <a:t>the </a:t>
            </a:r>
            <a:r>
              <a:rPr lang="en-US" sz="1200" dirty="0"/>
              <a:t>International Telecommunication Union (ITU), </a:t>
            </a:r>
          </a:p>
          <a:p>
            <a:pPr lvl="2"/>
            <a:r>
              <a:rPr lang="en-US" sz="1200" dirty="0"/>
              <a:t>the International Organization for Standardization (ISO),</a:t>
            </a:r>
          </a:p>
          <a:p>
            <a:pPr lvl="2"/>
            <a:r>
              <a:rPr lang="en-US" sz="1200" dirty="0" smtClean="0"/>
              <a:t>de </a:t>
            </a:r>
            <a:r>
              <a:rPr lang="en-US" sz="1200" dirty="0"/>
              <a:t>facto standards widely applied within industry,</a:t>
            </a:r>
          </a:p>
          <a:p>
            <a:pPr lvl="2"/>
            <a:r>
              <a:rPr lang="en-US" sz="1200" dirty="0"/>
              <a:t>and common interfaces specified by the DSN</a:t>
            </a:r>
          </a:p>
          <a:p>
            <a:pPr lvl="1"/>
            <a:r>
              <a:rPr lang="en-US" sz="1200" dirty="0" smtClean="0"/>
              <a:t>Data </a:t>
            </a:r>
            <a:r>
              <a:rPr lang="en-US" sz="1200" dirty="0"/>
              <a:t>service interface standards enable interoperability with similar services from other </a:t>
            </a:r>
            <a:r>
              <a:rPr lang="en-US" sz="1200" dirty="0" smtClean="0"/>
              <a:t>providers</a:t>
            </a:r>
            <a:endParaRPr lang="en-US" sz="1200" dirty="0"/>
          </a:p>
          <a:p>
            <a:pPr lvl="1"/>
            <a:r>
              <a:rPr lang="en-US" sz="1200" dirty="0" smtClean="0"/>
              <a:t>Mitigates </a:t>
            </a:r>
            <a:r>
              <a:rPr lang="en-US" sz="1200" dirty="0"/>
              <a:t>the need for additional development effort on the part of both the DSN and the </a:t>
            </a:r>
            <a:r>
              <a:rPr lang="en-US" sz="1200" dirty="0" smtClean="0"/>
              <a:t>customer</a:t>
            </a:r>
            <a:endParaRPr lang="en-US" sz="1200" dirty="0"/>
          </a:p>
          <a:p>
            <a:pPr lvl="1"/>
            <a:r>
              <a:rPr lang="en-US" sz="1200" dirty="0" smtClean="0"/>
              <a:t>Maximizes </a:t>
            </a:r>
            <a:r>
              <a:rPr lang="en-US" sz="1200" dirty="0"/>
              <a:t>the customer's opportunities to </a:t>
            </a:r>
            <a:r>
              <a:rPr lang="en-US" sz="1200" dirty="0" smtClean="0"/>
              <a:t>reuse</a:t>
            </a:r>
          </a:p>
          <a:p>
            <a:pPr lvl="1"/>
            <a:r>
              <a:rPr lang="en-US" sz="1200" dirty="0" smtClean="0"/>
              <a:t>Helps keep costs down</a:t>
            </a:r>
          </a:p>
          <a:p>
            <a:r>
              <a:rPr lang="en-US" sz="1600" dirty="0"/>
              <a:t>"Pick &amp; Choose”</a:t>
            </a:r>
          </a:p>
          <a:p>
            <a:pPr lvl="1"/>
            <a:r>
              <a:rPr lang="en-US" sz="1400" dirty="0"/>
              <a:t>DSN standard data services are independent of each other</a:t>
            </a:r>
          </a:p>
          <a:p>
            <a:pPr>
              <a:spcBef>
                <a:spcPts val="1200"/>
              </a:spcBef>
            </a:pPr>
            <a:r>
              <a:rPr lang="en-US" sz="1600" dirty="0"/>
              <a:t>"Plug &amp; Play” </a:t>
            </a:r>
          </a:p>
          <a:p>
            <a:pPr lvl="1"/>
            <a:r>
              <a:rPr lang="en-US" sz="1400" dirty="0"/>
              <a:t>DSN standard data services are multi-mission in nature and generally require table adaptations</a:t>
            </a:r>
          </a:p>
          <a:p>
            <a:pPr lvl="1"/>
            <a:r>
              <a:rPr lang="en-US" sz="1400" dirty="0"/>
              <a:t>No development is required on the part of the DSN beyond configuration, parameter updates, mission service validations and interface testing</a:t>
            </a:r>
          </a:p>
          <a:p>
            <a:pPr lvl="1"/>
            <a:r>
              <a:rPr lang="en-US" sz="1400" dirty="0"/>
              <a:t>Development on the customer’s side is limited to using the standard service and meeting its interfaces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54789" y="6534219"/>
            <a:ext cx="5758369" cy="365125"/>
          </a:xfrm>
        </p:spPr>
        <p:txBody>
          <a:bodyPr/>
          <a:lstStyle/>
          <a:p>
            <a:r>
              <a:rPr lang="en-US" dirty="0" smtClean="0"/>
              <a:t>Jet Propulsion Deep Space Network (DSN) Mission Commitments Office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449999" y="6492875"/>
            <a:ext cx="2057400" cy="365125"/>
          </a:xfrm>
        </p:spPr>
        <p:txBody>
          <a:bodyPr/>
          <a:lstStyle/>
          <a:p>
            <a:fld id="{5EA8B6C2-52F2-4F37-9DFB-2E1FEECA073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07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Standard DSN Services</a:t>
            </a:r>
            <a:br>
              <a:rPr lang="en-US" sz="2400" dirty="0" smtClean="0"/>
            </a:br>
            <a:r>
              <a:rPr lang="en-US" sz="2400" dirty="0" smtClean="0"/>
              <a:t>For communicating and operating CubeSats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143000"/>
            <a:ext cx="3962401" cy="5105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800" b="1" dirty="0"/>
              <a:t>Command </a:t>
            </a:r>
            <a:r>
              <a:rPr lang="en-US" sz="1800" b="1" dirty="0" smtClean="0"/>
              <a:t>Services </a:t>
            </a:r>
          </a:p>
          <a:p>
            <a:pPr lvl="1">
              <a:spcBef>
                <a:spcPts val="0"/>
              </a:spcBef>
            </a:pPr>
            <a:r>
              <a:rPr lang="en-US" sz="1600" dirty="0" smtClean="0"/>
              <a:t>Forward Space Link Extension (SLE) </a:t>
            </a:r>
          </a:p>
          <a:p>
            <a:pPr lvl="2">
              <a:spcBef>
                <a:spcPts val="0"/>
              </a:spcBef>
            </a:pPr>
            <a:r>
              <a:rPr lang="en-US" sz="1400" dirty="0" smtClean="0"/>
              <a:t>Command Link Transmission Unit (CLTU) Radiation </a:t>
            </a:r>
            <a:endParaRPr lang="en-US" sz="1400" dirty="0"/>
          </a:p>
          <a:p>
            <a:pPr lvl="1">
              <a:spcBef>
                <a:spcPts val="0"/>
              </a:spcBef>
            </a:pPr>
            <a:endParaRPr lang="en-US" sz="1600" dirty="0"/>
          </a:p>
          <a:p>
            <a:pPr>
              <a:spcBef>
                <a:spcPts val="1200"/>
              </a:spcBef>
            </a:pPr>
            <a:r>
              <a:rPr lang="en-US" sz="1800" b="1" dirty="0"/>
              <a:t>Telemetry </a:t>
            </a:r>
            <a:r>
              <a:rPr lang="en-US" sz="1800" b="1" dirty="0" smtClean="0"/>
              <a:t>Services </a:t>
            </a:r>
          </a:p>
          <a:p>
            <a:pPr lvl="1">
              <a:spcBef>
                <a:spcPts val="0"/>
              </a:spcBef>
            </a:pPr>
            <a:r>
              <a:rPr lang="en-US" sz="1600" dirty="0" smtClean="0"/>
              <a:t>Return Space Link Extension (SLE)</a:t>
            </a:r>
          </a:p>
          <a:p>
            <a:pPr lvl="2">
              <a:spcBef>
                <a:spcPts val="0"/>
              </a:spcBef>
            </a:pPr>
            <a:r>
              <a:rPr lang="en-US" sz="1400" dirty="0" smtClean="0"/>
              <a:t>Frame service</a:t>
            </a:r>
            <a:endParaRPr lang="en-US" sz="1400" dirty="0"/>
          </a:p>
          <a:p>
            <a:pPr>
              <a:spcBef>
                <a:spcPts val="1200"/>
              </a:spcBef>
            </a:pPr>
            <a:r>
              <a:rPr lang="en-US" sz="1800" b="1" dirty="0" smtClean="0"/>
              <a:t>Tracking Services (Trajectory)</a:t>
            </a:r>
            <a:endParaRPr lang="en-US" sz="1800" b="1" dirty="0"/>
          </a:p>
          <a:p>
            <a:pPr lvl="1">
              <a:spcBef>
                <a:spcPts val="0"/>
              </a:spcBef>
            </a:pPr>
            <a:r>
              <a:rPr lang="en-US" sz="1600" dirty="0"/>
              <a:t>Validated Radio Metric Data</a:t>
            </a:r>
          </a:p>
          <a:p>
            <a:pPr lvl="1">
              <a:spcBef>
                <a:spcPts val="0"/>
              </a:spcBef>
            </a:pPr>
            <a:r>
              <a:rPr lang="en-US" sz="1600" dirty="0"/>
              <a:t>Delta-DOR (Differential 1-way ranging)</a:t>
            </a:r>
          </a:p>
          <a:p>
            <a:pPr>
              <a:spcBef>
                <a:spcPts val="1200"/>
              </a:spcBef>
            </a:pPr>
            <a:r>
              <a:rPr lang="en-US" sz="1800" b="1" dirty="0"/>
              <a:t>Calibration and Modeling </a:t>
            </a:r>
            <a:r>
              <a:rPr lang="en-US" sz="1800" b="1" dirty="0" smtClean="0"/>
              <a:t>Services (Earth info)</a:t>
            </a:r>
            <a:endParaRPr lang="en-US" sz="1800" b="1" dirty="0"/>
          </a:p>
          <a:p>
            <a:pPr lvl="1">
              <a:spcBef>
                <a:spcPts val="0"/>
              </a:spcBef>
            </a:pPr>
            <a:r>
              <a:rPr lang="en-US" sz="1600" dirty="0"/>
              <a:t>Platform Calibration </a:t>
            </a:r>
          </a:p>
          <a:p>
            <a:pPr lvl="1">
              <a:spcBef>
                <a:spcPts val="0"/>
              </a:spcBef>
            </a:pPr>
            <a:r>
              <a:rPr lang="en-US" sz="1600" dirty="0"/>
              <a:t>Media Calibration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19600" y="1143000"/>
            <a:ext cx="44196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25425">
              <a:buFont typeface="Arial" panose="020B0604020202020204" pitchFamily="34" charset="0"/>
              <a:buChar char="•"/>
            </a:pPr>
            <a:r>
              <a:rPr lang="en-US" sz="1800" b="1" dirty="0">
                <a:latin typeface="Helvetica" panose="020B0604020202020204" pitchFamily="34" charset="0"/>
                <a:cs typeface="Helvetica" panose="020B0604020202020204" pitchFamily="34" charset="0"/>
              </a:rPr>
              <a:t>Radio Science </a:t>
            </a:r>
            <a:r>
              <a:rPr lang="en-US" sz="18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Services ( Radio Wave Experiments)</a:t>
            </a:r>
            <a:endParaRPr lang="en-US" sz="1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571500" lvl="1" indent="-228600">
              <a:buFont typeface="Calibri" panose="020F0502020204030204" pitchFamily="34" charset="0"/>
              <a:buChar char="‒"/>
            </a:pP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Experiment Access </a:t>
            </a:r>
          </a:p>
          <a:p>
            <a:pPr marL="571500" lvl="1" indent="-228600">
              <a:buFont typeface="Calibri" panose="020F0502020204030204" pitchFamily="34" charset="0"/>
              <a:buChar char="‒"/>
            </a:pP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Data Acquisition </a:t>
            </a:r>
          </a:p>
          <a:p>
            <a:pPr marL="288925" indent="-2286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8925" indent="-228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b="1" dirty="0">
                <a:latin typeface="Helvetica" panose="020B0604020202020204" pitchFamily="34" charset="0"/>
                <a:cs typeface="Helvetica" panose="020B0604020202020204" pitchFamily="34" charset="0"/>
              </a:rPr>
              <a:t>Service </a:t>
            </a:r>
            <a:r>
              <a:rPr lang="en-US" sz="18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Management </a:t>
            </a:r>
            <a:endParaRPr lang="en-US" sz="1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571500" lvl="1" indent="-228600">
              <a:buFont typeface="Calibri" panose="020F0502020204030204" pitchFamily="34" charset="0"/>
              <a:buChar char="‒"/>
            </a:pP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Allocation and scheduling of assets</a:t>
            </a:r>
          </a:p>
          <a:p>
            <a:pPr marL="571500" lvl="1" indent="-228600">
              <a:buFont typeface="Calibri" panose="020F0502020204030204" pitchFamily="34" charset="0"/>
              <a:buChar char="‒"/>
            </a:pP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Configuring, monitoring, and controlling the DSN asset</a:t>
            </a:r>
          </a:p>
          <a:p>
            <a:pPr marL="571500" lvl="1" indent="-228600">
              <a:buFont typeface="Calibri" panose="020F0502020204030204" pitchFamily="34" charset="0"/>
              <a:buChar char="‒"/>
            </a:pP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Reporting service execution results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Jet Propulsion Deep Space Network (DSN) Mission Commitments Office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A8B6C2-52F2-4F37-9DFB-2E1FEECA073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89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DSN Mission Interface Management</a:t>
            </a:r>
          </a:p>
        </p:txBody>
      </p:sp>
      <p:sp>
        <p:nvSpPr>
          <p:cNvPr id="17411" name="Content Placeholder 5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</p:spPr>
        <p:txBody>
          <a:bodyPr>
            <a:normAutofit lnSpcReduction="10000"/>
          </a:bodyPr>
          <a:lstStyle/>
          <a:p>
            <a:r>
              <a:rPr lang="en-US" sz="1800" dirty="0" smtClean="0"/>
              <a:t>DSN Mission Support Definition and Commitments Office (9021) functions as the service provider gateway for all projects and is located at JPL Pasadena, California</a:t>
            </a:r>
          </a:p>
          <a:p>
            <a:pPr lvl="1">
              <a:spcBef>
                <a:spcPts val="600"/>
              </a:spcBef>
            </a:pPr>
            <a:r>
              <a:rPr lang="en-US" sz="1600" dirty="0" smtClean="0"/>
              <a:t>DSN Mission Interface Manager (MIM) is responsible for interfacing with the customers from pre-project planning through design, development, testing, flight operations, and closeout   </a:t>
            </a:r>
          </a:p>
          <a:p>
            <a:pPr lvl="2">
              <a:buNone/>
            </a:pPr>
            <a:r>
              <a:rPr lang="en-US" sz="1400" dirty="0" smtClean="0"/>
              <a:t> </a:t>
            </a:r>
          </a:p>
          <a:p>
            <a:pPr lvl="1">
              <a:spcBef>
                <a:spcPts val="300"/>
              </a:spcBef>
              <a:buNone/>
            </a:pPr>
            <a:r>
              <a:rPr lang="en-US" sz="1400" dirty="0"/>
              <a:t>Mission Interface Manager Contact Info: </a:t>
            </a:r>
          </a:p>
          <a:p>
            <a:pPr lvl="1">
              <a:spcBef>
                <a:spcPts val="300"/>
              </a:spcBef>
              <a:buNone/>
            </a:pPr>
            <a:endParaRPr lang="en-US" sz="1400" i="1" dirty="0" smtClean="0"/>
          </a:p>
          <a:p>
            <a:pPr lvl="1">
              <a:spcBef>
                <a:spcPts val="300"/>
              </a:spcBef>
              <a:buNone/>
            </a:pPr>
            <a:r>
              <a:rPr lang="en-US" sz="1400" i="1" dirty="0" smtClean="0"/>
              <a:t>Steve </a:t>
            </a:r>
            <a:r>
              <a:rPr lang="en-US" sz="1400" i="1" dirty="0"/>
              <a:t>Waldherr</a:t>
            </a:r>
          </a:p>
          <a:p>
            <a:pPr lvl="1">
              <a:spcBef>
                <a:spcPts val="300"/>
              </a:spcBef>
              <a:buNone/>
            </a:pPr>
            <a:r>
              <a:rPr lang="en-US" sz="1400" i="1" dirty="0"/>
              <a:t>JPL Interplanetary Network Directorate</a:t>
            </a:r>
          </a:p>
          <a:p>
            <a:pPr lvl="1">
              <a:spcBef>
                <a:spcPts val="300"/>
              </a:spcBef>
              <a:buNone/>
            </a:pPr>
            <a:r>
              <a:rPr lang="en-US" sz="1400" i="1" dirty="0"/>
              <a:t>Deep Space Network</a:t>
            </a:r>
          </a:p>
          <a:p>
            <a:pPr lvl="1">
              <a:spcBef>
                <a:spcPts val="300"/>
              </a:spcBef>
              <a:buNone/>
            </a:pPr>
            <a:r>
              <a:rPr lang="en-US" sz="1400" i="1" dirty="0"/>
              <a:t>Stefan.Waldherr@jpl.nasa.gov</a:t>
            </a:r>
          </a:p>
          <a:p>
            <a:pPr lvl="1">
              <a:spcBef>
                <a:spcPts val="300"/>
              </a:spcBef>
              <a:buNone/>
            </a:pPr>
            <a:r>
              <a:rPr lang="en-US" sz="1400" i="1" dirty="0"/>
              <a:t>(818) 354-3416 office</a:t>
            </a:r>
          </a:p>
          <a:p>
            <a:pPr lvl="1">
              <a:spcBef>
                <a:spcPts val="300"/>
              </a:spcBef>
              <a:buNone/>
            </a:pPr>
            <a:r>
              <a:rPr lang="en-US" sz="1400" i="1" dirty="0"/>
              <a:t>(909) 921-7456 </a:t>
            </a:r>
            <a:r>
              <a:rPr lang="en-US" sz="1400" i="1" dirty="0" smtClean="0"/>
              <a:t>cell</a:t>
            </a:r>
          </a:p>
          <a:p>
            <a:pPr lvl="1">
              <a:spcBef>
                <a:spcPts val="300"/>
              </a:spcBef>
              <a:buNone/>
            </a:pPr>
            <a:endParaRPr lang="en-US" sz="1400" i="1" dirty="0"/>
          </a:p>
          <a:p>
            <a:pPr lvl="1">
              <a:spcBef>
                <a:spcPts val="300"/>
              </a:spcBef>
              <a:buNone/>
            </a:pPr>
            <a:r>
              <a:rPr lang="en-US" sz="1400" i="1" dirty="0" smtClean="0"/>
              <a:t>Alternate: Glen Elliott</a:t>
            </a:r>
          </a:p>
          <a:p>
            <a:pPr lvl="1">
              <a:spcBef>
                <a:spcPts val="300"/>
              </a:spcBef>
              <a:buNone/>
            </a:pPr>
            <a:r>
              <a:rPr lang="en-US" sz="1400" i="1" dirty="0"/>
              <a:t>JPL Interplanetary Network Directorate</a:t>
            </a:r>
          </a:p>
          <a:p>
            <a:pPr lvl="1">
              <a:spcBef>
                <a:spcPts val="300"/>
              </a:spcBef>
              <a:buNone/>
            </a:pPr>
            <a:r>
              <a:rPr lang="en-US" sz="1400" i="1" dirty="0"/>
              <a:t>Deep Space Network</a:t>
            </a:r>
          </a:p>
          <a:p>
            <a:pPr lvl="1">
              <a:spcBef>
                <a:spcPts val="300"/>
              </a:spcBef>
              <a:buNone/>
            </a:pPr>
            <a:r>
              <a:rPr lang="en-US" sz="1400" i="1" dirty="0" smtClean="0"/>
              <a:t>Glen.Elliott@jpl.nasa.gov</a:t>
            </a:r>
            <a:endParaRPr lang="en-US" sz="1400" i="1" dirty="0"/>
          </a:p>
          <a:p>
            <a:pPr lvl="1">
              <a:spcBef>
                <a:spcPts val="300"/>
              </a:spcBef>
              <a:buNone/>
            </a:pPr>
            <a:r>
              <a:rPr lang="en-US" sz="1400" i="1" dirty="0"/>
              <a:t>(818) </a:t>
            </a:r>
            <a:r>
              <a:rPr lang="en-US" sz="1400" i="1" dirty="0" smtClean="0"/>
              <a:t>393-6373 </a:t>
            </a:r>
            <a:r>
              <a:rPr lang="en-US" sz="1400" i="1" dirty="0"/>
              <a:t>office</a:t>
            </a:r>
          </a:p>
          <a:p>
            <a:pPr lvl="1">
              <a:spcBef>
                <a:spcPts val="300"/>
              </a:spcBef>
              <a:buNone/>
            </a:pPr>
            <a:r>
              <a:rPr lang="en-US" sz="1400" i="1" dirty="0" smtClean="0"/>
              <a:t>(818) 235-4162 cell</a:t>
            </a:r>
            <a:r>
              <a:rPr lang="en-US" sz="1400" dirty="0" smtClean="0"/>
              <a:t>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46838" y="6534219"/>
            <a:ext cx="5758369" cy="365125"/>
          </a:xfrm>
        </p:spPr>
        <p:txBody>
          <a:bodyPr/>
          <a:lstStyle/>
          <a:p>
            <a:r>
              <a:rPr lang="en-US" dirty="0" smtClean="0"/>
              <a:t>Jet Propulsion Deep Space Network (DSN) Mission Commitments Office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6465901" y="6462857"/>
            <a:ext cx="2057400" cy="365125"/>
          </a:xfrm>
        </p:spPr>
        <p:txBody>
          <a:bodyPr/>
          <a:lstStyle/>
          <a:p>
            <a:fld id="{5EA8B6C2-52F2-4F37-9DFB-2E1FEECA073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57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References for using the DSN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143000"/>
            <a:ext cx="8401149" cy="52578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sz="1800" b="1" dirty="0"/>
              <a:t>DSN Commitments Office Website</a:t>
            </a:r>
            <a:endParaRPr lang="en-US" sz="1800" dirty="0"/>
          </a:p>
          <a:p>
            <a:pPr lvl="1"/>
            <a:r>
              <a:rPr lang="en-US" sz="1600" dirty="0">
                <a:solidFill>
                  <a:srgbClr val="0033CC"/>
                </a:solidFill>
              </a:rPr>
              <a:t>http://</a:t>
            </a:r>
            <a:r>
              <a:rPr lang="en-US" sz="1600" u="sng" dirty="0">
                <a:solidFill>
                  <a:srgbClr val="0033CC"/>
                </a:solidFill>
              </a:rPr>
              <a:t>deepspace.jpl.nasa.gov/advmiss/index.html</a:t>
            </a:r>
          </a:p>
          <a:p>
            <a:pPr lvl="1"/>
            <a:endParaRPr lang="en-US" sz="1600" u="sng" dirty="0">
              <a:solidFill>
                <a:srgbClr val="0033CC"/>
              </a:solidFill>
            </a:endParaRPr>
          </a:p>
          <a:p>
            <a:pPr>
              <a:spcBef>
                <a:spcPts val="1200"/>
              </a:spcBef>
            </a:pPr>
            <a:r>
              <a:rPr lang="en-US" sz="1800" b="1" dirty="0"/>
              <a:t>DSN Documents applicable to all mission using the DSN</a:t>
            </a:r>
          </a:p>
          <a:p>
            <a:pPr lvl="1">
              <a:spcBef>
                <a:spcPts val="1200"/>
              </a:spcBef>
            </a:pPr>
            <a:r>
              <a:rPr lang="en-US" sz="1800" b="1" dirty="0"/>
              <a:t>DSN Mission Service Interfaces, Polices, and Practices (MSIPP) </a:t>
            </a:r>
            <a:r>
              <a:rPr lang="en-US" sz="1800" dirty="0"/>
              <a:t>(875-0001) </a:t>
            </a:r>
          </a:p>
          <a:p>
            <a:pPr lvl="1">
              <a:spcBef>
                <a:spcPts val="1200"/>
              </a:spcBef>
            </a:pPr>
            <a:r>
              <a:rPr lang="en-US" sz="1800" b="1" dirty="0"/>
              <a:t>DSN Services Catalog </a:t>
            </a:r>
            <a:r>
              <a:rPr lang="en-US" sz="1800" dirty="0"/>
              <a:t>(820-100)</a:t>
            </a:r>
          </a:p>
          <a:p>
            <a:pPr lvl="1">
              <a:spcBef>
                <a:spcPts val="1200"/>
              </a:spcBef>
            </a:pPr>
            <a:r>
              <a:rPr lang="en-US" sz="1800" b="1" dirty="0"/>
              <a:t>DSN Telecommunications Link Design Handbook </a:t>
            </a:r>
            <a:r>
              <a:rPr lang="en-US" sz="1800" dirty="0"/>
              <a:t>(810-005)</a:t>
            </a:r>
          </a:p>
          <a:p>
            <a:pPr lvl="2">
              <a:spcBef>
                <a:spcPts val="1200"/>
              </a:spcBef>
            </a:pPr>
            <a:r>
              <a:rPr lang="en-US" sz="1600" dirty="0" smtClean="0">
                <a:solidFill>
                  <a:srgbClr val="021EAD"/>
                </a:solidFill>
              </a:rPr>
              <a:t>http://deepspace.jpl.nasa.gov/advmiss/missiondesigndocs/</a:t>
            </a:r>
          </a:p>
          <a:p>
            <a:pPr marL="339725" lvl="1" indent="0">
              <a:buNone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4343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Jet Propulsion Deep Space Network (DSN) Mission Commitments Office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A8B6C2-52F2-4F37-9DFB-2E1FEECA0734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00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D Template">
  <a:themeElements>
    <a:clrScheme name="IN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ND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I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Les' Bigger G4:Applications:Microsoft Office X:Templates:My Templates:IND</Template>
  <TotalTime>91240</TotalTime>
  <Words>1333</Words>
  <Application>Microsoft Office PowerPoint</Application>
  <PresentationFormat>On-screen Show (4:3)</PresentationFormat>
  <Paragraphs>379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ＭＳ Ｐゴシック</vt:lpstr>
      <vt:lpstr>ＭＳ Ｐゴシック</vt:lpstr>
      <vt:lpstr>Arial</vt:lpstr>
      <vt:lpstr>Calibri</vt:lpstr>
      <vt:lpstr>Helvetica</vt:lpstr>
      <vt:lpstr>Times</vt:lpstr>
      <vt:lpstr>Times New Roman</vt:lpstr>
      <vt:lpstr>Verdana</vt:lpstr>
      <vt:lpstr>IND Template</vt:lpstr>
      <vt:lpstr> What the Deep Space Network (DSN) Can do for you! Caltech Interplanetary Small Satellite Conference 2016 Interplanetary Network Directorate  Deep Space Network  Jet Propulsion Laboratory  </vt:lpstr>
      <vt:lpstr>Use the DSN to communicating and operating your CubeSat</vt:lpstr>
      <vt:lpstr>Where Are the DSN Complexes? </vt:lpstr>
      <vt:lpstr>DSN Complex Resources</vt:lpstr>
      <vt:lpstr>Goldstone California Complex, California, USA</vt:lpstr>
      <vt:lpstr>Canberra Complex, Australia</vt:lpstr>
      <vt:lpstr>Madrid Complex, Spain</vt:lpstr>
      <vt:lpstr>Visit DSN NOW See what we are communicating with in real time</vt:lpstr>
      <vt:lpstr>DSN Station Capabilities</vt:lpstr>
      <vt:lpstr>DSN Service Overview</vt:lpstr>
      <vt:lpstr>Characteristics of DSN Standard Data Services</vt:lpstr>
      <vt:lpstr>Standard DSN Services For communicating and operating CubeSats</vt:lpstr>
      <vt:lpstr>DSN Mission Interface Management</vt:lpstr>
      <vt:lpstr>Important References for using the DSN</vt:lpstr>
    </vt:vector>
  </TitlesOfParts>
  <Company>ϼ퀀Ԃ릜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Les Deutsch</dc:creator>
  <cp:lastModifiedBy>Waldherr, Stefan (9021)</cp:lastModifiedBy>
  <cp:revision>1159</cp:revision>
  <cp:lastPrinted>2015-03-12T15:29:44Z</cp:lastPrinted>
  <dcterms:created xsi:type="dcterms:W3CDTF">2003-11-11T16:14:19Z</dcterms:created>
  <dcterms:modified xsi:type="dcterms:W3CDTF">2016-04-08T18:39:46Z</dcterms:modified>
</cp:coreProperties>
</file>