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4"/>
  </p:notesMasterIdLst>
  <p:sldIdLst>
    <p:sldId id="528" r:id="rId2"/>
    <p:sldId id="498" r:id="rId3"/>
    <p:sldId id="493" r:id="rId4"/>
    <p:sldId id="515" r:id="rId5"/>
    <p:sldId id="527" r:id="rId6"/>
    <p:sldId id="535" r:id="rId7"/>
    <p:sldId id="499" r:id="rId8"/>
    <p:sldId id="508" r:id="rId9"/>
    <p:sldId id="509" r:id="rId10"/>
    <p:sldId id="501" r:id="rId11"/>
    <p:sldId id="502" r:id="rId12"/>
    <p:sldId id="530" r:id="rId13"/>
    <p:sldId id="534" r:id="rId14"/>
    <p:sldId id="532" r:id="rId15"/>
    <p:sldId id="522" r:id="rId16"/>
    <p:sldId id="523" r:id="rId17"/>
    <p:sldId id="524" r:id="rId18"/>
    <p:sldId id="525" r:id="rId19"/>
    <p:sldId id="531" r:id="rId20"/>
    <p:sldId id="511" r:id="rId21"/>
    <p:sldId id="529" r:id="rId22"/>
    <p:sldId id="496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98" autoAdjust="0"/>
    <p:restoredTop sz="92615" autoAdjust="0"/>
  </p:normalViewPr>
  <p:slideViewPr>
    <p:cSldViewPr>
      <p:cViewPr>
        <p:scale>
          <a:sx n="80" d="100"/>
          <a:sy n="80" d="100"/>
        </p:scale>
        <p:origin x="1013" y="2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94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AAACFB6-B108-4836-9DAB-425BD4EC5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72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9C93FC-81F8-49DE-A976-7D53806F577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750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AACFB6-B108-4836-9DAB-425BD4EC567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40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AACFB6-B108-4836-9DAB-425BD4EC567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62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AACFB6-B108-4836-9DAB-425BD4EC567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98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DBB9D83-A006-4AB2-968A-362F2F24A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C5491-74D3-432F-AC5F-1A80E00C5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962FD-2AB6-4ACB-80D3-F3A68669B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F9B0E-F1D4-4DAE-97CD-20152D02D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5F7A3-E982-415F-9619-5F37D8104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A3223-F847-427F-B0B9-A7953EF441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E93C0-7BBB-4081-8159-70B614856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1D57F-90BD-4E95-AA91-C81E1E1DF0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22D0B-B55B-4A21-8BC8-8157A8BC3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C6DCD-F398-4D1C-A4FB-E8983FD36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978F5-DE8F-4227-B5F2-5876C2A5D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79FF62F1-ED13-4F6A-B10E-DAFD2FD79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16" r:id="rId2"/>
    <p:sldLayoutId id="2147484224" r:id="rId3"/>
    <p:sldLayoutId id="2147484217" r:id="rId4"/>
    <p:sldLayoutId id="2147484218" r:id="rId5"/>
    <p:sldLayoutId id="2147484219" r:id="rId6"/>
    <p:sldLayoutId id="2147484220" r:id="rId7"/>
    <p:sldLayoutId id="2147484225" r:id="rId8"/>
    <p:sldLayoutId id="2147484226" r:id="rId9"/>
    <p:sldLayoutId id="2147484221" r:id="rId10"/>
    <p:sldLayoutId id="21474842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trilogo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76400"/>
            <a:ext cx="4724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3352800" y="61722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33800" y="64008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</p:spTree>
    <p:extLst>
      <p:ext uri="{BB962C8B-B14F-4D97-AF65-F5344CB8AC3E}">
        <p14:creationId xmlns:p14="http://schemas.microsoft.com/office/powerpoint/2010/main" val="153446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3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2051" name="Text Box 14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0" y="533400"/>
            <a:ext cx="9296400" cy="77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INTERORBITAL SYSTEMS: LAUNCH SERVICES TO LEO, LUNA, AND BEYOND </a:t>
            </a:r>
            <a:r>
              <a:rPr lang="en-US" sz="1200" b="1" dirty="0">
                <a:solidFill>
                  <a:schemeClr val="bg1"/>
                </a:solidFill>
                <a:latin typeface="Arial Black" pitchFamily="34" charset="0"/>
                <a:cs typeface="+mn-cs"/>
              </a:rPr>
              <a:t>I</a:t>
            </a:r>
            <a:r>
              <a:rPr lang="en-US" sz="1200" b="1" dirty="0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NTERPLANETARY SMALL SAT CONFERENCE, CAL TECH, April 25, 2016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en-US" sz="1100" b="1" dirty="0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Presenter: </a:t>
            </a:r>
            <a:r>
              <a:rPr lang="en-US" sz="1100" b="1" dirty="0" err="1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Randa</a:t>
            </a:r>
            <a:r>
              <a:rPr lang="en-US" sz="1100" b="1" dirty="0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Milliron</a:t>
            </a:r>
            <a:r>
              <a:rPr lang="en-US" sz="1100" b="1" dirty="0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, CEO/</a:t>
            </a:r>
            <a:r>
              <a:rPr lang="en-US" sz="1100" b="1" dirty="0" err="1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CoFounder</a:t>
            </a:r>
            <a:r>
              <a:rPr lang="en-US" sz="1100" b="1" dirty="0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, Interorbital Systems and Trans Lunar Research </a:t>
            </a:r>
            <a:endParaRPr lang="en-US" sz="1100" b="1" dirty="0">
              <a:solidFill>
                <a:schemeClr val="bg1"/>
              </a:solidFill>
              <a:latin typeface="Arial Black" pitchFamily="34" charset="0"/>
              <a:cs typeface="+mn-cs"/>
            </a:endParaRPr>
          </a:p>
        </p:txBody>
      </p:sp>
      <p:pic>
        <p:nvPicPr>
          <p:cNvPr id="7174" name="Picture 7" descr="E:\Baja California Spaceport\BCS Report Cover Image 1.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82839"/>
            <a:ext cx="8325925" cy="4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28600" y="381000"/>
            <a:ext cx="61722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Arial Black" pitchFamily="34" charset="0"/>
              </a:rPr>
              <a:t>ABOUT INTERORBITAL </a:t>
            </a:r>
            <a:r>
              <a:rPr lang="en-US" sz="2400" b="1" dirty="0" smtClean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Arial Black" pitchFamily="34" charset="0"/>
              </a:rPr>
              <a:t>SYSTEMS</a:t>
            </a:r>
          </a:p>
          <a:p>
            <a:pPr>
              <a:spcBef>
                <a:spcPct val="50000"/>
              </a:spcBef>
              <a:defRPr/>
            </a:pPr>
            <a:r>
              <a:rPr lang="en-US" sz="2600" b="1" dirty="0" smtClean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Arial Black" pitchFamily="34" charset="0"/>
              </a:rPr>
              <a:t>  </a:t>
            </a:r>
            <a:endParaRPr lang="en-US" sz="2600" b="1" dirty="0"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</a:rPr>
              <a:t>Interorbital Systems</a:t>
            </a:r>
            <a:endParaRPr lang="en-US" sz="1000" b="1">
              <a:solidFill>
                <a:srgbClr val="0000FF"/>
              </a:solidFill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>
                <a:solidFill>
                  <a:schemeClr val="bg1"/>
                </a:solidFill>
              </a:rPr>
              <a:t>www.interorbital.com</a:t>
            </a:r>
          </a:p>
        </p:txBody>
      </p:sp>
      <p:sp>
        <p:nvSpPr>
          <p:cNvPr id="8198" name="Text Box 26"/>
          <p:cNvSpPr txBox="1">
            <a:spLocks noChangeArrowheads="1"/>
          </p:cNvSpPr>
          <p:nvPr/>
        </p:nvSpPr>
        <p:spPr bwMode="auto">
          <a:xfrm>
            <a:off x="533401" y="685800"/>
            <a:ext cx="8177212" cy="3524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</a:rPr>
              <a:t>Interorbital: California C Corporation </a:t>
            </a:r>
            <a:r>
              <a:rPr lang="en-US" sz="1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f</a:t>
            </a:r>
            <a:r>
              <a:rPr lang="en-US" sz="1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ounded </a:t>
            </a:r>
            <a:r>
              <a:rPr lang="en-US" sz="1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in 1995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 Location: Mojave </a:t>
            </a:r>
            <a:r>
              <a:rPr lang="en-US" sz="1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Air and Space Port, Mojave, California</a:t>
            </a:r>
            <a:endParaRPr lang="en-US" sz="1400" b="1" dirty="0">
              <a:solidFill>
                <a:schemeClr val="bg1"/>
              </a:solidFill>
              <a:effectLst>
                <a:innerShdw blurRad="139700">
                  <a:prstClr val="black"/>
                </a:inn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 R&amp;D and manufacturing facilities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 Two rocket engine test sites 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 Launch </a:t>
            </a:r>
            <a:r>
              <a:rPr lang="en-US" sz="1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locations land/sea worldwide 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</a:rPr>
              <a:t> Launch Provider for GLXP TEAM SYNERGY MOON</a:t>
            </a:r>
          </a:p>
          <a:p>
            <a:pPr>
              <a:spcBef>
                <a:spcPct val="50000"/>
              </a:spcBef>
              <a:defRPr/>
            </a:pPr>
            <a:endParaRPr lang="en-US" sz="1200" dirty="0"/>
          </a:p>
          <a:p>
            <a:pPr>
              <a:spcBef>
                <a:spcPct val="50000"/>
              </a:spcBef>
              <a:defRPr/>
            </a:pPr>
            <a:endParaRPr lang="en-US" sz="1200" dirty="0"/>
          </a:p>
          <a:p>
            <a:pPr>
              <a:spcBef>
                <a:spcPct val="50000"/>
              </a:spcBef>
              <a:defRPr/>
            </a:pPr>
            <a:r>
              <a:rPr lang="en-US" sz="1400" dirty="0"/>
              <a:t>                     </a:t>
            </a:r>
          </a:p>
          <a:p>
            <a:pPr>
              <a:spcBef>
                <a:spcPct val="50000"/>
              </a:spcBef>
              <a:defRPr/>
            </a:pPr>
            <a:endParaRPr lang="en-US" sz="1400" dirty="0"/>
          </a:p>
        </p:txBody>
      </p:sp>
      <p:pic>
        <p:nvPicPr>
          <p:cNvPr id="8199" name="Picture 8" descr="E:\Test Site Photos\DCP009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8575" y="1096580"/>
            <a:ext cx="2590800" cy="1943100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ffectLst>
            <a:innerShdw blurRad="508000">
              <a:prstClr val="black"/>
            </a:innerShdw>
          </a:effectLst>
        </p:spPr>
      </p:pic>
      <p:pic>
        <p:nvPicPr>
          <p:cNvPr id="9" name="Picture 8" descr="Untitled 0 00 02-39.jpg"/>
          <p:cNvPicPr>
            <a:picLocks noChangeAspect="1"/>
          </p:cNvPicPr>
          <p:nvPr/>
        </p:nvPicPr>
        <p:blipFill>
          <a:blip r:embed="rId3" cstate="print"/>
          <a:srcRect t="13335" b="23536"/>
          <a:stretch>
            <a:fillRect/>
          </a:stretch>
        </p:blipFill>
        <p:spPr>
          <a:xfrm>
            <a:off x="367866" y="3279428"/>
            <a:ext cx="8366996" cy="2971118"/>
          </a:xfrm>
          <a:prstGeom prst="rect">
            <a:avLst/>
          </a:prstGeom>
          <a:effectLst>
            <a:innerShdw blurRad="469900">
              <a:prstClr val="black"/>
            </a:innerShdw>
          </a:effectLst>
        </p:spPr>
      </p:pic>
      <p:pic>
        <p:nvPicPr>
          <p:cNvPr id="8200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4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4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4572000" y="533400"/>
            <a:ext cx="3657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b="1">
                <a:latin typeface="Arial Black" pitchFamily="34" charset="0"/>
              </a:rPr>
              <a:t>PROTOTYPING &amp; TESTING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 alt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 altLang="en-US"/>
          </a:p>
        </p:txBody>
      </p:sp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2" cstate="print"/>
          <a:srcRect l="3612" r="3993"/>
          <a:stretch>
            <a:fillRect/>
          </a:stretch>
        </p:blipFill>
        <p:spPr bwMode="auto">
          <a:xfrm>
            <a:off x="3810000" y="1219200"/>
            <a:ext cx="43751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26631" name="Picture 11" descr="C:\Users\Randa\Videos\FlipShare Data\Videos\VID00550.jpg"/>
          <p:cNvPicPr>
            <a:picLocks noChangeAspect="1" noChangeArrowheads="1"/>
          </p:cNvPicPr>
          <p:nvPr/>
        </p:nvPicPr>
        <p:blipFill>
          <a:blip r:embed="rId3" cstate="print"/>
          <a:srcRect t="18330" b="13536"/>
          <a:stretch>
            <a:fillRect/>
          </a:stretch>
        </p:blipFill>
        <p:spPr bwMode="auto">
          <a:xfrm>
            <a:off x="1066800" y="1219200"/>
            <a:ext cx="2133600" cy="265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26632" name="Picture 12" descr="C:\Users\Randa\Videos\FlipShare Data\Videos\VID00997.jpg"/>
          <p:cNvPicPr>
            <a:picLocks noChangeAspect="1" noChangeArrowheads="1"/>
          </p:cNvPicPr>
          <p:nvPr/>
        </p:nvPicPr>
        <p:blipFill>
          <a:blip r:embed="rId4" cstate="print"/>
          <a:srcRect l="9341" r="5446" b="7890"/>
          <a:stretch>
            <a:fillRect/>
          </a:stretch>
        </p:blipFill>
        <p:spPr bwMode="auto">
          <a:xfrm>
            <a:off x="1066800" y="4038600"/>
            <a:ext cx="3505200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26633" name="Picture 11" descr="C:\Users\Randa\Videos\FlipShare Data\Videos\VID00275.jpg"/>
          <p:cNvPicPr>
            <a:picLocks noChangeAspect="1" noChangeArrowheads="1"/>
          </p:cNvPicPr>
          <p:nvPr/>
        </p:nvPicPr>
        <p:blipFill>
          <a:blip r:embed="rId5" cstate="print"/>
          <a:srcRect l="16466"/>
          <a:stretch>
            <a:fillRect/>
          </a:stretch>
        </p:blipFill>
        <p:spPr bwMode="auto">
          <a:xfrm>
            <a:off x="5181600" y="4038600"/>
            <a:ext cx="297180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26634" name="Text Box 4"/>
          <p:cNvSpPr txBox="1">
            <a:spLocks noChangeArrowheads="1"/>
          </p:cNvSpPr>
          <p:nvPr/>
        </p:nvSpPr>
        <p:spPr bwMode="auto">
          <a:xfrm>
            <a:off x="3352800" y="61722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altLang="en-US" sz="1400" b="1" dirty="0">
                <a:solidFill>
                  <a:srgbClr val="0000FF"/>
                </a:solidFill>
                <a:effectLst>
                  <a:innerShdw blurRad="139700">
                    <a:prstClr val="black"/>
                  </a:innerShdw>
                </a:effectLst>
              </a:rPr>
              <a:t>Interorbital Systems</a:t>
            </a:r>
            <a:endParaRPr lang="en-US" altLang="en-US" sz="1000" b="1" dirty="0">
              <a:solidFill>
                <a:srgbClr val="0000FF"/>
              </a:solidFill>
              <a:effectLst>
                <a:innerShdw blurRad="139700">
                  <a:prstClr val="black"/>
                </a:innerShdw>
              </a:effectLst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810000" y="64008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www.interorbital.com</a:t>
            </a:r>
          </a:p>
        </p:txBody>
      </p:sp>
      <p:pic>
        <p:nvPicPr>
          <p:cNvPr id="9227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6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6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152400" y="381000"/>
            <a:ext cx="5715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altLang="en-US" sz="28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PROTOTYPING &amp; TESTING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819400" y="1293743"/>
            <a:ext cx="6019800" cy="33855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</a:rPr>
              <a:t>       </a:t>
            </a:r>
            <a:endParaRPr lang="en-US" altLang="en-US" sz="2000" b="1" dirty="0">
              <a:solidFill>
                <a:srgbClr val="00B050"/>
              </a:solidFill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50838" y="281197"/>
            <a:ext cx="6858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1800" b="1" cap="all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Sea/Land Launch: IOS Mobile </a:t>
            </a:r>
            <a:r>
              <a:rPr lang="en-US" altLang="en-US" sz="1800" b="1" cap="all" dirty="0" err="1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SpacePorts</a:t>
            </a:r>
            <a:r>
              <a:rPr lang="en-US" altLang="en-US" sz="1800" b="1" cap="all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 </a:t>
            </a:r>
            <a:r>
              <a:rPr lang="en-US" altLang="en-US" sz="1800" b="1" cap="all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under Construction at MASP</a:t>
            </a:r>
            <a:endParaRPr lang="en-US" altLang="en-US" sz="1800" b="1" cap="all" dirty="0">
              <a:solidFill>
                <a:schemeClr val="bg1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3779838" y="63881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</a:rPr>
              <a:t>www.interorbital.com</a:t>
            </a:r>
          </a:p>
        </p:txBody>
      </p:sp>
      <p:sp>
        <p:nvSpPr>
          <p:cNvPr id="19462" name="Text Box 8"/>
          <p:cNvSpPr txBox="1">
            <a:spLocks noChangeArrowheads="1"/>
          </p:cNvSpPr>
          <p:nvPr/>
        </p:nvSpPr>
        <p:spPr bwMode="auto">
          <a:xfrm>
            <a:off x="3352800" y="6164263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pic>
        <p:nvPicPr>
          <p:cNvPr id="19464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 cstate="print"/>
          <a:srcRect l="1675" t="17574" r="79588" b="19849"/>
          <a:stretch>
            <a:fillRect/>
          </a:stretch>
        </p:blipFill>
        <p:spPr bwMode="auto">
          <a:xfrm>
            <a:off x="65532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0" y="1068343"/>
            <a:ext cx="4343400" cy="24431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" r="3292"/>
          <a:stretch/>
        </p:blipFill>
        <p:spPr>
          <a:xfrm>
            <a:off x="4672449" y="1121231"/>
            <a:ext cx="4114800" cy="2486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46" y="3504790"/>
            <a:ext cx="4618567" cy="25979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5853" y="3453715"/>
            <a:ext cx="4124357" cy="265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5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68595" y="435921"/>
            <a:ext cx="5867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FLOATING </a:t>
            </a:r>
            <a:r>
              <a:rPr lang="en-US" altLang="en-US" sz="2400" b="1" cap="all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Launch</a:t>
            </a:r>
            <a:r>
              <a:rPr lang="en-US" altLang="en-US" sz="2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 </a:t>
            </a:r>
            <a:r>
              <a:rPr lang="en-US" altLang="en-US" sz="2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ADVANTAGES </a:t>
            </a:r>
            <a:endParaRPr lang="en-US" altLang="en-US" sz="2400" b="1" dirty="0">
              <a:solidFill>
                <a:schemeClr val="bg1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prstClr val="white"/>
                </a:solidFill>
              </a:rPr>
              <a:t>www.interorbital.com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368595" y="1185568"/>
            <a:ext cx="61722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300" b="1" dirty="0" smtClean="0">
                <a:solidFill>
                  <a:schemeClr val="bg1"/>
                </a:solidFill>
              </a:rPr>
              <a:t>-- Complete flexibility in choosing orbit and inclination </a:t>
            </a:r>
          </a:p>
          <a:p>
            <a:pPr eaLnBrk="0" hangingPunct="0"/>
            <a:endParaRPr lang="en-US" altLang="en-US" sz="1300" b="1" dirty="0" smtClean="0">
              <a:solidFill>
                <a:schemeClr val="bg1"/>
              </a:solidFill>
            </a:endParaRPr>
          </a:p>
          <a:p>
            <a:pPr eaLnBrk="0" hangingPunct="0"/>
            <a:r>
              <a:rPr lang="en-US" altLang="en-US" sz="1300" b="1" dirty="0">
                <a:solidFill>
                  <a:schemeClr val="bg1"/>
                </a:solidFill>
              </a:rPr>
              <a:t>-- Makes Launch-on-Demand </a:t>
            </a:r>
            <a:r>
              <a:rPr lang="en-US" altLang="en-US" sz="1300" b="1" dirty="0" smtClean="0">
                <a:solidFill>
                  <a:schemeClr val="bg1"/>
                </a:solidFill>
              </a:rPr>
              <a:t>possible</a:t>
            </a:r>
          </a:p>
          <a:p>
            <a:pPr eaLnBrk="0" hangingPunct="0"/>
            <a:endParaRPr lang="en-US" altLang="en-US" sz="1300" b="1" dirty="0" smtClean="0">
              <a:solidFill>
                <a:schemeClr val="bg1"/>
              </a:solidFill>
            </a:endParaRPr>
          </a:p>
          <a:p>
            <a:pPr eaLnBrk="0" hangingPunct="0"/>
            <a:r>
              <a:rPr lang="en-US" altLang="en-US" sz="1300" b="1" dirty="0" smtClean="0">
                <a:solidFill>
                  <a:schemeClr val="bg1"/>
                </a:solidFill>
              </a:rPr>
              <a:t>-- Launch site, trajectory, and schedule can be set to</a:t>
            </a:r>
          </a:p>
          <a:p>
            <a:pPr eaLnBrk="0" hangingPunct="0"/>
            <a:r>
              <a:rPr lang="en-US" altLang="en-US" sz="1300" b="1" dirty="0" smtClean="0">
                <a:solidFill>
                  <a:schemeClr val="bg1"/>
                </a:solidFill>
              </a:rPr>
              <a:t>    customer’s requirement</a:t>
            </a:r>
          </a:p>
          <a:p>
            <a:pPr eaLnBrk="0" hangingPunct="0"/>
            <a:endParaRPr lang="en-US" altLang="en-US" sz="1300" b="1" dirty="0" smtClean="0">
              <a:solidFill>
                <a:schemeClr val="bg1"/>
              </a:solidFill>
            </a:endParaRPr>
          </a:p>
          <a:p>
            <a:pPr eaLnBrk="0" hangingPunct="0"/>
            <a:r>
              <a:rPr lang="en-US" altLang="en-US" sz="1300" b="1" dirty="0" smtClean="0">
                <a:solidFill>
                  <a:schemeClr val="bg1"/>
                </a:solidFill>
              </a:rPr>
              <a:t>-- Requires only a minimum of launch support hardware</a:t>
            </a:r>
          </a:p>
          <a:p>
            <a:pPr eaLnBrk="0" hangingPunct="0"/>
            <a:endParaRPr lang="en-US" altLang="en-US" sz="1300" b="1" dirty="0" smtClean="0">
              <a:solidFill>
                <a:schemeClr val="bg1"/>
              </a:solidFill>
            </a:endParaRPr>
          </a:p>
          <a:p>
            <a:pPr eaLnBrk="0" hangingPunct="0"/>
            <a:r>
              <a:rPr lang="en-US" altLang="en-US" sz="1300" b="1" dirty="0" smtClean="0">
                <a:solidFill>
                  <a:schemeClr val="bg1"/>
                </a:solidFill>
              </a:rPr>
              <a:t>-- Rapid-response; no waiting in a spaceport line</a:t>
            </a:r>
          </a:p>
          <a:p>
            <a:pPr eaLnBrk="0" hangingPunct="0"/>
            <a:endParaRPr lang="en-US" altLang="en-US" sz="1300" b="1" dirty="0" smtClean="0">
              <a:solidFill>
                <a:schemeClr val="bg1"/>
              </a:solidFill>
            </a:endParaRPr>
          </a:p>
          <a:p>
            <a:pPr eaLnBrk="0" hangingPunct="0"/>
            <a:r>
              <a:rPr lang="en-US" altLang="en-US" sz="1300" b="1" dirty="0" smtClean="0">
                <a:solidFill>
                  <a:schemeClr val="bg1"/>
                </a:solidFill>
              </a:rPr>
              <a:t>-- The most cost-effective launch method</a:t>
            </a:r>
            <a:endParaRPr lang="en-US" altLang="en-US" sz="13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777" y="3886857"/>
            <a:ext cx="4151018" cy="22472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275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579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COMMON PROPULSION MODULE </a:t>
            </a:r>
            <a:r>
              <a:rPr lang="en-US" altLang="en-US" sz="2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   </a:t>
            </a:r>
            <a:endParaRPr lang="en-US" altLang="en-US" sz="2400" b="1" dirty="0">
              <a:solidFill>
                <a:schemeClr val="bg1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altLang="en-US" sz="1400" b="1" dirty="0">
                <a:solidFill>
                  <a:srgbClr val="0000FF"/>
                </a:solidFill>
                <a:effectLst>
                  <a:innerShdw blurRad="139700">
                    <a:prstClr val="black"/>
                  </a:innerShdw>
                </a:effectLst>
              </a:rPr>
              <a:t>Interorbital Systems</a:t>
            </a:r>
            <a:endParaRPr lang="en-US" altLang="en-US" sz="1000" b="1" dirty="0">
              <a:solidFill>
                <a:srgbClr val="0000FF"/>
              </a:solidFill>
              <a:effectLst>
                <a:innerShdw blurRad="139700">
                  <a:prstClr val="black"/>
                </a:innerShdw>
              </a:effectLst>
            </a:endParaRPr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1066800" y="4800600"/>
            <a:ext cx="7696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100" b="1" dirty="0"/>
              <a:t>  </a:t>
            </a:r>
            <a:r>
              <a:rPr lang="en-US" altLang="en-US" sz="1200" b="1" dirty="0">
                <a:solidFill>
                  <a:schemeClr val="bg1"/>
                </a:solidFill>
              </a:rPr>
              <a:t>Bi-propellant storable, high-density, hypergolic liquid rocket system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200" b="1" dirty="0">
                <a:solidFill>
                  <a:schemeClr val="bg1"/>
                </a:solidFill>
              </a:rPr>
              <a:t>  Blowdown propellant feed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200" b="1" dirty="0" smtClean="0">
                <a:solidFill>
                  <a:schemeClr val="bg1"/>
                </a:solidFill>
              </a:rPr>
              <a:t>  </a:t>
            </a:r>
            <a:r>
              <a:rPr lang="en-US" altLang="en-US" sz="1200" b="1" dirty="0">
                <a:solidFill>
                  <a:schemeClr val="bg1"/>
                </a:solidFill>
              </a:rPr>
              <a:t>CPMs clustered together in multiples to meet mission requirements for both small and large payloads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200" b="1" dirty="0">
                <a:solidFill>
                  <a:schemeClr val="bg1"/>
                </a:solidFill>
              </a:rPr>
              <a:t>  Stand-alone sounding rocket SR145:145-kg to 310km</a:t>
            </a:r>
          </a:p>
        </p:txBody>
      </p:sp>
      <p:pic>
        <p:nvPicPr>
          <p:cNvPr id="10247" name="Picture 8" descr="CPM Labeled on Launch Trailer 1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143000" y="1295400"/>
            <a:ext cx="6691313" cy="289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62000" y="4343400"/>
            <a:ext cx="8001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B050"/>
                </a:solidFill>
                <a:effectLst>
                  <a:innerShdw blurRad="1524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The CPM is the </a:t>
            </a:r>
            <a:r>
              <a:rPr lang="en-US" altLang="en-US" b="1" dirty="0">
                <a:solidFill>
                  <a:srgbClr val="00B050"/>
                </a:solidFill>
                <a:effectLst>
                  <a:innerShdw blurRad="152400">
                    <a:prstClr val="black"/>
                  </a:innerShdw>
                </a:effectLst>
              </a:rPr>
              <a:t>basic </a:t>
            </a:r>
            <a:r>
              <a:rPr lang="en-US" altLang="en-US" b="1" dirty="0" smtClean="0">
                <a:solidFill>
                  <a:srgbClr val="00B050"/>
                </a:solidFill>
                <a:effectLst>
                  <a:innerShdw blurRad="152400">
                    <a:prstClr val="black"/>
                  </a:innerShdw>
                </a:effectLst>
              </a:rPr>
              <a:t>building-block </a:t>
            </a:r>
            <a:r>
              <a:rPr lang="en-US" altLang="en-US" b="1" dirty="0">
                <a:solidFill>
                  <a:srgbClr val="00B050"/>
                </a:solidFill>
                <a:effectLst>
                  <a:innerShdw blurRad="152400">
                    <a:prstClr val="black"/>
                  </a:innerShdw>
                </a:effectLst>
              </a:rPr>
              <a:t>of the N-Series modular orbital launchers</a:t>
            </a:r>
            <a:r>
              <a:rPr lang="en-US" altLang="en-US" b="1" dirty="0">
                <a:solidFill>
                  <a:srgbClr val="00B050"/>
                </a:solidFill>
                <a:effectLst>
                  <a:innerShdw blurRad="152400">
                    <a:prstClr val="black"/>
                  </a:innerShdw>
                </a:effectLst>
                <a:latin typeface="Arial Black" pitchFamily="34" charset="0"/>
              </a:rPr>
              <a:t>   </a:t>
            </a:r>
          </a:p>
        </p:txBody>
      </p:sp>
      <p:pic>
        <p:nvPicPr>
          <p:cNvPr id="11272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47700" y="457663"/>
            <a:ext cx="5638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800" b="1" dirty="0" smtClean="0">
                <a:solidFill>
                  <a:srgbClr val="0000FF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 </a:t>
            </a:r>
            <a:r>
              <a:rPr lang="en-US" altLang="en-US" sz="28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ROCKET </a:t>
            </a:r>
            <a:r>
              <a:rPr lang="en-US" altLang="en-US" sz="28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THRUSTER  </a:t>
            </a:r>
            <a:endParaRPr lang="en-US" altLang="en-US" sz="2800" b="1" dirty="0">
              <a:solidFill>
                <a:schemeClr val="bg1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altLang="en-US" sz="1400" b="1" dirty="0">
                <a:solidFill>
                  <a:srgbClr val="0000FF"/>
                </a:solidFill>
                <a:effectLst>
                  <a:innerShdw blurRad="114300">
                    <a:prstClr val="black"/>
                  </a:innerShdw>
                </a:effectLst>
              </a:rPr>
              <a:t>Interorbital Systems</a:t>
            </a:r>
            <a:endParaRPr lang="en-US" altLang="en-US" sz="1000" b="1" dirty="0">
              <a:solidFill>
                <a:srgbClr val="0000FF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www.interorbital.com</a:t>
            </a:r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 altLang="en-US"/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 altLang="en-US"/>
          </a:p>
        </p:txBody>
      </p:sp>
      <p:pic>
        <p:nvPicPr>
          <p:cNvPr id="12296" name="Picture 2" descr="C:\Users\Randa\Videos\FlipShare Data\Videos\VID00548.jpg"/>
          <p:cNvPicPr>
            <a:picLocks noChangeAspect="1" noChangeArrowheads="1"/>
          </p:cNvPicPr>
          <p:nvPr/>
        </p:nvPicPr>
        <p:blipFill>
          <a:blip r:embed="rId2" cstate="print"/>
          <a:srcRect l="20000" r="19698" b="5960"/>
          <a:stretch>
            <a:fillRect/>
          </a:stretch>
        </p:blipFill>
        <p:spPr bwMode="auto">
          <a:xfrm>
            <a:off x="4352317" y="1662649"/>
            <a:ext cx="4358296" cy="3823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467264" y="1623827"/>
            <a:ext cx="36575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en-US" sz="1800" b="1" i="1" dirty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anose="020B0A04020102020204" pitchFamily="34" charset="0"/>
              </a:rPr>
              <a:t>Storable-Propellant </a:t>
            </a:r>
            <a:endParaRPr lang="en-US" altLang="en-US" sz="1800" b="1" i="1" dirty="0" smtClean="0">
              <a:solidFill>
                <a:srgbClr val="00B050"/>
              </a:solidFill>
              <a:effectLst>
                <a:innerShdw blurRad="139700">
                  <a:prstClr val="black"/>
                </a:innerShdw>
              </a:effectLst>
              <a:latin typeface="Arial Black" panose="020B0A04020102020204" pitchFamily="34" charset="0"/>
            </a:endParaRPr>
          </a:p>
          <a:p>
            <a:pPr eaLnBrk="0" hangingPunct="0">
              <a:defRPr/>
            </a:pPr>
            <a:r>
              <a:rPr lang="en-US" altLang="en-US" sz="1800" b="1" i="1" dirty="0" smtClean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anose="020B0A04020102020204" pitchFamily="34" charset="0"/>
              </a:rPr>
              <a:t>Rocket </a:t>
            </a:r>
            <a:r>
              <a:rPr lang="en-US" altLang="en-US" sz="1800" b="1" i="1" dirty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anose="020B0A04020102020204" pitchFamily="34" charset="0"/>
              </a:rPr>
              <a:t>Engine Technology</a:t>
            </a:r>
          </a:p>
        </p:txBody>
      </p:sp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322463" y="2768824"/>
            <a:ext cx="31539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Test of </a:t>
            </a:r>
            <a:r>
              <a:rPr lang="en-US" altLang="en-US" sz="1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rocket thruster </a:t>
            </a:r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engine and </a:t>
            </a:r>
            <a:r>
              <a:rPr lang="en-US" altLang="en-US" sz="1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CPM controller at Mojave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Spaceport</a:t>
            </a:r>
          </a:p>
          <a:p>
            <a:pPr eaLnBrk="0" hangingPunct="0"/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2298" name="TextBox 3"/>
          <p:cNvSpPr txBox="1">
            <a:spLocks noChangeArrowheads="1"/>
          </p:cNvSpPr>
          <p:nvPr/>
        </p:nvSpPr>
        <p:spPr bwMode="auto">
          <a:xfrm>
            <a:off x="296770" y="3269265"/>
            <a:ext cx="4048544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100" b="1" dirty="0" smtClean="0"/>
              <a:t> </a:t>
            </a:r>
            <a:endParaRPr lang="en-US" altLang="en-US" sz="1100" b="1" dirty="0"/>
          </a:p>
          <a:p>
            <a:pPr eaLnBrk="0" hangingPunct="0"/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IOS is first in the US to use high-density nitric</a:t>
            </a:r>
          </a:p>
          <a:p>
            <a:pPr eaLnBrk="0" hangingPunct="0"/>
            <a:r>
              <a:rPr lang="en-US" altLang="en-US" sz="1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acid, furfuryl alcohol, and turpentine </a:t>
            </a:r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as </a:t>
            </a:r>
            <a:endParaRPr lang="en-US" altLang="en-US" sz="1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eaLnBrk="0" hangingPunct="0"/>
            <a:r>
              <a:rPr lang="en-US" altLang="en-US" sz="1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propellants </a:t>
            </a:r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of choice</a:t>
            </a:r>
          </a:p>
          <a:p>
            <a:pPr eaLnBrk="0" hangingPunct="0"/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    </a:t>
            </a:r>
          </a:p>
          <a:p>
            <a:pPr eaLnBrk="0" hangingPunct="0"/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Substitutes for expensive, toxic </a:t>
            </a:r>
            <a:r>
              <a:rPr lang="en-US" altLang="en-US" sz="1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hypergols</a:t>
            </a:r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eaLnBrk="0" hangingPunct="0"/>
            <a:r>
              <a:rPr lang="en-US" altLang="en-US" sz="1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like </a:t>
            </a:r>
            <a:r>
              <a:rPr lang="en-US" altLang="en-US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hydrazine and nitrogen tetroxide</a:t>
            </a:r>
          </a:p>
          <a:p>
            <a:pPr eaLnBrk="0" hangingPunct="0"/>
            <a:endParaRPr lang="en-US" altLang="en-US" sz="11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eaLnBrk="0" hangingPunct="0"/>
            <a:endParaRPr lang="en-US" altLang="en-US" sz="1100" dirty="0"/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-76200" y="5643144"/>
            <a:ext cx="90447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altLang="en-US" sz="1550" b="1" i="1" cap="all" dirty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All r</a:t>
            </a:r>
            <a:r>
              <a:rPr lang="en-US" altLang="en-US" sz="1550" b="1" i="1" cap="all" dirty="0" smtClean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ocket </a:t>
            </a:r>
            <a:r>
              <a:rPr lang="en-US" altLang="en-US" sz="1550" b="1" i="1" cap="all" dirty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e</a:t>
            </a:r>
            <a:r>
              <a:rPr lang="en-US" altLang="en-US" sz="1550" b="1" i="1" cap="all" dirty="0" smtClean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ngines designed </a:t>
            </a:r>
            <a:r>
              <a:rPr lang="en-US" altLang="en-US" sz="1550" b="1" i="1" cap="all" dirty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and b</a:t>
            </a:r>
            <a:r>
              <a:rPr lang="en-US" altLang="en-US" sz="1550" b="1" i="1" cap="all" dirty="0" smtClean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uilt by </a:t>
            </a:r>
            <a:r>
              <a:rPr lang="en-US" altLang="en-US" sz="1550" b="1" i="1" cap="all" dirty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Interorbital i</a:t>
            </a:r>
            <a:r>
              <a:rPr lang="en-US" altLang="en-US" sz="1550" b="1" i="1" cap="all" dirty="0" smtClean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n the </a:t>
            </a:r>
            <a:r>
              <a:rPr lang="en-US" altLang="en-US" sz="1550" b="1" i="1" cap="all" dirty="0">
                <a:solidFill>
                  <a:srgbClr val="00B050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USA!</a:t>
            </a:r>
          </a:p>
        </p:txBody>
      </p:sp>
      <p:pic>
        <p:nvPicPr>
          <p:cNvPr id="12300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03362" y="225725"/>
            <a:ext cx="58443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GPRE 7.5KNTA </a:t>
            </a:r>
            <a:r>
              <a:rPr lang="en-US" altLang="en-US" sz="24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ROCKET ENGINE: CPM </a:t>
            </a:r>
            <a:r>
              <a:rPr lang="en-US" altLang="en-US" sz="24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MAIN ENGINE TEST 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609600" y="4355416"/>
            <a:ext cx="8101013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200" b="1" dirty="0"/>
              <a:t>  </a:t>
            </a:r>
            <a:r>
              <a:rPr lang="en-US" altLang="en-US" sz="1200" dirty="0"/>
              <a:t>-- Bi-propellant storable, high-density, hypergolic liquid rocket system: Nitric Acid / Turpentine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200" dirty="0"/>
              <a:t>  -- Thrust  = 7,500 pounds at sea level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en-US" sz="1200" dirty="0">
                <a:solidFill>
                  <a:schemeClr val="bg1"/>
                </a:solidFill>
              </a:rPr>
              <a:t>  </a:t>
            </a:r>
            <a:r>
              <a:rPr lang="en-US" altLang="en-US" sz="1200" b="1" dirty="0">
                <a:solidFill>
                  <a:schemeClr val="bg1"/>
                </a:solidFill>
              </a:rPr>
              <a:t>ISP 245 seconds (sea level); Density specific impulse 323 seconds (sea level);  Vacuum ISP = 305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seconds</a:t>
            </a:r>
            <a:endParaRPr lang="en-US" altLang="en-US" sz="1200" b="1" dirty="0">
              <a:solidFill>
                <a:schemeClr val="bg1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altLang="en-US" sz="1200" b="1" dirty="0">
                <a:solidFill>
                  <a:schemeClr val="bg1"/>
                </a:solidFill>
              </a:rPr>
              <a:t>  Blowdown propellant feed;  hypergolic propellants; no ignition system or </a:t>
            </a:r>
            <a:r>
              <a:rPr lang="en-US" altLang="en-US" sz="1200" b="1" dirty="0" err="1">
                <a:solidFill>
                  <a:schemeClr val="bg1"/>
                </a:solidFill>
              </a:rPr>
              <a:t>turbopumps</a:t>
            </a:r>
            <a:r>
              <a:rPr lang="en-US" altLang="en-US" sz="1200" b="1" dirty="0">
                <a:solidFill>
                  <a:schemeClr val="bg1"/>
                </a:solidFill>
              </a:rPr>
              <a:t> required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en-US" sz="1200" b="1" dirty="0">
                <a:solidFill>
                  <a:schemeClr val="bg1"/>
                </a:solidFill>
              </a:rPr>
              <a:t>  State-of-the-art, all-composite combustion chamber and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nozzle. Designed </a:t>
            </a:r>
            <a:r>
              <a:rPr lang="en-US" altLang="en-US" sz="1200" b="1" dirty="0">
                <a:solidFill>
                  <a:schemeClr val="bg1"/>
                </a:solidFill>
              </a:rPr>
              <a:t>for rapid mass production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en-US" sz="1200" b="1" dirty="0" smtClean="0">
                <a:solidFill>
                  <a:schemeClr val="bg1"/>
                </a:solidFill>
              </a:rPr>
              <a:t>  </a:t>
            </a:r>
            <a:r>
              <a:rPr lang="en-US" altLang="en-US" sz="1200" b="1" dirty="0">
                <a:solidFill>
                  <a:schemeClr val="bg1"/>
                </a:solidFill>
              </a:rPr>
              <a:t>Replaceable ablative chamber cartridge yields plug-and-play engine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reusability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3319" name="Picture 9" descr="GPRE 7 5KNTFA 5.bmp"/>
          <p:cNvPicPr>
            <a:picLocks noChangeAspect="1"/>
          </p:cNvPicPr>
          <p:nvPr/>
        </p:nvPicPr>
        <p:blipFill>
          <a:blip r:embed="rId2" cstate="print"/>
          <a:srcRect t="11246" b="12495"/>
          <a:stretch>
            <a:fillRect/>
          </a:stretch>
        </p:blipFill>
        <p:spPr bwMode="auto">
          <a:xfrm>
            <a:off x="1371600" y="1294250"/>
            <a:ext cx="6705600" cy="340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39700">
              <a:prstClr val="black"/>
            </a:innerShdw>
          </a:effectLst>
        </p:spPr>
      </p:pic>
      <p:pic>
        <p:nvPicPr>
          <p:cNvPr id="3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35479" y="307007"/>
            <a:ext cx="571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400" b="1" dirty="0">
                <a:solidFill>
                  <a:schemeClr val="bg1"/>
                </a:solidFill>
                <a:effectLst>
                  <a:innerShdw blurRad="127000">
                    <a:prstClr val="black"/>
                  </a:innerShdw>
                </a:effectLst>
                <a:latin typeface="Arial Black" pitchFamily="34" charset="0"/>
              </a:rPr>
              <a:t>CPM TEST VEHICLE PRE-FLIGHT </a:t>
            </a:r>
            <a:r>
              <a:rPr lang="en-US" altLang="en-US" sz="2400" b="1" dirty="0" smtClean="0">
                <a:solidFill>
                  <a:schemeClr val="bg1"/>
                </a:solidFill>
                <a:effectLst>
                  <a:innerShdw blurRad="127000">
                    <a:prstClr val="black"/>
                  </a:innerShdw>
                </a:effectLst>
                <a:latin typeface="Arial Black" pitchFamily="34" charset="0"/>
              </a:rPr>
              <a:t>PREPARATIONS AND </a:t>
            </a:r>
            <a:r>
              <a:rPr lang="en-US" altLang="en-US" sz="2400" b="1" dirty="0">
                <a:solidFill>
                  <a:schemeClr val="bg1"/>
                </a:solidFill>
                <a:effectLst>
                  <a:innerShdw blurRad="127000">
                    <a:prstClr val="black"/>
                  </a:innerShdw>
                </a:effectLst>
                <a:latin typeface="Arial Black" pitchFamily="34" charset="0"/>
              </a:rPr>
              <a:t>LAUNCH 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1066800" y="5791200"/>
            <a:ext cx="7543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200" b="1"/>
              <a:t>  </a:t>
            </a:r>
            <a:endParaRPr lang="en-US" altLang="en-US" sz="1200"/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 cstate="print"/>
          <a:srcRect l="21635" t="13960" r="26672" b="5983"/>
          <a:stretch>
            <a:fillRect/>
          </a:stretch>
        </p:blipFill>
        <p:spPr bwMode="auto">
          <a:xfrm>
            <a:off x="533400" y="1524000"/>
            <a:ext cx="5334000" cy="455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39700">
              <a:prstClr val="black"/>
            </a:innerShdw>
          </a:effec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867400" y="1868649"/>
            <a:ext cx="3352800" cy="391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300" b="1" i="1" dirty="0" smtClean="0">
                <a:solidFill>
                  <a:srgbClr val="00B050"/>
                </a:solidFill>
              </a:rPr>
              <a:t>Low-Altitude Suborbital Test Launch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200" b="1" i="1" dirty="0" smtClean="0">
                <a:solidFill>
                  <a:schemeClr val="bg1"/>
                </a:solidFill>
              </a:rPr>
              <a:t>First Commercial Mission</a:t>
            </a:r>
            <a:endParaRPr lang="en-US" altLang="en-US" sz="1200" b="1" i="1" dirty="0">
              <a:solidFill>
                <a:schemeClr val="bg1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1200" b="1" i="1" dirty="0" smtClean="0">
                <a:solidFill>
                  <a:srgbClr val="00B050"/>
                </a:solidFill>
              </a:rPr>
              <a:t>Specifications:</a:t>
            </a:r>
            <a:endParaRPr lang="en-US" altLang="en-US" sz="1200" b="1" i="1" dirty="0">
              <a:solidFill>
                <a:srgbClr val="00B050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100" b="1" dirty="0">
                <a:solidFill>
                  <a:schemeClr val="bg1"/>
                </a:solidFill>
              </a:rPr>
              <a:t>Length: </a:t>
            </a:r>
            <a:r>
              <a:rPr lang="en-US" altLang="en-US" sz="1100" b="1" dirty="0" smtClean="0">
                <a:solidFill>
                  <a:schemeClr val="bg1"/>
                </a:solidFill>
              </a:rPr>
              <a:t>30.0 </a:t>
            </a:r>
            <a:r>
              <a:rPr lang="en-US" altLang="en-US" sz="1100" b="1" dirty="0">
                <a:solidFill>
                  <a:schemeClr val="bg1"/>
                </a:solidFill>
              </a:rPr>
              <a:t>ft (</a:t>
            </a:r>
            <a:r>
              <a:rPr lang="en-US" altLang="en-US" sz="1100" b="1" dirty="0" smtClean="0">
                <a:solidFill>
                  <a:schemeClr val="bg1"/>
                </a:solidFill>
              </a:rPr>
              <a:t>9.1 </a:t>
            </a:r>
            <a:r>
              <a:rPr lang="en-US" altLang="en-US" sz="1100" b="1" dirty="0">
                <a:solidFill>
                  <a:schemeClr val="bg1"/>
                </a:solidFill>
              </a:rPr>
              <a:t>m)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>
                <a:solidFill>
                  <a:schemeClr val="bg1"/>
                </a:solidFill>
              </a:rPr>
              <a:t> </a:t>
            </a:r>
            <a:r>
              <a:rPr lang="en-US" altLang="en-US" sz="1100" b="1" dirty="0" smtClean="0">
                <a:solidFill>
                  <a:schemeClr val="bg1"/>
                </a:solidFill>
              </a:rPr>
              <a:t>Diameter</a:t>
            </a:r>
            <a:r>
              <a:rPr lang="en-US" altLang="en-US" sz="1100" b="1" dirty="0">
                <a:solidFill>
                  <a:schemeClr val="bg1"/>
                </a:solidFill>
              </a:rPr>
              <a:t>: 2.1 ft (0.64 m)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>
                <a:solidFill>
                  <a:schemeClr val="bg1"/>
                </a:solidFill>
              </a:rPr>
              <a:t> </a:t>
            </a:r>
            <a:r>
              <a:rPr lang="en-US" altLang="en-US" sz="1100" b="1" dirty="0" smtClean="0">
                <a:solidFill>
                  <a:schemeClr val="bg1"/>
                </a:solidFill>
              </a:rPr>
              <a:t>Weight </a:t>
            </a:r>
            <a:r>
              <a:rPr lang="en-US" altLang="en-US" sz="1100" b="1" dirty="0">
                <a:solidFill>
                  <a:schemeClr val="bg1"/>
                </a:solidFill>
              </a:rPr>
              <a:t>Loaded: 1,200 lbs (544 kg)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100" b="1" dirty="0">
                <a:solidFill>
                  <a:schemeClr val="bg1"/>
                </a:solidFill>
              </a:rPr>
              <a:t>Engine Thrust (SL): 7,500 lbs (33,360 n</a:t>
            </a:r>
            <a:r>
              <a:rPr lang="en-US" altLang="en-US" sz="1100" b="1" dirty="0" smtClean="0">
                <a:solidFill>
                  <a:schemeClr val="bg1"/>
                </a:solidFill>
              </a:rPr>
              <a:t>)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 smtClean="0">
                <a:solidFill>
                  <a:schemeClr val="bg1"/>
                </a:solidFill>
              </a:rPr>
              <a:t> Payload: 2 CubeSats and 2 TubeSats 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 smtClean="0">
                <a:solidFill>
                  <a:schemeClr val="bg1"/>
                </a:solidFill>
              </a:rPr>
              <a:t> Date: March 29, 2014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200" b="1" i="1" dirty="0" smtClean="0">
                <a:solidFill>
                  <a:srgbClr val="00B050"/>
                </a:solidFill>
              </a:rPr>
              <a:t>Upcoming/Now Booking:</a:t>
            </a:r>
            <a:endParaRPr lang="en-US" altLang="en-US" sz="1200" b="1" i="1" dirty="0">
              <a:solidFill>
                <a:srgbClr val="00B050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 smtClean="0">
                <a:solidFill>
                  <a:schemeClr val="bg1"/>
                </a:solidFill>
              </a:rPr>
              <a:t>Full-Performance, Space Altitude </a:t>
            </a:r>
            <a:r>
              <a:rPr lang="en-US" altLang="en-US" sz="1100" b="1" dirty="0">
                <a:solidFill>
                  <a:schemeClr val="bg1"/>
                </a:solidFill>
              </a:rPr>
              <a:t>L</a:t>
            </a:r>
            <a:r>
              <a:rPr lang="en-US" altLang="en-US" sz="1100" b="1" dirty="0" smtClean="0">
                <a:solidFill>
                  <a:schemeClr val="bg1"/>
                </a:solidFill>
              </a:rPr>
              <a:t>aunch projected for mid-2016. Cost: $350,000 to lift up to 145 kg to apogee of 310 km. </a:t>
            </a:r>
            <a:endParaRPr lang="en-US" altLang="en-US" sz="1100" b="1" dirty="0">
              <a:solidFill>
                <a:schemeClr val="bg1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 smtClean="0">
                <a:solidFill>
                  <a:schemeClr val="bg1"/>
                </a:solidFill>
              </a:rPr>
              <a:t>Dedicated for small-sat payload testing and microgravity experimentation. 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1100" b="1" dirty="0" smtClean="0">
                <a:solidFill>
                  <a:schemeClr val="bg1"/>
                </a:solidFill>
              </a:rPr>
              <a:t>AST Launch Licensing in work</a:t>
            </a:r>
            <a:endParaRPr lang="en-US" altLang="en-US" sz="1100" b="1" dirty="0">
              <a:solidFill>
                <a:schemeClr val="bg1"/>
              </a:solidFill>
            </a:endParaRPr>
          </a:p>
        </p:txBody>
      </p:sp>
      <p:pic>
        <p:nvPicPr>
          <p:cNvPr id="14344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477000" y="427037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04800" y="457200"/>
            <a:ext cx="609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8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CPM TEST </a:t>
            </a:r>
            <a:r>
              <a:rPr lang="en-US" altLang="en-US" sz="28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VEHICLE LIFT-OFF </a:t>
            </a:r>
            <a:endParaRPr lang="en-US" altLang="en-US" sz="2800" b="1" dirty="0">
              <a:solidFill>
                <a:schemeClr val="bg1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149225" y="5855107"/>
            <a:ext cx="86899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200" b="1" dirty="0">
                <a:solidFill>
                  <a:srgbClr val="00B050"/>
                </a:solidFill>
              </a:rPr>
              <a:t> </a:t>
            </a:r>
            <a:r>
              <a:rPr lang="en-US" altLang="en-US" sz="1200" b="1" dirty="0" smtClean="0">
                <a:solidFill>
                  <a:srgbClr val="00B050"/>
                </a:solidFill>
              </a:rPr>
              <a:t>CPM TV reached Mach 1.5 in under 5 seconds. Recovered rocket and all four payloads, intact and still functioning. </a:t>
            </a:r>
            <a:endParaRPr lang="en-US" altLang="en-US" sz="1200" dirty="0">
              <a:solidFill>
                <a:srgbClr val="00B050"/>
              </a:solidFill>
            </a:endParaRPr>
          </a:p>
        </p:txBody>
      </p:sp>
      <p:sp>
        <p:nvSpPr>
          <p:cNvPr id="15366" name="AutoShape 2" descr="interorbital_03302014018007.jpg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15368" name="Picture 10" descr="interorbital_03302014018007.jpg"/>
          <p:cNvPicPr>
            <a:picLocks noChangeAspect="1"/>
          </p:cNvPicPr>
          <p:nvPr/>
        </p:nvPicPr>
        <p:blipFill>
          <a:blip r:embed="rId2" cstate="print"/>
          <a:srcRect l="9780"/>
          <a:stretch>
            <a:fillRect/>
          </a:stretch>
        </p:blipFill>
        <p:spPr bwMode="auto">
          <a:xfrm>
            <a:off x="884801" y="1358637"/>
            <a:ext cx="7298198" cy="413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39700">
              <a:prstClr val="black"/>
            </a:innerShdw>
          </a:effectLst>
        </p:spPr>
      </p:pic>
      <p:pic>
        <p:nvPicPr>
          <p:cNvPr id="3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52400" y="228600"/>
            <a:ext cx="6248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200" b="1" dirty="0" smtClean="0">
                <a:solidFill>
                  <a:prstClr val="white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INTERORBITAL LAUNCHES 2016-2019</a:t>
            </a:r>
            <a:endParaRPr lang="en-US" altLang="en-US" sz="2200" b="1" dirty="0">
              <a:solidFill>
                <a:prstClr val="white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prstClr val="white"/>
                </a:solidFill>
              </a:rPr>
              <a:t>www.interorbital.com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152400" y="724872"/>
            <a:ext cx="5791200" cy="625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200" b="1" i="1" dirty="0" smtClean="0">
                <a:solidFill>
                  <a:srgbClr val="00B050"/>
                </a:solidFill>
              </a:rPr>
              <a:t>PAYLOADS on Low-Altitude Suborbital Test Flight II, Mid-2016. Sold Out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Boreal Space 3U CubeSat, Ames Research Center, CA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National University of Singapore, </a:t>
            </a:r>
          </a:p>
          <a:p>
            <a:pPr eaLnBrk="0" hangingPunct="0"/>
            <a:r>
              <a:rPr lang="en-US" altLang="en-US" sz="1050" b="1" dirty="0">
                <a:solidFill>
                  <a:prstClr val="white"/>
                </a:solidFill>
              </a:rPr>
              <a:t>Ulises I, Mexican Space 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Collective </a:t>
            </a:r>
            <a:r>
              <a:rPr lang="en-US" altLang="en-US" sz="1050" b="1" dirty="0" err="1" smtClean="0">
                <a:solidFill>
                  <a:prstClr val="white"/>
                </a:solidFill>
              </a:rPr>
              <a:t>TubeSat</a:t>
            </a:r>
            <a:endParaRPr lang="en-US" altLang="en-US" sz="1050" b="1" dirty="0" smtClean="0">
              <a:solidFill>
                <a:prstClr val="white"/>
              </a:solidFill>
            </a:endParaRP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GLXP Team SYNERGY MOON, California/International</a:t>
            </a:r>
          </a:p>
          <a:p>
            <a:pPr eaLnBrk="0" hangingPunct="0"/>
            <a:r>
              <a:rPr lang="en-US" altLang="en-US" sz="1050" b="1" dirty="0">
                <a:solidFill>
                  <a:prstClr val="white"/>
                </a:solidFill>
              </a:rPr>
              <a:t>Team MILES, 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NASA </a:t>
            </a:r>
            <a:r>
              <a:rPr lang="en-US" altLang="en-US" sz="1050" b="1" dirty="0" err="1">
                <a:solidFill>
                  <a:prstClr val="white"/>
                </a:solidFill>
              </a:rPr>
              <a:t>CubeQuest</a:t>
            </a:r>
            <a:r>
              <a:rPr lang="en-US" altLang="en-US" sz="1050" b="1" dirty="0">
                <a:solidFill>
                  <a:prstClr val="white"/>
                </a:solidFill>
              </a:rPr>
              <a:t> 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Challenge 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Miami School of Advertising/FNAZCA, Brazil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University of Zacatecas, Mexico 1U CubeSat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UNAM, Mexico City 3U CubeSat</a:t>
            </a:r>
          </a:p>
          <a:p>
            <a:pPr eaLnBrk="0" hangingPunct="0"/>
            <a:endParaRPr lang="en-US" altLang="en-US" sz="1050" b="1" dirty="0" smtClean="0">
              <a:solidFill>
                <a:prstClr val="white"/>
              </a:solidFill>
            </a:endParaRPr>
          </a:p>
          <a:p>
            <a:pPr eaLnBrk="0" hangingPunct="0"/>
            <a:r>
              <a:rPr lang="en-US" altLang="en-US" sz="1200" b="1" i="1" dirty="0">
                <a:solidFill>
                  <a:srgbClr val="00B050"/>
                </a:solidFill>
              </a:rPr>
              <a:t>Primary CPM Hardware to be Tested</a:t>
            </a:r>
          </a:p>
          <a:p>
            <a:pPr eaLnBrk="0" hangingPunct="0"/>
            <a:r>
              <a:rPr lang="en-US" sz="1100" b="1" dirty="0">
                <a:solidFill>
                  <a:schemeClr val="bg1"/>
                </a:solidFill>
              </a:rPr>
              <a:t>Propulsion and Control Systems in </a:t>
            </a:r>
            <a:r>
              <a:rPr lang="en-US" sz="1100" b="1" dirty="0" smtClean="0">
                <a:solidFill>
                  <a:schemeClr val="bg1"/>
                </a:solidFill>
              </a:rPr>
              <a:t>flight                                                                            </a:t>
            </a:r>
            <a:r>
              <a:rPr lang="en-US" sz="1100" b="1" dirty="0">
                <a:solidFill>
                  <a:schemeClr val="bg1"/>
                </a:solidFill>
              </a:rPr>
              <a:t>Health and Recovery </a:t>
            </a:r>
            <a:r>
              <a:rPr lang="en-US" sz="1100" b="1" dirty="0" smtClean="0">
                <a:solidFill>
                  <a:schemeClr val="bg1"/>
                </a:solidFill>
              </a:rPr>
              <a:t>Systems, Wireless-Encrypted </a:t>
            </a:r>
            <a:r>
              <a:rPr lang="en-US" sz="1100" b="1" dirty="0">
                <a:solidFill>
                  <a:schemeClr val="bg1"/>
                </a:solidFill>
              </a:rPr>
              <a:t>CPM Controller</a:t>
            </a:r>
          </a:p>
          <a:p>
            <a:pPr eaLnBrk="0" hangingPunct="0"/>
            <a:r>
              <a:rPr lang="en-US" sz="1100" b="1" dirty="0" smtClean="0">
                <a:solidFill>
                  <a:schemeClr val="bg1"/>
                </a:solidFill>
              </a:rPr>
              <a:t>Telemetry, Guidance System, Payload </a:t>
            </a:r>
            <a:r>
              <a:rPr lang="en-US" sz="1100" b="1" dirty="0">
                <a:solidFill>
                  <a:schemeClr val="bg1"/>
                </a:solidFill>
              </a:rPr>
              <a:t>Deployment </a:t>
            </a:r>
            <a:r>
              <a:rPr lang="en-US" sz="1100" b="1" dirty="0" smtClean="0">
                <a:solidFill>
                  <a:schemeClr val="bg1"/>
                </a:solidFill>
              </a:rPr>
              <a:t>System</a:t>
            </a:r>
            <a:endParaRPr lang="en-US" altLang="en-US" sz="1100" b="1" dirty="0" smtClean="0">
              <a:solidFill>
                <a:prstClr val="white"/>
              </a:solidFill>
            </a:endParaRPr>
          </a:p>
          <a:p>
            <a:pPr eaLnBrk="0" hangingPunct="0"/>
            <a:endParaRPr lang="en-US" altLang="en-US" sz="1050" b="1" dirty="0">
              <a:solidFill>
                <a:prstClr val="white"/>
              </a:solidFill>
            </a:endParaRPr>
          </a:p>
          <a:p>
            <a:pPr eaLnBrk="0" hangingPunct="0"/>
            <a:r>
              <a:rPr lang="en-US" altLang="en-US" sz="1200" b="1" i="1" dirty="0" smtClean="0">
                <a:solidFill>
                  <a:srgbClr val="00B050"/>
                </a:solidFill>
              </a:rPr>
              <a:t>PAYLOADS </a:t>
            </a:r>
            <a:r>
              <a:rPr lang="en-US" altLang="en-US" sz="1200" b="1" i="1" dirty="0">
                <a:solidFill>
                  <a:srgbClr val="00B050"/>
                </a:solidFill>
              </a:rPr>
              <a:t>on </a:t>
            </a:r>
            <a:r>
              <a:rPr lang="en-US" altLang="en-US" sz="1200" b="1" i="1" dirty="0" smtClean="0">
                <a:solidFill>
                  <a:srgbClr val="00B050"/>
                </a:solidFill>
              </a:rPr>
              <a:t>Space-Altitude </a:t>
            </a:r>
            <a:r>
              <a:rPr lang="en-US" altLang="en-US" sz="1200" b="1" i="1" dirty="0">
                <a:solidFill>
                  <a:srgbClr val="00B050"/>
                </a:solidFill>
              </a:rPr>
              <a:t>Suborbital Test Flight </a:t>
            </a:r>
            <a:r>
              <a:rPr lang="en-US" altLang="en-US" sz="1200" b="1" i="1" dirty="0" smtClean="0">
                <a:solidFill>
                  <a:srgbClr val="00B050"/>
                </a:solidFill>
              </a:rPr>
              <a:t>III, Q4, 2016</a:t>
            </a:r>
            <a:endParaRPr lang="en-US" altLang="en-US" sz="1200" b="1" i="1" dirty="0">
              <a:solidFill>
                <a:srgbClr val="00B050"/>
              </a:solidFill>
            </a:endParaRP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SYNERGY MOON GLXP 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Boreal </a:t>
            </a:r>
            <a:r>
              <a:rPr lang="en-US" altLang="en-US" sz="1050" b="1" dirty="0">
                <a:solidFill>
                  <a:prstClr val="white"/>
                </a:solidFill>
              </a:rPr>
              <a:t>Space 3-U CubeSat, Ames Research Center, 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CA, 3U CubeSat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Ulises I, Music Project, Mexico</a:t>
            </a:r>
          </a:p>
          <a:p>
            <a:pPr eaLnBrk="0" hangingPunct="0"/>
            <a:r>
              <a:rPr lang="en-US" altLang="en-US" sz="1050" b="1" dirty="0" err="1" smtClean="0">
                <a:solidFill>
                  <a:prstClr val="white"/>
                </a:solidFill>
              </a:rPr>
              <a:t>SpaceBooth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, Belgium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Team </a:t>
            </a:r>
            <a:r>
              <a:rPr lang="en-US" altLang="en-US" sz="1050" b="1" dirty="0">
                <a:solidFill>
                  <a:prstClr val="white"/>
                </a:solidFill>
              </a:rPr>
              <a:t>MILES, NASA </a:t>
            </a:r>
            <a:r>
              <a:rPr lang="en-US" altLang="en-US" sz="1050" b="1" dirty="0" err="1">
                <a:solidFill>
                  <a:prstClr val="white"/>
                </a:solidFill>
              </a:rPr>
              <a:t>CubeQuest</a:t>
            </a:r>
            <a:r>
              <a:rPr lang="en-US" altLang="en-US" sz="1050" b="1" dirty="0">
                <a:solidFill>
                  <a:prstClr val="white"/>
                </a:solidFill>
              </a:rPr>
              <a:t> 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Challenge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GLXP </a:t>
            </a:r>
            <a:r>
              <a:rPr lang="en-US" altLang="en-US" sz="1050" b="1" dirty="0">
                <a:solidFill>
                  <a:prstClr val="white"/>
                </a:solidFill>
              </a:rPr>
              <a:t>Team SYNERGY MOON, 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Mojave, CA 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UNAM, Mexico; 3U </a:t>
            </a:r>
            <a:r>
              <a:rPr lang="en-US" altLang="en-US" sz="1050" b="1" dirty="0" err="1" smtClean="0">
                <a:solidFill>
                  <a:prstClr val="white"/>
                </a:solidFill>
              </a:rPr>
              <a:t>Cubesat</a:t>
            </a:r>
            <a:endParaRPr lang="en-US" altLang="en-US" sz="1050" b="1" dirty="0">
              <a:solidFill>
                <a:prstClr val="white"/>
              </a:solidFill>
            </a:endParaRP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100kg remaining payload capacity remaining on Flight III at $5,000/kg (Academic)</a:t>
            </a:r>
          </a:p>
          <a:p>
            <a:pPr eaLnBrk="0" hangingPunct="0"/>
            <a:endParaRPr lang="en-US" altLang="en-US" sz="1200" b="1" dirty="0" smtClean="0">
              <a:solidFill>
                <a:prstClr val="white"/>
              </a:solidFill>
            </a:endParaRPr>
          </a:p>
          <a:p>
            <a:pPr eaLnBrk="0" hangingPunct="0"/>
            <a:r>
              <a:rPr lang="en-US" altLang="en-US" sz="1200" b="1" i="1" dirty="0" smtClean="0">
                <a:solidFill>
                  <a:srgbClr val="00B050"/>
                </a:solidFill>
              </a:rPr>
              <a:t>Interorbital Announces LEO, Lunar, and Interplanetary Missions!!!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2017, Q1:First NEPTUNE Orbital launch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2017: Project </a:t>
            </a:r>
            <a:r>
              <a:rPr lang="en-US" altLang="en-US" sz="1050" b="1" i="1" dirty="0" smtClean="0">
                <a:solidFill>
                  <a:prstClr val="white"/>
                </a:solidFill>
              </a:rPr>
              <a:t>LUNAR BULLET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 in collaboration with Ed </a:t>
            </a:r>
            <a:r>
              <a:rPr lang="en-US" altLang="en-US" sz="1050" b="1" dirty="0" err="1" smtClean="0">
                <a:solidFill>
                  <a:prstClr val="white"/>
                </a:solidFill>
              </a:rPr>
              <a:t>Belbruno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 of Innovative Orbital Design, Inc. and Interorbital Systems. RANGER-style MOON impact mission!!! Seeking addition of GLXP Bonus Prize for First GLXP Lunar </a:t>
            </a:r>
            <a:r>
              <a:rPr lang="en-US" altLang="en-US" sz="1050" b="1" dirty="0">
                <a:solidFill>
                  <a:prstClr val="white"/>
                </a:solidFill>
              </a:rPr>
              <a:t>I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mpact.’ Lunar Direct.</a:t>
            </a:r>
          </a:p>
          <a:p>
            <a:pPr eaLnBrk="0" hangingPunct="0"/>
            <a:r>
              <a:rPr lang="en-US" altLang="en-US" sz="1050" b="1" i="1" dirty="0" smtClean="0">
                <a:solidFill>
                  <a:prstClr val="white"/>
                </a:solidFill>
              </a:rPr>
              <a:t>2017 GLXP Moon Landing NEPTUNE 36</a:t>
            </a:r>
            <a:r>
              <a:rPr lang="en-US" altLang="en-US" sz="1050" b="1" dirty="0" smtClean="0">
                <a:solidFill>
                  <a:prstClr val="white"/>
                </a:solidFill>
              </a:rPr>
              <a:t>: TLI 1 metric ton; 191kg on landing approach; 32kg rover payload. Lunar Direct.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2018: Escape Velocity Mission for five 6U CubeSats (Orion Overflow)</a:t>
            </a:r>
          </a:p>
          <a:p>
            <a:pPr eaLnBrk="0" hangingPunct="0"/>
            <a:r>
              <a:rPr lang="en-US" altLang="en-US" sz="1050" b="1" dirty="0" smtClean="0">
                <a:solidFill>
                  <a:prstClr val="white"/>
                </a:solidFill>
              </a:rPr>
              <a:t>2018/19: VENUS Atmospheric Mission</a:t>
            </a:r>
          </a:p>
          <a:p>
            <a:pPr eaLnBrk="0" hangingPunct="0"/>
            <a:endParaRPr lang="en-US" altLang="en-US" sz="1200" b="1" dirty="0" smtClean="0">
              <a:solidFill>
                <a:prstClr val="white"/>
              </a:solidFill>
            </a:endParaRPr>
          </a:p>
          <a:p>
            <a:pPr eaLnBrk="0" hangingPunct="0"/>
            <a:r>
              <a:rPr lang="en-US" sz="1200" dirty="0" smtClean="0">
                <a:solidFill>
                  <a:prstClr val="white"/>
                </a:solidFill>
              </a:rPr>
              <a:t>        </a:t>
            </a:r>
            <a:endParaRPr lang="en-US" altLang="en-US" sz="1100" dirty="0">
              <a:solidFill>
                <a:prstClr val="white"/>
              </a:solidFill>
            </a:endParaRPr>
          </a:p>
        </p:txBody>
      </p:sp>
      <p:pic>
        <p:nvPicPr>
          <p:cNvPr id="3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893" r="7972"/>
          <a:stretch/>
        </p:blipFill>
        <p:spPr>
          <a:xfrm>
            <a:off x="5943600" y="1231046"/>
            <a:ext cx="2667001" cy="468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9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7016" y="441157"/>
            <a:ext cx="66785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200" b="1" dirty="0" smtClean="0">
                <a:solidFill>
                  <a:prstClr val="white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CPM-GTV: CPM GUIDANCE TEST VEHICLE</a:t>
            </a:r>
            <a:endParaRPr lang="en-US" altLang="en-US" sz="2200" b="1" dirty="0">
              <a:solidFill>
                <a:prstClr val="white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prstClr val="white"/>
                </a:solidFill>
              </a:rPr>
              <a:t>www.interorbital.com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188912" y="5701325"/>
            <a:ext cx="86899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200" b="1" dirty="0" smtClean="0">
                <a:solidFill>
                  <a:srgbClr val="00B050"/>
                </a:solidFill>
              </a:rPr>
              <a:t>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Recovered, refitted, and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re-purposed </a:t>
            </a:r>
            <a:r>
              <a:rPr lang="en-US" altLang="en-US" sz="1400" b="1" dirty="0">
                <a:solidFill>
                  <a:schemeClr val="bg1"/>
                </a:solidFill>
              </a:rPr>
              <a:t>CPM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TV in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its new life as the guidance system test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vehicle, </a:t>
            </a:r>
            <a:r>
              <a:rPr lang="en-US" altLang="en-US" sz="1400" b="1" dirty="0">
                <a:solidFill>
                  <a:schemeClr val="bg1"/>
                </a:solidFill>
              </a:rPr>
              <a:t>CPM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GTV,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for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the NEPTUNE rocket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series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15366" name="AutoShape 2" descr="interorbital_03302014018007.jpg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pic>
        <p:nvPicPr>
          <p:cNvPr id="3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553200" y="382514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1" y="1371600"/>
            <a:ext cx="7857356" cy="41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4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6868" y="398003"/>
            <a:ext cx="653186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en-US" sz="2150" b="1" cap="all" dirty="0" smtClean="0">
                <a:solidFill>
                  <a:prstClr val="white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CPM-GTV: CPM </a:t>
            </a:r>
            <a:r>
              <a:rPr lang="en-US" altLang="en-US" sz="2150" b="1" cap="all" dirty="0" err="1" smtClean="0">
                <a:solidFill>
                  <a:prstClr val="white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GuidANCE</a:t>
            </a:r>
            <a:r>
              <a:rPr lang="en-US" altLang="en-US" sz="2150" b="1" cap="all" dirty="0" smtClean="0">
                <a:solidFill>
                  <a:prstClr val="white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 </a:t>
            </a:r>
            <a:r>
              <a:rPr lang="en-US" altLang="en-US" sz="2200" b="1" cap="all" dirty="0" smtClean="0">
                <a:solidFill>
                  <a:prstClr val="white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Test</a:t>
            </a:r>
            <a:r>
              <a:rPr lang="en-US" altLang="en-US" sz="2150" b="1" cap="all" dirty="0" smtClean="0">
                <a:solidFill>
                  <a:prstClr val="white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 Vehicle</a:t>
            </a:r>
            <a:endParaRPr lang="en-US" altLang="en-US" sz="2150" b="1" cap="all" dirty="0">
              <a:solidFill>
                <a:prstClr val="white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prstClr val="white"/>
                </a:solidFill>
              </a:rPr>
              <a:t>www.interorbital.com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149226" y="5254704"/>
            <a:ext cx="88423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200" b="1" dirty="0">
                <a:solidFill>
                  <a:schemeClr val="bg1"/>
                </a:solidFill>
              </a:rPr>
              <a:t>IOS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CPM GTV awaits integration of its 7,500-lb-thrust bi-propellant liquid rocket </a:t>
            </a:r>
            <a:r>
              <a:rPr lang="en-US" altLang="en-US" sz="1200" b="1" dirty="0">
                <a:solidFill>
                  <a:schemeClr val="bg1"/>
                </a:solidFill>
              </a:rPr>
              <a:t>e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ngine. In a fully-fueled version, this rocket becomes the SR 145: Suborbital Rocket with a 145kg lift and 310km apogee capability. IOS SR 145 is a rapid–response, launch-on-demand vehicle, offering 8+ minutes of excellent quality microgravity, with hardware and software space-qualifying/space-test flight profile. SR 145 also serves as a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SCUD–signature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target, with complete mobile functionality, launching from both land and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sea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5366" name="AutoShape 2" descr="interorbital_03302014018007.jpg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477000" y="328875"/>
            <a:ext cx="1447801" cy="59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7999857" y="197787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RRMilliron\AppData\Local\Packages\Microsoft.Windows.Photos_8wekyb3d8bbwe\TempState\ShareCache\20160117_13124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" t="17774" r="10848"/>
          <a:stretch/>
        </p:blipFill>
        <p:spPr bwMode="auto">
          <a:xfrm>
            <a:off x="762000" y="1036588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2626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051783"/>
            <a:ext cx="52578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b="1" dirty="0" smtClean="0">
                <a:solidFill>
                  <a:srgbClr val="000000"/>
                </a:solidFill>
              </a:rPr>
              <a:t>FEATUR</a:t>
            </a:r>
          </a:p>
          <a:p>
            <a:r>
              <a:rPr lang="en-US" altLang="en-US" b="1" dirty="0" smtClean="0">
                <a:solidFill>
                  <a:schemeClr val="bg1"/>
                </a:solidFill>
              </a:rPr>
              <a:t>KIT FEATURES:</a:t>
            </a:r>
          </a:p>
          <a:p>
            <a:endParaRPr lang="en-US" altLang="en-US" sz="1400" b="1" dirty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-- PCB  Gerber Files</a:t>
            </a:r>
          </a:p>
          <a:p>
            <a:endParaRPr lang="en-US" altLang="en-US" sz="1400" b="1" dirty="0" smtClean="0">
              <a:solidFill>
                <a:srgbClr val="000000"/>
              </a:solidFill>
            </a:endParaRPr>
          </a:p>
          <a:p>
            <a:r>
              <a:rPr lang="en-US" altLang="en-US" sz="1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-- Solar Cells</a:t>
            </a:r>
          </a:p>
          <a:p>
            <a:endParaRPr lang="en-US" altLang="en-US" sz="1400" b="1" dirty="0" smtClean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--  Antennas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-- A Li-ion battery pack (3.7 V 5200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mAh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)</a:t>
            </a:r>
          </a:p>
          <a:p>
            <a:endParaRPr lang="en-US" altLang="en-US" sz="1400" b="1" dirty="0" smtClean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-- Microcomputer (Arduino Mini)</a:t>
            </a:r>
          </a:p>
          <a:p>
            <a:endParaRPr lang="en-US" altLang="en-US" sz="1400" b="1" dirty="0" smtClean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-- Transceiver (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Radiometrix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) for Up and Downlink</a:t>
            </a:r>
          </a:p>
          <a:p>
            <a:endParaRPr lang="en-US" altLang="en-US" sz="1400" b="1" dirty="0" smtClean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-- Fasteners and Hardware</a:t>
            </a:r>
          </a:p>
          <a:p>
            <a:endParaRPr lang="en-US" altLang="en-US" sz="1400" b="1" dirty="0" smtClean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-- Complete instructions and assembly guide</a:t>
            </a:r>
          </a:p>
          <a:p>
            <a:endParaRPr lang="en-US" altLang="en-US" sz="1400" b="1" dirty="0">
              <a:solidFill>
                <a:schemeClr val="bg1"/>
              </a:solidFill>
            </a:endParaRPr>
          </a:p>
          <a:p>
            <a:r>
              <a:rPr lang="en-US" altLang="en-US" sz="1400" b="1" dirty="0">
                <a:solidFill>
                  <a:schemeClr val="bg1"/>
                </a:solidFill>
              </a:rPr>
              <a:t>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-- Active Builders’ Forum</a:t>
            </a:r>
          </a:p>
          <a:p>
            <a:endParaRPr lang="en-US" altLang="en-US" sz="1400" b="1" dirty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-- $8,000 Academic Price: Kit &amp; Launch</a:t>
            </a:r>
          </a:p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7391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 smtClean="0">
                <a:solidFill>
                  <a:srgbClr val="0000FF"/>
                </a:solidFill>
                <a:latin typeface="Arial Black" pitchFamily="34" charset="0"/>
              </a:rPr>
              <a:t>PERSONAL</a:t>
            </a:r>
            <a:r>
              <a:rPr lang="en-US" altLang="en-US" sz="2800" b="1" dirty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en-US" altLang="en-US" sz="2400" b="1" dirty="0" smtClean="0">
                <a:solidFill>
                  <a:srgbClr val="0000FF"/>
                </a:solidFill>
                <a:latin typeface="Arial Black" pitchFamily="34" charset="0"/>
              </a:rPr>
              <a:t>SATELLITE KITS </a:t>
            </a:r>
            <a:endParaRPr lang="en-US" altLang="en-US" sz="2400" b="1" dirty="0">
              <a:solidFill>
                <a:srgbClr val="0000FF"/>
              </a:solidFill>
              <a:latin typeface="Arial Black" pitchFamily="34" charset="0"/>
            </a:endParaRPr>
          </a:p>
        </p:txBody>
      </p:sp>
      <p:pic>
        <p:nvPicPr>
          <p:cNvPr id="4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7574" r="79588" b="19849"/>
          <a:stretch>
            <a:fillRect/>
          </a:stretch>
        </p:blipFill>
        <p:spPr bwMode="auto">
          <a:xfrm>
            <a:off x="6477000" y="251618"/>
            <a:ext cx="13716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88" t="23302" r="2153" b="20258"/>
          <a:stretch>
            <a:fillRect/>
          </a:stretch>
        </p:blipFill>
        <p:spPr bwMode="auto">
          <a:xfrm>
            <a:off x="8001000" y="152399"/>
            <a:ext cx="7096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CubeSat Kit Photos 12712\IOS-Cubesat_0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15625"/>
          <a:stretch>
            <a:fillRect/>
          </a:stretch>
        </p:blipFill>
        <p:spPr bwMode="auto">
          <a:xfrm>
            <a:off x="4267200" y="920749"/>
            <a:ext cx="18923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TubeSatNB1Labeled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849" y="1981200"/>
            <a:ext cx="2259013" cy="2648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CubeSat Kit Photos 12712\IOS-Cubesat_00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057" y="4953231"/>
            <a:ext cx="19812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99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838200"/>
            <a:ext cx="8292305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en-US" b="1" dirty="0" smtClean="0">
              <a:solidFill>
                <a:schemeClr val="bg1"/>
              </a:solidFill>
            </a:endParaRPr>
          </a:p>
          <a:p>
            <a:pPr algn="ctr"/>
            <a:endParaRPr lang="en-US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CUBESATS</a:t>
            </a:r>
          </a:p>
          <a:p>
            <a:endParaRPr lang="en-US" altLang="en-US" b="1" dirty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UC </a:t>
            </a:r>
            <a:r>
              <a:rPr lang="en-US" altLang="en-US" sz="1400" b="1" dirty="0">
                <a:solidFill>
                  <a:schemeClr val="bg1"/>
                </a:solidFill>
              </a:rPr>
              <a:t>Irvine, UCISAT1</a:t>
            </a:r>
          </a:p>
          <a:p>
            <a:pPr>
              <a:defRPr/>
            </a:pPr>
            <a:r>
              <a:rPr lang="en-US" altLang="en-US" sz="1400" b="1" dirty="0" smtClean="0">
                <a:solidFill>
                  <a:schemeClr val="bg1"/>
                </a:solidFill>
              </a:rPr>
              <a:t>FPT </a:t>
            </a:r>
            <a:r>
              <a:rPr lang="en-US" altLang="en-US" sz="1400" b="1" dirty="0">
                <a:solidFill>
                  <a:schemeClr val="bg1"/>
                </a:solidFill>
              </a:rPr>
              <a:t>University, Vietnam, F-1 CubeSat</a:t>
            </a:r>
          </a:p>
          <a:p>
            <a:pPr>
              <a:defRPr/>
            </a:pPr>
            <a:r>
              <a:rPr lang="en-US" altLang="en-US" sz="1400" b="1" dirty="0" err="1" smtClean="0">
                <a:solidFill>
                  <a:schemeClr val="bg1"/>
                </a:solidFill>
              </a:rPr>
              <a:t>Nanyang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dirty="0">
                <a:solidFill>
                  <a:schemeClr val="bg1"/>
                </a:solidFill>
              </a:rPr>
              <a:t>Technological University, Singapore VELOX-P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CubeSat  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en-US" sz="1400" b="1" dirty="0" smtClean="0">
                <a:solidFill>
                  <a:schemeClr val="bg1"/>
                </a:solidFill>
              </a:rPr>
              <a:t>Google </a:t>
            </a:r>
            <a:r>
              <a:rPr lang="en-US" altLang="en-US" sz="1400" b="1" dirty="0">
                <a:solidFill>
                  <a:schemeClr val="bg1"/>
                </a:solidFill>
              </a:rPr>
              <a:t>Lunar X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PRIZE (</a:t>
            </a:r>
            <a:r>
              <a:rPr lang="en-US" altLang="en-US" sz="1400" b="1" dirty="0">
                <a:solidFill>
                  <a:schemeClr val="bg1"/>
                </a:solidFill>
              </a:rPr>
              <a:t>GLXP) Team PLAN B (Canada)</a:t>
            </a:r>
          </a:p>
          <a:p>
            <a:pPr>
              <a:defRPr/>
            </a:pPr>
            <a:r>
              <a:rPr lang="en-US" altLang="en-US" sz="1400" b="1" dirty="0" smtClean="0">
                <a:solidFill>
                  <a:schemeClr val="bg1"/>
                </a:solidFill>
              </a:rPr>
              <a:t>GLXP </a:t>
            </a:r>
            <a:r>
              <a:rPr lang="en-US" altLang="en-US" sz="1400" b="1" dirty="0">
                <a:solidFill>
                  <a:schemeClr val="bg1"/>
                </a:solidFill>
              </a:rPr>
              <a:t>Team </a:t>
            </a:r>
            <a:r>
              <a:rPr lang="en-US" altLang="en-US" sz="1400" b="1" dirty="0" err="1">
                <a:solidFill>
                  <a:schemeClr val="bg1"/>
                </a:solidFill>
              </a:rPr>
              <a:t>EuroLuna</a:t>
            </a:r>
            <a:r>
              <a:rPr lang="en-US" altLang="en-US" sz="1400" b="1" dirty="0">
                <a:solidFill>
                  <a:schemeClr val="bg1"/>
                </a:solidFill>
              </a:rPr>
              <a:t>, </a:t>
            </a:r>
            <a:r>
              <a:rPr lang="en-US" altLang="en-US" sz="1400" b="1" dirty="0" err="1">
                <a:solidFill>
                  <a:schemeClr val="bg1"/>
                </a:solidFill>
              </a:rPr>
              <a:t>Romit</a:t>
            </a:r>
            <a:r>
              <a:rPr lang="en-US" altLang="en-US" sz="1400" b="1" dirty="0">
                <a:solidFill>
                  <a:schemeClr val="bg1"/>
                </a:solidFill>
              </a:rPr>
              <a:t> 1 (2-Unit CubeSat from Denmark)  </a:t>
            </a:r>
          </a:p>
          <a:p>
            <a:pPr>
              <a:defRPr/>
            </a:pPr>
            <a:r>
              <a:rPr lang="en-US" altLang="en-US" sz="1400" b="1" dirty="0" smtClean="0">
                <a:solidFill>
                  <a:schemeClr val="bg1"/>
                </a:solidFill>
              </a:rPr>
              <a:t>NASA </a:t>
            </a:r>
            <a:r>
              <a:rPr lang="en-US" altLang="en-US" sz="1400" b="1" dirty="0">
                <a:solidFill>
                  <a:schemeClr val="bg1"/>
                </a:solidFill>
              </a:rPr>
              <a:t>Independent Verification and Validation (IV&amp;V) Facility,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1CubeSat </a:t>
            </a:r>
          </a:p>
          <a:p>
            <a:pPr>
              <a:defRPr/>
            </a:pPr>
            <a:r>
              <a:rPr lang="en-US" altLang="en-US" sz="1400" b="1" dirty="0" smtClean="0">
                <a:solidFill>
                  <a:schemeClr val="bg1"/>
                </a:solidFill>
              </a:rPr>
              <a:t>King </a:t>
            </a:r>
            <a:r>
              <a:rPr lang="en-US" altLang="en-US" sz="1400" b="1" dirty="0">
                <a:solidFill>
                  <a:schemeClr val="bg1"/>
                </a:solidFill>
              </a:rPr>
              <a:t>Abdullah University, Saudi Arabia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(KAUST) 2 CubeSats;1TubeSat</a:t>
            </a:r>
          </a:p>
          <a:p>
            <a:pPr>
              <a:defRPr/>
            </a:pPr>
            <a:r>
              <a:rPr lang="en-US" altLang="en-US" sz="1400" b="1" dirty="0" smtClean="0">
                <a:solidFill>
                  <a:schemeClr val="bg1"/>
                </a:solidFill>
              </a:rPr>
              <a:t>The </a:t>
            </a:r>
            <a:r>
              <a:rPr lang="en-US" altLang="en-US" sz="1400" b="1" dirty="0">
                <a:solidFill>
                  <a:schemeClr val="bg1"/>
                </a:solidFill>
              </a:rPr>
              <a:t>Golden iPod: Voyager revisited; Earth to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Sky,spaceweather.com</a:t>
            </a:r>
            <a:r>
              <a:rPr lang="en-US" altLang="en-US" sz="1400" b="1" dirty="0">
                <a:solidFill>
                  <a:schemeClr val="bg1"/>
                </a:solidFill>
              </a:rPr>
              <a:t>, Bishop, CA STEM Program</a:t>
            </a:r>
          </a:p>
          <a:p>
            <a:pPr>
              <a:defRPr/>
            </a:pPr>
            <a:r>
              <a:rPr lang="en-US" altLang="en-US" sz="1400" b="1" dirty="0" smtClean="0">
                <a:solidFill>
                  <a:schemeClr val="bg1"/>
                </a:solidFill>
              </a:rPr>
              <a:t>Pakistan’s </a:t>
            </a:r>
            <a:r>
              <a:rPr lang="en-US" altLang="en-US" sz="1400" b="1" dirty="0">
                <a:solidFill>
                  <a:schemeClr val="bg1"/>
                </a:solidFill>
              </a:rPr>
              <a:t>I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CUBE-1 Series, </a:t>
            </a:r>
            <a:r>
              <a:rPr lang="en-US" altLang="en-US" sz="1400" b="1" dirty="0">
                <a:solidFill>
                  <a:schemeClr val="bg1"/>
                </a:solidFill>
              </a:rPr>
              <a:t>Islamabad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Institute of </a:t>
            </a:r>
            <a:r>
              <a:rPr lang="en-US" altLang="en-US" sz="1400" b="1" dirty="0">
                <a:solidFill>
                  <a:schemeClr val="bg1"/>
                </a:solidFill>
              </a:rPr>
              <a:t>Science and Technology</a:t>
            </a:r>
          </a:p>
          <a:p>
            <a:pPr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Boreal </a:t>
            </a:r>
            <a:r>
              <a:rPr lang="en-US" sz="1400" b="1" dirty="0">
                <a:solidFill>
                  <a:schemeClr val="bg1"/>
                </a:solidFill>
              </a:rPr>
              <a:t>Space, California / M2M2Sky, Brazil; </a:t>
            </a:r>
            <a:r>
              <a:rPr lang="en-US" sz="1400" b="1" dirty="0" err="1">
                <a:solidFill>
                  <a:schemeClr val="bg1"/>
                </a:solidFill>
              </a:rPr>
              <a:t>Wayfinder</a:t>
            </a:r>
            <a:r>
              <a:rPr lang="en-US" sz="1400" b="1" dirty="0">
                <a:solidFill>
                  <a:schemeClr val="bg1"/>
                </a:solidFill>
              </a:rPr>
              <a:t> I</a:t>
            </a:r>
          </a:p>
          <a:p>
            <a:pPr>
              <a:defRPr/>
            </a:pPr>
            <a:r>
              <a:rPr lang="en-US" sz="1400" b="1" dirty="0" err="1" smtClean="0">
                <a:solidFill>
                  <a:schemeClr val="bg1"/>
                </a:solidFill>
              </a:rPr>
              <a:t>Rufs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the Space Lion, Sweden 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1400" b="1" dirty="0" err="1" smtClean="0">
                <a:solidFill>
                  <a:schemeClr val="bg1"/>
                </a:solidFill>
              </a:rPr>
              <a:t>Solarem</a:t>
            </a:r>
            <a:r>
              <a:rPr lang="en-US" sz="1400" b="1" dirty="0" smtClean="0">
                <a:solidFill>
                  <a:schemeClr val="bg1"/>
                </a:solidFill>
              </a:rPr>
              <a:t> (UK)  </a:t>
            </a:r>
          </a:p>
          <a:p>
            <a:pPr>
              <a:defRPr/>
            </a:pPr>
            <a:r>
              <a:rPr lang="en-US" sz="1400" b="1" dirty="0" err="1" smtClean="0">
                <a:solidFill>
                  <a:schemeClr val="bg1"/>
                </a:solidFill>
              </a:rPr>
              <a:t>Ars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Technica</a:t>
            </a:r>
            <a:r>
              <a:rPr lang="en-US" sz="1400" b="1" dirty="0" smtClean="0">
                <a:solidFill>
                  <a:schemeClr val="bg1"/>
                </a:solidFill>
              </a:rPr>
              <a:t>  (3U</a:t>
            </a:r>
            <a:r>
              <a:rPr lang="en-US" sz="1400" b="1" dirty="0">
                <a:solidFill>
                  <a:schemeClr val="bg1"/>
                </a:solidFill>
              </a:rPr>
              <a:t>)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Dave Cote, Vancouver, Canada (3U)</a:t>
            </a:r>
          </a:p>
          <a:p>
            <a:pPr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MITRE Corporation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			               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Denmark’s </a:t>
            </a:r>
            <a:r>
              <a:rPr lang="en-US" altLang="en-US" sz="1200" b="1" dirty="0">
                <a:solidFill>
                  <a:schemeClr val="bg1"/>
                </a:solidFill>
              </a:rPr>
              <a:t>GLXP Team </a:t>
            </a:r>
            <a:r>
              <a:rPr lang="en-US" altLang="en-US" sz="1200" b="1" dirty="0" err="1">
                <a:solidFill>
                  <a:schemeClr val="bg1"/>
                </a:solidFill>
              </a:rPr>
              <a:t>Euroluna</a:t>
            </a:r>
            <a:r>
              <a:rPr lang="en-US" altLang="en-US" sz="1200" b="1" dirty="0">
                <a:solidFill>
                  <a:schemeClr val="bg1"/>
                </a:solidFill>
              </a:rPr>
              <a:t>: </a:t>
            </a:r>
            <a:endParaRPr lang="en-US" altLang="en-US" sz="1200" b="1" dirty="0" smtClean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			                </a:t>
            </a:r>
            <a:r>
              <a:rPr lang="en-US" altLang="en-US" sz="1200" b="1" dirty="0" err="1" smtClean="0">
                <a:solidFill>
                  <a:schemeClr val="bg1"/>
                </a:solidFill>
              </a:rPr>
              <a:t>Romit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200" b="1" dirty="0">
                <a:solidFill>
                  <a:schemeClr val="bg1"/>
                </a:solidFill>
              </a:rPr>
              <a:t>1  2U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(2-Unit) CubeSat &gt;&gt;</a:t>
            </a:r>
          </a:p>
          <a:p>
            <a:endParaRPr lang="en-US" altLang="en-US" sz="1400" b="1" dirty="0">
              <a:solidFill>
                <a:schemeClr val="bg1"/>
              </a:solidFill>
            </a:endParaRPr>
          </a:p>
          <a:p>
            <a:endParaRPr lang="en-US" altLang="en-US" sz="1400" dirty="0" smtClean="0">
              <a:solidFill>
                <a:srgbClr val="000000"/>
              </a:solidFill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</a:rPr>
              <a:t>  </a:t>
            </a:r>
            <a:r>
              <a:rPr lang="en-US" altLang="en-US" sz="1400" b="1" dirty="0">
                <a:solidFill>
                  <a:schemeClr val="bg1"/>
                </a:solidFill>
              </a:rPr>
              <a:t>Launch Cost: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$12,500-$19,625, Academic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7391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B050"/>
                </a:solidFill>
                <a:latin typeface="Arial Black" pitchFamily="34" charset="0"/>
              </a:rPr>
              <a:t>SATELLITE LAUNCH MANIFEST 128th Payload Booked</a:t>
            </a:r>
            <a:r>
              <a:rPr lang="en-US" altLang="en-US" sz="2800" b="1" dirty="0">
                <a:solidFill>
                  <a:srgbClr val="00B050"/>
                </a:solidFill>
                <a:latin typeface="Arial Black" pitchFamily="34" charset="0"/>
              </a:rPr>
              <a:t>!</a:t>
            </a:r>
          </a:p>
        </p:txBody>
      </p:sp>
      <p:pic>
        <p:nvPicPr>
          <p:cNvPr id="4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7574" r="79588" b="19849"/>
          <a:stretch>
            <a:fillRect/>
          </a:stretch>
        </p:blipFill>
        <p:spPr bwMode="auto">
          <a:xfrm>
            <a:off x="6566693" y="251618"/>
            <a:ext cx="13716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88" t="23302" r="2153" b="20258"/>
          <a:stretch>
            <a:fillRect/>
          </a:stretch>
        </p:blipFill>
        <p:spPr bwMode="auto">
          <a:xfrm>
            <a:off x="8116093" y="152399"/>
            <a:ext cx="7096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267200"/>
            <a:ext cx="1905000" cy="1425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68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051357"/>
            <a:ext cx="861060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TUBESATS</a:t>
            </a:r>
          </a:p>
          <a:p>
            <a:pPr algn="ctr"/>
            <a:endParaRPr lang="en-US" altLang="en-US" sz="1400" b="1" dirty="0" smtClean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Morehead State University (Kentucky Space) (TubeSat and 2 suborbital payloads) 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InterAmerican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University of Puerto Rico 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University of Sydney (2) </a:t>
            </a:r>
            <a:r>
              <a:rPr lang="en-US" altLang="en-US" sz="1400" b="1" i="1" dirty="0" err="1" smtClean="0">
                <a:solidFill>
                  <a:schemeClr val="bg1"/>
                </a:solidFill>
              </a:rPr>
              <a:t>i</a:t>
            </a:r>
            <a:r>
              <a:rPr lang="en-US" altLang="en-US" sz="1400" b="1" i="1" dirty="0" smtClean="0">
                <a:solidFill>
                  <a:schemeClr val="bg1"/>
                </a:solidFill>
              </a:rPr>
              <a:t>-INSPIRE (initial-</a:t>
            </a:r>
            <a:r>
              <a:rPr lang="en-US" altLang="en-US" sz="1400" b="1" i="1" dirty="0" err="1" smtClean="0">
                <a:solidFill>
                  <a:schemeClr val="bg1"/>
                </a:solidFill>
              </a:rPr>
              <a:t>INtegrated</a:t>
            </a:r>
            <a:r>
              <a:rPr lang="en-US" altLang="en-US" sz="1400" b="1" i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i="1" dirty="0" err="1" smtClean="0">
                <a:solidFill>
                  <a:schemeClr val="bg1"/>
                </a:solidFill>
              </a:rPr>
              <a:t>SPectrograph</a:t>
            </a:r>
            <a:r>
              <a:rPr lang="en-US" altLang="en-US" sz="1400" b="1" i="1" dirty="0" smtClean="0">
                <a:solidFill>
                  <a:schemeClr val="bg1"/>
                </a:solidFill>
              </a:rPr>
              <a:t>, Imager &amp; Radiation Explorer)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Aslan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Academy (Private LA High School) STEM Program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Project Calliope (Space Music Project)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Universidad de Puerto Rico/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Marcelino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Canino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Middle School, STEM micro- meteoroid impact study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GLXP Team SYNERGY MOON Space-Qualifying Rover Team AUV’s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Comms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GLXP Team Part-Time Scientists / Fluid &amp; Reason Software (2) (US/Germany)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Naval Postgraduate School (3);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TubeSats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as ad-hoc orbital communication nodes </a:t>
            </a:r>
          </a:p>
          <a:p>
            <a:r>
              <a:rPr lang="en-US" altLang="en-US" sz="1400" b="1" dirty="0">
                <a:solidFill>
                  <a:schemeClr val="bg1"/>
                </a:solidFill>
              </a:rPr>
              <a:t>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Defense Science and Technology Lab (DSTL) United Kingdom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Austrian Arts Group mur.at with MURSAT: Earth-as-Art Project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United States Military Academy at West Point (2)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Brazilian Space Institute/108 5th-7</a:t>
            </a:r>
            <a:r>
              <a:rPr lang="en-US" altLang="en-US" sz="1400" b="1" baseline="30000" dirty="0" smtClean="0">
                <a:solidFill>
                  <a:schemeClr val="bg1"/>
                </a:solidFill>
              </a:rPr>
              <a:t>th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Graders, Ubatuba, Sao Paulo, Brazil STEM Program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Mexican Satellite Project ULISES Sat from PLAY Festival’s Arts/Soccer Opera from Space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TriVector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Services (Huntsville)</a:t>
            </a:r>
            <a:r>
              <a:rPr lang="en-US" altLang="en-US" sz="1400" b="1" i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TRACsat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–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TriVector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Radiation </a:t>
            </a:r>
            <a:r>
              <a:rPr lang="en-US" altLang="en-US" sz="1400" b="1" dirty="0">
                <a:solidFill>
                  <a:schemeClr val="bg1"/>
                </a:solidFill>
              </a:rPr>
              <a:t>and Attitude Control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Satellite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La </a:t>
            </a:r>
            <a:r>
              <a:rPr lang="en-US" altLang="en-US" sz="1400" b="1" dirty="0" err="1">
                <a:solidFill>
                  <a:schemeClr val="bg1"/>
                </a:solidFill>
              </a:rPr>
              <a:t>Despensa</a:t>
            </a:r>
            <a:r>
              <a:rPr lang="en-US" altLang="en-US" sz="1400" b="1" dirty="0">
                <a:solidFill>
                  <a:schemeClr val="bg1"/>
                </a:solidFill>
              </a:rPr>
              <a:t> (The Pantry) Advertising Agency/</a:t>
            </a:r>
            <a:r>
              <a:rPr lang="en-US" altLang="en-US" sz="1400" b="1" dirty="0" err="1">
                <a:solidFill>
                  <a:schemeClr val="bg1"/>
                </a:solidFill>
              </a:rPr>
              <a:t>Iniciativas</a:t>
            </a:r>
            <a:r>
              <a:rPr lang="en-US" altLang="en-US" sz="1400" b="1" dirty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>
                <a:solidFill>
                  <a:schemeClr val="bg1"/>
                </a:solidFill>
              </a:rPr>
              <a:t>en</a:t>
            </a:r>
            <a:r>
              <a:rPr lang="en-US" altLang="en-US" sz="1400" b="1" dirty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>
                <a:solidFill>
                  <a:schemeClr val="bg1"/>
                </a:solidFill>
              </a:rPr>
              <a:t>Idiomas</a:t>
            </a:r>
            <a:r>
              <a:rPr lang="en-US" altLang="en-US" sz="1400" b="1" dirty="0">
                <a:solidFill>
                  <a:schemeClr val="bg1"/>
                </a:solidFill>
              </a:rPr>
              <a:t> (Madrid, Spain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es-ES" altLang="en-US" sz="1400" b="1" dirty="0" smtClean="0">
                <a:solidFill>
                  <a:schemeClr val="bg1"/>
                </a:solidFill>
              </a:rPr>
              <a:t> AKQA </a:t>
            </a:r>
            <a:r>
              <a:rPr lang="es-ES" altLang="en-US" sz="1400" b="1" dirty="0" err="1">
                <a:solidFill>
                  <a:schemeClr val="bg1"/>
                </a:solidFill>
              </a:rPr>
              <a:t>Advertising</a:t>
            </a:r>
            <a:r>
              <a:rPr lang="es-ES" altLang="en-US" sz="1400" b="1" dirty="0">
                <a:solidFill>
                  <a:schemeClr val="bg1"/>
                </a:solidFill>
              </a:rPr>
              <a:t>, San Francisco      </a:t>
            </a:r>
          </a:p>
          <a:p>
            <a:r>
              <a:rPr lang="es-ES" altLang="en-US" sz="1400" b="1" dirty="0">
                <a:solidFill>
                  <a:schemeClr val="bg1"/>
                </a:solidFill>
              </a:rPr>
              <a:t> </a:t>
            </a:r>
            <a:r>
              <a:rPr lang="es-ES" altLang="en-US" sz="1400" b="1" dirty="0" smtClean="0">
                <a:solidFill>
                  <a:schemeClr val="bg1"/>
                </a:solidFill>
              </a:rPr>
              <a:t>Universidad </a:t>
            </a:r>
            <a:r>
              <a:rPr lang="es-ES" altLang="en-US" sz="1400" b="1" dirty="0">
                <a:solidFill>
                  <a:schemeClr val="bg1"/>
                </a:solidFill>
              </a:rPr>
              <a:t>de Chile, Santiago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r>
              <a:rPr lang="en-US" altLang="en-US" sz="1400" b="1" dirty="0">
                <a:solidFill>
                  <a:schemeClr val="bg1"/>
                </a:solidFill>
              </a:rPr>
              <a:t>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Galaxy </a:t>
            </a:r>
            <a:r>
              <a:rPr lang="en-US" altLang="en-US" sz="1400" b="1" dirty="0">
                <a:solidFill>
                  <a:schemeClr val="bg1"/>
                </a:solidFill>
              </a:rPr>
              <a:t>Global, 1 </a:t>
            </a:r>
            <a:r>
              <a:rPr lang="en-US" altLang="en-US" sz="1400" b="1" dirty="0" err="1">
                <a:solidFill>
                  <a:schemeClr val="bg1"/>
                </a:solidFill>
              </a:rPr>
              <a:t>TubeSat</a:t>
            </a:r>
            <a:r>
              <a:rPr lang="en-US" altLang="en-US" sz="1400" b="1" dirty="0">
                <a:solidFill>
                  <a:schemeClr val="bg1"/>
                </a:solidFill>
              </a:rPr>
              <a:t>, donated to NASA Educational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Program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Mountain View/Los Altos School District </a:t>
            </a:r>
          </a:p>
          <a:p>
            <a:r>
              <a:rPr lang="en-US" altLang="en-US" sz="1400" b="1" dirty="0">
                <a:solidFill>
                  <a:schemeClr val="bg1"/>
                </a:solidFill>
              </a:rPr>
              <a:t>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NASA </a:t>
            </a:r>
            <a:r>
              <a:rPr lang="en-US" altLang="en-US" sz="1400" b="1" dirty="0">
                <a:solidFill>
                  <a:schemeClr val="bg1"/>
                </a:solidFill>
              </a:rPr>
              <a:t>Independent Verification and Validation (IV&amp;V) Facility 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(5)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IBM  (4)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		             Price: $8,000 Kit and Launch (Academic)</a:t>
            </a:r>
          </a:p>
          <a:p>
            <a:endParaRPr lang="en-US" altLang="en-US" sz="1400" b="1" dirty="0" smtClean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</a:t>
            </a:r>
            <a:endParaRPr lang="en-US" altLang="en-US" sz="1400" b="1" dirty="0">
              <a:solidFill>
                <a:schemeClr val="bg1"/>
              </a:solidFill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7391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B050"/>
                </a:solidFill>
                <a:latin typeface="Arial Black" pitchFamily="34" charset="0"/>
              </a:rPr>
              <a:t>SATELLITE LAUNCH MANIFEST 128th Payload </a:t>
            </a:r>
            <a:r>
              <a:rPr lang="en-US" altLang="en-US" sz="2800" b="1" dirty="0">
                <a:solidFill>
                  <a:srgbClr val="00B050"/>
                </a:solidFill>
                <a:latin typeface="Arial Black" pitchFamily="34" charset="0"/>
              </a:rPr>
              <a:t>Booked!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endParaRPr lang="en-US" altLang="en-US" sz="2800" b="1" dirty="0">
              <a:solidFill>
                <a:srgbClr val="0000FF"/>
              </a:solidFill>
              <a:latin typeface="Arial Black" pitchFamily="34" charset="0"/>
            </a:endParaRPr>
          </a:p>
        </p:txBody>
      </p:sp>
      <p:pic>
        <p:nvPicPr>
          <p:cNvPr id="4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7574" r="79588" b="19849"/>
          <a:stretch>
            <a:fillRect/>
          </a:stretch>
        </p:blipFill>
        <p:spPr bwMode="auto">
          <a:xfrm>
            <a:off x="6566693" y="251618"/>
            <a:ext cx="13716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88" t="23302" r="2153" b="20258"/>
          <a:stretch>
            <a:fillRect/>
          </a:stretch>
        </p:blipFill>
        <p:spPr bwMode="auto">
          <a:xfrm>
            <a:off x="8116093" y="152399"/>
            <a:ext cx="7096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38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399" y="1172381"/>
            <a:ext cx="82923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TUBESATS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7391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B050"/>
                </a:solidFill>
                <a:latin typeface="Arial Black" pitchFamily="34" charset="0"/>
              </a:rPr>
              <a:t>SATELLITE LAUNCH MANIFEST 128th Payload </a:t>
            </a:r>
            <a:r>
              <a:rPr lang="en-US" altLang="en-US" sz="2800" b="1" dirty="0">
                <a:solidFill>
                  <a:srgbClr val="00B050"/>
                </a:solidFill>
                <a:latin typeface="Arial Black" pitchFamily="34" charset="0"/>
              </a:rPr>
              <a:t>Booked</a:t>
            </a:r>
            <a:r>
              <a:rPr lang="en-US" altLang="en-US" sz="2800" b="1" dirty="0" smtClean="0">
                <a:solidFill>
                  <a:srgbClr val="00B050"/>
                </a:solidFill>
                <a:latin typeface="Arial Black" pitchFamily="34" charset="0"/>
              </a:rPr>
              <a:t>!</a:t>
            </a:r>
            <a:endParaRPr lang="en-US" altLang="en-US" sz="28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4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7574" r="79588" b="19849"/>
          <a:stretch>
            <a:fillRect/>
          </a:stretch>
        </p:blipFill>
        <p:spPr bwMode="auto">
          <a:xfrm>
            <a:off x="6566693" y="251618"/>
            <a:ext cx="13716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88" t="23302" r="2153" b="20258"/>
          <a:stretch>
            <a:fillRect/>
          </a:stretch>
        </p:blipFill>
        <p:spPr bwMode="auto">
          <a:xfrm>
            <a:off x="8116093" y="152399"/>
            <a:ext cx="7096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1925" y="1453629"/>
            <a:ext cx="852090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400" b="1" dirty="0" smtClean="0">
                <a:solidFill>
                  <a:schemeClr val="bg1"/>
                </a:solidFill>
              </a:rPr>
              <a:t>   Institute of Advanced Media Arts and Sciences/The Science Project, Inc., Japan (7)     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University of Sao Paulo, Brazil (2)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David Lawrence K-8 School, North Miami, Florida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RADG, Ohio---Undisclosed Advertising Project      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Jose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Virgilio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Braghetto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Neto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/OMNI LABS, Brazil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Ute Mountain Ute/Colorado State University Extension 4H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KEN KATO---Personal Satellite Project, Japan 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Ryerson University, Toronto, Canada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DOCTOR WHO TARDIS in Orbit: Robert Doyle and Team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Emmanuel Lesser,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Spacebooth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, Belgium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University Nova de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Lisboa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, Portugal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National University of Singapore, RSPL (3)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Manhattan Satellite Lab; NYCSAT-1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RMC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s.r.o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.; </a:t>
            </a:r>
            <a:r>
              <a:rPr lang="en-US" altLang="en-US" sz="1400" b="1" i="1" dirty="0" smtClean="0">
                <a:solidFill>
                  <a:schemeClr val="bg1"/>
                </a:solidFill>
              </a:rPr>
              <a:t>Popular SK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, Slovakia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Penn State University, Wilkes-Barre Campus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Universidad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Autónoma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de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Autónoma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de Zacatecas, Mexico (2)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MEDO, South Africa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</a:t>
            </a:r>
            <a:r>
              <a:rPr lang="en-US" altLang="en-US" sz="1400" b="1" dirty="0" err="1" smtClean="0">
                <a:solidFill>
                  <a:schemeClr val="bg1"/>
                </a:solidFill>
              </a:rPr>
              <a:t>NoiseFigure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Research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Technical University of Moldova</a:t>
            </a: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  Harmony School of Excellence, Austin</a:t>
            </a:r>
          </a:p>
          <a:p>
            <a:r>
              <a:rPr lang="en-US" altLang="en-US" sz="1400" b="1" dirty="0">
                <a:solidFill>
                  <a:schemeClr val="bg1"/>
                </a:solidFill>
              </a:rPr>
              <a:t>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 Base </a:t>
            </a:r>
            <a:r>
              <a:rPr lang="en-US" altLang="en-US" sz="1400" b="1" dirty="0">
                <a:solidFill>
                  <a:schemeClr val="bg1"/>
                </a:solidFill>
              </a:rPr>
              <a:t>11/ West Los Angeles College (2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altLang="en-US" sz="1400" b="1" dirty="0">
                <a:solidFill>
                  <a:schemeClr val="bg1"/>
                </a:solidFill>
              </a:rPr>
              <a:t> </a:t>
            </a:r>
            <a:r>
              <a:rPr lang="en-US" altLang="en-US" sz="1400" b="1" dirty="0" smtClean="0">
                <a:solidFill>
                  <a:schemeClr val="bg1"/>
                </a:solidFill>
              </a:rPr>
              <a:t>  Shasta College, California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r>
              <a:rPr lang="en-US" altLang="en-US" sz="1400" b="1" dirty="0" smtClean="0">
                <a:solidFill>
                  <a:schemeClr val="bg1"/>
                </a:solidFill>
              </a:rPr>
              <a:t> 		           Price: </a:t>
            </a:r>
            <a:r>
              <a:rPr lang="en-US" altLang="en-US" sz="1400" b="1" dirty="0">
                <a:solidFill>
                  <a:schemeClr val="bg1"/>
                </a:solidFill>
              </a:rPr>
              <a:t>$8,000 Kit and Launch (Academic)</a:t>
            </a:r>
          </a:p>
          <a:p>
            <a:endParaRPr lang="en-US" altLang="en-US" sz="1400" b="1" dirty="0" smtClean="0">
              <a:solidFill>
                <a:schemeClr val="bg1"/>
              </a:solidFill>
            </a:endParaRPr>
          </a:p>
          <a:p>
            <a:endParaRPr lang="en-US" altLang="en-US" sz="1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6200" y="304800"/>
            <a:ext cx="6477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altLang="en-US" sz="195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GOOGLE</a:t>
            </a:r>
            <a:r>
              <a:rPr lang="en-US" altLang="en-US" sz="20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 LUNAR X PRIZE LUNAR </a:t>
            </a:r>
            <a:r>
              <a:rPr lang="en-US" altLang="en-US" sz="20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LANDING </a:t>
            </a:r>
            <a:r>
              <a:rPr lang="en-US" altLang="en-US" sz="20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SYSTEM: INTERORBITAL/</a:t>
            </a:r>
            <a:r>
              <a:rPr lang="en-US" altLang="en-US" sz="19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SYNERGY</a:t>
            </a:r>
            <a:r>
              <a:rPr lang="en-US" altLang="en-US" sz="20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itchFamily="34" charset="0"/>
              </a:rPr>
              <a:t> MOON</a:t>
            </a:r>
            <a:endParaRPr lang="en-US" altLang="en-US" sz="2000" b="1" dirty="0">
              <a:solidFill>
                <a:schemeClr val="bg1"/>
              </a:solidFill>
              <a:effectLst>
                <a:innerShdw blurRad="139700">
                  <a:prstClr val="black"/>
                </a:innerShdw>
              </a:effectLst>
              <a:latin typeface="Arial Black" pitchFamily="34" charset="0"/>
            </a:endParaRP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733800" y="64770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  <p:pic>
        <p:nvPicPr>
          <p:cNvPr id="10" name="Picture 9" descr="Untitled (trimmed)Engine firing side view 0 00 10-16.jpg"/>
          <p:cNvPicPr>
            <a:picLocks noChangeAspect="1"/>
          </p:cNvPicPr>
          <p:nvPr/>
        </p:nvPicPr>
        <p:blipFill>
          <a:blip r:embed="rId2" cstate="print"/>
          <a:srcRect l="31667" t="4074" r="39166"/>
          <a:stretch>
            <a:fillRect/>
          </a:stretch>
        </p:blipFill>
        <p:spPr>
          <a:xfrm>
            <a:off x="146306" y="1219200"/>
            <a:ext cx="2406138" cy="4451357"/>
          </a:xfrm>
          <a:prstGeom prst="rect">
            <a:avLst/>
          </a:prstGeom>
          <a:effectLst>
            <a:innerShdw blurRad="152400">
              <a:prstClr val="black"/>
            </a:innerShdw>
          </a:effectLst>
        </p:spPr>
      </p:pic>
      <p:pic>
        <p:nvPicPr>
          <p:cNvPr id="20489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3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6285" y="4364046"/>
            <a:ext cx="4102643" cy="1884354"/>
          </a:xfrm>
          <a:prstGeom prst="rect">
            <a:avLst/>
          </a:prstGeom>
        </p:spPr>
      </p:pic>
      <p:pic>
        <p:nvPicPr>
          <p:cNvPr id="11" name="Picture 10" descr="D:\Users\Randa\Pictures\2016-01\20160103_15123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5" t="23049" r="7825" b="18632"/>
          <a:stretch/>
        </p:blipFill>
        <p:spPr bwMode="auto">
          <a:xfrm rot="5400000">
            <a:off x="5210284" y="2676942"/>
            <a:ext cx="5365531" cy="2254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IOS_VIRUS-1.png"/>
          <p:cNvPicPr>
            <a:picLocks noChangeAspect="1"/>
          </p:cNvPicPr>
          <p:nvPr/>
        </p:nvPicPr>
        <p:blipFill rotWithShape="1">
          <a:blip r:embed="rId6" cstate="print"/>
          <a:srcRect l="7406" r="4416"/>
          <a:stretch/>
        </p:blipFill>
        <p:spPr>
          <a:xfrm>
            <a:off x="2411284" y="1124176"/>
            <a:ext cx="4495800" cy="2867932"/>
          </a:xfrm>
          <a:prstGeom prst="rect">
            <a:avLst/>
          </a:prstGeom>
          <a:effectLst>
            <a:innerShdw blurRad="1524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15837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104955" y="452067"/>
            <a:ext cx="6219645" cy="40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50" b="1" dirty="0" smtClean="0">
                <a:solidFill>
                  <a:schemeClr val="bg1"/>
                </a:solidFill>
                <a:latin typeface="Arial Black" pitchFamily="34" charset="0"/>
              </a:rPr>
              <a:t>NEPTUNE 36 (N36) </a:t>
            </a:r>
            <a:r>
              <a:rPr lang="en-US" sz="2050" b="1" dirty="0">
                <a:solidFill>
                  <a:schemeClr val="bg1"/>
                </a:solidFill>
                <a:latin typeface="Arial Black" pitchFamily="34" charset="0"/>
              </a:rPr>
              <a:t>MEDIUM-LIFT ROCKET </a:t>
            </a:r>
          </a:p>
        </p:txBody>
      </p:sp>
      <p:sp>
        <p:nvSpPr>
          <p:cNvPr id="21507" name="Text Box 8"/>
          <p:cNvSpPr txBox="1">
            <a:spLocks noChangeArrowheads="1"/>
          </p:cNvSpPr>
          <p:nvPr/>
        </p:nvSpPr>
        <p:spPr bwMode="auto">
          <a:xfrm>
            <a:off x="3352800" y="61722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Interorbital Systems</a:t>
            </a:r>
            <a:endParaRPr lang="en-US" sz="1000" b="1"/>
          </a:p>
        </p:txBody>
      </p:sp>
      <p:sp>
        <p:nvSpPr>
          <p:cNvPr id="21508" name="Text Box 9"/>
          <p:cNvSpPr txBox="1">
            <a:spLocks noChangeArrowheads="1"/>
          </p:cNvSpPr>
          <p:nvPr/>
        </p:nvSpPr>
        <p:spPr bwMode="auto">
          <a:xfrm>
            <a:off x="3810000" y="64008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/>
              <a:t>www.interorbital.com</a:t>
            </a:r>
          </a:p>
        </p:txBody>
      </p:sp>
      <p:sp>
        <p:nvSpPr>
          <p:cNvPr id="21509" name="Text Box 27"/>
          <p:cNvSpPr txBox="1">
            <a:spLocks noChangeArrowheads="1"/>
          </p:cNvSpPr>
          <p:nvPr/>
        </p:nvSpPr>
        <p:spPr bwMode="auto">
          <a:xfrm>
            <a:off x="3831206" y="1866122"/>
            <a:ext cx="4495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</a:rPr>
              <a:t>36 Common Propulsion Modules (CPMs)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</a:rPr>
              <a:t>36 </a:t>
            </a:r>
            <a:r>
              <a:rPr lang="en-US" sz="1200" b="1" dirty="0" err="1" smtClean="0">
                <a:solidFill>
                  <a:schemeClr val="bg1"/>
                </a:solidFill>
              </a:rPr>
              <a:t>Ablatively</a:t>
            </a:r>
            <a:r>
              <a:rPr lang="en-US" sz="1200" b="1" dirty="0" smtClean="0">
                <a:solidFill>
                  <a:schemeClr val="bg1"/>
                </a:solidFill>
              </a:rPr>
              <a:t>-Cooled Liquid Rocket Engines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</a:rPr>
              <a:t>Four Stages (Lunar Transfer Vehicle = Stage 4)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</a:rPr>
              <a:t>Gimbaled Steering ; Modular;  Ocean-Launched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B050"/>
                </a:solidFill>
              </a:rPr>
              <a:t>Alternate Approaches: 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</a:rPr>
              <a:t>* 5 launches of smaller five-module rockets with rendezvous and docking on-orbit assembly to create an augmented vehicle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</a:rPr>
              <a:t>* Using larger CPMs to reduce number of modules needed</a:t>
            </a:r>
          </a:p>
        </p:txBody>
      </p:sp>
      <p:pic>
        <p:nvPicPr>
          <p:cNvPr id="8199" name="Picture 12" descr="n36 lunar assembly 1 vertical 1.jpg"/>
          <p:cNvPicPr>
            <a:picLocks noChangeAspect="1"/>
          </p:cNvPicPr>
          <p:nvPr/>
        </p:nvPicPr>
        <p:blipFill>
          <a:blip r:embed="rId2" cstate="print"/>
          <a:srcRect l="42105" t="3706" r="41228" b="2260"/>
          <a:stretch>
            <a:fillRect/>
          </a:stretch>
        </p:blipFill>
        <p:spPr bwMode="auto">
          <a:xfrm>
            <a:off x="623977" y="1099677"/>
            <a:ext cx="1174659" cy="4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52400">
              <a:prstClr val="black"/>
            </a:innerShdw>
          </a:effectLst>
        </p:spPr>
      </p:pic>
      <p:pic>
        <p:nvPicPr>
          <p:cNvPr id="8200" name="Picture 14" descr="n36 lunar assembly 1 engine view 1.jpg"/>
          <p:cNvPicPr>
            <a:picLocks noChangeAspect="1"/>
          </p:cNvPicPr>
          <p:nvPr/>
        </p:nvPicPr>
        <p:blipFill>
          <a:blip r:embed="rId3" cstate="print"/>
          <a:srcRect l="21053" t="3706" r="20175" b="3706"/>
          <a:stretch>
            <a:fillRect/>
          </a:stretch>
        </p:blipFill>
        <p:spPr bwMode="auto">
          <a:xfrm>
            <a:off x="1981200" y="2635892"/>
            <a:ext cx="990600" cy="94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52400">
              <a:prstClr val="black"/>
            </a:innerShdw>
          </a:effectLst>
        </p:spPr>
      </p:pic>
      <p:pic>
        <p:nvPicPr>
          <p:cNvPr id="8202" name="Picture 7" descr="C:\Users\Randa\Pictures\CPM Main Engine Test10.28.12\GPRE7.5KNTF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24145" y="4274372"/>
            <a:ext cx="4457700" cy="189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52400">
              <a:prstClr val="black"/>
            </a:innerShdw>
          </a:effectLst>
        </p:spPr>
      </p:pic>
      <p:sp>
        <p:nvSpPr>
          <p:cNvPr id="21513" name="Text Box 3"/>
          <p:cNvSpPr txBox="1">
            <a:spLocks noChangeArrowheads="1"/>
          </p:cNvSpPr>
          <p:nvPr/>
        </p:nvSpPr>
        <p:spPr bwMode="auto">
          <a:xfrm>
            <a:off x="3200401" y="1214488"/>
            <a:ext cx="57911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 cap="all" dirty="0" smtClean="0">
                <a:solidFill>
                  <a:srgbClr val="00B050"/>
                </a:solidFill>
              </a:rPr>
              <a:t>Interorbital Systems</a:t>
            </a:r>
            <a:r>
              <a:rPr lang="en-US" sz="2000" b="1" i="1" dirty="0" smtClean="0">
                <a:solidFill>
                  <a:srgbClr val="00B050"/>
                </a:solidFill>
              </a:rPr>
              <a:t> / SYNERGY MOON</a:t>
            </a:r>
            <a:endParaRPr lang="en-US" sz="2000" b="1" i="1" dirty="0">
              <a:solidFill>
                <a:srgbClr val="00B050"/>
              </a:solidFill>
            </a:endParaRPr>
          </a:p>
        </p:txBody>
      </p:sp>
      <p:sp>
        <p:nvSpPr>
          <p:cNvPr id="21514" name="Text Box 3"/>
          <p:cNvSpPr txBox="1">
            <a:spLocks noChangeArrowheads="1"/>
          </p:cNvSpPr>
          <p:nvPr/>
        </p:nvSpPr>
        <p:spPr bwMode="auto">
          <a:xfrm>
            <a:off x="152400" y="5175365"/>
            <a:ext cx="38861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B050"/>
                </a:solidFill>
              </a:rPr>
              <a:t>NEPTUNE 36: 1 </a:t>
            </a:r>
            <a:r>
              <a:rPr lang="en-US" sz="1200" b="1" dirty="0">
                <a:solidFill>
                  <a:srgbClr val="00B050"/>
                </a:solidFill>
              </a:rPr>
              <a:t>Metric </a:t>
            </a:r>
            <a:r>
              <a:rPr lang="en-US" sz="1200" b="1" dirty="0" smtClean="0">
                <a:solidFill>
                  <a:srgbClr val="00B050"/>
                </a:solidFill>
              </a:rPr>
              <a:t>Ton (~2000 </a:t>
            </a:r>
            <a:r>
              <a:rPr lang="en-US" sz="1200" b="1" dirty="0" err="1" smtClean="0">
                <a:solidFill>
                  <a:srgbClr val="00B050"/>
                </a:solidFill>
              </a:rPr>
              <a:t>lbs</a:t>
            </a:r>
            <a:r>
              <a:rPr lang="en-US" sz="1200" b="1" dirty="0" smtClean="0">
                <a:solidFill>
                  <a:srgbClr val="00B050"/>
                </a:solidFill>
              </a:rPr>
              <a:t>) </a:t>
            </a:r>
            <a:r>
              <a:rPr lang="en-US" sz="1200" b="1" dirty="0">
                <a:solidFill>
                  <a:srgbClr val="00B050"/>
                </a:solidFill>
              </a:rPr>
              <a:t>to </a:t>
            </a:r>
            <a:r>
              <a:rPr lang="en-US" sz="1200" b="1" dirty="0" smtClean="0">
                <a:solidFill>
                  <a:srgbClr val="00B050"/>
                </a:solidFill>
              </a:rPr>
              <a:t>LEO; 191 kg (421 </a:t>
            </a:r>
            <a:r>
              <a:rPr lang="en-US" sz="1200" b="1" dirty="0" err="1" smtClean="0">
                <a:solidFill>
                  <a:srgbClr val="00B050"/>
                </a:solidFill>
              </a:rPr>
              <a:t>lbs</a:t>
            </a:r>
            <a:r>
              <a:rPr lang="en-US" sz="1200" b="1" dirty="0" smtClean="0">
                <a:solidFill>
                  <a:srgbClr val="00B050"/>
                </a:solidFill>
              </a:rPr>
              <a:t>) to TLI; 32kg (70 </a:t>
            </a:r>
            <a:r>
              <a:rPr lang="en-US" sz="1200" b="1" dirty="0" err="1" smtClean="0">
                <a:solidFill>
                  <a:srgbClr val="00B050"/>
                </a:solidFill>
              </a:rPr>
              <a:t>lbs</a:t>
            </a:r>
            <a:r>
              <a:rPr lang="en-US" sz="1200" b="1" dirty="0">
                <a:solidFill>
                  <a:srgbClr val="00B050"/>
                </a:solidFill>
              </a:rPr>
              <a:t>) to Lunar </a:t>
            </a:r>
            <a:r>
              <a:rPr lang="en-US" sz="1200" b="1" dirty="0" smtClean="0">
                <a:solidFill>
                  <a:srgbClr val="00B050"/>
                </a:solidFill>
              </a:rPr>
              <a:t>Surface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B050"/>
                </a:solidFill>
              </a:rPr>
              <a:t>SYNERGY MOON GLXP Launcher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B050"/>
                </a:solidFill>
              </a:rPr>
              <a:t>Lunar Direct; No </a:t>
            </a:r>
            <a:r>
              <a:rPr lang="en-US" sz="1200" b="1" dirty="0">
                <a:solidFill>
                  <a:srgbClr val="00B050"/>
                </a:solidFill>
              </a:rPr>
              <a:t>P</a:t>
            </a:r>
            <a:r>
              <a:rPr lang="en-US" sz="1200" b="1" dirty="0" smtClean="0">
                <a:solidFill>
                  <a:srgbClr val="00B050"/>
                </a:solidFill>
              </a:rPr>
              <a:t>arking Orbit</a:t>
            </a:r>
            <a:endParaRPr lang="en-US" sz="1200" b="1" dirty="0">
              <a:solidFill>
                <a:srgbClr val="00B050"/>
              </a:solidFill>
            </a:endParaRPr>
          </a:p>
        </p:txBody>
      </p:sp>
      <p:pic>
        <p:nvPicPr>
          <p:cNvPr id="21515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5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5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7" name="Text Box 8"/>
          <p:cNvSpPr txBox="1">
            <a:spLocks noChangeArrowheads="1"/>
          </p:cNvSpPr>
          <p:nvPr/>
        </p:nvSpPr>
        <p:spPr bwMode="auto">
          <a:xfrm>
            <a:off x="3379398" y="6188859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733800" y="64008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2400" y="304800"/>
            <a:ext cx="6705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anose="020B0A04020102020204" pitchFamily="34" charset="0"/>
              </a:rPr>
              <a:t>IOS LUNAR SAMPLE </a:t>
            </a:r>
            <a:r>
              <a:rPr lang="en-US" sz="2200" b="1" dirty="0" smtClean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anose="020B0A04020102020204" pitchFamily="34" charset="0"/>
              </a:rPr>
              <a:t>RETURN </a:t>
            </a:r>
            <a:r>
              <a:rPr lang="en-US" sz="2200" b="1" dirty="0">
                <a:solidFill>
                  <a:schemeClr val="bg1"/>
                </a:solidFill>
                <a:effectLst>
                  <a:innerShdw blurRad="139700">
                    <a:prstClr val="black"/>
                  </a:innerShdw>
                </a:effectLst>
                <a:latin typeface="Arial Black" panose="020B0A04020102020204" pitchFamily="34" charset="0"/>
              </a:rPr>
              <a:t>MISSION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3352800" y="61722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Interorbital Systems</a:t>
            </a:r>
            <a:endParaRPr lang="en-US" sz="1000" b="1"/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3810000" y="64008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/>
              <a:t>www.interorbital.com</a:t>
            </a:r>
          </a:p>
        </p:txBody>
      </p:sp>
      <p:pic>
        <p:nvPicPr>
          <p:cNvPr id="11270" name="Picture 7" descr="RIPPER Assembly Return Scenario Edit 1 Labeled 1 Rover 3 edit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226" y="1374977"/>
            <a:ext cx="5661348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52400">
              <a:prstClr val="black"/>
            </a:innerShdw>
          </a:effectLst>
        </p:spPr>
      </p:pic>
      <p:pic>
        <p:nvPicPr>
          <p:cNvPr id="22534" name="Picture 9" descr="Logo GLXP 1 (Resized Tiny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676400"/>
            <a:ext cx="6159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4" cstate="print"/>
          <a:srcRect l="1675" t="17574" r="79588" b="19849"/>
          <a:stretch>
            <a:fillRect/>
          </a:stretch>
        </p:blipFill>
        <p:spPr bwMode="auto">
          <a:xfrm>
            <a:off x="6400800" y="381000"/>
            <a:ext cx="1371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2" descr="Powerpoint Gray Logo Flame Red Triangle No Text 1"/>
          <p:cNvPicPr>
            <a:picLocks noChangeAspect="1" noChangeArrowheads="1"/>
          </p:cNvPicPr>
          <p:nvPr/>
        </p:nvPicPr>
        <p:blipFill>
          <a:blip r:embed="rId4" cstate="print"/>
          <a:srcRect l="91388" t="23302" r="2153" b="20258"/>
          <a:stretch>
            <a:fillRect/>
          </a:stretch>
        </p:blipFill>
        <p:spPr bwMode="auto">
          <a:xfrm>
            <a:off x="8001000" y="228600"/>
            <a:ext cx="709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Text Box 4"/>
          <p:cNvSpPr txBox="1">
            <a:spLocks noChangeArrowheads="1"/>
          </p:cNvSpPr>
          <p:nvPr/>
        </p:nvSpPr>
        <p:spPr bwMode="auto">
          <a:xfrm>
            <a:off x="3505200" y="61722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886200" y="64008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  <p:sp>
        <p:nvSpPr>
          <p:cNvPr id="22539" name="Text Box 6"/>
          <p:cNvSpPr txBox="1">
            <a:spLocks noChangeArrowheads="1"/>
          </p:cNvSpPr>
          <p:nvPr/>
        </p:nvSpPr>
        <p:spPr bwMode="auto">
          <a:xfrm>
            <a:off x="609600" y="5193495"/>
            <a:ext cx="79248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endParaRPr lang="en-US" altLang="en-US" b="1" dirty="0" smtClean="0">
              <a:solidFill>
                <a:srgbClr val="00B050"/>
              </a:solidFill>
            </a:endParaRPr>
          </a:p>
          <a:p>
            <a:pPr algn="ctr" eaLnBrk="0" hangingPunct="0"/>
            <a:r>
              <a:rPr lang="en-US" altLang="en-US" b="1" dirty="0" smtClean="0">
                <a:solidFill>
                  <a:srgbClr val="00B050"/>
                </a:solidFill>
              </a:rPr>
              <a:t>X PRIZE FOLLOW-ON MISSIONS                                                                                                         </a:t>
            </a:r>
            <a:r>
              <a:rPr lang="en-US" altLang="en-US" sz="1200" b="1" dirty="0" smtClean="0">
                <a:solidFill>
                  <a:srgbClr val="00B050"/>
                </a:solidFill>
              </a:rPr>
              <a:t>PRE-SALE </a:t>
            </a:r>
            <a:r>
              <a:rPr lang="en-US" altLang="en-US" sz="1200" b="1" dirty="0">
                <a:solidFill>
                  <a:srgbClr val="00B050"/>
                </a:solidFill>
              </a:rPr>
              <a:t>OF LUNAR MATERIAL TO COLLECTORS AND RESEARCHERS</a:t>
            </a:r>
          </a:p>
          <a:p>
            <a:pPr algn="ctr" eaLnBrk="0" hangingPunct="0"/>
            <a:r>
              <a:rPr lang="en-US" sz="1200" dirty="0" smtClean="0">
                <a:solidFill>
                  <a:schemeClr val="bg1"/>
                </a:solidFill>
              </a:rPr>
              <a:t>Dedicated </a:t>
            </a:r>
            <a:r>
              <a:rPr lang="en-US" sz="1200" dirty="0">
                <a:solidFill>
                  <a:schemeClr val="bg1"/>
                </a:solidFill>
              </a:rPr>
              <a:t>and Ride-Share Launch Opportunities for Small Satellite Payloads to the Moon and Beyond</a:t>
            </a:r>
          </a:p>
          <a:p>
            <a:pPr algn="ctr" eaLnBrk="0" hangingPunct="0"/>
            <a:r>
              <a:rPr lang="en-US" sz="1200" dirty="0" smtClean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  <a:p>
            <a:pPr algn="ctr" eaLnBrk="0" hangingPunct="0"/>
            <a:r>
              <a:rPr lang="en-US" sz="1000" dirty="0">
                <a:solidFill>
                  <a:schemeClr val="bg1"/>
                </a:solidFill>
              </a:rPr>
              <a:t>     </a:t>
            </a:r>
          </a:p>
          <a:p>
            <a:pPr algn="ctr" eaLnBrk="0" hangingPunct="0"/>
            <a:r>
              <a:rPr lang="en-US" altLang="en-US" sz="1000" b="1" dirty="0">
                <a:solidFill>
                  <a:schemeClr val="bg1"/>
                </a:solidFill>
              </a:rPr>
              <a:t>        </a:t>
            </a:r>
          </a:p>
          <a:p>
            <a:pPr algn="ctr" eaLnBrk="0" hangingPunct="0"/>
            <a:endParaRPr lang="en-US" altLang="en-US" sz="1100" b="1" dirty="0">
              <a:solidFill>
                <a:schemeClr val="bg1"/>
              </a:solidFill>
            </a:endParaRPr>
          </a:p>
          <a:p>
            <a:pPr algn="ctr" eaLnBrk="0" hangingPunct="0"/>
            <a:endParaRPr lang="en-US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7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trilogo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76400"/>
            <a:ext cx="4724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3352800" y="61722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400" b="1">
                <a:solidFill>
                  <a:srgbClr val="0000FF"/>
                </a:solidFill>
              </a:rPr>
              <a:t>Interorbital Systems</a:t>
            </a:r>
            <a:endParaRPr lang="en-US" altLang="en-US" sz="1000" b="1">
              <a:solidFill>
                <a:srgbClr val="0000FF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33800" y="64008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bg1"/>
                </a:solidFill>
                <a:cs typeface="+mn-cs"/>
              </a:rPr>
              <a:t>www.interorbital.com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35339</TotalTime>
  <Words>1777</Words>
  <Application>Microsoft Office PowerPoint</Application>
  <PresentationFormat>On-screen Show (4:3)</PresentationFormat>
  <Paragraphs>276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 Black</vt:lpstr>
      <vt:lpstr>Franklin Gothic Book</vt:lpstr>
      <vt:lpstr>Perpetua</vt:lpstr>
      <vt:lpstr>Times New Roman</vt:lpstr>
      <vt:lpstr>Wingdings 2</vt:lpstr>
      <vt:lpstr>Equity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Interorbital Systems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Roderick Milliron</dc:creator>
  <cp:lastModifiedBy>RRMilliron</cp:lastModifiedBy>
  <cp:revision>994</cp:revision>
  <dcterms:created xsi:type="dcterms:W3CDTF">2005-10-03T21:09:41Z</dcterms:created>
  <dcterms:modified xsi:type="dcterms:W3CDTF">2016-04-24T23:25:42Z</dcterms:modified>
</cp:coreProperties>
</file>