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ADB"/>
          </a:solidFill>
        </a:fill>
      </a:tcStyle>
    </a:wholeTbl>
    <a:band2H>
      <a:tcTxStyle b="def" i="def"/>
      <a:tcStyle>
        <a:tcBdr/>
        <a:fill>
          <a:solidFill>
            <a:srgbClr val="E6ED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D7CB"/>
          </a:solidFill>
        </a:fill>
      </a:tcStyle>
    </a:wholeTbl>
    <a:band2H>
      <a:tcTxStyle b="def" i="def"/>
      <a:tcStyle>
        <a:tcBdr/>
        <a:fill>
          <a:solidFill>
            <a:srgbClr val="F3EC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0000"/>
        </a:fontRef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0000"/>
              </a:solidFill>
              <a:prstDash val="solid"/>
              <a:round/>
            </a:ln>
          </a:top>
          <a:bottom>
            <a:ln w="254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0000"/>
              </a:solidFill>
              <a:prstDash val="solid"/>
              <a:round/>
            </a:ln>
          </a:top>
          <a:bottom>
            <a:ln w="254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ACA"/>
          </a:solidFill>
        </a:fill>
      </a:tcStyle>
    </a:wholeTbl>
    <a:band2H>
      <a:tcTxStyle b="def" i="def"/>
      <a:tcStyle>
        <a:tcBdr/>
        <a:fill>
          <a:solidFill>
            <a:srgbClr val="FF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1" name="Shape 12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3" name="Shape 13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4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63062" y="6790952"/>
            <a:ext cx="4293966" cy="4293966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Shape 23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3" name="Shape 3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1" name="Shape 41"/>
          <p:cNvSpPr/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2" name="Shape 42"/>
          <p:cNvSpPr/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3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91303" y="7904260"/>
            <a:ext cx="2120902" cy="2120902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hape 4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hape 6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9" name="Shape 6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0" name="Shape 70"/>
          <p:cNvSpPr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Shape 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Shape 7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7" name="Shape 87"/>
          <p:cNvSpPr/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8" name="Shape 88"/>
          <p:cNvSpPr/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9" name="Shape 8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body" sz="quarter" idx="1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28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7" name="Shape 97"/>
          <p:cNvSpPr/>
          <p:nvPr>
            <p:ph type="body" sz="quarter" idx="13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2400"/>
              </a:spcBef>
              <a:buSzTx/>
              <a:buNone/>
              <a:defRPr sz="4000"/>
            </a:pPr>
          </a:p>
        </p:txBody>
      </p:sp>
      <p:sp>
        <p:nvSpPr>
          <p:cNvPr id="98" name="Shape 9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pic>
        <p:nvPicPr>
          <p:cNvPr id="106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56503" y="8501160"/>
            <a:ext cx="2120902" cy="2120902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hape 10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" name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92903" y="8082060"/>
            <a:ext cx="2120902" cy="212090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5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type="ctrTitle"/>
          </p:nvPr>
        </p:nvSpPr>
        <p:spPr>
          <a:xfrm>
            <a:off x="1358900" y="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Role of small satellites in fast Mars transit</a:t>
            </a:r>
          </a:p>
        </p:txBody>
      </p:sp>
      <p:sp>
        <p:nvSpPr>
          <p:cNvPr id="124" name="Shape 124"/>
          <p:cNvSpPr/>
          <p:nvPr>
            <p:ph type="subTitle" sz="quarter" idx="1"/>
          </p:nvPr>
        </p:nvSpPr>
        <p:spPr>
          <a:xfrm>
            <a:off x="1270000" y="5880100"/>
            <a:ext cx="10464800" cy="1130300"/>
          </a:xfrm>
          <a:prstGeom prst="rect">
            <a:avLst/>
          </a:prstGeom>
        </p:spPr>
        <p:txBody>
          <a:bodyPr/>
          <a:lstStyle/>
          <a:p>
            <a:pPr defTabSz="414780">
              <a:defRPr sz="2200"/>
            </a:pPr>
            <a:r>
              <a:t>Darrin Taylor</a:t>
            </a:r>
          </a:p>
          <a:p>
            <a:pPr defTabSz="414780">
              <a:defRPr sz="2200"/>
            </a:pPr>
            <a:r>
              <a:t>Outer Space Colonization</a:t>
            </a:r>
          </a:p>
          <a:p>
            <a:pPr defTabSz="414780">
              <a:defRPr sz="2200"/>
            </a:pPr>
            <a:r>
              <a:t>outerspacecolonization@gmail.com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title"/>
          </p:nvPr>
        </p:nvSpPr>
        <p:spPr>
          <a:xfrm>
            <a:off x="952500" y="520700"/>
            <a:ext cx="11099800" cy="2120900"/>
          </a:xfrm>
          <a:prstGeom prst="rect">
            <a:avLst/>
          </a:prstGeom>
        </p:spPr>
        <p:txBody>
          <a:bodyPr/>
          <a:lstStyle/>
          <a:p>
            <a:pPr/>
            <a:r>
              <a:t>Thank you</a:t>
            </a:r>
          </a:p>
        </p:txBody>
      </p:sp>
      <p:sp>
        <p:nvSpPr>
          <p:cNvPr id="127" name="Shape 12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Thanks to Dr. Alessandra Babuscia</a:t>
            </a:r>
          </a:p>
          <a:p>
            <a:pPr/>
            <a:r>
              <a:t>Thanks to the acceptance committee</a:t>
            </a:r>
          </a:p>
          <a:p>
            <a:pPr/>
            <a:r>
              <a:t>Thanks for listeners patience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Statement</a:t>
            </a:r>
          </a:p>
        </p:txBody>
      </p:sp>
      <p:sp>
        <p:nvSpPr>
          <p:cNvPr id="130" name="Shape 13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Space weather and radiation</a:t>
            </a:r>
          </a:p>
          <a:p>
            <a:pPr/>
            <a:r>
              <a:t>Life-support </a:t>
            </a:r>
          </a:p>
          <a:p>
            <a:pPr/>
            <a:r>
              <a:t>Hohmann Transfer- once every 26 months</a:t>
            </a:r>
          </a:p>
          <a:p>
            <a:pPr/>
            <a:r>
              <a:t>Fast transit is expensive even for NASA.  Fundamental limitation is economic.</a:t>
            </a:r>
          </a:p>
          <a:p>
            <a:pPr/>
            <a:r>
              <a:t>5.2 km/s one way and 10.4 km/s round trip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Fuel creates the cost</a:t>
            </a:r>
          </a:p>
        </p:txBody>
      </p:sp>
      <p:sp>
        <p:nvSpPr>
          <p:cNvPr id="133" name="Shape 133"/>
          <p:cNvSpPr/>
          <p:nvPr>
            <p:ph type="body" idx="1"/>
          </p:nvPr>
        </p:nvSpPr>
        <p:spPr>
          <a:xfrm>
            <a:off x="939800" y="2590800"/>
            <a:ext cx="11099800" cy="62865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SzTx/>
              <a:buNone/>
            </a:pPr>
            <a:r>
              <a:t>Space Shuttle Weight (kg)</a:t>
            </a:r>
          </a:p>
          <a:p>
            <a:pPr marL="385010" indent="-385010">
              <a:lnSpc>
                <a:spcPct val="150000"/>
              </a:lnSpc>
              <a:spcBef>
                <a:spcPts val="0"/>
              </a:spcBef>
            </a:pPr>
            <a:r>
              <a:t>Un-Fueled 342,000 kg</a:t>
            </a:r>
          </a:p>
          <a:p>
            <a:pPr marL="385010" indent="-385010">
              <a:lnSpc>
                <a:spcPct val="150000"/>
              </a:lnSpc>
              <a:spcBef>
                <a:spcPts val="0"/>
              </a:spcBef>
            </a:pPr>
            <a:r>
              <a:t>Fueled 1.7 million kg</a:t>
            </a:r>
          </a:p>
          <a:p>
            <a:pPr marL="385010" indent="-385010">
              <a:lnSpc>
                <a:spcPct val="150000"/>
              </a:lnSpc>
              <a:spcBef>
                <a:spcPts val="0"/>
              </a:spcBef>
            </a:pPr>
            <a:r>
              <a:t>Cargo to GTO 3810 kg</a:t>
            </a:r>
          </a:p>
          <a:p>
            <a:pPr marL="385010" indent="-385010">
              <a:lnSpc>
                <a:spcPct val="150000"/>
              </a:lnSpc>
              <a:spcBef>
                <a:spcPts val="0"/>
              </a:spcBef>
            </a:pPr>
          </a:p>
          <a:p>
            <a:pPr marL="385010" indent="-385010">
              <a:lnSpc>
                <a:spcPct val="150000"/>
              </a:lnSpc>
              <a:spcBef>
                <a:spcPts val="0"/>
              </a:spcBef>
            </a:pPr>
            <a:r>
              <a:t>358kg fuel per 1kg cargo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Rocket Equation</a:t>
            </a:r>
          </a:p>
        </p:txBody>
      </p:sp>
      <p:sp>
        <p:nvSpPr>
          <p:cNvPr id="136" name="Shape 1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3483" indent="-443483" defTabSz="566673">
              <a:spcBef>
                <a:spcPts val="4000"/>
              </a:spcBef>
              <a:defRPr sz="3600"/>
            </a:pPr>
            <a:r>
              <a:t>Each type of fuel has a fuel_const that tells us the ratio of initial mass/final mass needed to increase velocity 1 m/s</a:t>
            </a:r>
          </a:p>
          <a:p>
            <a:pPr marL="443483" indent="-443483" defTabSz="566673">
              <a:spcBef>
                <a:spcPts val="4000"/>
              </a:spcBef>
              <a:defRPr sz="3600"/>
            </a:pPr>
            <a:r>
              <a:t>The total mass needed is then ship_mass * Fuel_const^(delta v in m/s) </a:t>
            </a:r>
          </a:p>
          <a:p>
            <a:pPr marL="443483" indent="-443483" defTabSz="566673">
              <a:spcBef>
                <a:spcPts val="4000"/>
              </a:spcBef>
              <a:defRPr sz="3600"/>
            </a:pPr>
            <a:r>
              <a:t>Refueling n times changes this equation to      n*ship_mass*Fuel_const^(delta v/n)</a:t>
            </a:r>
          </a:p>
          <a:p>
            <a:pPr marL="443483" indent="-443483" defTabSz="566673">
              <a:spcBef>
                <a:spcPts val="4000"/>
              </a:spcBef>
              <a:defRPr sz="3600"/>
            </a:pPr>
            <a:r>
              <a:t>Refueling reduces the total fuel mass needed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Specific Impulse (ISP)</a:t>
            </a:r>
          </a:p>
        </p:txBody>
      </p:sp>
      <p:sp>
        <p:nvSpPr>
          <p:cNvPr id="139" name="Shape 1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Specific impulse is exhaust velocity/(9.8 m/s^2)</a:t>
            </a:r>
          </a:p>
          <a:p>
            <a:pPr/>
            <a:r>
              <a:t>Rocket Fuel in vacuum: ISP of ~310 seconds </a:t>
            </a:r>
          </a:p>
          <a:p>
            <a:pPr/>
            <a:r>
              <a:t>Ion Propulsion: ISP of 1,000-20,000 seconds</a:t>
            </a:r>
          </a:p>
          <a:p>
            <a:pPr/>
            <a:r>
              <a:t>Cyclotron: 60% c is ISP of 18,000,000 seconds</a:t>
            </a:r>
          </a:p>
          <a:p>
            <a:pPr/>
            <a:r>
              <a:t>Energy limits high ISP acceleration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“Infinite” ISP options</a:t>
            </a:r>
          </a:p>
        </p:txBody>
      </p:sp>
      <p:sp>
        <p:nvSpPr>
          <p:cNvPr id="142" name="Shape 1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6615" indent="-356615" defTabSz="455674">
              <a:spcBef>
                <a:spcPts val="3200"/>
              </a:spcBef>
              <a:defRPr sz="2900"/>
            </a:pPr>
            <a:r>
              <a:t>Fuel and Energy only count if they are from Earth</a:t>
            </a:r>
          </a:p>
          <a:p>
            <a:pPr marL="356615" indent="-356615" defTabSz="455674">
              <a:spcBef>
                <a:spcPts val="3200"/>
              </a:spcBef>
              <a:defRPr sz="2900"/>
            </a:pPr>
            <a:r>
              <a:t>Solar Sails use photons from the sun </a:t>
            </a:r>
          </a:p>
          <a:p>
            <a:pPr marL="356615" indent="-356615" defTabSz="455674">
              <a:spcBef>
                <a:spcPts val="3200"/>
              </a:spcBef>
              <a:defRPr sz="2900"/>
            </a:pPr>
            <a:r>
              <a:t>Magnetic Sails and E-field sails use charged particles from sun</a:t>
            </a:r>
          </a:p>
          <a:p>
            <a:pPr marL="356615" indent="-356615" defTabSz="455674">
              <a:spcBef>
                <a:spcPts val="3200"/>
              </a:spcBef>
              <a:defRPr sz="2900"/>
            </a:pPr>
            <a:r>
              <a:t>Traditional magnet uses Earth, Sun and Jupiter as the “fuel” via magnetic fields </a:t>
            </a:r>
          </a:p>
          <a:p>
            <a:pPr marL="356615" indent="-356615" defTabSz="455674">
              <a:spcBef>
                <a:spcPts val="3200"/>
              </a:spcBef>
              <a:defRPr sz="2900"/>
            </a:pPr>
            <a:r>
              <a:t>Electrons fired into space may be able to bond with hydrogen via electronegativity and produce thrust without fuel from Earth</a:t>
            </a:r>
          </a:p>
          <a:p>
            <a:pPr marL="356615" indent="-356615" defTabSz="455674">
              <a:spcBef>
                <a:spcPts val="3200"/>
              </a:spcBef>
              <a:defRPr sz="2900"/>
            </a:pPr>
            <a:r>
              <a:t>Photons create momentum from energy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8254">
              <a:defRPr sz="6900"/>
            </a:lvl1pPr>
          </a:lstStyle>
          <a:p>
            <a:pPr/>
            <a:r>
              <a:t>Solar Sail Ballpark numbers</a:t>
            </a:r>
          </a:p>
        </p:txBody>
      </p:sp>
      <p:sp>
        <p:nvSpPr>
          <p:cNvPr id="145" name="Shape 1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2042" indent="-352042" defTabSz="449833">
              <a:spcBef>
                <a:spcPts val="3200"/>
              </a:spcBef>
              <a:defRPr sz="2900"/>
            </a:pPr>
            <a:r>
              <a:t>Density 10 g/m^2 </a:t>
            </a:r>
          </a:p>
          <a:p>
            <a:pPr marL="352042" indent="-352042" defTabSz="449833">
              <a:spcBef>
                <a:spcPts val="3200"/>
              </a:spcBef>
              <a:defRPr sz="2900"/>
            </a:pPr>
            <a:r>
              <a:t>Peak force 8 uN/m^2 </a:t>
            </a:r>
          </a:p>
          <a:p>
            <a:pPr marL="352042" indent="-352042" defTabSz="449833">
              <a:spcBef>
                <a:spcPts val="3200"/>
              </a:spcBef>
              <a:defRPr sz="2900"/>
            </a:pPr>
            <a:r>
              <a:t>Peak thrust of 0.8 mN/kg for 100% solar sail by mass</a:t>
            </a:r>
          </a:p>
          <a:p>
            <a:pPr marL="352042" indent="-352042" defTabSz="449833">
              <a:spcBef>
                <a:spcPts val="3200"/>
              </a:spcBef>
              <a:defRPr sz="2900"/>
            </a:pPr>
            <a:r>
              <a:t>If average thrust is 47.6% of peak this would give 1 km/s per month of delta v if 100% solar sail by mass.</a:t>
            </a:r>
          </a:p>
          <a:p>
            <a:pPr marL="352042" indent="-352042" defTabSz="449833">
              <a:spcBef>
                <a:spcPts val="3200"/>
              </a:spcBef>
              <a:defRPr sz="2900"/>
            </a:pPr>
            <a:r>
              <a:t>A spacecraft would need 20-46% solar sail by mass to reach Mars in 26 months at 200 m/s per month</a:t>
            </a:r>
          </a:p>
          <a:p>
            <a:pPr marL="352042" indent="-352042" defTabSz="449833">
              <a:spcBef>
                <a:spcPts val="3200"/>
              </a:spcBef>
              <a:defRPr sz="2900"/>
            </a:pPr>
            <a:r>
              <a:t>The volume of sail to move 1 Metric Ton spacecraft with 20% solar sail by mass requires 141 km by 141 km sail.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120614_familyalaskaoutdoorssummer_tg_00795_2892x1928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5555" t="0" r="5555" b="0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148" name="Shape 148"/>
          <p:cNvSpPr/>
          <p:nvPr/>
        </p:nvSpPr>
        <p:spPr>
          <a:xfrm>
            <a:off x="3044177" y="965199"/>
            <a:ext cx="70203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8000">
                <a:solidFill>
                  <a:srgbClr val="3774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Reusable Fuel</a:t>
            </a:r>
          </a:p>
        </p:txBody>
      </p:sp>
      <p:pic>
        <p:nvPicPr>
          <p:cNvPr id="149" name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81803" y="8145560"/>
            <a:ext cx="2120902" cy="2120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00"/>
            </a:lvl1pPr>
          </a:lstStyle>
          <a:p>
            <a:pPr/>
            <a:r>
              <a:t>Reusable ISP solves the fast transit issue </a:t>
            </a:r>
          </a:p>
        </p:txBody>
      </p:sp>
      <p:sp>
        <p:nvSpPr>
          <p:cNvPr id="152" name="Shape 15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15468" indent="-315468" defTabSz="403097">
              <a:spcBef>
                <a:spcPts val="2800"/>
              </a:spcBef>
              <a:defRPr sz="2600"/>
            </a:pPr>
            <a:r>
              <a:t>Consider a class of small interplanetary satellite named the “brick” with solar sail propulsion capable of infinite delta V at 200 m/s per month.  </a:t>
            </a:r>
          </a:p>
          <a:p>
            <a:pPr marL="315468" indent="-315468" defTabSz="403097">
              <a:spcBef>
                <a:spcPts val="2800"/>
              </a:spcBef>
              <a:defRPr sz="2600"/>
            </a:pPr>
            <a:r>
              <a:t>46% sail by mass to account for 1/r^2 at mars </a:t>
            </a:r>
          </a:p>
          <a:p>
            <a:pPr marL="315468" indent="-315468" defTabSz="403097">
              <a:spcBef>
                <a:spcPts val="2800"/>
              </a:spcBef>
              <a:defRPr sz="2600"/>
            </a:pPr>
            <a:r>
              <a:t>Consider another spacecraft “Mother ship” attains its thrust by kinetically launching brick class spacecraft to 250m/s (900 km/hr) using a rail gun or a simple lasso type propulsion.  8 g with 400 m rail gun.</a:t>
            </a:r>
          </a:p>
          <a:p>
            <a:pPr marL="315468" indent="-315468" defTabSz="403097">
              <a:spcBef>
                <a:spcPts val="2800"/>
              </a:spcBef>
              <a:defRPr sz="2600"/>
            </a:pPr>
            <a:r>
              <a:t>Brick spacecraft return to fueling points at 200 m/s per month after being launched and are reused for the next mission.</a:t>
            </a:r>
          </a:p>
          <a:p>
            <a:pPr marL="315468" indent="-315468" defTabSz="403097">
              <a:spcBef>
                <a:spcPts val="2800"/>
              </a:spcBef>
              <a:defRPr sz="2600"/>
            </a:pPr>
            <a:r>
              <a:t>The kinetic thrust is Low ISP, the brick is Infinite ISP and the fuel is re-usable.  The result is near infinite ISP capable of high acceleration with a low energy requirement.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00"/>
            </a:lvl1pPr>
          </a:lstStyle>
          <a:p>
            <a:pPr/>
            <a:r>
              <a:t>Saving 12.3% on fuel forever</a:t>
            </a:r>
          </a:p>
        </p:txBody>
      </p:sp>
      <p:sp>
        <p:nvSpPr>
          <p:cNvPr id="155" name="Shape 15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69747" indent="-269747" defTabSz="344676">
              <a:spcBef>
                <a:spcPts val="2400"/>
              </a:spcBef>
              <a:defRPr sz="2200"/>
            </a:pPr>
            <a:r>
              <a:t>Using 310 ISP a journey of 10.4 km/s requires 30.67 times mother ship dry weight.  The return 5.2 km/s requires 5.54 times mother ship dry weight. </a:t>
            </a:r>
          </a:p>
          <a:p>
            <a:pPr marL="269747" indent="-269747" defTabSz="344676">
              <a:spcBef>
                <a:spcPts val="2400"/>
              </a:spcBef>
              <a:defRPr sz="2200"/>
            </a:pPr>
            <a:r>
              <a:t>Launch 1 load of brick spacecraft equal to 30.67 times mother ship dry mass </a:t>
            </a:r>
          </a:p>
          <a:p>
            <a:pPr marL="269747" indent="-269747" defTabSz="344676">
              <a:spcBef>
                <a:spcPts val="2400"/>
              </a:spcBef>
              <a:defRPr sz="2200"/>
            </a:pPr>
            <a:r>
              <a:t>Position the bricks at Mars where 30.67 times dry weight which is  5.54 times the return craft’s mass of 5.54 times the dry mass of “mother ship”. </a:t>
            </a:r>
          </a:p>
          <a:p>
            <a:pPr marL="269747" indent="-269747" defTabSz="344676">
              <a:spcBef>
                <a:spcPts val="2400"/>
              </a:spcBef>
              <a:defRPr sz="2200"/>
            </a:pPr>
            <a:r>
              <a:t>ISP 25.5 with initial mass of 5.54 times the final mass provides 427 m/s of thrust.</a:t>
            </a:r>
          </a:p>
          <a:p>
            <a:pPr marL="269747" indent="-269747" defTabSz="344676">
              <a:spcBef>
                <a:spcPts val="2400"/>
              </a:spcBef>
              <a:defRPr sz="2200"/>
            </a:pPr>
            <a:r>
              <a:t>Shorter 10.0 km/s trip only requires 26.89 times dry weight.  Thus saving &gt;12.3% fuel on every Mars return trip.</a:t>
            </a:r>
          </a:p>
          <a:p>
            <a:pPr marL="269747" indent="-269747" defTabSz="344676">
              <a:spcBef>
                <a:spcPts val="2400"/>
              </a:spcBef>
              <a:defRPr sz="2200"/>
            </a:pPr>
            <a:r>
              <a:t>Breakeven for 1 brick load is ~7 missions and gives &gt;12.3% reduction on future fuel</a:t>
            </a:r>
          </a:p>
          <a:p>
            <a:pPr marL="269747" indent="-269747" defTabSz="344676">
              <a:spcBef>
                <a:spcPts val="2400"/>
              </a:spcBef>
              <a:defRPr sz="2200"/>
            </a:pPr>
            <a:r>
              <a:t>Breakeven if 2 brick loads is ~10 Missions and gives &gt;15.9% reduction on future fuel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6673">
              <a:defRPr sz="7700"/>
            </a:lvl1pPr>
          </a:lstStyle>
          <a:p>
            <a:pPr/>
            <a:r>
              <a:t>Saving 100% fuel forever</a:t>
            </a:r>
          </a:p>
        </p:txBody>
      </p:sp>
      <p:sp>
        <p:nvSpPr>
          <p:cNvPr id="158" name="Shape 15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7472" indent="-347472" defTabSz="443991">
              <a:spcBef>
                <a:spcPts val="3100"/>
              </a:spcBef>
              <a:defRPr sz="2800"/>
            </a:pPr>
            <a:r>
              <a:t>ISP of 25.5 with initial mass of 1.5 times final mass gives    &gt;100m/s delta V</a:t>
            </a:r>
          </a:p>
          <a:p>
            <a:pPr marL="347472" indent="-347472" defTabSz="443991">
              <a:spcBef>
                <a:spcPts val="3100"/>
              </a:spcBef>
              <a:defRPr sz="2800"/>
            </a:pPr>
            <a:r>
              <a:t>Refueling 52 times on the way to Mars with 0.5 times rest mass of mother ship at each stop provides 5.2 km/s delta V</a:t>
            </a:r>
          </a:p>
          <a:p>
            <a:pPr marL="347472" indent="-347472" defTabSz="443991">
              <a:spcBef>
                <a:spcPts val="3100"/>
              </a:spcBef>
              <a:defRPr sz="2800"/>
            </a:pPr>
            <a:r>
              <a:t>This is one load of bricks equal to 26 times rest mass of “mother ship”.</a:t>
            </a:r>
          </a:p>
          <a:p>
            <a:pPr marL="347472" indent="-347472" defTabSz="443991">
              <a:spcBef>
                <a:spcPts val="3100"/>
              </a:spcBef>
              <a:defRPr sz="2800"/>
            </a:pPr>
            <a:r>
              <a:t>The bricks would need to return to initial positions prior to return trip or we would need to send two loads of bricks in the initial step</a:t>
            </a:r>
          </a:p>
          <a:p>
            <a:pPr marL="347472" indent="-347472" defTabSz="443991">
              <a:spcBef>
                <a:spcPts val="3100"/>
              </a:spcBef>
              <a:defRPr sz="2800"/>
            </a:pPr>
            <a:r>
              <a:t>Breakeven is 2 or 3 missions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1622">
              <a:defRPr sz="7200"/>
            </a:lvl1pPr>
          </a:lstStyle>
          <a:p>
            <a:pPr/>
            <a:r>
              <a:t>Saving 100% fueling twice</a:t>
            </a:r>
          </a:p>
        </p:txBody>
      </p:sp>
      <p:sp>
        <p:nvSpPr>
          <p:cNvPr id="161" name="Shape 16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3483" indent="-443483" defTabSz="566673">
              <a:spcBef>
                <a:spcPts val="4000"/>
              </a:spcBef>
              <a:defRPr sz="3600"/>
            </a:pPr>
            <a:r>
              <a:t>8 G acceleration 11 km rail gun gives 1300 m/s ISP 132.6 seconds</a:t>
            </a:r>
          </a:p>
          <a:p>
            <a:pPr marL="443483" indent="-443483" defTabSz="566673">
              <a:spcBef>
                <a:spcPts val="4000"/>
              </a:spcBef>
              <a:defRPr sz="3600"/>
            </a:pPr>
            <a:r>
              <a:t>Breakeven for 1 load of bricks is 2 missions and saves &gt;51.5% on all future fuel</a:t>
            </a:r>
          </a:p>
          <a:p>
            <a:pPr marL="443483" indent="-443483" defTabSz="566673">
              <a:spcBef>
                <a:spcPts val="4000"/>
              </a:spcBef>
              <a:defRPr sz="3600"/>
            </a:pPr>
            <a:r>
              <a:t>Breakeven for 2 loads of bricks is 3 missions and saves &gt;82% on all future fuel</a:t>
            </a:r>
          </a:p>
          <a:p>
            <a:pPr marL="443483" indent="-443483" defTabSz="566673">
              <a:spcBef>
                <a:spcPts val="4000"/>
              </a:spcBef>
              <a:defRPr sz="3600"/>
            </a:pPr>
            <a:r>
              <a:t>Breakeven for 4 loads of bricks is 5 missions and saves &gt;100% on all future fuel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Conclusion</a:t>
            </a:r>
          </a:p>
        </p:txBody>
      </p:sp>
      <p:sp>
        <p:nvSpPr>
          <p:cNvPr id="164" name="Shape 16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38326" indent="-338326" defTabSz="432308">
              <a:spcBef>
                <a:spcPts val="3100"/>
              </a:spcBef>
              <a:defRPr sz="2800"/>
            </a:pPr>
            <a:r>
              <a:t>Kinetic Launch/Solar Sail Hybrid Reusable ISP can be competitive with 310 ISP fuel in terms of ISP and acceleration in the near future</a:t>
            </a:r>
          </a:p>
          <a:p>
            <a:pPr marL="338326" indent="-338326" defTabSz="432308">
              <a:spcBef>
                <a:spcPts val="3100"/>
              </a:spcBef>
              <a:defRPr sz="2800"/>
            </a:pPr>
            <a:r>
              <a:t>If rendezvous is possible ~52 times on the way to Mars then no rocket fuel is needed for the round trip</a:t>
            </a:r>
          </a:p>
          <a:p>
            <a:pPr marL="338326" indent="-338326" defTabSz="432308">
              <a:spcBef>
                <a:spcPts val="3100"/>
              </a:spcBef>
              <a:defRPr sz="2800"/>
            </a:pPr>
            <a:r>
              <a:t>Eliminating rocket fuel changes launched mass from 30.67 times dry mass to 1 times dry mass of mother ship reducing launch mass by 96.7% </a:t>
            </a:r>
          </a:p>
          <a:p>
            <a:pPr marL="338326" indent="-338326" defTabSz="432308">
              <a:spcBef>
                <a:spcPts val="3100"/>
              </a:spcBef>
              <a:defRPr sz="2800"/>
            </a:pPr>
            <a:r>
              <a:t>Reusable ISP has much lower supplied energy requirements than ion propulsion allowing high acceleration and fast transit</a:t>
            </a:r>
          </a:p>
          <a:p>
            <a:pPr marL="338326" indent="-338326" defTabSz="432308">
              <a:spcBef>
                <a:spcPts val="3100"/>
              </a:spcBef>
              <a:defRPr sz="2800"/>
            </a:pPr>
            <a:r>
              <a:t>Future fast transit at infinite seconds ISP is possible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</a:t>
            </a:r>
          </a:p>
        </p:txBody>
      </p:sp>
      <p:sp>
        <p:nvSpPr>
          <p:cNvPr id="167" name="Shape 16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Contact info for Outer Space Colonization</a:t>
            </a:r>
          </a:p>
          <a:p>
            <a:pPr/>
            <a:r>
              <a:t>outerspacecoloniztion@gmail.com</a:t>
            </a:r>
          </a:p>
          <a:p>
            <a:pPr/>
            <a:r>
              <a:t>outerspacecoloniztion.com</a:t>
            </a:r>
          </a:p>
          <a:p>
            <a:pPr/>
            <a:r>
              <a:t>Twitter   @spacecolonize 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FFFF"/>
      </a:dk1>
      <a:lt1>
        <a:srgbClr val="FF0000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