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4" r:id="rId1"/>
  </p:sldMasterIdLst>
  <p:notesMasterIdLst>
    <p:notesMasterId r:id="rId16"/>
  </p:notesMasterIdLst>
  <p:handoutMasterIdLst>
    <p:handoutMasterId r:id="rId17"/>
  </p:handoutMasterIdLst>
  <p:sldIdLst>
    <p:sldId id="614" r:id="rId2"/>
    <p:sldId id="638" r:id="rId3"/>
    <p:sldId id="615" r:id="rId4"/>
    <p:sldId id="618" r:id="rId5"/>
    <p:sldId id="640" r:id="rId6"/>
    <p:sldId id="641" r:id="rId7"/>
    <p:sldId id="631" r:id="rId8"/>
    <p:sldId id="633" r:id="rId9"/>
    <p:sldId id="634" r:id="rId10"/>
    <p:sldId id="643" r:id="rId11"/>
    <p:sldId id="644" r:id="rId12"/>
    <p:sldId id="627" r:id="rId13"/>
    <p:sldId id="645" r:id="rId14"/>
    <p:sldId id="583" r:id="rId15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iel Barta" initials="DJB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/>
  <p:clrMru>
    <a:srgbClr val="FFCCFF"/>
    <a:srgbClr val="FFD9B3"/>
    <a:srgbClr val="99FF66"/>
    <a:srgbClr val="FF6FCF"/>
    <a:srgbClr val="FF99FF"/>
    <a:srgbClr val="00FF80"/>
    <a:srgbClr val="66CCFF"/>
    <a:srgbClr val="060606"/>
    <a:srgbClr val="FFFF99"/>
    <a:srgbClr val="005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68" autoAdjust="0"/>
    <p:restoredTop sz="99607" autoAdjust="0"/>
  </p:normalViewPr>
  <p:slideViewPr>
    <p:cSldViewPr>
      <p:cViewPr varScale="1">
        <p:scale>
          <a:sx n="82" d="100"/>
          <a:sy n="82" d="100"/>
        </p:scale>
        <p:origin x="101" y="53"/>
      </p:cViewPr>
      <p:guideLst>
        <p:guide orient="horz" pos="13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3C8B2F2-55B6-E542-BE8C-966405F8EAC7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8374369-7E6F-A24E-9578-0E307DCC67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634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C6D8B89-5660-A849-B8C9-535136C726EE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5D18C3-9177-A348-B619-C41D58E03E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8631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-2203" y="8200"/>
            <a:ext cx="9161106" cy="82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199"/>
            <a:ext cx="7772400" cy="498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4" name="Slide Number Placeholder 3"/>
          <p:cNvSpPr txBox="1">
            <a:spLocks/>
          </p:cNvSpPr>
          <p:nvPr/>
        </p:nvSpPr>
        <p:spPr bwMode="auto">
          <a:xfrm>
            <a:off x="5708650" y="6484938"/>
            <a:ext cx="3435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algn="r" eaLnBrk="0" hangingPunct="0">
              <a:spcBef>
                <a:spcPct val="0"/>
              </a:spcBef>
              <a:defRPr/>
            </a:pPr>
            <a:fld id="{9959533A-60BB-C146-95AB-40BE88B30B71}" type="slidenum">
              <a:rPr lang="en-US" sz="1000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pPr algn="r" eaLnBrk="0" hangingPunct="0">
                <a:spcBef>
                  <a:spcPct val="0"/>
                </a:spcBef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latin typeface="+mj-lt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1031" name="Picture 72" descr="NASA insignia RG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651" y="120649"/>
            <a:ext cx="68580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858541" y="120649"/>
            <a:ext cx="754221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10" name="Group 35"/>
          <p:cNvGrpSpPr>
            <a:grpSpLocks/>
          </p:cNvGrpSpPr>
          <p:nvPr userDrawn="1"/>
        </p:nvGrpSpPr>
        <p:grpSpPr bwMode="auto">
          <a:xfrm>
            <a:off x="7040563" y="155573"/>
            <a:ext cx="2095500" cy="400050"/>
            <a:chOff x="568" y="288"/>
            <a:chExt cx="1320" cy="252"/>
          </a:xfrm>
        </p:grpSpPr>
        <p:sp>
          <p:nvSpPr>
            <p:cNvPr id="12" name="Text Box 36"/>
            <p:cNvSpPr txBox="1">
              <a:spLocks noChangeArrowheads="1"/>
            </p:cNvSpPr>
            <p:nvPr userDrawn="1"/>
          </p:nvSpPr>
          <p:spPr bwMode="auto">
            <a:xfrm>
              <a:off x="576" y="288"/>
              <a:ext cx="1312" cy="1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1577" tIns="45789" rIns="91577" bIns="45789">
              <a:spAutoFit/>
            </a:bodyPr>
            <a:lstStyle>
              <a:lvl1pPr defTabSz="915988"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1pPr>
              <a:lvl2pPr marL="37931725" indent="-37474525" defTabSz="915988"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2pPr>
              <a:lvl3pPr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3pPr>
              <a:lvl4pPr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4pPr>
              <a:lvl5pPr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baseline="0" dirty="0">
                  <a:solidFill>
                    <a:srgbClr val="FF0000"/>
                  </a:solidFill>
                </a:rPr>
                <a:t>Jet Propulsion Laboratory</a:t>
              </a:r>
              <a:endParaRPr lang="en-US" b="0" baseline="0" dirty="0">
                <a:solidFill>
                  <a:srgbClr val="FF0000"/>
                </a:solidFill>
                <a:latin typeface="Helvetica" pitchFamily="-111" charset="0"/>
              </a:endParaRPr>
            </a:p>
          </p:txBody>
        </p:sp>
        <p:sp>
          <p:nvSpPr>
            <p:cNvPr id="13" name="Text Box 37"/>
            <p:cNvSpPr txBox="1">
              <a:spLocks noChangeArrowheads="1"/>
            </p:cNvSpPr>
            <p:nvPr userDrawn="1"/>
          </p:nvSpPr>
          <p:spPr bwMode="auto">
            <a:xfrm>
              <a:off x="568" y="413"/>
              <a:ext cx="1315" cy="12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1577" tIns="45789" rIns="91577" bIns="45789">
              <a:spAutoFit/>
            </a:bodyPr>
            <a:lstStyle>
              <a:lvl1pPr defTabSz="915988"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1pPr>
              <a:lvl2pPr marL="37931725" indent="-37474525" defTabSz="915988"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2pPr>
              <a:lvl3pPr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3pPr>
              <a:lvl4pPr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4pPr>
              <a:lvl5pPr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800" dirty="0"/>
                <a:t>          </a:t>
              </a:r>
              <a:r>
                <a:rPr lang="en-US" sz="800" baseline="0" dirty="0">
                  <a:solidFill>
                    <a:srgbClr val="FF0000"/>
                  </a:solidFill>
                </a:rPr>
                <a:t>California Institute of Technology</a:t>
              </a:r>
              <a:endParaRPr lang="en-US" sz="800" b="0" baseline="0" dirty="0">
                <a:solidFill>
                  <a:srgbClr val="FF0000"/>
                </a:solidFill>
                <a:latin typeface="Helvetica" pitchFamily="-111" charset="0"/>
              </a:endParaRPr>
            </a:p>
          </p:txBody>
        </p:sp>
      </p:grpSp>
      <p:sp>
        <p:nvSpPr>
          <p:cNvPr id="14" name="Line 46"/>
          <p:cNvSpPr>
            <a:spLocks noChangeShapeType="1"/>
          </p:cNvSpPr>
          <p:nvPr userDrawn="1"/>
        </p:nvSpPr>
        <p:spPr bwMode="auto">
          <a:xfrm flipV="1">
            <a:off x="152400" y="6484938"/>
            <a:ext cx="8851900" cy="4762"/>
          </a:xfrm>
          <a:prstGeom prst="line">
            <a:avLst/>
          </a:prstGeom>
          <a:noFill/>
          <a:ln w="12700">
            <a:solidFill>
              <a:srgbClr val="BF2F2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 Box 48"/>
          <p:cNvSpPr txBox="1">
            <a:spLocks noChangeArrowheads="1"/>
          </p:cNvSpPr>
          <p:nvPr userDrawn="1"/>
        </p:nvSpPr>
        <p:spPr bwMode="auto">
          <a:xfrm>
            <a:off x="0" y="6618003"/>
            <a:ext cx="74251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000" dirty="0" smtClean="0">
                <a:latin typeface="Times New Roman" pitchFamily="18" charset="0"/>
              </a:rPr>
              <a:t>ISSC</a:t>
            </a:r>
            <a:r>
              <a:rPr lang="en-US" sz="1000" baseline="0" dirty="0" smtClean="0">
                <a:latin typeface="Times New Roman" pitchFamily="18" charset="0"/>
              </a:rPr>
              <a:t> 2016</a:t>
            </a:r>
            <a:endParaRPr lang="hu-HU" sz="1000" dirty="0" smtClean="0">
              <a:latin typeface="Times New Roman" pitchFamily="18" charset="0"/>
            </a:endParaRPr>
          </a:p>
        </p:txBody>
      </p:sp>
      <p:sp>
        <p:nvSpPr>
          <p:cNvPr id="16" name="Rectangle 51"/>
          <p:cNvSpPr>
            <a:spLocks noChangeArrowheads="1"/>
          </p:cNvSpPr>
          <p:nvPr userDrawn="1"/>
        </p:nvSpPr>
        <p:spPr bwMode="auto">
          <a:xfrm>
            <a:off x="1552575" y="6461125"/>
            <a:ext cx="6257925" cy="26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200" dirty="0" smtClean="0">
                <a:solidFill>
                  <a:srgbClr val="FF0000"/>
                </a:solidFill>
                <a:latin typeface="Times" pitchFamily="18" charset="0"/>
              </a:rPr>
              <a:t>Jet Propulsion Laboratory </a:t>
            </a:r>
            <a:r>
              <a:rPr lang="en-US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1200" dirty="0" smtClean="0">
                <a:solidFill>
                  <a:srgbClr val="FF0000"/>
                </a:solidFill>
                <a:latin typeface="Times" pitchFamily="18" charset="0"/>
                <a:cs typeface="+mn-cs"/>
              </a:rPr>
              <a:t>Communications</a:t>
            </a:r>
            <a:r>
              <a:rPr lang="en-US" sz="1200" baseline="0" dirty="0" smtClean="0">
                <a:solidFill>
                  <a:srgbClr val="FF0000"/>
                </a:solidFill>
                <a:latin typeface="Times" pitchFamily="18" charset="0"/>
                <a:cs typeface="+mn-cs"/>
              </a:rPr>
              <a:t> Systems and Architectures</a:t>
            </a:r>
            <a:endParaRPr lang="en-US" sz="1200" dirty="0" smtClean="0">
              <a:solidFill>
                <a:srgbClr val="FF0000"/>
              </a:solidFill>
              <a:latin typeface="Times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0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225425" indent="-225425" algn="l" rtl="0" eaLnBrk="1" fontAlgn="base" hangingPunct="1">
        <a:spcBef>
          <a:spcPct val="20000"/>
        </a:spcBef>
        <a:spcAft>
          <a:spcPct val="0"/>
        </a:spcAft>
        <a:buChar char="•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460375" indent="-2333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ＭＳ Ｐゴシック" pitchFamily="1" charset="-128"/>
        </a:defRPr>
      </a:lvl2pPr>
      <a:lvl3pPr marL="687388" indent="-225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charset="-128"/>
        </a:defRPr>
      </a:lvl3pPr>
      <a:lvl4pPr marL="915988" indent="-22701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pitchFamily="-108" charset="-128"/>
        </a:defRPr>
      </a:lvl4pPr>
      <a:lvl5pPr marL="11445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pitchFamily="-108" charset="-128"/>
        </a:defRPr>
      </a:lvl5pPr>
      <a:lvl6pPr marL="16017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0589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5161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29733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2" descr="NASA insignia 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651" y="120649"/>
            <a:ext cx="68580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solarsystem.nasa.gov/multimedia/gallery/outer_or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3014"/>
            <a:ext cx="9144000" cy="565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52" y="830478"/>
            <a:ext cx="8896794" cy="5499917"/>
          </a:xfrm>
          <a:solidFill>
            <a:schemeClr val="tx1">
              <a:alpha val="49000"/>
            </a:schemeClr>
          </a:solidFill>
        </p:spPr>
        <p:txBody>
          <a:bodyPr/>
          <a:lstStyle/>
          <a:p>
            <a:pPr algn="ctr">
              <a:spcBef>
                <a:spcPts val="3600"/>
              </a:spcBef>
            </a:pPr>
            <a:r>
              <a:rPr lang="en-US" sz="3600" dirty="0" smtClean="0">
                <a:solidFill>
                  <a:srgbClr val="FFC000"/>
                </a:solidFill>
              </a:rPr>
              <a:t>Optical Communications for Deep Space </a:t>
            </a:r>
            <a:r>
              <a:rPr lang="en-US" sz="3600" dirty="0" err="1" smtClean="0">
                <a:solidFill>
                  <a:srgbClr val="FFC000"/>
                </a:solidFill>
              </a:rPr>
              <a:t>Cubesats</a:t>
            </a:r>
            <a:r>
              <a:rPr lang="en-US" sz="3600" dirty="0">
                <a:solidFill>
                  <a:srgbClr val="FFC000"/>
                </a:solidFill>
              </a:rPr>
              <a:t/>
            </a:r>
            <a:br>
              <a:rPr lang="en-US" sz="3600" dirty="0">
                <a:solidFill>
                  <a:srgbClr val="FFC000"/>
                </a:solidFill>
              </a:rPr>
            </a:br>
            <a:r>
              <a:rPr lang="en-US" sz="3200" dirty="0" smtClean="0">
                <a:solidFill>
                  <a:srgbClr val="FFC000"/>
                </a:solidFill>
              </a:rPr>
              <a:t/>
            </a:r>
            <a:br>
              <a:rPr lang="en-US" sz="3200" dirty="0" smtClean="0">
                <a:solidFill>
                  <a:srgbClr val="FFC000"/>
                </a:solidFill>
              </a:rPr>
            </a:br>
            <a:r>
              <a:rPr lang="en-US" sz="2000" dirty="0" smtClean="0">
                <a:solidFill>
                  <a:srgbClr val="FFC000"/>
                </a:solidFill>
              </a:rPr>
              <a:t/>
            </a:r>
            <a:br>
              <a:rPr lang="en-US" sz="2000" dirty="0" smtClean="0">
                <a:solidFill>
                  <a:srgbClr val="FFC000"/>
                </a:solidFill>
              </a:rPr>
            </a:br>
            <a:r>
              <a:rPr lang="en-US" sz="2000" u="sng" dirty="0">
                <a:solidFill>
                  <a:srgbClr val="FFC000"/>
                </a:solidFill>
              </a:rPr>
              <a:t>William </a:t>
            </a:r>
            <a:r>
              <a:rPr lang="en-US" sz="2000" u="sng" dirty="0" smtClean="0">
                <a:solidFill>
                  <a:srgbClr val="FFC000"/>
                </a:solidFill>
              </a:rPr>
              <a:t>Farr</a:t>
            </a:r>
            <a:r>
              <a:rPr lang="en-US" sz="2000" dirty="0" smtClean="0">
                <a:solidFill>
                  <a:srgbClr val="FFC000"/>
                </a:solidFill>
              </a:rPr>
              <a:t>, Michael Ping, Michael Borden, </a:t>
            </a:r>
            <a:br>
              <a:rPr lang="en-US" sz="2000" dirty="0" smtClean="0">
                <a:solidFill>
                  <a:srgbClr val="FFC000"/>
                </a:solidFill>
              </a:rPr>
            </a:br>
            <a:r>
              <a:rPr lang="en-US" sz="2000" dirty="0" smtClean="0">
                <a:solidFill>
                  <a:srgbClr val="FFC000"/>
                </a:solidFill>
              </a:rPr>
              <a:t>Abhijit Biswas, Joseph Kovalik</a:t>
            </a:r>
            <a:br>
              <a:rPr lang="en-US" sz="2000" dirty="0" smtClean="0">
                <a:solidFill>
                  <a:srgbClr val="FFC000"/>
                </a:solidFill>
              </a:rPr>
            </a:br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</a:rPr>
              <a:t/>
            </a:r>
            <a:br>
              <a:rPr lang="en-US" sz="2000" dirty="0" smtClean="0">
                <a:solidFill>
                  <a:srgbClr val="FFC000"/>
                </a:solidFill>
                <a:latin typeface="Times New Roman" pitchFamily="18" charset="0"/>
              </a:rPr>
            </a:br>
            <a:r>
              <a:rPr lang="en-US" sz="2000" i="1" dirty="0" smtClean="0">
                <a:solidFill>
                  <a:srgbClr val="FFC000"/>
                </a:solidFill>
                <a:latin typeface="Times New Roman" pitchFamily="18" charset="0"/>
              </a:rPr>
              <a:t>April-2016</a:t>
            </a:r>
            <a:r>
              <a:rPr lang="en-US" sz="2000" i="1" dirty="0">
                <a:solidFill>
                  <a:srgbClr val="FFC000"/>
                </a:solidFill>
                <a:latin typeface="Times New Roman" pitchFamily="18" charset="0"/>
              </a:rPr>
              <a:t/>
            </a:r>
            <a:br>
              <a:rPr lang="en-US" sz="2000" i="1" dirty="0">
                <a:solidFill>
                  <a:srgbClr val="FFC000"/>
                </a:solidFill>
                <a:latin typeface="Times New Roman" pitchFamily="18" charset="0"/>
              </a:rPr>
            </a:br>
            <a:r>
              <a:rPr lang="en-US" sz="2000" i="1" dirty="0">
                <a:solidFill>
                  <a:srgbClr val="FFC000"/>
                </a:solidFill>
                <a:latin typeface="Times New Roman" pitchFamily="18" charset="0"/>
              </a:rPr>
              <a:t/>
            </a:r>
            <a:br>
              <a:rPr lang="en-US" sz="2000" i="1" dirty="0">
                <a:solidFill>
                  <a:srgbClr val="FFC000"/>
                </a:solidFill>
                <a:latin typeface="Times New Roman" pitchFamily="18" charset="0"/>
              </a:rPr>
            </a:br>
            <a:r>
              <a:rPr lang="en-US" sz="1800" dirty="0">
                <a:solidFill>
                  <a:srgbClr val="C00000"/>
                </a:solidFill>
                <a:latin typeface="Times New Roman" pitchFamily="18" charset="0"/>
              </a:rPr>
              <a:t>Jet Propulsion Laboratory </a:t>
            </a: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</a:rPr>
              <a:t>California Institute of Technology</a:t>
            </a:r>
            <a:endParaRPr lang="en-US" sz="1800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1905000" y="6521450"/>
            <a:ext cx="5737225" cy="3231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60000"/>
              </a:lnSpc>
            </a:pPr>
            <a:r>
              <a:rPr lang="en-US" sz="1000" i="1" dirty="0">
                <a:solidFill>
                  <a:schemeClr val="bg1"/>
                </a:solidFill>
              </a:rPr>
              <a:t>Copyright </a:t>
            </a:r>
            <a:r>
              <a:rPr lang="en-US" sz="1000" i="1" dirty="0" smtClean="0">
                <a:solidFill>
                  <a:schemeClr val="bg1"/>
                </a:solidFill>
              </a:rPr>
              <a:t>2012 </a:t>
            </a:r>
            <a:r>
              <a:rPr lang="en-US" sz="1000" i="1" dirty="0">
                <a:solidFill>
                  <a:schemeClr val="bg1"/>
                </a:solidFill>
              </a:rPr>
              <a:t>California Institute of Technology. Government Sponsorship Acknowledged.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76015" y="6513755"/>
            <a:ext cx="5737225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60000"/>
              </a:lnSpc>
            </a:pPr>
            <a:r>
              <a:rPr lang="en-US" sz="1000" i="1" dirty="0">
                <a:solidFill>
                  <a:srgbClr val="C00000"/>
                </a:solidFill>
              </a:rPr>
              <a:t>Copyright </a:t>
            </a:r>
            <a:r>
              <a:rPr lang="en-US" sz="1000" i="1" dirty="0" smtClean="0">
                <a:solidFill>
                  <a:srgbClr val="C00000"/>
                </a:solidFill>
              </a:rPr>
              <a:t>2016 </a:t>
            </a:r>
            <a:r>
              <a:rPr lang="en-US" sz="1000" i="1" dirty="0">
                <a:solidFill>
                  <a:srgbClr val="C00000"/>
                </a:solidFill>
              </a:rPr>
              <a:t>California Institute of Technology. Government Sponsorship Acknowledged.</a:t>
            </a:r>
          </a:p>
        </p:txBody>
      </p:sp>
    </p:spTree>
    <p:extLst>
      <p:ext uri="{BB962C8B-B14F-4D97-AF65-F5344CB8AC3E}">
        <p14:creationId xmlns:p14="http://schemas.microsoft.com/office/powerpoint/2010/main" val="139154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consider optical for </a:t>
            </a:r>
            <a:r>
              <a:rPr lang="en-US" dirty="0" err="1"/>
              <a:t>cubesat</a:t>
            </a:r>
            <a:r>
              <a:rPr lang="en-US" dirty="0"/>
              <a:t> telecom?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628" y="910810"/>
            <a:ext cx="7772400" cy="530046"/>
          </a:xfrm>
        </p:spPr>
        <p:txBody>
          <a:bodyPr/>
          <a:lstStyle/>
          <a:p>
            <a:pPr marL="0" indent="0">
              <a:buNone/>
            </a:pPr>
            <a:r>
              <a:rPr lang="en-US" sz="2000" i="1" dirty="0" smtClean="0">
                <a:solidFill>
                  <a:srgbClr val="0070C0"/>
                </a:solidFill>
              </a:rPr>
              <a:t>Versus RF telecommunications:</a:t>
            </a:r>
            <a:endParaRPr lang="en-US" sz="2000" i="1" dirty="0">
              <a:solidFill>
                <a:srgbClr val="0070C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9129" y="985720"/>
            <a:ext cx="8886901" cy="1695232"/>
            <a:chOff x="29129" y="985720"/>
            <a:chExt cx="8886901" cy="1695232"/>
          </a:xfrm>
        </p:grpSpPr>
        <p:sp>
          <p:nvSpPr>
            <p:cNvPr id="4" name="Content Placeholder 2"/>
            <p:cNvSpPr txBox="1">
              <a:spLocks/>
            </p:cNvSpPr>
            <p:nvPr/>
          </p:nvSpPr>
          <p:spPr bwMode="auto">
            <a:xfrm>
              <a:off x="29129" y="1459312"/>
              <a:ext cx="4693579" cy="1221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25425" indent="-225425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60375" indent="-23336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>
                  <a:solidFill>
                    <a:schemeClr val="tx1"/>
                  </a:solidFill>
                  <a:latin typeface="+mn-lt"/>
                  <a:ea typeface="+mn-ea"/>
                  <a:cs typeface="ＭＳ Ｐゴシック" pitchFamily="1" charset="-128"/>
                </a:defRPr>
              </a:lvl2pPr>
              <a:lvl3pPr marL="687388" indent="-225425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+mn-lt"/>
                  <a:ea typeface="ヒラギノ角ゴ Pro W3" pitchFamily="-106" charset="-128"/>
                  <a:cs typeface="ヒラギノ角ゴ Pro W3" charset="-128"/>
                </a:defRPr>
              </a:lvl3pPr>
              <a:lvl4pPr marL="9159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>
                  <a:solidFill>
                    <a:schemeClr val="tx1"/>
                  </a:solidFill>
                  <a:latin typeface="+mn-lt"/>
                  <a:ea typeface="ヒラギノ角ゴ Pro W3" pitchFamily="-106" charset="-128"/>
                  <a:cs typeface="ヒラギノ角ゴ Pro W3" pitchFamily="-108" charset="-128"/>
                </a:defRPr>
              </a:lvl4pPr>
              <a:lvl5pPr marL="11445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ヒラギノ角ゴ Pro W3" pitchFamily="-106" charset="-128"/>
                  <a:cs typeface="ヒラギノ角ゴ Pro W3" pitchFamily="-108" charset="-128"/>
                </a:defRPr>
              </a:lvl5pPr>
              <a:lvl6pPr marL="16017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0589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5161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29733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defTabSz="914400"/>
              <a:r>
                <a:rPr lang="en-US" kern="0" dirty="0" smtClean="0"/>
                <a:t>Freedom from spectrum regulations</a:t>
              </a:r>
            </a:p>
            <a:p>
              <a:pPr lvl="1" defTabSz="914400"/>
              <a:r>
                <a:rPr lang="en-US" sz="1600" kern="0" dirty="0" smtClean="0"/>
                <a:t>Limited spectral allocations limit data rates</a:t>
              </a:r>
            </a:p>
            <a:p>
              <a:pPr lvl="1" defTabSz="914400"/>
              <a:r>
                <a:rPr lang="en-US" sz="1600" kern="0" dirty="0" smtClean="0"/>
                <a:t>Long lead times for RF licenses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00280" y="985720"/>
              <a:ext cx="4215750" cy="1396105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36908" y="3682450"/>
            <a:ext cx="8740393" cy="2727639"/>
            <a:chOff x="36908" y="3682450"/>
            <a:chExt cx="8740393" cy="2727639"/>
          </a:xfrm>
        </p:grpSpPr>
        <p:sp>
          <p:nvSpPr>
            <p:cNvPr id="6" name="Content Placeholder 2"/>
            <p:cNvSpPr txBox="1">
              <a:spLocks/>
            </p:cNvSpPr>
            <p:nvPr/>
          </p:nvSpPr>
          <p:spPr bwMode="auto">
            <a:xfrm>
              <a:off x="36908" y="4300971"/>
              <a:ext cx="4886560" cy="1901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25425" indent="-225425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60375" indent="-23336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>
                  <a:solidFill>
                    <a:schemeClr val="tx1"/>
                  </a:solidFill>
                  <a:latin typeface="+mn-lt"/>
                  <a:ea typeface="+mn-ea"/>
                  <a:cs typeface="ＭＳ Ｐゴシック" pitchFamily="1" charset="-128"/>
                </a:defRPr>
              </a:lvl2pPr>
              <a:lvl3pPr marL="687388" indent="-225425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+mn-lt"/>
                  <a:ea typeface="ヒラギノ角ゴ Pro W3" pitchFamily="-106" charset="-128"/>
                  <a:cs typeface="ヒラギノ角ゴ Pro W3" charset="-128"/>
                </a:defRPr>
              </a:lvl3pPr>
              <a:lvl4pPr marL="9159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>
                  <a:solidFill>
                    <a:schemeClr val="tx1"/>
                  </a:solidFill>
                  <a:latin typeface="+mn-lt"/>
                  <a:ea typeface="ヒラギノ角ゴ Pro W3" pitchFamily="-106" charset="-128"/>
                  <a:cs typeface="ヒラギノ角ゴ Pro W3" pitchFamily="-108" charset="-128"/>
                </a:defRPr>
              </a:lvl4pPr>
              <a:lvl5pPr marL="11445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ヒラギノ角ゴ Pro W3" pitchFamily="-106" charset="-128"/>
                  <a:cs typeface="ヒラギノ角ゴ Pro W3" pitchFamily="-108" charset="-128"/>
                </a:defRPr>
              </a:lvl5pPr>
              <a:lvl6pPr marL="16017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0589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5161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29733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defTabSz="914400"/>
              <a:r>
                <a:rPr lang="en-US" kern="0" dirty="0" smtClean="0"/>
                <a:t>Fewer photons per bit required for direct detection than coherent detection</a:t>
              </a:r>
            </a:p>
            <a:p>
              <a:pPr lvl="1" defTabSz="914400"/>
              <a:r>
                <a:rPr lang="en-US" kern="0" dirty="0"/>
                <a:t>L</a:t>
              </a:r>
              <a:r>
                <a:rPr lang="en-US" sz="1600" kern="0" dirty="0" smtClean="0"/>
                <a:t>imit of 1.44 bits per photon for heterodyne</a:t>
              </a:r>
            </a:p>
            <a:p>
              <a:pPr lvl="1" defTabSz="914400"/>
              <a:r>
                <a:rPr lang="en-US" sz="1600" kern="0" dirty="0" smtClean="0"/>
                <a:t>Limit of 2.89 bits per photon for homodyne</a:t>
              </a:r>
            </a:p>
            <a:p>
              <a:pPr lvl="1" defTabSz="914400"/>
              <a:r>
                <a:rPr lang="en-US" sz="1600" kern="0" dirty="0" smtClean="0"/>
                <a:t>Unlimited bits per photon for direct detection</a:t>
              </a:r>
            </a:p>
            <a:p>
              <a:pPr lvl="2" defTabSz="914400">
                <a:buFont typeface="Wingdings" panose="05000000000000000000" pitchFamily="2" charset="2"/>
                <a:buChar char="Ø"/>
              </a:pPr>
              <a:r>
                <a:rPr lang="en-US" sz="1400" i="1" kern="0" dirty="0" smtClean="0">
                  <a:solidFill>
                    <a:srgbClr val="FF0000"/>
                  </a:solidFill>
                </a:rPr>
                <a:t>17 bits per detected photon demonstrated at JPL</a:t>
              </a:r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6196" y="3682450"/>
              <a:ext cx="3591105" cy="2727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" name="Group 14"/>
          <p:cNvGrpSpPr/>
          <p:nvPr/>
        </p:nvGrpSpPr>
        <p:grpSpPr>
          <a:xfrm>
            <a:off x="36908" y="2360065"/>
            <a:ext cx="8623697" cy="1940906"/>
            <a:chOff x="36908" y="2360065"/>
            <a:chExt cx="8623697" cy="1940906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 bwMode="auto">
            <a:xfrm>
              <a:off x="36908" y="2515912"/>
              <a:ext cx="5316591" cy="17850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25425" indent="-225425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60375" indent="-23336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>
                  <a:solidFill>
                    <a:schemeClr val="tx1"/>
                  </a:solidFill>
                  <a:latin typeface="+mn-lt"/>
                  <a:ea typeface="+mn-ea"/>
                  <a:cs typeface="ＭＳ Ｐゴシック" pitchFamily="1" charset="-128"/>
                </a:defRPr>
              </a:lvl2pPr>
              <a:lvl3pPr marL="687388" indent="-225425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+mn-lt"/>
                  <a:ea typeface="ヒラギノ角ゴ Pro W3" pitchFamily="-106" charset="-128"/>
                  <a:cs typeface="ヒラギノ角ゴ Pro W3" charset="-128"/>
                </a:defRPr>
              </a:lvl3pPr>
              <a:lvl4pPr marL="9159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>
                  <a:solidFill>
                    <a:schemeClr val="tx1"/>
                  </a:solidFill>
                  <a:latin typeface="+mn-lt"/>
                  <a:ea typeface="ヒラギノ角ゴ Pro W3" pitchFamily="-106" charset="-128"/>
                  <a:cs typeface="ヒラギノ角ゴ Pro W3" pitchFamily="-108" charset="-128"/>
                </a:defRPr>
              </a:lvl4pPr>
              <a:lvl5pPr marL="11445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ヒラギノ角ゴ Pro W3" pitchFamily="-106" charset="-128"/>
                  <a:cs typeface="ヒラギノ角ゴ Pro W3" pitchFamily="-108" charset="-128"/>
                </a:defRPr>
              </a:lvl5pPr>
              <a:lvl6pPr marL="16017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0589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5161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2973388" indent="-22701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defTabSz="914400"/>
              <a:r>
                <a:rPr lang="en-US" kern="0" dirty="0" smtClean="0"/>
                <a:t>Smaller beam divergences from small transmitter apertures</a:t>
              </a:r>
            </a:p>
            <a:p>
              <a:pPr lvl="1" defTabSz="914400"/>
              <a:r>
                <a:rPr lang="en-US" sz="1600" kern="0" dirty="0" smtClean="0"/>
                <a:t>Higher Equivalent Isotropic Radiated Power (EIRP) </a:t>
              </a:r>
            </a:p>
            <a:p>
              <a:pPr lvl="2" defTabSz="914400">
                <a:buFont typeface="Wingdings" panose="05000000000000000000" pitchFamily="2" charset="2"/>
                <a:buChar char="Ø"/>
              </a:pPr>
              <a:r>
                <a:rPr lang="en-US" sz="1400" i="1" kern="0" dirty="0" smtClean="0"/>
                <a:t>Beam </a:t>
              </a:r>
              <a:r>
                <a:rPr lang="en-US" sz="1400" i="1" kern="0" dirty="0"/>
                <a:t>width = wavelength / antenna diameter</a:t>
              </a:r>
            </a:p>
            <a:p>
              <a:pPr lvl="1" defTabSz="914400"/>
              <a:r>
                <a:rPr lang="en-US" sz="1600" b="1" i="1" kern="0" dirty="0">
                  <a:solidFill>
                    <a:srgbClr val="FF0000"/>
                  </a:solidFill>
                </a:rPr>
                <a:t>In a well-designed system data rate is </a:t>
              </a:r>
              <a:r>
                <a:rPr lang="en-US" sz="1600" b="1" i="1" kern="0" dirty="0" smtClean="0">
                  <a:solidFill>
                    <a:srgbClr val="FF0000"/>
                  </a:solidFill>
                </a:rPr>
                <a:t>proportional </a:t>
              </a:r>
              <a:r>
                <a:rPr lang="en-US" sz="1600" b="1" i="1" kern="0" dirty="0">
                  <a:solidFill>
                    <a:srgbClr val="FF0000"/>
                  </a:solidFill>
                </a:rPr>
                <a:t>to received </a:t>
              </a:r>
              <a:r>
                <a:rPr lang="en-US" sz="1600" b="1" i="1" kern="0" dirty="0" smtClean="0">
                  <a:solidFill>
                    <a:srgbClr val="FF0000"/>
                  </a:solidFill>
                </a:rPr>
                <a:t>power</a:t>
              </a:r>
              <a:endParaRPr lang="en-US" sz="1600" b="1" i="1" kern="0" dirty="0">
                <a:solidFill>
                  <a:srgbClr val="FF0000"/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6099050" y="2360065"/>
              <a:ext cx="2561555" cy="1166310"/>
              <a:chOff x="5868327" y="1295400"/>
              <a:chExt cx="2987779" cy="1905000"/>
            </a:xfrm>
          </p:grpSpPr>
          <p:pic>
            <p:nvPicPr>
              <p:cNvPr id="9" name="Picture 4" descr="http://upload.wikimedia.org/wikipedia/commons/thumb/2/28/Inverse_square_law.svg/300px-Inverse_square_law.svg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8606" y="1295400"/>
                <a:ext cx="2857500" cy="1905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5868327" y="1909346"/>
                <a:ext cx="8467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Distance = 1</a:t>
                </a:r>
              </a:p>
              <a:p>
                <a:pPr algn="r"/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Brightness = 1</a:t>
                </a:r>
                <a:endParaRPr lang="en-US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248400" y="2379494"/>
                <a:ext cx="9332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Distance = 2</a:t>
                </a:r>
              </a:p>
              <a:p>
                <a:pPr algn="r"/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Brightness = 1/4</a:t>
                </a:r>
                <a:endParaRPr lang="en-US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734356" y="2861846"/>
                <a:ext cx="9332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Distance = 3</a:t>
                </a:r>
              </a:p>
              <a:p>
                <a:pPr algn="r"/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Brightness = 1/9</a:t>
                </a:r>
                <a:endParaRPr lang="en-US" sz="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672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of Deep Space Telecom</a:t>
            </a:r>
            <a:endParaRPr lang="en-US" dirty="0"/>
          </a:p>
        </p:txBody>
      </p:sp>
      <p:sp>
        <p:nvSpPr>
          <p:cNvPr id="4" name="Isosceles Triangle 3"/>
          <p:cNvSpPr/>
          <p:nvPr/>
        </p:nvSpPr>
        <p:spPr bwMode="auto">
          <a:xfrm rot="3443733">
            <a:off x="4303660" y="-311534"/>
            <a:ext cx="1874778" cy="7726153"/>
          </a:xfrm>
          <a:prstGeom prst="triangle">
            <a:avLst>
              <a:gd name="adj" fmla="val 25567"/>
            </a:avLst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03345"/>
            <a:ext cx="2919507" cy="1623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470" y="940577"/>
            <a:ext cx="6920810" cy="1329650"/>
          </a:xfrm>
          <a:noFill/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International Telecommunication Union definition of deep space for RF spectrum allocation purposes is 2 million km</a:t>
            </a:r>
          </a:p>
          <a:p>
            <a:pPr marL="457200" lvl="1" indent="-228600">
              <a:lnSpc>
                <a:spcPct val="90000"/>
              </a:lnSpc>
              <a:spcBef>
                <a:spcPts val="600"/>
              </a:spcBef>
            </a:pPr>
            <a:r>
              <a:rPr lang="en-US" sz="1600" dirty="0"/>
              <a:t>The moon is about 0.4 million km away</a:t>
            </a:r>
          </a:p>
          <a:p>
            <a:pPr marL="457200" lvl="1" indent="-228600"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/>
              <a:t>The Earth-Sun L1 and L2 points are </a:t>
            </a:r>
            <a:br>
              <a:rPr lang="en-US" sz="1600" dirty="0" smtClean="0"/>
            </a:br>
            <a:r>
              <a:rPr lang="en-US" sz="1600" dirty="0" smtClean="0"/>
              <a:t>about 1.5 million km away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9802" y="871091"/>
            <a:ext cx="996783" cy="1015072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5920" y="2333307"/>
            <a:ext cx="7038158" cy="2291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5425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0375" indent="-2333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ＭＳ Ｐゴシック" pitchFamily="1" charset="-128"/>
              </a:defRPr>
            </a:lvl2pPr>
            <a:lvl3pPr marL="687388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3pPr>
            <a:lvl4pPr marL="915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pitchFamily="-108" charset="-128"/>
              </a:defRPr>
            </a:lvl4pPr>
            <a:lvl5pPr marL="11445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pitchFamily="-108" charset="-128"/>
              </a:defRPr>
            </a:lvl5pPr>
            <a:lvl6pPr marL="16017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058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5161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9733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28600" indent="-228600" defTabSz="914400">
              <a:lnSpc>
                <a:spcPct val="90000"/>
              </a:lnSpc>
              <a:spcBef>
                <a:spcPts val="0"/>
              </a:spcBef>
            </a:pPr>
            <a:r>
              <a:rPr lang="en-US" i="1" kern="0" dirty="0" smtClean="0">
                <a:solidFill>
                  <a:srgbClr val="C00000"/>
                </a:solidFill>
              </a:rPr>
              <a:t>However</a:t>
            </a:r>
            <a:r>
              <a:rPr lang="en-US" kern="0" dirty="0" smtClean="0">
                <a:solidFill>
                  <a:srgbClr val="C00000"/>
                </a:solidFill>
              </a:rPr>
              <a:t>, interplanetary distances are </a:t>
            </a:r>
            <a:r>
              <a:rPr lang="en-US" u="sng" kern="0" dirty="0" smtClean="0">
                <a:solidFill>
                  <a:srgbClr val="C00000"/>
                </a:solidFill>
              </a:rPr>
              <a:t>much larger</a:t>
            </a:r>
            <a:r>
              <a:rPr lang="en-US" kern="0" dirty="0" smtClean="0">
                <a:solidFill>
                  <a:srgbClr val="C00000"/>
                </a:solidFill>
              </a:rPr>
              <a:t> than that</a:t>
            </a:r>
          </a:p>
          <a:p>
            <a:pPr marL="457200" lvl="1" indent="-228600" defTabSz="914400">
              <a:lnSpc>
                <a:spcPct val="90000"/>
              </a:lnSpc>
              <a:spcBef>
                <a:spcPts val="600"/>
              </a:spcBef>
            </a:pPr>
            <a:r>
              <a:rPr lang="en-US" sz="1600" kern="0" dirty="0" smtClean="0"/>
              <a:t>Mars at typical </a:t>
            </a:r>
            <a:r>
              <a:rPr lang="en-US" sz="1600" i="1" kern="0" dirty="0" smtClean="0"/>
              <a:t>closest</a:t>
            </a:r>
            <a:r>
              <a:rPr lang="en-US" sz="1600" kern="0" dirty="0" smtClean="0"/>
              <a:t> </a:t>
            </a:r>
            <a:br>
              <a:rPr lang="en-US" sz="1600" kern="0" dirty="0" smtClean="0"/>
            </a:br>
            <a:r>
              <a:rPr lang="en-US" sz="1600" kern="0" dirty="0" smtClean="0"/>
              <a:t>range is 60 million km</a:t>
            </a:r>
          </a:p>
          <a:p>
            <a:pPr marL="463550" lvl="2" defTabSz="914400">
              <a:lnSpc>
                <a:spcPct val="90000"/>
              </a:lnSpc>
              <a:spcBef>
                <a:spcPts val="600"/>
              </a:spcBef>
            </a:pPr>
            <a:r>
              <a:rPr lang="en-US" sz="1600" b="1" kern="0" dirty="0" smtClean="0">
                <a:solidFill>
                  <a:srgbClr val="C00000"/>
                </a:solidFill>
              </a:rPr>
              <a:t>3.6 billion times larger </a:t>
            </a:r>
            <a:br>
              <a:rPr lang="en-US" sz="1600" b="1" kern="0" dirty="0" smtClean="0">
                <a:solidFill>
                  <a:srgbClr val="C00000"/>
                </a:solidFill>
              </a:rPr>
            </a:br>
            <a:r>
              <a:rPr lang="en-US" sz="1600" b="1" kern="0" dirty="0" smtClean="0">
                <a:solidFill>
                  <a:srgbClr val="C00000"/>
                </a:solidFill>
              </a:rPr>
              <a:t>signal loss than LEO</a:t>
            </a:r>
            <a:endParaRPr lang="en-US" sz="1600" kern="0" dirty="0" smtClean="0"/>
          </a:p>
          <a:p>
            <a:pPr marL="457200" lvl="1" indent="-228600" defTabSz="914400">
              <a:lnSpc>
                <a:spcPct val="90000"/>
              </a:lnSpc>
              <a:spcBef>
                <a:spcPts val="600"/>
              </a:spcBef>
            </a:pPr>
            <a:r>
              <a:rPr lang="en-US" sz="1600" kern="0" dirty="0" smtClean="0"/>
              <a:t>Venus at typical </a:t>
            </a:r>
            <a:r>
              <a:rPr lang="en-US" sz="1600" i="1" kern="0" dirty="0" smtClean="0"/>
              <a:t>closest</a:t>
            </a:r>
            <a:r>
              <a:rPr lang="en-US" sz="1600" kern="0" dirty="0" smtClean="0"/>
              <a:t> </a:t>
            </a:r>
            <a:br>
              <a:rPr lang="en-US" sz="1600" kern="0" dirty="0" smtClean="0"/>
            </a:br>
            <a:r>
              <a:rPr lang="en-US" sz="1600" kern="0" dirty="0" smtClean="0"/>
              <a:t>range is 40 million km:</a:t>
            </a:r>
          </a:p>
          <a:p>
            <a:pPr marL="463550" lvl="2" defTabSz="914400">
              <a:lnSpc>
                <a:spcPct val="90000"/>
              </a:lnSpc>
              <a:spcBef>
                <a:spcPts val="600"/>
              </a:spcBef>
            </a:pPr>
            <a:r>
              <a:rPr lang="en-US" sz="1600" b="1" kern="0" dirty="0" smtClean="0">
                <a:solidFill>
                  <a:srgbClr val="C00000"/>
                </a:solidFill>
              </a:rPr>
              <a:t>1.6 billion times larger</a:t>
            </a:r>
            <a:br>
              <a:rPr lang="en-US" sz="1600" b="1" kern="0" dirty="0" smtClean="0">
                <a:solidFill>
                  <a:srgbClr val="C00000"/>
                </a:solidFill>
              </a:rPr>
            </a:br>
            <a:r>
              <a:rPr lang="en-US" sz="1600" b="1" kern="0" dirty="0" smtClean="0">
                <a:solidFill>
                  <a:srgbClr val="C00000"/>
                </a:solidFill>
              </a:rPr>
              <a:t>signal loss than LEO</a:t>
            </a:r>
            <a:endParaRPr lang="en-US" sz="1600" kern="0" dirty="0" smtClean="0"/>
          </a:p>
          <a:p>
            <a:pPr marL="457200" lvl="1" indent="-228600" defTabSz="914400">
              <a:lnSpc>
                <a:spcPct val="90000"/>
              </a:lnSpc>
              <a:spcBef>
                <a:spcPts val="600"/>
              </a:spcBef>
            </a:pPr>
            <a:endParaRPr lang="en-US" sz="1400" kern="0" dirty="0" smtClean="0"/>
          </a:p>
          <a:p>
            <a:pPr defTabSz="914400"/>
            <a:endParaRPr lang="en-US" sz="1600" kern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590798"/>
              </p:ext>
            </p:extLst>
          </p:nvPr>
        </p:nvGraphicFramePr>
        <p:xfrm>
          <a:off x="3252155" y="2832474"/>
          <a:ext cx="5805980" cy="3528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2075"/>
                <a:gridCol w="1256615"/>
                <a:gridCol w="1659954"/>
                <a:gridCol w="1397336"/>
              </a:tblGrid>
              <a:tr h="61772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Range (R)</a:t>
                      </a:r>
                      <a:endParaRPr lang="en-US" sz="1600" b="1" dirty="0"/>
                    </a:p>
                  </a:txBody>
                  <a:tcPr>
                    <a:solidFill>
                      <a:srgbClr val="99FF6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Additional 1/R</a:t>
                      </a:r>
                      <a:r>
                        <a:rPr lang="en-US" sz="1600" b="1" baseline="30000" dirty="0" smtClean="0"/>
                        <a:t>2 </a:t>
                      </a:r>
                      <a:r>
                        <a:rPr lang="en-US" sz="1600" b="1" dirty="0" smtClean="0"/>
                        <a:t>Loss Factor at 1 AU</a:t>
                      </a:r>
                      <a:endParaRPr lang="en-US" sz="1600" b="1" dirty="0"/>
                    </a:p>
                  </a:txBody>
                  <a:tcPr>
                    <a:solidFill>
                      <a:srgbClr val="99FF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Round-trip Light </a:t>
                      </a:r>
                      <a:r>
                        <a:rPr lang="en-US" sz="1600" b="1" baseline="0" dirty="0" smtClean="0"/>
                        <a:t>Time</a:t>
                      </a:r>
                      <a:endParaRPr lang="en-US" sz="1600" b="1" dirty="0"/>
                    </a:p>
                  </a:txBody>
                  <a:tcPr>
                    <a:solidFill>
                      <a:srgbClr val="99FF66">
                        <a:alpha val="50000"/>
                      </a:srgbClr>
                    </a:solidFill>
                  </a:tcPr>
                </a:tc>
              </a:tr>
              <a:tr h="54119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LEO (1000</a:t>
                      </a:r>
                      <a:r>
                        <a:rPr lang="en-US" sz="1400" b="1" baseline="0" dirty="0" smtClean="0"/>
                        <a:t> km)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6.7x10</a:t>
                      </a:r>
                      <a:r>
                        <a:rPr lang="en-US" sz="1400" baseline="30000" dirty="0" smtClean="0"/>
                        <a:t>-6</a:t>
                      </a:r>
                      <a:r>
                        <a:rPr lang="en-US" sz="1400" dirty="0" smtClean="0"/>
                        <a:t> AU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2.25x10</a:t>
                      </a:r>
                      <a:r>
                        <a:rPr lang="en-US" sz="1400" baseline="30000" dirty="0" smtClean="0"/>
                        <a:t>-10</a:t>
                      </a:r>
                      <a:endParaRPr lang="en-US" sz="14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3.3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msec</a:t>
                      </a:r>
                      <a:endParaRPr lang="en-US" sz="1400" dirty="0"/>
                    </a:p>
                  </a:txBody>
                  <a:tcPr anchor="ctr"/>
                </a:tc>
              </a:tr>
              <a:tr h="54119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GEO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.00024 AU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17,400,000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0.24 secs</a:t>
                      </a:r>
                      <a:endParaRPr lang="en-US" sz="1400" dirty="0"/>
                    </a:p>
                  </a:txBody>
                  <a:tcPr anchor="ctr"/>
                </a:tc>
              </a:tr>
              <a:tr h="54119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Moon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.0028 AU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128,000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2.79 secs</a:t>
                      </a:r>
                      <a:endParaRPr lang="en-US" sz="1400" dirty="0"/>
                    </a:p>
                  </a:txBody>
                  <a:tcPr anchor="ctr"/>
                </a:tc>
              </a:tr>
              <a:tr h="54119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Earth-Sun L2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.01 AU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10,000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 secs</a:t>
                      </a:r>
                      <a:endParaRPr lang="en-US" sz="1400" dirty="0"/>
                    </a:p>
                  </a:txBody>
                  <a:tcPr anchor="ctr"/>
                </a:tc>
              </a:tr>
              <a:tr h="54119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Deep Space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 AU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16.6 mins</a:t>
                      </a:r>
                      <a:endParaRPr lang="en-US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11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6671" y="188480"/>
            <a:ext cx="6261094" cy="454166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Telecom under </a:t>
            </a:r>
            <a:r>
              <a:rPr lang="en-US" dirty="0"/>
              <a:t>mass &amp; power constraints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296260" y="5402023"/>
            <a:ext cx="8398775" cy="995701"/>
          </a:xfrm>
          <a:prstGeom prst="rect">
            <a:avLst/>
          </a:prstGeom>
          <a:solidFill>
            <a:srgbClr val="FFD9B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5425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0375" indent="-2333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ＭＳ Ｐゴシック" pitchFamily="1" charset="-128"/>
              </a:defRPr>
            </a:lvl2pPr>
            <a:lvl3pPr marL="687388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3pPr>
            <a:lvl4pPr marL="915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pitchFamily="-108" charset="-128"/>
              </a:defRPr>
            </a:lvl4pPr>
            <a:lvl5pPr marL="11445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pitchFamily="-108" charset="-128"/>
              </a:defRPr>
            </a:lvl5pPr>
            <a:lvl6pPr marL="16017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058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5161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9733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defTabSz="914400">
              <a:lnSpc>
                <a:spcPct val="90000"/>
              </a:lnSpc>
              <a:spcBef>
                <a:spcPts val="200"/>
              </a:spcBef>
              <a:buNone/>
            </a:pPr>
            <a:r>
              <a:rPr lang="en-US" sz="1600" kern="0" dirty="0"/>
              <a:t> </a:t>
            </a:r>
            <a:r>
              <a:rPr lang="en-US" sz="1600" kern="0" dirty="0" smtClean="0"/>
              <a:t> Capacity</a:t>
            </a:r>
          </a:p>
          <a:p>
            <a:pPr marL="169863" lvl="1" indent="-169863" defTabSz="914400">
              <a:lnSpc>
                <a:spcPct val="90000"/>
              </a:lnSpc>
              <a:spcBef>
                <a:spcPts val="200"/>
              </a:spcBef>
            </a:pPr>
            <a:r>
              <a:rPr lang="en-US" sz="1400" kern="0" dirty="0" smtClean="0"/>
              <a:t>Is the </a:t>
            </a:r>
            <a:r>
              <a:rPr lang="en-US" sz="1400" i="1" kern="0" dirty="0" smtClean="0"/>
              <a:t>maximum information rate </a:t>
            </a:r>
            <a:r>
              <a:rPr lang="en-US" sz="1400" kern="0" dirty="0" smtClean="0"/>
              <a:t>achievable across a channel with arbitrarily small probability of error</a:t>
            </a:r>
          </a:p>
          <a:p>
            <a:pPr marL="169863" lvl="1" indent="-169863" defTabSz="914400">
              <a:lnSpc>
                <a:spcPct val="90000"/>
              </a:lnSpc>
              <a:spcBef>
                <a:spcPts val="200"/>
              </a:spcBef>
            </a:pPr>
            <a:r>
              <a:rPr lang="en-US" sz="1400" kern="0" dirty="0" smtClean="0"/>
              <a:t>Represents the </a:t>
            </a:r>
            <a:r>
              <a:rPr lang="en-US" sz="1400" i="1" kern="0" dirty="0" smtClean="0"/>
              <a:t>maximum mutual information </a:t>
            </a:r>
            <a:r>
              <a:rPr lang="en-US" sz="1400" kern="0" dirty="0" smtClean="0"/>
              <a:t>between the channel input and channel output </a:t>
            </a:r>
          </a:p>
          <a:p>
            <a:pPr marL="169863" lvl="1" indent="-169863" defTabSz="914400">
              <a:lnSpc>
                <a:spcPct val="90000"/>
              </a:lnSpc>
              <a:spcBef>
                <a:spcPts val="200"/>
              </a:spcBef>
            </a:pPr>
            <a:r>
              <a:rPr lang="en-US" sz="1400" kern="0" dirty="0" smtClean="0"/>
              <a:t>Examples of units of capacity are </a:t>
            </a:r>
            <a:r>
              <a:rPr lang="en-US" sz="1400" i="1" u="sng" kern="0" dirty="0" smtClean="0"/>
              <a:t>bits per second </a:t>
            </a:r>
            <a:r>
              <a:rPr lang="en-US" sz="1400" kern="0" dirty="0" smtClean="0"/>
              <a:t> and </a:t>
            </a:r>
            <a:r>
              <a:rPr lang="en-US" sz="1400" i="1" u="sng" kern="0" dirty="0" smtClean="0"/>
              <a:t>bits per channel use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799" y="940501"/>
            <a:ext cx="4468201" cy="36372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22013" y="4497935"/>
            <a:ext cx="3931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NimbusRomNo9L-Regu"/>
              </a:rPr>
              <a:t>Example mass difference contours</a:t>
            </a:r>
            <a:r>
              <a:rPr lang="en-US" sz="1200" b="1" dirty="0">
                <a:latin typeface="NimbusRomNo9L-Regu"/>
              </a:rPr>
              <a:t>, </a:t>
            </a:r>
            <a:r>
              <a:rPr lang="en-US" sz="1200" b="1" dirty="0">
                <a:latin typeface="CMR12"/>
              </a:rPr>
              <a:t>(</a:t>
            </a:r>
            <a:r>
              <a:rPr lang="en-US" sz="1200" b="1" i="1" dirty="0">
                <a:latin typeface="CMMI12"/>
              </a:rPr>
              <a:t>m</a:t>
            </a:r>
            <a:r>
              <a:rPr lang="en-US" sz="800" b="1" dirty="0">
                <a:latin typeface="CMR8"/>
              </a:rPr>
              <a:t>(</a:t>
            </a:r>
            <a:r>
              <a:rPr lang="en-US" sz="800" b="1" i="1" dirty="0">
                <a:latin typeface="CMMI8"/>
              </a:rPr>
              <a:t>o</a:t>
            </a:r>
            <a:r>
              <a:rPr lang="en-US" sz="800" b="1" dirty="0">
                <a:latin typeface="CMR8"/>
              </a:rPr>
              <a:t>) </a:t>
            </a:r>
            <a:r>
              <a:rPr lang="en-US" sz="1200" b="1" i="1" dirty="0">
                <a:latin typeface="CMSY10"/>
              </a:rPr>
              <a:t>− </a:t>
            </a:r>
            <a:r>
              <a:rPr lang="en-US" sz="1200" b="1" i="1" dirty="0">
                <a:latin typeface="CMMI12"/>
              </a:rPr>
              <a:t>m</a:t>
            </a:r>
            <a:r>
              <a:rPr lang="en-US" sz="800" b="1" dirty="0">
                <a:latin typeface="CMR8"/>
              </a:rPr>
              <a:t>(</a:t>
            </a:r>
            <a:r>
              <a:rPr lang="en-US" sz="800" b="1" i="1" dirty="0">
                <a:latin typeface="CMMI8"/>
              </a:rPr>
              <a:t>r</a:t>
            </a:r>
            <a:r>
              <a:rPr lang="en-US" sz="800" b="1" dirty="0">
                <a:latin typeface="CMR8"/>
              </a:rPr>
              <a:t>)</a:t>
            </a:r>
            <a:r>
              <a:rPr lang="en-US" sz="1200" b="1" dirty="0">
                <a:latin typeface="CMR12"/>
              </a:rPr>
              <a:t>) </a:t>
            </a:r>
            <a:r>
              <a:rPr lang="en-US" sz="1200" b="1" dirty="0">
                <a:latin typeface="NimbusRomNo9L-Regu"/>
              </a:rPr>
              <a:t>(kg), to </a:t>
            </a:r>
            <a:r>
              <a:rPr lang="en-US" sz="1200" b="1" dirty="0" smtClean="0">
                <a:latin typeface="NimbusRomNo9L-Regu"/>
              </a:rPr>
              <a:t>achieve specified </a:t>
            </a:r>
            <a:r>
              <a:rPr lang="en-US" sz="1200" b="1" dirty="0">
                <a:latin typeface="CMR12"/>
              </a:rPr>
              <a:t>(</a:t>
            </a:r>
            <a:r>
              <a:rPr lang="en-US" sz="1200" b="1" i="1" dirty="0" smtClean="0">
                <a:latin typeface="CMMI12"/>
              </a:rPr>
              <a:t>R,C</a:t>
            </a:r>
            <a:r>
              <a:rPr lang="en-US" sz="1200" b="1" dirty="0">
                <a:latin typeface="CMR12"/>
              </a:rPr>
              <a:t>)</a:t>
            </a:r>
            <a:r>
              <a:rPr lang="en-US" sz="1200" b="1" dirty="0">
                <a:latin typeface="NimbusRomNo9L-Regu"/>
              </a:rPr>
              <a:t>. </a:t>
            </a:r>
            <a:r>
              <a:rPr lang="en-US" sz="1200" dirty="0">
                <a:latin typeface="NimbusRomNo9L-Regu"/>
              </a:rPr>
              <a:t>Positive (</a:t>
            </a:r>
            <a:r>
              <a:rPr lang="en-US" sz="1200" dirty="0" smtClean="0">
                <a:latin typeface="NimbusRomNo9L-Regu"/>
              </a:rPr>
              <a:t>negative) contours </a:t>
            </a:r>
            <a:r>
              <a:rPr lang="en-US" sz="1200" dirty="0">
                <a:latin typeface="NimbusRomNo9L-Regu"/>
              </a:rPr>
              <a:t>denote the kg gain of an RF (optical) terminal.</a:t>
            </a:r>
            <a:endParaRPr lang="en-US" sz="120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40501"/>
            <a:ext cx="4936901" cy="4492632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</a:pPr>
            <a:r>
              <a:rPr lang="en-US" sz="1600" b="1" dirty="0">
                <a:ea typeface="ＭＳ Ｐゴシック" pitchFamily="-110" charset="-128"/>
                <a:cs typeface="ＭＳ Ｐゴシック" pitchFamily="-110" charset="-128"/>
              </a:rPr>
              <a:t>Although optical outperforms RF at high data rates, RF can outperform optical at large ranges and under high background </a:t>
            </a:r>
            <a:r>
              <a:rPr lang="en-US" sz="1600" b="1" dirty="0" smtClean="0">
                <a:ea typeface="ＭＳ Ｐゴシック" pitchFamily="-110" charset="-128"/>
                <a:cs typeface="ＭＳ Ｐゴシック" pitchFamily="-110" charset="-128"/>
              </a:rPr>
              <a:t>conditions</a:t>
            </a:r>
          </a:p>
          <a:p>
            <a:pPr lvl="1">
              <a:lnSpc>
                <a:spcPct val="95000"/>
              </a:lnSpc>
              <a:spcBef>
                <a:spcPts val="300"/>
              </a:spcBef>
            </a:pPr>
            <a:r>
              <a:rPr lang="en-US" sz="1400" dirty="0" smtClean="0">
                <a:ea typeface="ＭＳ Ｐゴシック" pitchFamily="-110" charset="-128"/>
                <a:cs typeface="ＭＳ Ｐゴシック" pitchFamily="-110" charset="-128"/>
              </a:rPr>
              <a:t>With photon counting direct detection the capacity goes as </a:t>
            </a:r>
            <a:r>
              <a:rPr lang="en-US" sz="1400" b="0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1/</a:t>
            </a:r>
            <a:r>
              <a:rPr lang="en-US" sz="1400" b="0" i="1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R</a:t>
            </a:r>
            <a:r>
              <a:rPr lang="en-US" sz="1400" b="0" baseline="30000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2</a:t>
            </a:r>
            <a:r>
              <a:rPr lang="en-US" sz="1400" dirty="0" smtClean="0">
                <a:ea typeface="ＭＳ Ｐゴシック" pitchFamily="-110" charset="-128"/>
                <a:cs typeface="ＭＳ Ｐゴシック" pitchFamily="-110" charset="-128"/>
              </a:rPr>
              <a:t> for </a:t>
            </a:r>
            <a:r>
              <a:rPr lang="en-US" sz="1400" b="0" i="1" dirty="0" err="1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P</a:t>
            </a:r>
            <a:r>
              <a:rPr lang="en-US" sz="1400" b="0" i="1" baseline="-25000" dirty="0" err="1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r</a:t>
            </a:r>
            <a:r>
              <a:rPr lang="en-US" sz="1400" b="0" baseline="-25000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 </a:t>
            </a:r>
            <a:r>
              <a:rPr lang="en-US" sz="1400" b="0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&gt; 2 </a:t>
            </a:r>
            <a:r>
              <a:rPr lang="en-US" sz="1400" b="0" i="1" dirty="0" err="1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P</a:t>
            </a:r>
            <a:r>
              <a:rPr lang="en-US" sz="1400" b="0" i="1" baseline="-25000" dirty="0" err="1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b</a:t>
            </a:r>
            <a:r>
              <a:rPr lang="en-US" sz="1400" b="0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 ln </a:t>
            </a:r>
            <a:r>
              <a:rPr lang="en-US" sz="1400" b="0" i="1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M</a:t>
            </a:r>
            <a:r>
              <a:rPr lang="en-US" sz="1400" b="0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/</a:t>
            </a:r>
            <a:r>
              <a:rPr lang="en-US" sz="1400" b="0" i="1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M</a:t>
            </a:r>
            <a:r>
              <a:rPr lang="en-US" sz="1400" dirty="0" smtClean="0">
                <a:ea typeface="ＭＳ Ｐゴシック" pitchFamily="-110" charset="-128"/>
                <a:cs typeface="ＭＳ Ｐゴシック" pitchFamily="-110" charset="-128"/>
              </a:rPr>
              <a:t>, and as </a:t>
            </a:r>
            <a:r>
              <a:rPr lang="en-US" sz="1400" b="0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1/</a:t>
            </a:r>
            <a:r>
              <a:rPr lang="en-US" sz="1400" b="0" i="1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R</a:t>
            </a:r>
            <a:r>
              <a:rPr lang="en-US" sz="1400" b="0" baseline="30000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4</a:t>
            </a:r>
            <a:r>
              <a:rPr lang="en-US" sz="1400" dirty="0" smtClean="0">
                <a:ea typeface="ＭＳ Ｐゴシック" pitchFamily="-110" charset="-128"/>
                <a:cs typeface="ＭＳ Ｐゴシック" pitchFamily="-110" charset="-128"/>
              </a:rPr>
              <a:t> for </a:t>
            </a:r>
            <a:br>
              <a:rPr lang="en-US" sz="1400" dirty="0" smtClean="0"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0" i="1" dirty="0" err="1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P</a:t>
            </a:r>
            <a:r>
              <a:rPr lang="en-US" sz="1400" b="0" i="1" baseline="-25000" dirty="0" err="1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r</a:t>
            </a:r>
            <a:r>
              <a:rPr lang="en-US" sz="1400" b="0" baseline="-25000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 </a:t>
            </a:r>
            <a:r>
              <a:rPr lang="en-US" sz="1400" b="0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&lt; 2 </a:t>
            </a:r>
            <a:r>
              <a:rPr lang="en-US" sz="1400" b="0" i="1" dirty="0" err="1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P</a:t>
            </a:r>
            <a:r>
              <a:rPr lang="en-US" sz="1400" b="0" i="1" baseline="-25000" dirty="0" err="1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b</a:t>
            </a:r>
            <a:r>
              <a:rPr lang="en-US" sz="1400" b="0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 ln </a:t>
            </a:r>
            <a:r>
              <a:rPr lang="en-US" sz="1400" b="0" i="1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M</a:t>
            </a:r>
            <a:r>
              <a:rPr lang="en-US" sz="1400" b="0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/</a:t>
            </a:r>
            <a:r>
              <a:rPr lang="en-US" sz="1400" b="0" i="1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M</a:t>
            </a:r>
            <a:r>
              <a:rPr lang="en-US" sz="1400" b="0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 </a:t>
            </a:r>
          </a:p>
          <a:p>
            <a:pPr lvl="2">
              <a:lnSpc>
                <a:spcPct val="95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 i="1" dirty="0" smtClean="0">
                <a:latin typeface="Times New Roman" panose="02020603050405020304" pitchFamily="18" charset="0"/>
                <a:ea typeface="ＭＳ Ｐゴシック" pitchFamily="-110" charset="-128"/>
                <a:cs typeface="Times New Roman" panose="02020603050405020304" pitchFamily="18" charset="0"/>
              </a:rPr>
              <a:t>with M as the peak-to-average power ratio of a symbol</a:t>
            </a:r>
            <a:endParaRPr lang="en-US" sz="1200" b="0" i="1" dirty="0" smtClean="0">
              <a:latin typeface="Times New Roman" panose="02020603050405020304" pitchFamily="18" charset="0"/>
              <a:ea typeface="ＭＳ Ｐゴシック" pitchFamily="-110" charset="-128"/>
              <a:cs typeface="Times New Roman" panose="02020603050405020304" pitchFamily="18" charset="0"/>
            </a:endParaRPr>
          </a:p>
          <a:p>
            <a:pPr lvl="1">
              <a:lnSpc>
                <a:spcPct val="95000"/>
              </a:lnSpc>
              <a:spcBef>
                <a:spcPts val="300"/>
              </a:spcBef>
            </a:pPr>
            <a:endParaRPr lang="en-US" sz="1600" dirty="0" smtClean="0">
              <a:latin typeface="Times New Roman" panose="02020603050405020304" pitchFamily="18" charset="0"/>
              <a:ea typeface="ＭＳ Ｐゴシック" pitchFamily="-110" charset="-128"/>
              <a:cs typeface="Times New Roman" panose="02020603050405020304" pitchFamily="18" charset="0"/>
            </a:endParaRPr>
          </a:p>
          <a:p>
            <a:pPr lvl="1">
              <a:lnSpc>
                <a:spcPct val="95000"/>
              </a:lnSpc>
              <a:spcBef>
                <a:spcPts val="300"/>
              </a:spcBef>
            </a:pPr>
            <a:endParaRPr lang="en-US" sz="1600" dirty="0">
              <a:latin typeface="Times New Roman" panose="02020603050405020304" pitchFamily="18" charset="0"/>
              <a:ea typeface="ＭＳ Ｐゴシック" pitchFamily="-110" charset="-128"/>
              <a:cs typeface="Times New Roman" panose="02020603050405020304" pitchFamily="18" charset="0"/>
            </a:endParaRPr>
          </a:p>
          <a:p>
            <a:pPr lvl="1">
              <a:lnSpc>
                <a:spcPct val="95000"/>
              </a:lnSpc>
              <a:spcBef>
                <a:spcPts val="300"/>
              </a:spcBef>
            </a:pPr>
            <a:endParaRPr lang="en-US" sz="1600" b="0" dirty="0" smtClean="0">
              <a:latin typeface="Times New Roman" panose="02020603050405020304" pitchFamily="18" charset="0"/>
              <a:ea typeface="ＭＳ Ｐゴシック" pitchFamily="-110" charset="-128"/>
              <a:cs typeface="Times New Roman" panose="02020603050405020304" pitchFamily="18" charset="0"/>
            </a:endParaRPr>
          </a:p>
          <a:p>
            <a:pPr lvl="1">
              <a:lnSpc>
                <a:spcPct val="95000"/>
              </a:lnSpc>
              <a:spcBef>
                <a:spcPts val="300"/>
              </a:spcBef>
            </a:pPr>
            <a:endParaRPr lang="en-US" sz="1600" dirty="0">
              <a:latin typeface="Times New Roman" panose="02020603050405020304" pitchFamily="18" charset="0"/>
              <a:ea typeface="ＭＳ Ｐゴシック" pitchFamily="-110" charset="-128"/>
              <a:cs typeface="Times New Roman" panose="02020603050405020304" pitchFamily="18" charset="0"/>
            </a:endParaRPr>
          </a:p>
          <a:p>
            <a:pPr lvl="1">
              <a:lnSpc>
                <a:spcPct val="95000"/>
              </a:lnSpc>
              <a:spcBef>
                <a:spcPts val="300"/>
              </a:spcBef>
            </a:pPr>
            <a:endParaRPr lang="en-US" sz="1600" b="0" dirty="0" smtClean="0">
              <a:latin typeface="Times New Roman" panose="02020603050405020304" pitchFamily="18" charset="0"/>
              <a:ea typeface="ＭＳ Ｐゴシック" pitchFamily="-110" charset="-128"/>
              <a:cs typeface="Times New Roman" panose="02020603050405020304" pitchFamily="18" charset="0"/>
            </a:endParaRPr>
          </a:p>
          <a:p>
            <a:pPr lvl="1">
              <a:lnSpc>
                <a:spcPct val="95000"/>
              </a:lnSpc>
              <a:spcBef>
                <a:spcPts val="300"/>
              </a:spcBef>
            </a:pPr>
            <a:endParaRPr lang="en-US" sz="16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>
              <a:lnSpc>
                <a:spcPct val="95000"/>
              </a:lnSpc>
              <a:spcBef>
                <a:spcPts val="300"/>
              </a:spcBef>
            </a:pPr>
            <a:r>
              <a:rPr lang="en-US" sz="1400" dirty="0" smtClean="0">
                <a:ea typeface="ＭＳ Ｐゴシック" pitchFamily="-110" charset="-128"/>
                <a:cs typeface="ＭＳ Ｐゴシック" pitchFamily="-110" charset="-128"/>
              </a:rPr>
              <a:t>This also implies a maximum effective diameter for optical ground-based receivers</a:t>
            </a:r>
          </a:p>
          <a:p>
            <a:pPr lvl="2">
              <a:lnSpc>
                <a:spcPct val="95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 i="1" dirty="0" smtClean="0">
                <a:ea typeface="ＭＳ Ｐゴシック" pitchFamily="-110" charset="-128"/>
                <a:cs typeface="ＭＳ Ｐゴシック" pitchFamily="-110" charset="-128"/>
              </a:rPr>
              <a:t>Beyond this limit, doubling the antenna diameter only increases the achievable data rate by √2</a:t>
            </a:r>
          </a:p>
          <a:p>
            <a:pPr>
              <a:lnSpc>
                <a:spcPct val="95000"/>
              </a:lnSpc>
              <a:spcBef>
                <a:spcPts val="300"/>
              </a:spcBef>
            </a:pPr>
            <a:endParaRPr lang="en-US" sz="1600" b="1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87794" y="2759141"/>
            <a:ext cx="3526121" cy="1079163"/>
            <a:chOff x="1048082" y="3197562"/>
            <a:chExt cx="3526121" cy="1079163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48082" y="3197562"/>
              <a:ext cx="2879725" cy="447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59478" y="3810000"/>
              <a:ext cx="3514725" cy="466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30504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Optical Noise Rejection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55" y="985720"/>
            <a:ext cx="8551480" cy="4985829"/>
          </a:xfrm>
        </p:spPr>
        <p:txBody>
          <a:bodyPr/>
          <a:lstStyle/>
          <a:p>
            <a:pPr>
              <a:lnSpc>
                <a:spcPct val="95000"/>
              </a:lnSpc>
              <a:spcBef>
                <a:spcPts val="600"/>
              </a:spcBef>
            </a:pPr>
            <a:r>
              <a:rPr lang="en-US" sz="2000" dirty="0"/>
              <a:t>W</a:t>
            </a:r>
            <a:r>
              <a:rPr lang="en-US" sz="2000" dirty="0" smtClean="0"/>
              <a:t>hen </a:t>
            </a:r>
            <a:r>
              <a:rPr lang="en-US" sz="2000" dirty="0"/>
              <a:t>noise power dominates, </a:t>
            </a:r>
            <a:r>
              <a:rPr lang="en-US" sz="2000" dirty="0" smtClean="0"/>
              <a:t>capacity </a:t>
            </a:r>
            <a:r>
              <a:rPr lang="en-US" sz="2000" i="1" dirty="0"/>
              <a:t>C</a:t>
            </a:r>
            <a:r>
              <a:rPr lang="en-US" sz="2000" dirty="0"/>
              <a:t> scales as </a:t>
            </a:r>
            <a:r>
              <a:rPr lang="en-US" sz="2000" i="1" dirty="0" smtClean="0"/>
              <a:t>P</a:t>
            </a:r>
            <a:r>
              <a:rPr lang="en-US" sz="2000" i="1" baseline="-25000" dirty="0" smtClean="0"/>
              <a:t>s</a:t>
            </a:r>
            <a:r>
              <a:rPr lang="en-US" sz="2000" i="1" baseline="30000" dirty="0" smtClean="0"/>
              <a:t>2</a:t>
            </a:r>
            <a:r>
              <a:rPr lang="en-US" sz="2000" i="1" dirty="0" smtClean="0"/>
              <a:t>/</a:t>
            </a:r>
            <a:r>
              <a:rPr lang="en-US" sz="2000" i="1" dirty="0" err="1" smtClean="0"/>
              <a:t>P</a:t>
            </a:r>
            <a:r>
              <a:rPr lang="en-US" sz="2000" i="1" baseline="-25000" dirty="0" err="1" smtClean="0"/>
              <a:t>b</a:t>
            </a:r>
            <a:r>
              <a:rPr lang="en-US" sz="2000" dirty="0" smtClean="0"/>
              <a:t> 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b="1" i="1" dirty="0" smtClean="0">
                <a:solidFill>
                  <a:srgbClr val="C00000"/>
                </a:solidFill>
              </a:rPr>
              <a:t>In </a:t>
            </a:r>
            <a:r>
              <a:rPr lang="en-US" b="1" i="1" dirty="0">
                <a:solidFill>
                  <a:srgbClr val="C00000"/>
                </a:solidFill>
              </a:rPr>
              <a:t>this regime, data rate scales as 1/R</a:t>
            </a:r>
            <a:r>
              <a:rPr lang="en-US" b="1" i="1" baseline="30000" dirty="0">
                <a:solidFill>
                  <a:srgbClr val="C00000"/>
                </a:solidFill>
              </a:rPr>
              <a:t>4</a:t>
            </a:r>
            <a:r>
              <a:rPr lang="en-US" b="1" i="1" dirty="0">
                <a:solidFill>
                  <a:srgbClr val="C00000"/>
                </a:solidFill>
              </a:rPr>
              <a:t>, and optical communications advantage from a narrower transmit beam are quickly </a:t>
            </a:r>
            <a:r>
              <a:rPr lang="en-US" b="1" i="1" dirty="0" smtClean="0">
                <a:solidFill>
                  <a:srgbClr val="C00000"/>
                </a:solidFill>
              </a:rPr>
              <a:t>lost</a:t>
            </a:r>
            <a:endParaRPr lang="en-US" b="1" i="1" dirty="0">
              <a:solidFill>
                <a:srgbClr val="C00000"/>
              </a:solidFill>
            </a:endParaRP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dirty="0"/>
              <a:t>Background light in the optical receiver is traditionally rejected by either limiting the field-of-view or by optical bandpass filtering.  </a:t>
            </a:r>
            <a:endParaRPr lang="en-US" dirty="0" smtClean="0"/>
          </a:p>
          <a:p>
            <a:pPr lvl="1">
              <a:lnSpc>
                <a:spcPct val="95000"/>
              </a:lnSpc>
              <a:spcBef>
                <a:spcPts val="1200"/>
              </a:spcBef>
            </a:pPr>
            <a:r>
              <a:rPr lang="en-US" sz="1600" dirty="0" smtClean="0"/>
              <a:t>An optical receiver </a:t>
            </a:r>
            <a:r>
              <a:rPr lang="en-US" sz="1600" dirty="0"/>
              <a:t>located in the Earth’s atmosphere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has a field-of-view limited </a:t>
            </a:r>
            <a:r>
              <a:rPr lang="en-US" sz="1600" dirty="0"/>
              <a:t>by atmospheric turbulence,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characterized </a:t>
            </a:r>
            <a:r>
              <a:rPr lang="en-US" sz="1600" dirty="0"/>
              <a:t>by the Fried parameter </a:t>
            </a:r>
            <a:r>
              <a:rPr lang="en-US" sz="1600" i="1" dirty="0"/>
              <a:t>r</a:t>
            </a:r>
            <a:r>
              <a:rPr lang="en-US" sz="1600" i="1" baseline="-25000" dirty="0"/>
              <a:t>0</a:t>
            </a:r>
            <a:r>
              <a:rPr lang="en-US" sz="1600" dirty="0"/>
              <a:t>, unless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adaptive </a:t>
            </a:r>
            <a:r>
              <a:rPr lang="en-US" sz="1600" dirty="0"/>
              <a:t>optics (complex, bulky, and costly) is utilized.  </a:t>
            </a:r>
            <a:endParaRPr lang="en-US" sz="1600" dirty="0" smtClean="0"/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n-US" sz="1400" i="1" dirty="0" smtClean="0"/>
              <a:t>r</a:t>
            </a:r>
            <a:r>
              <a:rPr lang="en-US" sz="1400" i="1" baseline="-25000" dirty="0" smtClean="0"/>
              <a:t>0</a:t>
            </a:r>
            <a:r>
              <a:rPr lang="en-US" sz="1400" dirty="0" smtClean="0"/>
              <a:t> </a:t>
            </a:r>
            <a:r>
              <a:rPr lang="en-US" sz="1400" dirty="0"/>
              <a:t>(few cm worst case, typically) represents the optical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coherence </a:t>
            </a:r>
            <a:r>
              <a:rPr lang="en-US" sz="1400" dirty="0"/>
              <a:t>length and the maximum receiver aperture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diameter </a:t>
            </a:r>
            <a:r>
              <a:rPr lang="en-US" sz="1400" dirty="0"/>
              <a:t>that can achieve a diffraction limited field of view.  </a:t>
            </a:r>
            <a:endParaRPr lang="en-US" sz="1400" dirty="0" smtClean="0"/>
          </a:p>
          <a:p>
            <a:pPr lvl="1">
              <a:lnSpc>
                <a:spcPct val="95000"/>
              </a:lnSpc>
              <a:spcBef>
                <a:spcPts val="1200"/>
              </a:spcBef>
            </a:pPr>
            <a:r>
              <a:rPr lang="en-US" sz="1600" dirty="0"/>
              <a:t>Narrowband optical interference filters </a:t>
            </a:r>
            <a:r>
              <a:rPr lang="en-US" sz="1600" dirty="0" smtClean="0"/>
              <a:t>with low </a:t>
            </a:r>
            <a:br>
              <a:rPr lang="en-US" sz="1600" dirty="0" smtClean="0"/>
            </a:br>
            <a:r>
              <a:rPr lang="en-US" sz="1600" dirty="0" smtClean="0"/>
              <a:t>transmission loss </a:t>
            </a:r>
            <a:r>
              <a:rPr lang="en-US" sz="1600" dirty="0"/>
              <a:t>(&lt; 1 dB) have tens of gigahertz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bandwidths </a:t>
            </a:r>
            <a:r>
              <a:rPr lang="en-US" sz="1600" dirty="0"/>
              <a:t>or greater.  </a:t>
            </a:r>
            <a:endParaRPr lang="en-US" sz="1600" dirty="0" smtClean="0"/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n-US" sz="1400" dirty="0" smtClean="0"/>
              <a:t>Alternate </a:t>
            </a:r>
            <a:r>
              <a:rPr lang="en-US" sz="1400" dirty="0"/>
              <a:t>filter technologies such as atomic line filters and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ring </a:t>
            </a:r>
            <a:r>
              <a:rPr lang="en-US" sz="1400" dirty="0"/>
              <a:t>resonators have </a:t>
            </a:r>
            <a:r>
              <a:rPr lang="en-US" sz="1400" dirty="0" smtClean="0"/>
              <a:t>severe </a:t>
            </a:r>
            <a:r>
              <a:rPr lang="en-US" sz="1400" dirty="0"/>
              <a:t>implementation challenges with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respect </a:t>
            </a:r>
            <a:r>
              <a:rPr lang="en-US" sz="1400" dirty="0"/>
              <a:t>to not only transmission loss, but also Doppler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and/or </a:t>
            </a:r>
            <a:r>
              <a:rPr lang="en-US" sz="1400" dirty="0"/>
              <a:t>effective field of view.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4" y="4167050"/>
            <a:ext cx="2955106" cy="23088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779" y="2692196"/>
            <a:ext cx="2738256" cy="145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9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Noise Rejection in the Time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60" y="985720"/>
            <a:ext cx="8551480" cy="4985829"/>
          </a:xfrm>
        </p:spPr>
        <p:txBody>
          <a:bodyPr/>
          <a:lstStyle/>
          <a:p>
            <a:r>
              <a:rPr lang="en-US" dirty="0" smtClean="0"/>
              <a:t>With photon-counting direct detection optical background can also be rejected in the time domain</a:t>
            </a:r>
          </a:p>
          <a:p>
            <a:pPr lvl="1"/>
            <a:r>
              <a:rPr lang="en-US" sz="1600" dirty="0" smtClean="0"/>
              <a:t>Time-of-arrival of every individual detected photon at the receiver is tagged with sub-nanosecond precision</a:t>
            </a:r>
          </a:p>
          <a:p>
            <a:r>
              <a:rPr lang="en-US" dirty="0" smtClean="0"/>
              <a:t>Simplest scheme:  polarization modulate a fixed-rate pulsed laser</a:t>
            </a:r>
          </a:p>
          <a:p>
            <a:pPr lvl="1"/>
            <a:r>
              <a:rPr lang="en-US" sz="1600" dirty="0"/>
              <a:t>For instance, right-hand circular </a:t>
            </a:r>
            <a:r>
              <a:rPr lang="en-US" sz="1600" dirty="0" smtClean="0"/>
              <a:t>polarization </a:t>
            </a:r>
            <a:r>
              <a:rPr lang="en-US" sz="1600" dirty="0"/>
              <a:t>to represent "0" and </a:t>
            </a:r>
            <a:br>
              <a:rPr lang="en-US" sz="1600" dirty="0"/>
            </a:br>
            <a:r>
              <a:rPr lang="en-US" sz="1600" dirty="0"/>
              <a:t>left-hand circular polarization to </a:t>
            </a:r>
            <a:r>
              <a:rPr lang="en-US" sz="1600" dirty="0" smtClean="0"/>
              <a:t>represent </a:t>
            </a:r>
            <a:r>
              <a:rPr lang="en-US" sz="1600" dirty="0"/>
              <a:t>"</a:t>
            </a:r>
            <a:r>
              <a:rPr lang="en-US" sz="1600" dirty="0" smtClean="0"/>
              <a:t>1“</a:t>
            </a:r>
          </a:p>
          <a:p>
            <a:pPr lvl="1"/>
            <a:r>
              <a:rPr lang="en-US" sz="1600" dirty="0"/>
              <a:t>Single "tone" of direct detection signal allows time-gated rejection of </a:t>
            </a:r>
            <a:r>
              <a:rPr lang="en-US" sz="1600" dirty="0" smtClean="0"/>
              <a:t>non-signal photons</a:t>
            </a:r>
          </a:p>
          <a:p>
            <a:pPr lvl="1"/>
            <a:r>
              <a:rPr lang="en-US" sz="1600" dirty="0"/>
              <a:t>Signal can still be acquired under high loss conditions, then </a:t>
            </a:r>
            <a:r>
              <a:rPr lang="en-US" sz="1600" dirty="0" smtClean="0"/>
              <a:t>forward error correction coding </a:t>
            </a:r>
            <a:r>
              <a:rPr lang="en-US" sz="1600" dirty="0"/>
              <a:t>gains </a:t>
            </a:r>
            <a:r>
              <a:rPr lang="en-US" sz="1600" dirty="0" smtClean="0"/>
              <a:t>applied</a:t>
            </a:r>
            <a:endParaRPr lang="en-US" sz="16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80" y="4004520"/>
            <a:ext cx="7641639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2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819906" y="131381"/>
            <a:ext cx="7542212" cy="609600"/>
          </a:xfrm>
        </p:spPr>
        <p:txBody>
          <a:bodyPr/>
          <a:lstStyle/>
          <a:p>
            <a:r>
              <a:rPr lang="en-US" altLang="en-US" dirty="0" smtClean="0">
                <a:cs typeface="MS PGothic" pitchFamily="34" charset="-128"/>
              </a:rPr>
              <a:t>Circular Polarization-Shift-Keying Terminals</a:t>
            </a:r>
          </a:p>
        </p:txBody>
      </p:sp>
      <p:sp>
        <p:nvSpPr>
          <p:cNvPr id="82" name="Content Placeholder 2"/>
          <p:cNvSpPr>
            <a:spLocks noGrp="1"/>
          </p:cNvSpPr>
          <p:nvPr>
            <p:ph idx="1"/>
          </p:nvPr>
        </p:nvSpPr>
        <p:spPr>
          <a:xfrm>
            <a:off x="211228" y="915206"/>
            <a:ext cx="8567511" cy="1189987"/>
          </a:xfrm>
        </p:spPr>
        <p:txBody>
          <a:bodyPr/>
          <a:lstStyle/>
          <a:p>
            <a:pPr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Circular-Polarization-Shift-Keying (</a:t>
            </a:r>
            <a:r>
              <a:rPr lang="en-US" sz="1600" dirty="0" err="1" smtClean="0">
                <a:solidFill>
                  <a:schemeClr val="tx1"/>
                </a:solidFill>
              </a:rPr>
              <a:t>CirPolSK</a:t>
            </a:r>
            <a:r>
              <a:rPr lang="en-US" sz="1600" dirty="0" smtClean="0">
                <a:solidFill>
                  <a:schemeClr val="tx1"/>
                </a:solidFill>
              </a:rPr>
              <a:t>) laser transmitter is low complexity with small diameter aperture (few mm to few cm)</a:t>
            </a:r>
          </a:p>
          <a:p>
            <a:pPr lvl="1"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Pulsed laser transform-limit bandwidth should be matched to receiver optical filter bandwidth</a:t>
            </a:r>
          </a:p>
        </p:txBody>
      </p:sp>
      <p:sp>
        <p:nvSpPr>
          <p:cNvPr id="85" name="Content Placeholder 2"/>
          <p:cNvSpPr txBox="1">
            <a:spLocks/>
          </p:cNvSpPr>
          <p:nvPr/>
        </p:nvSpPr>
        <p:spPr bwMode="auto">
          <a:xfrm>
            <a:off x="211228" y="3116495"/>
            <a:ext cx="8724627" cy="135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333399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333399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333399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333399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333399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333399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1600" b="1" kern="0" dirty="0" smtClean="0">
                <a:solidFill>
                  <a:schemeClr val="tx1"/>
                </a:solidFill>
                <a:latin typeface="+mn-lt"/>
              </a:rPr>
              <a:t>Background rejection performance </a:t>
            </a:r>
            <a:r>
              <a:rPr lang="en-US" sz="1600" b="1" kern="0" dirty="0">
                <a:solidFill>
                  <a:schemeClr val="tx1"/>
                </a:solidFill>
                <a:latin typeface="+mn-lt"/>
              </a:rPr>
              <a:t>of the Photon Counting Detector (PCD) </a:t>
            </a:r>
            <a:r>
              <a:rPr lang="en-US" sz="1600" b="1" kern="0" dirty="0" err="1">
                <a:solidFill>
                  <a:schemeClr val="tx1"/>
                </a:solidFill>
                <a:latin typeface="+mn-lt"/>
              </a:rPr>
              <a:t>CirPolSK</a:t>
            </a:r>
            <a:r>
              <a:rPr lang="en-US" sz="1600" b="1" kern="0" dirty="0">
                <a:solidFill>
                  <a:schemeClr val="tx1"/>
                </a:solidFill>
                <a:latin typeface="+mn-lt"/>
              </a:rPr>
              <a:t> receiver is </a:t>
            </a:r>
            <a:r>
              <a:rPr lang="en-US" sz="1600" b="1" kern="0" dirty="0" smtClean="0">
                <a:solidFill>
                  <a:schemeClr val="tx1"/>
                </a:solidFill>
                <a:latin typeface="+mn-lt"/>
              </a:rPr>
              <a:t>set by optical filter bandwidth and timing resolution of photon arrivals</a:t>
            </a:r>
            <a:endParaRPr lang="en-US" sz="1800" b="1" kern="0" dirty="0">
              <a:solidFill>
                <a:schemeClr val="tx1"/>
              </a:solidFill>
              <a:latin typeface="+mn-lt"/>
            </a:endParaRPr>
          </a:p>
          <a:p>
            <a:pPr lvl="1">
              <a:defRPr/>
            </a:pPr>
            <a:r>
              <a:rPr lang="en-US" sz="1400" kern="0" dirty="0">
                <a:solidFill>
                  <a:schemeClr val="tx1"/>
                </a:solidFill>
                <a:latin typeface="+mn-lt"/>
              </a:rPr>
              <a:t>New generation near-infrared </a:t>
            </a:r>
            <a:r>
              <a:rPr lang="en-US" sz="1400" kern="0" dirty="0" smtClean="0">
                <a:solidFill>
                  <a:schemeClr val="tx1"/>
                </a:solidFill>
                <a:latin typeface="+mn-lt"/>
              </a:rPr>
              <a:t>PCD arrays with readout can operate </a:t>
            </a:r>
            <a:r>
              <a:rPr lang="en-US" sz="1400" kern="0" dirty="0">
                <a:solidFill>
                  <a:schemeClr val="tx1"/>
                </a:solidFill>
                <a:latin typeface="+mn-lt"/>
              </a:rPr>
              <a:t>with </a:t>
            </a:r>
            <a:r>
              <a:rPr lang="en-US" sz="1400" kern="0" dirty="0" smtClean="0">
                <a:solidFill>
                  <a:schemeClr val="tx1"/>
                </a:solidFill>
                <a:latin typeface="+mn-lt"/>
              </a:rPr>
              <a:t>&lt;200 </a:t>
            </a:r>
            <a:r>
              <a:rPr lang="en-US" sz="1400" kern="0" dirty="0" err="1">
                <a:solidFill>
                  <a:schemeClr val="tx1"/>
                </a:solidFill>
                <a:latin typeface="+mn-lt"/>
              </a:rPr>
              <a:t>ps</a:t>
            </a:r>
            <a:r>
              <a:rPr lang="en-US" sz="1400" kern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400" kern="0" dirty="0" smtClean="0">
                <a:solidFill>
                  <a:schemeClr val="tx1"/>
                </a:solidFill>
                <a:latin typeface="+mn-lt"/>
              </a:rPr>
              <a:t>timing uncertainty, </a:t>
            </a:r>
            <a:r>
              <a:rPr lang="en-US" sz="1400" kern="0" dirty="0">
                <a:solidFill>
                  <a:schemeClr val="tx1"/>
                </a:solidFill>
                <a:latin typeface="+mn-lt"/>
              </a:rPr>
              <a:t>&gt; 50% efficiency, and near-zero intrinsic </a:t>
            </a:r>
            <a:r>
              <a:rPr lang="en-US" sz="1400" kern="0" dirty="0" smtClean="0">
                <a:solidFill>
                  <a:schemeClr val="tx1"/>
                </a:solidFill>
                <a:latin typeface="+mn-lt"/>
              </a:rPr>
              <a:t>noise rates</a:t>
            </a:r>
            <a:endParaRPr lang="en-US" sz="1200" kern="0" dirty="0" smtClean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86" name="Group 199"/>
          <p:cNvGrpSpPr>
            <a:grpSpLocks/>
          </p:cNvGrpSpPr>
          <p:nvPr/>
        </p:nvGrpSpPr>
        <p:grpSpPr bwMode="auto">
          <a:xfrm>
            <a:off x="1092392" y="4192525"/>
            <a:ext cx="6962298" cy="2219987"/>
            <a:chOff x="1220410" y="3234583"/>
            <a:chExt cx="6961713" cy="2219828"/>
          </a:xfrm>
        </p:grpSpPr>
        <p:sp>
          <p:nvSpPr>
            <p:cNvPr id="87" name="TextBox 52"/>
            <p:cNvSpPr txBox="1">
              <a:spLocks noChangeArrowheads="1"/>
            </p:cNvSpPr>
            <p:nvPr/>
          </p:nvSpPr>
          <p:spPr bwMode="auto">
            <a:xfrm>
              <a:off x="1981832" y="4726211"/>
              <a:ext cx="6882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900" b="1"/>
                <a:t>Imaging Camera</a:t>
              </a:r>
            </a:p>
          </p:txBody>
        </p:sp>
        <p:sp>
          <p:nvSpPr>
            <p:cNvPr id="88" name="TextBox 52"/>
            <p:cNvSpPr txBox="1">
              <a:spLocks noChangeArrowheads="1"/>
            </p:cNvSpPr>
            <p:nvPr/>
          </p:nvSpPr>
          <p:spPr bwMode="auto">
            <a:xfrm>
              <a:off x="2363614" y="4129597"/>
              <a:ext cx="44851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000"/>
                <a:t>DBS</a:t>
              </a:r>
            </a:p>
          </p:txBody>
        </p:sp>
        <p:sp>
          <p:nvSpPr>
            <p:cNvPr id="89" name="Rectangle 12"/>
            <p:cNvSpPr>
              <a:spLocks noChangeArrowheads="1"/>
            </p:cNvSpPr>
            <p:nvPr/>
          </p:nvSpPr>
          <p:spPr bwMode="auto">
            <a:xfrm rot="10800000">
              <a:off x="3287587" y="3783518"/>
              <a:ext cx="64584" cy="468283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6666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/>
              <a:endParaRPr lang="en-US" altLang="en-US" sz="900" b="1">
                <a:latin typeface="Arial" pitchFamily="34" charset="0"/>
              </a:endParaRPr>
            </a:p>
          </p:txBody>
        </p:sp>
        <p:sp>
          <p:nvSpPr>
            <p:cNvPr id="90" name="Rectangle 15"/>
            <p:cNvSpPr>
              <a:spLocks noChangeArrowheads="1"/>
            </p:cNvSpPr>
            <p:nvPr/>
          </p:nvSpPr>
          <p:spPr bwMode="auto">
            <a:xfrm rot="10800000">
              <a:off x="3584234" y="3842295"/>
              <a:ext cx="45719" cy="354778"/>
            </a:xfrm>
            <a:prstGeom prst="rect">
              <a:avLst/>
            </a:prstGeom>
            <a:solidFill>
              <a:srgbClr val="CCFFFF"/>
            </a:solidFill>
            <a:ln w="6350">
              <a:solidFill>
                <a:srgbClr val="00B0F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/>
              <a:endParaRPr lang="en-US" altLang="en-US" sz="900" b="1">
                <a:latin typeface="Arial" pitchFamily="34" charset="0"/>
              </a:endParaRPr>
            </a:p>
          </p:txBody>
        </p:sp>
        <p:sp>
          <p:nvSpPr>
            <p:cNvPr id="91" name="TextBox 52"/>
            <p:cNvSpPr txBox="1">
              <a:spLocks noChangeArrowheads="1"/>
            </p:cNvSpPr>
            <p:nvPr/>
          </p:nvSpPr>
          <p:spPr bwMode="auto">
            <a:xfrm>
              <a:off x="3433006" y="3611464"/>
              <a:ext cx="342559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l-GR" altLang="en-US" sz="900"/>
                <a:t>λ</a:t>
              </a:r>
              <a:r>
                <a:rPr lang="en-US" altLang="en-US" sz="900"/>
                <a:t>/4</a:t>
              </a:r>
            </a:p>
          </p:txBody>
        </p:sp>
        <p:sp>
          <p:nvSpPr>
            <p:cNvPr id="92" name="TextBox 52"/>
            <p:cNvSpPr txBox="1">
              <a:spLocks noChangeArrowheads="1"/>
            </p:cNvSpPr>
            <p:nvPr/>
          </p:nvSpPr>
          <p:spPr bwMode="auto">
            <a:xfrm>
              <a:off x="4361795" y="4540955"/>
              <a:ext cx="155673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800" b="1" i="1"/>
                <a:t>Photon Counting Array</a:t>
              </a:r>
            </a:p>
          </p:txBody>
        </p:sp>
        <p:sp>
          <p:nvSpPr>
            <p:cNvPr id="93" name="TextBox 52"/>
            <p:cNvSpPr txBox="1">
              <a:spLocks noChangeArrowheads="1"/>
            </p:cNvSpPr>
            <p:nvPr/>
          </p:nvSpPr>
          <p:spPr bwMode="auto">
            <a:xfrm>
              <a:off x="3065499" y="3453660"/>
              <a:ext cx="50976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900"/>
                <a:t>&lt; 2 nm BPF</a:t>
              </a:r>
            </a:p>
          </p:txBody>
        </p:sp>
        <p:sp>
          <p:nvSpPr>
            <p:cNvPr id="94" name="TextBox 52"/>
            <p:cNvSpPr txBox="1">
              <a:spLocks noChangeArrowheads="1"/>
            </p:cNvSpPr>
            <p:nvPr/>
          </p:nvSpPr>
          <p:spPr bwMode="auto">
            <a:xfrm>
              <a:off x="1479432" y="3234583"/>
              <a:ext cx="8841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000" b="1"/>
                <a:t>Receiver Telescope</a:t>
              </a:r>
            </a:p>
          </p:txBody>
        </p:sp>
        <p:sp>
          <p:nvSpPr>
            <p:cNvPr id="95" name="Oval 37"/>
            <p:cNvSpPr>
              <a:spLocks noChangeArrowheads="1"/>
            </p:cNvSpPr>
            <p:nvPr/>
          </p:nvSpPr>
          <p:spPr bwMode="auto">
            <a:xfrm>
              <a:off x="1411172" y="3611464"/>
              <a:ext cx="76200" cy="914400"/>
            </a:xfrm>
            <a:prstGeom prst="ellipse">
              <a:avLst/>
            </a:prstGeom>
            <a:noFill/>
            <a:ln w="9525">
              <a:solidFill>
                <a:srgbClr val="00B0F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endParaRPr lang="en-US" altLang="en-US" sz="900">
                <a:latin typeface="Arial" pitchFamily="34" charset="0"/>
              </a:endParaRPr>
            </a:p>
          </p:txBody>
        </p:sp>
        <p:sp>
          <p:nvSpPr>
            <p:cNvPr id="96" name="Oval 38"/>
            <p:cNvSpPr>
              <a:spLocks noChangeArrowheads="1"/>
            </p:cNvSpPr>
            <p:nvPr/>
          </p:nvSpPr>
          <p:spPr bwMode="auto">
            <a:xfrm>
              <a:off x="2255832" y="3870802"/>
              <a:ext cx="76200" cy="381000"/>
            </a:xfrm>
            <a:prstGeom prst="ellipse">
              <a:avLst/>
            </a:prstGeom>
            <a:noFill/>
            <a:ln w="9525">
              <a:solidFill>
                <a:srgbClr val="00B0F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endParaRPr lang="en-US" altLang="en-US" sz="900">
                <a:latin typeface="Arial" pitchFamily="34" charset="0"/>
              </a:endParaRPr>
            </a:p>
          </p:txBody>
        </p:sp>
        <p:grpSp>
          <p:nvGrpSpPr>
            <p:cNvPr id="97" name="Group 39"/>
            <p:cNvGrpSpPr>
              <a:grpSpLocks/>
            </p:cNvGrpSpPr>
            <p:nvPr/>
          </p:nvGrpSpPr>
          <p:grpSpPr bwMode="auto">
            <a:xfrm flipV="1">
              <a:off x="2742385" y="3834798"/>
              <a:ext cx="329564" cy="358228"/>
              <a:chOff x="2504686" y="2050003"/>
              <a:chExt cx="533400" cy="553838"/>
            </a:xfrm>
          </p:grpSpPr>
          <p:sp>
            <p:nvSpPr>
              <p:cNvPr id="140" name="Rectangle 139"/>
              <p:cNvSpPr/>
              <p:nvPr/>
            </p:nvSpPr>
            <p:spPr>
              <a:xfrm>
                <a:off x="2503899" y="2063182"/>
                <a:ext cx="534384" cy="54237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rgbClr val="00B0F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41" name="Straight Connector 140"/>
              <p:cNvCxnSpPr>
                <a:cxnSpLocks noChangeShapeType="1"/>
              </p:cNvCxnSpPr>
              <p:nvPr/>
            </p:nvCxnSpPr>
            <p:spPr bwMode="auto">
              <a:xfrm flipH="1">
                <a:off x="2504686" y="2050003"/>
                <a:ext cx="533400" cy="553838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98" name="Group 42"/>
            <p:cNvGrpSpPr>
              <a:grpSpLocks/>
            </p:cNvGrpSpPr>
            <p:nvPr/>
          </p:nvGrpSpPr>
          <p:grpSpPr bwMode="auto">
            <a:xfrm flipV="1">
              <a:off x="3978464" y="3838546"/>
              <a:ext cx="329564" cy="358228"/>
              <a:chOff x="2504686" y="2050003"/>
              <a:chExt cx="533400" cy="553838"/>
            </a:xfrm>
          </p:grpSpPr>
          <p:sp>
            <p:nvSpPr>
              <p:cNvPr id="138" name="Rectangle 137"/>
              <p:cNvSpPr/>
              <p:nvPr/>
            </p:nvSpPr>
            <p:spPr>
              <a:xfrm>
                <a:off x="2504675" y="2064068"/>
                <a:ext cx="531816" cy="539918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rgbClr val="00B0F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39" name="Straight Connector 138"/>
              <p:cNvCxnSpPr>
                <a:cxnSpLocks noChangeShapeType="1"/>
              </p:cNvCxnSpPr>
              <p:nvPr/>
            </p:nvCxnSpPr>
            <p:spPr bwMode="auto">
              <a:xfrm flipH="1">
                <a:off x="2504686" y="2050003"/>
                <a:ext cx="533400" cy="553838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99" name="Group 67"/>
            <p:cNvGrpSpPr>
              <a:grpSpLocks/>
            </p:cNvGrpSpPr>
            <p:nvPr/>
          </p:nvGrpSpPr>
          <p:grpSpPr bwMode="auto">
            <a:xfrm rot="-5400000">
              <a:off x="2766073" y="4647422"/>
              <a:ext cx="282187" cy="468283"/>
              <a:chOff x="2971799" y="3355232"/>
              <a:chExt cx="282187" cy="468283"/>
            </a:xfrm>
          </p:grpSpPr>
          <p:sp>
            <p:nvSpPr>
              <p:cNvPr id="134" name="Rectangle 133"/>
              <p:cNvSpPr/>
              <p:nvPr/>
            </p:nvSpPr>
            <p:spPr bwMode="auto">
              <a:xfrm rot="10800000">
                <a:off x="2973400" y="3354262"/>
                <a:ext cx="217473" cy="46827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900" b="1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35" name="Rectangle 134"/>
              <p:cNvSpPr/>
              <p:nvPr/>
            </p:nvSpPr>
            <p:spPr bwMode="auto">
              <a:xfrm rot="10800000">
                <a:off x="3190872" y="3484425"/>
                <a:ext cx="65082" cy="20794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900" b="1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00" name="Group 47"/>
            <p:cNvGrpSpPr>
              <a:grpSpLocks/>
            </p:cNvGrpSpPr>
            <p:nvPr/>
          </p:nvGrpSpPr>
          <p:grpSpPr bwMode="auto">
            <a:xfrm rot="-5400000">
              <a:off x="4073529" y="4414536"/>
              <a:ext cx="129168" cy="468283"/>
              <a:chOff x="3591674" y="3411985"/>
              <a:chExt cx="129168" cy="468283"/>
            </a:xfrm>
          </p:grpSpPr>
          <p:sp>
            <p:nvSpPr>
              <p:cNvPr id="132" name="Rectangle 48"/>
              <p:cNvSpPr>
                <a:spLocks noChangeArrowheads="1"/>
              </p:cNvSpPr>
              <p:nvPr/>
            </p:nvSpPr>
            <p:spPr bwMode="auto">
              <a:xfrm rot="10800000">
                <a:off x="3591674" y="3411985"/>
                <a:ext cx="64584" cy="468283"/>
              </a:xfrm>
              <a:prstGeom prst="rect">
                <a:avLst/>
              </a:prstGeom>
              <a:solidFill>
                <a:srgbClr val="FFC000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/>
                <a:endParaRPr lang="en-US" altLang="en-US" sz="900" b="1">
                  <a:latin typeface="Arial" pitchFamily="34" charset="0"/>
                </a:endParaRPr>
              </a:p>
            </p:txBody>
          </p:sp>
          <p:sp>
            <p:nvSpPr>
              <p:cNvPr id="133" name="Rectangle 49"/>
              <p:cNvSpPr>
                <a:spLocks noChangeArrowheads="1"/>
              </p:cNvSpPr>
              <p:nvPr/>
            </p:nvSpPr>
            <p:spPr bwMode="auto">
              <a:xfrm rot="10800000">
                <a:off x="3656258" y="3541551"/>
                <a:ext cx="64584" cy="209152"/>
              </a:xfrm>
              <a:prstGeom prst="rect">
                <a:avLst/>
              </a:prstGeom>
              <a:solidFill>
                <a:srgbClr val="FFC000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/>
                <a:endParaRPr lang="en-US" altLang="en-US" sz="900" b="1">
                  <a:latin typeface="Arial" pitchFamily="34" charset="0"/>
                </a:endParaRPr>
              </a:p>
            </p:txBody>
          </p:sp>
        </p:grpSp>
        <p:grpSp>
          <p:nvGrpSpPr>
            <p:cNvPr id="101" name="Group 50"/>
            <p:cNvGrpSpPr>
              <a:grpSpLocks/>
            </p:cNvGrpSpPr>
            <p:nvPr/>
          </p:nvGrpSpPr>
          <p:grpSpPr bwMode="auto">
            <a:xfrm flipH="1">
              <a:off x="4768402" y="3783519"/>
              <a:ext cx="129168" cy="468283"/>
              <a:chOff x="3591674" y="3411985"/>
              <a:chExt cx="129168" cy="468283"/>
            </a:xfrm>
          </p:grpSpPr>
          <p:sp>
            <p:nvSpPr>
              <p:cNvPr id="130" name="Rectangle 51"/>
              <p:cNvSpPr>
                <a:spLocks noChangeArrowheads="1"/>
              </p:cNvSpPr>
              <p:nvPr/>
            </p:nvSpPr>
            <p:spPr bwMode="auto">
              <a:xfrm rot="10800000">
                <a:off x="3591674" y="3411985"/>
                <a:ext cx="64584" cy="468283"/>
              </a:xfrm>
              <a:prstGeom prst="rect">
                <a:avLst/>
              </a:prstGeom>
              <a:solidFill>
                <a:srgbClr val="FFC000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/>
                <a:endParaRPr lang="en-US" altLang="en-US" sz="900" b="1">
                  <a:latin typeface="Arial" pitchFamily="34" charset="0"/>
                </a:endParaRPr>
              </a:p>
            </p:txBody>
          </p:sp>
          <p:sp>
            <p:nvSpPr>
              <p:cNvPr id="131" name="Rectangle 52"/>
              <p:cNvSpPr>
                <a:spLocks noChangeArrowheads="1"/>
              </p:cNvSpPr>
              <p:nvPr/>
            </p:nvSpPr>
            <p:spPr bwMode="auto">
              <a:xfrm rot="10800000">
                <a:off x="3656258" y="3541551"/>
                <a:ext cx="64584" cy="209152"/>
              </a:xfrm>
              <a:prstGeom prst="rect">
                <a:avLst/>
              </a:prstGeom>
              <a:solidFill>
                <a:srgbClr val="FFC000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/>
                <a:endParaRPr lang="en-US" altLang="en-US" sz="900" b="1">
                  <a:latin typeface="Arial" pitchFamily="34" charset="0"/>
                </a:endParaRPr>
              </a:p>
            </p:txBody>
          </p:sp>
        </p:grpSp>
        <p:sp>
          <p:nvSpPr>
            <p:cNvPr id="102" name="Oval 55"/>
            <p:cNvSpPr>
              <a:spLocks noChangeArrowheads="1"/>
            </p:cNvSpPr>
            <p:nvPr/>
          </p:nvSpPr>
          <p:spPr bwMode="auto">
            <a:xfrm rot="10800000">
              <a:off x="4665489" y="3923355"/>
              <a:ext cx="73254" cy="198882"/>
            </a:xfrm>
            <a:prstGeom prst="ellipse">
              <a:avLst/>
            </a:prstGeom>
            <a:solidFill>
              <a:srgbClr val="CCFFFF"/>
            </a:solidFill>
            <a:ln w="6350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endParaRPr lang="en-US" altLang="en-US" sz="1600" b="1" u="sng">
                <a:latin typeface="Helvetica" pitchFamily="-84" charset="0"/>
              </a:endParaRPr>
            </a:p>
          </p:txBody>
        </p:sp>
        <p:sp>
          <p:nvSpPr>
            <p:cNvPr id="103" name="Oval 60"/>
            <p:cNvSpPr>
              <a:spLocks noChangeArrowheads="1"/>
            </p:cNvSpPr>
            <p:nvPr/>
          </p:nvSpPr>
          <p:spPr bwMode="auto">
            <a:xfrm rot="5400000">
              <a:off x="4101486" y="4408298"/>
              <a:ext cx="73254" cy="198882"/>
            </a:xfrm>
            <a:prstGeom prst="ellipse">
              <a:avLst/>
            </a:prstGeom>
            <a:solidFill>
              <a:srgbClr val="CCFFFF"/>
            </a:solidFill>
            <a:ln w="6350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endParaRPr lang="en-US" altLang="en-US" sz="1600" b="1" u="sng">
                <a:latin typeface="Helvetica" pitchFamily="-84" charset="0"/>
              </a:endParaRPr>
            </a:p>
          </p:txBody>
        </p:sp>
        <p:sp>
          <p:nvSpPr>
            <p:cNvPr id="104" name="TextBox 52"/>
            <p:cNvSpPr txBox="1">
              <a:spLocks noChangeArrowheads="1"/>
            </p:cNvSpPr>
            <p:nvPr/>
          </p:nvSpPr>
          <p:spPr bwMode="auto">
            <a:xfrm>
              <a:off x="3913285" y="3577245"/>
              <a:ext cx="44851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000"/>
                <a:t>PBS</a:t>
              </a:r>
            </a:p>
          </p:txBody>
        </p:sp>
        <p:sp>
          <p:nvSpPr>
            <p:cNvPr id="105" name="Rectangle 72"/>
            <p:cNvSpPr>
              <a:spLocks noChangeArrowheads="1"/>
            </p:cNvSpPr>
            <p:nvPr/>
          </p:nvSpPr>
          <p:spPr bwMode="auto">
            <a:xfrm>
              <a:off x="5182299" y="3845929"/>
              <a:ext cx="925212" cy="342762"/>
            </a:xfrm>
            <a:prstGeom prst="rect">
              <a:avLst/>
            </a:prstGeom>
            <a:solidFill>
              <a:srgbClr val="FFCCCC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/>
              <a:r>
                <a:rPr lang="en-US" altLang="en-US" sz="800" b="1">
                  <a:latin typeface="Arial" pitchFamily="34" charset="0"/>
                </a:rPr>
                <a:t>Gate Array Pre-Processor</a:t>
              </a:r>
            </a:p>
          </p:txBody>
        </p:sp>
        <p:sp>
          <p:nvSpPr>
            <p:cNvPr id="106" name="Rectangle 73"/>
            <p:cNvSpPr>
              <a:spLocks noChangeArrowheads="1"/>
            </p:cNvSpPr>
            <p:nvPr/>
          </p:nvSpPr>
          <p:spPr bwMode="auto">
            <a:xfrm>
              <a:off x="5192758" y="4789302"/>
              <a:ext cx="925212" cy="342762"/>
            </a:xfrm>
            <a:prstGeom prst="rect">
              <a:avLst/>
            </a:prstGeom>
            <a:solidFill>
              <a:srgbClr val="FFCCCC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/>
              <a:r>
                <a:rPr lang="en-US" altLang="en-US" sz="800" b="1">
                  <a:latin typeface="Arial" pitchFamily="34" charset="0"/>
                </a:rPr>
                <a:t>Gate Array Pre-Processor</a:t>
              </a:r>
            </a:p>
          </p:txBody>
        </p:sp>
        <p:sp>
          <p:nvSpPr>
            <p:cNvPr id="107" name="Rectangle 74"/>
            <p:cNvSpPr>
              <a:spLocks noChangeArrowheads="1"/>
            </p:cNvSpPr>
            <p:nvPr/>
          </p:nvSpPr>
          <p:spPr bwMode="auto">
            <a:xfrm>
              <a:off x="6400070" y="4022796"/>
              <a:ext cx="925212" cy="937886"/>
            </a:xfrm>
            <a:prstGeom prst="rect">
              <a:avLst/>
            </a:prstGeom>
            <a:solidFill>
              <a:srgbClr val="FFCCCC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/>
              <a:r>
                <a:rPr lang="en-US" altLang="en-US" sz="800" b="1" dirty="0">
                  <a:latin typeface="Arial" pitchFamily="34" charset="0"/>
                </a:rPr>
                <a:t>Data Demodulator</a:t>
              </a:r>
            </a:p>
          </p:txBody>
        </p:sp>
        <p:cxnSp>
          <p:nvCxnSpPr>
            <p:cNvPr id="108" name="Straight Arrow Connector 76"/>
            <p:cNvCxnSpPr>
              <a:cxnSpLocks noChangeShapeType="1"/>
              <a:stCxn id="130" idx="3"/>
              <a:endCxn id="105" idx="1"/>
            </p:cNvCxnSpPr>
            <p:nvPr/>
          </p:nvCxnSpPr>
          <p:spPr bwMode="auto">
            <a:xfrm flipV="1">
              <a:off x="4897570" y="4017310"/>
              <a:ext cx="284729" cy="35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Elbow Connector 80"/>
            <p:cNvCxnSpPr>
              <a:cxnSpLocks noChangeShapeType="1"/>
              <a:stCxn id="132" idx="3"/>
              <a:endCxn id="106" idx="1"/>
            </p:cNvCxnSpPr>
            <p:nvPr/>
          </p:nvCxnSpPr>
          <p:spPr bwMode="auto">
            <a:xfrm rot="16200000" flipH="1">
              <a:off x="4541725" y="4309649"/>
              <a:ext cx="247421" cy="105464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0" name="Straight Arrow Connector 83"/>
            <p:cNvCxnSpPr>
              <a:cxnSpLocks noChangeShapeType="1"/>
              <a:stCxn id="105" idx="3"/>
              <a:endCxn id="107" idx="1"/>
            </p:cNvCxnSpPr>
            <p:nvPr/>
          </p:nvCxnSpPr>
          <p:spPr bwMode="auto">
            <a:xfrm>
              <a:off x="6107511" y="4017310"/>
              <a:ext cx="292559" cy="47442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1" name="Straight Arrow Connector 87"/>
            <p:cNvCxnSpPr>
              <a:cxnSpLocks noChangeShapeType="1"/>
              <a:stCxn id="106" idx="3"/>
              <a:endCxn id="107" idx="1"/>
            </p:cNvCxnSpPr>
            <p:nvPr/>
          </p:nvCxnSpPr>
          <p:spPr bwMode="auto">
            <a:xfrm flipV="1">
              <a:off x="6117970" y="4491739"/>
              <a:ext cx="282100" cy="4689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2" name="Left-Right Arrow 94"/>
            <p:cNvSpPr>
              <a:spLocks noChangeArrowheads="1"/>
            </p:cNvSpPr>
            <p:nvPr/>
          </p:nvSpPr>
          <p:spPr bwMode="auto">
            <a:xfrm>
              <a:off x="7326776" y="4343896"/>
              <a:ext cx="855347" cy="279713"/>
            </a:xfrm>
            <a:prstGeom prst="leftRightArrow">
              <a:avLst>
                <a:gd name="adj1" fmla="val 50000"/>
                <a:gd name="adj2" fmla="val 5000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 anchorCtr="1"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 sz="700" dirty="0" smtClean="0">
                  <a:latin typeface="Arial" pitchFamily="34" charset="0"/>
                </a:rPr>
                <a:t>interfaces</a:t>
              </a:r>
              <a:endParaRPr lang="en-US" altLang="en-US" sz="700" dirty="0">
                <a:latin typeface="Arial" pitchFamily="34" charset="0"/>
              </a:endParaRPr>
            </a:p>
          </p:txBody>
        </p:sp>
        <p:cxnSp>
          <p:nvCxnSpPr>
            <p:cNvPr id="113" name="Straight Connector 99"/>
            <p:cNvCxnSpPr>
              <a:cxnSpLocks noChangeShapeType="1"/>
            </p:cNvCxnSpPr>
            <p:nvPr/>
          </p:nvCxnSpPr>
          <p:spPr bwMode="auto">
            <a:xfrm>
              <a:off x="4237554" y="3925037"/>
              <a:ext cx="0" cy="555289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Connector 8"/>
            <p:cNvCxnSpPr>
              <a:cxnSpLocks noChangeShapeType="1"/>
            </p:cNvCxnSpPr>
            <p:nvPr/>
          </p:nvCxnSpPr>
          <p:spPr bwMode="auto">
            <a:xfrm flipV="1">
              <a:off x="2729865" y="3931013"/>
              <a:ext cx="1948974" cy="1349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5" name="Straight Connector 103"/>
            <p:cNvCxnSpPr>
              <a:cxnSpLocks noChangeShapeType="1"/>
            </p:cNvCxnSpPr>
            <p:nvPr/>
          </p:nvCxnSpPr>
          <p:spPr bwMode="auto">
            <a:xfrm>
              <a:off x="4041562" y="3927950"/>
              <a:ext cx="0" cy="555289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TextBox 52"/>
            <p:cNvSpPr txBox="1">
              <a:spLocks noChangeArrowheads="1"/>
            </p:cNvSpPr>
            <p:nvPr/>
          </p:nvSpPr>
          <p:spPr bwMode="auto">
            <a:xfrm>
              <a:off x="4726855" y="3592633"/>
              <a:ext cx="146528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800" b="1" i="1"/>
                <a:t>Photon Counting Array</a:t>
              </a:r>
            </a:p>
          </p:txBody>
        </p:sp>
        <p:cxnSp>
          <p:nvCxnSpPr>
            <p:cNvPr id="117" name="Straight Connector 112"/>
            <p:cNvCxnSpPr>
              <a:cxnSpLocks noChangeShapeType="1"/>
            </p:cNvCxnSpPr>
            <p:nvPr/>
          </p:nvCxnSpPr>
          <p:spPr bwMode="auto">
            <a:xfrm>
              <a:off x="2830205" y="3937140"/>
              <a:ext cx="0" cy="789071"/>
            </a:xfrm>
            <a:prstGeom prst="line">
              <a:avLst/>
            </a:prstGeom>
            <a:noFill/>
            <a:ln w="6350">
              <a:solidFill>
                <a:srgbClr val="00CC0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8" name="Straight Connector 114"/>
            <p:cNvCxnSpPr>
              <a:cxnSpLocks noChangeShapeType="1"/>
            </p:cNvCxnSpPr>
            <p:nvPr/>
          </p:nvCxnSpPr>
          <p:spPr bwMode="auto">
            <a:xfrm>
              <a:off x="2982605" y="3940140"/>
              <a:ext cx="0" cy="789071"/>
            </a:xfrm>
            <a:prstGeom prst="line">
              <a:avLst/>
            </a:prstGeom>
            <a:noFill/>
            <a:ln w="6350">
              <a:solidFill>
                <a:srgbClr val="00CC0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" name="Straight Connector 118"/>
            <p:cNvCxnSpPr>
              <a:cxnSpLocks noChangeShapeType="1"/>
            </p:cNvCxnSpPr>
            <p:nvPr/>
          </p:nvCxnSpPr>
          <p:spPr bwMode="auto">
            <a:xfrm flipV="1">
              <a:off x="2729865" y="4107317"/>
              <a:ext cx="1951974" cy="1027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0" name="Straight Connector 119"/>
            <p:cNvCxnSpPr>
              <a:cxnSpLocks noChangeShapeType="1"/>
            </p:cNvCxnSpPr>
            <p:nvPr/>
          </p:nvCxnSpPr>
          <p:spPr bwMode="auto">
            <a:xfrm flipV="1">
              <a:off x="2288969" y="4110783"/>
              <a:ext cx="441844" cy="5134"/>
            </a:xfrm>
            <a:prstGeom prst="line">
              <a:avLst/>
            </a:prstGeom>
            <a:noFill/>
            <a:ln w="6350">
              <a:solidFill>
                <a:srgbClr val="7030A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1" name="Straight Connector 122"/>
            <p:cNvCxnSpPr>
              <a:cxnSpLocks noChangeShapeType="1"/>
            </p:cNvCxnSpPr>
            <p:nvPr/>
          </p:nvCxnSpPr>
          <p:spPr bwMode="auto">
            <a:xfrm flipV="1">
              <a:off x="2288021" y="3941940"/>
              <a:ext cx="441844" cy="5134"/>
            </a:xfrm>
            <a:prstGeom prst="line">
              <a:avLst/>
            </a:prstGeom>
            <a:noFill/>
            <a:ln w="6350">
              <a:solidFill>
                <a:srgbClr val="7030A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2" name="Straight Connector 123"/>
            <p:cNvCxnSpPr>
              <a:cxnSpLocks noChangeShapeType="1"/>
            </p:cNvCxnSpPr>
            <p:nvPr/>
          </p:nvCxnSpPr>
          <p:spPr bwMode="auto">
            <a:xfrm>
              <a:off x="1220410" y="3638326"/>
              <a:ext cx="220922" cy="0"/>
            </a:xfrm>
            <a:prstGeom prst="line">
              <a:avLst/>
            </a:prstGeom>
            <a:noFill/>
            <a:ln w="6350">
              <a:solidFill>
                <a:srgbClr val="7030A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" name="Straight Connector 125"/>
            <p:cNvCxnSpPr>
              <a:cxnSpLocks noChangeShapeType="1"/>
            </p:cNvCxnSpPr>
            <p:nvPr/>
          </p:nvCxnSpPr>
          <p:spPr bwMode="auto">
            <a:xfrm>
              <a:off x="1220410" y="4465516"/>
              <a:ext cx="220922" cy="0"/>
            </a:xfrm>
            <a:prstGeom prst="line">
              <a:avLst/>
            </a:prstGeom>
            <a:noFill/>
            <a:ln w="6350">
              <a:solidFill>
                <a:srgbClr val="7030A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4" name="Straight Connector 127"/>
            <p:cNvCxnSpPr>
              <a:cxnSpLocks noChangeShapeType="1"/>
            </p:cNvCxnSpPr>
            <p:nvPr/>
          </p:nvCxnSpPr>
          <p:spPr bwMode="auto">
            <a:xfrm>
              <a:off x="1441332" y="3638326"/>
              <a:ext cx="847637" cy="306181"/>
            </a:xfrm>
            <a:prstGeom prst="line">
              <a:avLst/>
            </a:prstGeom>
            <a:noFill/>
            <a:ln w="6350">
              <a:solidFill>
                <a:srgbClr val="7030A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5" name="Straight Connector 132"/>
            <p:cNvCxnSpPr>
              <a:cxnSpLocks noChangeShapeType="1"/>
            </p:cNvCxnSpPr>
            <p:nvPr/>
          </p:nvCxnSpPr>
          <p:spPr bwMode="auto">
            <a:xfrm flipV="1">
              <a:off x="1441332" y="4122237"/>
              <a:ext cx="847637" cy="343280"/>
            </a:xfrm>
            <a:prstGeom prst="line">
              <a:avLst/>
            </a:prstGeom>
            <a:noFill/>
            <a:ln w="6350">
              <a:solidFill>
                <a:srgbClr val="7030A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6" name="Rectangle 125"/>
            <p:cNvSpPr/>
            <p:nvPr/>
          </p:nvSpPr>
          <p:spPr bwMode="auto">
            <a:xfrm>
              <a:off x="3873691" y="4568649"/>
              <a:ext cx="2317555" cy="655591"/>
            </a:xfrm>
            <a:prstGeom prst="rect">
              <a:avLst/>
            </a:prstGeom>
            <a:noFill/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eaLnBrk="0" hangingPunct="0">
                <a:defRPr/>
              </a:pPr>
              <a:endParaRPr lang="en-US" sz="900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4759442" y="3619392"/>
              <a:ext cx="1431805" cy="655591"/>
            </a:xfrm>
            <a:prstGeom prst="rect">
              <a:avLst/>
            </a:prstGeom>
            <a:noFill/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eaLnBrk="0" hangingPunct="0">
                <a:defRPr/>
              </a:pPr>
              <a:endParaRPr lang="en-US" sz="900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8" name="TextBox 52"/>
            <p:cNvSpPr txBox="1">
              <a:spLocks noChangeArrowheads="1"/>
            </p:cNvSpPr>
            <p:nvPr/>
          </p:nvSpPr>
          <p:spPr bwMode="auto">
            <a:xfrm>
              <a:off x="4702115" y="3422287"/>
              <a:ext cx="108372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900" b="1" dirty="0"/>
                <a:t>P-pol </a:t>
              </a:r>
              <a:r>
                <a:rPr lang="en-US" altLang="en-US" sz="900" b="1" dirty="0" smtClean="0"/>
                <a:t>detector</a:t>
              </a:r>
              <a:endParaRPr lang="en-US" altLang="en-US" sz="900" b="1" dirty="0"/>
            </a:p>
          </p:txBody>
        </p:sp>
        <p:sp>
          <p:nvSpPr>
            <p:cNvPr id="129" name="TextBox 52"/>
            <p:cNvSpPr txBox="1">
              <a:spLocks noChangeArrowheads="1"/>
            </p:cNvSpPr>
            <p:nvPr/>
          </p:nvSpPr>
          <p:spPr bwMode="auto">
            <a:xfrm>
              <a:off x="3812989" y="5223579"/>
              <a:ext cx="108372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900" b="1" dirty="0"/>
                <a:t>S-pol </a:t>
              </a:r>
              <a:r>
                <a:rPr lang="en-US" altLang="en-US" sz="900" b="1" dirty="0" smtClean="0"/>
                <a:t>detector</a:t>
              </a:r>
              <a:endParaRPr lang="en-US" altLang="en-US" sz="900" b="1" dirty="0"/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1065259" y="1893421"/>
            <a:ext cx="6820039" cy="850197"/>
            <a:chOff x="914400" y="1893003"/>
            <a:chExt cx="6820039" cy="850197"/>
          </a:xfrm>
        </p:grpSpPr>
        <p:sp>
          <p:nvSpPr>
            <p:cNvPr id="160" name="Rectangle 86"/>
            <p:cNvSpPr>
              <a:spLocks noChangeArrowheads="1"/>
            </p:cNvSpPr>
            <p:nvPr/>
          </p:nvSpPr>
          <p:spPr bwMode="auto">
            <a:xfrm rot="10800000">
              <a:off x="6314647" y="2267996"/>
              <a:ext cx="45723" cy="354803"/>
            </a:xfrm>
            <a:prstGeom prst="rect">
              <a:avLst/>
            </a:prstGeom>
            <a:solidFill>
              <a:srgbClr val="CCFFFF"/>
            </a:solidFill>
            <a:ln w="6350">
              <a:solidFill>
                <a:srgbClr val="00B0F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/>
              <a:endParaRPr lang="en-US" altLang="en-US" sz="800" b="1">
                <a:latin typeface="Arial" pitchFamily="34" charset="0"/>
              </a:endParaRPr>
            </a:p>
          </p:txBody>
        </p:sp>
        <p:sp>
          <p:nvSpPr>
            <p:cNvPr id="161" name="TextBox 52"/>
            <p:cNvSpPr txBox="1">
              <a:spLocks noChangeArrowheads="1"/>
            </p:cNvSpPr>
            <p:nvPr/>
          </p:nvSpPr>
          <p:spPr bwMode="auto">
            <a:xfrm>
              <a:off x="6166213" y="2037146"/>
              <a:ext cx="34258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l-GR" altLang="en-US" sz="800"/>
                <a:t>λ</a:t>
              </a:r>
              <a:r>
                <a:rPr lang="en-US" altLang="en-US" sz="800"/>
                <a:t>/4</a:t>
              </a:r>
            </a:p>
          </p:txBody>
        </p:sp>
        <p:sp>
          <p:nvSpPr>
            <p:cNvPr id="162" name="Rectangle 161"/>
            <p:cNvSpPr/>
            <p:nvPr/>
          </p:nvSpPr>
          <p:spPr bwMode="auto">
            <a:xfrm rot="10800000" flipV="1">
              <a:off x="2733814" y="2266065"/>
              <a:ext cx="882650" cy="3333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r>
                <a:rPr lang="en-US" sz="700" b="1" dirty="0" smtClean="0">
                  <a:latin typeface="+mn-lt"/>
                  <a:ea typeface="ＭＳ Ｐゴシック" charset="0"/>
                  <a:cs typeface="Calibri" pitchFamily="34" charset="0"/>
                </a:rPr>
                <a:t>Pulsed </a:t>
              </a:r>
              <a:r>
                <a:rPr lang="en-US" sz="700" b="1" dirty="0">
                  <a:latin typeface="+mn-lt"/>
                  <a:ea typeface="ＭＳ Ｐゴシック" charset="0"/>
                  <a:cs typeface="Calibri" pitchFamily="34" charset="0"/>
                </a:rPr>
                <a:t>Fiber Laser</a:t>
              </a:r>
            </a:p>
          </p:txBody>
        </p:sp>
        <p:sp>
          <p:nvSpPr>
            <p:cNvPr id="163" name="Oval 107"/>
            <p:cNvSpPr>
              <a:spLocks noChangeArrowheads="1"/>
            </p:cNvSpPr>
            <p:nvPr/>
          </p:nvSpPr>
          <p:spPr bwMode="auto">
            <a:xfrm rot="10800000">
              <a:off x="6047457" y="2274464"/>
              <a:ext cx="71628" cy="329346"/>
            </a:xfrm>
            <a:prstGeom prst="ellipse">
              <a:avLst/>
            </a:prstGeom>
            <a:solidFill>
              <a:srgbClr val="CCFFFF"/>
            </a:solidFill>
            <a:ln w="6350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endParaRPr lang="en-US" altLang="en-US" sz="1400" b="1" u="sng">
                <a:latin typeface="Helvetica" pitchFamily="-84" charset="0"/>
              </a:endParaRPr>
            </a:p>
          </p:txBody>
        </p:sp>
        <p:sp>
          <p:nvSpPr>
            <p:cNvPr id="164" name="Rectangle 120"/>
            <p:cNvSpPr>
              <a:spLocks noChangeArrowheads="1"/>
            </p:cNvSpPr>
            <p:nvPr/>
          </p:nvSpPr>
          <p:spPr bwMode="auto">
            <a:xfrm>
              <a:off x="1779166" y="2124137"/>
              <a:ext cx="696047" cy="619063"/>
            </a:xfrm>
            <a:prstGeom prst="rect">
              <a:avLst/>
            </a:prstGeom>
            <a:solidFill>
              <a:srgbClr val="FFCCCC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/>
              <a:r>
                <a:rPr lang="en-US" altLang="en-US" sz="700" b="1" dirty="0">
                  <a:latin typeface="Arial" pitchFamily="34" charset="0"/>
                </a:rPr>
                <a:t>Data </a:t>
              </a:r>
            </a:p>
            <a:p>
              <a:pPr algn="ctr"/>
              <a:r>
                <a:rPr lang="en-US" altLang="en-US" sz="700" b="1" dirty="0"/>
                <a:t>M</a:t>
              </a:r>
              <a:r>
                <a:rPr lang="en-US" altLang="en-US" sz="700" b="1" dirty="0">
                  <a:latin typeface="Arial" pitchFamily="34" charset="0"/>
                </a:rPr>
                <a:t>odulator</a:t>
              </a:r>
            </a:p>
          </p:txBody>
        </p:sp>
        <p:sp>
          <p:nvSpPr>
            <p:cNvPr id="165" name="Left-Right Arrow 129"/>
            <p:cNvSpPr>
              <a:spLocks noChangeArrowheads="1"/>
            </p:cNvSpPr>
            <p:nvPr/>
          </p:nvSpPr>
          <p:spPr bwMode="auto">
            <a:xfrm>
              <a:off x="914400" y="2231968"/>
              <a:ext cx="855419" cy="426859"/>
            </a:xfrm>
            <a:prstGeom prst="leftRightArrow">
              <a:avLst>
                <a:gd name="adj1" fmla="val 50000"/>
                <a:gd name="adj2" fmla="val 4999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 anchorCtr="1"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/>
              <a:r>
                <a:rPr lang="en-US" altLang="en-US" sz="600">
                  <a:latin typeface="Arial" pitchFamily="34" charset="0"/>
                </a:rPr>
                <a:t>local interfaces</a:t>
              </a:r>
            </a:p>
          </p:txBody>
        </p:sp>
        <p:cxnSp>
          <p:nvCxnSpPr>
            <p:cNvPr id="167" name="Straight Connector 143"/>
            <p:cNvCxnSpPr>
              <a:cxnSpLocks noChangeShapeType="1"/>
            </p:cNvCxnSpPr>
            <p:nvPr/>
          </p:nvCxnSpPr>
          <p:spPr bwMode="auto">
            <a:xfrm>
              <a:off x="6703281" y="1893003"/>
              <a:ext cx="0" cy="662576"/>
            </a:xfrm>
            <a:prstGeom prst="line">
              <a:avLst/>
            </a:prstGeom>
            <a:noFill/>
            <a:ln w="6350">
              <a:solidFill>
                <a:srgbClr val="7030A0"/>
              </a:solidFill>
              <a:prstDash val="sysDot"/>
              <a:round/>
              <a:headEnd type="arrow" w="med" len="med"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8" name="Straight Connector 145"/>
            <p:cNvCxnSpPr>
              <a:cxnSpLocks noChangeShapeType="1"/>
            </p:cNvCxnSpPr>
            <p:nvPr/>
          </p:nvCxnSpPr>
          <p:spPr bwMode="auto">
            <a:xfrm flipV="1">
              <a:off x="6047457" y="2312474"/>
              <a:ext cx="777267" cy="10222"/>
            </a:xfrm>
            <a:prstGeom prst="line">
              <a:avLst/>
            </a:prstGeom>
            <a:noFill/>
            <a:ln w="6350">
              <a:solidFill>
                <a:srgbClr val="7030A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9" name="Straight Connector 147"/>
            <p:cNvCxnSpPr>
              <a:cxnSpLocks noChangeShapeType="1"/>
              <a:endCxn id="163" idx="7"/>
            </p:cNvCxnSpPr>
            <p:nvPr/>
          </p:nvCxnSpPr>
          <p:spPr bwMode="auto">
            <a:xfrm>
              <a:off x="5784760" y="2438302"/>
              <a:ext cx="273187" cy="117276"/>
            </a:xfrm>
            <a:prstGeom prst="line">
              <a:avLst/>
            </a:prstGeom>
            <a:noFill/>
            <a:ln w="6350">
              <a:solidFill>
                <a:srgbClr val="7030A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0" name="Straight Connector 148"/>
            <p:cNvCxnSpPr>
              <a:cxnSpLocks noChangeShapeType="1"/>
              <a:endCxn id="163" idx="5"/>
            </p:cNvCxnSpPr>
            <p:nvPr/>
          </p:nvCxnSpPr>
          <p:spPr bwMode="auto">
            <a:xfrm flipV="1">
              <a:off x="5792731" y="2322696"/>
              <a:ext cx="265216" cy="115607"/>
            </a:xfrm>
            <a:prstGeom prst="line">
              <a:avLst/>
            </a:prstGeom>
            <a:noFill/>
            <a:ln w="6350">
              <a:solidFill>
                <a:srgbClr val="7030A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1" name="TextBox 52"/>
            <p:cNvSpPr txBox="1">
              <a:spLocks noChangeArrowheads="1"/>
            </p:cNvSpPr>
            <p:nvPr/>
          </p:nvSpPr>
          <p:spPr bwMode="auto">
            <a:xfrm>
              <a:off x="6918451" y="2289468"/>
              <a:ext cx="81598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800" b="1"/>
                <a:t>Beam Director</a:t>
              </a:r>
            </a:p>
          </p:txBody>
        </p:sp>
        <p:sp>
          <p:nvSpPr>
            <p:cNvPr id="172" name="Rectangle 171"/>
            <p:cNvSpPr/>
            <p:nvPr/>
          </p:nvSpPr>
          <p:spPr bwMode="auto">
            <a:xfrm rot="10800000" flipV="1">
              <a:off x="3802201" y="2266065"/>
              <a:ext cx="801688" cy="3333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r>
                <a:rPr lang="en-US" sz="700" b="1" dirty="0">
                  <a:latin typeface="+mn-lt"/>
                  <a:ea typeface="ＭＳ Ｐゴシック" charset="0"/>
                  <a:cs typeface="Calibri" pitchFamily="34" charset="0"/>
                </a:rPr>
                <a:t>Polarization Modulator</a:t>
              </a:r>
            </a:p>
          </p:txBody>
        </p:sp>
        <p:cxnSp>
          <p:nvCxnSpPr>
            <p:cNvPr id="173" name="Straight Connector 25"/>
            <p:cNvCxnSpPr>
              <a:cxnSpLocks noChangeShapeType="1"/>
              <a:stCxn id="162" idx="1"/>
              <a:endCxn id="172" idx="3"/>
            </p:cNvCxnSpPr>
            <p:nvPr/>
          </p:nvCxnSpPr>
          <p:spPr bwMode="auto">
            <a:xfrm>
              <a:off x="3615795" y="2432626"/>
              <a:ext cx="186068" cy="0"/>
            </a:xfrm>
            <a:prstGeom prst="line">
              <a:avLst/>
            </a:prstGeom>
            <a:noFill/>
            <a:ln w="19050">
              <a:solidFill>
                <a:srgbClr val="00206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" name="Straight Connector 166"/>
            <p:cNvCxnSpPr>
              <a:cxnSpLocks noChangeShapeType="1"/>
            </p:cNvCxnSpPr>
            <p:nvPr/>
          </p:nvCxnSpPr>
          <p:spPr bwMode="auto">
            <a:xfrm>
              <a:off x="5514338" y="2438302"/>
              <a:ext cx="278392" cy="0"/>
            </a:xfrm>
            <a:prstGeom prst="line">
              <a:avLst/>
            </a:prstGeom>
            <a:noFill/>
            <a:ln w="19050">
              <a:solidFill>
                <a:srgbClr val="00206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5" name="Can 174"/>
            <p:cNvSpPr/>
            <p:nvPr/>
          </p:nvSpPr>
          <p:spPr bwMode="auto">
            <a:xfrm rot="19900689">
              <a:off x="6589855" y="2408131"/>
              <a:ext cx="386709" cy="93585"/>
            </a:xfrm>
            <a:prstGeom prst="can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isometricRightUp"/>
              <a:lightRig rig="threePt" dir="t"/>
            </a:scene3d>
            <a:extLst/>
          </p:spPr>
          <p:txBody>
            <a:bodyPr/>
            <a:lstStyle/>
            <a:p>
              <a:pPr eaLnBrk="0" hangingPunct="0">
                <a:defRPr/>
              </a:pPr>
              <a:endParaRPr lang="en-US" sz="800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176" name="Straight Connector 167"/>
            <p:cNvCxnSpPr>
              <a:cxnSpLocks noChangeShapeType="1"/>
            </p:cNvCxnSpPr>
            <p:nvPr/>
          </p:nvCxnSpPr>
          <p:spPr bwMode="auto">
            <a:xfrm>
              <a:off x="6057947" y="2552796"/>
              <a:ext cx="645334" cy="0"/>
            </a:xfrm>
            <a:prstGeom prst="line">
              <a:avLst/>
            </a:prstGeom>
            <a:noFill/>
            <a:ln w="6350">
              <a:solidFill>
                <a:srgbClr val="7030A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7" name="Straight Connector 168"/>
            <p:cNvCxnSpPr>
              <a:cxnSpLocks noChangeShapeType="1"/>
            </p:cNvCxnSpPr>
            <p:nvPr/>
          </p:nvCxnSpPr>
          <p:spPr bwMode="auto">
            <a:xfrm>
              <a:off x="6824725" y="1893003"/>
              <a:ext cx="0" cy="429693"/>
            </a:xfrm>
            <a:prstGeom prst="line">
              <a:avLst/>
            </a:prstGeom>
            <a:noFill/>
            <a:ln w="6350">
              <a:solidFill>
                <a:srgbClr val="7030A0"/>
              </a:solidFill>
              <a:prstDash val="sysDot"/>
              <a:round/>
              <a:headEnd type="arrow" w="med" len="med"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8" name="Rectangle 177"/>
            <p:cNvSpPr/>
            <p:nvPr/>
          </p:nvSpPr>
          <p:spPr bwMode="auto">
            <a:xfrm rot="10800000" flipV="1">
              <a:off x="4856301" y="2267653"/>
              <a:ext cx="647700" cy="3333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r>
                <a:rPr lang="en-US" sz="700" b="1" dirty="0">
                  <a:latin typeface="+mn-lt"/>
                  <a:ea typeface="ＭＳ Ｐゴシック" charset="0"/>
                  <a:cs typeface="Calibri" pitchFamily="34" charset="0"/>
                </a:rPr>
                <a:t>Fiber Amplifier</a:t>
              </a:r>
            </a:p>
          </p:txBody>
        </p:sp>
        <p:cxnSp>
          <p:nvCxnSpPr>
            <p:cNvPr id="179" name="Straight Connector 182"/>
            <p:cNvCxnSpPr>
              <a:cxnSpLocks noChangeShapeType="1"/>
              <a:stCxn id="172" idx="1"/>
              <a:endCxn id="178" idx="3"/>
            </p:cNvCxnSpPr>
            <p:nvPr/>
          </p:nvCxnSpPr>
          <p:spPr bwMode="auto">
            <a:xfrm>
              <a:off x="4603750" y="2432626"/>
              <a:ext cx="252235" cy="1044"/>
            </a:xfrm>
            <a:prstGeom prst="line">
              <a:avLst/>
            </a:prstGeom>
            <a:noFill/>
            <a:ln w="19050">
              <a:solidFill>
                <a:srgbClr val="00206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0" name="Elbow Connector 179"/>
            <p:cNvCxnSpPr>
              <a:stCxn id="164" idx="2"/>
              <a:endCxn id="172" idx="2"/>
            </p:cNvCxnSpPr>
            <p:nvPr/>
          </p:nvCxnSpPr>
          <p:spPr bwMode="auto">
            <a:xfrm rot="5400000" flipH="1" flipV="1">
              <a:off x="3093237" y="1633392"/>
              <a:ext cx="143760" cy="2075855"/>
            </a:xfrm>
            <a:prstGeom prst="bentConnector3">
              <a:avLst>
                <a:gd name="adj1" fmla="val -159015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73574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52" y="917856"/>
            <a:ext cx="7315200" cy="5486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CubeSat </a:t>
            </a:r>
            <a:r>
              <a:rPr lang="en-US" dirty="0" err="1" smtClean="0"/>
              <a:t>PolSK</a:t>
            </a:r>
            <a:r>
              <a:rPr lang="en-US" dirty="0" smtClean="0"/>
              <a:t>  Testbed</a:t>
            </a:r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5700465" y="1893426"/>
            <a:ext cx="754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FF00"/>
                </a:solidFill>
              </a:rPr>
              <a:t>ND wheel</a:t>
            </a:r>
            <a:endParaRPr lang="en-US" sz="1200" b="1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6687779" y="1895769"/>
            <a:ext cx="90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FFFF00"/>
                </a:solidFill>
              </a:rPr>
              <a:t>S-pol</a:t>
            </a:r>
          </a:p>
          <a:p>
            <a:pPr algn="ctr"/>
            <a:r>
              <a:rPr lang="en-US" sz="1200" b="1" i="1" dirty="0" smtClean="0">
                <a:solidFill>
                  <a:srgbClr val="FFFF00"/>
                </a:solidFill>
              </a:rPr>
              <a:t>detector</a:t>
            </a:r>
            <a:endParaRPr lang="en-US" sz="1200" b="1" i="1" dirty="0">
              <a:solidFill>
                <a:srgbClr val="FFFF00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4736724" y="1743545"/>
            <a:ext cx="900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FFFF00"/>
                </a:solidFill>
              </a:rPr>
              <a:t>power meter</a:t>
            </a:r>
            <a:endParaRPr lang="en-US" sz="1200" b="1" i="1" dirty="0">
              <a:solidFill>
                <a:srgbClr val="FFFF00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6005994" y="5093889"/>
            <a:ext cx="827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FFFF00"/>
                </a:solidFill>
              </a:rPr>
              <a:t>InGaAs camera</a:t>
            </a:r>
            <a:endParaRPr lang="en-US" sz="1200" b="1" i="1" dirty="0">
              <a:solidFill>
                <a:srgbClr val="FFFF00"/>
              </a:solidFill>
            </a:endParaRPr>
          </a:p>
        </p:txBody>
      </p:sp>
      <p:sp>
        <p:nvSpPr>
          <p:cNvPr id="263" name="TextBox 262"/>
          <p:cNvSpPr txBox="1"/>
          <p:nvPr/>
        </p:nvSpPr>
        <p:spPr>
          <a:xfrm>
            <a:off x="7008813" y="3513704"/>
            <a:ext cx="123933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FF00"/>
                </a:solidFill>
                <a:latin typeface="Arial"/>
                <a:cs typeface="Arial"/>
              </a:rPr>
              <a:t>1550 nm LED</a:t>
            </a:r>
          </a:p>
          <a:p>
            <a:pPr algn="ctr"/>
            <a:r>
              <a:rPr lang="en-US" sz="1100" dirty="0" smtClean="0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lang="en-US" sz="1050" dirty="0" smtClean="0">
                <a:solidFill>
                  <a:srgbClr val="FFFF00"/>
                </a:solidFill>
                <a:latin typeface="Arial"/>
                <a:cs typeface="Arial"/>
              </a:rPr>
              <a:t>flood</a:t>
            </a:r>
            <a:r>
              <a:rPr lang="en-US" sz="110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US" sz="1050" dirty="0" smtClean="0">
                <a:solidFill>
                  <a:srgbClr val="FFFF00"/>
                </a:solidFill>
                <a:latin typeface="Arial"/>
                <a:cs typeface="Arial"/>
              </a:rPr>
              <a:t>illumination</a:t>
            </a:r>
            <a:r>
              <a:rPr lang="en-US" sz="1100" dirty="0" smtClean="0">
                <a:solidFill>
                  <a:srgbClr val="FFFF00"/>
                </a:solidFill>
                <a:latin typeface="Arial"/>
                <a:cs typeface="Arial"/>
              </a:rPr>
              <a:t>)</a:t>
            </a:r>
            <a:endParaRPr lang="en-US" sz="1100" dirty="0">
              <a:solidFill>
                <a:srgbClr val="FFFF00"/>
              </a:solidFill>
            </a:endParaRPr>
          </a:p>
        </p:txBody>
      </p:sp>
      <p:sp>
        <p:nvSpPr>
          <p:cNvPr id="264" name="TextBox 263"/>
          <p:cNvSpPr txBox="1"/>
          <p:nvPr/>
        </p:nvSpPr>
        <p:spPr>
          <a:xfrm>
            <a:off x="6193485" y="2155036"/>
            <a:ext cx="7698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solidFill>
                  <a:srgbClr val="FFFF00"/>
                </a:solidFill>
              </a:rPr>
              <a:t>1550 nm 50:50 BS</a:t>
            </a:r>
            <a:endParaRPr lang="en-US" sz="1050" b="1" dirty="0">
              <a:solidFill>
                <a:srgbClr val="FFFF00"/>
              </a:solidFill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5330429" y="2913540"/>
            <a:ext cx="7698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solidFill>
                  <a:srgbClr val="FFFF00"/>
                </a:solidFill>
              </a:rPr>
              <a:t>1550 nm 90:10 BS</a:t>
            </a:r>
            <a:endParaRPr lang="en-US" sz="1050" b="1" dirty="0">
              <a:solidFill>
                <a:srgbClr val="FFFF00"/>
              </a:solidFill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7356787" y="2146333"/>
            <a:ext cx="1007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FFFF00"/>
                </a:solidFill>
              </a:rPr>
              <a:t>P-pol</a:t>
            </a:r>
          </a:p>
          <a:p>
            <a:pPr algn="ctr"/>
            <a:r>
              <a:rPr lang="en-US" sz="1200" b="1" i="1" dirty="0" smtClean="0">
                <a:solidFill>
                  <a:srgbClr val="FFFF00"/>
                </a:solidFill>
              </a:rPr>
              <a:t>detector</a:t>
            </a:r>
            <a:endParaRPr lang="en-US" sz="1200" b="1" i="1" dirty="0">
              <a:solidFill>
                <a:srgbClr val="FFFF00"/>
              </a:solidFill>
            </a:endParaRPr>
          </a:p>
        </p:txBody>
      </p:sp>
      <p:sp>
        <p:nvSpPr>
          <p:cNvPr id="283" name="TextBox 282"/>
          <p:cNvSpPr txBox="1"/>
          <p:nvPr/>
        </p:nvSpPr>
        <p:spPr>
          <a:xfrm>
            <a:off x="5132939" y="3499914"/>
            <a:ext cx="685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FFFF00"/>
                </a:solidFill>
              </a:rPr>
              <a:t>Seed Laser Tap</a:t>
            </a:r>
          </a:p>
          <a:p>
            <a:pPr algn="ctr"/>
            <a:r>
              <a:rPr lang="en-US" sz="1200" b="1" i="1" dirty="0" smtClean="0">
                <a:solidFill>
                  <a:srgbClr val="FFFF00"/>
                </a:solidFill>
              </a:rPr>
              <a:t>5 </a:t>
            </a:r>
            <a:r>
              <a:rPr lang="en-US" sz="1200" b="1" i="1" dirty="0" err="1" smtClean="0">
                <a:solidFill>
                  <a:srgbClr val="FFFF00"/>
                </a:solidFill>
              </a:rPr>
              <a:t>mW</a:t>
            </a:r>
            <a:endParaRPr lang="en-US" sz="1200" b="1" i="1" dirty="0">
              <a:solidFill>
                <a:srgbClr val="FFFF00"/>
              </a:solidFill>
            </a:endParaRPr>
          </a:p>
        </p:txBody>
      </p:sp>
      <p:sp>
        <p:nvSpPr>
          <p:cNvPr id="284" name="TextBox 283"/>
          <p:cNvSpPr txBox="1"/>
          <p:nvPr/>
        </p:nvSpPr>
        <p:spPr>
          <a:xfrm>
            <a:off x="4300156" y="2029901"/>
            <a:ext cx="685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FFFF00"/>
                </a:solidFill>
              </a:rPr>
              <a:t>Laser Amp Out</a:t>
            </a:r>
          </a:p>
          <a:p>
            <a:pPr algn="ctr"/>
            <a:r>
              <a:rPr lang="en-US" sz="1200" b="1" i="1" dirty="0" smtClean="0">
                <a:solidFill>
                  <a:srgbClr val="FFFF00"/>
                </a:solidFill>
              </a:rPr>
              <a:t>1 W</a:t>
            </a:r>
            <a:endParaRPr lang="en-US" sz="1200" b="1" i="1" dirty="0">
              <a:solidFill>
                <a:srgbClr val="FFFF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015330" y="2261519"/>
            <a:ext cx="1189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FFFF00"/>
                </a:solidFill>
              </a:rPr>
              <a:t>Polarization Modulator</a:t>
            </a:r>
            <a:endParaRPr lang="en-US" sz="1200" b="1" i="1" dirty="0">
              <a:solidFill>
                <a:srgbClr val="FFFF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154808" y="2300221"/>
            <a:ext cx="839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FFFF00"/>
                </a:solidFill>
              </a:rPr>
              <a:t>Mode Locked </a:t>
            </a:r>
            <a:r>
              <a:rPr lang="en-US" sz="1200" b="1" i="1" dirty="0" smtClean="0">
                <a:solidFill>
                  <a:srgbClr val="FFFF00"/>
                </a:solidFill>
              </a:rPr>
              <a:t>Laser</a:t>
            </a:r>
            <a:endParaRPr lang="en-US" sz="12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82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</a:t>
            </a:r>
            <a:r>
              <a:rPr lang="en-US" dirty="0" err="1" smtClean="0"/>
              <a:t>PolSK</a:t>
            </a:r>
            <a:r>
              <a:rPr lang="en-US" dirty="0" smtClean="0"/>
              <a:t>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60" y="992999"/>
            <a:ext cx="4187060" cy="522465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dirty="0" smtClean="0"/>
              <a:t>Measured performance &gt; 8dB worse than theory due to poor polarization extinction ratio (PER) after the polarization modulator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en-US" sz="1600" dirty="0" smtClean="0"/>
              <a:t>Obtained only 6 dB PER after modulator with mode locked laser pulses, versus measured 16.5 dB PER before modulator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en-US" sz="1600" dirty="0" smtClean="0"/>
              <a:t>Measured 24 dB PER at modulator </a:t>
            </a:r>
            <a:br>
              <a:rPr lang="en-US" sz="1600" dirty="0" smtClean="0"/>
            </a:br>
            <a:r>
              <a:rPr lang="en-US" sz="1600" dirty="0" smtClean="0"/>
              <a:t>output with CW laser input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1600" dirty="0"/>
              <a:t>Established that low PER is the result of group velocity dispersion (GVD) in the polarization modulator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en-US" sz="1600" dirty="0"/>
              <a:t>The </a:t>
            </a:r>
            <a:r>
              <a:rPr lang="en-US" sz="1600" dirty="0" smtClean="0"/>
              <a:t>polarization </a:t>
            </a:r>
            <a:r>
              <a:rPr lang="en-US" sz="1600" dirty="0"/>
              <a:t>modulator </a:t>
            </a:r>
            <a:r>
              <a:rPr lang="en-US" sz="1600" dirty="0" smtClean="0"/>
              <a:t>was implemented </a:t>
            </a:r>
            <a:r>
              <a:rPr lang="en-US" sz="1600" dirty="0"/>
              <a:t>in a waveguide LiNbO</a:t>
            </a:r>
            <a:r>
              <a:rPr lang="en-US" sz="1600" baseline="-25000" dirty="0"/>
              <a:t>3</a:t>
            </a:r>
            <a:r>
              <a:rPr lang="en-US" sz="1600" dirty="0"/>
              <a:t> technology with 5V V</a:t>
            </a:r>
            <a:r>
              <a:rPr lang="el-GR" sz="1600" dirty="0"/>
              <a:t>π</a:t>
            </a:r>
            <a:r>
              <a:rPr lang="en-US" sz="1600" dirty="0"/>
              <a:t> switching voltage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en-US" sz="1600" dirty="0"/>
              <a:t>Confirmed issue by scanning a narrowband laser signal below/above 1560 nm and observing the amplitude of a single polarization</a:t>
            </a:r>
          </a:p>
          <a:p>
            <a:pPr lvl="1">
              <a:spcBef>
                <a:spcPts val="200"/>
              </a:spcBef>
            </a:pPr>
            <a:endParaRPr lang="en-US" sz="16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030115" y="3070449"/>
            <a:ext cx="367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Modeled BER for </a:t>
            </a:r>
            <a:r>
              <a:rPr lang="en-US" sz="1200" b="1" dirty="0" smtClean="0"/>
              <a:t>ideal versus </a:t>
            </a:r>
            <a:r>
              <a:rPr lang="en-US" sz="1200" b="1" dirty="0" smtClean="0"/>
              <a:t>measured PER. </a:t>
            </a:r>
            <a:r>
              <a:rPr lang="en-US" sz="1200" dirty="0" smtClean="0"/>
              <a:t>Performance is degraded by &gt;8 dB at 10</a:t>
            </a:r>
            <a:r>
              <a:rPr lang="en-US" sz="1200" baseline="30000" dirty="0" smtClean="0"/>
              <a:t>-3</a:t>
            </a:r>
            <a:r>
              <a:rPr lang="en-US" sz="1200" dirty="0" smtClean="0"/>
              <a:t> BER</a:t>
            </a:r>
            <a:endParaRPr lang="en-US" sz="1200" dirty="0"/>
          </a:p>
        </p:txBody>
      </p:sp>
      <p:pic>
        <p:nvPicPr>
          <p:cNvPr id="8" name="Picture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967283" y="821927"/>
            <a:ext cx="3616766" cy="2301663"/>
          </a:xfrm>
          <a:prstGeom prst="rect">
            <a:avLst/>
          </a:prstGeom>
        </p:spPr>
      </p:pic>
      <p:pic>
        <p:nvPicPr>
          <p:cNvPr id="28" name="Picture 27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" t="3359" r="18099" b="6760"/>
          <a:stretch/>
        </p:blipFill>
        <p:spPr>
          <a:xfrm>
            <a:off x="5323946" y="3605324"/>
            <a:ext cx="2903440" cy="197817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030115" y="5647480"/>
            <a:ext cx="3737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Measured polarization modulation by scanning narrowband CW laser. </a:t>
            </a:r>
            <a:r>
              <a:rPr lang="en-US" sz="1200" dirty="0" smtClean="0"/>
              <a:t>Full polarization switch occurs with a frequency shift of 0.3 nm.  Measured FWHM of mode-locked laser was 0.24 nm.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6326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</a:t>
            </a:r>
            <a:r>
              <a:rPr lang="en-US" dirty="0" err="1"/>
              <a:t>PolSK</a:t>
            </a:r>
            <a:r>
              <a:rPr lang="en-US" dirty="0"/>
              <a:t> Transmitter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60" y="897556"/>
            <a:ext cx="8398775" cy="3336895"/>
          </a:xfrm>
        </p:spPr>
        <p:txBody>
          <a:bodyPr/>
          <a:lstStyle/>
          <a:p>
            <a:r>
              <a:rPr lang="en-US" sz="1600" dirty="0"/>
              <a:t>Developed simplified laser transmitter with improved pulse rate </a:t>
            </a:r>
            <a:r>
              <a:rPr lang="en-US" sz="1600" dirty="0" smtClean="0"/>
              <a:t>flexibility by using </a:t>
            </a:r>
            <a:r>
              <a:rPr lang="en-US" sz="1600" dirty="0"/>
              <a:t>“gain-switched” laser diodes (GS-LD)</a:t>
            </a:r>
          </a:p>
          <a:p>
            <a:pPr lvl="1"/>
            <a:r>
              <a:rPr lang="en-US" sz="1600" dirty="0" err="1" smtClean="0"/>
              <a:t>PolSK</a:t>
            </a:r>
            <a:r>
              <a:rPr lang="en-US" sz="1600" dirty="0" smtClean="0"/>
              <a:t> can be achieved by </a:t>
            </a:r>
            <a:r>
              <a:rPr lang="en-US" sz="1600" dirty="0"/>
              <a:t>alignment of polarization axis of one laser to the “slow” axis of an output polarization maintaining fiber, and the other to the “fast” </a:t>
            </a:r>
            <a:r>
              <a:rPr lang="en-US" sz="1600" dirty="0" smtClean="0"/>
              <a:t>axis</a:t>
            </a:r>
          </a:p>
          <a:p>
            <a:pPr lvl="1"/>
            <a:r>
              <a:rPr lang="en-US" sz="1600" dirty="0" smtClean="0"/>
              <a:t>Simple non-linear transmission line circuit converts logic-level input pulses to sub-nanosecond, ~100 mA drive pulses with 10’s of </a:t>
            </a:r>
            <a:r>
              <a:rPr lang="en-US" sz="1600" dirty="0" err="1" smtClean="0"/>
              <a:t>mW</a:t>
            </a:r>
            <a:r>
              <a:rPr lang="en-US" sz="1600" dirty="0" smtClean="0"/>
              <a:t> average power dissipation</a:t>
            </a:r>
          </a:p>
          <a:p>
            <a:pPr lvl="1"/>
            <a:r>
              <a:rPr lang="en-US" sz="1600" dirty="0"/>
              <a:t>Provides some redundancy in the event of a diode </a:t>
            </a:r>
            <a:r>
              <a:rPr lang="en-US" sz="1600" dirty="0" smtClean="0"/>
              <a:t>failure</a:t>
            </a:r>
            <a:endParaRPr lang="en-US" sz="1600" dirty="0"/>
          </a:p>
          <a:p>
            <a:r>
              <a:rPr lang="en-US" sz="1600" dirty="0" smtClean="0"/>
              <a:t>Unlike a fixed </a:t>
            </a:r>
            <a:r>
              <a:rPr lang="en-US" sz="1600" dirty="0"/>
              <a:t>rate </a:t>
            </a:r>
            <a:r>
              <a:rPr lang="en-US" sz="1600" dirty="0" smtClean="0"/>
              <a:t>mode-locked laser, </a:t>
            </a:r>
            <a:r>
              <a:rPr lang="en-US" sz="1600" dirty="0"/>
              <a:t>can change pulse repetition frequency to accommodate different loss/background conditions </a:t>
            </a:r>
          </a:p>
          <a:p>
            <a:pPr lvl="1"/>
            <a:r>
              <a:rPr lang="en-US" sz="1600" dirty="0"/>
              <a:t> Rate is set by external </a:t>
            </a:r>
            <a:r>
              <a:rPr lang="en-US" sz="1600" dirty="0" smtClean="0"/>
              <a:t>electronics</a:t>
            </a:r>
          </a:p>
          <a:p>
            <a:pPr lvl="1"/>
            <a:r>
              <a:rPr lang="en-US" sz="1600" dirty="0"/>
              <a:t>Can also implement Pulse-Position Modulation (PPM) with demonstrated pulse rates from &lt; 10 KHz to &gt; </a:t>
            </a:r>
            <a:r>
              <a:rPr lang="en-US" sz="1600" dirty="0" smtClean="0"/>
              <a:t>500 MHz</a:t>
            </a:r>
            <a:endParaRPr lang="en-US" sz="1600" dirty="0"/>
          </a:p>
          <a:p>
            <a:pPr lvl="1"/>
            <a:endParaRPr lang="en-US" sz="1600" dirty="0"/>
          </a:p>
        </p:txBody>
      </p:sp>
      <p:grpSp>
        <p:nvGrpSpPr>
          <p:cNvPr id="4" name="Group 3"/>
          <p:cNvGrpSpPr/>
          <p:nvPr/>
        </p:nvGrpSpPr>
        <p:grpSpPr>
          <a:xfrm>
            <a:off x="858541" y="4244530"/>
            <a:ext cx="7733106" cy="1809485"/>
            <a:chOff x="150995" y="2889279"/>
            <a:chExt cx="8165800" cy="1910732"/>
          </a:xfrm>
        </p:grpSpPr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4733798" y="3813539"/>
              <a:ext cx="752214" cy="515972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2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12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>
                <a:defRPr sz="12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>
                <a:defRPr sz="12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>
                <a:defRPr sz="12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000" b="0" dirty="0" smtClean="0"/>
                <a:t>PM</a:t>
              </a:r>
            </a:p>
            <a:p>
              <a:pPr algn="ctr"/>
              <a:r>
                <a:rPr lang="en-US" altLang="en-US" sz="1000" b="0" dirty="0" smtClean="0"/>
                <a:t>coupler</a:t>
              </a:r>
              <a:endParaRPr lang="en-US" altLang="en-US" sz="1000" b="0" dirty="0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112037" y="3325553"/>
              <a:ext cx="902657" cy="193490"/>
              <a:chOff x="1295736" y="5263056"/>
              <a:chExt cx="902657" cy="193490"/>
            </a:xfrm>
          </p:grpSpPr>
          <p:sp>
            <p:nvSpPr>
              <p:cNvPr id="53" name="Line 9"/>
              <p:cNvSpPr>
                <a:spLocks noChangeShapeType="1"/>
              </p:cNvSpPr>
              <p:nvPr/>
            </p:nvSpPr>
            <p:spPr bwMode="auto">
              <a:xfrm>
                <a:off x="1295736" y="5456545"/>
                <a:ext cx="902657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10"/>
              <p:cNvSpPr>
                <a:spLocks noChangeShapeType="1"/>
              </p:cNvSpPr>
              <p:nvPr/>
            </p:nvSpPr>
            <p:spPr bwMode="auto">
              <a:xfrm>
                <a:off x="1521400" y="5263056"/>
                <a:ext cx="0" cy="1934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11"/>
              <p:cNvSpPr>
                <a:spLocks noChangeShapeType="1"/>
              </p:cNvSpPr>
              <p:nvPr/>
            </p:nvSpPr>
            <p:spPr bwMode="auto">
              <a:xfrm>
                <a:off x="1972728" y="5263056"/>
                <a:ext cx="0" cy="1934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3736575" y="3310518"/>
              <a:ext cx="585717" cy="533400"/>
              <a:chOff x="1384033" y="3998069"/>
              <a:chExt cx="585717" cy="533400"/>
            </a:xfrm>
          </p:grpSpPr>
          <p:sp>
            <p:nvSpPr>
              <p:cNvPr id="49" name="Isosceles Triangle 48"/>
              <p:cNvSpPr/>
              <p:nvPr/>
            </p:nvSpPr>
            <p:spPr>
              <a:xfrm>
                <a:off x="1422133" y="4188569"/>
                <a:ext cx="152400" cy="152400"/>
              </a:xfrm>
              <a:prstGeom prst="triangl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1384033" y="4188569"/>
                <a:ext cx="2286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V="1">
                <a:off x="1498333" y="3998069"/>
                <a:ext cx="0" cy="5334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Lightning Bolt 51"/>
              <p:cNvSpPr/>
              <p:nvPr/>
            </p:nvSpPr>
            <p:spPr>
              <a:xfrm>
                <a:off x="1588750" y="4230171"/>
                <a:ext cx="381000" cy="114300"/>
              </a:xfrm>
              <a:prstGeom prst="lightningBol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5489101" y="4035471"/>
              <a:ext cx="927038" cy="222250"/>
              <a:chOff x="3183415" y="5111751"/>
              <a:chExt cx="927038" cy="222250"/>
            </a:xfrm>
          </p:grpSpPr>
          <p:sp>
            <p:nvSpPr>
              <p:cNvPr id="46" name="Can 45"/>
              <p:cNvSpPr/>
              <p:nvPr/>
            </p:nvSpPr>
            <p:spPr>
              <a:xfrm>
                <a:off x="3349435" y="5111751"/>
                <a:ext cx="536765" cy="222250"/>
              </a:xfrm>
              <a:prstGeom prst="can">
                <a:avLst/>
              </a:prstGeom>
              <a:pattFill prst="dkHorz">
                <a:fgClr>
                  <a:srgbClr val="00B0F0"/>
                </a:fgClr>
                <a:bgClr>
                  <a:schemeClr val="bg1"/>
                </a:bgClr>
              </a:pattFill>
              <a:ln w="63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 flipV="1">
                <a:off x="3183415" y="5143501"/>
                <a:ext cx="166020" cy="994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3886200" y="5304791"/>
                <a:ext cx="224253" cy="2453"/>
              </a:xfrm>
              <a:prstGeom prst="line">
                <a:avLst/>
              </a:prstGeom>
              <a:ln w="1270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/>
            <p:cNvSpPr txBox="1"/>
            <p:nvPr/>
          </p:nvSpPr>
          <p:spPr>
            <a:xfrm>
              <a:off x="5428527" y="3493038"/>
              <a:ext cx="96573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>
                  <a:latin typeface="Calibri" panose="020F0502020204030204" pitchFamily="34" charset="0"/>
                </a:rPr>
                <a:t>Dispersion Compensation Fiber</a:t>
              </a:r>
              <a:endParaRPr lang="en-US" sz="900" dirty="0">
                <a:latin typeface="Calibri" panose="020F050202020403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7637" y="3897721"/>
              <a:ext cx="5161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latin typeface="Calibri" panose="020F0502020204030204" pitchFamily="34" charset="0"/>
                </a:rPr>
                <a:t>Data</a:t>
              </a:r>
              <a:endParaRPr lang="en-US" sz="1000" dirty="0">
                <a:latin typeface="Calibri" panose="020F0502020204030204" pitchFamily="34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 flipV="1">
              <a:off x="3392481" y="4426831"/>
              <a:ext cx="372544" cy="2493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427965" y="2889279"/>
              <a:ext cx="8458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Calibri" panose="020F0502020204030204" pitchFamily="34" charset="0"/>
                </a:rPr>
                <a:t>Gain-Switched Diode Lasers</a:t>
              </a:r>
              <a:endParaRPr lang="en-US" sz="800" dirty="0">
                <a:latin typeface="Calibri" panose="020F050202020403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88563" y="3497507"/>
              <a:ext cx="5933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Calibri" panose="020F0502020204030204" pitchFamily="34" charset="0"/>
                </a:rPr>
                <a:t>Slow Axis</a:t>
              </a:r>
              <a:endParaRPr lang="en-US" sz="800" dirty="0">
                <a:latin typeface="Calibri" panose="020F0502020204030204" pitchFamily="34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6362592" y="3657011"/>
              <a:ext cx="1028699" cy="1143000"/>
              <a:chOff x="5570907" y="4038602"/>
              <a:chExt cx="1028699" cy="1143000"/>
            </a:xfrm>
          </p:grpSpPr>
          <p:sp>
            <p:nvSpPr>
              <p:cNvPr id="44" name="Isosceles Triangle 43"/>
              <p:cNvSpPr/>
              <p:nvPr/>
            </p:nvSpPr>
            <p:spPr>
              <a:xfrm rot="5400000">
                <a:off x="5538178" y="4120173"/>
                <a:ext cx="1143000" cy="979857"/>
              </a:xfrm>
              <a:prstGeom prst="triangle">
                <a:avLst>
                  <a:gd name="adj" fmla="val 49286"/>
                </a:avLst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5570907" y="4396561"/>
                <a:ext cx="7717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 smtClean="0">
                    <a:latin typeface="Calibri" panose="020F0502020204030204" pitchFamily="34" charset="0"/>
                  </a:rPr>
                  <a:t>Fiber-based Amplifier</a:t>
                </a:r>
                <a:endParaRPr lang="en-US" sz="900" dirty="0">
                  <a:latin typeface="Calibri" panose="020F0502020204030204" pitchFamily="34" charset="0"/>
                </a:endParaRPr>
              </a:p>
            </p:txBody>
          </p:sp>
        </p:grpSp>
        <p:cxnSp>
          <p:nvCxnSpPr>
            <p:cNvPr id="15" name="Straight Connector 14"/>
            <p:cNvCxnSpPr/>
            <p:nvPr/>
          </p:nvCxnSpPr>
          <p:spPr>
            <a:xfrm>
              <a:off x="7385091" y="4219774"/>
              <a:ext cx="394511" cy="1088"/>
            </a:xfrm>
            <a:prstGeom prst="line">
              <a:avLst/>
            </a:prstGeom>
            <a:ln w="12700">
              <a:solidFill>
                <a:srgbClr val="00B0F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7650494" y="4049198"/>
              <a:ext cx="6663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latin typeface="Calibri" panose="020F0502020204030204" pitchFamily="34" charset="0"/>
                </a:rPr>
                <a:t>Laser Output</a:t>
              </a:r>
              <a:endParaRPr lang="en-US" sz="1000" dirty="0">
                <a:latin typeface="Calibri" panose="020F050202020403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3745975" y="4141063"/>
              <a:ext cx="585717" cy="533400"/>
              <a:chOff x="1384033" y="3998069"/>
              <a:chExt cx="585717" cy="533400"/>
            </a:xfrm>
          </p:grpSpPr>
          <p:sp>
            <p:nvSpPr>
              <p:cNvPr id="40" name="Isosceles Triangle 39"/>
              <p:cNvSpPr/>
              <p:nvPr/>
            </p:nvSpPr>
            <p:spPr>
              <a:xfrm>
                <a:off x="1422133" y="4188569"/>
                <a:ext cx="152400" cy="152400"/>
              </a:xfrm>
              <a:prstGeom prst="triangl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384033" y="4188569"/>
                <a:ext cx="2286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flipV="1">
                <a:off x="1498333" y="3998069"/>
                <a:ext cx="0" cy="5334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Lightning Bolt 42"/>
              <p:cNvSpPr/>
              <p:nvPr/>
            </p:nvSpPr>
            <p:spPr>
              <a:xfrm>
                <a:off x="1588750" y="4230171"/>
                <a:ext cx="381000" cy="114300"/>
              </a:xfrm>
              <a:prstGeom prst="lightningBol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Snip Same Side Corner Rectangle 17"/>
            <p:cNvSpPr/>
            <p:nvPr/>
          </p:nvSpPr>
          <p:spPr bwMode="auto">
            <a:xfrm rot="5400000">
              <a:off x="2923631" y="3380430"/>
              <a:ext cx="466977" cy="487647"/>
            </a:xfrm>
            <a:prstGeom prst="snip2Same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>
                <a:spcBef>
                  <a:spcPct val="20000"/>
                </a:spcBef>
              </a:pPr>
              <a:r>
                <a:rPr lang="en-US" sz="800" b="1" dirty="0" smtClean="0">
                  <a:latin typeface="+mj-lt"/>
                  <a:ea typeface="ＭＳ Ｐゴシック" pitchFamily="-112" charset="-128"/>
                  <a:cs typeface="ＭＳ Ｐゴシック" pitchFamily="-112" charset="-128"/>
                </a:rPr>
                <a:t>and</a:t>
              </a:r>
              <a:endParaRPr kumimoji="0" lang="en-US" sz="900" b="1" i="0" u="none" strike="noStrike" cap="none" normalizeH="0" baseline="0" dirty="0">
                <a:ln>
                  <a:noFill/>
                </a:ln>
                <a:effectLst/>
                <a:latin typeface="+mj-lt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19" name="Snip Same Side Corner Rectangle 18"/>
            <p:cNvSpPr/>
            <p:nvPr/>
          </p:nvSpPr>
          <p:spPr bwMode="auto">
            <a:xfrm rot="5400000">
              <a:off x="2921741" y="4181450"/>
              <a:ext cx="466977" cy="487647"/>
            </a:xfrm>
            <a:prstGeom prst="snip2Same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effectLst/>
                  <a:latin typeface="+mj-lt"/>
                  <a:ea typeface="ＭＳ Ｐゴシック" pitchFamily="-112" charset="-128"/>
                  <a:cs typeface="ＭＳ Ｐゴシック" pitchFamily="-112" charset="-128"/>
                </a:rPr>
                <a:t>and</a:t>
              </a:r>
              <a:endParaRPr kumimoji="0" lang="en-US" sz="900" b="1" i="0" u="none" strike="noStrike" cap="none" normalizeH="0" baseline="0" dirty="0">
                <a:ln>
                  <a:noFill/>
                </a:ln>
                <a:effectLst/>
                <a:latin typeface="+mj-lt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 flipV="1">
              <a:off x="3400943" y="3602676"/>
              <a:ext cx="372544" cy="2493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 bwMode="auto">
            <a:xfrm flipV="1">
              <a:off x="2807169" y="3671529"/>
              <a:ext cx="107190" cy="120616"/>
            </a:xfrm>
            <a:prstGeom prst="ellips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Helvetica Neue Black Condensed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cxnSp>
          <p:nvCxnSpPr>
            <p:cNvPr id="22" name="Elbow Connector 21"/>
            <p:cNvCxnSpPr>
              <a:stCxn id="53" idx="1"/>
            </p:cNvCxnSpPr>
            <p:nvPr/>
          </p:nvCxnSpPr>
          <p:spPr bwMode="auto">
            <a:xfrm rot="5400000" flipH="1" flipV="1">
              <a:off x="2449987" y="3062840"/>
              <a:ext cx="20910" cy="891496"/>
            </a:xfrm>
            <a:prstGeom prst="bentConnector2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Elbow Connector 22"/>
            <p:cNvCxnSpPr/>
            <p:nvPr/>
          </p:nvCxnSpPr>
          <p:spPr bwMode="auto">
            <a:xfrm rot="16200000" flipH="1">
              <a:off x="1941210" y="3581240"/>
              <a:ext cx="1045569" cy="899745"/>
            </a:xfrm>
            <a:prstGeom prst="bentConnector3">
              <a:avLst>
                <a:gd name="adj1" fmla="val 99193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24" name="Group 23"/>
            <p:cNvGrpSpPr/>
            <p:nvPr/>
          </p:nvGrpSpPr>
          <p:grpSpPr>
            <a:xfrm>
              <a:off x="150995" y="4135109"/>
              <a:ext cx="1640963" cy="196454"/>
              <a:chOff x="2877528" y="5502957"/>
              <a:chExt cx="1640963" cy="196454"/>
            </a:xfrm>
          </p:grpSpPr>
          <p:sp>
            <p:nvSpPr>
              <p:cNvPr id="32" name="Rectangle 31"/>
              <p:cNvSpPr/>
              <p:nvPr/>
            </p:nvSpPr>
            <p:spPr bwMode="auto">
              <a:xfrm>
                <a:off x="2877528" y="5502957"/>
                <a:ext cx="203028" cy="196454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ea typeface="ＭＳ Ｐゴシック" pitchFamily="-112" charset="-128"/>
                    <a:cs typeface="ＭＳ Ｐゴシック" pitchFamily="-112" charset="-128"/>
                  </a:rPr>
                  <a:t>1</a:t>
                </a:r>
                <a:endParaRPr kumimoji="0" lang="en-US" sz="800" b="1" i="0" u="none" strike="noStrike" cap="none" normalizeH="0" baseline="0" dirty="0">
                  <a:ln>
                    <a:noFill/>
                  </a:ln>
                  <a:effectLst/>
                  <a:latin typeface="+mj-lt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4315463" y="5502957"/>
                <a:ext cx="203028" cy="196454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ea typeface="ＭＳ Ｐゴシック" pitchFamily="-112" charset="-128"/>
                    <a:cs typeface="ＭＳ Ｐゴシック" pitchFamily="-112" charset="-128"/>
                  </a:rPr>
                  <a:t>0</a:t>
                </a:r>
                <a:endParaRPr kumimoji="0" lang="en-US" sz="800" b="1" i="0" u="none" strike="noStrike" cap="none" normalizeH="0" baseline="0" dirty="0">
                  <a:ln>
                    <a:noFill/>
                  </a:ln>
                  <a:effectLst/>
                  <a:latin typeface="+mj-lt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 bwMode="auto">
              <a:xfrm>
                <a:off x="3082947" y="5502957"/>
                <a:ext cx="203028" cy="196454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ea typeface="ＭＳ Ｐゴシック" pitchFamily="-112" charset="-128"/>
                    <a:cs typeface="ＭＳ Ｐゴシック" pitchFamily="-112" charset="-128"/>
                  </a:rPr>
                  <a:t>0</a:t>
                </a:r>
                <a:endParaRPr kumimoji="0" lang="en-US" sz="800" b="1" i="0" u="none" strike="noStrike" cap="none" normalizeH="0" baseline="0" dirty="0">
                  <a:ln>
                    <a:noFill/>
                  </a:ln>
                  <a:effectLst/>
                  <a:latin typeface="+mj-lt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 bwMode="auto">
              <a:xfrm>
                <a:off x="4110042" y="5502957"/>
                <a:ext cx="203028" cy="196454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ea typeface="ＭＳ Ｐゴシック" pitchFamily="-112" charset="-128"/>
                    <a:cs typeface="ＭＳ Ｐゴシック" pitchFamily="-112" charset="-128"/>
                  </a:rPr>
                  <a:t>0</a:t>
                </a:r>
                <a:endParaRPr kumimoji="0" lang="en-US" sz="800" b="1" i="0" u="none" strike="noStrike" cap="none" normalizeH="0" baseline="0" dirty="0">
                  <a:ln>
                    <a:noFill/>
                  </a:ln>
                  <a:effectLst/>
                  <a:latin typeface="+mj-lt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 bwMode="auto">
              <a:xfrm>
                <a:off x="3699204" y="5502957"/>
                <a:ext cx="203028" cy="196454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ea typeface="ＭＳ Ｐゴシック" pitchFamily="-112" charset="-128"/>
                    <a:cs typeface="ＭＳ Ｐゴシック" pitchFamily="-112" charset="-128"/>
                  </a:rPr>
                  <a:t>0</a:t>
                </a:r>
                <a:endParaRPr kumimoji="0" lang="en-US" sz="800" b="1" i="0" u="none" strike="noStrike" cap="none" normalizeH="0" baseline="0" dirty="0">
                  <a:ln>
                    <a:noFill/>
                  </a:ln>
                  <a:effectLst/>
                  <a:latin typeface="+mj-lt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 bwMode="auto">
              <a:xfrm>
                <a:off x="3288366" y="5502957"/>
                <a:ext cx="203028" cy="196454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ea typeface="ＭＳ Ｐゴシック" pitchFamily="-112" charset="-128"/>
                    <a:cs typeface="ＭＳ Ｐゴシック" pitchFamily="-112" charset="-128"/>
                  </a:rPr>
                  <a:t>1</a:t>
                </a:r>
                <a:endParaRPr kumimoji="0" lang="en-US" sz="800" b="1" i="0" u="none" strike="noStrike" cap="none" normalizeH="0" baseline="0" dirty="0">
                  <a:ln>
                    <a:noFill/>
                  </a:ln>
                  <a:effectLst/>
                  <a:latin typeface="+mj-lt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 bwMode="auto">
              <a:xfrm>
                <a:off x="3904623" y="5502957"/>
                <a:ext cx="203028" cy="196454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ea typeface="ＭＳ Ｐゴシック" pitchFamily="-112" charset="-128"/>
                    <a:cs typeface="ＭＳ Ｐゴシック" pitchFamily="-112" charset="-128"/>
                  </a:rPr>
                  <a:t>1</a:t>
                </a:r>
                <a:endParaRPr kumimoji="0" lang="en-US" sz="800" b="1" i="0" u="none" strike="noStrike" cap="none" normalizeH="0" baseline="0" dirty="0">
                  <a:ln>
                    <a:noFill/>
                  </a:ln>
                  <a:effectLst/>
                  <a:latin typeface="+mj-lt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 bwMode="auto">
              <a:xfrm>
                <a:off x="3493785" y="5502957"/>
                <a:ext cx="203028" cy="196454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ea typeface="ＭＳ Ｐゴシック" pitchFamily="-112" charset="-128"/>
                    <a:cs typeface="ＭＳ Ｐゴシック" pitchFamily="-112" charset="-128"/>
                  </a:rPr>
                  <a:t>1</a:t>
                </a:r>
                <a:endParaRPr kumimoji="0" lang="en-US" sz="800" b="1" i="0" u="none" strike="noStrike" cap="none" normalizeH="0" baseline="0" dirty="0">
                  <a:ln>
                    <a:noFill/>
                  </a:ln>
                  <a:effectLst/>
                  <a:latin typeface="+mj-lt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1305303" y="3124213"/>
              <a:ext cx="5161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latin typeface="Calibri" panose="020F0502020204030204" pitchFamily="34" charset="0"/>
                </a:rPr>
                <a:t>Clock</a:t>
              </a:r>
              <a:endParaRPr lang="en-US" sz="1000" dirty="0">
                <a:latin typeface="Calibri" panose="020F0502020204030204" pitchFamily="34" charset="0"/>
              </a:endParaRPr>
            </a:p>
          </p:txBody>
        </p:sp>
        <p:cxnSp>
          <p:nvCxnSpPr>
            <p:cNvPr id="26" name="Straight Arrow Connector 25"/>
            <p:cNvCxnSpPr>
              <a:stCxn id="33" idx="3"/>
              <a:endCxn id="33" idx="3"/>
            </p:cNvCxnSpPr>
            <p:nvPr/>
          </p:nvCxnSpPr>
          <p:spPr bwMode="auto">
            <a:xfrm>
              <a:off x="1791958" y="4233336"/>
              <a:ext cx="0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blurRad="63500" dist="17961" dir="2700000" algn="ctr" rotWithShape="0">
                <a:schemeClr val="tx1">
                  <a:alpha val="74998"/>
                </a:schemeClr>
              </a:outerShdw>
            </a:effectLst>
          </p:spPr>
        </p:cxnSp>
        <p:cxnSp>
          <p:nvCxnSpPr>
            <p:cNvPr id="27" name="Elbow Connector 26"/>
            <p:cNvCxnSpPr>
              <a:stCxn id="33" idx="3"/>
              <a:endCxn id="21" idx="2"/>
            </p:cNvCxnSpPr>
            <p:nvPr/>
          </p:nvCxnSpPr>
          <p:spPr bwMode="auto">
            <a:xfrm flipV="1">
              <a:off x="1791958" y="3731837"/>
              <a:ext cx="1015211" cy="501499"/>
            </a:xfrm>
            <a:prstGeom prst="bentConnector3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Elbow Connector 27"/>
            <p:cNvCxnSpPr>
              <a:stCxn id="33" idx="3"/>
            </p:cNvCxnSpPr>
            <p:nvPr/>
          </p:nvCxnSpPr>
          <p:spPr bwMode="auto">
            <a:xfrm>
              <a:off x="1791958" y="4233336"/>
              <a:ext cx="1130602" cy="52700"/>
            </a:xfrm>
            <a:prstGeom prst="bentConnector3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Elbow Connector 28"/>
            <p:cNvCxnSpPr>
              <a:stCxn id="52" idx="4"/>
              <a:endCxn id="5" idx="0"/>
            </p:cNvCxnSpPr>
            <p:nvPr/>
          </p:nvCxnSpPr>
          <p:spPr bwMode="auto">
            <a:xfrm rot="16200000" flipH="1">
              <a:off x="4637789" y="3341422"/>
              <a:ext cx="156619" cy="787613"/>
            </a:xfrm>
            <a:prstGeom prst="bentConnector3">
              <a:avLst>
                <a:gd name="adj1" fmla="val 1347"/>
              </a:avLst>
            </a:prstGeom>
            <a:noFill/>
            <a:ln w="127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Elbow Connector 29"/>
            <p:cNvCxnSpPr>
              <a:stCxn id="43" idx="4"/>
              <a:endCxn id="5" idx="2"/>
            </p:cNvCxnSpPr>
            <p:nvPr/>
          </p:nvCxnSpPr>
          <p:spPr bwMode="auto">
            <a:xfrm rot="5400000" flipH="1" flipV="1">
              <a:off x="4641821" y="4019381"/>
              <a:ext cx="157954" cy="778213"/>
            </a:xfrm>
            <a:prstGeom prst="bentConnector3">
              <a:avLst>
                <a:gd name="adj1" fmla="val -1"/>
              </a:avLst>
            </a:prstGeom>
            <a:noFill/>
            <a:ln w="127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1" name="TextBox 30"/>
            <p:cNvSpPr txBox="1"/>
            <p:nvPr/>
          </p:nvSpPr>
          <p:spPr>
            <a:xfrm>
              <a:off x="4430236" y="4459019"/>
              <a:ext cx="5933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Calibri" panose="020F0502020204030204" pitchFamily="34" charset="0"/>
                </a:rPr>
                <a:t>Fast Axis</a:t>
              </a:r>
              <a:endParaRPr lang="en-US" sz="8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575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</a:t>
            </a:r>
            <a:r>
              <a:rPr lang="en-US" dirty="0" err="1" smtClean="0"/>
              <a:t>PolSK</a:t>
            </a:r>
            <a:r>
              <a:rPr lang="en-US" dirty="0" smtClean="0"/>
              <a:t> Testbed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985721"/>
            <a:ext cx="5650085" cy="1154042"/>
          </a:xfrm>
        </p:spPr>
        <p:txBody>
          <a:bodyPr/>
          <a:lstStyle/>
          <a:p>
            <a:r>
              <a:rPr lang="en-US" sz="1600" dirty="0" smtClean="0"/>
              <a:t>New testbed is distributed over lab, but </a:t>
            </a:r>
            <a:r>
              <a:rPr lang="en-US" sz="1600" dirty="0" smtClean="0"/>
              <a:t>allows </a:t>
            </a:r>
            <a:r>
              <a:rPr lang="en-US" sz="1600" dirty="0" smtClean="0"/>
              <a:t>more accurate emulation of expected link conditions and support use </a:t>
            </a:r>
            <a:r>
              <a:rPr lang="en-US" sz="1600" smtClean="0"/>
              <a:t>of </a:t>
            </a:r>
            <a:r>
              <a:rPr lang="en-US" sz="1600" smtClean="0"/>
              <a:t>state-of-the-art </a:t>
            </a:r>
            <a:r>
              <a:rPr lang="en-US" sz="1600" dirty="0" err="1" smtClean="0"/>
              <a:t>WSi</a:t>
            </a:r>
            <a:r>
              <a:rPr lang="en-US" sz="1600" dirty="0" smtClean="0"/>
              <a:t> superconducting single photon detectors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60" y="2331090"/>
            <a:ext cx="8374887" cy="38465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70" y="4121645"/>
            <a:ext cx="2954134" cy="1391471"/>
          </a:xfrm>
          <a:prstGeom prst="rect">
            <a:avLst/>
          </a:prstGeom>
        </p:spPr>
      </p:pic>
      <p:grpSp>
        <p:nvGrpSpPr>
          <p:cNvPr id="10" name="Group 182"/>
          <p:cNvGrpSpPr>
            <a:grpSpLocks noChangeAspect="1"/>
          </p:cNvGrpSpPr>
          <p:nvPr/>
        </p:nvGrpSpPr>
        <p:grpSpPr bwMode="auto">
          <a:xfrm>
            <a:off x="6709870" y="1347820"/>
            <a:ext cx="1756765" cy="1290792"/>
            <a:chOff x="1294446" y="2240868"/>
            <a:chExt cx="3200400" cy="2351733"/>
          </a:xfrm>
        </p:grpSpPr>
        <p:pic>
          <p:nvPicPr>
            <p:cNvPr id="11" name="Picture 3" descr="F:\NIST+\my_papers\01-in progress\Detecting single infrared photons with 93% efficiency\figures\SI\SEM+assembly\1P160 3kx.jpg"/>
            <p:cNvPicPr>
              <a:picLocks noChangeAspect="1" noChangeArrowheads="1"/>
            </p:cNvPicPr>
            <p:nvPr/>
          </p:nvPicPr>
          <p:blipFill>
            <a:blip r:embed="rId4" cstate="print"/>
            <a:srcRect l="23241" t="25027" r="20419" b="23221"/>
            <a:stretch>
              <a:fillRect/>
            </a:stretch>
          </p:blipFill>
          <p:spPr bwMode="auto">
            <a:xfrm>
              <a:off x="1294446" y="2240868"/>
              <a:ext cx="3200400" cy="2351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" name="Group 118"/>
            <p:cNvGrpSpPr/>
            <p:nvPr/>
          </p:nvGrpSpPr>
          <p:grpSpPr>
            <a:xfrm>
              <a:off x="1559569" y="2308113"/>
              <a:ext cx="2446930" cy="1116978"/>
              <a:chOff x="1559569" y="2308113"/>
              <a:chExt cx="2446930" cy="1116978"/>
            </a:xfrm>
            <a:solidFill>
              <a:srgbClr val="6600FF">
                <a:alpha val="50196"/>
              </a:srgbClr>
            </a:solidFill>
          </p:grpSpPr>
          <p:sp>
            <p:nvSpPr>
              <p:cNvPr id="77" name="Rectangle 76"/>
              <p:cNvSpPr/>
              <p:nvPr/>
            </p:nvSpPr>
            <p:spPr>
              <a:xfrm>
                <a:off x="1559569" y="2308113"/>
                <a:ext cx="1527048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2572247" y="2342786"/>
                <a:ext cx="512064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572247" y="2380122"/>
                <a:ext cx="740664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2375756" y="2418507"/>
                <a:ext cx="94183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2375756" y="2455843"/>
                <a:ext cx="108813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2255550" y="2490226"/>
                <a:ext cx="1207008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2255550" y="2527562"/>
                <a:ext cx="131673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2154097" y="2563566"/>
                <a:ext cx="14173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2154097" y="2600902"/>
                <a:ext cx="149961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2020478" y="2708920"/>
                <a:ext cx="1709928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2020478" y="2746256"/>
                <a:ext cx="176479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1967807" y="2784641"/>
                <a:ext cx="181965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1967807" y="2821977"/>
                <a:ext cx="186537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1922279" y="2856360"/>
                <a:ext cx="191109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1922279" y="2893696"/>
                <a:ext cx="195681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1882251" y="2929700"/>
                <a:ext cx="199339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1882251" y="2967036"/>
                <a:ext cx="2029968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1858768" y="3003818"/>
                <a:ext cx="205740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1858768" y="3041154"/>
                <a:ext cx="208483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1833604" y="3077158"/>
                <a:ext cx="2112264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1833604" y="3114494"/>
                <a:ext cx="213055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809505" y="3151258"/>
                <a:ext cx="2157984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1809505" y="3188594"/>
                <a:ext cx="217627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1798338" y="3224598"/>
                <a:ext cx="218541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1798338" y="3259553"/>
                <a:ext cx="219456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2087724" y="2636912"/>
                <a:ext cx="1572768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2087724" y="2674248"/>
                <a:ext cx="163677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1784507" y="3369467"/>
                <a:ext cx="222199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784507" y="3406803"/>
                <a:ext cx="222199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1781172" y="3298029"/>
                <a:ext cx="2212848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1781172" y="3335365"/>
                <a:ext cx="222199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3040857" y="2324864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09" name="Group 101"/>
              <p:cNvGrpSpPr/>
              <p:nvPr/>
            </p:nvGrpSpPr>
            <p:grpSpPr>
              <a:xfrm>
                <a:off x="1781172" y="2362200"/>
                <a:ext cx="836795" cy="1045371"/>
                <a:chOff x="1781172" y="2362200"/>
                <a:chExt cx="836795" cy="1045371"/>
              </a:xfrm>
              <a:grpFill/>
            </p:grpSpPr>
            <p:sp>
              <p:nvSpPr>
                <p:cNvPr id="124" name="Rectangle 123"/>
                <p:cNvSpPr/>
                <p:nvPr/>
              </p:nvSpPr>
              <p:spPr>
                <a:xfrm>
                  <a:off x="2572247" y="2362200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5" name="Rectangle 124"/>
                <p:cNvSpPr/>
                <p:nvPr/>
              </p:nvSpPr>
              <p:spPr>
                <a:xfrm>
                  <a:off x="2375756" y="2436019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6" name="Rectangle 125"/>
                <p:cNvSpPr/>
                <p:nvPr/>
              </p:nvSpPr>
              <p:spPr>
                <a:xfrm>
                  <a:off x="2255550" y="2507457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7" name="Rectangle 126"/>
                <p:cNvSpPr/>
                <p:nvPr/>
              </p:nvSpPr>
              <p:spPr>
                <a:xfrm>
                  <a:off x="2154097" y="2581276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8" name="Rectangle 127"/>
                <p:cNvSpPr/>
                <p:nvPr/>
              </p:nvSpPr>
              <p:spPr>
                <a:xfrm>
                  <a:off x="2087724" y="2655855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9" name="Rectangle 128"/>
                <p:cNvSpPr/>
                <p:nvPr/>
              </p:nvSpPr>
              <p:spPr>
                <a:xfrm>
                  <a:off x="2020478" y="2727293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0" name="Rectangle 129"/>
                <p:cNvSpPr/>
                <p:nvPr/>
              </p:nvSpPr>
              <p:spPr>
                <a:xfrm>
                  <a:off x="1967807" y="2803493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1" name="Rectangle 130"/>
                <p:cNvSpPr/>
                <p:nvPr/>
              </p:nvSpPr>
              <p:spPr>
                <a:xfrm>
                  <a:off x="1922279" y="2874931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2" name="Rectangle 131"/>
                <p:cNvSpPr/>
                <p:nvPr/>
              </p:nvSpPr>
              <p:spPr>
                <a:xfrm>
                  <a:off x="1882251" y="2947990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" name="Rectangle 132"/>
                <p:cNvSpPr/>
                <p:nvPr/>
              </p:nvSpPr>
              <p:spPr>
                <a:xfrm>
                  <a:off x="1858768" y="3021809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4" name="Rectangle 133"/>
                <p:cNvSpPr/>
                <p:nvPr/>
              </p:nvSpPr>
              <p:spPr>
                <a:xfrm>
                  <a:off x="1833604" y="3095628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5" name="Rectangle 134"/>
                <p:cNvSpPr/>
                <p:nvPr/>
              </p:nvSpPr>
              <p:spPr>
                <a:xfrm>
                  <a:off x="1809505" y="3169447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6" name="Rectangle 135"/>
                <p:cNvSpPr/>
                <p:nvPr/>
              </p:nvSpPr>
              <p:spPr>
                <a:xfrm>
                  <a:off x="1798338" y="3241645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7" name="Rectangle 136"/>
                <p:cNvSpPr/>
                <p:nvPr/>
              </p:nvSpPr>
              <p:spPr>
                <a:xfrm>
                  <a:off x="1781172" y="3317845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8" name="Rectangle 137"/>
                <p:cNvSpPr/>
                <p:nvPr/>
              </p:nvSpPr>
              <p:spPr>
                <a:xfrm>
                  <a:off x="1784507" y="3389283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10" name="Rectangle 109"/>
              <p:cNvSpPr/>
              <p:nvPr/>
            </p:nvSpPr>
            <p:spPr>
              <a:xfrm flipH="1">
                <a:off x="3267076" y="2400304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>
              <a:xfrm flipH="1">
                <a:off x="3419476" y="2471742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 flipH="1">
                <a:off x="3526156" y="2545561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3" name="Rectangle 112"/>
              <p:cNvSpPr/>
              <p:nvPr/>
            </p:nvSpPr>
            <p:spPr>
              <a:xfrm flipH="1">
                <a:off x="3611880" y="2617759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4" name="Rectangle 113"/>
              <p:cNvSpPr/>
              <p:nvPr/>
            </p:nvSpPr>
            <p:spPr>
              <a:xfrm flipH="1">
                <a:off x="3678556" y="2691578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5" name="Rectangle 114"/>
              <p:cNvSpPr/>
              <p:nvPr/>
            </p:nvSpPr>
            <p:spPr>
              <a:xfrm flipH="1">
                <a:off x="3740943" y="2765397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6" name="Rectangle 115"/>
              <p:cNvSpPr/>
              <p:nvPr/>
            </p:nvSpPr>
            <p:spPr>
              <a:xfrm flipH="1">
                <a:off x="3787478" y="2839216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 flipH="1">
                <a:off x="3832268" y="2909894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 flipH="1">
                <a:off x="3867656" y="2983713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9" name="Rectangle 118"/>
              <p:cNvSpPr/>
              <p:nvPr/>
            </p:nvSpPr>
            <p:spPr>
              <a:xfrm flipH="1">
                <a:off x="3897582" y="3057532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>
              <a:xfrm flipH="1">
                <a:off x="3919300" y="3131351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 flipH="1">
                <a:off x="3938034" y="3205930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 flipH="1">
                <a:off x="3947633" y="3279749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 flipH="1">
                <a:off x="3958584" y="3351187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" name="Group 183"/>
            <p:cNvGrpSpPr/>
            <p:nvPr/>
          </p:nvGrpSpPr>
          <p:grpSpPr>
            <a:xfrm>
              <a:off x="1783699" y="3424238"/>
              <a:ext cx="2444138" cy="1101184"/>
              <a:chOff x="1783699" y="3424238"/>
              <a:chExt cx="2444138" cy="1101184"/>
            </a:xfrm>
            <a:solidFill>
              <a:srgbClr val="6600FF">
                <a:alpha val="50196"/>
              </a:srgbClr>
            </a:solidFill>
          </p:grpSpPr>
          <p:sp>
            <p:nvSpPr>
              <p:cNvPr id="16" name="Rectangle 15"/>
              <p:cNvSpPr/>
              <p:nvPr/>
            </p:nvSpPr>
            <p:spPr>
              <a:xfrm>
                <a:off x="3962400" y="3424238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 flipV="1">
                <a:off x="2581917" y="4507134"/>
                <a:ext cx="16459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 flipV="1">
                <a:off x="2581917" y="4469798"/>
                <a:ext cx="740664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 flipV="1">
                <a:off x="2385426" y="4431413"/>
                <a:ext cx="94183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 flipV="1">
                <a:off x="2385426" y="4394077"/>
                <a:ext cx="108813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 flipV="1">
                <a:off x="2265220" y="4359694"/>
                <a:ext cx="1207008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 flipV="1">
                <a:off x="2265220" y="4322358"/>
                <a:ext cx="131673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 flipV="1">
                <a:off x="2163767" y="4286354"/>
                <a:ext cx="14173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 flipV="1">
                <a:off x="2163767" y="4249018"/>
                <a:ext cx="149961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 flipV="1">
                <a:off x="2030148" y="4141000"/>
                <a:ext cx="1709928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 flipV="1">
                <a:off x="2030148" y="4103664"/>
                <a:ext cx="176479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 flipV="1">
                <a:off x="1977477" y="4065279"/>
                <a:ext cx="181965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 flipV="1">
                <a:off x="1977477" y="4027943"/>
                <a:ext cx="186537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 flipV="1">
                <a:off x="1931949" y="3993560"/>
                <a:ext cx="191109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 flipV="1">
                <a:off x="1931949" y="3956224"/>
                <a:ext cx="195681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 flipV="1">
                <a:off x="1887159" y="3920220"/>
                <a:ext cx="199339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 flipV="1">
                <a:off x="1887159" y="3882884"/>
                <a:ext cx="2029968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 flipV="1">
                <a:off x="1863676" y="3846102"/>
                <a:ext cx="205740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 flipV="1">
                <a:off x="1861295" y="3808766"/>
                <a:ext cx="208483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 flipV="1">
                <a:off x="1836131" y="3772762"/>
                <a:ext cx="2112264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 flipV="1">
                <a:off x="1836131" y="3735426"/>
                <a:ext cx="213055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 flipV="1">
                <a:off x="1812032" y="3698662"/>
                <a:ext cx="2157984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 flipV="1">
                <a:off x="1812032" y="3661326"/>
                <a:ext cx="217627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 flipV="1">
                <a:off x="1800865" y="3625322"/>
                <a:ext cx="218541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 flipV="1">
                <a:off x="1800865" y="3590367"/>
                <a:ext cx="219456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 flipV="1">
                <a:off x="2097394" y="4213008"/>
                <a:ext cx="1572768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 flipV="1">
                <a:off x="2097394" y="4175672"/>
                <a:ext cx="1636776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 flipV="1">
                <a:off x="1787034" y="3480453"/>
                <a:ext cx="222199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 flipV="1">
                <a:off x="1787034" y="3443117"/>
                <a:ext cx="222199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 flipV="1">
                <a:off x="1783699" y="3551891"/>
                <a:ext cx="2212848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 flipV="1">
                <a:off x="1783699" y="3514555"/>
                <a:ext cx="2221992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7" name="Group 101"/>
              <p:cNvGrpSpPr/>
              <p:nvPr/>
            </p:nvGrpSpPr>
            <p:grpSpPr>
              <a:xfrm flipV="1">
                <a:off x="1783699" y="3460637"/>
                <a:ext cx="836795" cy="1045371"/>
                <a:chOff x="1781172" y="2362200"/>
                <a:chExt cx="836795" cy="1045371"/>
              </a:xfrm>
              <a:grpFill/>
            </p:grpSpPr>
            <p:sp>
              <p:nvSpPr>
                <p:cNvPr id="62" name="Rectangle 61"/>
                <p:cNvSpPr/>
                <p:nvPr/>
              </p:nvSpPr>
              <p:spPr>
                <a:xfrm>
                  <a:off x="2572247" y="2362200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3" name="Rectangle 62"/>
                <p:cNvSpPr/>
                <p:nvPr/>
              </p:nvSpPr>
              <p:spPr>
                <a:xfrm>
                  <a:off x="2375756" y="2436019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4" name="Rectangle 63"/>
                <p:cNvSpPr/>
                <p:nvPr/>
              </p:nvSpPr>
              <p:spPr>
                <a:xfrm>
                  <a:off x="2255550" y="2507457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154097" y="2581276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2087724" y="2655855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7" name="Rectangle 66"/>
                <p:cNvSpPr/>
                <p:nvPr/>
              </p:nvSpPr>
              <p:spPr>
                <a:xfrm>
                  <a:off x="2020478" y="2727293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8" name="Rectangle 67"/>
                <p:cNvSpPr/>
                <p:nvPr/>
              </p:nvSpPr>
              <p:spPr>
                <a:xfrm>
                  <a:off x="1967807" y="2803493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9" name="Rectangle 68"/>
                <p:cNvSpPr/>
                <p:nvPr/>
              </p:nvSpPr>
              <p:spPr>
                <a:xfrm>
                  <a:off x="1922279" y="2874931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0" name="Rectangle 69"/>
                <p:cNvSpPr/>
                <p:nvPr/>
              </p:nvSpPr>
              <p:spPr>
                <a:xfrm>
                  <a:off x="1882251" y="2947990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1858768" y="3021809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2" name="Rectangle 71"/>
                <p:cNvSpPr/>
                <p:nvPr/>
              </p:nvSpPr>
              <p:spPr>
                <a:xfrm>
                  <a:off x="1833604" y="3095628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3" name="Rectangle 72"/>
                <p:cNvSpPr/>
                <p:nvPr/>
              </p:nvSpPr>
              <p:spPr>
                <a:xfrm>
                  <a:off x="1809505" y="3169447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4" name="Rectangle 73"/>
                <p:cNvSpPr/>
                <p:nvPr/>
              </p:nvSpPr>
              <p:spPr>
                <a:xfrm>
                  <a:off x="1798338" y="3241645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5" name="Rectangle 74"/>
                <p:cNvSpPr/>
                <p:nvPr/>
              </p:nvSpPr>
              <p:spPr>
                <a:xfrm>
                  <a:off x="1781172" y="3317845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1784507" y="3389283"/>
                  <a:ext cx="45720" cy="18288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48" name="Rectangle 47"/>
              <p:cNvSpPr/>
              <p:nvPr/>
            </p:nvSpPr>
            <p:spPr>
              <a:xfrm flipH="1" flipV="1">
                <a:off x="3276746" y="4449616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 flipH="1" flipV="1">
                <a:off x="3429146" y="4378178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 flipH="1" flipV="1">
                <a:off x="3535826" y="4304359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 flipH="1" flipV="1">
                <a:off x="3621550" y="4232161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 flipH="1" flipV="1">
                <a:off x="3688226" y="4158342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 flipH="1" flipV="1">
                <a:off x="3750613" y="4084523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 flipH="1" flipV="1">
                <a:off x="3797148" y="4010704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 flipH="1" flipV="1">
                <a:off x="3837176" y="3940026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 flipH="1" flipV="1">
                <a:off x="3872564" y="3866207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 flipH="1" flipV="1">
                <a:off x="3900109" y="3792388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 flipH="1" flipV="1">
                <a:off x="3921827" y="3718569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 flipH="1" flipV="1">
                <a:off x="3940561" y="3643990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 flipH="1" flipV="1">
                <a:off x="3950160" y="3570171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 flipH="1" flipV="1">
                <a:off x="3961111" y="3498733"/>
                <a:ext cx="45720" cy="1828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14" name="Straight Arrow Connector 13"/>
            <p:cNvCxnSpPr/>
            <p:nvPr/>
          </p:nvCxnSpPr>
          <p:spPr>
            <a:xfrm>
              <a:off x="1779602" y="3429203"/>
              <a:ext cx="2232257" cy="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6"/>
            <p:cNvSpPr txBox="1">
              <a:spLocks noChangeArrowheads="1"/>
            </p:cNvSpPr>
            <p:nvPr/>
          </p:nvSpPr>
          <p:spPr bwMode="auto">
            <a:xfrm>
              <a:off x="2574771" y="3463785"/>
              <a:ext cx="642424" cy="305476"/>
            </a:xfrm>
            <a:prstGeom prst="rect">
              <a:avLst/>
            </a:prstGeom>
            <a:solidFill>
              <a:srgbClr val="FFFFFF">
                <a:alpha val="59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15 </a:t>
              </a:r>
              <a:r>
                <a:rPr lang="el-GR" sz="16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μ</a:t>
              </a:r>
              <a:r>
                <a:rPr lang="en-US" sz="16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m</a:t>
              </a:r>
            </a:p>
          </p:txBody>
        </p:sp>
      </p:grpSp>
      <p:sp>
        <p:nvSpPr>
          <p:cNvPr id="139" name="Rectangle 138"/>
          <p:cNvSpPr/>
          <p:nvPr/>
        </p:nvSpPr>
        <p:spPr>
          <a:xfrm>
            <a:off x="6361745" y="2726317"/>
            <a:ext cx="2780313" cy="20728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100" b="1" dirty="0"/>
              <a:t>Superconducting Nanowire Single Photon </a:t>
            </a:r>
            <a:r>
              <a:rPr lang="en-US" sz="1100" b="1" dirty="0" smtClean="0"/>
              <a:t>Detector (SNSPD).  </a:t>
            </a:r>
            <a:r>
              <a:rPr lang="en-US" sz="1100" dirty="0" smtClean="0"/>
              <a:t>~</a:t>
            </a:r>
            <a:r>
              <a:rPr lang="en-US" sz="1100" dirty="0"/>
              <a:t>4 nm by ~100 nm superconducting wire biased just below the critical </a:t>
            </a:r>
            <a:r>
              <a:rPr lang="en-US" sz="1100" dirty="0" smtClean="0"/>
              <a:t>current.  Absorbed </a:t>
            </a:r>
            <a:r>
              <a:rPr lang="en-US" sz="1100" dirty="0"/>
              <a:t>photon </a:t>
            </a:r>
            <a:r>
              <a:rPr lang="en-US" sz="1100" dirty="0" smtClean="0"/>
              <a:t>creates a hot-spot: drop </a:t>
            </a:r>
            <a:r>
              <a:rPr lang="en-US" sz="1100" dirty="0"/>
              <a:t>in current </a:t>
            </a:r>
            <a:r>
              <a:rPr lang="en-US" sz="1100" dirty="0" smtClean="0"/>
              <a:t>is </a:t>
            </a:r>
            <a:r>
              <a:rPr lang="en-US" sz="1100" dirty="0"/>
              <a:t>read out as a voltage across a load </a:t>
            </a:r>
            <a:r>
              <a:rPr lang="en-US" sz="1100" dirty="0" smtClean="0"/>
              <a:t>resistor. Rise time is sub-ns, fall time is a </a:t>
            </a:r>
            <a:r>
              <a:rPr lang="en-US" sz="1100" dirty="0"/>
              <a:t>few ns due to kinetic </a:t>
            </a:r>
            <a:r>
              <a:rPr lang="en-US" sz="1100" dirty="0" smtClean="0"/>
              <a:t>inductance. A </a:t>
            </a:r>
            <a:r>
              <a:rPr lang="en-US" sz="1100" dirty="0"/>
              <a:t>meander </a:t>
            </a:r>
            <a:r>
              <a:rPr lang="en-US" sz="1100" dirty="0" smtClean="0"/>
              <a:t>placed in an optical cavity increases </a:t>
            </a:r>
            <a:r>
              <a:rPr lang="en-US" sz="1100" dirty="0"/>
              <a:t>the detector </a:t>
            </a:r>
            <a:r>
              <a:rPr lang="en-US" sz="1100" dirty="0" smtClean="0"/>
              <a:t>area and probability </a:t>
            </a:r>
            <a:r>
              <a:rPr lang="en-US" sz="1100" dirty="0"/>
              <a:t>of photon </a:t>
            </a:r>
            <a:r>
              <a:rPr lang="en-US" sz="1100" dirty="0" smtClean="0"/>
              <a:t>absorption.  Arrays to 64 pixels and 320 µm diameter have been fabricated to date.</a:t>
            </a:r>
            <a:endParaRPr lang="en-US" sz="1100" dirty="0"/>
          </a:p>
        </p:txBody>
      </p:sp>
      <p:sp>
        <p:nvSpPr>
          <p:cNvPr id="140" name="Rectangle 139"/>
          <p:cNvSpPr/>
          <p:nvPr/>
        </p:nvSpPr>
        <p:spPr>
          <a:xfrm>
            <a:off x="448965" y="5513116"/>
            <a:ext cx="3358778" cy="9387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100" b="1" dirty="0" smtClean="0"/>
              <a:t>Gain switched laser diode.  </a:t>
            </a:r>
            <a:r>
              <a:rPr lang="en-US" sz="1100" dirty="0" smtClean="0"/>
              <a:t>Version shown uses a electro-optic modulator driver to test wide range of pulse widths and repetition rates.  &lt;100 </a:t>
            </a:r>
            <a:r>
              <a:rPr lang="en-US" sz="1100" dirty="0" err="1" smtClean="0"/>
              <a:t>ps</a:t>
            </a:r>
            <a:r>
              <a:rPr lang="en-US" sz="1100" dirty="0" smtClean="0"/>
              <a:t> output pulse with Full </a:t>
            </a:r>
            <a:r>
              <a:rPr lang="en-US" sz="1100" dirty="0"/>
              <a:t>Width Half Maximum spectral width of 0.1 </a:t>
            </a:r>
            <a:r>
              <a:rPr lang="en-US" sz="1100" dirty="0" smtClean="0"/>
              <a:t>nm at 35 </a:t>
            </a:r>
            <a:r>
              <a:rPr lang="en-US" sz="1100" dirty="0"/>
              <a:t>dB extinction </a:t>
            </a:r>
            <a:r>
              <a:rPr lang="en-US" sz="1100" dirty="0" smtClean="0"/>
              <a:t>ratio.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1815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75" y="116815"/>
            <a:ext cx="6566315" cy="609600"/>
          </a:xfrm>
        </p:spPr>
        <p:txBody>
          <a:bodyPr/>
          <a:lstStyle/>
          <a:p>
            <a:r>
              <a:rPr lang="en-US" dirty="0"/>
              <a:t>Negative SNR Photon Counting Acquisition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0397"/>
            <a:ext cx="9041220" cy="5163616"/>
          </a:xfrm>
        </p:spPr>
        <p:txBody>
          <a:bodyPr/>
          <a:lstStyle/>
          <a:p>
            <a:r>
              <a:rPr lang="en-US" sz="1600" dirty="0" smtClean="0"/>
              <a:t>Demonstrated </a:t>
            </a:r>
            <a:r>
              <a:rPr lang="en-US" sz="1600" dirty="0"/>
              <a:t>signal acquisition </a:t>
            </a:r>
            <a:r>
              <a:rPr lang="en-US" sz="1600" dirty="0" smtClean="0"/>
              <a:t>at -43.5 dB average signal power to average noise power ratio at 1550 nm using GS-LD at 1 MHz symbol rate and single pixel </a:t>
            </a:r>
            <a:r>
              <a:rPr lang="en-US" sz="1600" dirty="0" err="1" smtClean="0"/>
              <a:t>WSi</a:t>
            </a:r>
            <a:r>
              <a:rPr lang="en-US" sz="1600" dirty="0" smtClean="0"/>
              <a:t> SNSPD</a:t>
            </a:r>
            <a:endParaRPr lang="en-US" sz="1600" dirty="0"/>
          </a:p>
          <a:p>
            <a:pPr lvl="1">
              <a:spcBef>
                <a:spcPts val="1200"/>
              </a:spcBef>
            </a:pPr>
            <a:r>
              <a:rPr lang="en-US" sz="1400" dirty="0" smtClean="0"/>
              <a:t>Signal acquisition </a:t>
            </a:r>
            <a:br>
              <a:rPr lang="en-US" sz="1400" dirty="0" smtClean="0"/>
            </a:br>
            <a:r>
              <a:rPr lang="en-US" sz="1400" dirty="0" smtClean="0"/>
              <a:t>window was 600 </a:t>
            </a:r>
            <a:r>
              <a:rPr lang="en-US" sz="1400" dirty="0" err="1"/>
              <a:t>ps</a:t>
            </a:r>
            <a:r>
              <a:rPr lang="en-US" sz="1400" dirty="0"/>
              <a:t>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for </a:t>
            </a:r>
            <a:r>
              <a:rPr lang="en-US" sz="1400" dirty="0"/>
              <a:t>a symbol period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of 1000 ns</a:t>
            </a:r>
          </a:p>
          <a:p>
            <a:pPr marL="635000" lvl="2" indent="-171450">
              <a:buFont typeface="Wingdings" panose="05000000000000000000" pitchFamily="2" charset="2"/>
              <a:buChar char="§"/>
            </a:pPr>
            <a:r>
              <a:rPr lang="en-US" sz="1200" i="1" dirty="0" smtClean="0"/>
              <a:t>32 </a:t>
            </a:r>
            <a:r>
              <a:rPr lang="en-US" sz="1200" i="1" dirty="0"/>
              <a:t>dB background </a:t>
            </a:r>
            <a:r>
              <a:rPr lang="en-US" sz="1200" i="1" dirty="0" smtClean="0"/>
              <a:t/>
            </a:r>
            <a:br>
              <a:rPr lang="en-US" sz="1200" i="1" dirty="0" smtClean="0"/>
            </a:br>
            <a:r>
              <a:rPr lang="en-US" sz="1200" i="1" dirty="0" smtClean="0"/>
              <a:t>counts rejection</a:t>
            </a:r>
            <a:endParaRPr lang="en-US" sz="1200" i="1" dirty="0"/>
          </a:p>
          <a:p>
            <a:pPr lvl="1">
              <a:spcBef>
                <a:spcPts val="1200"/>
              </a:spcBef>
            </a:pPr>
            <a:r>
              <a:rPr lang="en-US" sz="1400" dirty="0" smtClean="0"/>
              <a:t>Measured clock</a:t>
            </a:r>
            <a:br>
              <a:rPr lang="en-US" sz="1400" dirty="0" smtClean="0"/>
            </a:br>
            <a:r>
              <a:rPr lang="en-US" sz="1400" dirty="0" smtClean="0"/>
              <a:t>stability sufficient </a:t>
            </a:r>
            <a:br>
              <a:rPr lang="en-US" sz="1400" dirty="0" smtClean="0"/>
            </a:br>
            <a:r>
              <a:rPr lang="en-US" sz="1400" dirty="0" smtClean="0"/>
              <a:t>for100 </a:t>
            </a:r>
            <a:r>
              <a:rPr lang="en-US" sz="1400" dirty="0" err="1" smtClean="0"/>
              <a:t>ms</a:t>
            </a:r>
            <a:r>
              <a:rPr lang="en-US" sz="1400" dirty="0" smtClean="0"/>
              <a:t> </a:t>
            </a:r>
            <a:br>
              <a:rPr lang="en-US" sz="1400" dirty="0" smtClean="0"/>
            </a:br>
            <a:r>
              <a:rPr lang="en-US" sz="1400" dirty="0" smtClean="0"/>
              <a:t>integration</a:t>
            </a:r>
          </a:p>
          <a:p>
            <a:pPr lvl="1">
              <a:spcBef>
                <a:spcPts val="1200"/>
              </a:spcBef>
            </a:pPr>
            <a:r>
              <a:rPr lang="en-US" sz="1400" dirty="0" smtClean="0"/>
              <a:t>Mean signal in </a:t>
            </a:r>
            <a:br>
              <a:rPr lang="en-US" sz="1400" dirty="0" smtClean="0"/>
            </a:br>
            <a:r>
              <a:rPr lang="en-US" sz="1400" dirty="0" smtClean="0"/>
              <a:t>acquisition window </a:t>
            </a:r>
            <a:br>
              <a:rPr lang="en-US" sz="1400" dirty="0" smtClean="0"/>
            </a:br>
            <a:r>
              <a:rPr lang="en-US" sz="1400" dirty="0" smtClean="0"/>
              <a:t>at 100 </a:t>
            </a:r>
            <a:r>
              <a:rPr lang="en-US" sz="1400" dirty="0" err="1" smtClean="0"/>
              <a:t>ms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integration </a:t>
            </a:r>
            <a:br>
              <a:rPr lang="en-US" sz="1400" dirty="0" smtClean="0"/>
            </a:br>
            <a:r>
              <a:rPr lang="en-US" sz="1400" dirty="0" smtClean="0"/>
              <a:t>exceeds </a:t>
            </a:r>
            <a:r>
              <a:rPr lang="en-US" sz="1400" dirty="0"/>
              <a:t>noise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variance </a:t>
            </a:r>
            <a:r>
              <a:rPr lang="en-US" sz="1400" dirty="0"/>
              <a:t>by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3.2 </a:t>
            </a:r>
            <a:r>
              <a:rPr lang="en-US" sz="1400" dirty="0"/>
              <a:t>standard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deviations.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29295" y="1596540"/>
            <a:ext cx="7248154" cy="4733855"/>
            <a:chOff x="1931278" y="2416818"/>
            <a:chExt cx="6829724" cy="402677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90890" y="2416818"/>
              <a:ext cx="5739882" cy="376399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947649" y="6175942"/>
              <a:ext cx="82907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Delay (ns)</a:t>
              </a:r>
              <a:endParaRPr lang="en-US" sz="1050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487818" y="6166591"/>
              <a:ext cx="29706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i="1" dirty="0" smtClean="0"/>
                <a:t>Correlator output with 12.2 </a:t>
              </a:r>
              <a:r>
                <a:rPr lang="en-US" sz="1200" b="1" i="1" dirty="0" err="1" smtClean="0"/>
                <a:t>ps</a:t>
              </a:r>
              <a:r>
                <a:rPr lang="en-US" sz="1200" b="1" i="1" dirty="0" smtClean="0"/>
                <a:t> binning</a:t>
              </a:r>
              <a:endParaRPr lang="en-US" sz="1200" b="1" i="1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1214896" y="4171858"/>
              <a:ext cx="168667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 smtClean="0"/>
                <a:t>Total Detected Photons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755431" y="2794479"/>
              <a:ext cx="1005571" cy="3180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  SNR</a:t>
              </a:r>
            </a:p>
            <a:p>
              <a:endParaRPr lang="en-US" sz="1000" dirty="0"/>
            </a:p>
            <a:p>
              <a:r>
                <a:rPr lang="en-US" sz="1000" dirty="0" smtClean="0"/>
                <a:t>-43.5 dB</a:t>
              </a:r>
            </a:p>
            <a:p>
              <a:endParaRPr lang="en-US" sz="1000" dirty="0"/>
            </a:p>
            <a:p>
              <a:endParaRPr lang="en-US" sz="1000" dirty="0" smtClean="0"/>
            </a:p>
            <a:p>
              <a:endParaRPr lang="en-US" sz="1000" dirty="0"/>
            </a:p>
            <a:p>
              <a:endParaRPr lang="en-US" sz="1000" dirty="0" smtClean="0"/>
            </a:p>
            <a:p>
              <a:endParaRPr lang="en-US" sz="1000" dirty="0" smtClean="0"/>
            </a:p>
            <a:p>
              <a:endParaRPr lang="en-US" sz="1000" dirty="0" smtClean="0"/>
            </a:p>
            <a:p>
              <a:r>
                <a:rPr lang="en-US" sz="1000" dirty="0" smtClean="0"/>
                <a:t>-41.7 dB</a:t>
              </a:r>
            </a:p>
            <a:p>
              <a:endParaRPr lang="en-US" sz="1000" dirty="0"/>
            </a:p>
            <a:p>
              <a:endParaRPr lang="en-US" sz="1000" dirty="0" smtClean="0"/>
            </a:p>
            <a:p>
              <a:endParaRPr lang="en-US" sz="1000" dirty="0" smtClean="0"/>
            </a:p>
            <a:p>
              <a:endParaRPr lang="en-US" sz="1000" dirty="0"/>
            </a:p>
            <a:p>
              <a:endParaRPr lang="en-US" sz="1000" dirty="0" smtClean="0"/>
            </a:p>
            <a:p>
              <a:endParaRPr lang="en-US" sz="1000" dirty="0" smtClean="0"/>
            </a:p>
            <a:p>
              <a:r>
                <a:rPr lang="en-US" sz="1000" dirty="0" smtClean="0"/>
                <a:t>-38.9 dB</a:t>
              </a:r>
            </a:p>
            <a:p>
              <a:endParaRPr lang="en-US" sz="1000" dirty="0"/>
            </a:p>
            <a:p>
              <a:endParaRPr lang="en-US" sz="1000" dirty="0" smtClean="0"/>
            </a:p>
            <a:p>
              <a:r>
                <a:rPr lang="en-US" sz="1000" dirty="0" smtClean="0"/>
                <a:t>-35.6 dB</a:t>
              </a:r>
            </a:p>
            <a:p>
              <a:endParaRPr lang="en-US" sz="1000" dirty="0" smtClean="0"/>
            </a:p>
            <a:p>
              <a:pPr>
                <a:spcBef>
                  <a:spcPts val="600"/>
                </a:spcBef>
              </a:pPr>
              <a:r>
                <a:rPr lang="en-US" sz="1000" dirty="0" smtClean="0"/>
                <a:t>-30.1 dB</a:t>
              </a:r>
            </a:p>
            <a:p>
              <a:pPr>
                <a:spcBef>
                  <a:spcPts val="200"/>
                </a:spcBef>
              </a:pPr>
              <a:r>
                <a:rPr lang="en-US" sz="1000" dirty="0" smtClean="0"/>
                <a:t>-16.9 dB</a:t>
              </a:r>
            </a:p>
          </p:txBody>
        </p:sp>
      </p:grpSp>
      <p:cxnSp>
        <p:nvCxnSpPr>
          <p:cNvPr id="10" name="Straight Connector 9"/>
          <p:cNvCxnSpPr/>
          <p:nvPr/>
        </p:nvCxnSpPr>
        <p:spPr bwMode="auto">
          <a:xfrm>
            <a:off x="3655770" y="1749245"/>
            <a:ext cx="0" cy="39446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>
            <a:off x="3881198" y="1749245"/>
            <a:ext cx="0" cy="39446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780159" y="1515816"/>
            <a:ext cx="2053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33CC"/>
                </a:solidFill>
                <a:latin typeface="Calibri" panose="020F0502020204030204" pitchFamily="34" charset="0"/>
              </a:rPr>
              <a:t>Detected signal window </a:t>
            </a:r>
            <a:endParaRPr lang="en-US" sz="1200" b="1" dirty="0">
              <a:solidFill>
                <a:srgbClr val="FF33C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3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Estimated Error and Erasure Rates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1823310" y="1336427"/>
            <a:ext cx="5334000" cy="4535853"/>
            <a:chOff x="1823310" y="1443835"/>
            <a:chExt cx="5334000" cy="453585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3310" y="1443835"/>
              <a:ext cx="5334000" cy="40005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4732716" y="1443835"/>
              <a:ext cx="15190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99.8% Erasure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162001" y="3143767"/>
              <a:ext cx="1533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00FF"/>
                  </a:solidFill>
                </a:rPr>
                <a:t>Fixed signal flux</a:t>
              </a:r>
              <a:endParaRPr lang="en-US" sz="1400" dirty="0">
                <a:solidFill>
                  <a:srgbClr val="FF00FF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2262291">
              <a:off x="3698878" y="4260482"/>
              <a:ext cx="2504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00FF"/>
                  </a:solidFill>
                </a:rPr>
                <a:t>Increasing background flux</a:t>
              </a:r>
              <a:endParaRPr lang="en-US" sz="1400" dirty="0">
                <a:solidFill>
                  <a:srgbClr val="0000FF"/>
                </a:solidFill>
              </a:endParaRPr>
            </a:p>
          </p:txBody>
        </p:sp>
        <p:cxnSp>
          <p:nvCxnSpPr>
            <p:cNvPr id="8" name="Straight Arrow Connector 7"/>
            <p:cNvCxnSpPr>
              <a:stCxn id="7" idx="1"/>
            </p:cNvCxnSpPr>
            <p:nvPr/>
          </p:nvCxnSpPr>
          <p:spPr>
            <a:xfrm flipH="1" flipV="1">
              <a:off x="3792350" y="3549085"/>
              <a:ext cx="168060" cy="99338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78" t="87093" r="20556"/>
            <a:stretch/>
          </p:blipFill>
          <p:spPr>
            <a:xfrm>
              <a:off x="2586835" y="5463326"/>
              <a:ext cx="3449388" cy="516362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3162339" y="2058547"/>
              <a:ext cx="357783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 err="1" smtClean="0"/>
                <a:t>ErasureRate</a:t>
              </a:r>
              <a:r>
                <a:rPr lang="en-US" sz="1200" dirty="0" smtClean="0"/>
                <a:t> + </a:t>
              </a:r>
              <a:r>
                <a:rPr lang="en-US" sz="1200" dirty="0" err="1" smtClean="0"/>
                <a:t>ErrorRate</a:t>
              </a:r>
              <a:r>
                <a:rPr lang="en-US" sz="1200" dirty="0" smtClean="0"/>
                <a:t> + </a:t>
              </a:r>
              <a:r>
                <a:rPr lang="en-US" sz="1200" dirty="0" err="1" smtClean="0"/>
                <a:t>CorrectRate</a:t>
              </a:r>
              <a:r>
                <a:rPr lang="en-US" sz="1200" dirty="0" smtClean="0"/>
                <a:t> = 1</a:t>
              </a:r>
            </a:p>
          </p:txBody>
        </p:sp>
      </p:grpSp>
      <p:sp>
        <p:nvSpPr>
          <p:cNvPr id="18" name="Rectangle 17"/>
          <p:cNvSpPr/>
          <p:nvPr/>
        </p:nvSpPr>
        <p:spPr bwMode="auto">
          <a:xfrm>
            <a:off x="650257" y="5845815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138" y="5891271"/>
            <a:ext cx="6708344" cy="535531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 smtClean="0"/>
              <a:t>High error and erasure rates will require combination of low-rate (&lt;1/10) forward error correction codes along with spreading sequences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746" y="833015"/>
            <a:ext cx="8161940" cy="621234"/>
          </a:xfrm>
        </p:spPr>
        <p:txBody>
          <a:bodyPr/>
          <a:lstStyle/>
          <a:p>
            <a:r>
              <a:rPr lang="en-US" sz="1600" dirty="0" smtClean="0"/>
              <a:t>Case for previous slide with fixed signal and increasing background</a:t>
            </a:r>
          </a:p>
          <a:p>
            <a:pPr lvl="1"/>
            <a:r>
              <a:rPr lang="en-US" sz="1400" dirty="0" smtClean="0"/>
              <a:t>Error rate is a bound estimated from a single detector for a </a:t>
            </a:r>
            <a:r>
              <a:rPr lang="en-US" sz="1400" dirty="0" err="1" smtClean="0"/>
              <a:t>PolSK</a:t>
            </a:r>
            <a:r>
              <a:rPr lang="en-US" sz="1400" dirty="0" smtClean="0"/>
              <a:t> system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489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60" y="985720"/>
            <a:ext cx="8398774" cy="458115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Polarization modulation of a high </a:t>
            </a:r>
            <a:br>
              <a:rPr lang="en-US" dirty="0" smtClean="0"/>
            </a:br>
            <a:r>
              <a:rPr lang="en-US" dirty="0" smtClean="0"/>
              <a:t>peak-to-average power laser transmitter </a:t>
            </a:r>
            <a:br>
              <a:rPr lang="en-US" dirty="0" smtClean="0"/>
            </a:br>
            <a:r>
              <a:rPr lang="en-US" dirty="0" smtClean="0"/>
              <a:t>combined with photon counting direct </a:t>
            </a:r>
            <a:br>
              <a:rPr lang="en-US" dirty="0" smtClean="0"/>
            </a:br>
            <a:r>
              <a:rPr lang="en-US" dirty="0" smtClean="0"/>
              <a:t>detection can support deep space </a:t>
            </a:r>
            <a:br>
              <a:rPr lang="en-US" dirty="0" smtClean="0"/>
            </a:br>
            <a:r>
              <a:rPr lang="en-US" dirty="0" err="1" smtClean="0"/>
              <a:t>cubesat</a:t>
            </a:r>
            <a:r>
              <a:rPr lang="en-US" dirty="0" smtClean="0"/>
              <a:t> optical telecom links</a:t>
            </a:r>
          </a:p>
          <a:p>
            <a:pPr lvl="1">
              <a:spcBef>
                <a:spcPts val="600"/>
              </a:spcBef>
            </a:pPr>
            <a:r>
              <a:rPr lang="en-US" sz="1600" dirty="0" smtClean="0"/>
              <a:t>Pointing remains a dominant challenge </a:t>
            </a:r>
          </a:p>
          <a:p>
            <a:pPr>
              <a:spcBef>
                <a:spcPts val="1800"/>
              </a:spcBef>
            </a:pPr>
            <a:r>
              <a:rPr lang="en-US" b="1" dirty="0" smtClean="0"/>
              <a:t>Acquisition in highly negative average </a:t>
            </a:r>
            <a:br>
              <a:rPr lang="en-US" b="1" dirty="0" smtClean="0"/>
            </a:br>
            <a:r>
              <a:rPr lang="en-US" b="1" dirty="0" smtClean="0"/>
              <a:t>signal power to average noise power </a:t>
            </a:r>
            <a:br>
              <a:rPr lang="en-US" b="1" dirty="0" smtClean="0"/>
            </a:br>
            <a:r>
              <a:rPr lang="en-US" b="1" dirty="0" smtClean="0"/>
              <a:t>regimes has been demonstrated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Demonstration of low-rate forward error correction codes and spreading sequences for this channel is the next step</a:t>
            </a:r>
          </a:p>
          <a:p>
            <a:pPr lvl="1">
              <a:spcBef>
                <a:spcPts val="600"/>
              </a:spcBef>
            </a:pPr>
            <a:r>
              <a:rPr lang="en-US" sz="1600" dirty="0" err="1" smtClean="0"/>
              <a:t>Protograph</a:t>
            </a:r>
            <a:r>
              <a:rPr lang="en-US" sz="1600" dirty="0" smtClean="0"/>
              <a:t>-based </a:t>
            </a:r>
            <a:r>
              <a:rPr lang="en-US" sz="1600" dirty="0"/>
              <a:t>Raptor-like (PBRL) codes </a:t>
            </a:r>
            <a:r>
              <a:rPr lang="en-US" sz="1600" dirty="0" smtClean="0"/>
              <a:t>or punctured-node </a:t>
            </a:r>
            <a:r>
              <a:rPr lang="en-US" sz="1600" dirty="0" err="1"/>
              <a:t>protograph</a:t>
            </a:r>
            <a:r>
              <a:rPr lang="en-US" sz="1600" dirty="0"/>
              <a:t>-based Raptor-like (PN-PBRL) </a:t>
            </a:r>
            <a:r>
              <a:rPr lang="en-US" sz="1600" dirty="0" smtClean="0"/>
              <a:t>codes?</a:t>
            </a:r>
          </a:p>
          <a:p>
            <a:pPr lvl="1">
              <a:spcBef>
                <a:spcPts val="600"/>
              </a:spcBef>
            </a:pPr>
            <a:r>
              <a:rPr lang="en-US" sz="1600" dirty="0" smtClean="0"/>
              <a:t>Simple repeats or pseudo-noise spreading codes?</a:t>
            </a:r>
          </a:p>
        </p:txBody>
      </p:sp>
      <p:sp>
        <p:nvSpPr>
          <p:cNvPr id="5" name="Rectangle 4"/>
          <p:cNvSpPr/>
          <p:nvPr/>
        </p:nvSpPr>
        <p:spPr>
          <a:xfrm>
            <a:off x="1335443" y="5719575"/>
            <a:ext cx="65884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buFontTx/>
              <a:buNone/>
            </a:pPr>
            <a:r>
              <a:rPr lang="en-US" sz="1600" dirty="0">
                <a:solidFill>
                  <a:srgbClr val="0000CC"/>
                </a:solidFill>
                <a:ea typeface="ＭＳ Ｐゴシック" pitchFamily="-111" charset="-128"/>
              </a:rPr>
              <a:t>The work described here was performed at the Jet Propulsion Laboratory (JPL), California Institute of Technology under contract with the National Aeronautics and Space Administration (NASA)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" t="4258" r="8367" b="2653"/>
          <a:stretch/>
        </p:blipFill>
        <p:spPr>
          <a:xfrm>
            <a:off x="5335525" y="985720"/>
            <a:ext cx="3539612" cy="27664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40935" y="2665475"/>
            <a:ext cx="18966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5-cm TX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1W @ 1550 nm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250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ps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slot width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10 MHz repetition rate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5m RX dia. with SNSPD Array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22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xploration Ambassadors">
  <a:themeElements>
    <a:clrScheme name="Exploration Ambassador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xploration Ambassadors">
      <a:majorFont>
        <a:latin typeface="Helvetica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Exploration Ambassador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ESMD.potx</Template>
  <TotalTime>13868</TotalTime>
  <Words>1297</Words>
  <Application>Microsoft Office PowerPoint</Application>
  <PresentationFormat>On-screen Show (4:3)</PresentationFormat>
  <Paragraphs>228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31" baseType="lpstr">
      <vt:lpstr>MS PGothic</vt:lpstr>
      <vt:lpstr>MS PGothic</vt:lpstr>
      <vt:lpstr>Arial</vt:lpstr>
      <vt:lpstr>Calibri</vt:lpstr>
      <vt:lpstr>CMMI12</vt:lpstr>
      <vt:lpstr>CMMI8</vt:lpstr>
      <vt:lpstr>CMR12</vt:lpstr>
      <vt:lpstr>CMR8</vt:lpstr>
      <vt:lpstr>CMSY10</vt:lpstr>
      <vt:lpstr>Helvetica</vt:lpstr>
      <vt:lpstr>Helvetica Neue Black Condensed</vt:lpstr>
      <vt:lpstr>NimbusRomNo9L-Regu</vt:lpstr>
      <vt:lpstr>Times</vt:lpstr>
      <vt:lpstr>Times New Roman</vt:lpstr>
      <vt:lpstr>Wingdings</vt:lpstr>
      <vt:lpstr>ヒラギノ角ゴ Pro W3</vt:lpstr>
      <vt:lpstr>Exploration Ambassadors</vt:lpstr>
      <vt:lpstr>Optical Communications for Deep Space Cubesats   William Farr, Michael Ping, Michael Borden,  Abhijit Biswas, Joseph Kovalik  April-2016  Jet Propulsion Laboratory  California Institute of Technology</vt:lpstr>
      <vt:lpstr>Why consider optical for cubesat telecom?</vt:lpstr>
      <vt:lpstr>Challenge of Deep Space Telecom</vt:lpstr>
      <vt:lpstr>Telecom under mass &amp; power constraints</vt:lpstr>
      <vt:lpstr>Optical Noise Rejection Challenge</vt:lpstr>
      <vt:lpstr>Noise Rejection in the Time Domain</vt:lpstr>
      <vt:lpstr>Circular Polarization-Shift-Keying Terminals</vt:lpstr>
      <vt:lpstr>CubeSat PolSK  Testbed</vt:lpstr>
      <vt:lpstr>Initial PolSK Results</vt:lpstr>
      <vt:lpstr>Simplified PolSK Transmitter</vt:lpstr>
      <vt:lpstr>Improved PolSK Testbed</vt:lpstr>
      <vt:lpstr>Negative SNR Photon Counting Acquisition</vt:lpstr>
      <vt:lpstr>Estimated Error and Erasure Rates</vt:lpstr>
      <vt:lpstr>Summary</vt:lpstr>
    </vt:vector>
  </TitlesOfParts>
  <Company>LM ES&amp;S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Game-Changing Technology Program</dc:title>
  <dc:creator>William Farr</dc:creator>
  <cp:lastModifiedBy>Farr, William H (3370)</cp:lastModifiedBy>
  <cp:revision>1271</cp:revision>
  <cp:lastPrinted>2011-06-21T15:16:32Z</cp:lastPrinted>
  <dcterms:created xsi:type="dcterms:W3CDTF">2010-05-06T20:00:07Z</dcterms:created>
  <dcterms:modified xsi:type="dcterms:W3CDTF">2016-04-25T14:35:26Z</dcterms:modified>
</cp:coreProperties>
</file>