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60" r:id="rId2"/>
    <p:sldId id="258" r:id="rId3"/>
    <p:sldId id="263" r:id="rId4"/>
    <p:sldId id="270" r:id="rId5"/>
    <p:sldId id="282" r:id="rId6"/>
    <p:sldId id="272" r:id="rId7"/>
    <p:sldId id="273" r:id="rId8"/>
    <p:sldId id="274" r:id="rId9"/>
    <p:sldId id="267" r:id="rId10"/>
    <p:sldId id="276" r:id="rId11"/>
    <p:sldId id="277" r:id="rId12"/>
    <p:sldId id="278" r:id="rId13"/>
    <p:sldId id="280" r:id="rId14"/>
    <p:sldId id="279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 autoAdjust="0"/>
    <p:restoredTop sz="91543" autoAdjust="0"/>
  </p:normalViewPr>
  <p:slideViewPr>
    <p:cSldViewPr>
      <p:cViewPr>
        <p:scale>
          <a:sx n="99" d="100"/>
          <a:sy n="99" d="100"/>
        </p:scale>
        <p:origin x="-512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FE5BD-7F96-4E43-AA74-6D787BA75007}" type="datetimeFigureOut">
              <a:rPr lang="en-US" smtClean="0"/>
              <a:t>4/8/16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54D4A-1472-4DBA-A72A-FE63A30064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9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567FCE0A-B34A-6B44-A228-A2E1015D4852}" type="slidenum">
              <a:rPr lang="en-US">
                <a:latin typeface="Calibri" charset="0"/>
              </a:rPr>
              <a:pPr/>
              <a:t>4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C55B1605-B9CE-E84A-BFF9-C3497BF36DEF}" type="slidenum">
              <a:rPr lang="en-US">
                <a:latin typeface="Calibri" charset="0"/>
              </a:rPr>
              <a:pPr/>
              <a:t>7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9D2C2A13-3380-AF4D-9354-3348639706FD}" type="slidenum">
              <a:rPr lang="en-US">
                <a:latin typeface="Calibri" charset="0"/>
              </a:rPr>
              <a:pPr/>
              <a:t>13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3933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7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--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4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--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0979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209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7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--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9624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--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962400"/>
            <a:ext cx="8229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648200" y="1600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COMPANY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E1738E-63EF-44CF-9BC3-E76C4DDDF2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9624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648200" y="1600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4648200" y="39624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22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D680BC-85FE-1046-B71A-C5F38E502D3E}" type="datetimeFigureOut">
              <a:rPr lang="en-US" smtClean="0"/>
              <a:t>4/8/16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9D193-8D25-7E47-B35F-C3AD01E9D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4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1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274638"/>
            <a:ext cx="57912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fld id="{2608D485-07D5-3E42-9455-353F2C014659}" type="slidenum">
              <a:rPr lang="en-US" smtClean="0"/>
              <a:t>‹#›</a:t>
            </a:fld>
            <a:endParaRPr lang="en-US" dirty="0" smtClean="0"/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791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Mmadesignllc.com</a:t>
            </a:r>
            <a:endParaRPr lang="en-US" dirty="0"/>
          </a:p>
        </p:txBody>
      </p:sp>
      <p:pic>
        <p:nvPicPr>
          <p:cNvPr id="7" name="Picture 7" descr="line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" y="1241425"/>
            <a:ext cx="770572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C:\Users\Public\Documents\MMA Design LLC\Marketing\Website\MMALogo.jp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8950"/>
            <a:ext cx="24320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457200" y="6400800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728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5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5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79575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Calibri" charset="0"/>
              </a:rPr>
              <a:t>A Scalable Deployable High Gain </a:t>
            </a:r>
            <a:r>
              <a:rPr lang="en-US" dirty="0" err="1">
                <a:latin typeface="Calibri" charset="0"/>
              </a:rPr>
              <a:t>Reflectarray</a:t>
            </a:r>
            <a:r>
              <a:rPr lang="en-US" dirty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Antenna - </a:t>
            </a:r>
            <a:r>
              <a:rPr lang="en-US" dirty="0" err="1">
                <a:latin typeface="Calibri" charset="0"/>
              </a:rPr>
              <a:t>DaHGR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endParaRPr lang="en-US" dirty="0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81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</a:rPr>
              <a:t>Presented by: P. Keith Kelly, PhD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MMA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Design LLC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4" name="Slide Number Placeholder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		</a:t>
            </a:r>
            <a:fld id="{EDE1738E-63EF-44CF-9BC3-E76C4DDDF24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5791200" cy="944562"/>
          </a:xfrm>
        </p:spPr>
        <p:txBody>
          <a:bodyPr/>
          <a:lstStyle/>
          <a:p>
            <a:pPr algn="ctr"/>
            <a:r>
              <a:rPr lang="en-US" dirty="0" smtClean="0"/>
              <a:t>MMA Overview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267200" y="1447800"/>
            <a:ext cx="2826280" cy="1570156"/>
            <a:chOff x="4031722" y="2057400"/>
            <a:chExt cx="3512080" cy="1951156"/>
          </a:xfrm>
        </p:grpSpPr>
        <p:pic>
          <p:nvPicPr>
            <p:cNvPr id="11" name="Content Placeholder 5" descr="fantastic-earth-from-space-high-resolution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71" b="6771"/>
            <a:stretch>
              <a:fillRect/>
            </a:stretch>
          </p:blipFill>
          <p:spPr>
            <a:xfrm>
              <a:off x="4031722" y="2057400"/>
              <a:ext cx="3512080" cy="1951156"/>
            </a:xfrm>
            <a:prstGeom prst="rect">
              <a:avLst/>
            </a:prstGeom>
          </p:spPr>
        </p:pic>
        <p:pic>
          <p:nvPicPr>
            <p:cNvPr id="12" name="Picture 11" descr="Macintosh HD:Users:leslieseal:Desktop:de-orbit.p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987610" y="1489390"/>
              <a:ext cx="1702899" cy="31437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 16"/>
          <p:cNvGrpSpPr/>
          <p:nvPr/>
        </p:nvGrpSpPr>
        <p:grpSpPr>
          <a:xfrm>
            <a:off x="4343400" y="3276600"/>
            <a:ext cx="2481349" cy="1503848"/>
            <a:chOff x="3018217" y="3677752"/>
            <a:chExt cx="2481349" cy="1503848"/>
          </a:xfrm>
        </p:grpSpPr>
        <p:pic>
          <p:nvPicPr>
            <p:cNvPr id="14" name="Content Placeholder 8" descr="images-1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57" b="8257"/>
            <a:stretch>
              <a:fillRect/>
            </a:stretch>
          </p:blipFill>
          <p:spPr>
            <a:xfrm>
              <a:off x="3018217" y="3677752"/>
              <a:ext cx="2481349" cy="1503848"/>
            </a:xfrm>
            <a:prstGeom prst="rect">
              <a:avLst/>
            </a:prstGeom>
          </p:spPr>
        </p:pic>
        <p:pic>
          <p:nvPicPr>
            <p:cNvPr id="15" name="Picture 14" descr="HaWK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57016">
              <a:off x="3655102" y="3736623"/>
              <a:ext cx="964433" cy="1342746"/>
            </a:xfrm>
            <a:prstGeom prst="rect">
              <a:avLst/>
            </a:prstGeom>
          </p:spPr>
        </p:pic>
      </p:grpSp>
      <p:sp>
        <p:nvSpPr>
          <p:cNvPr id="19" name="Rectangle 8"/>
          <p:cNvSpPr>
            <a:spLocks noGrp="1" noChangeArrowheads="1"/>
          </p:cNvSpPr>
          <p:nvPr>
            <p:ph idx="1"/>
          </p:nvPr>
        </p:nvSpPr>
        <p:spPr>
          <a:xfrm>
            <a:off x="-15074" y="838200"/>
            <a:ext cx="4407972" cy="5410200"/>
          </a:xfrm>
        </p:spPr>
        <p:txBody>
          <a:bodyPr anchor="ctr">
            <a:normAutofit/>
          </a:bodyPr>
          <a:lstStyle/>
          <a:p>
            <a:pPr marL="285750" indent="-285750" defTabSz="457200" eaLnBrk="1" hangingPunct="1">
              <a:lnSpc>
                <a:spcPct val="7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2000" dirty="0">
                <a:latin typeface="Calibri" charset="0"/>
              </a:rPr>
              <a:t>Facilities in Boulder County </a:t>
            </a:r>
            <a:r>
              <a:rPr lang="en-US" sz="2000" dirty="0" smtClean="0">
                <a:latin typeface="Calibri" charset="0"/>
              </a:rPr>
              <a:t>Colorado</a:t>
            </a:r>
          </a:p>
          <a:p>
            <a:pPr marL="685800" lvl="1" defTabSz="457200">
              <a:lnSpc>
                <a:spcPct val="7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smtClean="0">
                <a:latin typeface="Calibri" charset="0"/>
              </a:rPr>
              <a:t>10,000 SF facility</a:t>
            </a:r>
          </a:p>
          <a:p>
            <a:pPr marL="685800" lvl="1" defTabSz="457200">
              <a:lnSpc>
                <a:spcPct val="7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smtClean="0">
                <a:latin typeface="Calibri" charset="0"/>
              </a:rPr>
              <a:t>Cleanroom / Flight Lab</a:t>
            </a:r>
          </a:p>
          <a:p>
            <a:pPr marL="685800" lvl="1" defTabSz="457200">
              <a:lnSpc>
                <a:spcPct val="7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smtClean="0">
                <a:latin typeface="Calibri" charset="0"/>
              </a:rPr>
              <a:t>R&amp;D Lab</a:t>
            </a:r>
          </a:p>
          <a:p>
            <a:pPr marL="685800" lvl="1" defTabSz="457200">
              <a:lnSpc>
                <a:spcPct val="7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smtClean="0">
                <a:latin typeface="Calibri" charset="0"/>
              </a:rPr>
              <a:t>Machine Shop</a:t>
            </a:r>
            <a:endParaRPr lang="en-US" sz="1800" dirty="0">
              <a:latin typeface="Calibri" charset="0"/>
            </a:endParaRPr>
          </a:p>
          <a:p>
            <a:pPr marL="285750" indent="-285750" defTabSz="457200" eaLnBrk="1" hangingPunct="1">
              <a:lnSpc>
                <a:spcPct val="5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2000" dirty="0" smtClean="0">
                <a:latin typeface="Calibri" charset="0"/>
              </a:rPr>
              <a:t>Business </a:t>
            </a:r>
            <a:r>
              <a:rPr lang="en-US" sz="2000" dirty="0">
                <a:latin typeface="Calibri" charset="0"/>
              </a:rPr>
              <a:t>Areas</a:t>
            </a:r>
          </a:p>
          <a:p>
            <a:pPr lvl="1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smtClean="0">
                <a:latin typeface="Calibri" charset="0"/>
              </a:rPr>
              <a:t>Solar </a:t>
            </a:r>
            <a:r>
              <a:rPr lang="en-US" sz="1800" dirty="0">
                <a:latin typeface="Calibri" charset="0"/>
              </a:rPr>
              <a:t>Array Systems</a:t>
            </a:r>
          </a:p>
          <a:p>
            <a:pPr lvl="1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>
                <a:latin typeface="Calibri" charset="0"/>
              </a:rPr>
              <a:t>Deployable </a:t>
            </a:r>
            <a:r>
              <a:rPr lang="en-US" sz="1800" dirty="0" smtClean="0">
                <a:latin typeface="Calibri" charset="0"/>
              </a:rPr>
              <a:t>Antennas</a:t>
            </a:r>
          </a:p>
          <a:p>
            <a:pPr lvl="1" defTabSz="457200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>
                <a:latin typeface="Calibri" charset="0"/>
              </a:rPr>
              <a:t>Deployable Apertures and </a:t>
            </a:r>
            <a:r>
              <a:rPr lang="en-US" sz="1800" dirty="0" smtClean="0">
                <a:latin typeface="Calibri" charset="0"/>
              </a:rPr>
              <a:t>Structures</a:t>
            </a:r>
            <a:endParaRPr lang="en-US" sz="1800" dirty="0">
              <a:latin typeface="Calibri" charset="0"/>
            </a:endParaRPr>
          </a:p>
          <a:p>
            <a:pPr marL="285750" indent="-285750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2000" dirty="0">
                <a:latin typeface="Calibri" charset="0"/>
              </a:rPr>
              <a:t>Products</a:t>
            </a:r>
          </a:p>
          <a:p>
            <a:pPr lvl="1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err="1" smtClean="0">
                <a:latin typeface="Calibri" charset="0"/>
              </a:rPr>
              <a:t>HaWK</a:t>
            </a:r>
            <a:r>
              <a:rPr lang="en-US" sz="1800" dirty="0" smtClean="0">
                <a:latin typeface="Calibri" charset="0"/>
              </a:rPr>
              <a:t> </a:t>
            </a:r>
            <a:r>
              <a:rPr lang="en-US" sz="1800" dirty="0">
                <a:latin typeface="Calibri" charset="0"/>
              </a:rPr>
              <a:t>High Performance Solar Arrays</a:t>
            </a:r>
          </a:p>
          <a:p>
            <a:pPr lvl="1" defTabSz="457200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err="1">
                <a:latin typeface="Calibri" charset="0"/>
              </a:rPr>
              <a:t>DaHGR</a:t>
            </a:r>
            <a:r>
              <a:rPr lang="en-US" sz="1800" dirty="0">
                <a:latin typeface="Calibri" charset="0"/>
              </a:rPr>
              <a:t> high gain compact antenna</a:t>
            </a:r>
          </a:p>
          <a:p>
            <a:pPr lvl="1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err="1" smtClean="0">
                <a:latin typeface="Calibri" charset="0"/>
              </a:rPr>
              <a:t>CubeSat</a:t>
            </a:r>
            <a:r>
              <a:rPr lang="en-US" sz="1800" dirty="0" smtClean="0">
                <a:latin typeface="Calibri" charset="0"/>
              </a:rPr>
              <a:t> Systems</a:t>
            </a:r>
          </a:p>
          <a:p>
            <a:pPr lvl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</a:pPr>
            <a:r>
              <a:rPr lang="en-US" sz="1800" dirty="0" err="1">
                <a:latin typeface="Calibri" charset="0"/>
              </a:rPr>
              <a:t>dragNET</a:t>
            </a:r>
            <a:r>
              <a:rPr lang="en-US" sz="1800" dirty="0">
                <a:latin typeface="Calibri" charset="0"/>
              </a:rPr>
              <a:t> De-orbit </a:t>
            </a:r>
            <a:r>
              <a:rPr lang="en-US" sz="1800" dirty="0" smtClean="0">
                <a:latin typeface="Calibri" charset="0"/>
              </a:rPr>
              <a:t>Modules</a:t>
            </a:r>
            <a:endParaRPr lang="en-US" sz="1800" dirty="0">
              <a:latin typeface="Calibri" charset="0"/>
            </a:endParaRPr>
          </a:p>
          <a:p>
            <a:pPr lvl="1" defTabSz="457200" eaLnBrk="1" hangingPunct="1">
              <a:lnSpc>
                <a:spcPct val="60000"/>
              </a:lnSpc>
              <a:spcBef>
                <a:spcPts val="363"/>
              </a:spcBef>
              <a:spcAft>
                <a:spcPts val="300"/>
              </a:spcAft>
              <a:buFontTx/>
              <a:buNone/>
            </a:pPr>
            <a:endParaRPr lang="en-US" sz="1800" dirty="0">
              <a:latin typeface="Calibri" charset="0"/>
            </a:endParaRPr>
          </a:p>
          <a:p>
            <a:pPr lvl="1" defTabSz="457200" eaLnBrk="1" hangingPunct="1">
              <a:lnSpc>
                <a:spcPct val="40000"/>
              </a:lnSpc>
            </a:pPr>
            <a:endParaRPr lang="en-US" sz="1800" dirty="0">
              <a:latin typeface="Calibri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08900" y="400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1" name="Picture 1" descr="IMG_400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657600"/>
            <a:ext cx="1726684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" descr="Facility outside view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029200"/>
            <a:ext cx="2786062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61300" y="2082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58200" y="3035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7010400" y="3385731"/>
            <a:ext cx="1981200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1400" b="1" dirty="0">
                <a:latin typeface="Arial" charset="0"/>
              </a:rPr>
              <a:t>FalconSat-7 </a:t>
            </a:r>
            <a:r>
              <a:rPr lang="en-US" sz="1400" b="1" dirty="0" err="1">
                <a:latin typeface="Arial" charset="0"/>
              </a:rPr>
              <a:t>CubeSat</a:t>
            </a:r>
            <a:r>
              <a:rPr lang="en-US" sz="1400" b="1" dirty="0">
                <a:latin typeface="Arial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99400" y="6159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800600" y="3068851"/>
            <a:ext cx="17526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457200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1400" b="1" dirty="0" smtClean="0">
                <a:latin typeface="Arial" charset="0"/>
              </a:rPr>
              <a:t> </a:t>
            </a:r>
            <a:r>
              <a:rPr lang="en-US" sz="1400" b="1" dirty="0">
                <a:latin typeface="Arial" charset="0"/>
              </a:rPr>
              <a:t>De-orbit System</a:t>
            </a: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4495800" y="4724400"/>
            <a:ext cx="21723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en-US" sz="1400" b="1" dirty="0" err="1">
                <a:latin typeface="Calibri" charset="0"/>
              </a:rPr>
              <a:t>HaWK</a:t>
            </a:r>
            <a:r>
              <a:rPr lang="en-US" sz="1400" b="1" dirty="0">
                <a:latin typeface="Calibri" charset="0"/>
              </a:rPr>
              <a:t> </a:t>
            </a:r>
            <a:r>
              <a:rPr lang="en-US" sz="1400" b="1" dirty="0" err="1">
                <a:latin typeface="Calibri" charset="0"/>
              </a:rPr>
              <a:t>CubeSat</a:t>
            </a:r>
            <a:r>
              <a:rPr lang="en-US" sz="1400" b="1" dirty="0">
                <a:latin typeface="Calibri" charset="0"/>
              </a:rPr>
              <a:t> Solar Array</a:t>
            </a: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4648200" y="6477000"/>
            <a:ext cx="22098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400" b="1" dirty="0"/>
              <a:t>MMA Boulder Facility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67600" y="6172200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E-</a:t>
            </a:r>
            <a:r>
              <a:rPr lang="en-US" sz="1400" b="1" dirty="0" err="1" smtClean="0">
                <a:latin typeface="Arial"/>
                <a:cs typeface="Arial"/>
              </a:rPr>
              <a:t>HaWK</a:t>
            </a:r>
            <a:r>
              <a:rPr lang="en-US" sz="1400" b="1" dirty="0" smtClean="0">
                <a:latin typeface="Arial"/>
                <a:cs typeface="Arial"/>
              </a:rPr>
              <a:t> 72W</a:t>
            </a:r>
            <a:endParaRPr lang="en-US" sz="1400" b="1" dirty="0">
              <a:latin typeface="Arial"/>
              <a:cs typeface="Arial"/>
            </a:endParaRPr>
          </a:p>
        </p:txBody>
      </p:sp>
      <p:pic>
        <p:nvPicPr>
          <p:cNvPr id="33" name="Picture 2" descr="IMG_3787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447800"/>
            <a:ext cx="1316037" cy="197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895600" y="6553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28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5791200" cy="944562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Calibri" charset="0"/>
              </a:rPr>
              <a:t>Outline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err="1" smtClean="0">
                <a:latin typeface="Calibri" charset="0"/>
              </a:rPr>
              <a:t>DaHGR</a:t>
            </a:r>
            <a:r>
              <a:rPr lang="en-US" sz="2400" dirty="0" smtClean="0">
                <a:latin typeface="Calibri" charset="0"/>
              </a:rPr>
              <a:t> Overview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What is a </a:t>
            </a:r>
            <a:r>
              <a:rPr lang="en-US" sz="2400" dirty="0" err="1" smtClean="0">
                <a:latin typeface="Calibri" charset="0"/>
              </a:rPr>
              <a:t>Reflectarray</a:t>
            </a:r>
            <a:r>
              <a:rPr lang="en-US" sz="2400" dirty="0" smtClean="0">
                <a:latin typeface="Calibri" charset="0"/>
              </a:rPr>
              <a:t>?</a:t>
            </a:r>
          </a:p>
          <a:p>
            <a:pPr eaLnBrk="1" hangingPunct="1"/>
            <a:r>
              <a:rPr lang="en-US" sz="2400" dirty="0" err="1" smtClean="0">
                <a:latin typeface="Calibri" charset="0"/>
              </a:rPr>
              <a:t>Reflectarray</a:t>
            </a:r>
            <a:r>
              <a:rPr lang="en-US" sz="2400" dirty="0" smtClean="0">
                <a:latin typeface="Calibri" charset="0"/>
              </a:rPr>
              <a:t> Advantages</a:t>
            </a:r>
          </a:p>
          <a:p>
            <a:pPr eaLnBrk="1" hangingPunct="1"/>
            <a:r>
              <a:rPr lang="en-US" sz="2400" dirty="0" err="1" smtClean="0">
                <a:latin typeface="Calibri" charset="0"/>
              </a:rPr>
              <a:t>DaHGR</a:t>
            </a:r>
            <a:r>
              <a:rPr lang="en-US" sz="2400" dirty="0" smtClean="0">
                <a:latin typeface="Calibri" charset="0"/>
              </a:rPr>
              <a:t> Performance 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Frequency range</a:t>
            </a:r>
            <a:r>
              <a:rPr lang="en-US" sz="2400" dirty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and Bandwidth</a:t>
            </a:r>
            <a:endParaRPr lang="en-US" sz="2400" dirty="0">
              <a:latin typeface="Calibri" charset="0"/>
            </a:endParaRPr>
          </a:p>
          <a:p>
            <a:r>
              <a:rPr lang="en-US" sz="2400" dirty="0" smtClean="0">
                <a:latin typeface="Calibri" charset="0"/>
              </a:rPr>
              <a:t>Mission Concepts</a:t>
            </a:r>
          </a:p>
          <a:p>
            <a:r>
              <a:rPr lang="en-US" sz="2400" dirty="0" err="1">
                <a:latin typeface="Calibri" charset="0"/>
              </a:rPr>
              <a:t>DaHGR</a:t>
            </a:r>
            <a:r>
              <a:rPr lang="en-US" sz="2400" dirty="0">
                <a:latin typeface="Calibri" charset="0"/>
              </a:rPr>
              <a:t> Heritage/Risk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Conclusions</a:t>
            </a:r>
            <a:endParaRPr lang="en-US" sz="2400" dirty="0">
              <a:latin typeface="Calibri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70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62200" y="274638"/>
            <a:ext cx="5791200" cy="944562"/>
          </a:xfrm>
        </p:spPr>
        <p:txBody>
          <a:bodyPr/>
          <a:lstStyle/>
          <a:p>
            <a:pPr algn="ctr" eaLnBrk="1" hangingPunct="1"/>
            <a:r>
              <a:rPr lang="en-US" dirty="0" err="1">
                <a:latin typeface="Calibri" charset="0"/>
              </a:rPr>
              <a:t>DaHGR</a:t>
            </a:r>
            <a:r>
              <a:rPr lang="en-US" dirty="0">
                <a:latin typeface="Calibri" charset="0"/>
              </a:rPr>
              <a:t> Overview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6863" y="1524000"/>
            <a:ext cx="5646737" cy="533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600" dirty="0">
                <a:latin typeface="Calibri" charset="0"/>
              </a:rPr>
              <a:t>MMA Design has been </a:t>
            </a:r>
            <a:r>
              <a:rPr lang="en-US" sz="1600" dirty="0" smtClean="0">
                <a:latin typeface="Calibri" charset="0"/>
              </a:rPr>
              <a:t>developing </a:t>
            </a:r>
            <a:r>
              <a:rPr lang="en-US" sz="1600" dirty="0">
                <a:latin typeface="Calibri" charset="0"/>
              </a:rPr>
              <a:t>the </a:t>
            </a:r>
            <a:r>
              <a:rPr lang="en-US" sz="1600" dirty="0" err="1">
                <a:latin typeface="Calibri" charset="0"/>
              </a:rPr>
              <a:t>DaHGR</a:t>
            </a:r>
            <a:r>
              <a:rPr lang="en-US" sz="1600" dirty="0">
                <a:latin typeface="Calibri" charset="0"/>
              </a:rPr>
              <a:t> </a:t>
            </a:r>
            <a:r>
              <a:rPr lang="en-US" sz="1600" dirty="0" smtClean="0">
                <a:latin typeface="Calibri" charset="0"/>
              </a:rPr>
              <a:t>system under IR&amp;D – multiple patents pending</a:t>
            </a:r>
            <a:endParaRPr lang="en-US" sz="1600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Our RF </a:t>
            </a:r>
            <a:r>
              <a:rPr lang="en-US" sz="1400" dirty="0" smtClean="0">
                <a:latin typeface="Calibri" charset="0"/>
              </a:rPr>
              <a:t>teams has </a:t>
            </a:r>
            <a:r>
              <a:rPr lang="en-US" sz="1400" dirty="0">
                <a:latin typeface="Calibri" charset="0"/>
              </a:rPr>
              <a:t>heritage and world class expertise in </a:t>
            </a:r>
            <a:r>
              <a:rPr lang="en-US" sz="1400" dirty="0" err="1">
                <a:latin typeface="Calibri" charset="0"/>
              </a:rPr>
              <a:t>reflectarray</a:t>
            </a:r>
            <a:r>
              <a:rPr lang="en-US" sz="1400" dirty="0">
                <a:latin typeface="Calibri" charset="0"/>
              </a:rPr>
              <a:t> antennas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MMA has world class deployable structures technologies and expertise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Three </a:t>
            </a:r>
            <a:r>
              <a:rPr lang="en-US" sz="1400" dirty="0" err="1">
                <a:latin typeface="Calibri" charset="0"/>
              </a:rPr>
              <a:t>DaHGR</a:t>
            </a:r>
            <a:r>
              <a:rPr lang="en-US" sz="1400" dirty="0">
                <a:latin typeface="Calibri" charset="0"/>
              </a:rPr>
              <a:t> 1m to </a:t>
            </a:r>
            <a:r>
              <a:rPr lang="en-US" sz="1400" dirty="0" smtClean="0">
                <a:latin typeface="Calibri" charset="0"/>
              </a:rPr>
              <a:t>3m </a:t>
            </a:r>
            <a:r>
              <a:rPr lang="en-US" sz="1400" dirty="0">
                <a:latin typeface="Calibri" charset="0"/>
              </a:rPr>
              <a:t>antenna programs started in first quarter 2016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err="1" smtClean="0">
                <a:latin typeface="Calibri" charset="0"/>
              </a:rPr>
              <a:t>DaHGR</a:t>
            </a:r>
            <a:r>
              <a:rPr lang="en-US" sz="1600" dirty="0" smtClean="0"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is a product that competes with a parabolic wire mesh reflector high gain antenna</a:t>
            </a:r>
            <a:endParaRPr lang="en-US" sz="1600" b="1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Small </a:t>
            </a:r>
            <a:r>
              <a:rPr lang="en-US" sz="1400" dirty="0">
                <a:latin typeface="Calibri" charset="0"/>
              </a:rPr>
              <a:t>stowed </a:t>
            </a:r>
            <a:r>
              <a:rPr lang="en-US" sz="1400" dirty="0" smtClean="0">
                <a:latin typeface="Calibri" charset="0"/>
              </a:rPr>
              <a:t>volume</a:t>
            </a:r>
            <a:endParaRPr lang="en-US" sz="1400" b="1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Similar </a:t>
            </a:r>
            <a:r>
              <a:rPr lang="en-US" sz="1400" dirty="0" smtClean="0">
                <a:latin typeface="Calibri" charset="0"/>
              </a:rPr>
              <a:t>area mass with feed included</a:t>
            </a:r>
            <a:endParaRPr lang="en-US" sz="1400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Fewer parts -</a:t>
            </a:r>
            <a:r>
              <a:rPr lang="en-US" sz="1400" b="1" dirty="0">
                <a:latin typeface="Calibri" charset="0"/>
              </a:rPr>
              <a:t>1/3rd the parts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Lower cost  -</a:t>
            </a:r>
            <a:r>
              <a:rPr lang="en-US" sz="1400" b="1" dirty="0">
                <a:latin typeface="Calibri" charset="0"/>
              </a:rPr>
              <a:t>1</a:t>
            </a:r>
            <a:r>
              <a:rPr lang="en-US" sz="1400" b="1" dirty="0" smtClean="0">
                <a:latin typeface="Calibri" charset="0"/>
              </a:rPr>
              <a:t>/3 </a:t>
            </a:r>
            <a:r>
              <a:rPr lang="en-US" sz="1400" b="1" dirty="0">
                <a:latin typeface="Calibri" charset="0"/>
              </a:rPr>
              <a:t>the cost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Calibri" charset="0"/>
              </a:rPr>
              <a:t>Uses thin film </a:t>
            </a:r>
            <a:r>
              <a:rPr lang="en-US" sz="1600" dirty="0" err="1">
                <a:latin typeface="Calibri" charset="0"/>
              </a:rPr>
              <a:t>reflectarray</a:t>
            </a:r>
            <a:r>
              <a:rPr lang="en-US" sz="1600" dirty="0">
                <a:latin typeface="Calibri" charset="0"/>
              </a:rPr>
              <a:t> </a:t>
            </a:r>
            <a:r>
              <a:rPr lang="en-US" sz="1600" dirty="0" smtClean="0">
                <a:latin typeface="Calibri" charset="0"/>
              </a:rPr>
              <a:t>antenna and membrane technologies</a:t>
            </a:r>
            <a:endParaRPr lang="en-US" sz="1600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High TRL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Leverages MMA’s  </a:t>
            </a:r>
            <a:r>
              <a:rPr lang="en-US" sz="1400" dirty="0" smtClean="0">
                <a:latin typeface="Calibri" charset="0"/>
              </a:rPr>
              <a:t>TRL-9 </a:t>
            </a:r>
            <a:r>
              <a:rPr lang="en-US" sz="1400" dirty="0">
                <a:latin typeface="Calibri" charset="0"/>
              </a:rPr>
              <a:t>membrane deployment experience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TRL-9 </a:t>
            </a:r>
            <a:r>
              <a:rPr lang="en-US" sz="1400" dirty="0" err="1" smtClean="0">
                <a:latin typeface="Calibri" charset="0"/>
              </a:rPr>
              <a:t>dragNET</a:t>
            </a:r>
            <a:r>
              <a:rPr lang="en-US" sz="1400" dirty="0" smtClean="0">
                <a:latin typeface="Calibri" charset="0"/>
              </a:rPr>
              <a:t> </a:t>
            </a:r>
            <a:r>
              <a:rPr lang="en-US" sz="1400" dirty="0">
                <a:latin typeface="Calibri" charset="0"/>
              </a:rPr>
              <a:t>De-Orbit </a:t>
            </a:r>
            <a:r>
              <a:rPr lang="en-US" sz="1400" dirty="0" smtClean="0">
                <a:latin typeface="Calibri" charset="0"/>
              </a:rPr>
              <a:t>system and launch restraints</a:t>
            </a:r>
            <a:endParaRPr lang="en-US" sz="1400" dirty="0">
              <a:latin typeface="Calibri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TRL-8 </a:t>
            </a:r>
            <a:r>
              <a:rPr lang="en-US" sz="1400" dirty="0">
                <a:latin typeface="Calibri" charset="0"/>
              </a:rPr>
              <a:t>FalconSat-7 diffractive membrane deployment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Flight heritage </a:t>
            </a:r>
            <a:r>
              <a:rPr lang="en-US" sz="1400" dirty="0" smtClean="0">
                <a:latin typeface="Calibri" charset="0"/>
              </a:rPr>
              <a:t>standoff boom composite tapes</a:t>
            </a:r>
            <a:endParaRPr lang="en-US" sz="1400" dirty="0">
              <a:latin typeface="Calibri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Multiple frequencies up to </a:t>
            </a:r>
            <a:r>
              <a:rPr lang="en-US" sz="1400" dirty="0" err="1" smtClean="0">
                <a:latin typeface="Calibri" charset="0"/>
              </a:rPr>
              <a:t>Ka</a:t>
            </a:r>
            <a:r>
              <a:rPr lang="en-US" sz="1400" dirty="0">
                <a:latin typeface="Calibri" charset="0"/>
              </a:rPr>
              <a:t>-</a:t>
            </a:r>
            <a:r>
              <a:rPr lang="en-US" sz="1400" dirty="0" smtClean="0">
                <a:latin typeface="Calibri" charset="0"/>
              </a:rPr>
              <a:t>band</a:t>
            </a:r>
            <a:endParaRPr lang="en-US" sz="1400" dirty="0">
              <a:latin typeface="Calibri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>
                <a:latin typeface="Calibri" charset="0"/>
              </a:rPr>
              <a:t>Printed </a:t>
            </a:r>
            <a:r>
              <a:rPr lang="en-US" sz="1600" dirty="0" err="1">
                <a:latin typeface="Calibri" charset="0"/>
              </a:rPr>
              <a:t>reflectarray</a:t>
            </a:r>
            <a:r>
              <a:rPr lang="en-US" sz="1600" dirty="0">
                <a:latin typeface="Calibri" charset="0"/>
              </a:rPr>
              <a:t> technology reduces cost and </a:t>
            </a:r>
            <a:r>
              <a:rPr lang="en-US" sz="1600" dirty="0" smtClean="0">
                <a:latin typeface="Calibri" charset="0"/>
              </a:rPr>
              <a:t>enables </a:t>
            </a:r>
            <a:r>
              <a:rPr lang="en-US" sz="1600" dirty="0">
                <a:latin typeface="Calibri" charset="0"/>
              </a:rPr>
              <a:t>&gt;3m</a:t>
            </a:r>
            <a:r>
              <a:rPr lang="en-US" sz="1600" baseline="30000" dirty="0">
                <a:latin typeface="Calibri" charset="0"/>
              </a:rPr>
              <a:t>2</a:t>
            </a:r>
            <a:r>
              <a:rPr lang="en-US" sz="1600" dirty="0">
                <a:latin typeface="Calibri" charset="0"/>
              </a:rPr>
              <a:t> apertures on </a:t>
            </a:r>
            <a:r>
              <a:rPr lang="en-US" sz="1600" dirty="0" err="1">
                <a:latin typeface="Calibri" charset="0"/>
              </a:rPr>
              <a:t>CubeSats</a:t>
            </a:r>
            <a:endParaRPr lang="en-US" sz="1600" dirty="0">
              <a:latin typeface="Calibri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705600" y="54102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 err="1">
                <a:latin typeface="Arial" charset="0"/>
              </a:rPr>
              <a:t>DaHGR</a:t>
            </a:r>
            <a:endParaRPr lang="en-US" sz="1800" dirty="0"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02561" y="2971800"/>
            <a:ext cx="3124200" cy="2362200"/>
            <a:chOff x="425770" y="877674"/>
            <a:chExt cx="6931761" cy="4332351"/>
          </a:xfrm>
        </p:grpSpPr>
        <p:pic>
          <p:nvPicPr>
            <p:cNvPr id="9" name="Picture 8" descr="earth-from-space-high-resolution-wallpaper-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70" y="877674"/>
              <a:ext cx="6931761" cy="4332351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 rot="3926093">
              <a:off x="3444319" y="879121"/>
              <a:ext cx="2970227" cy="3436551"/>
              <a:chOff x="202375" y="429142"/>
              <a:chExt cx="5105927" cy="5117015"/>
            </a:xfrm>
          </p:grpSpPr>
          <p:sp>
            <p:nvSpPr>
              <p:cNvPr id="11" name="Octagon 10"/>
              <p:cNvSpPr/>
              <p:nvPr/>
            </p:nvSpPr>
            <p:spPr>
              <a:xfrm flipV="1">
                <a:off x="202375" y="429142"/>
                <a:ext cx="4571956" cy="4389066"/>
              </a:xfrm>
              <a:prstGeom prst="octagon">
                <a:avLst/>
              </a:prstGeom>
              <a:solidFill>
                <a:schemeClr val="accent6"/>
              </a:solidFill>
              <a:ln/>
              <a:scene3d>
                <a:camera prst="orthographicFront">
                  <a:rot lat="2933152" lon="19049974" rev="20657872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448212" y="960420"/>
                <a:ext cx="4860090" cy="4585737"/>
                <a:chOff x="364067" y="960420"/>
                <a:chExt cx="4944235" cy="4626117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rot="21181696">
                  <a:off x="3707319" y="3914666"/>
                  <a:ext cx="1600983" cy="1671871"/>
                  <a:chOff x="4705077" y="4060375"/>
                  <a:chExt cx="2409607" cy="2387956"/>
                </a:xfrm>
              </p:grpSpPr>
              <p:sp>
                <p:nvSpPr>
                  <p:cNvPr id="28" name="Diagonal Stripe 27"/>
                  <p:cNvSpPr/>
                  <p:nvPr/>
                </p:nvSpPr>
                <p:spPr>
                  <a:xfrm rot="1409158">
                    <a:off x="6047700" y="4924704"/>
                    <a:ext cx="1066984" cy="1058126"/>
                  </a:xfrm>
                  <a:prstGeom prst="diagStrip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Diagonal Stripe 28"/>
                  <p:cNvSpPr/>
                  <p:nvPr/>
                </p:nvSpPr>
                <p:spPr>
                  <a:xfrm rot="7024426" flipV="1">
                    <a:off x="4681025" y="5382746"/>
                    <a:ext cx="1089637" cy="1041533"/>
                  </a:xfrm>
                  <a:prstGeom prst="diagStrip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Diagonal Stripe 29"/>
                  <p:cNvSpPr/>
                  <p:nvPr/>
                </p:nvSpPr>
                <p:spPr>
                  <a:xfrm rot="1296139">
                    <a:off x="4926905" y="4423439"/>
                    <a:ext cx="503458" cy="689231"/>
                  </a:xfrm>
                  <a:prstGeom prst="diagStrip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>
                      <a:rot lat="210000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Diamond 30"/>
                  <p:cNvSpPr/>
                  <p:nvPr/>
                </p:nvSpPr>
                <p:spPr>
                  <a:xfrm rot="1155823">
                    <a:off x="5143118" y="4060375"/>
                    <a:ext cx="351345" cy="428414"/>
                  </a:xfrm>
                  <a:prstGeom prst="diamond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Diamond 31"/>
                  <p:cNvSpPr/>
                  <p:nvPr/>
                </p:nvSpPr>
                <p:spPr>
                  <a:xfrm rot="1518544">
                    <a:off x="5449226" y="4233590"/>
                    <a:ext cx="305471" cy="401820"/>
                  </a:xfrm>
                  <a:prstGeom prst="diamond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>
                      <a:rot lat="1242284" lon="18653603" rev="20267529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Cube 32"/>
                  <p:cNvSpPr/>
                  <p:nvPr/>
                </p:nvSpPr>
                <p:spPr>
                  <a:xfrm rot="19882243">
                    <a:off x="5463786" y="4370699"/>
                    <a:ext cx="365960" cy="1375752"/>
                  </a:xfrm>
                  <a:prstGeom prst="cube">
                    <a:avLst/>
                  </a:prstGeom>
                  <a:solidFill>
                    <a:schemeClr val="bg1">
                      <a:lumMod val="65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" name="Group 13"/>
                <p:cNvGrpSpPr/>
                <p:nvPr/>
              </p:nvGrpSpPr>
              <p:grpSpPr>
                <a:xfrm>
                  <a:off x="364067" y="960420"/>
                  <a:ext cx="4216621" cy="3336413"/>
                  <a:chOff x="364067" y="960420"/>
                  <a:chExt cx="4216621" cy="3336413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2881094" y="2476873"/>
                    <a:ext cx="1390002" cy="75823"/>
                  </a:xfrm>
                  <a:prstGeom prst="line">
                    <a:avLst/>
                  </a:prstGeom>
                  <a:solidFill>
                    <a:srgbClr val="FFB614"/>
                  </a:solidFill>
                  <a:ln w="9525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2956913" y="1396400"/>
                    <a:ext cx="1623775" cy="783501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flipV="1">
                    <a:off x="2742094" y="960420"/>
                    <a:ext cx="991956" cy="1112072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flipH="1" flipV="1">
                    <a:off x="2015503" y="1516454"/>
                    <a:ext cx="315909" cy="688721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 flipH="1">
                    <a:off x="713956" y="2514784"/>
                    <a:ext cx="1238365" cy="183238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 flipH="1">
                    <a:off x="364067" y="2862305"/>
                    <a:ext cx="1512435" cy="976523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flipH="1">
                    <a:off x="1227668" y="2984500"/>
                    <a:ext cx="867832" cy="1312333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>
                    <a:off x="2546230" y="2780164"/>
                    <a:ext cx="385410" cy="966738"/>
                  </a:xfrm>
                  <a:prstGeom prst="line">
                    <a:avLst/>
                  </a:prstGeom>
                  <a:solidFill>
                    <a:srgbClr val="FFB614"/>
                  </a:solidFill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Octagon 26"/>
                  <p:cNvSpPr/>
                  <p:nvPr/>
                </p:nvSpPr>
                <p:spPr>
                  <a:xfrm>
                    <a:off x="1799167" y="1867948"/>
                    <a:ext cx="1260664" cy="1270264"/>
                  </a:xfrm>
                  <a:prstGeom prst="octagon">
                    <a:avLst/>
                  </a:prstGeom>
                  <a:solidFill>
                    <a:schemeClr val="accent6"/>
                  </a:solidFill>
                  <a:ln w="12700" cmpd="sng">
                    <a:solidFill>
                      <a:schemeClr val="tx1"/>
                    </a:solidFill>
                  </a:ln>
                  <a:effectLst/>
                  <a:scene3d>
                    <a:camera prst="orthographicFront">
                      <a:rot lat="2933152" lon="19049974" rev="20657872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15" name="Straight Connector 14"/>
                <p:cNvCxnSpPr>
                  <a:endCxn id="33" idx="0"/>
                </p:cNvCxnSpPr>
                <p:nvPr/>
              </p:nvCxnSpPr>
              <p:spPr>
                <a:xfrm>
                  <a:off x="3473646" y="3305285"/>
                  <a:ext cx="588358" cy="92120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flipH="1">
                  <a:off x="4193188" y="2539654"/>
                  <a:ext cx="83505" cy="164304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2035631" y="4033568"/>
                  <a:ext cx="2026350" cy="246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>
                  <a:endCxn id="33" idx="1"/>
                </p:cNvCxnSpPr>
                <p:nvPr/>
              </p:nvCxnSpPr>
              <p:spPr>
                <a:xfrm>
                  <a:off x="2925235" y="3726928"/>
                  <a:ext cx="1122730" cy="58437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4</a:t>
            </a:fld>
            <a:endParaRPr lang="en-US" dirty="0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093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Deployable High Gain </a:t>
            </a:r>
            <a:r>
              <a:rPr lang="en-US" dirty="0" err="1">
                <a:latin typeface="Calibri" charset="0"/>
              </a:rPr>
              <a:t>Reflectarray</a:t>
            </a:r>
            <a:r>
              <a:rPr lang="en-US" dirty="0">
                <a:latin typeface="Calibri" charset="0"/>
              </a:rPr>
              <a:t> Antenna - </a:t>
            </a:r>
            <a:r>
              <a:rPr lang="en-US" dirty="0" err="1">
                <a:latin typeface="Calibri" charset="0"/>
              </a:rPr>
              <a:t>DaHGR</a:t>
            </a:r>
            <a:endParaRPr lang="en-US" dirty="0">
              <a:latin typeface="Calibri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4800" y="1524000"/>
            <a:ext cx="8534399" cy="4724399"/>
            <a:chOff x="541591" y="1493914"/>
            <a:chExt cx="8217227" cy="5004613"/>
          </a:xfrm>
        </p:grpSpPr>
        <p:pic>
          <p:nvPicPr>
            <p:cNvPr id="18" name="Picture 17" descr="earth-from-space-high-resolution-wallpaper-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591" y="1493914"/>
              <a:ext cx="8217227" cy="5004613"/>
            </a:xfrm>
            <a:prstGeom prst="rect">
              <a:avLst/>
            </a:prstGeom>
          </p:spPr>
        </p:pic>
        <p:sp>
          <p:nvSpPr>
            <p:cNvPr id="19" name="Octagon 18"/>
            <p:cNvSpPr/>
            <p:nvPr/>
          </p:nvSpPr>
          <p:spPr>
            <a:xfrm rot="3926093" flipV="1">
              <a:off x="4309141" y="1449702"/>
              <a:ext cx="3072303" cy="3494298"/>
            </a:xfrm>
            <a:prstGeom prst="octagon">
              <a:avLst/>
            </a:prstGeom>
            <a:solidFill>
              <a:srgbClr val="FF6600"/>
            </a:solidFill>
            <a:ln/>
            <a:scene3d>
              <a:camera prst="orthographicFront">
                <a:rot lat="2933152" lon="19049974" rev="20657872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237446" y="1820756"/>
              <a:ext cx="2940352" cy="3840425"/>
              <a:chOff x="4237446" y="1820756"/>
              <a:chExt cx="2940352" cy="3840425"/>
            </a:xfrm>
          </p:grpSpPr>
          <p:grpSp>
            <p:nvGrpSpPr>
              <p:cNvPr id="30" name="Group 29"/>
              <p:cNvGrpSpPr/>
              <p:nvPr/>
            </p:nvGrpSpPr>
            <p:grpSpPr>
              <a:xfrm rot="3507789">
                <a:off x="4368389" y="4472705"/>
                <a:ext cx="1057533" cy="1319420"/>
                <a:chOff x="4705077" y="4060375"/>
                <a:chExt cx="2409607" cy="2387956"/>
              </a:xfrm>
            </p:grpSpPr>
            <p:sp>
              <p:nvSpPr>
                <p:cNvPr id="45" name="Diagonal Stripe 44"/>
                <p:cNvSpPr/>
                <p:nvPr/>
              </p:nvSpPr>
              <p:spPr>
                <a:xfrm rot="1409158">
                  <a:off x="6047700" y="4924704"/>
                  <a:ext cx="1066984" cy="1058126"/>
                </a:xfrm>
                <a:prstGeom prst="diagStrip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Diagonal Stripe 45"/>
                <p:cNvSpPr/>
                <p:nvPr/>
              </p:nvSpPr>
              <p:spPr>
                <a:xfrm rot="7024426" flipV="1">
                  <a:off x="4681025" y="5382746"/>
                  <a:ext cx="1089637" cy="1041533"/>
                </a:xfrm>
                <a:prstGeom prst="diagStrip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Diagonal Stripe 46"/>
                <p:cNvSpPr/>
                <p:nvPr/>
              </p:nvSpPr>
              <p:spPr>
                <a:xfrm rot="1296139">
                  <a:off x="4926905" y="4423439"/>
                  <a:ext cx="503458" cy="689231"/>
                </a:xfrm>
                <a:prstGeom prst="diagStrip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  <a:scene3d>
                  <a:camera prst="orthographicFront">
                    <a:rot lat="2100000" lon="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Diamond 47"/>
                <p:cNvSpPr/>
                <p:nvPr/>
              </p:nvSpPr>
              <p:spPr>
                <a:xfrm rot="1155823">
                  <a:off x="5143118" y="4060375"/>
                  <a:ext cx="351345" cy="428414"/>
                </a:xfrm>
                <a:prstGeom prst="diamond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Diamond 48"/>
                <p:cNvSpPr/>
                <p:nvPr/>
              </p:nvSpPr>
              <p:spPr>
                <a:xfrm rot="1518544">
                  <a:off x="5449226" y="4233590"/>
                  <a:ext cx="305471" cy="401820"/>
                </a:xfrm>
                <a:prstGeom prst="diamond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  <a:scene3d>
                  <a:camera prst="orthographicFront">
                    <a:rot lat="1242284" lon="18653603" rev="20267529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Cube 49"/>
                <p:cNvSpPr/>
                <p:nvPr/>
              </p:nvSpPr>
              <p:spPr>
                <a:xfrm rot="19882243">
                  <a:off x="5463786" y="4370699"/>
                  <a:ext cx="365960" cy="1375752"/>
                </a:xfrm>
                <a:prstGeom prst="cub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 rot="3926093">
                <a:off x="4468621" y="1896877"/>
                <a:ext cx="2785298" cy="2633056"/>
                <a:chOff x="364067" y="960420"/>
                <a:chExt cx="4216621" cy="3336413"/>
              </a:xfrm>
            </p:grpSpPr>
            <p:cxnSp>
              <p:nvCxnSpPr>
                <p:cNvPr id="36" name="Straight Connector 35"/>
                <p:cNvCxnSpPr/>
                <p:nvPr/>
              </p:nvCxnSpPr>
              <p:spPr>
                <a:xfrm>
                  <a:off x="2881094" y="2476873"/>
                  <a:ext cx="1390002" cy="75823"/>
                </a:xfrm>
                <a:prstGeom prst="line">
                  <a:avLst/>
                </a:prstGeom>
                <a:solidFill>
                  <a:srgbClr val="FFB614"/>
                </a:solidFill>
                <a:ln w="9525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2956913" y="1396400"/>
                  <a:ext cx="1623775" cy="783501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2742094" y="960420"/>
                  <a:ext cx="991956" cy="1112072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 flipV="1">
                  <a:off x="2015503" y="1516454"/>
                  <a:ext cx="315909" cy="688721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H="1">
                  <a:off x="713956" y="2514784"/>
                  <a:ext cx="1238365" cy="183238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flipH="1">
                  <a:off x="364067" y="2862305"/>
                  <a:ext cx="1512435" cy="976523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H="1">
                  <a:off x="1227668" y="2984500"/>
                  <a:ext cx="867832" cy="1312333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2546230" y="2780164"/>
                  <a:ext cx="385410" cy="966738"/>
                </a:xfrm>
                <a:prstGeom prst="line">
                  <a:avLst/>
                </a:prstGeom>
                <a:solidFill>
                  <a:srgbClr val="FFB614"/>
                </a:solidFill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ctagon 43"/>
                <p:cNvSpPr/>
                <p:nvPr/>
              </p:nvSpPr>
              <p:spPr>
                <a:xfrm>
                  <a:off x="1799167" y="1867948"/>
                  <a:ext cx="1260664" cy="1270264"/>
                </a:xfrm>
                <a:prstGeom prst="octagon">
                  <a:avLst/>
                </a:prstGeom>
                <a:solidFill>
                  <a:srgbClr val="FF6600"/>
                </a:solidFill>
                <a:ln w="19050" cmpd="sng">
                  <a:solidFill>
                    <a:schemeClr val="tx1"/>
                  </a:solidFill>
                </a:ln>
                <a:effectLst/>
                <a:scene3d>
                  <a:camera prst="orthographicFront">
                    <a:rot lat="2933152" lon="19049974" rev="20657872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2" name="Straight Connector 31"/>
              <p:cNvCxnSpPr>
                <a:endCxn id="50" idx="0"/>
              </p:cNvCxnSpPr>
              <p:nvPr/>
            </p:nvCxnSpPr>
            <p:spPr>
              <a:xfrm rot="3926093">
                <a:off x="5206415" y="4001284"/>
                <a:ext cx="388641" cy="727001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endCxn id="49" idx="1"/>
              </p:cNvCxnSpPr>
              <p:nvPr/>
            </p:nvCxnSpPr>
            <p:spPr>
              <a:xfrm flipH="1">
                <a:off x="5205288" y="4268184"/>
                <a:ext cx="1215325" cy="445476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3926093">
                <a:off x="4253499" y="3963856"/>
                <a:ext cx="1338510" cy="19439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endCxn id="50" idx="1"/>
              </p:cNvCxnSpPr>
              <p:nvPr/>
            </p:nvCxnSpPr>
            <p:spPr>
              <a:xfrm flipH="1">
                <a:off x="5080642" y="3845805"/>
                <a:ext cx="116673" cy="826751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045829" y="4719927"/>
              <a:ext cx="1945818" cy="37612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Vehicle Mounted Feed</a:t>
              </a:r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 flipV="1">
              <a:off x="2975394" y="4743178"/>
              <a:ext cx="1973618" cy="164562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3286890" y="3828155"/>
              <a:ext cx="1817890" cy="50843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 flipH="1" flipV="1">
              <a:off x="5154443" y="4836546"/>
              <a:ext cx="1213908" cy="728283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6059558" y="5510053"/>
              <a:ext cx="1664055" cy="559681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Stowage Volume</a:t>
              </a:r>
            </a:p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1.5U/m</a:t>
              </a:r>
              <a:r>
                <a:rPr lang="en-US" sz="1600" baseline="30000" dirty="0">
                  <a:solidFill>
                    <a:srgbClr val="FFFF00"/>
                  </a:solidFill>
                </a:rPr>
                <a:t>2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1227391" y="3475114"/>
              <a:ext cx="2102188" cy="601827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Deployment Structure</a:t>
              </a:r>
            </a:p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Elements</a:t>
              </a: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3342917" y="3753459"/>
              <a:ext cx="1475365" cy="9337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3"/>
            <p:cNvSpPr>
              <a:spLocks noChangeArrowheads="1"/>
            </p:cNvSpPr>
            <p:nvPr/>
          </p:nvSpPr>
          <p:spPr bwMode="auto">
            <a:xfrm>
              <a:off x="6619824" y="1732222"/>
              <a:ext cx="1930413" cy="54166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 err="1">
                  <a:solidFill>
                    <a:srgbClr val="FFFF00"/>
                  </a:solidFill>
                </a:rPr>
                <a:t>Reflectarray</a:t>
              </a:r>
              <a:r>
                <a:rPr lang="en-US" sz="1600" dirty="0">
                  <a:solidFill>
                    <a:srgbClr val="FFFF00"/>
                  </a:solidFill>
                </a:rPr>
                <a:t> Blanket</a:t>
              </a:r>
            </a:p>
            <a:p>
              <a:pPr algn="ctr" eaLnBrk="1" hangingPunct="1"/>
              <a:r>
                <a:rPr lang="en-US" sz="1600" dirty="0">
                  <a:solidFill>
                    <a:srgbClr val="FFFF00"/>
                  </a:solidFill>
                </a:rPr>
                <a:t>Assembly</a:t>
              </a:r>
            </a:p>
          </p:txBody>
        </p:sp>
        <p:sp>
          <p:nvSpPr>
            <p:cNvPr id="29" name="Line 11"/>
            <p:cNvSpPr>
              <a:spLocks noChangeShapeType="1"/>
            </p:cNvSpPr>
            <p:nvPr/>
          </p:nvSpPr>
          <p:spPr bwMode="auto">
            <a:xfrm flipH="1">
              <a:off x="6539427" y="2296893"/>
              <a:ext cx="1192237" cy="525878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5</a:t>
            </a:fld>
            <a:endParaRPr lang="en-US" dirty="0"/>
          </a:p>
        </p:txBody>
      </p:sp>
      <p:sp>
        <p:nvSpPr>
          <p:cNvPr id="5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20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What is a </a:t>
            </a:r>
            <a:r>
              <a:rPr lang="en-US" dirty="0" err="1">
                <a:latin typeface="Calibri" charset="0"/>
              </a:rPr>
              <a:t>Reflectarray</a:t>
            </a:r>
            <a:r>
              <a:rPr lang="en-US" dirty="0">
                <a:latin typeface="Calibri" charset="0"/>
              </a:rPr>
              <a:t>?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05200" cy="4572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First described in the 1960’</a:t>
            </a:r>
            <a:r>
              <a:rPr lang="en-US" sz="2800" dirty="0" smtClean="0">
                <a:latin typeface="Calibri" charset="0"/>
              </a:rPr>
              <a:t>s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1990</a:t>
            </a:r>
            <a:r>
              <a:rPr lang="en-US" sz="2400" dirty="0">
                <a:latin typeface="Calibri" charset="0"/>
              </a:rPr>
              <a:t>’s-2000’s </a:t>
            </a:r>
            <a:r>
              <a:rPr lang="en-US" sz="2400" dirty="0" smtClean="0">
                <a:latin typeface="Calibri" charset="0"/>
              </a:rPr>
              <a:t>inflatable </a:t>
            </a:r>
            <a:r>
              <a:rPr lang="en-US" sz="2400" dirty="0" err="1" smtClean="0">
                <a:latin typeface="Calibri" charset="0"/>
              </a:rPr>
              <a:t>reflectarrays</a:t>
            </a:r>
            <a:r>
              <a:rPr lang="en-US" sz="2400" dirty="0" smtClean="0">
                <a:latin typeface="Calibri" charset="0"/>
              </a:rPr>
              <a:t> </a:t>
            </a:r>
            <a:r>
              <a:rPr lang="en-US" sz="2400" dirty="0">
                <a:latin typeface="Calibri" charset="0"/>
              </a:rPr>
              <a:t>for space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8153400" y="1752600"/>
            <a:ext cx="0" cy="205740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229600" y="1752600"/>
            <a:ext cx="0" cy="205740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59" name="Group 10"/>
          <p:cNvGrpSpPr>
            <a:grpSpLocks/>
          </p:cNvGrpSpPr>
          <p:nvPr/>
        </p:nvGrpSpPr>
        <p:grpSpPr bwMode="auto">
          <a:xfrm>
            <a:off x="7886700" y="4189413"/>
            <a:ext cx="533400" cy="2074862"/>
            <a:chOff x="7543800" y="4343400"/>
            <a:chExt cx="762000" cy="2012950"/>
          </a:xfrm>
        </p:grpSpPr>
        <p:sp>
          <p:nvSpPr>
            <p:cNvPr id="9" name="Arc 8"/>
            <p:cNvSpPr/>
            <p:nvPr/>
          </p:nvSpPr>
          <p:spPr>
            <a:xfrm>
              <a:off x="7543800" y="4343400"/>
              <a:ext cx="762000" cy="201295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Arc 9"/>
            <p:cNvSpPr/>
            <p:nvPr/>
          </p:nvSpPr>
          <p:spPr>
            <a:xfrm flipV="1">
              <a:off x="7543800" y="4343400"/>
              <a:ext cx="762000" cy="201295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Isosceles Triangle 11"/>
          <p:cNvSpPr/>
          <p:nvPr/>
        </p:nvSpPr>
        <p:spPr>
          <a:xfrm rot="16200000" flipH="1">
            <a:off x="6134100" y="2590800"/>
            <a:ext cx="152400" cy="38100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16200000" flipH="1">
            <a:off x="6153150" y="5040313"/>
            <a:ext cx="152400" cy="38100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>
            <a:stCxn id="12" idx="3"/>
          </p:cNvCxnSpPr>
          <p:nvPr/>
        </p:nvCxnSpPr>
        <p:spPr>
          <a:xfrm flipV="1">
            <a:off x="6400800" y="1752600"/>
            <a:ext cx="1752600" cy="10287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3"/>
          </p:cNvCxnSpPr>
          <p:nvPr/>
        </p:nvCxnSpPr>
        <p:spPr>
          <a:xfrm flipV="1">
            <a:off x="6400800" y="2781300"/>
            <a:ext cx="1752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2" idx="3"/>
          </p:cNvCxnSpPr>
          <p:nvPr/>
        </p:nvCxnSpPr>
        <p:spPr>
          <a:xfrm>
            <a:off x="6400800" y="2781300"/>
            <a:ext cx="1752600" cy="10287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162800" y="1752600"/>
            <a:ext cx="9906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124700" y="2782888"/>
            <a:ext cx="9906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162800" y="3810000"/>
            <a:ext cx="9906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424613" y="4206875"/>
            <a:ext cx="1752600" cy="10287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10" idx="2"/>
          </p:cNvCxnSpPr>
          <p:nvPr/>
        </p:nvCxnSpPr>
        <p:spPr>
          <a:xfrm flipV="1">
            <a:off x="6424613" y="5227638"/>
            <a:ext cx="1995487" cy="79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24613" y="5235575"/>
            <a:ext cx="1752600" cy="10287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7186613" y="4206875"/>
            <a:ext cx="9906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2"/>
          </p:cNvCxnSpPr>
          <p:nvPr/>
        </p:nvCxnSpPr>
        <p:spPr>
          <a:xfrm flipH="1">
            <a:off x="7148513" y="5227638"/>
            <a:ext cx="1271587" cy="111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7186613" y="6264275"/>
            <a:ext cx="9906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676650" y="1644650"/>
            <a:ext cx="2533650" cy="2339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dirty="0" err="1">
                <a:latin typeface="+mn-lt"/>
                <a:ea typeface="+mn-ea"/>
                <a:cs typeface="+mn-cs"/>
              </a:rPr>
              <a:t>Reflectarray</a:t>
            </a:r>
            <a:endParaRPr lang="en-US" b="1" u="sng" dirty="0">
              <a:latin typeface="+mn-lt"/>
              <a:ea typeface="+mn-ea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+mn-lt"/>
                <a:ea typeface="+mn-ea"/>
                <a:cs typeface="+mn-cs"/>
              </a:rPr>
              <a:t>Collimation over narrow bandwidth (limited by electrical size, radiator properties, number of layers)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+mn-lt"/>
                <a:ea typeface="+mn-ea"/>
                <a:cs typeface="+mn-cs"/>
              </a:rPr>
              <a:t>Single or multiple flat surfaces conducive to small stowed volume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1725" y="4165600"/>
            <a:ext cx="2603500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dirty="0">
                <a:latin typeface="+mn-lt"/>
                <a:ea typeface="+mn-ea"/>
                <a:cs typeface="+mn-cs"/>
              </a:rPr>
              <a:t>Parabolic Reflector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+mn-lt"/>
                <a:ea typeface="+mn-ea"/>
                <a:cs typeface="+mn-cs"/>
              </a:rPr>
              <a:t>Collimation over infinite bandwidth (limited by surface roughness)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+mn-lt"/>
                <a:ea typeface="+mn-ea"/>
                <a:cs typeface="+mn-cs"/>
              </a:rPr>
              <a:t>Precise parabolic profile requires many physical control features limiting stowed volume/size</a:t>
            </a:r>
          </a:p>
        </p:txBody>
      </p:sp>
      <p:sp>
        <p:nvSpPr>
          <p:cNvPr id="23576" name="TextBox 1"/>
          <p:cNvSpPr txBox="1">
            <a:spLocks noChangeArrowheads="1"/>
          </p:cNvSpPr>
          <p:nvPr/>
        </p:nvSpPr>
        <p:spPr bwMode="auto">
          <a:xfrm>
            <a:off x="1804988" y="6248400"/>
            <a:ext cx="5815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Reflectarrays support any polarization and high power</a:t>
            </a:r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6</a:t>
            </a:fld>
            <a:endParaRPr lang="en-US" dirty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24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3600" dirty="0">
                <a:ea typeface="+mj-ea"/>
              </a:rPr>
              <a:t>Thin Membrane </a:t>
            </a:r>
            <a:r>
              <a:rPr lang="en-US" altLang="en-US" sz="3600" dirty="0" err="1">
                <a:ea typeface="+mj-ea"/>
              </a:rPr>
              <a:t>Reflectarray</a:t>
            </a:r>
            <a:r>
              <a:rPr lang="en-US" altLang="en-US" sz="3600" dirty="0">
                <a:ea typeface="+mj-ea"/>
              </a:rPr>
              <a:t> Advantages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00200"/>
            <a:ext cx="42672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Cost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Less complex mechanical deployment system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Lower parts count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Less touch labor to assemble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Small stowed size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1 m diameter aperture in a 0.1m X 0.1m X </a:t>
            </a:r>
            <a:r>
              <a:rPr lang="en-US" sz="2000" dirty="0" smtClean="0">
                <a:latin typeface="Calibri" charset="0"/>
              </a:rPr>
              <a:t>0.12m </a:t>
            </a:r>
            <a:r>
              <a:rPr lang="en-US" sz="2000" dirty="0">
                <a:latin typeface="Calibri" charset="0"/>
              </a:rPr>
              <a:t>(1U) volume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Calibri" charset="0"/>
              </a:rPr>
              <a:t>Meeting </a:t>
            </a:r>
            <a:r>
              <a:rPr lang="en-US" sz="2000" dirty="0">
                <a:latin typeface="Calibri" charset="0"/>
              </a:rPr>
              <a:t>RMS tolerances with flat membrane surfaces is inherently less difficult than mesh/parabola systems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Increasing tension improves surface RMS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 charset="0"/>
              </a:rPr>
              <a:t>RMS </a:t>
            </a:r>
            <a:r>
              <a:rPr lang="en-US" sz="2000" dirty="0" err="1">
                <a:latin typeface="Calibri" charset="0"/>
              </a:rPr>
              <a:t>vs</a:t>
            </a:r>
            <a:r>
              <a:rPr lang="en-US" sz="2000" dirty="0">
                <a:latin typeface="Calibri" charset="0"/>
              </a:rPr>
              <a:t> Membrane thickness and tension 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alibri" charset="0"/>
            </a:endParaRPr>
          </a:p>
        </p:txBody>
      </p:sp>
      <p:pic>
        <p:nvPicPr>
          <p:cNvPr id="17412" name="Picture 4" descr="ANd9GcTxfdtGMkyFXtukPWVAOf1fwaZbNqTobbIDbS9iM30gvpVYDe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22098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IMG_33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0386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5470525" y="5751513"/>
            <a:ext cx="283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MMA/USAFA FalconSat-7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7086600" y="2895600"/>
            <a:ext cx="168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NG AstroMesh</a:t>
            </a:r>
          </a:p>
        </p:txBody>
      </p:sp>
      <p:pic>
        <p:nvPicPr>
          <p:cNvPr id="17417" name="Picture 10" descr="antenna-harris-mesh-art-b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1905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Text Box 11"/>
          <p:cNvSpPr txBox="1">
            <a:spLocks noChangeArrowheads="1"/>
          </p:cNvSpPr>
          <p:nvPr/>
        </p:nvSpPr>
        <p:spPr bwMode="auto">
          <a:xfrm>
            <a:off x="5029200" y="3124200"/>
            <a:ext cx="1416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latin typeface="Arial" charset="0"/>
              </a:rPr>
              <a:t>Harris Mesh</a:t>
            </a:r>
          </a:p>
          <a:p>
            <a:pPr algn="ctr" eaLnBrk="1" hangingPunct="1"/>
            <a:r>
              <a:rPr lang="en-US" sz="1800">
                <a:latin typeface="Arial" charset="0"/>
              </a:rPr>
              <a:t>Reflector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7</a:t>
            </a:fld>
            <a:endParaRPr lang="en-US" dirty="0"/>
          </a:p>
        </p:txBody>
      </p:sp>
      <p:pic>
        <p:nvPicPr>
          <p:cNvPr id="12" name="Picture 2" descr="IMG_378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276600"/>
            <a:ext cx="1600200" cy="240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41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Calibri" charset="0"/>
              </a:rPr>
              <a:t>DaHGR</a:t>
            </a:r>
            <a:r>
              <a:rPr lang="en-US" dirty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Mechanical Performance</a:t>
            </a:r>
            <a:endParaRPr lang="en-US" dirty="0">
              <a:latin typeface="Calibri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534400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 charset="0"/>
              </a:rPr>
              <a:t>Areal Compaction: </a:t>
            </a:r>
            <a:r>
              <a:rPr lang="en-US" dirty="0" smtClean="0">
                <a:latin typeface="Calibri" charset="0"/>
              </a:rPr>
              <a:t>approximately 1.5m</a:t>
            </a:r>
            <a:r>
              <a:rPr lang="en-US" baseline="30000" dirty="0" smtClean="0">
                <a:latin typeface="Calibri" charset="0"/>
              </a:rPr>
              <a:t>2</a:t>
            </a:r>
            <a:r>
              <a:rPr lang="en-US" dirty="0" smtClean="0">
                <a:latin typeface="Calibri" charset="0"/>
              </a:rPr>
              <a:t>/L</a:t>
            </a:r>
            <a:endParaRPr lang="en-US" dirty="0">
              <a:latin typeface="Calibri" charset="0"/>
            </a:endParaRPr>
          </a:p>
          <a:p>
            <a:r>
              <a:rPr lang="en-US" dirty="0">
                <a:latin typeface="Calibri" charset="0"/>
              </a:rPr>
              <a:t>Mass Density: 1.0kg/m</a:t>
            </a:r>
            <a:r>
              <a:rPr lang="en-US" baseline="30000" dirty="0">
                <a:latin typeface="Calibri" charset="0"/>
              </a:rPr>
              <a:t>2 </a:t>
            </a:r>
            <a:r>
              <a:rPr lang="en-US" dirty="0" smtClean="0">
                <a:latin typeface="Calibri" charset="0"/>
              </a:rPr>
              <a:t>@</a:t>
            </a:r>
            <a:r>
              <a:rPr lang="en-US" dirty="0">
                <a:latin typeface="Calibri" charset="0"/>
              </a:rPr>
              <a:t>10m</a:t>
            </a:r>
            <a:r>
              <a:rPr lang="en-US" baseline="30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 to 1.6kg/m</a:t>
            </a:r>
            <a:r>
              <a:rPr lang="en-US" baseline="30000" dirty="0">
                <a:latin typeface="Calibri" charset="0"/>
              </a:rPr>
              <a:t>2 </a:t>
            </a:r>
            <a:r>
              <a:rPr lang="en-US" dirty="0">
                <a:latin typeface="Calibri" charset="0"/>
              </a:rPr>
              <a:t>@0.78m</a:t>
            </a:r>
            <a:r>
              <a:rPr lang="en-US" baseline="30000" dirty="0">
                <a:latin typeface="Calibri" charset="0"/>
              </a:rPr>
              <a:t>2</a:t>
            </a:r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 smtClean="0">
                <a:latin typeface="Calibri" charset="0"/>
              </a:rPr>
              <a:t>First </a:t>
            </a:r>
            <a:r>
              <a:rPr lang="en-US" dirty="0">
                <a:latin typeface="Calibri" charset="0"/>
              </a:rPr>
              <a:t>mode &gt;1 </a:t>
            </a:r>
            <a:r>
              <a:rPr lang="en-US" dirty="0" smtClean="0">
                <a:latin typeface="Calibri" charset="0"/>
              </a:rPr>
              <a:t>Hz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Low </a:t>
            </a:r>
            <a:r>
              <a:rPr lang="en-US" dirty="0">
                <a:latin typeface="Calibri" charset="0"/>
              </a:rPr>
              <a:t>CTE </a:t>
            </a:r>
            <a:r>
              <a:rPr lang="en-US" dirty="0" smtClean="0">
                <a:latin typeface="Calibri" charset="0"/>
              </a:rPr>
              <a:t>structure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On </a:t>
            </a:r>
            <a:r>
              <a:rPr lang="en-US" dirty="0">
                <a:latin typeface="Calibri" charset="0"/>
              </a:rPr>
              <a:t>orbit adjustable feed to </a:t>
            </a:r>
            <a:r>
              <a:rPr lang="en-US" dirty="0" err="1">
                <a:latin typeface="Calibri" charset="0"/>
              </a:rPr>
              <a:t>reflectarray</a:t>
            </a:r>
            <a:r>
              <a:rPr lang="en-US" dirty="0">
                <a:latin typeface="Calibri" charset="0"/>
              </a:rPr>
              <a:t> geometry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67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>
                <a:latin typeface="Calibri" charset="0"/>
              </a:rPr>
              <a:t>Frequency Range </a:t>
            </a:r>
            <a:r>
              <a:rPr lang="en-US" dirty="0" smtClean="0">
                <a:latin typeface="Calibri" charset="0"/>
              </a:rPr>
              <a:t>and Bandwidth for </a:t>
            </a:r>
            <a:r>
              <a:rPr lang="en-US" dirty="0">
                <a:latin typeface="Calibri" charset="0"/>
              </a:rPr>
              <a:t>Small </a:t>
            </a:r>
            <a:r>
              <a:rPr lang="en-US" dirty="0" err="1">
                <a:latin typeface="Calibri" charset="0"/>
              </a:rPr>
              <a:t>Sats</a:t>
            </a:r>
            <a:endParaRPr lang="en-US" dirty="0">
              <a:latin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>
                <a:latin typeface="Calibri" charset="0"/>
              </a:rPr>
              <a:t>Aperture sizes in development span 0.8 m to 5 m diameter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>
                <a:latin typeface="Calibri" charset="0"/>
              </a:rPr>
              <a:t>Lower frequency limited by electrical size conducive to spatial feeding with minimal spillover losses (~D/</a:t>
            </a:r>
            <a:r>
              <a:rPr lang="en-US" sz="2600" dirty="0">
                <a:latin typeface="Symbol" charset="0"/>
              </a:rPr>
              <a:t>l</a:t>
            </a:r>
            <a:r>
              <a:rPr lang="en-US" sz="2600" dirty="0">
                <a:latin typeface="Calibri" charset="0"/>
              </a:rPr>
              <a:t> &gt; 10)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latin typeface="Calibri" charset="0"/>
              </a:rPr>
              <a:t>D=5m, </a:t>
            </a:r>
            <a:r>
              <a:rPr lang="en-US" sz="2600" dirty="0">
                <a:latin typeface="Symbol" charset="0"/>
              </a:rPr>
              <a:t>l</a:t>
            </a:r>
            <a:r>
              <a:rPr lang="en-US" sz="2600" dirty="0">
                <a:latin typeface="Calibri" charset="0"/>
              </a:rPr>
              <a:t>=0.5m, lowest frequency is 0.6 GHz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latin typeface="Calibri" charset="0"/>
              </a:rPr>
              <a:t>At smaller electrical size, the deployment methods described support constrained feed antenna architectures.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>
                <a:latin typeface="Calibri" charset="0"/>
              </a:rPr>
              <a:t>Highest frequency is limited by features controlling deployed flatness and allowance for Gain and </a:t>
            </a:r>
            <a:r>
              <a:rPr lang="en-US" sz="2600" dirty="0" err="1">
                <a:latin typeface="Calibri" charset="0"/>
              </a:rPr>
              <a:t>sidelobe</a:t>
            </a:r>
            <a:r>
              <a:rPr lang="en-US" sz="2600" dirty="0">
                <a:latin typeface="Calibri" charset="0"/>
              </a:rPr>
              <a:t> </a:t>
            </a:r>
            <a:r>
              <a:rPr lang="en-US" sz="2600" dirty="0" smtClean="0">
                <a:latin typeface="Calibri" charset="0"/>
              </a:rPr>
              <a:t>degradation</a:t>
            </a:r>
          </a:p>
          <a:p>
            <a:pPr>
              <a:lnSpc>
                <a:spcPct val="90000"/>
              </a:lnSpc>
            </a:pPr>
            <a:r>
              <a:rPr lang="en-US" sz="2600" dirty="0" err="1"/>
              <a:t>Reflectarrays</a:t>
            </a:r>
            <a:r>
              <a:rPr lang="en-US" sz="2600" dirty="0"/>
              <a:t> are inherently band width limited</a:t>
            </a:r>
          </a:p>
          <a:p>
            <a:pPr eaLnBrk="1" hangingPunct="1">
              <a:lnSpc>
                <a:spcPct val="90000"/>
              </a:lnSpc>
            </a:pPr>
            <a:endParaRPr lang="en-US" sz="2700" dirty="0">
              <a:latin typeface="Calibri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8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Calibri" charset="0"/>
              </a:rPr>
              <a:t>Ruze’s</a:t>
            </a:r>
            <a:r>
              <a:rPr lang="en-US" dirty="0">
                <a:latin typeface="Calibri" charset="0"/>
              </a:rPr>
              <a:t> Equation for Reflectors</a:t>
            </a:r>
          </a:p>
        </p:txBody>
      </p:sp>
      <p:pic>
        <p:nvPicPr>
          <p:cNvPr id="25603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263" y="1516063"/>
            <a:ext cx="6096000" cy="4572000"/>
          </a:xfrm>
        </p:spPr>
      </p:pic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5943600" y="1828800"/>
            <a:ext cx="29718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800"/>
              <a:t>Active area of research driven primarily by material thickness (membranes and metal).</a:t>
            </a:r>
          </a:p>
          <a:p>
            <a:pPr eaLnBrk="1" hangingPunct="1">
              <a:buFont typeface="Arial" charset="0"/>
              <a:buChar char="•"/>
            </a:pPr>
            <a:r>
              <a:rPr lang="en-US" sz="1800"/>
              <a:t>Current photogrammetry inspections of surfaces showing better than 25 mil rms.</a:t>
            </a:r>
          </a:p>
          <a:p>
            <a:pPr eaLnBrk="1" hangingPunct="1">
              <a:buFont typeface="Arial" charset="0"/>
              <a:buChar char="•"/>
            </a:pPr>
            <a:r>
              <a:rPr lang="en-US" sz="1800"/>
              <a:t>Near term work will quantify performance at X-band; we expect Ka band applications to be viable</a:t>
            </a:r>
          </a:p>
        </p:txBody>
      </p:sp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990600" y="41148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mils rms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286000" cy="3492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9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Bandwidth Analysis Method</a:t>
            </a:r>
          </a:p>
        </p:txBody>
      </p:sp>
      <p:grpSp>
        <p:nvGrpSpPr>
          <p:cNvPr id="26627" name="Group 1"/>
          <p:cNvGrpSpPr>
            <a:grpSpLocks/>
          </p:cNvGrpSpPr>
          <p:nvPr/>
        </p:nvGrpSpPr>
        <p:grpSpPr bwMode="auto">
          <a:xfrm rot="-5400000">
            <a:off x="2717007" y="1016793"/>
            <a:ext cx="3962400" cy="5281613"/>
            <a:chOff x="4953000" y="1524000"/>
            <a:chExt cx="3124200" cy="4164013"/>
          </a:xfrm>
        </p:grpSpPr>
        <p:pic>
          <p:nvPicPr>
            <p:cNvPr id="26629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433093" y="2043907"/>
              <a:ext cx="4164013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 flipH="1" flipV="1">
              <a:off x="5411115" y="2741789"/>
              <a:ext cx="2438278" cy="9149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1" name="TextBox 9"/>
            <p:cNvSpPr txBox="1">
              <a:spLocks noChangeArrowheads="1"/>
            </p:cNvSpPr>
            <p:nvPr/>
          </p:nvSpPr>
          <p:spPr bwMode="auto">
            <a:xfrm>
              <a:off x="6515100" y="2921000"/>
              <a:ext cx="3905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R</a:t>
              </a:r>
              <a:r>
                <a:rPr lang="en-US" sz="1800" baseline="-25000"/>
                <a:t>n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336014" y="3686733"/>
              <a:ext cx="251463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3" name="TextBox 14"/>
            <p:cNvSpPr txBox="1">
              <a:spLocks noChangeArrowheads="1"/>
            </p:cNvSpPr>
            <p:nvPr/>
          </p:nvSpPr>
          <p:spPr bwMode="auto">
            <a:xfrm>
              <a:off x="6581775" y="3656013"/>
              <a:ext cx="25558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f</a:t>
              </a:r>
              <a:endParaRPr lang="en-US" sz="1800" baseline="-2500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646432" y="2423888"/>
              <a:ext cx="0" cy="249440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5" name="TextBox 17"/>
            <p:cNvSpPr txBox="1">
              <a:spLocks noChangeArrowheads="1"/>
            </p:cNvSpPr>
            <p:nvPr/>
          </p:nvSpPr>
          <p:spPr bwMode="auto">
            <a:xfrm>
              <a:off x="5611813" y="3806825"/>
              <a:ext cx="327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D</a:t>
              </a:r>
              <a:endParaRPr lang="en-US" sz="1800" baseline="-25000"/>
            </a:p>
          </p:txBody>
        </p:sp>
      </p:grpSp>
      <p:sp>
        <p:nvSpPr>
          <p:cNvPr id="26628" name="TextBox 2"/>
          <p:cNvSpPr txBox="1">
            <a:spLocks noChangeArrowheads="1"/>
          </p:cNvSpPr>
          <p:nvPr/>
        </p:nvSpPr>
        <p:spPr bwMode="auto">
          <a:xfrm>
            <a:off x="1782763" y="5761038"/>
            <a:ext cx="6032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Path length variation (Rn) drives bandwidth of the system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86000" cy="5016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11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65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1.0 dB Bandwidth (</a:t>
            </a:r>
            <a:r>
              <a:rPr lang="en-US" dirty="0" err="1" smtClean="0">
                <a:latin typeface="Calibri" charset="0"/>
              </a:rPr>
              <a:t>DaHGR</a:t>
            </a:r>
            <a:r>
              <a:rPr lang="en-US" dirty="0">
                <a:latin typeface="Calibri" charset="0"/>
              </a:rPr>
              <a:t>)</a:t>
            </a:r>
          </a:p>
        </p:txBody>
      </p:sp>
      <p:pic>
        <p:nvPicPr>
          <p:cNvPr id="2765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819400"/>
            <a:ext cx="4159250" cy="3121025"/>
          </a:xfrm>
        </p:spPr>
      </p:pic>
      <p:pic>
        <p:nvPicPr>
          <p:cNvPr id="2765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6"/>
          <a:stretch>
            <a:fillRect/>
          </a:stretch>
        </p:blipFill>
        <p:spPr bwMode="auto">
          <a:xfrm>
            <a:off x="4495800" y="3021013"/>
            <a:ext cx="41148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6"/>
          <a:stretch>
            <a:fillRect/>
          </a:stretch>
        </p:blipFill>
        <p:spPr bwMode="auto">
          <a:xfrm>
            <a:off x="3886200" y="1905000"/>
            <a:ext cx="129540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>
            <a:cxnSpLocks noChangeShapeType="1"/>
          </p:cNvCxnSpPr>
          <p:nvPr/>
        </p:nvCxnSpPr>
        <p:spPr bwMode="auto">
          <a:xfrm>
            <a:off x="4876800" y="2514600"/>
            <a:ext cx="914400" cy="685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H="1">
            <a:off x="2895600" y="2209800"/>
            <a:ext cx="1219200" cy="9906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6" name="TextBox 1"/>
          <p:cNvSpPr txBox="1">
            <a:spLocks noChangeArrowheads="1"/>
          </p:cNvSpPr>
          <p:nvPr/>
        </p:nvSpPr>
        <p:spPr bwMode="auto">
          <a:xfrm>
            <a:off x="3022600" y="3454400"/>
            <a:ext cx="481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f/D</a:t>
            </a:r>
          </a:p>
        </p:txBody>
      </p:sp>
      <p:sp>
        <p:nvSpPr>
          <p:cNvPr id="27657" name="TextBox 8"/>
          <p:cNvSpPr txBox="1">
            <a:spLocks noChangeArrowheads="1"/>
          </p:cNvSpPr>
          <p:nvPr/>
        </p:nvSpPr>
        <p:spPr bwMode="auto">
          <a:xfrm>
            <a:off x="7181850" y="3454400"/>
            <a:ext cx="481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f/D</a:t>
            </a:r>
          </a:p>
        </p:txBody>
      </p:sp>
      <p:sp>
        <p:nvSpPr>
          <p:cNvPr id="27658" name="TextBox 2"/>
          <p:cNvSpPr txBox="1">
            <a:spLocks noChangeArrowheads="1"/>
          </p:cNvSpPr>
          <p:nvPr/>
        </p:nvSpPr>
        <p:spPr bwMode="auto">
          <a:xfrm>
            <a:off x="1781175" y="2297113"/>
            <a:ext cx="146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Single Facet</a:t>
            </a:r>
          </a:p>
        </p:txBody>
      </p:sp>
      <p:sp>
        <p:nvSpPr>
          <p:cNvPr id="27659" name="TextBox 10"/>
          <p:cNvSpPr txBox="1">
            <a:spLocks noChangeArrowheads="1"/>
          </p:cNvSpPr>
          <p:nvPr/>
        </p:nvSpPr>
        <p:spPr bwMode="auto">
          <a:xfrm>
            <a:off x="5943600" y="2235200"/>
            <a:ext cx="1249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Two Facet</a:t>
            </a:r>
          </a:p>
        </p:txBody>
      </p:sp>
      <p:sp>
        <p:nvSpPr>
          <p:cNvPr id="27660" name="TextBox 4"/>
          <p:cNvSpPr txBox="1">
            <a:spLocks noChangeArrowheads="1"/>
          </p:cNvSpPr>
          <p:nvPr/>
        </p:nvSpPr>
        <p:spPr bwMode="auto">
          <a:xfrm>
            <a:off x="5791200" y="2832100"/>
            <a:ext cx="16129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1"/>
              <a:t>Reflectarray Bandwidth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438400" cy="3492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12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55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5791200" cy="944562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Calibri" charset="0"/>
              </a:rPr>
              <a:t>Mission Concepts</a:t>
            </a:r>
          </a:p>
        </p:txBody>
      </p:sp>
      <p:pic>
        <p:nvPicPr>
          <p:cNvPr id="2048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2" t="28018" r="20876" b="12563"/>
          <a:stretch>
            <a:fillRect/>
          </a:stretch>
        </p:blipFill>
        <p:spPr bwMode="auto">
          <a:xfrm>
            <a:off x="457200" y="1828800"/>
            <a:ext cx="3843338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3"/>
          <p:cNvSpPr txBox="1">
            <a:spLocks noChangeArrowheads="1"/>
          </p:cNvSpPr>
          <p:nvPr/>
        </p:nvSpPr>
        <p:spPr bwMode="auto">
          <a:xfrm>
            <a:off x="1433513" y="1511300"/>
            <a:ext cx="1693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SAR/SATCOM</a:t>
            </a:r>
          </a:p>
        </p:txBody>
      </p:sp>
      <p:pic>
        <p:nvPicPr>
          <p:cNvPr id="2048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5" t="23901" r="26646" b="29332"/>
          <a:stretch>
            <a:fillRect/>
          </a:stretch>
        </p:blipFill>
        <p:spPr bwMode="auto">
          <a:xfrm>
            <a:off x="4572000" y="2132013"/>
            <a:ext cx="40862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6089650" y="1511300"/>
            <a:ext cx="1782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SAR with STAP</a:t>
            </a:r>
          </a:p>
        </p:txBody>
      </p:sp>
      <p:pic>
        <p:nvPicPr>
          <p:cNvPr id="20490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8" t="51563" r="25725" b="9598"/>
          <a:stretch>
            <a:fillRect/>
          </a:stretch>
        </p:blipFill>
        <p:spPr bwMode="auto">
          <a:xfrm>
            <a:off x="2514600" y="5105401"/>
            <a:ext cx="39957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TextBox 9"/>
          <p:cNvSpPr txBox="1">
            <a:spLocks noChangeArrowheads="1"/>
          </p:cNvSpPr>
          <p:nvPr/>
        </p:nvSpPr>
        <p:spPr bwMode="auto">
          <a:xfrm>
            <a:off x="3124200" y="4572000"/>
            <a:ext cx="2787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Over the Horizon Comms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938" y="1341438"/>
            <a:ext cx="4327525" cy="31464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64050" y="1349375"/>
            <a:ext cx="4329113" cy="31464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4495801"/>
            <a:ext cx="4021137" cy="21336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0496" name="TextBox 1"/>
          <p:cNvSpPr txBox="1">
            <a:spLocks noChangeArrowheads="1"/>
          </p:cNvSpPr>
          <p:nvPr/>
        </p:nvSpPr>
        <p:spPr bwMode="auto">
          <a:xfrm>
            <a:off x="5075238" y="1824038"/>
            <a:ext cx="3627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Aspect Ratios (H/W)&gt;2 supported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773613" y="2146300"/>
            <a:ext cx="0" cy="151130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5429250" y="1598613"/>
            <a:ext cx="0" cy="151130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4706938" y="2789238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H</a:t>
            </a:r>
          </a:p>
        </p:txBody>
      </p:sp>
      <p:sp>
        <p:nvSpPr>
          <p:cNvPr id="20500" name="TextBox 20"/>
          <p:cNvSpPr txBox="1">
            <a:spLocks noChangeArrowheads="1"/>
          </p:cNvSpPr>
          <p:nvPr/>
        </p:nvSpPr>
        <p:spPr bwMode="auto">
          <a:xfrm>
            <a:off x="5157788" y="2305050"/>
            <a:ext cx="401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W</a:t>
            </a: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286000" cy="3492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13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553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580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Calibri" charset="0"/>
              </a:rPr>
              <a:t>DaHGR</a:t>
            </a:r>
            <a:r>
              <a:rPr lang="en-US" dirty="0">
                <a:latin typeface="Calibri" charset="0"/>
              </a:rPr>
              <a:t> Heritage/Risk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052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>
                <a:latin typeface="Calibri" charset="0"/>
              </a:rPr>
              <a:t>Combine two high TRL (9 and 7) to produce a high gain and cost effective antenna</a:t>
            </a: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Calibri" charset="0"/>
              </a:rPr>
              <a:t>The deployment system is based on the 14m</a:t>
            </a:r>
            <a:r>
              <a:rPr lang="en-US" sz="2000" baseline="30000">
                <a:latin typeface="Calibri" charset="0"/>
              </a:rPr>
              <a:t>2</a:t>
            </a:r>
            <a:r>
              <a:rPr lang="en-US" sz="2000">
                <a:latin typeface="Calibri" charset="0"/>
              </a:rPr>
              <a:t> Flight heritage dragNet de-orbit system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>
                <a:latin typeface="Calibri" charset="0"/>
              </a:rPr>
              <a:t>Deployable thin film Ka and  X band reflectarrays have been built and tested by NASA and its contractors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>
                <a:latin typeface="Calibri" charset="0"/>
              </a:rPr>
              <a:t>They used inflatables to deploy the array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>
                <a:latin typeface="Calibri" charset="0"/>
              </a:rPr>
              <a:t>The mechanical system in DaHGR is more robust</a:t>
            </a:r>
          </a:p>
          <a:p>
            <a:pPr eaLnBrk="1" hangingPunct="1">
              <a:lnSpc>
                <a:spcPct val="80000"/>
              </a:lnSpc>
            </a:pPr>
            <a:endParaRPr lang="en-US" sz="2000">
              <a:latin typeface="Calibri" charset="0"/>
            </a:endParaRPr>
          </a:p>
        </p:txBody>
      </p:sp>
      <p:pic>
        <p:nvPicPr>
          <p:cNvPr id="29700" name="Picture 4" descr="spaceKa2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4391025"/>
            <a:ext cx="1905000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AutoShape 5" descr="spaceKa3_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9702" name="AutoShape 6" descr="spaceKa3_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3857625"/>
            <a:ext cx="2787650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878638" y="5915025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3m Ka Band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364038" y="5457825"/>
            <a:ext cx="131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1m X Band</a:t>
            </a:r>
          </a:p>
        </p:txBody>
      </p:sp>
      <p:pic>
        <p:nvPicPr>
          <p:cNvPr id="29707" name="Picture 12" descr="dragNE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85913"/>
            <a:ext cx="12779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4953000" y="2271713"/>
            <a:ext cx="838200" cy="6858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5089525" y="3298825"/>
            <a:ext cx="32781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14m</a:t>
            </a:r>
            <a:r>
              <a:rPr lang="en-US" sz="1800" baseline="30000">
                <a:latin typeface="Arial" charset="0"/>
              </a:rPr>
              <a:t>2</a:t>
            </a:r>
            <a:r>
              <a:rPr lang="en-US" sz="1800">
                <a:latin typeface="Arial" charset="0"/>
              </a:rPr>
              <a:t> dragNet De-orbit Module</a:t>
            </a:r>
          </a:p>
        </p:txBody>
      </p:sp>
      <p:pic>
        <p:nvPicPr>
          <p:cNvPr id="2" name="Picture 1" descr="dragNET deployed with fla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524000"/>
            <a:ext cx="2743200" cy="1828800"/>
          </a:xfrm>
          <a:prstGeom prst="rect">
            <a:avLst/>
          </a:prstGeom>
        </p:spPr>
      </p:pic>
      <p:sp>
        <p:nvSpPr>
          <p:cNvPr id="29709" name="Line 13"/>
          <p:cNvSpPr>
            <a:spLocks noChangeShapeType="1"/>
          </p:cNvSpPr>
          <p:nvPr/>
        </p:nvSpPr>
        <p:spPr bwMode="auto">
          <a:xfrm flipV="1">
            <a:off x="5791200" y="2514599"/>
            <a:ext cx="381000" cy="61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362200" cy="3492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14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16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274638"/>
            <a:ext cx="5791200" cy="944562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Calibri" charset="0"/>
              </a:rPr>
              <a:t>Conclusion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25575"/>
            <a:ext cx="8229600" cy="4746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000" dirty="0">
                <a:latin typeface="Calibri" charset="0"/>
              </a:rPr>
              <a:t>Compared to conventional parabolic antennas-</a:t>
            </a:r>
            <a:r>
              <a:rPr lang="en-US" sz="2000" dirty="0" err="1">
                <a:latin typeface="Calibri" charset="0"/>
              </a:rPr>
              <a:t>DaHGR</a:t>
            </a:r>
            <a:r>
              <a:rPr lang="en-US" sz="2000" dirty="0">
                <a:latin typeface="Calibri" charset="0"/>
              </a:rPr>
              <a:t> is:</a:t>
            </a:r>
          </a:p>
          <a:p>
            <a:pPr lvl="1" eaLnBrk="1" hangingPunct="1"/>
            <a:r>
              <a:rPr lang="en-US" sz="1800" dirty="0">
                <a:latin typeface="Calibri" charset="0"/>
              </a:rPr>
              <a:t>1</a:t>
            </a:r>
            <a:r>
              <a:rPr lang="en-US" sz="1800" dirty="0" smtClean="0">
                <a:latin typeface="Calibri" charset="0"/>
              </a:rPr>
              <a:t>/3 </a:t>
            </a:r>
            <a:r>
              <a:rPr lang="en-US" sz="1800" dirty="0">
                <a:latin typeface="Calibri" charset="0"/>
              </a:rPr>
              <a:t>the cost</a:t>
            </a:r>
          </a:p>
          <a:p>
            <a:pPr lvl="1" eaLnBrk="1" hangingPunct="1"/>
            <a:r>
              <a:rPr lang="en-US" sz="1800" dirty="0">
                <a:latin typeface="Calibri" charset="0"/>
              </a:rPr>
              <a:t>1/5</a:t>
            </a:r>
            <a:r>
              <a:rPr lang="en-US" sz="1800" baseline="30000" dirty="0">
                <a:latin typeface="Calibri" charset="0"/>
              </a:rPr>
              <a:t>th</a:t>
            </a:r>
            <a:r>
              <a:rPr lang="en-US" sz="1800" dirty="0">
                <a:latin typeface="Calibri" charset="0"/>
              </a:rPr>
              <a:t> the volume</a:t>
            </a:r>
          </a:p>
          <a:p>
            <a:pPr lvl="1" eaLnBrk="1" hangingPunct="1"/>
            <a:r>
              <a:rPr lang="en-US" sz="1800" dirty="0">
                <a:latin typeface="Calibri" charset="0"/>
              </a:rPr>
              <a:t>1/3 the parts</a:t>
            </a:r>
          </a:p>
          <a:p>
            <a:pPr lvl="1" eaLnBrk="1" hangingPunct="1">
              <a:buFontTx/>
              <a:buNone/>
            </a:pPr>
            <a:endParaRPr lang="en-US" sz="1800" dirty="0">
              <a:latin typeface="Calibri" charset="0"/>
            </a:endParaRPr>
          </a:p>
          <a:p>
            <a:pPr eaLnBrk="1" hangingPunct="1"/>
            <a:r>
              <a:rPr lang="en-US" sz="2000" dirty="0" err="1">
                <a:latin typeface="Calibri" charset="0"/>
              </a:rPr>
              <a:t>Reflectarrays</a:t>
            </a:r>
            <a:r>
              <a:rPr lang="en-US" sz="2000" dirty="0">
                <a:latin typeface="Calibri" charset="0"/>
              </a:rPr>
              <a:t> enable new/expanded </a:t>
            </a:r>
            <a:r>
              <a:rPr lang="en-US" sz="2000" dirty="0" smtClean="0">
                <a:latin typeface="Calibri" charset="0"/>
              </a:rPr>
              <a:t>missions for </a:t>
            </a:r>
            <a:r>
              <a:rPr lang="en-US" sz="2000" dirty="0" err="1" smtClean="0">
                <a:latin typeface="Calibri" charset="0"/>
              </a:rPr>
              <a:t>SmallSats</a:t>
            </a:r>
            <a:r>
              <a:rPr lang="en-US" sz="2000" dirty="0" smtClean="0">
                <a:latin typeface="Calibri" charset="0"/>
              </a:rPr>
              <a:t>:</a:t>
            </a:r>
            <a:endParaRPr lang="en-US" sz="2000" dirty="0">
              <a:latin typeface="Calibri" charset="0"/>
            </a:endParaRPr>
          </a:p>
          <a:p>
            <a:pPr lvl="1" eaLnBrk="1" hangingPunct="1"/>
            <a:r>
              <a:rPr lang="en-US" sz="1800" dirty="0">
                <a:latin typeface="Calibri" charset="0"/>
              </a:rPr>
              <a:t>Expanded GEO communications</a:t>
            </a:r>
          </a:p>
          <a:p>
            <a:pPr lvl="2" eaLnBrk="1" hangingPunct="1"/>
            <a:r>
              <a:rPr lang="en-US" sz="1600" dirty="0">
                <a:latin typeface="Calibri" charset="0"/>
              </a:rPr>
              <a:t>2-4x RF aperture</a:t>
            </a:r>
          </a:p>
          <a:p>
            <a:pPr lvl="2" eaLnBrk="1" hangingPunct="1"/>
            <a:r>
              <a:rPr lang="en-US" sz="1600" dirty="0">
                <a:latin typeface="Calibri" charset="0"/>
              </a:rPr>
              <a:t>Expanded “real estate” for secondary payloads</a:t>
            </a:r>
          </a:p>
          <a:p>
            <a:pPr lvl="1" eaLnBrk="1" hangingPunct="1"/>
            <a:r>
              <a:rPr lang="en-US" sz="1800" dirty="0">
                <a:latin typeface="Calibri" charset="0"/>
              </a:rPr>
              <a:t>Enable High resolution/</a:t>
            </a:r>
            <a:r>
              <a:rPr lang="en-US" sz="1800" dirty="0" err="1">
                <a:latin typeface="Calibri" charset="0"/>
              </a:rPr>
              <a:t>SmallSat</a:t>
            </a:r>
            <a:r>
              <a:rPr lang="en-US" sz="1800" dirty="0">
                <a:latin typeface="Calibri" charset="0"/>
              </a:rPr>
              <a:t> </a:t>
            </a:r>
            <a:r>
              <a:rPr lang="en-US" sz="1800" dirty="0" err="1">
                <a:latin typeface="Calibri" charset="0"/>
              </a:rPr>
              <a:t>DoD</a:t>
            </a:r>
            <a:r>
              <a:rPr lang="en-US" sz="1800" dirty="0">
                <a:latin typeface="Calibri" charset="0"/>
              </a:rPr>
              <a:t> SAR/SIGINT missions and high capacity communications </a:t>
            </a:r>
            <a:r>
              <a:rPr lang="en-US" sz="1800" dirty="0" smtClean="0">
                <a:latin typeface="Calibri" charset="0"/>
              </a:rPr>
              <a:t>platforms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Launch </a:t>
            </a:r>
            <a:r>
              <a:rPr lang="en-US" sz="1800" dirty="0">
                <a:latin typeface="Calibri" charset="0"/>
              </a:rPr>
              <a:t>on ESPA, Minotaur, Pegasus, Taurus, </a:t>
            </a:r>
            <a:r>
              <a:rPr lang="en-US" sz="1800" dirty="0" err="1">
                <a:latin typeface="Calibri" charset="0"/>
              </a:rPr>
              <a:t>Alasa</a:t>
            </a:r>
            <a:r>
              <a:rPr lang="en-US" sz="1800" dirty="0">
                <a:latin typeface="Calibri" charset="0"/>
              </a:rPr>
              <a:t>, </a:t>
            </a:r>
            <a:r>
              <a:rPr lang="en-US" sz="1800" dirty="0" err="1">
                <a:latin typeface="Calibri" charset="0"/>
              </a:rPr>
              <a:t>SuperStrypi</a:t>
            </a:r>
            <a:r>
              <a:rPr lang="en-US" sz="1800" dirty="0">
                <a:latin typeface="Calibri" charset="0"/>
              </a:rPr>
              <a:t>, etc.</a:t>
            </a:r>
          </a:p>
          <a:p>
            <a:pPr lvl="2" eaLnBrk="1" hangingPunct="1">
              <a:buFontTx/>
              <a:buNone/>
            </a:pPr>
            <a:endParaRPr lang="en-US" sz="1600" dirty="0">
              <a:latin typeface="Calibri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System </a:t>
            </a:r>
            <a:r>
              <a:rPr lang="en-US" sz="2000" dirty="0" smtClean="0">
                <a:latin typeface="Calibri" charset="0"/>
              </a:rPr>
              <a:t>TRL-9 </a:t>
            </a:r>
            <a:r>
              <a:rPr lang="en-US" sz="2000" dirty="0">
                <a:latin typeface="Calibri" charset="0"/>
              </a:rPr>
              <a:t>expected in next </a:t>
            </a:r>
            <a:r>
              <a:rPr lang="en-US" sz="2000" dirty="0" smtClean="0">
                <a:latin typeface="Calibri" charset="0"/>
              </a:rPr>
              <a:t>18-24 months on a </a:t>
            </a:r>
            <a:r>
              <a:rPr lang="en-US" sz="2000" dirty="0" err="1" smtClean="0">
                <a:latin typeface="Calibri" charset="0"/>
              </a:rPr>
              <a:t>CubeSat</a:t>
            </a:r>
            <a:r>
              <a:rPr lang="en-US" sz="2000" dirty="0" smtClean="0">
                <a:latin typeface="Calibri" charset="0"/>
              </a:rPr>
              <a:t> or other mission</a:t>
            </a:r>
            <a:endParaRPr lang="en-US" sz="2000" dirty="0">
              <a:latin typeface="Calibri" charset="0"/>
            </a:endParaRPr>
          </a:p>
          <a:p>
            <a:pPr eaLnBrk="1" hangingPunct="1">
              <a:buFontTx/>
              <a:buNone/>
            </a:pPr>
            <a:endParaRPr lang="en-US" sz="2800" dirty="0">
              <a:latin typeface="Calibri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362200" cy="349250"/>
          </a:xfrm>
        </p:spPr>
        <p:txBody>
          <a:bodyPr/>
          <a:lstStyle/>
          <a:p>
            <a:r>
              <a:rPr lang="en-US" dirty="0" smtClean="0"/>
              <a:t>		</a:t>
            </a:r>
            <a:fld id="{EDE1738E-63EF-44CF-9BC3-E76C4DDDF248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>
                <a:solidFill>
                  <a:schemeClr val="tx1"/>
                </a:solidFill>
              </a:rPr>
              <a:t>Mmadesignllc.com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5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2309</TotalTime>
  <Words>884</Words>
  <Application>Microsoft Macintosh PowerPoint</Application>
  <PresentationFormat>On-screen Show (4:3)</PresentationFormat>
  <Paragraphs>175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 Scalable Deployable High Gain Reflectarray Antenna - DaHGR </vt:lpstr>
      <vt:lpstr>MMA Overview</vt:lpstr>
      <vt:lpstr>Outline</vt:lpstr>
      <vt:lpstr>DaHGR Overview</vt:lpstr>
      <vt:lpstr>Deployable High Gain Reflectarray Antenna - DaHGR</vt:lpstr>
      <vt:lpstr>What is a Reflectarray?</vt:lpstr>
      <vt:lpstr>Thin Membrane Reflectarray Advantages</vt:lpstr>
      <vt:lpstr>DaHGR Mechanical Performance</vt:lpstr>
      <vt:lpstr>Frequency Range and Bandwidth for Small Sats</vt:lpstr>
      <vt:lpstr>Ruze’s Equation for Reflectors</vt:lpstr>
      <vt:lpstr>Bandwidth Analysis Method</vt:lpstr>
      <vt:lpstr>1.0 dB Bandwidth (DaHGR)</vt:lpstr>
      <vt:lpstr>Mission Concepts</vt:lpstr>
      <vt:lpstr>DaHGR Heritage/Risk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Ring</dc:creator>
  <cp:lastModifiedBy>Leslie Seal</cp:lastModifiedBy>
  <cp:revision>110</cp:revision>
  <dcterms:created xsi:type="dcterms:W3CDTF">2013-06-20T16:31:07Z</dcterms:created>
  <dcterms:modified xsi:type="dcterms:W3CDTF">2016-04-08T17:02:56Z</dcterms:modified>
</cp:coreProperties>
</file>