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1"/>
  </p:sldMasterIdLst>
  <p:notesMasterIdLst>
    <p:notesMasterId r:id="rId14"/>
  </p:notesMasterIdLst>
  <p:handoutMasterIdLst>
    <p:handoutMasterId r:id="rId15"/>
  </p:handoutMasterIdLst>
  <p:sldIdLst>
    <p:sldId id="275" r:id="rId2"/>
    <p:sldId id="340" r:id="rId3"/>
    <p:sldId id="342" r:id="rId4"/>
    <p:sldId id="292" r:id="rId5"/>
    <p:sldId id="349" r:id="rId6"/>
    <p:sldId id="300" r:id="rId7"/>
    <p:sldId id="343" r:id="rId8"/>
    <p:sldId id="344" r:id="rId9"/>
    <p:sldId id="345" r:id="rId10"/>
    <p:sldId id="346" r:id="rId11"/>
    <p:sldId id="339" r:id="rId12"/>
    <p:sldId id="347" r:id="rId13"/>
  </p:sldIdLst>
  <p:sldSz cx="6858000" cy="5143500"/>
  <p:notesSz cx="9296400" cy="6881813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A50021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447938E-5345-473A-9526-AE8F51B30996}">
  <a:tblStyle styleId="{0447938E-5345-473A-9526-AE8F51B30996}" styleName="Table_0"/>
  <a:tblStyle styleId="{C34C223A-737F-4C30-88E7-B691CE935916}" styleName="Table_1"/>
  <a:tblStyle styleId="{7A7DDF80-922A-47D0-9742-DAE289DD9A74}" styleName="Table_2"/>
  <a:tblStyle styleId="{05CC1746-1CEE-4F43-AE06-59598F69ABAE}" styleName="Table_3"/>
  <a:tblStyle styleId="{AB40AC2A-3770-4C62-844D-2375E99D7B96}" styleName="Table_4"/>
  <a:tblStyle styleId="{D68C34D1-BA14-4AD2-B016-3436280A1373}" styleName="Table_5"/>
  <a:tblStyle styleId="{8319D3A4-F36E-45FF-B07E-734D39F7A862}" styleName="Table_6"/>
  <a:tblStyle styleId="{D417A6DC-73FE-4342-AF20-C0700D430EB5}" styleName="Table_7"/>
  <a:tblStyle styleId="{41C477C8-6115-4097-90C2-4316CA8BBF82}" styleName="Table_8"/>
  <a:tblStyle styleId="{2101829A-D95F-4995-BD66-546479DCF1BF}" styleName="Table_9"/>
  <a:tblStyle styleId="{B2B19955-11D7-47E2-BEDC-036091257268}" styleName="Table_10"/>
  <a:tblStyle styleId="{BC8B554A-8A2E-4999-B1D7-64CEAB8E5B89}" styleName="Table_11"/>
  <a:tblStyle styleId="{60B33958-3879-4B8B-B402-DBFDF1927CE1}" styleName="Table_12"/>
  <a:tblStyle styleId="{0035CA57-F912-4657-ABA0-0AE3D378EE6C}" styleName="Table_13"/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08" autoAdjust="0"/>
    <p:restoredTop sz="79540" autoAdjust="0"/>
  </p:normalViewPr>
  <p:slideViewPr>
    <p:cSldViewPr snapToGrid="0">
      <p:cViewPr varScale="1">
        <p:scale>
          <a:sx n="93" d="100"/>
          <a:sy n="93" d="100"/>
        </p:scale>
        <p:origin x="1862" y="67"/>
      </p:cViewPr>
      <p:guideLst>
        <p:guide orient="horz" pos="16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45286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45286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B54E5A51-C5C0-4FE4-A127-3A1C2EA7EBEA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36528"/>
            <a:ext cx="4028440" cy="345285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536528"/>
            <a:ext cx="4028440" cy="345285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5CA00527-7A95-4BDD-A912-B5DCF670D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1526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515938"/>
            <a:ext cx="3441700" cy="25812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929642" y="3268861"/>
            <a:ext cx="7437119" cy="3096816"/>
          </a:xfrm>
          <a:prstGeom prst="rect">
            <a:avLst/>
          </a:prstGeom>
          <a:noFill/>
          <a:ln>
            <a:noFill/>
          </a:ln>
        </p:spPr>
        <p:txBody>
          <a:bodyPr lIns="92431" tIns="92431" rIns="92431" bIns="92431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4386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649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3411678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266758" y="6536784"/>
            <a:ext cx="4027520" cy="343856"/>
          </a:xfrm>
          <a:prstGeom prst="rect">
            <a:avLst/>
          </a:prstGeom>
        </p:spPr>
        <p:txBody>
          <a:bodyPr/>
          <a:lstStyle/>
          <a:p>
            <a:fld id="{ED2545A8-2B95-450C-B75A-5CDC1774573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337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309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023818" y="8899676"/>
            <a:ext cx="3077036" cy="468152"/>
          </a:xfrm>
          <a:prstGeom prst="rect">
            <a:avLst/>
          </a:prstGeom>
        </p:spPr>
        <p:txBody>
          <a:bodyPr/>
          <a:lstStyle/>
          <a:p>
            <a:fld id="{E56D5BAF-8FF5-EC40-A04E-6E1B6C9672D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0540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4954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6641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18333674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21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623455" y="2182469"/>
            <a:ext cx="5611049" cy="1344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Font typeface="Arial"/>
              <a:buNone/>
              <a:defRPr sz="1800"/>
            </a:lvl1pPr>
            <a:lvl2pPr marL="382190" marR="0" indent="-77390" algn="l" rtl="0">
              <a:lnSpc>
                <a:spcPct val="100000"/>
              </a:lnSpc>
              <a:spcBef>
                <a:spcPts val="225"/>
              </a:spcBef>
              <a:spcAft>
                <a:spcPts val="450"/>
              </a:spcAft>
              <a:buFont typeface="Arial"/>
              <a:buChar char="–"/>
              <a:defRPr/>
            </a:lvl2pPr>
            <a:lvl3pPr marL="640556" marR="0" indent="-97631" algn="l" rtl="0">
              <a:lnSpc>
                <a:spcPct val="125000"/>
              </a:lnSpc>
              <a:spcBef>
                <a:spcPts val="225"/>
              </a:spcBef>
              <a:spcAft>
                <a:spcPts val="450"/>
              </a:spcAft>
              <a:buFont typeface="Arial"/>
              <a:buChar char="•"/>
              <a:defRPr/>
            </a:lvl3pPr>
            <a:lvl4pPr marL="776288" marR="0" indent="-71438" algn="l" rtl="0">
              <a:lnSpc>
                <a:spcPct val="142857"/>
              </a:lnSpc>
              <a:spcBef>
                <a:spcPts val="225"/>
              </a:spcBef>
              <a:spcAft>
                <a:spcPts val="450"/>
              </a:spcAft>
              <a:buFont typeface="Courier New"/>
              <a:buChar char="o"/>
              <a:defRPr/>
            </a:lvl4pPr>
            <a:lvl5pPr marL="597694" marR="0" indent="-7144" algn="l" rtl="0">
              <a:spcBef>
                <a:spcPts val="450"/>
              </a:spcBef>
              <a:defRPr/>
            </a:lvl5pPr>
            <a:lvl6pPr marL="860822" marR="0" indent="-3572" algn="l" rtl="0">
              <a:spcBef>
                <a:spcPts val="450"/>
              </a:spcBef>
              <a:defRPr/>
            </a:lvl6pPr>
            <a:lvl7pPr marL="989409" marR="0" indent="-84534" algn="l" rtl="0">
              <a:lnSpc>
                <a:spcPct val="166666"/>
              </a:lnSpc>
              <a:spcBef>
                <a:spcPts val="225"/>
              </a:spcBef>
              <a:spcAft>
                <a:spcPts val="450"/>
              </a:spcAft>
              <a:buFont typeface="Arial"/>
              <a:buChar char="•"/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623455" y="962889"/>
            <a:ext cx="5611049" cy="971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defRPr sz="2700"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cxnSp>
        <p:nvCxnSpPr>
          <p:cNvPr id="16" name="Shape 16"/>
          <p:cNvCxnSpPr/>
          <p:nvPr/>
        </p:nvCxnSpPr>
        <p:spPr>
          <a:xfrm>
            <a:off x="0" y="4765639"/>
            <a:ext cx="6858000" cy="0"/>
          </a:xfrm>
          <a:prstGeom prst="straightConnector1">
            <a:avLst/>
          </a:prstGeom>
          <a:noFill/>
          <a:ln w="222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" name="Shape 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8661" y="3836524"/>
            <a:ext cx="2594475" cy="58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12624" y="3674217"/>
            <a:ext cx="1147324" cy="9144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1304925" y="76201"/>
            <a:ext cx="4343400" cy="612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lnSpc>
                <a:spcPct val="100000"/>
              </a:lnSpc>
              <a:spcBef>
                <a:spcPts val="0"/>
              </a:spcBef>
              <a:defRPr sz="2400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9" name="Content Placeholder 2"/>
          <p:cNvSpPr txBox="1">
            <a:spLocks/>
          </p:cNvSpPr>
          <p:nvPr userDrawn="1"/>
        </p:nvSpPr>
        <p:spPr>
          <a:xfrm>
            <a:off x="223935" y="1026757"/>
            <a:ext cx="5107781" cy="249078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44928" y="1045029"/>
            <a:ext cx="6487109" cy="3587296"/>
          </a:xfrm>
          <a:prstGeom prst="rect">
            <a:avLst/>
          </a:prstGeom>
        </p:spPr>
        <p:txBody>
          <a:bodyPr/>
          <a:lstStyle>
            <a:lvl1pPr marL="168275" indent="-168275">
              <a:buFont typeface="Arial" panose="020B0604020202020204" pitchFamily="34" charset="0"/>
              <a:buChar char="•"/>
              <a:defRPr sz="1600"/>
            </a:lvl1pPr>
            <a:lvl2pPr marL="457200" indent="-168275">
              <a:buFont typeface="Arial" panose="020B0604020202020204" pitchFamily="34" charset="0"/>
              <a:buChar char="•"/>
              <a:defRPr sz="1600"/>
            </a:lvl2pPr>
            <a:lvl3pPr marL="625475" indent="-168275">
              <a:buFont typeface="Arial" panose="020B0604020202020204" pitchFamily="34" charset="0"/>
              <a:buChar char="•"/>
              <a:defRPr sz="1600"/>
            </a:lvl3pPr>
            <a:lvl4pPr marL="801688" indent="-176213">
              <a:buFont typeface="Arial" panose="020B0604020202020204" pitchFamily="34" charset="0"/>
              <a:buChar char="•"/>
              <a:defRPr sz="1600"/>
            </a:lvl4pPr>
            <a:lvl5pPr marL="1027113" indent="-225425"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1304925" y="76201"/>
            <a:ext cx="4343400" cy="612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cxnSp>
        <p:nvCxnSpPr>
          <p:cNvPr id="6" name="Shape 6"/>
          <p:cNvCxnSpPr/>
          <p:nvPr/>
        </p:nvCxnSpPr>
        <p:spPr>
          <a:xfrm>
            <a:off x="0" y="713184"/>
            <a:ext cx="6858000" cy="0"/>
          </a:xfrm>
          <a:prstGeom prst="straightConnector1">
            <a:avLst/>
          </a:prstGeom>
          <a:noFill/>
          <a:ln w="22225" cap="flat" cmpd="sng">
            <a:solidFill>
              <a:srgbClr val="88062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" name="Shape 7"/>
          <p:cNvCxnSpPr/>
          <p:nvPr/>
        </p:nvCxnSpPr>
        <p:spPr>
          <a:xfrm>
            <a:off x="0" y="4765639"/>
            <a:ext cx="6858000" cy="0"/>
          </a:xfrm>
          <a:prstGeom prst="straightConnector1">
            <a:avLst/>
          </a:prstGeom>
          <a:noFill/>
          <a:ln w="22225" cap="flat" cmpd="sng">
            <a:solidFill>
              <a:srgbClr val="88062B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" name="Shape 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01338" y="192491"/>
            <a:ext cx="730574" cy="37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 userDrawn="1"/>
        </p:nvSpPr>
        <p:spPr>
          <a:xfrm>
            <a:off x="6409503" y="4826361"/>
            <a:ext cx="4484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0E95AF1-84F9-4BF4-B251-B8BC8A6891D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0" y="76201"/>
            <a:ext cx="806694" cy="806694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</p:sldLayoutIdLst>
  <p:timing>
    <p:tnLst>
      <p:par>
        <p:cTn id="1" dur="indefinite" restart="never" nodeType="tmRoot"/>
      </p:par>
    </p:tnLst>
  </p:timing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2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80010" y="1677895"/>
            <a:ext cx="6092042" cy="1780078"/>
          </a:xfrm>
        </p:spPr>
        <p:txBody>
          <a:bodyPr/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sz="2250" dirty="0" smtClean="0"/>
              <a:t>Interplanetary Small Satellite Conference</a:t>
            </a:r>
            <a:r>
              <a:rPr lang="en" sz="2625" dirty="0" smtClean="0"/>
              <a:t/>
            </a:r>
            <a:br>
              <a:rPr lang="en" sz="2625" dirty="0" smtClean="0"/>
            </a:br>
            <a:r>
              <a:rPr lang="en" sz="2625" dirty="0" smtClean="0"/>
              <a:t/>
            </a:r>
            <a:br>
              <a:rPr lang="en" sz="2625" dirty="0" smtClean="0"/>
            </a:br>
            <a:r>
              <a:rPr lang="en" sz="5000" dirty="0" smtClean="0"/>
              <a:t>MIT KitCube </a:t>
            </a:r>
            <a:r>
              <a:rPr lang="en" sz="4000" dirty="0" smtClean="0"/>
              <a:t/>
            </a:r>
            <a:br>
              <a:rPr lang="en" sz="4000" dirty="0" smtClean="0"/>
            </a:br>
            <a:r>
              <a:rPr lang="en" sz="2025" dirty="0"/>
              <a:t/>
            </a:r>
            <a:br>
              <a:rPr lang="en" sz="2025" dirty="0"/>
            </a:br>
            <a:r>
              <a:rPr lang="en" sz="2025" i="1" dirty="0" smtClean="0"/>
              <a:t>Angie Crews; Max Khatsenko; Prof. Kerri Cahoy</a:t>
            </a:r>
            <a:br>
              <a:rPr lang="en" sz="2025" i="1" dirty="0" smtClean="0"/>
            </a:br>
            <a:r>
              <a:rPr lang="en" sz="2025" i="1" dirty="0"/>
              <a:t>April 25</a:t>
            </a:r>
            <a:r>
              <a:rPr lang="en" sz="2025" i="1" baseline="30000" dirty="0"/>
              <a:t>th</a:t>
            </a:r>
            <a:r>
              <a:rPr lang="en" sz="2025" i="1" dirty="0"/>
              <a:t>, 2016</a:t>
            </a:r>
            <a:endParaRPr lang="en-US" sz="2025" i="1" dirty="0"/>
          </a:p>
        </p:txBody>
      </p:sp>
      <p:cxnSp>
        <p:nvCxnSpPr>
          <p:cNvPr id="6" name="Shape 60"/>
          <p:cNvCxnSpPr/>
          <p:nvPr/>
        </p:nvCxnSpPr>
        <p:spPr>
          <a:xfrm>
            <a:off x="805543" y="1426617"/>
            <a:ext cx="5312228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</p:spTree>
    <p:extLst>
      <p:ext uri="{BB962C8B-B14F-4D97-AF65-F5344CB8AC3E}">
        <p14:creationId xmlns:p14="http://schemas.microsoft.com/office/powerpoint/2010/main" val="361462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Team</a:t>
            </a:r>
          </a:p>
          <a:p>
            <a:r>
              <a:rPr lang="en-US" dirty="0" smtClean="0"/>
              <a:t>Mission Overview</a:t>
            </a:r>
          </a:p>
          <a:p>
            <a:r>
              <a:rPr lang="en-US" dirty="0" smtClean="0"/>
              <a:t>Concept of Operations</a:t>
            </a:r>
          </a:p>
          <a:p>
            <a:r>
              <a:rPr lang="en-US" dirty="0" smtClean="0"/>
              <a:t>Spacecraft Overview</a:t>
            </a:r>
          </a:p>
          <a:p>
            <a:r>
              <a:rPr lang="en-US" dirty="0" err="1" smtClean="0"/>
              <a:t>Lasercom</a:t>
            </a:r>
            <a:r>
              <a:rPr lang="en-US" dirty="0" smtClean="0"/>
              <a:t> Payload</a:t>
            </a:r>
          </a:p>
          <a:p>
            <a:r>
              <a:rPr lang="en-US" dirty="0" smtClean="0"/>
              <a:t>Propulsion Subsystem</a:t>
            </a:r>
          </a:p>
          <a:p>
            <a:r>
              <a:rPr lang="en-US" dirty="0" smtClean="0"/>
              <a:t>Challenges</a:t>
            </a:r>
          </a:p>
          <a:p>
            <a:r>
              <a:rPr lang="en-US" dirty="0" smtClean="0"/>
              <a:t>Vision</a:t>
            </a:r>
          </a:p>
          <a:p>
            <a:r>
              <a:rPr lang="en-US" dirty="0" smtClean="0"/>
              <a:t>Questions</a:t>
            </a:r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82386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Student Team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31827" y="2291429"/>
            <a:ext cx="4101491" cy="41916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000" b="1" i="1" dirty="0"/>
              <a:t>Spring 2015: </a:t>
            </a:r>
            <a:r>
              <a:rPr lang="en-US" sz="1000" b="1" i="1" dirty="0" err="1"/>
              <a:t>KitCube</a:t>
            </a:r>
            <a:r>
              <a:rPr lang="en-US" sz="1000" b="1" i="1" dirty="0"/>
              <a:t> began as a undergrad and grad space systems engineering design course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4914900" y="4793187"/>
            <a:ext cx="1439772" cy="247920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F857AEC8-E1A3-9E48-9E03-5E1CBA4D83B7}" type="slidenum">
              <a:rPr lang="en-US" smtClean="0"/>
              <a:t>3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110" y="851230"/>
            <a:ext cx="1885178" cy="17745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56" y="2776937"/>
            <a:ext cx="2146540" cy="16099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96"/>
          <a:stretch/>
        </p:blipFill>
        <p:spPr>
          <a:xfrm>
            <a:off x="206769" y="818983"/>
            <a:ext cx="4080793" cy="1488025"/>
          </a:xfrm>
          <a:prstGeom prst="rect">
            <a:avLst/>
          </a:prstGeom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4533399" y="2625811"/>
            <a:ext cx="2250392" cy="466597"/>
          </a:xfrm>
          <a:prstGeom prst="rect">
            <a:avLst/>
          </a:prstGeom>
        </p:spPr>
        <p:txBody>
          <a:bodyPr vert="horz" lIns="68580" tIns="34290" rIns="68580" bIns="3429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200" b="1" i="1" dirty="0"/>
              <a:t>Fall 2015: KitCube continued as a grad satellite engineering course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31827" y="4368746"/>
            <a:ext cx="2559239" cy="52172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000" b="1" i="1" dirty="0"/>
              <a:t>Fall 2015:  KitCube joined by Project Selene students in Pasadena, CA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6740" y="818983"/>
            <a:ext cx="938068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800" i="1" dirty="0"/>
              <a:t>Credit: MIT KitCube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608" y="3090174"/>
            <a:ext cx="2432680" cy="1539431"/>
          </a:xfrm>
          <a:prstGeom prst="rect">
            <a:avLst/>
          </a:prstGeom>
        </p:spPr>
      </p:pic>
      <p:sp>
        <p:nvSpPr>
          <p:cNvPr id="15" name="Content Placeholder 2"/>
          <p:cNvSpPr txBox="1">
            <a:spLocks/>
          </p:cNvSpPr>
          <p:nvPr/>
        </p:nvSpPr>
        <p:spPr>
          <a:xfrm>
            <a:off x="3030279" y="3092408"/>
            <a:ext cx="1097329" cy="1456296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000" b="1" i="1" dirty="0"/>
              <a:t>Spring 2016: KitCube has over 45 active team members, many continuing from previous semesters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3255" y="2776937"/>
            <a:ext cx="1027491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800" i="1" dirty="0"/>
              <a:t>Credit: Project Selene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9026" y="818982"/>
            <a:ext cx="799608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800" i="1" dirty="0"/>
              <a:t>Credit: Bill Litant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08509" y="4327436"/>
            <a:ext cx="799608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800" i="1" dirty="0"/>
              <a:t>Credit: Bill </a:t>
            </a:r>
            <a:r>
              <a:rPr lang="en-US" sz="800" i="1" dirty="0" err="1"/>
              <a:t>Litant</a:t>
            </a:r>
            <a:endParaRPr lang="en-US" sz="800" i="1" dirty="0"/>
          </a:p>
        </p:txBody>
      </p:sp>
    </p:spTree>
    <p:extLst>
      <p:ext uri="{BB962C8B-B14F-4D97-AF65-F5344CB8AC3E}">
        <p14:creationId xmlns:p14="http://schemas.microsoft.com/office/powerpoint/2010/main" val="635325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898"/>
          <a:stretch/>
        </p:blipFill>
        <p:spPr>
          <a:xfrm>
            <a:off x="3096348" y="1068683"/>
            <a:ext cx="3894083" cy="28663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Mission Overview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01181"/>
            <a:ext cx="3966604" cy="3587296"/>
          </a:xfrm>
        </p:spPr>
        <p:txBody>
          <a:bodyPr/>
          <a:lstStyle/>
          <a:p>
            <a:pPr marL="168275" lvl="1">
              <a:spcBef>
                <a:spcPts val="300"/>
              </a:spcBef>
              <a:spcAft>
                <a:spcPts val="300"/>
              </a:spcAft>
            </a:pPr>
            <a:r>
              <a:rPr lang="en-US" sz="1500" dirty="0" smtClean="0"/>
              <a:t>Video: https</a:t>
            </a:r>
            <a:r>
              <a:rPr lang="en-US" sz="1500" dirty="0"/>
              <a:t>://</a:t>
            </a:r>
            <a:r>
              <a:rPr lang="en-US" sz="1500" dirty="0" smtClean="0"/>
              <a:t>vimeo.com/153068013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500" dirty="0" err="1" smtClean="0"/>
              <a:t>KitCube</a:t>
            </a:r>
            <a:r>
              <a:rPr lang="en-US" sz="1500" dirty="0" smtClean="0"/>
              <a:t> is a student-built, </a:t>
            </a:r>
            <a:r>
              <a:rPr lang="en-US" sz="1500" u="sng" dirty="0" smtClean="0"/>
              <a:t>industry-funded</a:t>
            </a:r>
            <a:r>
              <a:rPr lang="en-US" sz="1500" dirty="0" smtClean="0"/>
              <a:t> 6U CubeSat that will fly to the moon and demonstrate: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sz="1500" dirty="0"/>
              <a:t>G</a:t>
            </a:r>
            <a:r>
              <a:rPr lang="en-US" sz="1500" dirty="0" smtClean="0"/>
              <a:t>reen monopropellant propulsion</a:t>
            </a:r>
          </a:p>
          <a:p>
            <a:pPr lvl="1">
              <a:spcBef>
                <a:spcPts val="300"/>
              </a:spcBef>
              <a:spcAft>
                <a:spcPts val="1200"/>
              </a:spcAft>
            </a:pPr>
            <a:r>
              <a:rPr lang="en-US" sz="1500" dirty="0" smtClean="0"/>
              <a:t>Compact, power efficient free space optical communications with fine pointing capabilities</a:t>
            </a:r>
            <a:endParaRPr lang="en-US" sz="1500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500" dirty="0" smtClean="0"/>
              <a:t>Part of NASA’s </a:t>
            </a:r>
            <a:r>
              <a:rPr lang="en-US" sz="1500" dirty="0" err="1" smtClean="0"/>
              <a:t>CubeQuest</a:t>
            </a:r>
            <a:r>
              <a:rPr lang="en-US" sz="1500" dirty="0" smtClean="0"/>
              <a:t> Challenge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sz="1500" dirty="0" smtClean="0"/>
              <a:t>Top 3 in GT-4 will get a SLS launch to the moon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sz="1500" dirty="0" err="1" smtClean="0"/>
              <a:t>KitCube</a:t>
            </a:r>
            <a:r>
              <a:rPr lang="en-US" sz="1500" dirty="0" smtClean="0"/>
              <a:t> has placed 2</a:t>
            </a:r>
            <a:r>
              <a:rPr lang="en-US" sz="1500" baseline="30000" dirty="0" smtClean="0"/>
              <a:t>nd</a:t>
            </a:r>
            <a:r>
              <a:rPr lang="en-US" sz="1500" dirty="0" smtClean="0"/>
              <a:t> in GT-1 and GT-2.  GT-3 will be Aug 2016, and GT-4 will take place Feb 2017</a:t>
            </a:r>
            <a:endParaRPr lang="en-US" sz="1500" dirty="0"/>
          </a:p>
        </p:txBody>
      </p:sp>
      <p:sp>
        <p:nvSpPr>
          <p:cNvPr id="3" name="TextBox 2"/>
          <p:cNvSpPr txBox="1"/>
          <p:nvPr/>
        </p:nvSpPr>
        <p:spPr>
          <a:xfrm>
            <a:off x="5678738" y="3750346"/>
            <a:ext cx="165853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Credit: Max </a:t>
            </a:r>
            <a:r>
              <a:rPr lang="en-US" sz="600" dirty="0" err="1" smtClean="0"/>
              <a:t>Khatsenko</a:t>
            </a:r>
            <a:r>
              <a:rPr lang="en-US" sz="600" dirty="0" smtClean="0"/>
              <a:t> 02/16</a:t>
            </a:r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24302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0391" y="-25636"/>
            <a:ext cx="6877184" cy="620034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38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/>
          <a:srcRect l="1325" t="1" r="6870" b="72090"/>
          <a:stretch/>
        </p:blipFill>
        <p:spPr>
          <a:xfrm>
            <a:off x="-10391" y="3942796"/>
            <a:ext cx="6877184" cy="12007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66" r="8099" b="1519"/>
          <a:stretch/>
        </p:blipFill>
        <p:spPr>
          <a:xfrm>
            <a:off x="-2506" y="493684"/>
            <a:ext cx="6871987" cy="4646559"/>
          </a:xfrm>
          <a:prstGeom prst="rect">
            <a:avLst/>
          </a:prstGeom>
        </p:spPr>
      </p:pic>
      <p:sp>
        <p:nvSpPr>
          <p:cNvPr id="56" name="Oval 55"/>
          <p:cNvSpPr/>
          <p:nvPr/>
        </p:nvSpPr>
        <p:spPr>
          <a:xfrm>
            <a:off x="3662834" y="2253386"/>
            <a:ext cx="1645920" cy="1645920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342866"/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477594" y="4810476"/>
            <a:ext cx="477145" cy="279211"/>
          </a:xfrm>
          <a:prstGeom prst="rect">
            <a:avLst/>
          </a:prstGeom>
        </p:spPr>
        <p:txBody>
          <a:bodyPr/>
          <a:lstStyle/>
          <a:p>
            <a:fld id="{F857AEC8-E1A3-9E48-9E03-5E1CBA4D83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t="25875" b="7046"/>
          <a:stretch/>
        </p:blipFill>
        <p:spPr>
          <a:xfrm>
            <a:off x="3026084" y="594398"/>
            <a:ext cx="3603115" cy="143428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4185712" y="3056290"/>
            <a:ext cx="3000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866"/>
            <a:r>
              <a:rPr lang="en-US" sz="1350" b="1" kern="1200" dirty="0">
                <a:solidFill>
                  <a:srgbClr val="FFFF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460929" y="2804485"/>
            <a:ext cx="3000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866"/>
            <a:r>
              <a:rPr lang="en-US" sz="1350" b="1" kern="1200" dirty="0">
                <a:solidFill>
                  <a:srgbClr val="456FEF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4559" y="4325967"/>
            <a:ext cx="3000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866"/>
            <a:r>
              <a:rPr lang="en-US" sz="1350" b="1" kern="1200" dirty="0">
                <a:solidFill>
                  <a:srgbClr val="00C9C9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41437" y="4265886"/>
            <a:ext cx="3000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866"/>
            <a:r>
              <a:rPr lang="en-US" sz="1350" b="1" kern="1200" dirty="0">
                <a:solidFill>
                  <a:srgbClr val="D300D3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04062" y="2837367"/>
            <a:ext cx="3000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866"/>
            <a:r>
              <a:rPr lang="en-US" sz="1350" b="1" kern="1200" dirty="0">
                <a:solidFill>
                  <a:srgbClr val="00FF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11417" y="763546"/>
            <a:ext cx="3000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866"/>
            <a:r>
              <a:rPr lang="en-US" sz="1350" b="1" kern="1200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5610" y="686201"/>
            <a:ext cx="3000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866"/>
            <a:r>
              <a:rPr lang="en-US" sz="1350" b="1" kern="1200" dirty="0">
                <a:solidFill>
                  <a:srgbClr val="0606D9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89490" y="1467095"/>
            <a:ext cx="3000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866"/>
            <a:r>
              <a:rPr lang="en-US" sz="1350" b="1" kern="1200" dirty="0">
                <a:solidFill>
                  <a:prstClr val="white"/>
                </a:solidFill>
                <a:latin typeface="Arial Black" panose="020B0A04020102020204" pitchFamily="34" charset="0"/>
              </a:rPr>
              <a:t>8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/>
          </p:nvPr>
        </p:nvGraphicFramePr>
        <p:xfrm>
          <a:off x="15553" y="763874"/>
          <a:ext cx="2843897" cy="3017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570"/>
                <a:gridCol w="2518327"/>
              </a:tblGrid>
              <a:tr h="166855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0</a:t>
                      </a:r>
                      <a:endParaRPr lang="en-US" sz="1100" b="1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Separation &amp; Boot (4-8 </a:t>
                      </a:r>
                      <a:r>
                        <a:rPr lang="en-US" sz="1100" b="1" dirty="0" err="1" smtClean="0">
                          <a:solidFill>
                            <a:schemeClr val="bg1"/>
                          </a:solidFill>
                        </a:rPr>
                        <a:t>hrs</a:t>
                      </a: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 after T0)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220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FF00"/>
                          </a:solidFill>
                        </a:rPr>
                        <a:t>1</a:t>
                      </a:r>
                      <a:endParaRPr lang="en-US" sz="1100" b="1" dirty="0">
                        <a:solidFill>
                          <a:srgbClr val="FFFF00"/>
                        </a:solidFill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>
                          <a:solidFill>
                            <a:schemeClr val="bg1"/>
                          </a:solidFill>
                        </a:rPr>
                        <a:t>Detumbling</a:t>
                      </a: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, </a:t>
                      </a:r>
                      <a:r>
                        <a:rPr lang="en-US" sz="1100" b="1" dirty="0" err="1" smtClean="0">
                          <a:solidFill>
                            <a:schemeClr val="bg1"/>
                          </a:solidFill>
                        </a:rPr>
                        <a:t>Deployer</a:t>
                      </a: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 Actuation,</a:t>
                      </a:r>
                      <a:r>
                        <a:rPr lang="en-US" sz="11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System Checkout (&lt;8</a:t>
                      </a:r>
                      <a:r>
                        <a:rPr lang="en-US" sz="11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100" b="1" baseline="0" dirty="0" err="1" smtClean="0">
                          <a:solidFill>
                            <a:schemeClr val="bg1"/>
                          </a:solidFill>
                        </a:rPr>
                        <a:t>hrs</a:t>
                      </a:r>
                      <a:r>
                        <a:rPr lang="en-US" sz="1100" b="1" baseline="0" dirty="0" smtClean="0">
                          <a:solidFill>
                            <a:schemeClr val="bg1"/>
                          </a:solidFill>
                        </a:rPr>
                        <a:t> after separation)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469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456FEF"/>
                          </a:solidFill>
                        </a:rPr>
                        <a:t>2</a:t>
                      </a:r>
                      <a:endParaRPr lang="en-US" sz="1100" b="1" dirty="0">
                        <a:solidFill>
                          <a:srgbClr val="456FEF"/>
                        </a:solidFill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Outbound to Exterior Weak Stability Boundary (74 days)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469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C9C9"/>
                          </a:solidFill>
                        </a:rPr>
                        <a:t>3</a:t>
                      </a:r>
                      <a:endParaRPr lang="en-US" sz="1100" b="1" dirty="0">
                        <a:solidFill>
                          <a:srgbClr val="00C9C9"/>
                        </a:solidFill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Falling</a:t>
                      </a:r>
                      <a:r>
                        <a:rPr lang="en-US" sz="1100" b="1" baseline="0" dirty="0" smtClean="0">
                          <a:solidFill>
                            <a:schemeClr val="bg1"/>
                          </a:solidFill>
                        </a:rPr>
                        <a:t> Back to the Moon for B</a:t>
                      </a: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allistic Capture</a:t>
                      </a:r>
                      <a:r>
                        <a:rPr lang="en-US" sz="1100" b="1" baseline="0" dirty="0" smtClean="0">
                          <a:solidFill>
                            <a:schemeClr val="bg1"/>
                          </a:solidFill>
                        </a:rPr>
                        <a:t> (65.5 days)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469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D300D3"/>
                          </a:solidFill>
                        </a:rPr>
                        <a:t>4</a:t>
                      </a:r>
                      <a:endParaRPr lang="en-US" sz="1100" b="1" dirty="0">
                        <a:solidFill>
                          <a:srgbClr val="D300D3"/>
                        </a:solidFill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Corrected Ballistic Capture Trajectory (17 days)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469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FF00"/>
                          </a:solidFill>
                        </a:rPr>
                        <a:t>5</a:t>
                      </a:r>
                      <a:endParaRPr lang="en-US" sz="1100" b="1" dirty="0">
                        <a:solidFill>
                          <a:srgbClr val="00FF00"/>
                        </a:solidFill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Inside Lunar Sphere of Influence, Targeting </a:t>
                      </a:r>
                      <a:r>
                        <a:rPr lang="en-US" sz="1100" b="1" dirty="0" err="1" smtClean="0">
                          <a:solidFill>
                            <a:schemeClr val="bg1"/>
                          </a:solidFill>
                        </a:rPr>
                        <a:t>Periselene</a:t>
                      </a: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 (23 </a:t>
                      </a:r>
                      <a:r>
                        <a:rPr lang="en-US" sz="1100" b="1" dirty="0" err="1" smtClean="0">
                          <a:solidFill>
                            <a:schemeClr val="bg1"/>
                          </a:solidFill>
                        </a:rPr>
                        <a:t>hrs</a:t>
                      </a: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469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en-US" sz="1100" b="1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Lunar Capture Maneuver</a:t>
                      </a:r>
                      <a:r>
                        <a:rPr lang="en-US" sz="1100" b="1" baseline="0" dirty="0" smtClean="0">
                          <a:solidFill>
                            <a:schemeClr val="bg1"/>
                          </a:solidFill>
                        </a:rPr>
                        <a:t>, </a:t>
                      </a: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150 m/s  (9.7 </a:t>
                      </a:r>
                      <a:r>
                        <a:rPr lang="en-US" sz="1100" b="1" dirty="0" err="1" smtClean="0">
                          <a:solidFill>
                            <a:schemeClr val="bg1"/>
                          </a:solidFill>
                        </a:rPr>
                        <a:t>hrs</a:t>
                      </a: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469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FF"/>
                          </a:solidFill>
                        </a:rPr>
                        <a:t>7</a:t>
                      </a:r>
                      <a:endParaRPr lang="en-US" sz="1100" b="1" dirty="0">
                        <a:solidFill>
                          <a:srgbClr val="0000FF"/>
                        </a:solidFill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Altitude</a:t>
                      </a:r>
                      <a:r>
                        <a:rPr lang="en-US" sz="1100" b="1" baseline="0" dirty="0" smtClean="0">
                          <a:solidFill>
                            <a:schemeClr val="bg1"/>
                          </a:solidFill>
                        </a:rPr>
                        <a:t> Reduction, 180 m/s total (45 days)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469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Final Orbit &amp; Nominal Operations</a:t>
                      </a:r>
                    </a:p>
                    <a:p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(204 days after separation)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4529410" y="3110371"/>
            <a:ext cx="3000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866"/>
            <a:r>
              <a:rPr lang="en-US" sz="1350" b="1" kern="1200" dirty="0">
                <a:solidFill>
                  <a:srgbClr val="C0504D">
                    <a:lumMod val="40000"/>
                    <a:lumOff val="60000"/>
                  </a:srgbClr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7" name="Explosion 1 36"/>
          <p:cNvSpPr/>
          <p:nvPr/>
        </p:nvSpPr>
        <p:spPr>
          <a:xfrm>
            <a:off x="231876" y="4394849"/>
            <a:ext cx="192683" cy="162318"/>
          </a:xfrm>
          <a:prstGeom prst="irregularSeal1">
            <a:avLst/>
          </a:prstGeom>
          <a:ln>
            <a:solidFill>
              <a:srgbClr val="00C9C9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defTabSz="342866"/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38" name="Explosion 1 37"/>
          <p:cNvSpPr/>
          <p:nvPr/>
        </p:nvSpPr>
        <p:spPr>
          <a:xfrm>
            <a:off x="3565726" y="2692202"/>
            <a:ext cx="192683" cy="162318"/>
          </a:xfrm>
          <a:prstGeom prst="irregularSeal1">
            <a:avLst/>
          </a:prstGeom>
          <a:gradFill>
            <a:gsLst>
              <a:gs pos="32000">
                <a:schemeClr val="bg1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rgbClr val="456F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342866"/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39" name="Explosion 1 38"/>
          <p:cNvSpPr/>
          <p:nvPr/>
        </p:nvSpPr>
        <p:spPr>
          <a:xfrm>
            <a:off x="2248754" y="4573977"/>
            <a:ext cx="192683" cy="162318"/>
          </a:xfrm>
          <a:prstGeom prst="irregularSeal1">
            <a:avLst/>
          </a:prstGeom>
          <a:gradFill flip="none" rotWithShape="1">
            <a:gsLst>
              <a:gs pos="0">
                <a:srgbClr val="D300D3">
                  <a:tint val="66000"/>
                  <a:satMod val="160000"/>
                </a:srgbClr>
              </a:gs>
              <a:gs pos="50000">
                <a:srgbClr val="D300D3">
                  <a:tint val="44500"/>
                  <a:satMod val="160000"/>
                </a:srgbClr>
              </a:gs>
              <a:gs pos="100000">
                <a:srgbClr val="D300D3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D300D3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defTabSz="342866"/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40" name="Explosion 1 39"/>
          <p:cNvSpPr/>
          <p:nvPr/>
        </p:nvSpPr>
        <p:spPr>
          <a:xfrm>
            <a:off x="5338130" y="1051528"/>
            <a:ext cx="192683" cy="162318"/>
          </a:xfrm>
          <a:prstGeom prst="irregularSeal1">
            <a:avLst/>
          </a:prstGeom>
          <a:gradFill>
            <a:gsLst>
              <a:gs pos="0">
                <a:srgbClr val="FF0000"/>
              </a:gs>
              <a:gs pos="54000">
                <a:schemeClr val="accent2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defTabSz="342866"/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221082" y="2519445"/>
            <a:ext cx="88197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866"/>
            <a:r>
              <a:rPr lang="en-US" sz="1050" i="1" kern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Moon Flyby</a:t>
            </a:r>
          </a:p>
        </p:txBody>
      </p:sp>
      <p:sp>
        <p:nvSpPr>
          <p:cNvPr id="44" name="Explosion 1 43"/>
          <p:cNvSpPr/>
          <p:nvPr/>
        </p:nvSpPr>
        <p:spPr>
          <a:xfrm>
            <a:off x="4590831" y="967231"/>
            <a:ext cx="192683" cy="162318"/>
          </a:xfrm>
          <a:prstGeom prst="irregularSeal1">
            <a:avLst/>
          </a:prstGeom>
          <a:gradFill flip="none" rotWithShape="1">
            <a:gsLst>
              <a:gs pos="41000">
                <a:srgbClr val="FF0000"/>
              </a:gs>
              <a:gs pos="82000">
                <a:srgbClr val="0606D9">
                  <a:tint val="44500"/>
                  <a:satMod val="160000"/>
                </a:srgbClr>
              </a:gs>
              <a:gs pos="100000">
                <a:srgbClr val="0606D9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342866"/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5440" y="4619340"/>
            <a:ext cx="22596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866"/>
            <a:r>
              <a:rPr lang="en-US" sz="1350" i="1" kern="1200" dirty="0">
                <a:solidFill>
                  <a:prstClr val="white"/>
                </a:solidFill>
              </a:rPr>
              <a:t>Distance from Earth:</a:t>
            </a:r>
          </a:p>
          <a:p>
            <a:pPr defTabSz="342866"/>
            <a:r>
              <a:rPr lang="en-US" sz="1350" b="1" kern="1200" dirty="0">
                <a:solidFill>
                  <a:prstClr val="white"/>
                </a:solidFill>
              </a:rPr>
              <a:t>1,721,796 km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565726" y="680925"/>
            <a:ext cx="83869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866"/>
            <a:r>
              <a:rPr lang="en-US" sz="1350" b="1" kern="1200" dirty="0">
                <a:solidFill>
                  <a:prstClr val="white"/>
                </a:solidFill>
              </a:rPr>
              <a:t>Day 159</a:t>
            </a:r>
          </a:p>
        </p:txBody>
      </p:sp>
      <p:cxnSp>
        <p:nvCxnSpPr>
          <p:cNvPr id="49" name="Straight Arrow Connector 48"/>
          <p:cNvCxnSpPr>
            <a:endCxn id="44" idx="1"/>
          </p:cNvCxnSpPr>
          <p:nvPr/>
        </p:nvCxnSpPr>
        <p:spPr>
          <a:xfrm>
            <a:off x="4338034" y="862559"/>
            <a:ext cx="252797" cy="169411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5267712" y="3742176"/>
            <a:ext cx="154048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866"/>
            <a:r>
              <a:rPr lang="en-US" sz="1350" b="1" kern="1200" dirty="0">
                <a:solidFill>
                  <a:prstClr val="white"/>
                </a:solidFill>
              </a:rPr>
              <a:t>Exterior Weak Stability Boundary (WSB) </a:t>
            </a:r>
            <a:r>
              <a:rPr lang="en-US" sz="1350" b="1" kern="1200" dirty="0" smtClean="0">
                <a:solidFill>
                  <a:prstClr val="white"/>
                </a:solidFill>
              </a:rPr>
              <a:t>Solution</a:t>
            </a:r>
            <a:r>
              <a:rPr lang="en-US" sz="1350" b="1" kern="1200" baseline="30000" dirty="0" smtClean="0">
                <a:solidFill>
                  <a:prstClr val="white"/>
                </a:solidFill>
              </a:rPr>
              <a:t>[1]</a:t>
            </a:r>
            <a:endParaRPr lang="en-US" sz="1350" b="1" kern="1200" baseline="30000" dirty="0">
              <a:solidFill>
                <a:prstClr val="white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877821" y="1705310"/>
            <a:ext cx="83869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866"/>
            <a:r>
              <a:rPr lang="en-US" sz="1350" b="1" kern="1200" dirty="0">
                <a:solidFill>
                  <a:prstClr val="white"/>
                </a:solidFill>
              </a:rPr>
              <a:t>Day 204</a:t>
            </a:r>
          </a:p>
        </p:txBody>
      </p:sp>
      <p:cxnSp>
        <p:nvCxnSpPr>
          <p:cNvPr id="53" name="Straight Arrow Connector 52"/>
          <p:cNvCxnSpPr/>
          <p:nvPr/>
        </p:nvCxnSpPr>
        <p:spPr>
          <a:xfrm flipH="1" flipV="1">
            <a:off x="5561458" y="1249950"/>
            <a:ext cx="476497" cy="326347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Shape 159"/>
          <p:cNvSpPr txBox="1">
            <a:spLocks/>
          </p:cNvSpPr>
          <p:nvPr/>
        </p:nvSpPr>
        <p:spPr>
          <a:xfrm>
            <a:off x="347459" y="195045"/>
            <a:ext cx="6161484" cy="383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6789" tIns="26789" rIns="26789" bIns="26789">
            <a:normAutofit/>
          </a:bodyPr>
          <a:lstStyle>
            <a:lvl1pPr marL="0" marR="0" indent="0" algn="ctr" defTabSz="47320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45" b="0" i="0" u="none" strike="noStrike" cap="all" spc="583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Avenir Light"/>
              </a:defRPr>
            </a:lvl1pPr>
            <a:lvl2pPr marL="0" marR="0" indent="228600" algn="l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 i="0" u="none" strike="noStrike" cap="all" spc="72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Avenir Light"/>
              </a:defRPr>
            </a:lvl2pPr>
            <a:lvl3pPr marL="0" marR="0" indent="457200" algn="l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 i="0" u="none" strike="noStrike" cap="all" spc="72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Avenir Light"/>
              </a:defRPr>
            </a:lvl3pPr>
            <a:lvl4pPr marL="0" marR="0" indent="685800" algn="l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 i="0" u="none" strike="noStrike" cap="all" spc="72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Avenir Light"/>
              </a:defRPr>
            </a:lvl4pPr>
            <a:lvl5pPr marL="0" marR="0" indent="914400" algn="l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 i="0" u="none" strike="noStrike" cap="all" spc="72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Avenir Light"/>
              </a:defRPr>
            </a:lvl5pPr>
            <a:lvl6pPr marL="0" marR="0" indent="1143000" algn="l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 i="0" u="none" strike="noStrike" cap="all" spc="72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Avenir Light"/>
              </a:defRPr>
            </a:lvl6pPr>
            <a:lvl7pPr marL="0" marR="0" indent="1371600" algn="l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 i="0" u="none" strike="noStrike" cap="all" spc="72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Avenir Light"/>
              </a:defRPr>
            </a:lvl7pPr>
            <a:lvl8pPr marL="0" marR="0" indent="1600200" algn="l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 i="0" u="none" strike="noStrike" cap="all" spc="72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Avenir Light"/>
              </a:defRPr>
            </a:lvl8pPr>
            <a:lvl9pPr marL="0" marR="0" indent="1828800" algn="l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 i="0" u="none" strike="noStrike" cap="all" spc="72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Avenir Light"/>
              </a:defRPr>
            </a:lvl9pPr>
          </a:lstStyle>
          <a:p>
            <a:pPr defTabSz="249519">
              <a:defRPr/>
            </a:pPr>
            <a:r>
              <a:rPr lang="en-US" sz="1922" spc="307" dirty="0">
                <a:latin typeface="Avenir Light"/>
              </a:rPr>
              <a:t>Concept of operations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315545" y="4960913"/>
            <a:ext cx="1060787" cy="1515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6789" tIns="26789" rIns="26789" bIns="26789" numCol="1" spcCol="38100" rtlCol="0" anchor="ctr">
            <a:spAutoFit/>
          </a:bodyPr>
          <a:lstStyle/>
          <a:p>
            <a:r>
              <a:rPr lang="en-US" sz="633" dirty="0"/>
              <a:t>Image credit: KitCube Team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78687" y="4935057"/>
            <a:ext cx="182177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solidFill>
                  <a:schemeClr val="bg1"/>
                </a:solidFill>
              </a:rPr>
              <a:t>Credit: Max Yates 02/16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34" name="Explosion 1 33"/>
          <p:cNvSpPr/>
          <p:nvPr/>
        </p:nvSpPr>
        <p:spPr>
          <a:xfrm>
            <a:off x="4293111" y="2948053"/>
            <a:ext cx="192683" cy="162318"/>
          </a:xfrm>
          <a:prstGeom prst="irregularSeal1">
            <a:avLst/>
          </a:prstGeom>
          <a:gradFill>
            <a:gsLst>
              <a:gs pos="46000">
                <a:srgbClr val="7BC7C9"/>
              </a:gs>
              <a:gs pos="0">
                <a:schemeClr val="accent1"/>
              </a:gs>
              <a:gs pos="68000">
                <a:srgbClr val="FFFF00"/>
              </a:gs>
            </a:gsLst>
            <a:lin ang="16200000" scaled="0"/>
          </a:gra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342866"/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36" name="Explosion 1 35"/>
          <p:cNvSpPr/>
          <p:nvPr/>
        </p:nvSpPr>
        <p:spPr>
          <a:xfrm>
            <a:off x="5188978" y="3056290"/>
            <a:ext cx="192683" cy="162318"/>
          </a:xfrm>
          <a:prstGeom prst="irregularSeal1">
            <a:avLst/>
          </a:prstGeom>
          <a:gradFill>
            <a:gsLst>
              <a:gs pos="15000">
                <a:schemeClr val="bg1"/>
              </a:gs>
              <a:gs pos="76000">
                <a:srgbClr val="7030A0"/>
              </a:gs>
              <a:gs pos="80000">
                <a:schemeClr val="accent2">
                  <a:lumMod val="60000"/>
                  <a:lumOff val="40000"/>
                </a:schemeClr>
              </a:gs>
            </a:gsLst>
            <a:lin ang="16200000" scaled="0"/>
          </a:gra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342866"/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41" name="Explosion 1 40"/>
          <p:cNvSpPr/>
          <p:nvPr/>
        </p:nvSpPr>
        <p:spPr>
          <a:xfrm>
            <a:off x="5404062" y="1149223"/>
            <a:ext cx="192683" cy="162318"/>
          </a:xfrm>
          <a:prstGeom prst="irregularSeal1">
            <a:avLst/>
          </a:prstGeom>
          <a:gradFill>
            <a:gsLst>
              <a:gs pos="3348">
                <a:schemeClr val="bg1"/>
              </a:gs>
              <a:gs pos="0">
                <a:schemeClr val="accent1"/>
              </a:gs>
              <a:gs pos="54000">
                <a:schemeClr val="bg1"/>
              </a:gs>
            </a:gsLst>
            <a:lin ang="16200000" scaled="0"/>
          </a:gradFill>
          <a:ln>
            <a:solidFill>
              <a:srgbClr val="0000FF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defTabSz="342866"/>
            <a:endParaRPr lang="en-US" sz="1350" kern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1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8" t="4853" r="19523" b="22523"/>
          <a:stretch/>
        </p:blipFill>
        <p:spPr>
          <a:xfrm>
            <a:off x="3049486" y="1395547"/>
            <a:ext cx="3808513" cy="25773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Spacecraft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928" y="1045029"/>
            <a:ext cx="3456215" cy="3587296"/>
          </a:xfrm>
        </p:spPr>
        <p:txBody>
          <a:bodyPr/>
          <a:lstStyle/>
          <a:p>
            <a:r>
              <a:rPr lang="en-US" dirty="0" smtClean="0"/>
              <a:t>Communications: X band (in flux) &amp; UHF radios, with </a:t>
            </a:r>
            <a:r>
              <a:rPr lang="en-US" dirty="0" err="1" smtClean="0"/>
              <a:t>lasercom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Pointing: 3-axis controlled with reaction wheels and star tracker</a:t>
            </a:r>
          </a:p>
          <a:p>
            <a:endParaRPr lang="en-US" dirty="0" smtClean="0"/>
          </a:p>
          <a:p>
            <a:r>
              <a:rPr lang="en-US" dirty="0" smtClean="0"/>
              <a:t>Power: Solar panels &amp; batteries, with deployable 6U panel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Propulsion: Miniature green monopropellant thrusters (in flux)</a:t>
            </a:r>
          </a:p>
          <a:p>
            <a:endParaRPr lang="en-US" dirty="0"/>
          </a:p>
          <a:p>
            <a:r>
              <a:rPr lang="en-US" dirty="0" smtClean="0"/>
              <a:t>Custom designed avionics &amp; aluminum structure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712858" y="3788244"/>
            <a:ext cx="165853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Credit: Max </a:t>
            </a:r>
            <a:r>
              <a:rPr lang="en-US" sz="600" dirty="0" err="1" smtClean="0"/>
              <a:t>Khatsenko</a:t>
            </a:r>
            <a:r>
              <a:rPr lang="en-US" sz="600" dirty="0" smtClean="0"/>
              <a:t> 02/16</a:t>
            </a:r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387463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Laser Communications</a:t>
            </a:r>
            <a:endParaRPr lang="en-US" dirty="0"/>
          </a:p>
        </p:txBody>
      </p:sp>
      <p:sp>
        <p:nvSpPr>
          <p:cNvPr id="3" name="AutoShape 2" descr="Inline image 1"/>
          <p:cNvSpPr>
            <a:spLocks noChangeAspect="1" noChangeArrowheads="1"/>
          </p:cNvSpPr>
          <p:nvPr/>
        </p:nvSpPr>
        <p:spPr bwMode="auto">
          <a:xfrm>
            <a:off x="3641123" y="1597422"/>
            <a:ext cx="2361771" cy="1987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05"/>
          <a:stretch/>
        </p:blipFill>
        <p:spPr>
          <a:xfrm>
            <a:off x="1001761" y="2728201"/>
            <a:ext cx="2463036" cy="17139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01761" y="4226707"/>
            <a:ext cx="20100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Credit: Derek Barnes</a:t>
            </a:r>
            <a:endParaRPr lang="en-US" sz="8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3" r="49688"/>
          <a:stretch/>
        </p:blipFill>
        <p:spPr>
          <a:xfrm>
            <a:off x="4038380" y="890215"/>
            <a:ext cx="2819620" cy="3546685"/>
          </a:xfrm>
          <a:prstGeom prst="rect">
            <a:avLst/>
          </a:prstGeom>
        </p:spPr>
      </p:pic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30186" y="1065048"/>
            <a:ext cx="3629921" cy="3587296"/>
          </a:xfrm>
        </p:spPr>
        <p:txBody>
          <a:bodyPr/>
          <a:lstStyle/>
          <a:p>
            <a:r>
              <a:rPr lang="en-US" dirty="0" smtClean="0"/>
              <a:t>Master Oscillator Power Amplifier (MOPA) configuration with custom 1550 nm Fiber Laser Module and optical fiber collimator</a:t>
            </a:r>
          </a:p>
          <a:p>
            <a:r>
              <a:rPr lang="en-US" dirty="0" smtClean="0"/>
              <a:t>Volume: ~0.5U, Mass ~0.91 kg, </a:t>
            </a:r>
            <a:r>
              <a:rPr lang="en-US" dirty="0" err="1" smtClean="0"/>
              <a:t>Tx</a:t>
            </a:r>
            <a:r>
              <a:rPr lang="en-US" dirty="0" smtClean="0"/>
              <a:t> optical output power ~1.2W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785347" y="4226707"/>
            <a:ext cx="20100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Credit: Angie Crews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447681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Green Monopropellant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929" y="915375"/>
            <a:ext cx="2987368" cy="3587296"/>
          </a:xfrm>
        </p:spPr>
        <p:txBody>
          <a:bodyPr/>
          <a:lstStyle/>
          <a:p>
            <a:r>
              <a:rPr lang="en-US" dirty="0" smtClean="0"/>
              <a:t>AF-M315E: Stable, low-toxic propellant developed by the AFRL</a:t>
            </a:r>
          </a:p>
          <a:p>
            <a:r>
              <a:rPr lang="en-US" dirty="0" smtClean="0"/>
              <a:t>4x </a:t>
            </a:r>
            <a:r>
              <a:rPr lang="en-US" dirty="0" err="1" smtClean="0"/>
              <a:t>Busek</a:t>
            </a:r>
            <a:r>
              <a:rPr lang="en-US" dirty="0" smtClean="0"/>
              <a:t> BGT-X5 as current baseline</a:t>
            </a:r>
            <a:endParaRPr lang="en-US" dirty="0"/>
          </a:p>
          <a:p>
            <a:r>
              <a:rPr lang="en-US" dirty="0" smtClean="0"/>
              <a:t>Momentum desaturation using canted thrusters (2</a:t>
            </a:r>
            <a:r>
              <a:rPr lang="en-US" dirty="0" smtClean="0">
                <a:latin typeface="Calibri"/>
              </a:rPr>
              <a:t>⁰)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297" y="785324"/>
            <a:ext cx="3520961" cy="18585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412" y="2827366"/>
            <a:ext cx="1933845" cy="1848108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668825"/>
              </p:ext>
            </p:extLst>
          </p:nvPr>
        </p:nvGraphicFramePr>
        <p:xfrm>
          <a:off x="375476" y="2827366"/>
          <a:ext cx="4345852" cy="1848108"/>
        </p:xfrm>
        <a:graphic>
          <a:graphicData uri="http://schemas.openxmlformats.org/drawingml/2006/table">
            <a:tbl>
              <a:tblPr firstRow="1" bandRow="1">
                <a:tableStyleId>{0447938E-5345-473A-9526-AE8F51B30996}</a:tableStyleId>
              </a:tblPr>
              <a:tblGrid>
                <a:gridCol w="2027954"/>
                <a:gridCol w="2317898"/>
              </a:tblGrid>
              <a:tr h="308018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Nominal Thrust</a:t>
                      </a:r>
                      <a:r>
                        <a:rPr lang="en-US" b="1" baseline="0" dirty="0" smtClean="0"/>
                        <a:t> (</a:t>
                      </a:r>
                      <a:r>
                        <a:rPr lang="en-US" b="1" baseline="0" dirty="0" err="1" smtClean="0"/>
                        <a:t>mN</a:t>
                      </a:r>
                      <a:r>
                        <a:rPr lang="en-US" b="1" baseline="0" dirty="0" smtClean="0"/>
                        <a:t>) </a:t>
                      </a:r>
                      <a:r>
                        <a:rPr lang="en-US" b="1" baseline="30000" dirty="0" smtClean="0"/>
                        <a:t>[2]</a:t>
                      </a:r>
                      <a:endParaRPr lang="en-US" b="1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500, throttle-able</a:t>
                      </a:r>
                      <a:endParaRPr lang="en-US" dirty="0"/>
                    </a:p>
                  </a:txBody>
                  <a:tcPr anchor="ctr"/>
                </a:tc>
              </a:tr>
              <a:tr h="308018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Specific</a:t>
                      </a:r>
                      <a:r>
                        <a:rPr lang="en-US" b="1" baseline="0" dirty="0" smtClean="0"/>
                        <a:t> Impulse (s)</a:t>
                      </a:r>
                      <a:r>
                        <a:rPr lang="en-US" b="1" baseline="30000" dirty="0" smtClean="0"/>
                        <a:t> [2]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220-225 nominal at 400 psi</a:t>
                      </a:r>
                      <a:r>
                        <a:rPr lang="en-US" baseline="0" dirty="0" smtClean="0"/>
                        <a:t> feed</a:t>
                      </a:r>
                      <a:endParaRPr lang="en-US" dirty="0"/>
                    </a:p>
                  </a:txBody>
                  <a:tcPr anchor="ctr"/>
                </a:tc>
              </a:tr>
              <a:tr h="308018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Propulsion Mass (kg)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5.00</a:t>
                      </a:r>
                      <a:r>
                        <a:rPr lang="en-US" baseline="0" dirty="0" smtClean="0"/>
                        <a:t> wet, 2.95 dry</a:t>
                      </a:r>
                      <a:endParaRPr lang="en-US" dirty="0"/>
                    </a:p>
                  </a:txBody>
                  <a:tcPr anchor="ctr"/>
                </a:tc>
              </a:tr>
              <a:tr h="308018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Expected</a:t>
                      </a:r>
                      <a:r>
                        <a:rPr lang="en-US" b="1" baseline="0" dirty="0" smtClean="0"/>
                        <a:t> Delta-V (m/s)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362.5</a:t>
                      </a:r>
                      <a:endParaRPr lang="en-US" dirty="0"/>
                    </a:p>
                  </a:txBody>
                  <a:tcPr anchor="ctr"/>
                </a:tc>
              </a:tr>
              <a:tr h="308018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Duty Cycle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2.7% (5</a:t>
                      </a:r>
                      <a:r>
                        <a:rPr lang="en-US" baseline="0" dirty="0" smtClean="0"/>
                        <a:t> seconds on, 3 minutes off)</a:t>
                      </a:r>
                      <a:endParaRPr lang="en-US" dirty="0"/>
                    </a:p>
                  </a:txBody>
                  <a:tcPr anchor="ctr"/>
                </a:tc>
              </a:tr>
              <a:tr h="308018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Number of Maneuvers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23    (81,414s total burn duration)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508744" y="2461833"/>
            <a:ext cx="165853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Credit: Max </a:t>
            </a:r>
            <a:r>
              <a:rPr lang="en-US" sz="600" dirty="0" err="1" smtClean="0"/>
              <a:t>Khatsenko</a:t>
            </a:r>
            <a:r>
              <a:rPr lang="en-US" sz="600" dirty="0" smtClean="0"/>
              <a:t> 02/16</a:t>
            </a:r>
            <a:endParaRPr lang="en-US" sz="600" dirty="0"/>
          </a:p>
        </p:txBody>
      </p:sp>
      <p:sp>
        <p:nvSpPr>
          <p:cNvPr id="4" name="TextBox 3"/>
          <p:cNvSpPr txBox="1"/>
          <p:nvPr/>
        </p:nvSpPr>
        <p:spPr>
          <a:xfrm>
            <a:off x="5643349" y="4505150"/>
            <a:ext cx="12146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Source: </a:t>
            </a:r>
            <a:r>
              <a:rPr lang="en-US" sz="800" dirty="0" err="1" smtClean="0"/>
              <a:t>Busek</a:t>
            </a:r>
            <a:r>
              <a:rPr lang="en-US" sz="800" dirty="0" smtClean="0"/>
              <a:t> 2016</a:t>
            </a:r>
            <a:r>
              <a:rPr lang="en-US" sz="800" baseline="30000" dirty="0" smtClean="0"/>
              <a:t> [2]</a:t>
            </a:r>
            <a:endParaRPr lang="en-US" sz="800" baseline="30000" dirty="0"/>
          </a:p>
        </p:txBody>
      </p:sp>
    </p:spTree>
    <p:extLst>
      <p:ext uri="{BB962C8B-B14F-4D97-AF65-F5344CB8AC3E}">
        <p14:creationId xmlns:p14="http://schemas.microsoft.com/office/powerpoint/2010/main" val="2665734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280" y="901728"/>
            <a:ext cx="6487109" cy="3587296"/>
          </a:xfrm>
        </p:spPr>
        <p:txBody>
          <a:bodyPr/>
          <a:lstStyle/>
          <a:p>
            <a:r>
              <a:rPr lang="en-US" sz="1500" dirty="0" smtClean="0"/>
              <a:t>Iris radio</a:t>
            </a:r>
          </a:p>
          <a:p>
            <a:pPr lvl="1"/>
            <a:r>
              <a:rPr lang="en-US" sz="1500" dirty="0" smtClean="0"/>
              <a:t>Size, cost, and availability timeline</a:t>
            </a:r>
          </a:p>
          <a:p>
            <a:pPr lvl="1"/>
            <a:endParaRPr lang="en-US" sz="1500" dirty="0" smtClean="0"/>
          </a:p>
          <a:p>
            <a:r>
              <a:rPr lang="en-US" sz="1500" dirty="0" smtClean="0"/>
              <a:t>Propulsion </a:t>
            </a:r>
          </a:p>
          <a:p>
            <a:pPr lvl="1"/>
            <a:r>
              <a:rPr lang="en-US" sz="1500" dirty="0" smtClean="0"/>
              <a:t>Low propellant margin &amp; high cost</a:t>
            </a:r>
          </a:p>
          <a:p>
            <a:pPr lvl="1"/>
            <a:endParaRPr lang="en-US" sz="1500" dirty="0" smtClean="0"/>
          </a:p>
          <a:p>
            <a:r>
              <a:rPr lang="en-US" sz="1500" dirty="0" smtClean="0"/>
              <a:t>Navigation</a:t>
            </a:r>
          </a:p>
          <a:p>
            <a:pPr lvl="1"/>
            <a:r>
              <a:rPr lang="en-US" sz="1500" dirty="0" smtClean="0"/>
              <a:t>Exact SLS drop-off unknown</a:t>
            </a:r>
          </a:p>
          <a:p>
            <a:pPr lvl="1"/>
            <a:endParaRPr lang="en-US" sz="1500" dirty="0" smtClean="0"/>
          </a:p>
          <a:p>
            <a:r>
              <a:rPr lang="en-US" sz="1500" dirty="0" smtClean="0"/>
              <a:t>Thermal management</a:t>
            </a:r>
          </a:p>
          <a:p>
            <a:pPr lvl="1"/>
            <a:r>
              <a:rPr lang="en-US" sz="1500" dirty="0" smtClean="0"/>
              <a:t>Thrusters catalyst heating </a:t>
            </a:r>
          </a:p>
          <a:p>
            <a:pPr lvl="1"/>
            <a:endParaRPr lang="en-US" sz="1500" dirty="0" smtClean="0"/>
          </a:p>
          <a:p>
            <a:r>
              <a:rPr lang="en-US" sz="1500" dirty="0" smtClean="0"/>
              <a:t>Cost</a:t>
            </a:r>
          </a:p>
          <a:p>
            <a:pPr lvl="1"/>
            <a:r>
              <a:rPr lang="en-US" sz="1500" dirty="0" smtClean="0"/>
              <a:t>Fundraising only goes so far</a:t>
            </a:r>
          </a:p>
          <a:p>
            <a:pPr lvl="1"/>
            <a:endParaRPr lang="en-US" sz="1500" dirty="0"/>
          </a:p>
          <a:p>
            <a:r>
              <a:rPr lang="en-US" sz="1500" dirty="0" smtClean="0"/>
              <a:t>Team Transitions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712" y="921223"/>
            <a:ext cx="2395205" cy="20949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27335" y="2803631"/>
            <a:ext cx="10304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Credit: NASA </a:t>
            </a:r>
            <a:r>
              <a:rPr lang="en-US" sz="800" baseline="30000" dirty="0" smtClean="0"/>
              <a:t>[3]</a:t>
            </a:r>
            <a:endParaRPr lang="en-US" sz="800" baseline="30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9"/>
          <a:stretch/>
        </p:blipFill>
        <p:spPr bwMode="auto">
          <a:xfrm>
            <a:off x="3445465" y="3336879"/>
            <a:ext cx="3212276" cy="116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09246" y="4496939"/>
            <a:ext cx="32122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KitCube</a:t>
            </a:r>
            <a:r>
              <a:rPr lang="en-US" sz="800" dirty="0" smtClean="0"/>
              <a:t> Thermal Desktop Model, Credit: Pierre Bertrand 02/16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903268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596" y="935847"/>
            <a:ext cx="4428699" cy="3587296"/>
          </a:xfrm>
        </p:spPr>
        <p:txBody>
          <a:bodyPr/>
          <a:lstStyle/>
          <a:p>
            <a:r>
              <a:rPr lang="en-US" dirty="0" smtClean="0"/>
              <a:t>Mission enabler for small satellite missions that require improved pointing and </a:t>
            </a:r>
            <a:r>
              <a:rPr lang="en-US" dirty="0" err="1" smtClean="0"/>
              <a:t>lasercom</a:t>
            </a:r>
            <a:r>
              <a:rPr lang="en-US" dirty="0" smtClean="0"/>
              <a:t> capabilities  </a:t>
            </a:r>
          </a:p>
          <a:p>
            <a:pPr lvl="1"/>
            <a:r>
              <a:rPr lang="en-US" dirty="0" err="1" smtClean="0"/>
              <a:t>BridgeSat</a:t>
            </a:r>
            <a:r>
              <a:rPr lang="en-US" dirty="0" smtClean="0"/>
              <a:t>- optical communications</a:t>
            </a:r>
          </a:p>
          <a:p>
            <a:pPr lvl="1"/>
            <a:r>
              <a:rPr lang="en-US" dirty="0" err="1" smtClean="0"/>
              <a:t>SkyBox</a:t>
            </a:r>
            <a:r>
              <a:rPr lang="en-US" dirty="0" smtClean="0"/>
              <a:t>- high data rate transfer </a:t>
            </a:r>
          </a:p>
          <a:p>
            <a:pPr lvl="1"/>
            <a:r>
              <a:rPr lang="en-US" dirty="0" smtClean="0"/>
              <a:t>CHOMPTT- optical time transfer</a:t>
            </a:r>
          </a:p>
          <a:p>
            <a:pPr lvl="1"/>
            <a:r>
              <a:rPr lang="en-US" dirty="0" err="1" smtClean="0"/>
              <a:t>StarShot</a:t>
            </a:r>
            <a:r>
              <a:rPr lang="en-US" dirty="0" smtClean="0"/>
              <a:t>- precise pointing and </a:t>
            </a:r>
            <a:r>
              <a:rPr lang="en-US" dirty="0" err="1" smtClean="0"/>
              <a:t>lasercom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err="1" smtClean="0"/>
              <a:t>CubeSat</a:t>
            </a:r>
            <a:r>
              <a:rPr lang="en-US" dirty="0" smtClean="0"/>
              <a:t> green monopropellant demonstration </a:t>
            </a:r>
          </a:p>
          <a:p>
            <a:pPr lvl="1"/>
            <a:r>
              <a:rPr lang="en-US" dirty="0" smtClean="0"/>
              <a:t>Low-cost interplanetary missions</a:t>
            </a:r>
          </a:p>
          <a:p>
            <a:pPr lvl="1"/>
            <a:r>
              <a:rPr lang="en-US" dirty="0" smtClean="0"/>
              <a:t>Constellations enabler</a:t>
            </a:r>
          </a:p>
          <a:p>
            <a:pPr lvl="1"/>
            <a:r>
              <a:rPr lang="en-US" dirty="0" smtClean="0"/>
              <a:t>GPIM* mission in late 2017 </a:t>
            </a:r>
            <a:r>
              <a:rPr lang="en-US" baseline="30000" dirty="0" smtClean="0"/>
              <a:t>[4]</a:t>
            </a:r>
          </a:p>
          <a:p>
            <a:pPr lvl="1"/>
            <a:endParaRPr lang="en-US" dirty="0"/>
          </a:p>
          <a:p>
            <a:r>
              <a:rPr lang="en-US" dirty="0" smtClean="0"/>
              <a:t>Training next generation of space engineers!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0597" y="4798648"/>
            <a:ext cx="365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* Green Propellant Infusion Mission</a:t>
            </a:r>
            <a:endParaRPr lang="en-US" sz="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614" y="2811438"/>
            <a:ext cx="2045673" cy="14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595582" y="4273688"/>
            <a:ext cx="14057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Source: NASA 2013 </a:t>
            </a:r>
            <a:r>
              <a:rPr lang="en-US" sz="800" baseline="30000" dirty="0" smtClean="0"/>
              <a:t>[5]</a:t>
            </a:r>
            <a:endParaRPr lang="en-US" sz="800" baseline="300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288" y="1227984"/>
            <a:ext cx="2286000" cy="111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810837" y="2340592"/>
            <a:ext cx="20471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Source: Breakthrough Initiatives 2016 </a:t>
            </a:r>
            <a:r>
              <a:rPr lang="en-US" sz="800" baseline="30000" dirty="0" smtClean="0"/>
              <a:t>[4]</a:t>
            </a:r>
            <a:endParaRPr lang="en-US" sz="800" baseline="30000" dirty="0"/>
          </a:p>
        </p:txBody>
      </p:sp>
    </p:spTree>
    <p:extLst>
      <p:ext uri="{BB962C8B-B14F-4D97-AF65-F5344CB8AC3E}">
        <p14:creationId xmlns:p14="http://schemas.microsoft.com/office/powerpoint/2010/main" val="2219864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65125" y="861976"/>
            <a:ext cx="49312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Arial" pitchFamily="34" charset="0"/>
              <a:buChar char="•"/>
            </a:pPr>
            <a:r>
              <a:rPr lang="en-US" dirty="0" smtClean="0"/>
              <a:t>Kitcube.mit.edu</a:t>
            </a:r>
            <a:endParaRPr lang="en-US" dirty="0"/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Facebook: </a:t>
            </a:r>
            <a:r>
              <a:rPr lang="en-US" dirty="0" smtClean="0"/>
              <a:t>MIT </a:t>
            </a:r>
            <a:r>
              <a:rPr lang="en-US" dirty="0" err="1" smtClean="0"/>
              <a:t>KitCube</a:t>
            </a:r>
            <a:r>
              <a:rPr lang="en-US" dirty="0"/>
              <a:t>​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dirty="0"/>
              <a:t>Twitter: @</a:t>
            </a:r>
            <a:r>
              <a:rPr lang="en-US" dirty="0" err="1"/>
              <a:t>KitCubeQuest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Picture 2" descr="C:\Users\Max\Downloads\KitCube GT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608" y="962285"/>
            <a:ext cx="3967332" cy="3525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data:image/png;base64,%20iVBORw0KGgoAAAANSUhEUgAAAC0AAAA5CAYAAAHVWpKBAAAAAXNSR0IArs4c6QAAAARnQU1BAACxjwv8YQUAAAAJcEhZcwAADsMAAA7DAcdvqGQAABbvSURBVFhHtVkJfFTVuf/fO1smyWTPhEASIBBCAEFElkpFZEeWUq3UKgpaZSkq1Vp9drFYq62tvrrVVkSUH1TBhU0ERDaxBQHZlyysWQgJCZNJyCSZ9bz/dyZBoNj6WnvCx7333HO+8+3LHUNxHCqvgww+QMnVIBSe9qhumYkwEMGgJ1ZgV4UPfA8rTBO2H32ASDAMI8aGrIxEvPS9HtxR7VUFf/iMS6waXdswYVhhJCYDjlgYca4vobDWp055GzB2dRUe7evCyfogDniC3GECS040Y+7gDJT6DfzhhvZocsTB8NZ51D5vpBVz21AwDpZ5hHT9IGSa5KFndgqw52SFCoVCKsw/TH1TGVPfUvtPVSmz6GwTlylYHlgOxMZj0azBUBYLzNuXH4fFsADxcUBiPKasOAZFdKbQvK3s7CU8wLSQt1f2qpx4K0obwpg3sh0FaKBbkgPm4LxU/HRgFr7fJxGdUxz4e42cyR1bTtVGZX3RuDqJkiosr1E9HlspbFAJMq0wc0hHvDJ9GA6V1uD1LUUY2j0TCz89it/c1h9mhJRGFt8FuJx4Y/Z1CCy6C34HzzZM9MhKx7Qb83HC48OHxV6yZ/CEqjrV4/dbsfqevhjTswMsD62Kqvyi0TEpFqV1zdj3yHUUEU9QFND4pUcRphDhSgSE9YugNCjyiqecRHfUHhJcUC4XHM/txr5Zffgcr+fg4lVA7gUsXG5QJMO6puLFkVmY3NOFg94gfjeiPeCMw4IJnXBiRjc8P7QdCtolkVTBT0Z2Be0IO2zwxSbizt3A+rPA2HwXjjcDL5Y0w2u1w0ahGLRXo6SyTvlDlwrcaFVAJKJo0/JkwEHTNTD5NWVYyVDrUMEQAm/fDRsxvrRuL07XNGLG6B7oMvt9Lr5tvlLvTEOYRknpynIs2HQQ972xC4bDLpNRJJSc+du7+uGqXyyDdcYSvTB19hJc3TUDob/eg/CbU5DXIR5zRuTRUxywPr6qBM9MzEOVtwmBUAheSwwGPLdNb6TOEXz5FizddQyWzyt4yIMrlNUMo+Y3Y3Dn4p1YXVyvj70wyKTTbqA5QANEjBUhhxN2Cn/TSZ8+7hJwxqDZEr2ns8cANgde3H4SfTpSAVa+oCT+AbjGhN1Orh342dZaLJvSR0tAni+HKGa7A0pExONuX3kUbc/KbvsS5L1swh/3q6Vj01DbGMBnVUEM6+TAvL1e3NkzFRmxNhz1NKFnWhxuXnuGmLmrd3oCpvdtj18McmPBYR+S43lKfiLECiZ2SUWx10/rczKg8Zh9ZxvxRXUIXzAS3tmrHQakKEzccBbdXA70S4/BqcYwybRzMU3yVNCKw+cUllYCufHNKK4LoVuCA1e5bXi2qBHZSU6AQjO2nqpREQkd/2JYjAiMo6drVd7spZTjpeHz0tFqwiqCrEQbpo3IR7/O6XBwz/kWCuZIJd7aVILGAA8VA6ZVHnzhFlhDYoaUEhR9x6KQ745BTloy7SqIinMNqKaNFb9wB9wJJJ0UP71iB55eWYSWUJF2UW3GwoiVfIUDcKfEY0xvNyIhThdWeNT7e47j5zf1ZiAxsbm4CgfKapCeQIkP7E5TjTqYUB2mHVoYZcPcubnoNO6etx0VXhol5+gjxCZX4VBh/69HA0dOn1PxsxcxTYVV5sPvK2PGUhXzoyV8jnAqpCa9vF6ZnDNnvqtw79t8v0Td+OxqdfCMR+9Z8LdCVX2+Qd07/xP9vGL3cYX73lH7ys8qBh4TjSoexqz3cXDuaJiUkFwlwSw/VIGVJY20QiuUjTHbSbOlqWypCKD3M1tgPLgCP1x6BG9tL0WSiI3yWbjzFK2VVst7Blrmw2e3inp1fI21Gmh4iofwwT33I9Q2i1y/emjDaQtZbffU376HGfY1RmZfHWLodD7YUeVrkfcIgWzYqSjOiydcCQztqK3Qei/cUVMS8YlF3N5OtgiGIwZX/Xk3DOrnd+N7UCTiwdF3Xxu0x8ufsMLTvvRwGzwRO1zPb8f0/pnISY7K+dIo0AqXz7eCRI4waRbR6gdRgnYkm7BrQ6OVxcPzhzH5qiSkMFObWjTRwKbXtAYwvVfu5SrzGpddU03gEdw0KTcBjw9Igi3WgTE5cZjQKQ6/HerGcwfDCJh2nJvVHedmdtMaPDuzABYisJPKc7MKsOuOrnhzJCPSyEwSQnyMpopUG4Uenyp4T2KXiT4JQWaiCEqbWDjREZJsJhUTxnEf2TMUcpwG05wFZBpd46huOs+ZZgZ4C+OTRA86WgXTYEPEir0TU9tk7kCnZBO35jnRPzMOJZM74ImB6VgzsR3Wju+Am3Jj0DQtG0/1d6F5agb6ZVrwyDWpqOQxc/omYe2YNEzoEoMxneIRF8dTrBSx5NYib7PqvqZB2/kFe/1PhhBLD9w/iuWiPxBUJVVErmf/2RCf0xcuZdEqRaBYs7aINrqEwAjyMhNgdP3RAnWsJqinv3qQjIhs8mPSgE4Yd20nZNI8DWXBsep6LP2sGNtYV+ngZYkgO4H6ypq5QJ1uuLxE1UTpylTyrzsugg8fG8PY7daR0RdQ2Lj/FLYfrcJ5fxhd3C5cn98eJ2vrcdcrn8Il8Sdr9kJVwcpIRipNt3v7JCTEWlHrbcHxc+cxa3gBS8JBmtWK2kaM+/3HOHjKQxumolrFQHkwPpC4cBA39sqkq/uJ+IG/qr4dXVj1kzGk0NQcG/o/2cH/Iqz0ubHO14yHF+/Asi/KSCXf6BqJx8mJem10CJdp9BsjfdZCdfaV23U4Pdfox8o9JxEKhzGxX2dkJrL44xtJGBE5gFeB6oZG/Oq9HZi37TQREauAyXXMZ4z5SI/hfdrsxar6pck4wdSV99g6uiqLSlLofXUyFWzgiZU7sO6QB/d8Owf3XF9ApzAR1sInGtps98eXISXWgpG9srF8bxkOV7UgmYhNe5wTO0vPwSP8WcTArXiZdYzE1eaAH898dBx7q5pw/5IjiJ35LlJ+/B7+/GkR/AGGRiJPiDXxvz8YyLSXhQNPToDbJf0SfdokohEvbMWA3AzKTSix4K7B3cWB8NNl+xnLY3X3IcHKYD3kDdvwwPuFiJuzHL2fXosJFNmgru3w7PoifLC7FFPImXQSRG2gSdlw82tb8eoPeiGZrimxSrTy+rZyHibZJwpa+wSDrmvwoIPVLXhidQlW7j2OP08ZhKE92uO5T07pktlU0sZRw8tp4J7mIO7om6pZbGrxI8xAI9Qqvr8EGALkCspbuLh18WF0enID0n62lr1iLOdJmqQoqSkMyvfnG0rRJ7cdJ2ghLbQTSUdE/M9AkbogWa9qoRgZn3VXw3lTqBWqo5Tbsb6ILQGHpylaX7S9+yrQjWsbcL3eQyJZJlCmmuIofF7FmpnDJcFWZHnZ+38N5ESUp/gfW40o8KRyH68IIt1J01My1/ru6wIJUTxAd1SGjZQJaDs28elJD+IkFoi3UVQX3n9NkCKIZky5iNG2gkGE96w6xlsTw/PZHVz07uuCwZrPjNBkLjenk8x3f2UZ9uthWRTLP74XijS03V/yXtZLNpWs3arNC0B2pnx4Bp2T45CRwGfJZRe/lz1t+y7fT9GCejFFi3IjRq0nhR0xHdpw7uuFmDskg5tpozInlSWpit4T9D7OSbnbhlTkzHsi5g1xzegZhzWTsrF6QgcMdDvw2o2paDHseHmfF7/8Vrp4OOaNykB/txXvjG2HpeOz8caIdoi3hbGYz++Ny9GfIzQyUZ54jvSOfxmVh++sO4M7N9TCT6e7JS9Nx9kj9TZ0ZVux/ftZ+Ox0A2JY7JT5FG7fUI0mZozB7WMwLDsBHoaAE/UsMIRy4rOaLFAk/Z/3B/HS4DT2lwbS4mkyZghvjU5HgLF36iYPPPdkY9ExhaEdTFZNLrRz2TGqgxPvHPWRsAhqWoB4Vq6GGaDyGOizFh1VlX4rUswg8lyK1EZwwGsijzUcjBAa+VzOSijHHkETOakL2ZDCjR2cIQTZVR2rc6BzAoMO9WDQ7gubLEi1tEjYlLSjUDmtI/KZ0u/Ld5F1A7tuzcJ1WXE48f2OOlHu/l57lFAc0t4X3d4BA9o5MZFd8NxrbPiIFdHAdlbOMRuLIqlkjVgy7gv7apgNbGzTYnE9NznZdf3y6mQU17dgTu9E1AdDaAqFcW8B6wlipzVidWUQpxhqlangkqqT9hvRVkMOTJoHHBbsY2PfKcGO/d4QlrMDfXBHPTqtaECvdX5akELXlT5kLatDQowFEzedx0M94zElLwZbPVa8fiyAJKfJ5CslL22YYOSurFAn/MzXkiAlM108aNrRuQs30Ys8XmnoZQpZ1iCMk2drVKmUrN/QkC9mnZlEjCa/X728dh9eXHUYdQGpIf7DQ3RpIMRLncFHJvNgWCGkghS9QqzDSueVrGrRRuMPhdAcjPBJumlGGPFq7mwTlMG6XNYlOUw8MKY7HhzfD8aRsrNq5FOrcLo+Gn7/7UEzVkFSSBxuusHQgnTccl0XDOjKjiLOwaTEFMpccOmQEozy46Ul2MK2PoLKuhZsOFDJIrYQB07XwyfplMwIF2ns1zbOnciuhN33qGc+RLmHdae8lMEFwqsWmv7sJfN6MnqN3tAdmJcl1/Bv9FUZmDO2ACP6dGKcsLAKFK0JShMnq7xYc+AUthbVYs+JWpSz6KWCiYZCatMspamrRU61T4lHAUv4QYxa3TokosLThLc/PYEzdQ3Y3Eb0yGfWRL8rMEB0SnVgdC83xvXPRc+cDFZ+VvaGTIDyx7AXke8ShCDXnm8OsxoPoUt6HNtrRjByqSIh+Enwss+P4Zcf7MXJMwxTEtBt3E/zENLaeP5aQ2pFnmdnHdgx2YYVj9wkH1HOqRt/tw6Z8Ra8/9AI5LqTo4cT2j6eRE+Re5EOY4Pg4XOrXvTQdEjW4VBkSCoBqbnLa704XFmPnSeq8fGB09hb3oBgSIIWdwt+2Sjb2iSuz4jeRkfrAwWR7gxjw+NCdCWJpqR/+71rMe2GfJpmiEQprDlUil8t3YuDlS0IMwzzBEZThX65Trw7exhy09O4igfQ02p9LThcUYMsqjUrJZFSZ2zS76L0yPjSwUOg76Hc24j3qI3le8qxv6IJzS1BVut0OypcM0CzA3OSTtEUlKL5pDsVNjw2io5YUaOGPr+BpXgK3rn3OsTHxGHDwTLcNn8nzjVJq8OD2XGAZjC2ZyoWz7iRjuVsNcEwthyrwK1/2s6imGukOwkEWYbaaZdx6J5uw9B8N0b3zUa+O4mNB99Lvqf0pHuRDudvJRWYvuDveGryNTy3HLcNzMMN3TsQl8KmwnLMWrQLJTXkhGtTSfTGR0eKpD1q5AtbUFHXjCnXZuD1u79NT1YY8+Im7ChtjKqRau7V3oENDw+HO5Y5iXMijFX7SjFt4V7U0bYvqLpttIlYhqhczIyp3s0MMbJ7Jkb1zMDA3HS8tvUoqusb8ca0IczuNsz/eyE+K67GNTmtZsptawqrsbmkAamOCD75yTASfcarRr60NeqIXNSngwOL7+6PlPhYDP3jJhxl/2HSPpdNH4Dv9MkhLeKS4LwX333tb7RXOhrVKhT/sxgvBLQNWacfJTLRHIflp2DJfQNhYTn9Pyt2YfKAXIzonq3XljFiTJ63FTvK/BSYwsdzhtI8ztSpka9uw2n5PizS4uHSJj84pDN+Mqwbpr/9BbUQxKYfD0GamIX8MULMXXsIT689zuRP+xWzkPHVNHNN239cFP0XHRSlbHc7DPTvmIghXdPQr1Mqpe/DxsIzWLy7hvWUbDCQYVdYP2cIJV1Vp4b/ZTsqvcy7+jtMNHII/ljG7Z+N6oxJvTLQNS2B5SlzPV/U+ZrwrRc3o7iGkro4hPzbo5UF4UmcRR5Fazp6yaTMk7GYINbfP0SOlH8ExmIlsVZ/lCNxMXY0sV79xceleG5rqWCJbmbgrGYvd0ZqihjGX1n/H4PgkcqKwMwpZ1/4eKjf8cqIZLCfFKHTo2ilkglFypcMeRZmrDha24hmOmN0mNF4r03i8j3/rSGU0gIklPFexEyCyZkUKpTs5WAwVu6qasKh6vN6u3xDcTsdSGWdCfkhSP/mIyD7iesKOL4RkE+vcgbNxlSUtK7H2PLAvAKQoQBi8PP1xfAFA4x+ETYPBkZ1l26GXOhGTRinGk0SfyUc3wiI+coXE97KZyqLcND6UeJy0ATRtj6rCOHRdcWUfIRm58Q0JowUBnvBcKV93zRo89Uhta180JKSF1cAMqS/ANA5X91zDjNXUeJ+HwaxEXpocFbUwbW0/8tA85DmOEJStXlIgy8e2tbsXwm0XTmdmH+4AVfPO4j91XV4/IaOuLev/JhMHJTElfZ9UxD9KsUrhynlolRkjCe8Xgq6TrgI9LzNgeN+G/otPIlZH1fg96O6Ye4QNxFJcSN2fSmObwo0XvlGQRMxCmsb1aj3SlDeJMSTKwnuDOhxdDYbda9YxUnqbmHUCIQNWDnnoDewQ+JzmKZmhYsNoURAH/uIENja8r3U3Xa2xTYeImslFUgBYBK3WKZoWNqHFrZ4PFj/gEa2GRR0QKXyRKoGpFeQQCEtl9sWwCe35gvRPjVy2QlUNMtbAze0N7ByfC7Oh5i6S70kwoJUeu3E/FQsPOLB8mIPFt+Ui3lHavHIlrNUkA0uKuqpQUm4r3cafvN5Fd4ursNrI7JwbTsXpqwuQzOrwQ/GdcbZpmZsq/Fpf4ohIaNzUlDrD2DqRyfwxuiuLBOAd0vq0RI2IZ8IGkjDgsIGnGpgLUuu0+0BrJ+Up5mj2MmVqMAII4lVnHxE+NP+akzd7MUPP63DDzbWYNLqUrxV1MBIY6KZBXGYW210UulqAjSvH29rQN6iYxiXm4Tjdxdg+5lGZL5+HGsrqQUyJg60qrQJMzZ6MX1jA6ZtrsOSEg8jkJxnh4+hVFpMO7XE3pf+H4anJYB63XdKyGM4lR5TzKPoXJMaRWmUsVgTdSQS+dRuMRibE4dkpukIkQhnlQ1+zC/04qwvjAd7u5BMp7RKqKQZNIda8Kd9jdhYHcbUAjuGuR14/qAPB+oEp0Iv+upjVycgjfjEOCSxGdznaYngo1Pn8WFpEE8OcKFLkp0mSdsVQfJP6H3qizrsqJXOwIY0WzM+mZDdGj20gdOJCBnspEdmxyI/1YmUGBNpjCpZlLz8Vr2HarqjRzJGZaegT4qDxFhQkGJDOmsFi2RDMvERCUiLd2LN+PZ4d3gi4imgQ40OzKYmTjYEcbXbjmsz4tAvw4XhOQl4tG8aRmRZ0T05Bn1SY9A5wYYclw1ZCVa4XdSm4BUJS48pFkGO+D+HLpgI9P6UOCu6pVLCoTDqWa16/GHUEeS3KOJFIruSGDrpYzurMH1rNV7YU4uB6bH4bl4y0h2swsZlIIEJ6PZNZcin5D65yc3nAK5tb8Pk/EQsYjGf/mYZ0hdVIOOdKty8pZYaMSgYO5JIVHVjEJXnI6hpVDhc40cZvdiQwokmaEiDTA1om5YPstpu6O3xdhq804bztLHChgCKCAHWz9e7neiT5GQeooK5p4FaabA4sdNnR+/V1XiZDrNxXBYLPxNbqkO4qaMbqyv9yKSW1o91a++vaAzh/p5J+OLmVGwfn4LCm1NwbHIW7u9tZZoI6y+uDu53sG62si/tyu47n5qP/iTBl9JsyL8j3iY1eqMH5X6Jg9pExQxbQxRDoNSzFHSEkjZaa11t5aRcF3oyxDnkUxKDkwqLNGSOHq8RMrDpxpj2zBBpkGkxav0rmKDW9XJUEHKu/ESsz5eDOPQ5jD4Rrs8wW7BueAqMhkBAPX7Ai/knFUL6C5Ds1Ou/csjrNnovHv+f+bYjZP7i923zFw+Zi6FApnUEnu7twv8Bgp8tLEybgDoAAAAASUVORK5CYII=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png;base64,%20iVBORw0KGgoAAAANSUhEUgAAAC0AAAA5CAYAAAHVWpKBAAAAAXNSR0IArs4c6QAAAARnQU1BAACxjwv8YQUAAAAJcEhZcwAADsMAAA7DAcdvqGQAABbvSURBVFhHtVkJfFTVuf/fO1smyWTPhEASIBBCAEFElkpFZEeWUq3UKgpaZSkq1Vp9drFYq62tvrrVVkSUH1TBhU0ERDaxBQHZlyysWQgJCZNJyCSZ9bz/dyZBoNj6WnvCx7333HO+8+3LHUNxHCqvgww+QMnVIBSe9qhumYkwEMGgJ1ZgV4UPfA8rTBO2H32ASDAMI8aGrIxEvPS9HtxR7VUFf/iMS6waXdswYVhhJCYDjlgYca4vobDWp055GzB2dRUe7evCyfogDniC3GECS040Y+7gDJT6DfzhhvZocsTB8NZ51D5vpBVz21AwDpZ5hHT9IGSa5KFndgqw52SFCoVCKsw/TH1TGVPfUvtPVSmz6GwTlylYHlgOxMZj0azBUBYLzNuXH4fFsADxcUBiPKasOAZFdKbQvK3s7CU8wLSQt1f2qpx4K0obwpg3sh0FaKBbkgPm4LxU/HRgFr7fJxGdUxz4e42cyR1bTtVGZX3RuDqJkiosr1E9HlspbFAJMq0wc0hHvDJ9GA6V1uD1LUUY2j0TCz89it/c1h9mhJRGFt8FuJx4Y/Z1CCy6C34HzzZM9MhKx7Qb83HC48OHxV6yZ/CEqjrV4/dbsfqevhjTswMsD62Kqvyi0TEpFqV1zdj3yHUUEU9QFND4pUcRphDhSgSE9YugNCjyiqecRHfUHhJcUC4XHM/txr5Zffgcr+fg4lVA7gUsXG5QJMO6puLFkVmY3NOFg94gfjeiPeCMw4IJnXBiRjc8P7QdCtolkVTBT0Z2Be0IO2zwxSbizt3A+rPA2HwXjjcDL5Y0w2u1w0ahGLRXo6SyTvlDlwrcaFVAJKJo0/JkwEHTNTD5NWVYyVDrUMEQAm/fDRsxvrRuL07XNGLG6B7oMvt9Lr5tvlLvTEOYRknpynIs2HQQ972xC4bDLpNRJJSc+du7+uGqXyyDdcYSvTB19hJc3TUDob/eg/CbU5DXIR5zRuTRUxywPr6qBM9MzEOVtwmBUAheSwwGPLdNb6TOEXz5FizddQyWzyt4yIMrlNUMo+Y3Y3Dn4p1YXVyvj70wyKTTbqA5QANEjBUhhxN2Cn/TSZ8+7hJwxqDZEr2ns8cANgde3H4SfTpSAVa+oCT+AbjGhN1Orh342dZaLJvSR0tAni+HKGa7A0pExONuX3kUbc/KbvsS5L1swh/3q6Vj01DbGMBnVUEM6+TAvL1e3NkzFRmxNhz1NKFnWhxuXnuGmLmrd3oCpvdtj18McmPBYR+S43lKfiLECiZ2SUWx10/rczKg8Zh9ZxvxRXUIXzAS3tmrHQakKEzccBbdXA70S4/BqcYwybRzMU3yVNCKw+cUllYCufHNKK4LoVuCA1e5bXi2qBHZSU6AQjO2nqpREQkd/2JYjAiMo6drVd7spZTjpeHz0tFqwiqCrEQbpo3IR7/O6XBwz/kWCuZIJd7aVILGAA8VA6ZVHnzhFlhDYoaUEhR9x6KQ745BTloy7SqIinMNqKaNFb9wB9wJJJ0UP71iB55eWYSWUJF2UW3GwoiVfIUDcKfEY0xvNyIhThdWeNT7e47j5zf1ZiAxsbm4CgfKapCeQIkP7E5TjTqYUB2mHVoYZcPcubnoNO6etx0VXhol5+gjxCZX4VBh/69HA0dOn1PxsxcxTYVV5sPvK2PGUhXzoyV8jnAqpCa9vF6ZnDNnvqtw79t8v0Td+OxqdfCMR+9Z8LdCVX2+Qd07/xP9vGL3cYX73lH7ys8qBh4TjSoexqz3cXDuaJiUkFwlwSw/VIGVJY20QiuUjTHbSbOlqWypCKD3M1tgPLgCP1x6BG9tL0WSiI3yWbjzFK2VVst7Blrmw2e3inp1fI21Gmh4iofwwT33I9Q2i1y/emjDaQtZbffU376HGfY1RmZfHWLodD7YUeVrkfcIgWzYqSjOiydcCQztqK3Qei/cUVMS8YlF3N5OtgiGIwZX/Xk3DOrnd+N7UCTiwdF3Xxu0x8ufsMLTvvRwGzwRO1zPb8f0/pnISY7K+dIo0AqXz7eCRI4waRbR6gdRgnYkm7BrQ6OVxcPzhzH5qiSkMFObWjTRwKbXtAYwvVfu5SrzGpddU03gEdw0KTcBjw9Igi3WgTE5cZjQKQ6/HerGcwfDCJh2nJvVHedmdtMaPDuzABYisJPKc7MKsOuOrnhzJCPSyEwSQnyMpopUG4Uenyp4T2KXiT4JQWaiCEqbWDjREZJsJhUTxnEf2TMUcpwG05wFZBpd46huOs+ZZgZ4C+OTRA86WgXTYEPEir0TU9tk7kCnZBO35jnRPzMOJZM74ImB6VgzsR3Wju+Am3Jj0DQtG0/1d6F5agb6ZVrwyDWpqOQxc/omYe2YNEzoEoMxneIRF8dTrBSx5NYib7PqvqZB2/kFe/1PhhBLD9w/iuWiPxBUJVVErmf/2RCf0xcuZdEqRaBYs7aINrqEwAjyMhNgdP3RAnWsJqinv3qQjIhs8mPSgE4Yd20nZNI8DWXBsep6LP2sGNtYV+ngZYkgO4H6ypq5QJ1uuLxE1UTpylTyrzsugg8fG8PY7daR0RdQ2Lj/FLYfrcJ5fxhd3C5cn98eJ2vrcdcrn8Il8Sdr9kJVwcpIRipNt3v7JCTEWlHrbcHxc+cxa3gBS8JBmtWK2kaM+/3HOHjKQxumolrFQHkwPpC4cBA39sqkq/uJ+IG/qr4dXVj1kzGk0NQcG/o/2cH/Iqz0ubHO14yHF+/Asi/KSCXf6BqJx8mJem10CJdp9BsjfdZCdfaV23U4Pdfox8o9JxEKhzGxX2dkJrL44xtJGBE5gFeB6oZG/Oq9HZi37TQREauAyXXMZ4z5SI/hfdrsxar6pck4wdSV99g6uiqLSlLofXUyFWzgiZU7sO6QB/d8Owf3XF9ApzAR1sInGtps98eXISXWgpG9srF8bxkOV7UgmYhNe5wTO0vPwSP8WcTArXiZdYzE1eaAH898dBx7q5pw/5IjiJ35LlJ+/B7+/GkR/AGGRiJPiDXxvz8YyLSXhQNPToDbJf0SfdokohEvbMWA3AzKTSix4K7B3cWB8NNl+xnLY3X3IcHKYD3kDdvwwPuFiJuzHL2fXosJFNmgru3w7PoifLC7FFPImXQSRG2gSdlw82tb8eoPeiGZrimxSrTy+rZyHibZJwpa+wSDrmvwoIPVLXhidQlW7j2OP08ZhKE92uO5T07pktlU0sZRw8tp4J7mIO7om6pZbGrxI8xAI9Qqvr8EGALkCspbuLh18WF0enID0n62lr1iLOdJmqQoqSkMyvfnG0rRJ7cdJ2ghLbQTSUdE/M9AkbogWa9qoRgZn3VXw3lTqBWqo5Tbsb6ILQGHpylaX7S9+yrQjWsbcL3eQyJZJlCmmuIofF7FmpnDJcFWZHnZ+38N5ESUp/gfW40o8KRyH68IIt1J01My1/ru6wIJUTxAd1SGjZQJaDs28elJD+IkFoi3UVQX3n9NkCKIZky5iNG2gkGE96w6xlsTw/PZHVz07uuCwZrPjNBkLjenk8x3f2UZ9uthWRTLP74XijS03V/yXtZLNpWs3arNC0B2pnx4Bp2T45CRwGfJZRe/lz1t+y7fT9GCejFFi3IjRq0nhR0xHdpw7uuFmDskg5tpozInlSWpit4T9D7OSbnbhlTkzHsi5g1xzegZhzWTsrF6QgcMdDvw2o2paDHseHmfF7/8Vrp4OOaNykB/txXvjG2HpeOz8caIdoi3hbGYz++Ny9GfIzQyUZ54jvSOfxmVh++sO4M7N9TCT6e7JS9Nx9kj9TZ0ZVux/ftZ+Ox0A2JY7JT5FG7fUI0mZozB7WMwLDsBHoaAE/UsMIRy4rOaLFAk/Z/3B/HS4DT2lwbS4mkyZghvjU5HgLF36iYPPPdkY9ExhaEdTFZNLrRz2TGqgxPvHPWRsAhqWoB4Vq6GGaDyGOizFh1VlX4rUswg8lyK1EZwwGsijzUcjBAa+VzOSijHHkETOakL2ZDCjR2cIQTZVR2rc6BzAoMO9WDQ7gubLEi1tEjYlLSjUDmtI/KZ0u/Ld5F1A7tuzcJ1WXE48f2OOlHu/l57lFAc0t4X3d4BA9o5MZFd8NxrbPiIFdHAdlbOMRuLIqlkjVgy7gv7apgNbGzTYnE9NznZdf3y6mQU17dgTu9E1AdDaAqFcW8B6wlipzVidWUQpxhqlangkqqT9hvRVkMOTJoHHBbsY2PfKcGO/d4QlrMDfXBHPTqtaECvdX5akELXlT5kLatDQowFEzedx0M94zElLwZbPVa8fiyAJKfJ5CslL22YYOSurFAn/MzXkiAlM108aNrRuQs30Ys8XmnoZQpZ1iCMk2drVKmUrN/QkC9mnZlEjCa/X728dh9eXHUYdQGpIf7DQ3RpIMRLncFHJvNgWCGkghS9QqzDSueVrGrRRuMPhdAcjPBJumlGGPFq7mwTlMG6XNYlOUw8MKY7HhzfD8aRsrNq5FOrcLo+Gn7/7UEzVkFSSBxuusHQgnTccl0XDOjKjiLOwaTEFMpccOmQEozy46Ul2MK2PoLKuhZsOFDJIrYQB07XwyfplMwIF2ns1zbOnciuhN33qGc+RLmHdae8lMEFwqsWmv7sJfN6MnqN3tAdmJcl1/Bv9FUZmDO2ACP6dGKcsLAKFK0JShMnq7xYc+AUthbVYs+JWpSz6KWCiYZCatMspamrRU61T4lHAUv4QYxa3TokosLThLc/PYEzdQ3Y3Eb0yGfWRL8rMEB0SnVgdC83xvXPRc+cDFZ+VvaGTIDyx7AXke8ShCDXnm8OsxoPoUt6HNtrRjByqSIh+Enwss+P4Zcf7MXJMwxTEtBt3E/zENLaeP5aQ2pFnmdnHdgx2YYVj9wkH1HOqRt/tw6Z8Ra8/9AI5LqTo4cT2j6eRE+Re5EOY4Pg4XOrXvTQdEjW4VBkSCoBqbnLa704XFmPnSeq8fGB09hb3oBgSIIWdwt+2Sjb2iSuz4jeRkfrAwWR7gxjw+NCdCWJpqR/+71rMe2GfJpmiEQprDlUil8t3YuDlS0IMwzzBEZThX65Trw7exhy09O4igfQ02p9LThcUYMsqjUrJZFSZ2zS76L0yPjSwUOg76Hc24j3qI3le8qxv6IJzS1BVut0OypcM0CzA3OSTtEUlKL5pDsVNjw2io5YUaOGPr+BpXgK3rn3OsTHxGHDwTLcNn8nzjVJq8OD2XGAZjC2ZyoWz7iRjuVsNcEwthyrwK1/2s6imGukOwkEWYbaaZdx6J5uw9B8N0b3zUa+O4mNB99Lvqf0pHuRDudvJRWYvuDveGryNTy3HLcNzMMN3TsQl8KmwnLMWrQLJTXkhGtTSfTGR0eKpD1q5AtbUFHXjCnXZuD1u79NT1YY8+Im7ChtjKqRau7V3oENDw+HO5Y5iXMijFX7SjFt4V7U0bYvqLpttIlYhqhczIyp3s0MMbJ7Jkb1zMDA3HS8tvUoqusb8ca0IczuNsz/eyE+K67GNTmtZsptawqrsbmkAamOCD75yTASfcarRr60NeqIXNSngwOL7+6PlPhYDP3jJhxl/2HSPpdNH4Dv9MkhLeKS4LwX333tb7RXOhrVKhT/sxgvBLQNWacfJTLRHIflp2DJfQNhYTn9Pyt2YfKAXIzonq3XljFiTJ63FTvK/BSYwsdzhtI8ztSpka9uw2n5PizS4uHSJj84pDN+Mqwbpr/9BbUQxKYfD0GamIX8MULMXXsIT689zuRP+xWzkPHVNHNN239cFP0XHRSlbHc7DPTvmIghXdPQr1Mqpe/DxsIzWLy7hvWUbDCQYVdYP2cIJV1Vp4b/ZTsqvcy7+jtMNHII/ljG7Z+N6oxJvTLQNS2B5SlzPV/U+ZrwrRc3o7iGkro4hPzbo5UF4UmcRR5Fazp6yaTMk7GYINbfP0SOlH8ExmIlsVZ/lCNxMXY0sV79xceleG5rqWCJbmbgrGYvd0ZqihjGX1n/H4PgkcqKwMwpZ1/4eKjf8cqIZLCfFKHTo2ilkglFypcMeRZmrDha24hmOmN0mNF4r03i8j3/rSGU0gIklPFexEyCyZkUKpTs5WAwVu6qasKh6vN6u3xDcTsdSGWdCfkhSP/mIyD7iesKOL4RkE+vcgbNxlSUtK7H2PLAvAKQoQBi8PP1xfAFA4x+ETYPBkZ1l26GXOhGTRinGk0SfyUc3wiI+coXE97KZyqLcND6UeJy0ATRtj6rCOHRdcWUfIRm58Q0JowUBnvBcKV93zRo89Uhta180JKSF1cAMqS/ANA5X91zDjNXUeJ+HwaxEXpocFbUwbW0/8tA85DmOEJStXlIgy8e2tbsXwm0XTmdmH+4AVfPO4j91XV4/IaOuLev/JhMHJTElfZ9UxD9KsUrhynlolRkjCe8Xgq6TrgI9LzNgeN+G/otPIlZH1fg96O6Ye4QNxFJcSN2fSmObwo0XvlGQRMxCmsb1aj3SlDeJMSTKwnuDOhxdDYbda9YxUnqbmHUCIQNWDnnoDewQ+JzmKZmhYsNoURAH/uIENja8r3U3Xa2xTYeImslFUgBYBK3WKZoWNqHFrZ4PFj/gEa2GRR0QKXyRKoGpFeQQCEtl9sWwCe35gvRPjVy2QlUNMtbAze0N7ByfC7Oh5i6S70kwoJUeu3E/FQsPOLB8mIPFt+Ui3lHavHIlrNUkA0uKuqpQUm4r3cafvN5Fd4ursNrI7JwbTsXpqwuQzOrwQ/GdcbZpmZsq/Fpf4ohIaNzUlDrD2DqRyfwxuiuLBOAd0vq0RI2IZ8IGkjDgsIGnGpgLUuu0+0BrJ+Up5mj2MmVqMAII4lVnHxE+NP+akzd7MUPP63DDzbWYNLqUrxV1MBIY6KZBXGYW210UulqAjSvH29rQN6iYxiXm4Tjdxdg+5lGZL5+HGsrqQUyJg60qrQJMzZ6MX1jA6ZtrsOSEg8jkJxnh4+hVFpMO7XE3pf+H4anJYB63XdKyGM4lR5TzKPoXJMaRWmUsVgTdSQS+dRuMRibE4dkpukIkQhnlQ1+zC/04qwvjAd7u5BMp7RKqKQZNIda8Kd9jdhYHcbUAjuGuR14/qAPB+oEp0Iv+upjVycgjfjEOCSxGdznaYngo1Pn8WFpEE8OcKFLkp0mSdsVQfJP6H3qizrsqJXOwIY0WzM+mZDdGj20gdOJCBnspEdmxyI/1YmUGBNpjCpZlLz8Vr2HarqjRzJGZaegT4qDxFhQkGJDOmsFi2RDMvERCUiLd2LN+PZ4d3gi4imgQ40OzKYmTjYEcbXbjmsz4tAvw4XhOQl4tG8aRmRZ0T05Bn1SY9A5wYYclw1ZCVa4XdSm4BUJS48pFkGO+D+HLpgI9P6UOCu6pVLCoTDqWa16/GHUEeS3KOJFIruSGDrpYzurMH1rNV7YU4uB6bH4bl4y0h2swsZlIIEJ6PZNZcin5D65yc3nAK5tb8Pk/EQsYjGf/mYZ0hdVIOOdKty8pZYaMSgYO5JIVHVjEJXnI6hpVDhc40cZvdiQwokmaEiDTA1om5YPstpu6O3xdhq804bztLHChgCKCAHWz9e7neiT5GQeooK5p4FaabA4sdNnR+/V1XiZDrNxXBYLPxNbqkO4qaMbqyv9yKSW1o91a++vaAzh/p5J+OLmVGwfn4LCm1NwbHIW7u9tZZoI6y+uDu53sG62si/tyu47n5qP/iTBl9JsyL8j3iY1eqMH5X6Jg9pExQxbQxRDoNSzFHSEkjZaa11t5aRcF3oyxDnkUxKDkwqLNGSOHq8RMrDpxpj2zBBpkGkxav0rmKDW9XJUEHKu/ESsz5eDOPQ5jD4Rrs8wW7BueAqMhkBAPX7Ai/knFUL6C5Ds1Ou/csjrNnovHv+f+bYjZP7i923zFw+Zi6FApnUEnu7twv8Bgp8tLEybgDoAAAAASUVORK5CYII="/>
          <p:cNvSpPr>
            <a:spLocks noChangeAspect="1" noChangeArrowheads="1"/>
          </p:cNvSpPr>
          <p:nvPr/>
        </p:nvSpPr>
        <p:spPr bwMode="auto">
          <a:xfrm>
            <a:off x="36512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441" y="1662244"/>
            <a:ext cx="480165" cy="60939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186" y="1662244"/>
            <a:ext cx="1821095" cy="53010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69" y="2271643"/>
            <a:ext cx="937014" cy="60630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4747" y="2294452"/>
            <a:ext cx="1031716" cy="56068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725" y="2890570"/>
            <a:ext cx="1122987" cy="4894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13010" y="2898552"/>
            <a:ext cx="875191" cy="47350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8014" y="3483470"/>
            <a:ext cx="720495" cy="59321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5016" y="3655619"/>
            <a:ext cx="1754651" cy="3169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4249" y="4125356"/>
            <a:ext cx="1157941" cy="59253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72341" y="4150753"/>
            <a:ext cx="585439" cy="55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628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defTabSz="342866">
              <a:buNone/>
            </a:pPr>
            <a:r>
              <a:rPr lang="en-US" b="1" kern="1200" dirty="0" smtClean="0">
                <a:solidFill>
                  <a:schemeClr val="tx1"/>
                </a:solidFill>
              </a:rPr>
              <a:t>[1]  </a:t>
            </a:r>
            <a:r>
              <a:rPr lang="en-US" kern="1200" dirty="0" smtClean="0">
                <a:solidFill>
                  <a:schemeClr val="tx1"/>
                </a:solidFill>
              </a:rPr>
              <a:t>Yates, Max. Boundary(WSB</a:t>
            </a:r>
            <a:r>
              <a:rPr lang="en-US" kern="1200" dirty="0">
                <a:solidFill>
                  <a:schemeClr val="tx1"/>
                </a:solidFill>
              </a:rPr>
              <a:t>) Solution </a:t>
            </a:r>
            <a:r>
              <a:rPr lang="en-US" kern="1200" dirty="0" smtClean="0">
                <a:solidFill>
                  <a:schemeClr val="tx1"/>
                </a:solidFill>
              </a:rPr>
              <a:t>assumptions</a:t>
            </a:r>
            <a:r>
              <a:rPr lang="en-US" b="1" kern="1200" dirty="0" smtClean="0">
                <a:solidFill>
                  <a:schemeClr val="tx1"/>
                </a:solidFill>
              </a:rPr>
              <a:t>: </a:t>
            </a:r>
            <a:r>
              <a:rPr lang="en-US" kern="1200" dirty="0" smtClean="0">
                <a:solidFill>
                  <a:schemeClr val="tx1"/>
                </a:solidFill>
              </a:rPr>
              <a:t>BGT-X5 </a:t>
            </a:r>
            <a:r>
              <a:rPr lang="en-US" kern="1200" dirty="0">
                <a:solidFill>
                  <a:schemeClr val="tx1"/>
                </a:solidFill>
              </a:rPr>
              <a:t>Thrusters (2.7% Duty Cycle, ISP 220 sec</a:t>
            </a:r>
            <a:r>
              <a:rPr lang="en-US" kern="1200" dirty="0" smtClean="0">
                <a:solidFill>
                  <a:schemeClr val="tx1"/>
                </a:solidFill>
              </a:rPr>
              <a:t>), and </a:t>
            </a:r>
            <a:r>
              <a:rPr lang="en-US" kern="1200" dirty="0">
                <a:solidFill>
                  <a:schemeClr val="tx1"/>
                </a:solidFill>
              </a:rPr>
              <a:t>S/C Mass: 11 kg dry + 2.2 kg </a:t>
            </a:r>
            <a:r>
              <a:rPr lang="en-US" kern="1200" dirty="0" smtClean="0">
                <a:solidFill>
                  <a:schemeClr val="tx1"/>
                </a:solidFill>
              </a:rPr>
              <a:t>fuel. 02 2016.</a:t>
            </a:r>
            <a:endParaRPr lang="en-US" kern="1200" dirty="0">
              <a:solidFill>
                <a:schemeClr val="tx1"/>
              </a:solidFill>
            </a:endParaRPr>
          </a:p>
          <a:p>
            <a:endParaRPr lang="en-US" dirty="0" smtClean="0"/>
          </a:p>
          <a:p>
            <a:pPr marL="0" indent="0">
              <a:buNone/>
            </a:pPr>
            <a:r>
              <a:rPr lang="en-US" b="1" kern="1200" dirty="0" smtClean="0">
                <a:solidFill>
                  <a:schemeClr val="tx1"/>
                </a:solidFill>
              </a:rPr>
              <a:t>[2]  </a:t>
            </a:r>
            <a:r>
              <a:rPr lang="en-US" kern="1200" dirty="0" err="1" smtClean="0">
                <a:solidFill>
                  <a:schemeClr val="tx1"/>
                </a:solidFill>
              </a:rPr>
              <a:t>Busek</a:t>
            </a:r>
            <a:r>
              <a:rPr lang="en-US" kern="1200" dirty="0" smtClean="0">
                <a:solidFill>
                  <a:schemeClr val="tx1"/>
                </a:solidFill>
              </a:rPr>
              <a:t> Space Propulsion and Systems, “BGT-X5 Green Monopropellant Thruster: 0.5N green monopropellant thruster delivers 565N-s in 1U </a:t>
            </a:r>
            <a:r>
              <a:rPr lang="en-US" kern="1200" dirty="0" err="1" smtClean="0">
                <a:solidFill>
                  <a:schemeClr val="tx1"/>
                </a:solidFill>
              </a:rPr>
              <a:t>CubeSat</a:t>
            </a:r>
            <a:r>
              <a:rPr lang="en-US" kern="1200" dirty="0" smtClean="0">
                <a:solidFill>
                  <a:schemeClr val="tx1"/>
                </a:solidFill>
              </a:rPr>
              <a:t> volume for high performance space applications,” Datasheet Rev D, 2016.</a:t>
            </a:r>
          </a:p>
          <a:p>
            <a:pPr marL="0" indent="0">
              <a:buNone/>
            </a:pPr>
            <a:endParaRPr lang="en-US" kern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b="1" kern="1200" dirty="0" smtClean="0">
                <a:solidFill>
                  <a:schemeClr val="tx1"/>
                </a:solidFill>
              </a:rPr>
              <a:t>[3] </a:t>
            </a:r>
            <a:r>
              <a:rPr lang="en-US" kern="1200" dirty="0" smtClean="0">
                <a:solidFill>
                  <a:schemeClr val="tx1"/>
                </a:solidFill>
              </a:rPr>
              <a:t>NASA, “Iris V2 </a:t>
            </a:r>
            <a:r>
              <a:rPr lang="en-US" kern="1200" dirty="0" err="1" smtClean="0">
                <a:solidFill>
                  <a:schemeClr val="tx1"/>
                </a:solidFill>
              </a:rPr>
              <a:t>CubeSat</a:t>
            </a:r>
            <a:r>
              <a:rPr lang="en-US" kern="1200" dirty="0" smtClean="0">
                <a:solidFill>
                  <a:schemeClr val="tx1"/>
                </a:solidFill>
              </a:rPr>
              <a:t> Deep Space Transponder,” 07 2015.</a:t>
            </a:r>
          </a:p>
          <a:p>
            <a:pPr marL="0" indent="0">
              <a:buNone/>
            </a:pPr>
            <a:endParaRPr lang="en-US" kern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b="1" kern="1200" dirty="0" smtClean="0">
                <a:solidFill>
                  <a:schemeClr val="tx1"/>
                </a:solidFill>
              </a:rPr>
              <a:t>[4]</a:t>
            </a:r>
            <a:r>
              <a:rPr lang="en-US" kern="1200" dirty="0" smtClean="0">
                <a:solidFill>
                  <a:schemeClr val="tx1"/>
                </a:solidFill>
              </a:rPr>
              <a:t> Breakthrough Initiatives, “</a:t>
            </a:r>
            <a:r>
              <a:rPr lang="en-US" kern="1200" dirty="0" err="1" smtClean="0">
                <a:solidFill>
                  <a:schemeClr val="tx1"/>
                </a:solidFill>
              </a:rPr>
              <a:t>StarShot</a:t>
            </a:r>
            <a:r>
              <a:rPr lang="en-US" kern="1200" dirty="0" smtClean="0">
                <a:solidFill>
                  <a:schemeClr val="tx1"/>
                </a:solidFill>
              </a:rPr>
              <a:t>,” 04 2016</a:t>
            </a:r>
            <a:r>
              <a:rPr lang="en-US" kern="1200" dirty="0">
                <a:solidFill>
                  <a:schemeClr val="tx1"/>
                </a:solidFill>
              </a:rPr>
              <a:t>. </a:t>
            </a:r>
            <a:r>
              <a:rPr lang="en-US" kern="1200" dirty="0" smtClean="0">
                <a:solidFill>
                  <a:schemeClr val="tx1"/>
                </a:solidFill>
              </a:rPr>
              <a:t>	http</a:t>
            </a:r>
            <a:r>
              <a:rPr lang="en-US" kern="1200" dirty="0">
                <a:solidFill>
                  <a:schemeClr val="tx1"/>
                </a:solidFill>
              </a:rPr>
              <a:t>://www.breakthroughinitiatives.org/</a:t>
            </a:r>
            <a:endParaRPr lang="en-US" kern="12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kern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b="1" kern="1200" dirty="0" smtClean="0">
                <a:solidFill>
                  <a:schemeClr val="tx1"/>
                </a:solidFill>
              </a:rPr>
              <a:t>[5]</a:t>
            </a:r>
            <a:r>
              <a:rPr lang="en-US" kern="1200" dirty="0" smtClean="0">
                <a:solidFill>
                  <a:schemeClr val="tx1"/>
                </a:solidFill>
              </a:rPr>
              <a:t> NASA, “Green Propellant Infusion Mission Project,” 03 2016.</a:t>
            </a:r>
            <a:endParaRPr lang="en-US" kern="12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468061"/>
      </p:ext>
    </p:extLst>
  </p:cSld>
  <p:clrMapOvr>
    <a:masterClrMapping/>
  </p:clrMapOvr>
</p:sld>
</file>

<file path=ppt/theme/theme1.xml><?xml version="1.0" encoding="utf-8"?>
<a:theme xmlns:a="http://schemas.openxmlformats.org/drawingml/2006/main" name="Lincoln_2012_v1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3767"/>
      </a:accent4>
      <a:accent5>
        <a:srgbClr val="D2DCF2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6857</TotalTime>
  <Words>776</Words>
  <Application>Microsoft Office PowerPoint</Application>
  <PresentationFormat>Custom</PresentationFormat>
  <Paragraphs>155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Avenir Light</vt:lpstr>
      <vt:lpstr>Calibri</vt:lpstr>
      <vt:lpstr>Courier New</vt:lpstr>
      <vt:lpstr>Lincoln_2012_v1</vt:lpstr>
      <vt:lpstr>Interplanetary Small Satellite Conference  MIT KitCube   Angie Crews; Max Khatsenko; Prof. Kerri Cahoy April 25th, 2016</vt:lpstr>
      <vt:lpstr>Outline</vt:lpstr>
      <vt:lpstr>Student Team</vt:lpstr>
      <vt:lpstr>Mission Overview</vt:lpstr>
      <vt:lpstr>PowerPoint Presentation</vt:lpstr>
      <vt:lpstr>Spacecraft Overview</vt:lpstr>
      <vt:lpstr>Laser Communications</vt:lpstr>
      <vt:lpstr>Green Monopropellant</vt:lpstr>
      <vt:lpstr>Challenges</vt:lpstr>
      <vt:lpstr>Vision</vt:lpstr>
      <vt:lpstr>Questions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16.851 KitCube Power Subsystem October 15, 2015</dc:title>
  <dc:creator>Rachel Weinberg</dc:creator>
  <cp:lastModifiedBy>Angie Hatch</cp:lastModifiedBy>
  <cp:revision>219</cp:revision>
  <cp:lastPrinted>2015-10-27T15:25:10Z</cp:lastPrinted>
  <dcterms:modified xsi:type="dcterms:W3CDTF">2016-04-19T04:11:09Z</dcterms:modified>
</cp:coreProperties>
</file>