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356" r:id="rId3"/>
    <p:sldId id="355" r:id="rId4"/>
    <p:sldId id="360" r:id="rId5"/>
    <p:sldId id="364" r:id="rId6"/>
    <p:sldId id="365" r:id="rId7"/>
    <p:sldId id="366" r:id="rId8"/>
    <p:sldId id="367" r:id="rId9"/>
    <p:sldId id="357" r:id="rId10"/>
    <p:sldId id="358" r:id="rId11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CC00"/>
    <a:srgbClr val="929292"/>
    <a:srgbClr val="AEAEAE"/>
    <a:srgbClr val="CCFF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66" autoAdjust="0"/>
    <p:restoredTop sz="92214" autoAdjust="0"/>
  </p:normalViewPr>
  <p:slideViewPr>
    <p:cSldViewPr snapToObjects="1">
      <p:cViewPr varScale="1">
        <p:scale>
          <a:sx n="170" d="100"/>
          <a:sy n="170" d="100"/>
        </p:scale>
        <p:origin x="-175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5" d="100"/>
        <a:sy n="15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5D78D0D1-934B-7645-BB6F-EFEC4E78AEEB}" type="datetimeFigureOut">
              <a:rPr lang="en-US" smtClean="0"/>
              <a:t>4/22/2015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5DBA73D4-51CD-6A41-BAE9-E7B8348BEB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7066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F096271D-0237-ED41-98F3-D849C09ED68B}" type="datetimeFigureOut">
              <a:rPr lang="en-US" smtClean="0"/>
              <a:t>4/22/2015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6FBF1C74-A92C-8E48-8DD3-7CC7E9FF01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0969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itle_bg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43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206534"/>
            <a:ext cx="838200" cy="70104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B8DDE-4EF6-49B6-89C4-FF738681AFC3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133600" y="4703967"/>
            <a:ext cx="5257800" cy="2143327"/>
          </a:xfrm>
        </p:spPr>
        <p:txBody>
          <a:bodyPr lIns="0" tIns="0" rIns="0" bIns="0">
            <a:no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  <a:latin typeface="Arial"/>
              </a:rPr>
              <a:t>Tools </a:t>
            </a:r>
            <a:r>
              <a:rPr lang="en-US" sz="1400" b="1" dirty="0">
                <a:solidFill>
                  <a:schemeClr val="tx1"/>
                </a:solidFill>
                <a:latin typeface="Arial"/>
              </a:rPr>
              <a:t>for Identifying OMSPA Opportunities in the DSN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Arial"/>
              </a:rPr>
              <a:t>Bruce E. MacNeal, Ph.D. and David P. Heckman, Ph.D.</a:t>
            </a:r>
          </a:p>
          <a:p>
            <a:pPr algn="l"/>
            <a:r>
              <a:rPr lang="en-US" sz="1000" dirty="0" smtClean="0">
                <a:solidFill>
                  <a:schemeClr val="tx1"/>
                </a:solidFill>
                <a:latin typeface="Arial"/>
              </a:rPr>
              <a:t>Jet Propulsion Laboratory, California Institute of Technology</a:t>
            </a:r>
            <a:endParaRPr lang="en-US" sz="800" dirty="0" smtClean="0">
              <a:solidFill>
                <a:schemeClr val="tx1"/>
              </a:solidFill>
              <a:latin typeface="Arial"/>
            </a:endParaRPr>
          </a:p>
          <a:p>
            <a:pPr algn="l"/>
            <a:endParaRPr lang="en-US" sz="1000" dirty="0" smtClean="0">
              <a:solidFill>
                <a:schemeClr val="tx1"/>
              </a:solidFill>
              <a:latin typeface="Arial"/>
            </a:endParaRPr>
          </a:p>
          <a:p>
            <a:pPr algn="l"/>
            <a:r>
              <a:rPr lang="en-US" sz="1000" dirty="0" smtClean="0">
                <a:solidFill>
                  <a:schemeClr val="tx1"/>
                </a:solidFill>
                <a:latin typeface="Arial"/>
              </a:rPr>
              <a:t>Interplanetary Small Satellite Conference</a:t>
            </a:r>
          </a:p>
          <a:p>
            <a:pPr algn="l"/>
            <a:r>
              <a:rPr lang="en-US" sz="1000" dirty="0" smtClean="0">
                <a:solidFill>
                  <a:schemeClr val="tx1"/>
                </a:solidFill>
                <a:latin typeface="Arial"/>
              </a:rPr>
              <a:t>Santa Clara University</a:t>
            </a:r>
          </a:p>
          <a:p>
            <a:pPr algn="l"/>
            <a:endParaRPr lang="en-US" sz="1000" dirty="0">
              <a:solidFill>
                <a:schemeClr val="tx1"/>
              </a:solidFill>
              <a:latin typeface="Arial"/>
            </a:endParaRPr>
          </a:p>
          <a:p>
            <a:pPr algn="l"/>
            <a:r>
              <a:rPr lang="en-US" sz="1000" dirty="0" smtClean="0">
                <a:solidFill>
                  <a:schemeClr val="tx1"/>
                </a:solidFill>
                <a:latin typeface="Arial"/>
              </a:rPr>
              <a:t>April 28, 2015</a:t>
            </a:r>
          </a:p>
          <a:p>
            <a:pPr algn="l"/>
            <a:endParaRPr lang="en-US" sz="800" dirty="0" smtClean="0">
              <a:solidFill>
                <a:schemeClr val="tx1"/>
              </a:solidFill>
              <a:latin typeface="Arial"/>
            </a:endParaRPr>
          </a:p>
          <a:p>
            <a:pPr algn="l"/>
            <a:r>
              <a:rPr lang="en-US" sz="1000" dirty="0" smtClean="0">
                <a:solidFill>
                  <a:schemeClr val="tx1"/>
                </a:solidFill>
                <a:latin typeface="Arial"/>
              </a:rPr>
              <a:t>Copyright 2015.  California Institute of Technology.  Government sponsorship acknowledged.</a:t>
            </a:r>
            <a:endParaRPr lang="en-US" sz="1000" dirty="0">
              <a:solidFill>
                <a:schemeClr val="tx1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7580128" cy="1143000"/>
          </a:xfrm>
        </p:spPr>
        <p:txBody>
          <a:bodyPr>
            <a:normAutofit/>
          </a:bodyPr>
          <a:lstStyle/>
          <a:p>
            <a:pPr marL="800100" lvl="2" indent="-342900" eaLnBrk="0" hangingPunct="0">
              <a:spcBef>
                <a:spcPts val="1200"/>
              </a:spcBef>
              <a:defRPr/>
            </a:pPr>
            <a:r>
              <a:rPr lang="en-US" sz="2000" b="1" dirty="0">
                <a:solidFill>
                  <a:schemeClr val="bg1"/>
                </a:solidFill>
                <a:latin typeface="Arial"/>
              </a:rPr>
              <a:t>Identifying OMSPA Opportunities </a:t>
            </a:r>
            <a:r>
              <a:rPr lang="en-US" sz="2000" b="1" dirty="0" smtClean="0">
                <a:solidFill>
                  <a:schemeClr val="bg1"/>
                </a:solidFill>
                <a:latin typeface="Arial"/>
              </a:rPr>
              <a:t>for the Demonstration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7" name="Picture 2" descr="http://www.hdwallpaperscool.com/wp-content/uploads/2013/12/mars-high-resolution-wallpapers-cool-desktop-background-images-widescreen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869" y="1066800"/>
            <a:ext cx="4940247" cy="2779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44306" y1="32037" x2="47222" y2="4592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264804">
            <a:off x="5075249" y="1517982"/>
            <a:ext cx="1160363" cy="8702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452304" y="1564369"/>
            <a:ext cx="553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MRO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74738" y="2862746"/>
            <a:ext cx="1108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“Host” Spacecraft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80" b="94325" l="9848" r="899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646475"/>
            <a:ext cx="1698772" cy="164407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09682" y="3339155"/>
            <a:ext cx="770021" cy="6096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694813" y="3565520"/>
            <a:ext cx="1199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Mars Odyssey</a:t>
            </a: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4845928" y="3565520"/>
            <a:ext cx="3227226" cy="1750115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9580" y="1953118"/>
            <a:ext cx="4133020" cy="2999883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1429580" y="3517427"/>
            <a:ext cx="6643574" cy="1664174"/>
          </a:xfrm>
          <a:prstGeom prst="line">
            <a:avLst/>
          </a:prstGeom>
          <a:ln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53932" y="1287973"/>
            <a:ext cx="35052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</a:rPr>
              <a:t>The Problem</a:t>
            </a:r>
          </a:p>
          <a:p>
            <a:r>
              <a:rPr lang="en-US" sz="1400" dirty="0" smtClean="0"/>
              <a:t>Must find precise time periods (± 1 min) when:</a:t>
            </a:r>
            <a:endParaRPr lang="en-US" sz="1400" dirty="0"/>
          </a:p>
          <a:p>
            <a:pPr marL="640080" indent="-342900">
              <a:buFont typeface="+mj-lt"/>
              <a:buAutoNum type="arabicPeriod"/>
            </a:pPr>
            <a:r>
              <a:rPr lang="en-US" sz="1400" dirty="0" smtClean="0"/>
              <a:t>MRO (host) is scheduled to be tracked by DSN </a:t>
            </a:r>
          </a:p>
          <a:p>
            <a:pPr marL="640080" indent="-342900">
              <a:buFont typeface="+mj-lt"/>
              <a:buAutoNum type="arabicPeriod"/>
            </a:pPr>
            <a:r>
              <a:rPr lang="en-US" sz="1400" dirty="0" smtClean="0"/>
              <a:t>M010 </a:t>
            </a:r>
            <a:r>
              <a:rPr lang="en-US" sz="1400" dirty="0"/>
              <a:t>is in the </a:t>
            </a:r>
            <a:r>
              <a:rPr lang="en-US" sz="1400" dirty="0" smtClean="0"/>
              <a:t>downlink tracking </a:t>
            </a:r>
            <a:r>
              <a:rPr lang="en-US" sz="1400" dirty="0"/>
              <a:t>beam for </a:t>
            </a:r>
            <a:r>
              <a:rPr lang="en-US" sz="1400" dirty="0" smtClean="0"/>
              <a:t>MRO</a:t>
            </a:r>
            <a:endParaRPr lang="en-US" sz="1400" dirty="0"/>
          </a:p>
          <a:p>
            <a:pPr marL="640080" indent="-342900">
              <a:buFont typeface="+mj-lt"/>
              <a:buAutoNum type="arabicPeriod"/>
            </a:pPr>
            <a:r>
              <a:rPr lang="en-US" sz="1400" dirty="0" smtClean="0"/>
              <a:t>MO10 is scheduled to be tracked by DSN </a:t>
            </a:r>
            <a:r>
              <a:rPr lang="en-US" sz="1400" u="sng" dirty="0" smtClean="0"/>
              <a:t>on a different antenna </a:t>
            </a:r>
            <a:r>
              <a:rPr lang="en-US" sz="1400" dirty="0" smtClean="0"/>
              <a:t>(and is therefore actually transmitting)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80" b="94325" l="9848" r="899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304" y="4829355"/>
            <a:ext cx="1698772" cy="16440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73076" y="2362200"/>
            <a:ext cx="656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MRO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294753" y="4106107"/>
            <a:ext cx="14851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Mars Odyssey</a:t>
            </a:r>
          </a:p>
          <a:p>
            <a:pPr algn="ctr"/>
            <a:r>
              <a:rPr lang="en-US" dirty="0" smtClean="0"/>
              <a:t>(MO10)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824928" y="5318259"/>
            <a:ext cx="299922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</a:rPr>
              <a:t>Approach</a:t>
            </a:r>
            <a:endParaRPr lang="en-US" sz="1600" dirty="0"/>
          </a:p>
          <a:p>
            <a:r>
              <a:rPr lang="en-US" sz="1200" dirty="0" smtClean="0"/>
              <a:t>Correlation of Time Data from DSN schedules and user ephemeris files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100" dirty="0" smtClean="0"/>
              <a:t>current, accurate tracking schedules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b="1" dirty="0" smtClean="0"/>
              <a:t>good</a:t>
            </a:r>
            <a:r>
              <a:rPr lang="en-US" sz="1100" dirty="0" smtClean="0"/>
              <a:t> </a:t>
            </a:r>
            <a:r>
              <a:rPr lang="en-US" sz="1100" dirty="0"/>
              <a:t>knowledge of the </a:t>
            </a:r>
            <a:r>
              <a:rPr lang="en-US" sz="1100" dirty="0" smtClean="0"/>
              <a:t>host and OMSPA spacecraft positions</a:t>
            </a:r>
          </a:p>
        </p:txBody>
      </p:sp>
      <p:sp>
        <p:nvSpPr>
          <p:cNvPr id="5" name="TextBox 4"/>
          <p:cNvSpPr txBox="1"/>
          <p:nvPr/>
        </p:nvSpPr>
        <p:spPr>
          <a:xfrm rot="19893674">
            <a:off x="5802665" y="4417067"/>
            <a:ext cx="15104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In operational OMSPA, this link does not exist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2081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/>
              <a:t>Solution Data Flow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1371600" y="2133600"/>
            <a:ext cx="1981200" cy="7620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SPS Database</a:t>
            </a:r>
          </a:p>
          <a:p>
            <a:pPr algn="ctr"/>
            <a:r>
              <a:rPr lang="en-US" dirty="0" smtClean="0"/>
              <a:t>(JPL)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352800" y="2145268"/>
            <a:ext cx="2286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Secure online database of current DSN tracking schedules</a:t>
            </a:r>
            <a:endParaRPr lang="en-US" sz="1400" dirty="0"/>
          </a:p>
        </p:txBody>
      </p:sp>
      <p:sp>
        <p:nvSpPr>
          <p:cNvPr id="7" name="Rounded Rectangle 6"/>
          <p:cNvSpPr/>
          <p:nvPr/>
        </p:nvSpPr>
        <p:spPr>
          <a:xfrm>
            <a:off x="3810000" y="3642360"/>
            <a:ext cx="1981200" cy="7620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7-DSC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248400" y="2133600"/>
            <a:ext cx="1981200" cy="7620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BIPS Tool</a:t>
            </a:r>
            <a:endParaRPr lang="en-US" dirty="0"/>
          </a:p>
        </p:txBody>
      </p:sp>
      <p:cxnSp>
        <p:nvCxnSpPr>
          <p:cNvPr id="10" name="Elbow Connector 9"/>
          <p:cNvCxnSpPr>
            <a:stCxn id="5" idx="2"/>
          </p:cNvCxnSpPr>
          <p:nvPr/>
        </p:nvCxnSpPr>
        <p:spPr>
          <a:xfrm rot="16200000" flipH="1">
            <a:off x="2476500" y="2781300"/>
            <a:ext cx="1219200" cy="144780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41021" y="3076873"/>
            <a:ext cx="1752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/>
            </a:lvl1pPr>
          </a:lstStyle>
          <a:p>
            <a:pPr algn="r"/>
            <a:r>
              <a:rPr lang="en-US" dirty="0"/>
              <a:t>Latest tracking schedules </a:t>
            </a:r>
            <a:r>
              <a:rPr lang="en-US" dirty="0" smtClean="0"/>
              <a:t>for Host and OMSPA spacecraft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972478" y="4090416"/>
            <a:ext cx="2743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/>
            </a:lvl1pPr>
          </a:lstStyle>
          <a:p>
            <a:r>
              <a:rPr lang="en-US" dirty="0"/>
              <a:t>Simultaneous view </a:t>
            </a:r>
            <a:r>
              <a:rPr lang="en-US" dirty="0" smtClean="0"/>
              <a:t>periods </a:t>
            </a:r>
            <a:r>
              <a:rPr lang="en-US" dirty="0"/>
              <a:t>(including occultation) for host and secondary spacecraft</a:t>
            </a:r>
          </a:p>
        </p:txBody>
      </p:sp>
      <p:cxnSp>
        <p:nvCxnSpPr>
          <p:cNvPr id="14" name="Elbow Connector 13"/>
          <p:cNvCxnSpPr>
            <a:stCxn id="8" idx="2"/>
            <a:endCxn id="7" idx="3"/>
          </p:cNvCxnSpPr>
          <p:nvPr/>
        </p:nvCxnSpPr>
        <p:spPr>
          <a:xfrm rot="5400000">
            <a:off x="5951220" y="2735580"/>
            <a:ext cx="1127760" cy="144780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120140" y="4953000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Accurate start/stop times when three demonstration conditions are met</a:t>
            </a:r>
            <a:endParaRPr lang="en-US" dirty="0"/>
          </a:p>
        </p:txBody>
      </p:sp>
      <p:cxnSp>
        <p:nvCxnSpPr>
          <p:cNvPr id="17" name="Elbow Connector 16"/>
          <p:cNvCxnSpPr>
            <a:stCxn id="7" idx="2"/>
            <a:endCxn id="15" idx="3"/>
          </p:cNvCxnSpPr>
          <p:nvPr/>
        </p:nvCxnSpPr>
        <p:spPr>
          <a:xfrm rot="5400000">
            <a:off x="3376568" y="4129132"/>
            <a:ext cx="1148805" cy="16992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407920" y="3116580"/>
            <a:ext cx="786306" cy="27699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</a:rPr>
              <a:t>EXCEL file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23660" y="3055620"/>
            <a:ext cx="786306" cy="27699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</a:rPr>
              <a:t>EXCEL file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724400" y="1371600"/>
            <a:ext cx="1828800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User ephemeris files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2" name="Elbow Connector 21"/>
          <p:cNvCxnSpPr>
            <a:endCxn id="8" idx="0"/>
          </p:cNvCxnSpPr>
          <p:nvPr/>
        </p:nvCxnSpPr>
        <p:spPr>
          <a:xfrm>
            <a:off x="6553200" y="1663987"/>
            <a:ext cx="685800" cy="46961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733800" y="4241884"/>
            <a:ext cx="774353" cy="25391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chemeClr val="tx1"/>
                </a:solidFill>
              </a:rPr>
              <a:t>EXCEL VBA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886700" y="2768590"/>
            <a:ext cx="685800" cy="25391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chemeClr val="tx1"/>
                </a:solidFill>
              </a:rPr>
              <a:t>MATLAB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48144" y="1351823"/>
            <a:ext cx="1600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ACCURATE location </a:t>
            </a:r>
            <a:r>
              <a:rPr lang="en-US" sz="1400" dirty="0"/>
              <a:t>of </a:t>
            </a:r>
            <a:r>
              <a:rPr lang="en-US" sz="1400" dirty="0" smtClean="0"/>
              <a:t>spacecraft </a:t>
            </a:r>
            <a:r>
              <a:rPr lang="en-US" sz="1400" dirty="0"/>
              <a:t>with time</a:t>
            </a:r>
          </a:p>
        </p:txBody>
      </p:sp>
    </p:spTree>
    <p:extLst>
      <p:ext uri="{BB962C8B-B14F-4D97-AF65-F5344CB8AC3E}">
        <p14:creationId xmlns:p14="http://schemas.microsoft.com/office/powerpoint/2010/main" val="276700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800100" lvl="2" indent="-342900" algn="ctr" eaLnBrk="0" hangingPunct="0">
              <a:spcBef>
                <a:spcPts val="1200"/>
              </a:spcBef>
              <a:defRPr/>
            </a:pPr>
            <a:r>
              <a:rPr lang="en-US" sz="2400" b="1" dirty="0" smtClean="0">
                <a:solidFill>
                  <a:schemeClr val="bg1"/>
                </a:solidFill>
              </a:rPr>
              <a:t>Beam Intercept Planning System (BIPS)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Tool Startup Interface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52304" y="1564369"/>
            <a:ext cx="553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MRO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74738" y="2862746"/>
            <a:ext cx="1108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“Host” Spacecraft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94813" y="3565520"/>
            <a:ext cx="1199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Mars Odyssey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572" y="1266258"/>
            <a:ext cx="6354411" cy="31935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9" name="TextBox 28"/>
          <p:cNvSpPr txBox="1"/>
          <p:nvPr/>
        </p:nvSpPr>
        <p:spPr>
          <a:xfrm>
            <a:off x="696674" y="4702275"/>
            <a:ext cx="7750652" cy="646331"/>
          </a:xfrm>
          <a:prstGeom prst="rect">
            <a:avLst/>
          </a:prstGeom>
          <a:noFill/>
          <a:ln w="19050" cap="flat">
            <a:solidFill>
              <a:schemeClr val="tx2">
                <a:lumMod val="60000"/>
                <a:lumOff val="40000"/>
              </a:schemeClr>
            </a:solidFill>
            <a:round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BIPS contains several tools and solvers.  Focus is on the animated beam-intercept analyzer and the 3-D scenario animator.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444" y="1644725"/>
            <a:ext cx="2514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BIPS Startup Interface</a:t>
            </a:r>
          </a:p>
          <a:p>
            <a:pPr algn="ctr"/>
            <a:endParaRPr lang="en-US" b="1" dirty="0" smtClean="0"/>
          </a:p>
          <a:p>
            <a:pPr algn="ctr"/>
            <a:r>
              <a:rPr lang="en-US" dirty="0" smtClean="0"/>
              <a:t>Trajectory files loaded and scenario times set up here.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152650" y="5525607"/>
            <a:ext cx="4838700" cy="1323439"/>
          </a:xfrm>
          <a:prstGeom prst="rect">
            <a:avLst/>
          </a:prstGeom>
          <a:noFill/>
          <a:ln w="12700" cap="flat">
            <a:noFill/>
            <a:round/>
          </a:ln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Other features include: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OMSPA statistical metrics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Orbit parameter plotting &amp; trajectory file diagnostics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Interactive bar plotting of OMSPA metrics over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Interactive coverage analyzer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7578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800100" lvl="2" indent="-342900" algn="ctr" eaLnBrk="0" hangingPunct="0">
              <a:spcBef>
                <a:spcPts val="1200"/>
              </a:spcBef>
              <a:defRPr/>
            </a:pPr>
            <a:r>
              <a:rPr lang="en-US" sz="2400" b="1" dirty="0" smtClean="0">
                <a:solidFill>
                  <a:schemeClr val="bg1"/>
                </a:solidFill>
              </a:rPr>
              <a:t>Beam Intercept Planning System (BIPS)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MMS Example Of Tool Ops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52304" y="1564369"/>
            <a:ext cx="553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MRO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74738" y="2862746"/>
            <a:ext cx="1108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“Host” Spacecraft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94813" y="3565520"/>
            <a:ext cx="1199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Mars Odyssey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8" y="2121353"/>
            <a:ext cx="9094085" cy="386360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857212" y="1214747"/>
            <a:ext cx="34295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In this MMS mission example, the “host” is the square</a:t>
            </a:r>
            <a:r>
              <a:rPr lang="en-US" sz="1400" dirty="0"/>
              <a:t> </a:t>
            </a:r>
            <a:r>
              <a:rPr lang="en-US" sz="1400" dirty="0" smtClean="0"/>
              <a:t>(MMS 1).  Colored dots represent the “opportunists” (MMS 2, 3, &amp; 4.)</a:t>
            </a:r>
            <a:endParaRPr lang="en-US" sz="1400" dirty="0"/>
          </a:p>
        </p:txBody>
      </p:sp>
      <p:sp>
        <p:nvSpPr>
          <p:cNvPr id="4" name="Oval 3"/>
          <p:cNvSpPr/>
          <p:nvPr/>
        </p:nvSpPr>
        <p:spPr>
          <a:xfrm>
            <a:off x="7714115" y="2420188"/>
            <a:ext cx="361155" cy="221086"/>
          </a:xfrm>
          <a:prstGeom prst="ellipse">
            <a:avLst/>
          </a:prstGeom>
          <a:noFill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7494577" y="2641274"/>
            <a:ext cx="381000" cy="1321126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364672" y="4091663"/>
            <a:ext cx="100527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MMS 2, 3, &amp; 4</a:t>
            </a:r>
            <a:endParaRPr lang="en-US" sz="1050" dirty="0"/>
          </a:p>
        </p:txBody>
      </p:sp>
      <p:sp>
        <p:nvSpPr>
          <p:cNvPr id="23" name="TextBox 22"/>
          <p:cNvSpPr txBox="1"/>
          <p:nvPr/>
        </p:nvSpPr>
        <p:spPr>
          <a:xfrm>
            <a:off x="0" y="1341103"/>
            <a:ext cx="22098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Analyze with </a:t>
            </a:r>
            <a:r>
              <a:rPr lang="en-US" sz="1100" dirty="0"/>
              <a:t>or without </a:t>
            </a:r>
            <a:r>
              <a:rPr lang="en-US" sz="1100" dirty="0" smtClean="0"/>
              <a:t>occultation effects.  “Mars occultation” used for Mars-orbiting scenarios.</a:t>
            </a:r>
            <a:endParaRPr lang="en-US" sz="1100" dirty="0"/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685800" y="1919119"/>
            <a:ext cx="132588" cy="2463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997456" y="1913657"/>
            <a:ext cx="150832" cy="2518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842643" y="1253297"/>
            <a:ext cx="224592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Set </a:t>
            </a:r>
            <a:r>
              <a:rPr lang="en-US" sz="1100" dirty="0" err="1" smtClean="0"/>
              <a:t>beamwidth</a:t>
            </a:r>
            <a:r>
              <a:rPr lang="en-US" sz="1100" dirty="0" smtClean="0"/>
              <a:t> value.  </a:t>
            </a:r>
            <a:r>
              <a:rPr lang="en-US" sz="1100" dirty="0" err="1" smtClean="0"/>
              <a:t>Mousewheel</a:t>
            </a:r>
            <a:r>
              <a:rPr lang="en-US" sz="1100" dirty="0" smtClean="0"/>
              <a:t> scrolling changes it on the fly during animation for </a:t>
            </a:r>
            <a:r>
              <a:rPr lang="en-US" sz="1100" b="1" dirty="0"/>
              <a:t>i</a:t>
            </a:r>
            <a:r>
              <a:rPr lang="en-US" sz="1100" b="1" dirty="0" smtClean="0"/>
              <a:t>nstant</a:t>
            </a:r>
            <a:r>
              <a:rPr lang="en-US" sz="1100" dirty="0" smtClean="0"/>
              <a:t> feedback!</a:t>
            </a:r>
            <a:endParaRPr lang="en-US" sz="1100" dirty="0"/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8075270" y="1853461"/>
            <a:ext cx="154330" cy="2303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948019" y="2878128"/>
            <a:ext cx="1447800" cy="2209800"/>
          </a:xfrm>
          <a:prstGeom prst="straightConnector1">
            <a:avLst/>
          </a:prstGeom>
          <a:ln w="12700">
            <a:solidFill>
              <a:schemeClr val="accent2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365713" y="2838295"/>
            <a:ext cx="1742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The </a:t>
            </a:r>
            <a:r>
              <a:rPr lang="en-US" sz="1200" dirty="0" err="1" smtClean="0"/>
              <a:t>beamwidth</a:t>
            </a:r>
            <a:r>
              <a:rPr lang="en-US" sz="1200" dirty="0"/>
              <a:t> </a:t>
            </a:r>
            <a:r>
              <a:rPr lang="en-US" sz="1200" dirty="0" smtClean="0"/>
              <a:t>is always the full circle diameter.  Dot motions scale accordingly.</a:t>
            </a:r>
            <a:endParaRPr lang="en-US" sz="1200" dirty="0"/>
          </a:p>
        </p:txBody>
      </p:sp>
      <p:sp>
        <p:nvSpPr>
          <p:cNvPr id="51" name="TextBox 50"/>
          <p:cNvSpPr txBox="1"/>
          <p:nvPr/>
        </p:nvSpPr>
        <p:spPr>
          <a:xfrm>
            <a:off x="509021" y="6135170"/>
            <a:ext cx="8125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Axis pane </a:t>
            </a:r>
            <a:r>
              <a:rPr lang="en-US" b="1" dirty="0" smtClean="0"/>
              <a:t>shows white</a:t>
            </a:r>
            <a:r>
              <a:rPr lang="en-US" dirty="0" smtClean="0"/>
              <a:t> when the site has geometric visibility of the host.</a:t>
            </a:r>
          </a:p>
          <a:p>
            <a:pPr algn="ctr"/>
            <a:r>
              <a:rPr lang="en-US" dirty="0" smtClean="0"/>
              <a:t>Goldstone and Canberra simultaneous at 2015 OCT 18 02:59.  No view from Madrid.</a:t>
            </a:r>
            <a:endParaRPr lang="en-US" dirty="0"/>
          </a:p>
        </p:txBody>
      </p:sp>
      <p:cxnSp>
        <p:nvCxnSpPr>
          <p:cNvPr id="52" name="Straight Arrow Connector 51"/>
          <p:cNvCxnSpPr/>
          <p:nvPr/>
        </p:nvCxnSpPr>
        <p:spPr>
          <a:xfrm flipV="1">
            <a:off x="3124200" y="5524494"/>
            <a:ext cx="381000" cy="6550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H="1" flipV="1">
            <a:off x="2057401" y="5524494"/>
            <a:ext cx="380999" cy="6550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Left Brace 20"/>
          <p:cNvSpPr/>
          <p:nvPr/>
        </p:nvSpPr>
        <p:spPr>
          <a:xfrm>
            <a:off x="7293484" y="4066211"/>
            <a:ext cx="152931" cy="304820"/>
          </a:xfrm>
          <a:prstGeom prst="leftBrace">
            <a:avLst>
              <a:gd name="adj1" fmla="val 0"/>
              <a:gd name="adj2" fmla="val 50000"/>
            </a:avLst>
          </a:prstGeom>
          <a:ln w="127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8061823" y="2097047"/>
            <a:ext cx="1008538" cy="274876"/>
          </a:xfrm>
          <a:prstGeom prst="roundRect">
            <a:avLst/>
          </a:prstGeom>
          <a:noFill/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4844230" y="2648163"/>
            <a:ext cx="10759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o</a:t>
            </a:r>
            <a:r>
              <a:rPr lang="en-US" sz="1100" dirty="0" smtClean="0"/>
              <a:t>ptional legend</a:t>
            </a:r>
            <a:endParaRPr lang="en-US" sz="1100" dirty="0"/>
          </a:p>
        </p:txBody>
      </p:sp>
      <p:cxnSp>
        <p:nvCxnSpPr>
          <p:cNvPr id="62" name="Straight Arrow Connector 61"/>
          <p:cNvCxnSpPr/>
          <p:nvPr/>
        </p:nvCxnSpPr>
        <p:spPr>
          <a:xfrm flipH="1">
            <a:off x="5228132" y="2838295"/>
            <a:ext cx="54966" cy="254732"/>
          </a:xfrm>
          <a:prstGeom prst="straightConnector1">
            <a:avLst/>
          </a:prstGeom>
          <a:ln w="127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62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800100" lvl="2" indent="-342900" algn="ctr" eaLnBrk="0" hangingPunct="0">
              <a:spcBef>
                <a:spcPts val="1200"/>
              </a:spcBef>
              <a:defRPr/>
            </a:pPr>
            <a:r>
              <a:rPr lang="en-US" sz="2400" b="1" dirty="0" smtClean="0">
                <a:solidFill>
                  <a:schemeClr val="bg1"/>
                </a:solidFill>
              </a:rPr>
              <a:t>Beam Intercept Planning System (BIPS)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MMS Example Mission Orbits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52304" y="1564369"/>
            <a:ext cx="553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MRO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74738" y="2862746"/>
            <a:ext cx="1108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“Host” Spacecraft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94813" y="3565520"/>
            <a:ext cx="1199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Mars Odyssey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" y="1083295"/>
            <a:ext cx="891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MMS uses highly eccentric orbits.  The </a:t>
            </a:r>
            <a:r>
              <a:rPr lang="en-US" b="1" dirty="0" smtClean="0"/>
              <a:t>apparent angular</a:t>
            </a:r>
            <a:r>
              <a:rPr lang="en-US" dirty="0" smtClean="0"/>
              <a:t> spacing between the spacecraft grows large near perigee as viewed from the Earth’s surface.  Animation is to-scale:</a:t>
            </a:r>
            <a:endParaRPr lang="en-US" dirty="0"/>
          </a:p>
        </p:txBody>
      </p:sp>
      <p:pic>
        <p:nvPicPr>
          <p:cNvPr id="4" name="MMS Orbi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" y="1746121"/>
            <a:ext cx="8686800" cy="48003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51471" y="4086333"/>
            <a:ext cx="21639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C00000"/>
                </a:solidFill>
              </a:rPr>
              <a:t>From Earth, the 4 spacecraft </a:t>
            </a:r>
            <a:r>
              <a:rPr lang="en-US" sz="1400" b="1" dirty="0" smtClean="0">
                <a:solidFill>
                  <a:srgbClr val="C00000"/>
                </a:solidFill>
              </a:rPr>
              <a:t>appear</a:t>
            </a:r>
            <a:r>
              <a:rPr lang="en-US" sz="1400" dirty="0" smtClean="0">
                <a:solidFill>
                  <a:srgbClr val="C00000"/>
                </a:solidFill>
              </a:rPr>
              <a:t> more spread-out here.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17" name="Right Brace 16"/>
          <p:cNvSpPr/>
          <p:nvPr/>
        </p:nvSpPr>
        <p:spPr>
          <a:xfrm rot="20127489">
            <a:off x="7953174" y="2631845"/>
            <a:ext cx="241654" cy="571678"/>
          </a:xfrm>
          <a:prstGeom prst="rightBrace">
            <a:avLst>
              <a:gd name="adj1" fmla="val 19806"/>
              <a:gd name="adj2" fmla="val 51258"/>
            </a:avLst>
          </a:prstGeom>
          <a:ln w="127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72"/>
          <p:cNvSpPr/>
          <p:nvPr/>
        </p:nvSpPr>
        <p:spPr>
          <a:xfrm>
            <a:off x="7821166" y="2815778"/>
            <a:ext cx="722601" cy="1307132"/>
          </a:xfrm>
          <a:custGeom>
            <a:avLst/>
            <a:gdLst>
              <a:gd name="connsiteX0" fmla="*/ 548640 w 789605"/>
              <a:gd name="connsiteY0" fmla="*/ 79948 h 1195516"/>
              <a:gd name="connsiteX1" fmla="*/ 762000 w 789605"/>
              <a:gd name="connsiteY1" fmla="*/ 116524 h 1195516"/>
              <a:gd name="connsiteX2" fmla="*/ 0 w 789605"/>
              <a:gd name="connsiteY2" fmla="*/ 1195516 h 1195516"/>
              <a:gd name="connsiteX0" fmla="*/ 573024 w 815590"/>
              <a:gd name="connsiteY0" fmla="*/ 85264 h 1280080"/>
              <a:gd name="connsiteX1" fmla="*/ 786384 w 815590"/>
              <a:gd name="connsiteY1" fmla="*/ 121840 h 1280080"/>
              <a:gd name="connsiteX2" fmla="*/ 0 w 815590"/>
              <a:gd name="connsiteY2" fmla="*/ 1280080 h 1280080"/>
              <a:gd name="connsiteX0" fmla="*/ 451104 w 799818"/>
              <a:gd name="connsiteY0" fmla="*/ 65967 h 1303455"/>
              <a:gd name="connsiteX1" fmla="*/ 786384 w 799818"/>
              <a:gd name="connsiteY1" fmla="*/ 145215 h 1303455"/>
              <a:gd name="connsiteX2" fmla="*/ 0 w 799818"/>
              <a:gd name="connsiteY2" fmla="*/ 1303455 h 1303455"/>
              <a:gd name="connsiteX0" fmla="*/ 451104 w 888286"/>
              <a:gd name="connsiteY0" fmla="*/ 74897 h 1312385"/>
              <a:gd name="connsiteX1" fmla="*/ 877824 w 888286"/>
              <a:gd name="connsiteY1" fmla="*/ 135857 h 1312385"/>
              <a:gd name="connsiteX2" fmla="*/ 0 w 888286"/>
              <a:gd name="connsiteY2" fmla="*/ 1312385 h 1312385"/>
              <a:gd name="connsiteX0" fmla="*/ 451104 w 852729"/>
              <a:gd name="connsiteY0" fmla="*/ 91695 h 1329183"/>
              <a:gd name="connsiteX1" fmla="*/ 841248 w 852729"/>
              <a:gd name="connsiteY1" fmla="*/ 122175 h 1329183"/>
              <a:gd name="connsiteX2" fmla="*/ 0 w 852729"/>
              <a:gd name="connsiteY2" fmla="*/ 1329183 h 1329183"/>
              <a:gd name="connsiteX0" fmla="*/ 438912 w 851873"/>
              <a:gd name="connsiteY0" fmla="*/ 94896 h 1326288"/>
              <a:gd name="connsiteX1" fmla="*/ 841248 w 851873"/>
              <a:gd name="connsiteY1" fmla="*/ 119280 h 1326288"/>
              <a:gd name="connsiteX2" fmla="*/ 0 w 851873"/>
              <a:gd name="connsiteY2" fmla="*/ 1326288 h 1326288"/>
              <a:gd name="connsiteX0" fmla="*/ 438912 w 851873"/>
              <a:gd name="connsiteY0" fmla="*/ 100858 h 1332250"/>
              <a:gd name="connsiteX1" fmla="*/ 841248 w 851873"/>
              <a:gd name="connsiteY1" fmla="*/ 125242 h 1332250"/>
              <a:gd name="connsiteX2" fmla="*/ 0 w 851873"/>
              <a:gd name="connsiteY2" fmla="*/ 1332250 h 1332250"/>
              <a:gd name="connsiteX0" fmla="*/ 420624 w 832856"/>
              <a:gd name="connsiteY0" fmla="*/ 103356 h 1371324"/>
              <a:gd name="connsiteX1" fmla="*/ 822960 w 832856"/>
              <a:gd name="connsiteY1" fmla="*/ 127740 h 1371324"/>
              <a:gd name="connsiteX2" fmla="*/ 0 w 832856"/>
              <a:gd name="connsiteY2" fmla="*/ 1371324 h 1371324"/>
              <a:gd name="connsiteX0" fmla="*/ 420624 w 832856"/>
              <a:gd name="connsiteY0" fmla="*/ 103356 h 1371324"/>
              <a:gd name="connsiteX1" fmla="*/ 822960 w 832856"/>
              <a:gd name="connsiteY1" fmla="*/ 127740 h 1371324"/>
              <a:gd name="connsiteX2" fmla="*/ 0 w 832856"/>
              <a:gd name="connsiteY2" fmla="*/ 1371324 h 1371324"/>
              <a:gd name="connsiteX0" fmla="*/ 420624 w 832856"/>
              <a:gd name="connsiteY0" fmla="*/ 86701 h 1354669"/>
              <a:gd name="connsiteX1" fmla="*/ 822960 w 832856"/>
              <a:gd name="connsiteY1" fmla="*/ 141565 h 1354669"/>
              <a:gd name="connsiteX2" fmla="*/ 0 w 832856"/>
              <a:gd name="connsiteY2" fmla="*/ 1354669 h 1354669"/>
              <a:gd name="connsiteX0" fmla="*/ 420624 w 832856"/>
              <a:gd name="connsiteY0" fmla="*/ 89465 h 1351337"/>
              <a:gd name="connsiteX1" fmla="*/ 822960 w 832856"/>
              <a:gd name="connsiteY1" fmla="*/ 138233 h 1351337"/>
              <a:gd name="connsiteX2" fmla="*/ 0 w 832856"/>
              <a:gd name="connsiteY2" fmla="*/ 1351337 h 1351337"/>
              <a:gd name="connsiteX0" fmla="*/ 384048 w 830681"/>
              <a:gd name="connsiteY0" fmla="*/ 95221 h 1344901"/>
              <a:gd name="connsiteX1" fmla="*/ 822960 w 830681"/>
              <a:gd name="connsiteY1" fmla="*/ 131797 h 1344901"/>
              <a:gd name="connsiteX2" fmla="*/ 0 w 830681"/>
              <a:gd name="connsiteY2" fmla="*/ 1344901 h 1344901"/>
              <a:gd name="connsiteX0" fmla="*/ 384048 w 834981"/>
              <a:gd name="connsiteY0" fmla="*/ 115295 h 1364975"/>
              <a:gd name="connsiteX1" fmla="*/ 822960 w 834981"/>
              <a:gd name="connsiteY1" fmla="*/ 151871 h 1364975"/>
              <a:gd name="connsiteX2" fmla="*/ 0 w 834981"/>
              <a:gd name="connsiteY2" fmla="*/ 1364975 h 1364975"/>
              <a:gd name="connsiteX0" fmla="*/ 384048 w 834981"/>
              <a:gd name="connsiteY0" fmla="*/ 117921 h 1361505"/>
              <a:gd name="connsiteX1" fmla="*/ 822960 w 834981"/>
              <a:gd name="connsiteY1" fmla="*/ 148401 h 1361505"/>
              <a:gd name="connsiteX2" fmla="*/ 0 w 834981"/>
              <a:gd name="connsiteY2" fmla="*/ 1361505 h 1361505"/>
              <a:gd name="connsiteX0" fmla="*/ 384048 w 754908"/>
              <a:gd name="connsiteY0" fmla="*/ 63548 h 1307132"/>
              <a:gd name="connsiteX1" fmla="*/ 737616 w 754908"/>
              <a:gd name="connsiteY1" fmla="*/ 252524 h 1307132"/>
              <a:gd name="connsiteX2" fmla="*/ 0 w 754908"/>
              <a:gd name="connsiteY2" fmla="*/ 1307132 h 1307132"/>
              <a:gd name="connsiteX0" fmla="*/ 384048 w 757140"/>
              <a:gd name="connsiteY0" fmla="*/ 68347 h 1311931"/>
              <a:gd name="connsiteX1" fmla="*/ 737616 w 757140"/>
              <a:gd name="connsiteY1" fmla="*/ 257323 h 1311931"/>
              <a:gd name="connsiteX2" fmla="*/ 0 w 757140"/>
              <a:gd name="connsiteY2" fmla="*/ 1311931 h 1311931"/>
              <a:gd name="connsiteX0" fmla="*/ 384048 w 766409"/>
              <a:gd name="connsiteY0" fmla="*/ 68347 h 1311931"/>
              <a:gd name="connsiteX1" fmla="*/ 737616 w 766409"/>
              <a:gd name="connsiteY1" fmla="*/ 257323 h 1311931"/>
              <a:gd name="connsiteX2" fmla="*/ 0 w 766409"/>
              <a:gd name="connsiteY2" fmla="*/ 1311931 h 1311931"/>
              <a:gd name="connsiteX0" fmla="*/ 353568 w 722601"/>
              <a:gd name="connsiteY0" fmla="*/ 63548 h 1307132"/>
              <a:gd name="connsiteX1" fmla="*/ 707136 w 722601"/>
              <a:gd name="connsiteY1" fmla="*/ 252524 h 1307132"/>
              <a:gd name="connsiteX2" fmla="*/ 0 w 722601"/>
              <a:gd name="connsiteY2" fmla="*/ 1307132 h 1307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2601" h="1307132">
                <a:moveTo>
                  <a:pt x="353568" y="63548"/>
                </a:moveTo>
                <a:cubicBezTo>
                  <a:pt x="658368" y="-84280"/>
                  <a:pt x="766064" y="45260"/>
                  <a:pt x="707136" y="252524"/>
                </a:cubicBezTo>
                <a:cubicBezTo>
                  <a:pt x="648208" y="459788"/>
                  <a:pt x="396240" y="787448"/>
                  <a:pt x="0" y="1307132"/>
                </a:cubicBezTo>
              </a:path>
            </a:pathLst>
          </a:custGeom>
          <a:noFill/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2900209" y="2270470"/>
            <a:ext cx="33435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Plotted at this scale, the 4 spacecraft remain a tight group most of the time.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89521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800100" lvl="2" indent="-342900" algn="ctr" eaLnBrk="0" hangingPunct="0">
              <a:spcBef>
                <a:spcPts val="1200"/>
              </a:spcBef>
              <a:defRPr/>
            </a:pPr>
            <a:r>
              <a:rPr lang="en-US" sz="2400" b="1" dirty="0" smtClean="0">
                <a:solidFill>
                  <a:schemeClr val="bg1"/>
                </a:solidFill>
              </a:rPr>
              <a:t>Beam Intercept Planning System (BIPS)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MMS Example Animation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52304" y="1564369"/>
            <a:ext cx="553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MRO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74738" y="2862746"/>
            <a:ext cx="1108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“Host” Spacecraft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94813" y="3565520"/>
            <a:ext cx="1199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Mars Odyssey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1" y="1320299"/>
            <a:ext cx="71627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The beam intercept motion animator applied to the MMS trajectories, with MMS 1 the “host” spacecraft.  </a:t>
            </a:r>
            <a:r>
              <a:rPr lang="en-US" dirty="0" err="1" smtClean="0"/>
              <a:t>Beamwidth</a:t>
            </a:r>
            <a:r>
              <a:rPr lang="en-US" dirty="0" smtClean="0"/>
              <a:t> set to .242 degrees (S-Band, 34m antenna).</a:t>
            </a:r>
            <a:endParaRPr lang="en-US" dirty="0"/>
          </a:p>
        </p:txBody>
      </p:sp>
      <p:pic>
        <p:nvPicPr>
          <p:cNvPr id="4" name="MMS in MSP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438400"/>
            <a:ext cx="9144000" cy="393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52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4931" y="-48151"/>
            <a:ext cx="6994138" cy="1143000"/>
          </a:xfrm>
        </p:spPr>
        <p:txBody>
          <a:bodyPr>
            <a:normAutofit/>
          </a:bodyPr>
          <a:lstStyle/>
          <a:p>
            <a:pPr marL="460375" lvl="2" indent="-1588" algn="ctr" eaLnBrk="0" hangingPunct="0">
              <a:spcBef>
                <a:spcPts val="1200"/>
              </a:spcBef>
              <a:defRPr/>
            </a:pPr>
            <a:r>
              <a:rPr lang="en-US" sz="2400" b="1" dirty="0" smtClean="0">
                <a:solidFill>
                  <a:schemeClr val="bg1"/>
                </a:solidFill>
              </a:rPr>
              <a:t>OMSPA Demonstration: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MRO and Mars Odyssey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52304" y="1564369"/>
            <a:ext cx="553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MRO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74738" y="2862746"/>
            <a:ext cx="1108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“Host” Spacecraft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94813" y="3565520"/>
            <a:ext cx="1199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Mars Odyssey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621" y="2054439"/>
            <a:ext cx="5266454" cy="46721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66272" y="1288323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MRO-Odyssey Orbits (Typical)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69935" y="1749036"/>
            <a:ext cx="2593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C00000"/>
                </a:solidFill>
              </a:rPr>
              <a:t>2015 APR 27 22:48 (UTC)</a:t>
            </a:r>
            <a:endParaRPr lang="en-US" sz="1400" dirty="0">
              <a:solidFill>
                <a:srgbClr val="C0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4635356" y="4808502"/>
            <a:ext cx="740351" cy="384748"/>
          </a:xfrm>
          <a:prstGeom prst="straightConnector1">
            <a:avLst/>
          </a:prstGeom>
          <a:ln>
            <a:solidFill>
              <a:srgbClr val="00CC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404063" y="5205442"/>
            <a:ext cx="76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Direction to Earth</a:t>
            </a:r>
            <a:endParaRPr lang="en-US" sz="1100" dirty="0"/>
          </a:p>
        </p:txBody>
      </p:sp>
      <p:sp>
        <p:nvSpPr>
          <p:cNvPr id="6" name="TextBox 5"/>
          <p:cNvSpPr txBox="1"/>
          <p:nvPr/>
        </p:nvSpPr>
        <p:spPr>
          <a:xfrm>
            <a:off x="7171679" y="2120872"/>
            <a:ext cx="15270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Odyssey (larger orbit)</a:t>
            </a:r>
            <a:endParaRPr lang="en-US" sz="1200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7294753" y="2397871"/>
            <a:ext cx="172848" cy="6501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005532" y="2223456"/>
            <a:ext cx="5005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MRO</a:t>
            </a:r>
            <a:endParaRPr lang="en-US" sz="1200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5401781" y="2468164"/>
            <a:ext cx="895886" cy="7144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04800" y="2054439"/>
            <a:ext cx="349182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At all times, 34m X-Band beam width is much larger than orbits, so the spacecraft are always “in beam”</a:t>
            </a:r>
          </a:p>
          <a:p>
            <a:endParaRPr lang="en-US" dirty="0"/>
          </a:p>
          <a:p>
            <a:r>
              <a:rPr lang="en-US" dirty="0" smtClean="0"/>
              <a:t>But</a:t>
            </a:r>
          </a:p>
          <a:p>
            <a:endParaRPr lang="en-US" dirty="0"/>
          </a:p>
          <a:p>
            <a:r>
              <a:rPr lang="en-US" dirty="0" smtClean="0"/>
              <a:t>Both spacecraft are periodically  </a:t>
            </a:r>
            <a:r>
              <a:rPr lang="en-US" u="sng" dirty="0" smtClean="0"/>
              <a:t>occluded</a:t>
            </a:r>
            <a:r>
              <a:rPr lang="en-US" dirty="0" smtClean="0"/>
              <a:t> by planet, depending on season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Occlusion is modeled in BIPS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Signal outage timing used to check accuracy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83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7-Day Schedule Cross-comparison Tool (7-DSC)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256592"/>
            <a:ext cx="6233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FF0000"/>
                </a:solidFill>
              </a:rPr>
              <a:t>Results: </a:t>
            </a:r>
            <a:r>
              <a:rPr lang="en-US" sz="1600" b="1" dirty="0" smtClean="0"/>
              <a:t>Viable recording periods are identified to within one minute</a:t>
            </a:r>
            <a:endParaRPr lang="en-US" sz="1200" dirty="0" smtClean="0"/>
          </a:p>
        </p:txBody>
      </p:sp>
      <p:pic>
        <p:nvPicPr>
          <p:cNvPr id="16" name="Picture 15"/>
          <p:cNvPicPr/>
          <p:nvPr/>
        </p:nvPicPr>
        <p:blipFill>
          <a:blip r:embed="rId2"/>
          <a:stretch>
            <a:fillRect/>
          </a:stretch>
        </p:blipFill>
        <p:spPr>
          <a:xfrm>
            <a:off x="609600" y="1752600"/>
            <a:ext cx="5943600" cy="47129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05600" y="2133600"/>
            <a:ext cx="2362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Scheduled Host Tracking: MRO is </a:t>
            </a:r>
            <a:r>
              <a:rPr lang="en-US" sz="1400" dirty="0" err="1" smtClean="0"/>
              <a:t>MSPA’d</a:t>
            </a:r>
            <a:r>
              <a:rPr lang="en-US" sz="1400" dirty="0" smtClean="0"/>
              <a:t> with a third spacecraft, Mars Express</a:t>
            </a:r>
            <a:endParaRPr 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6705600" y="3429000"/>
            <a:ext cx="2362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/>
            </a:lvl1pPr>
          </a:lstStyle>
          <a:p>
            <a:r>
              <a:rPr lang="en-US" dirty="0"/>
              <a:t>Scheduled Secondary Tracking: MO10 is </a:t>
            </a:r>
            <a:r>
              <a:rPr lang="en-US" dirty="0" smtClean="0"/>
              <a:t>tracked </a:t>
            </a:r>
            <a:r>
              <a:rPr lang="en-US" dirty="0"/>
              <a:t>first in Madrid and then later at Goldstone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7670" y="6028981"/>
            <a:ext cx="7473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dirty="0"/>
              <a:t>DOY-Date</a:t>
            </a:r>
          </a:p>
          <a:p>
            <a:r>
              <a:rPr lang="en-US" dirty="0" err="1"/>
              <a:t>hh:mm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705600" y="5056257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/>
            </a:lvl1pPr>
          </a:lstStyle>
          <a:p>
            <a:r>
              <a:rPr lang="en-US" dirty="0" smtClean="0"/>
              <a:t>Several 1.5-hour periods are available</a:t>
            </a:r>
            <a:endParaRPr lang="en-US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505200" y="2331244"/>
            <a:ext cx="0" cy="4179570"/>
          </a:xfrm>
          <a:prstGeom prst="line">
            <a:avLst/>
          </a:prstGeom>
          <a:ln w="12700">
            <a:solidFill>
              <a:srgbClr val="929292">
                <a:alpha val="30588"/>
              </a:srgb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532120" y="2362200"/>
            <a:ext cx="0" cy="4179570"/>
          </a:xfrm>
          <a:prstGeom prst="line">
            <a:avLst/>
          </a:prstGeom>
          <a:ln w="12700">
            <a:solidFill>
              <a:srgbClr val="929292">
                <a:alpha val="30588"/>
              </a:srgb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57200" y="6474023"/>
            <a:ext cx="2362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/>
            </a:lvl1pPr>
          </a:lstStyle>
          <a:p>
            <a:r>
              <a:rPr lang="en-US" sz="1100" dirty="0" smtClean="0"/>
              <a:t>Includes ≈ 9 min light time</a:t>
            </a:r>
            <a:endParaRPr lang="en-US" sz="1100" dirty="0"/>
          </a:p>
        </p:txBody>
      </p:sp>
      <p:sp>
        <p:nvSpPr>
          <p:cNvPr id="24" name="Line Callout 2 23"/>
          <p:cNvSpPr/>
          <p:nvPr/>
        </p:nvSpPr>
        <p:spPr>
          <a:xfrm>
            <a:off x="6873240" y="5962455"/>
            <a:ext cx="1889760" cy="591236"/>
          </a:xfrm>
          <a:prstGeom prst="borderCallout2">
            <a:avLst>
              <a:gd name="adj1" fmla="val 80179"/>
              <a:gd name="adj2" fmla="val -5000"/>
              <a:gd name="adj3" fmla="val 80458"/>
              <a:gd name="adj4" fmla="val -20000"/>
              <a:gd name="adj5" fmla="val 54379"/>
              <a:gd name="adj6" fmla="val -44951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50" dirty="0"/>
              <a:t>With very fine time steps in BIPS, </a:t>
            </a:r>
            <a:r>
              <a:rPr lang="en-US" sz="1050" dirty="0" smtClean="0"/>
              <a:t>occultation times </a:t>
            </a:r>
            <a:r>
              <a:rPr lang="en-US" sz="1050" dirty="0"/>
              <a:t>are </a:t>
            </a:r>
            <a:r>
              <a:rPr lang="en-US" sz="1050" dirty="0" smtClean="0"/>
              <a:t>accurate to </a:t>
            </a:r>
            <a:r>
              <a:rPr lang="en-US" sz="1050" dirty="0"/>
              <a:t>about 10 seconds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12420" y="2733558"/>
            <a:ext cx="1463926" cy="30777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400"/>
            </a:lvl1pPr>
          </a:lstStyle>
          <a:p>
            <a:r>
              <a:rPr lang="en-US" dirty="0"/>
              <a:t>1. MRO is tracked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2420" y="3962400"/>
            <a:ext cx="1897380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4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 smtClean="0"/>
              <a:t>3. MO10 </a:t>
            </a:r>
            <a:r>
              <a:rPr lang="en-US" dirty="0"/>
              <a:t>is tracked on a separate antenna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59348" y="2171700"/>
            <a:ext cx="609601" cy="19764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SPS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80999" y="3708409"/>
            <a:ext cx="609601" cy="19764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SPS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26718" y="4679156"/>
            <a:ext cx="609601" cy="19764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BIPS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Left Brace 38"/>
          <p:cNvSpPr/>
          <p:nvPr/>
        </p:nvSpPr>
        <p:spPr>
          <a:xfrm>
            <a:off x="6477000" y="2133600"/>
            <a:ext cx="274319" cy="738664"/>
          </a:xfrm>
          <a:prstGeom prst="leftBrace">
            <a:avLst>
              <a:gd name="adj1" fmla="val 67318"/>
              <a:gd name="adj2" fmla="val 50000"/>
            </a:avLst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Left Brace 39"/>
          <p:cNvSpPr/>
          <p:nvPr/>
        </p:nvSpPr>
        <p:spPr>
          <a:xfrm>
            <a:off x="6477000" y="3437899"/>
            <a:ext cx="274319" cy="945208"/>
          </a:xfrm>
          <a:prstGeom prst="leftBrace">
            <a:avLst>
              <a:gd name="adj1" fmla="val 67318"/>
              <a:gd name="adj2" fmla="val 50000"/>
            </a:avLst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Left Brace 40"/>
          <p:cNvSpPr/>
          <p:nvPr/>
        </p:nvSpPr>
        <p:spPr>
          <a:xfrm>
            <a:off x="6499860" y="5040124"/>
            <a:ext cx="274319" cy="508338"/>
          </a:xfrm>
          <a:prstGeom prst="leftBrace">
            <a:avLst>
              <a:gd name="adj1" fmla="val 67318"/>
              <a:gd name="adj2" fmla="val 50000"/>
            </a:avLst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359348" y="5191780"/>
            <a:ext cx="1850452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2. MRO is in beam </a:t>
            </a:r>
            <a:r>
              <a:rPr lang="en-US" sz="1400" u="sng" dirty="0" smtClean="0"/>
              <a:t>and</a:t>
            </a:r>
            <a:r>
              <a:rPr lang="en-US" sz="1400" dirty="0" smtClean="0"/>
              <a:t> not occluded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2015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76200"/>
            <a:ext cx="8229600" cy="1143000"/>
          </a:xfrm>
        </p:spPr>
        <p:txBody>
          <a:bodyPr>
            <a:noAutofit/>
          </a:bodyPr>
          <a:lstStyle/>
          <a:p>
            <a:pPr marL="800100" lvl="2" indent="-342900" algn="ctr" eaLnBrk="0" hangingPunct="0">
              <a:spcBef>
                <a:spcPts val="1200"/>
              </a:spcBef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Conclusions and Recommendations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47700" y="2133600"/>
            <a:ext cx="7848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This approach provides recording windows for OMSPA with adequate accuracy</a:t>
            </a:r>
          </a:p>
          <a:p>
            <a:pPr marL="342900" lvl="2" indent="-342900">
              <a:buFont typeface="Arial" panose="020B0604020202020204" pitchFamily="34" charset="0"/>
              <a:buChar char="•"/>
            </a:pPr>
            <a:r>
              <a:rPr lang="en-US" sz="2400" dirty="0"/>
              <a:t>Additional demonstrations needed with real </a:t>
            </a:r>
            <a:r>
              <a:rPr lang="en-US" sz="2400" dirty="0" err="1"/>
              <a:t>cubesat</a:t>
            </a:r>
            <a:r>
              <a:rPr lang="en-US" sz="2400" dirty="0"/>
              <a:t> </a:t>
            </a:r>
            <a:r>
              <a:rPr lang="en-US" sz="2400" dirty="0" smtClean="0"/>
              <a:t>users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Transition to “production” tools for </a:t>
            </a:r>
            <a:r>
              <a:rPr lang="en-US" sz="2400" u="sng" dirty="0" smtClean="0"/>
              <a:t>Mission Users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     May involve: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Online interfaces or tool executables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/>
              <a:t>E</a:t>
            </a:r>
            <a:r>
              <a:rPr lang="en-US" sz="2400" dirty="0" smtClean="0"/>
              <a:t>phemeris file libraries</a:t>
            </a:r>
          </a:p>
        </p:txBody>
      </p:sp>
    </p:spTree>
    <p:extLst>
      <p:ext uri="{BB962C8B-B14F-4D97-AF65-F5344CB8AC3E}">
        <p14:creationId xmlns:p14="http://schemas.microsoft.com/office/powerpoint/2010/main" val="368259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766</Words>
  <Application>Microsoft Office PowerPoint</Application>
  <PresentationFormat>On-screen Show (4:3)</PresentationFormat>
  <Paragraphs>117</Paragraphs>
  <Slides>10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Identifying OMSPA Opportunities for the Demonstration </vt:lpstr>
      <vt:lpstr>Solution Data Flow</vt:lpstr>
      <vt:lpstr>Beam Intercept Planning System (BIPS) Tool Startup Interface</vt:lpstr>
      <vt:lpstr>Beam Intercept Planning System (BIPS) MMS Example Of Tool Ops</vt:lpstr>
      <vt:lpstr>Beam Intercept Planning System (BIPS) MMS Example Mission Orbits</vt:lpstr>
      <vt:lpstr>Beam Intercept Planning System (BIPS) MMS Example Animation</vt:lpstr>
      <vt:lpstr>OMSPA Demonstration: MRO and Mars Odyssey</vt:lpstr>
      <vt:lpstr>7-Day Schedule Cross-comparison Tool (7-DSC)</vt:lpstr>
      <vt:lpstr>Conclusions and Recommendations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2015-04-22T20:49:40Z</dcterms:created>
  <dcterms:modified xsi:type="dcterms:W3CDTF">2015-04-22T21:14:35Z</dcterms:modified>
</cp:coreProperties>
</file>