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40" r:id="rId3"/>
    <p:sldId id="341" r:id="rId4"/>
    <p:sldId id="354" r:id="rId5"/>
    <p:sldId id="343" r:id="rId6"/>
    <p:sldId id="344" r:id="rId7"/>
    <p:sldId id="345" r:id="rId8"/>
    <p:sldId id="346" r:id="rId9"/>
    <p:sldId id="348" r:id="rId10"/>
    <p:sldId id="350" r:id="rId11"/>
    <p:sldId id="351" r:id="rId12"/>
    <p:sldId id="352" r:id="rId1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FF"/>
    <a:srgbClr val="00CC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2214" autoAdjust="0"/>
  </p:normalViewPr>
  <p:slideViewPr>
    <p:cSldViewPr snapToObjects="1">
      <p:cViewPr varScale="1">
        <p:scale>
          <a:sx n="118" d="100"/>
          <a:sy n="118" d="100"/>
        </p:scale>
        <p:origin x="132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5D78D0D1-934B-7645-BB6F-EFEC4E78AEEB}" type="datetimeFigureOut">
              <a:rPr lang="en-US" smtClean="0"/>
              <a:t>4/6/2015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5DBA73D4-51CD-6A41-BAE9-E7B8348BEB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066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F096271D-0237-ED41-98F3-D849C09ED68B}" type="datetimeFigureOut">
              <a:rPr lang="en-US" smtClean="0"/>
              <a:t>4/6/2015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6FBF1C74-A92C-8E48-8DD3-7CC7E9FF01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969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F1C74-A92C-8E48-8DD3-7CC7E9FF01E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91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_bg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06534"/>
            <a:ext cx="838200" cy="70104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B8DDE-4EF6-49B6-89C4-FF738681AFC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362200" y="4714673"/>
            <a:ext cx="6400800" cy="2143327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  <a:latin typeface="Arial"/>
              </a:rPr>
              <a:t>Opportunistic MSPA:  An Overview of the Proof-of-Concept Demonstration</a:t>
            </a:r>
          </a:p>
          <a:p>
            <a:pPr algn="l"/>
            <a:endParaRPr lang="en-US" sz="800" dirty="0" smtClean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Douglas S. Abraham, Susan G. Finley, David P. Heckman, Norman E. Lay, Cindy M. Lush, and Bruce E. </a:t>
            </a:r>
            <a:r>
              <a:rPr lang="en-US" sz="1000" dirty="0" err="1" smtClean="0">
                <a:solidFill>
                  <a:schemeClr val="tx1"/>
                </a:solidFill>
                <a:latin typeface="Arial"/>
              </a:rPr>
              <a:t>MacNeal</a:t>
            </a:r>
            <a:r>
              <a:rPr lang="en-US" sz="1000" dirty="0" smtClean="0">
                <a:solidFill>
                  <a:schemeClr val="tx1"/>
                </a:solidFill>
                <a:latin typeface="Arial"/>
              </a:rPr>
              <a:t> </a:t>
            </a: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Jet Propulsion Laboratory, California Institute of Technology</a:t>
            </a:r>
            <a:endParaRPr lang="en-US" sz="800" dirty="0" smtClean="0">
              <a:solidFill>
                <a:schemeClr val="tx1"/>
              </a:solidFill>
              <a:latin typeface="Arial"/>
            </a:endParaRPr>
          </a:p>
          <a:p>
            <a:pPr algn="l"/>
            <a:endParaRPr lang="en-US" sz="1000" dirty="0" smtClean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Interplanetary Small Satellite Conference</a:t>
            </a: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Santa Clara University</a:t>
            </a:r>
          </a:p>
          <a:p>
            <a:pPr algn="l"/>
            <a:endParaRPr lang="en-US" sz="1000" dirty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April 28, 2015</a:t>
            </a:r>
          </a:p>
          <a:p>
            <a:pPr algn="l"/>
            <a:endParaRPr lang="en-US" sz="800" dirty="0" smtClean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Copyright 2015.  California Institute of Technology.  Government sponsorship acknowledged.</a:t>
            </a:r>
            <a:endParaRPr lang="en-US" sz="1000" dirty="0">
              <a:solidFill>
                <a:schemeClr val="tx1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Topics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98513" y="1371600"/>
            <a:ext cx="7888287" cy="49552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latin typeface="+mn-lt"/>
                <a:cs typeface="+mn-cs"/>
              </a:rPr>
              <a:t>Review of OMSPA Concept</a:t>
            </a:r>
            <a:endParaRPr lang="en-US" b="1" dirty="0">
              <a:latin typeface="+mn-lt"/>
              <a:cs typeface="+mn-cs"/>
            </a:endParaRPr>
          </a:p>
          <a:p>
            <a:pPr marL="342900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+mn-lt"/>
                <a:cs typeface="+mn-cs"/>
              </a:rPr>
              <a:t>Demo Purpose &amp; Objectives</a:t>
            </a:r>
            <a:endParaRPr lang="en-US" sz="1800" dirty="0">
              <a:latin typeface="+mn-lt"/>
              <a:cs typeface="+mn-cs"/>
            </a:endParaRPr>
          </a:p>
          <a:p>
            <a:pPr marL="342900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+mn-lt"/>
                <a:cs typeface="+mn-cs"/>
              </a:rPr>
              <a:t>Demo Methodology Overview</a:t>
            </a:r>
          </a:p>
          <a:p>
            <a:pPr marL="342900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+mn-lt"/>
                <a:cs typeface="+mn-cs"/>
              </a:rPr>
              <a:t>OMSPA Demonstration Tools/Systems</a:t>
            </a:r>
          </a:p>
          <a:p>
            <a:pPr marL="800100" lvl="1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600" b="1" dirty="0" smtClean="0"/>
              <a:t>Beam Intercept Planning System (BIPS)</a:t>
            </a:r>
          </a:p>
          <a:p>
            <a:pPr marL="800100" lvl="1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600" b="1" dirty="0" smtClean="0">
                <a:latin typeface="+mn-lt"/>
                <a:cs typeface="+mn-cs"/>
              </a:rPr>
              <a:t>7-Day Schedule Cross-comparison Tool (7-DSC)</a:t>
            </a:r>
          </a:p>
          <a:p>
            <a:pPr marL="800100" lvl="1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600" b="1" dirty="0" smtClean="0"/>
              <a:t>VLBI Science Receiver (VSR)</a:t>
            </a:r>
          </a:p>
          <a:p>
            <a:pPr marL="800100" lvl="1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600" b="1" dirty="0" smtClean="0">
                <a:latin typeface="+mn-lt"/>
                <a:cs typeface="+mn-cs"/>
              </a:rPr>
              <a:t>Server Repository (“</a:t>
            </a:r>
            <a:r>
              <a:rPr lang="en-US" sz="1600" b="1" dirty="0" err="1" smtClean="0">
                <a:latin typeface="+mn-lt"/>
                <a:cs typeface="+mn-cs"/>
              </a:rPr>
              <a:t>lilypond</a:t>
            </a:r>
            <a:r>
              <a:rPr lang="en-US" sz="1600" b="1" dirty="0" smtClean="0">
                <a:latin typeface="+mn-lt"/>
                <a:cs typeface="+mn-cs"/>
              </a:rPr>
              <a:t>”)</a:t>
            </a:r>
          </a:p>
          <a:p>
            <a:pPr marL="800100" lvl="1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600" b="1" dirty="0" smtClean="0"/>
              <a:t>OMSPA Software Demodulator (OSD)</a:t>
            </a:r>
            <a:endParaRPr lang="en-US" sz="1600" b="1" dirty="0" smtClean="0">
              <a:latin typeface="+mn-lt"/>
              <a:cs typeface="+mn-cs"/>
            </a:endParaRPr>
          </a:p>
          <a:p>
            <a:pPr marL="342900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/>
              <a:t>Results</a:t>
            </a:r>
          </a:p>
          <a:p>
            <a:pPr marL="342900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/>
              <a:t>Conclusions &amp; Recommendations</a:t>
            </a:r>
          </a:p>
          <a:p>
            <a:pPr marL="342900" indent="-3429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/>
              <a:t>For Further Information …</a:t>
            </a:r>
            <a:endParaRPr lang="en-US" dirty="0"/>
          </a:p>
        </p:txBody>
      </p:sp>
      <p:sp>
        <p:nvSpPr>
          <p:cNvPr id="6" name="Slide Number Placeholder 7"/>
          <p:cNvSpPr txBox="1">
            <a:spLocks/>
          </p:cNvSpPr>
          <p:nvPr/>
        </p:nvSpPr>
        <p:spPr>
          <a:xfrm>
            <a:off x="7006354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CB8DDE-4EF6-49B6-89C4-FF738681AFC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28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http://www.hdwallpaperscool.com/wp-content/uploads/2013/12/mars-high-resolution-wallpapers-cool-desktop-background-images-widesc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089" y="1959277"/>
            <a:ext cx="1896349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76200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Review of Concept:</a:t>
            </a:r>
            <a:br>
              <a:rPr lang="en-US" sz="3200" b="1" dirty="0" smtClean="0"/>
            </a:br>
            <a:r>
              <a:rPr lang="en-US" sz="3200" b="1" dirty="0" smtClean="0"/>
              <a:t>Multiple Spacecraft Per Antenna (MSPA)</a:t>
            </a:r>
            <a:endParaRPr lang="en-US" sz="3200" b="1" dirty="0"/>
          </a:p>
        </p:txBody>
      </p:sp>
      <p:sp>
        <p:nvSpPr>
          <p:cNvPr id="3" name="Slide Number Placeholder 7"/>
          <p:cNvSpPr txBox="1">
            <a:spLocks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031360"/>
            <a:ext cx="1698772" cy="1644077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H="1">
            <a:off x="1238595" y="1793038"/>
            <a:ext cx="1237382" cy="3243547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507900" y="2593483"/>
            <a:ext cx="2231457" cy="2604626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8200" y="1256518"/>
            <a:ext cx="2653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CFFFF"/>
                </a:solidFill>
              </a:rPr>
              <a:t>Traditional MSPA</a:t>
            </a:r>
            <a:endParaRPr lang="en-US" sz="2800" dirty="0">
              <a:solidFill>
                <a:srgbClr val="CC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81600" y="1256518"/>
            <a:ext cx="3108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CFFFF"/>
                </a:solidFill>
              </a:rPr>
              <a:t>Opportunistic MSPA</a:t>
            </a:r>
            <a:endParaRPr lang="en-US" sz="2800" dirty="0">
              <a:solidFill>
                <a:srgbClr val="CCFFFF"/>
              </a:solidFill>
            </a:endParaRPr>
          </a:p>
        </p:txBody>
      </p:sp>
      <p:pic>
        <p:nvPicPr>
          <p:cNvPr id="32" name="Picture 2" descr="http://www.hdwallpaperscool.com/wp-content/uploads/2013/12/mars-high-resolution-wallpapers-cool-desktop-background-images-widesc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689" y="1913240"/>
            <a:ext cx="1896349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985323"/>
            <a:ext cx="1698772" cy="164407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602557">
            <a:off x="2097177" y="2583681"/>
            <a:ext cx="696423" cy="61803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905" y="2899851"/>
            <a:ext cx="422005" cy="33408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609853">
            <a:off x="7345738" y="2792047"/>
            <a:ext cx="787383" cy="69875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648" y="3471680"/>
            <a:ext cx="325462" cy="34086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2227" y="2980039"/>
            <a:ext cx="272986" cy="28590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1845" y="3265942"/>
            <a:ext cx="325462" cy="34086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2510" y="3059743"/>
            <a:ext cx="325462" cy="34086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1976" y="2625252"/>
            <a:ext cx="325462" cy="34086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2638" y="3352800"/>
            <a:ext cx="325462" cy="340862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38294" y="2286000"/>
            <a:ext cx="14822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FFFF"/>
                </a:solidFill>
              </a:rPr>
              <a:t>2 spacecraft that will be in same beam formally schedule to share antenna.</a:t>
            </a:r>
            <a:endParaRPr lang="en-US" dirty="0">
              <a:solidFill>
                <a:srgbClr val="CCFF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71821" y="4361943"/>
            <a:ext cx="19492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FFFF"/>
                </a:solidFill>
              </a:rPr>
              <a:t>Each spacecraft downlinks to a separate receiver.</a:t>
            </a:r>
            <a:endParaRPr lang="en-US" dirty="0">
              <a:solidFill>
                <a:srgbClr val="CC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79465" y="5401077"/>
            <a:ext cx="27970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FFFF"/>
                </a:solidFill>
              </a:rPr>
              <a:t>Currently, 2 receivers per antenna, allowing 2-MSPA.</a:t>
            </a:r>
          </a:p>
          <a:p>
            <a:r>
              <a:rPr lang="en-US" dirty="0" smtClean="0">
                <a:solidFill>
                  <a:srgbClr val="CCFFFF"/>
                </a:solidFill>
              </a:rPr>
              <a:t>DSN moving to 4-MSPA capability on selected antennas.</a:t>
            </a:r>
            <a:endParaRPr lang="en-US" dirty="0">
              <a:solidFill>
                <a:srgbClr val="CCFFFF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6911" y="2133600"/>
            <a:ext cx="18510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FFFF"/>
                </a:solidFill>
              </a:rPr>
              <a:t>“N” </a:t>
            </a:r>
            <a:r>
              <a:rPr lang="en-US" dirty="0" err="1" smtClean="0">
                <a:solidFill>
                  <a:srgbClr val="CCFFFF"/>
                </a:solidFill>
              </a:rPr>
              <a:t>smallsats</a:t>
            </a:r>
            <a:r>
              <a:rPr lang="en-US" dirty="0" smtClean="0">
                <a:solidFill>
                  <a:srgbClr val="CCFFFF"/>
                </a:solidFill>
              </a:rPr>
              <a:t>   opportunistically transmit open loop while in beam of a “host” spacecraft. </a:t>
            </a:r>
            <a:endParaRPr lang="en-US" dirty="0">
              <a:solidFill>
                <a:srgbClr val="CCFF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331384" y="3513292"/>
            <a:ext cx="14836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CCFFFF"/>
                </a:solidFill>
              </a:rPr>
              <a:t>“Host” spacecraft has a formally scheduled downlink to a receiver.</a:t>
            </a:r>
            <a:endParaRPr lang="en-US" dirty="0">
              <a:solidFill>
                <a:srgbClr val="CC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35710" y="5475108"/>
            <a:ext cx="2584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CCFFFF"/>
                </a:solidFill>
              </a:rPr>
              <a:t>Smallsat</a:t>
            </a:r>
            <a:r>
              <a:rPr lang="en-US" dirty="0" smtClean="0">
                <a:solidFill>
                  <a:srgbClr val="CCFFFF"/>
                </a:solidFill>
              </a:rPr>
              <a:t> open-loop transmissions are captured on a wideband recorder.</a:t>
            </a:r>
            <a:endParaRPr lang="en-US" dirty="0">
              <a:solidFill>
                <a:srgbClr val="CCFFFF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 rot="293532">
            <a:off x="6174833" y="1769144"/>
            <a:ext cx="2500762" cy="3405071"/>
            <a:chOff x="6019327" y="1909832"/>
            <a:chExt cx="2500762" cy="3405071"/>
          </a:xfrm>
        </p:grpSpPr>
        <p:cxnSp>
          <p:nvCxnSpPr>
            <p:cNvPr id="56" name="Straight Connector 55"/>
            <p:cNvCxnSpPr/>
            <p:nvPr/>
          </p:nvCxnSpPr>
          <p:spPr>
            <a:xfrm flipH="1">
              <a:off x="6019327" y="1909832"/>
              <a:ext cx="1237382" cy="3243547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6288632" y="2710277"/>
              <a:ext cx="2231457" cy="2604626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77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6858000" cy="10668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Review of Concept:</a:t>
            </a:r>
            <a:br>
              <a:rPr lang="en-US" sz="3200" b="1" dirty="0" smtClean="0"/>
            </a:br>
            <a:r>
              <a:rPr lang="en-US" sz="3200" b="1" dirty="0" smtClean="0"/>
              <a:t>MSPA vs. OMSPA Feature Comparisons</a:t>
            </a:r>
            <a:endParaRPr lang="en-US" sz="3200" b="1" dirty="0"/>
          </a:p>
        </p:txBody>
      </p:sp>
      <p:sp>
        <p:nvSpPr>
          <p:cNvPr id="3" name="Slide Number Placeholder 7"/>
          <p:cNvSpPr txBox="1">
            <a:spLocks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838200" y="1256518"/>
            <a:ext cx="26532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CFFFF"/>
                </a:solidFill>
              </a:rPr>
              <a:t>Traditional MSPA</a:t>
            </a:r>
          </a:p>
          <a:p>
            <a:pPr algn="ctr"/>
            <a:r>
              <a:rPr lang="en-US" sz="2000" dirty="0" smtClean="0">
                <a:solidFill>
                  <a:srgbClr val="CCFFFF"/>
                </a:solidFill>
              </a:rPr>
              <a:t>(Existing)</a:t>
            </a:r>
            <a:endParaRPr lang="en-US" sz="2000" dirty="0">
              <a:solidFill>
                <a:srgbClr val="CC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67968" y="1256518"/>
            <a:ext cx="31084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CFFFF"/>
                </a:solidFill>
              </a:rPr>
              <a:t>Opportunistic MSPA</a:t>
            </a:r>
          </a:p>
          <a:p>
            <a:pPr algn="ctr"/>
            <a:r>
              <a:rPr lang="en-US" sz="2000" dirty="0" smtClean="0">
                <a:solidFill>
                  <a:srgbClr val="CCFFFF"/>
                </a:solidFill>
              </a:rPr>
              <a:t>(Proposed)</a:t>
            </a:r>
            <a:endParaRPr lang="en-US" sz="2000" dirty="0">
              <a:solidFill>
                <a:srgbClr val="CCFFFF"/>
              </a:solidFill>
            </a:endParaRPr>
          </a:p>
        </p:txBody>
      </p:sp>
      <p:pic>
        <p:nvPicPr>
          <p:cNvPr id="33" name="Picture 6" descr="Picture of 34-meter anten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2123004"/>
            <a:ext cx="708025" cy="611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Receiv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24654"/>
            <a:ext cx="1370013" cy="928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>
            <a:stCxn id="35" idx="3"/>
          </p:cNvCxnSpPr>
          <p:nvPr/>
        </p:nvCxnSpPr>
        <p:spPr>
          <a:xfrm flipV="1">
            <a:off x="1674813" y="3081854"/>
            <a:ext cx="992187" cy="7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8" descr="C:\Users\R&amp;D\AppData\Local\Microsoft\Windows\Temporary Internet Files\Content.IE5\I3X5DJJ9\MP90044230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01206"/>
            <a:ext cx="1065213" cy="709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8" descr="C:\Users\R&amp;D\AppData\Local\Microsoft\Windows\Temporary Internet Files\Content.IE5\I3X5DJJ9\MP90044230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87" y="3028019"/>
            <a:ext cx="1065213" cy="709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Picture of 34-meter anten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687" y="2213642"/>
            <a:ext cx="708025" cy="611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ell Precision T7810 High End Workstation (36 months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53254"/>
            <a:ext cx="585436" cy="58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179" y="3310258"/>
            <a:ext cx="801687" cy="4100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Straight Arrow Connector 60"/>
          <p:cNvCxnSpPr/>
          <p:nvPr/>
        </p:nvCxnSpPr>
        <p:spPr>
          <a:xfrm>
            <a:off x="5858866" y="3604281"/>
            <a:ext cx="1518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" descr="http://www.wideband-sys.com/images/DRS1100P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280" y="2590209"/>
            <a:ext cx="605419" cy="40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5727699" y="2929454"/>
            <a:ext cx="596901" cy="0"/>
          </a:xfrm>
          <a:prstGeom prst="straightConnector1">
            <a:avLst/>
          </a:prstGeom>
          <a:ln>
            <a:solidFill>
              <a:srgbClr val="00CC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6780037" y="3145972"/>
            <a:ext cx="596901" cy="0"/>
          </a:xfrm>
          <a:prstGeom prst="straightConnector1">
            <a:avLst/>
          </a:prstGeom>
          <a:ln>
            <a:solidFill>
              <a:srgbClr val="00CC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858866" y="3386654"/>
            <a:ext cx="46573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1341" y="3584715"/>
            <a:ext cx="1589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DSN Hardware Receivers &amp; Associated Signal Processing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9460" y="3087063"/>
            <a:ext cx="851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Transfer Frames Delivered</a:t>
            </a:r>
          </a:p>
          <a:p>
            <a:r>
              <a:rPr lang="en-US" sz="1200" dirty="0" smtClean="0">
                <a:solidFill>
                  <a:srgbClr val="CCFFFF"/>
                </a:solidFill>
              </a:rPr>
              <a:t>To MOC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13702" y="2946965"/>
            <a:ext cx="14273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Wideband Recorder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239747" y="2206923"/>
            <a:ext cx="740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Secure Data Server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862552" y="2197022"/>
            <a:ext cx="1827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>
                <a:solidFill>
                  <a:srgbClr val="CCFFFF"/>
                </a:solidFill>
              </a:rPr>
              <a:t>Self-Service</a:t>
            </a:r>
            <a:r>
              <a:rPr lang="en-US" sz="1200" dirty="0" smtClean="0">
                <a:solidFill>
                  <a:srgbClr val="CCFFFF"/>
                </a:solidFill>
              </a:rPr>
              <a:t> </a:t>
            </a:r>
            <a:r>
              <a:rPr lang="en-US" sz="1200" u="sng" dirty="0" smtClean="0">
                <a:solidFill>
                  <a:srgbClr val="CCFFFF"/>
                </a:solidFill>
              </a:rPr>
              <a:t>OMSPA</a:t>
            </a:r>
            <a:r>
              <a:rPr lang="en-US" sz="1200" dirty="0" smtClean="0">
                <a:solidFill>
                  <a:srgbClr val="CCFFFF"/>
                </a:solidFill>
              </a:rPr>
              <a:t>:  MOC retrieves relevant portion of recording, demodulates &amp; decodes it.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97286" y="3741003"/>
            <a:ext cx="142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Scheduled DSN Software Demodulation &amp; Decoding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41118" y="3832657"/>
            <a:ext cx="1917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>
                <a:solidFill>
                  <a:srgbClr val="CCFFFF"/>
                </a:solidFill>
              </a:rPr>
              <a:t>Frame-Service</a:t>
            </a:r>
            <a:r>
              <a:rPr lang="en-US" sz="1200" dirty="0" smtClean="0">
                <a:solidFill>
                  <a:srgbClr val="CCFFFF"/>
                </a:solidFill>
              </a:rPr>
              <a:t> </a:t>
            </a:r>
            <a:r>
              <a:rPr lang="en-US" sz="1200" u="sng" dirty="0" smtClean="0">
                <a:solidFill>
                  <a:srgbClr val="CCFFFF"/>
                </a:solidFill>
              </a:rPr>
              <a:t>OMSPA</a:t>
            </a:r>
            <a:r>
              <a:rPr lang="en-US" sz="1200" dirty="0" smtClean="0">
                <a:solidFill>
                  <a:srgbClr val="CCFFFF"/>
                </a:solidFill>
              </a:rPr>
              <a:t>:  Transfer frames delivered to MOC.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42985" y="4495800"/>
            <a:ext cx="16437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CCFFFF"/>
                </a:solidFill>
              </a:rPr>
              <a:t>Key Features</a:t>
            </a:r>
            <a:endParaRPr lang="en-US" sz="2200" dirty="0">
              <a:solidFill>
                <a:srgbClr val="CCFFFF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000348" y="4495800"/>
            <a:ext cx="16437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CCFFFF"/>
                </a:solidFill>
              </a:rPr>
              <a:t>Key Features</a:t>
            </a:r>
            <a:endParaRPr lang="en-US" sz="2200" dirty="0">
              <a:solidFill>
                <a:srgbClr val="CC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9860" y="5029200"/>
            <a:ext cx="41335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FFFF"/>
                </a:solidFill>
              </a:rPr>
              <a:t>Downlink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Reliable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Very low 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Constrained number of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Users subject to formal DSN antenna scheduling process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755438" y="5029200"/>
            <a:ext cx="41335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FFFF"/>
                </a:solidFill>
              </a:rPr>
              <a:t>Downlink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Reliability depends on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Latency depends on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Unconstrained number of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Users </a:t>
            </a:r>
            <a:r>
              <a:rPr lang="en-US" u="sng" dirty="0" smtClean="0">
                <a:solidFill>
                  <a:srgbClr val="CCFFFF"/>
                </a:solidFill>
              </a:rPr>
              <a:t>not</a:t>
            </a:r>
            <a:r>
              <a:rPr lang="en-US" dirty="0" smtClean="0">
                <a:solidFill>
                  <a:srgbClr val="CCFFFF"/>
                </a:solidFill>
              </a:rPr>
              <a:t> subject to formal DSN antenna scheduling process</a:t>
            </a:r>
          </a:p>
        </p:txBody>
      </p:sp>
    </p:spTree>
    <p:extLst>
      <p:ext uri="{BB962C8B-B14F-4D97-AF65-F5344CB8AC3E}">
        <p14:creationId xmlns:p14="http://schemas.microsoft.com/office/powerpoint/2010/main" val="39996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Demo Purpose &amp; Objectives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22214" y="1447800"/>
            <a:ext cx="7620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 smtClean="0"/>
              <a:t>Purpose</a:t>
            </a:r>
            <a:r>
              <a:rPr lang="en-US" sz="2400" dirty="0" smtClean="0"/>
              <a:t> – show prospective users, and prospective service providers, that OMSPA is an operationally viable, low-cost means for obtaining routine downlink telemetry.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 smtClean="0"/>
              <a:t>Objectives</a:t>
            </a:r>
            <a:endParaRPr lang="en-US" b="1" dirty="0" smtClean="0"/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Demonstrate ability to compute beam intercept times and associated opportunities for opportunistic downlink.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Demonstrate ability to capture an opportunistic downlink on a wideband recorder and retrieve the corresponding portion of the recording via a secure internet site.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Demonstrate ability to demodulate, and decode the recorded signal in an operationally feasible timeframe.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Demonstrate that all of these things can be done within ~1-2 days irrespective of which DSN complex is in view during a pass.</a:t>
            </a:r>
            <a:endParaRPr lang="en-US" sz="2400" dirty="0"/>
          </a:p>
        </p:txBody>
      </p:sp>
      <p:sp>
        <p:nvSpPr>
          <p:cNvPr id="4" name="Slide Number Placeholder 7"/>
          <p:cNvSpPr txBox="1">
            <a:spLocks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62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Demo Methodology Overview</a:t>
            </a:r>
            <a:endParaRPr lang="en-US" sz="4000" dirty="0"/>
          </a:p>
        </p:txBody>
      </p:sp>
      <p:pic>
        <p:nvPicPr>
          <p:cNvPr id="1026" name="Picture 2" descr="http://www.hdwallpaperscool.com/wp-content/uploads/2013/12/mars-high-resolution-wallpapers-cool-desktop-background-images-widesc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622" y="1209063"/>
            <a:ext cx="4940247" cy="277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64804">
            <a:off x="4134411" y="1901598"/>
            <a:ext cx="1160363" cy="870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52304" y="1564369"/>
            <a:ext cx="553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MRO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74738" y="2862746"/>
            <a:ext cx="110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“Host” Spacecraft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031360"/>
            <a:ext cx="1698772" cy="164407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3686" y="6581001"/>
            <a:ext cx="1155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MRO’s Antenna</a:t>
            </a:r>
            <a:endParaRPr lang="en-US" sz="1200" dirty="0">
              <a:solidFill>
                <a:srgbClr val="CCFFFF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836" y="5179399"/>
            <a:ext cx="1188134" cy="11498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51072" y="6259938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Wideband Recorder</a:t>
            </a:r>
            <a:endParaRPr lang="en-US" sz="1200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151" y="3825685"/>
            <a:ext cx="770021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94813" y="3565520"/>
            <a:ext cx="11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Mars Odyssey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94813" y="4421252"/>
            <a:ext cx="1108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</a:t>
            </a:r>
            <a:r>
              <a:rPr lang="en-US" sz="1400" dirty="0" err="1" smtClean="0">
                <a:solidFill>
                  <a:schemeClr val="bg1"/>
                </a:solidFill>
              </a:rPr>
              <a:t>Smallsat</a:t>
            </a:r>
            <a:r>
              <a:rPr lang="en-US" sz="1400" dirty="0" smtClean="0">
                <a:solidFill>
                  <a:schemeClr val="bg1"/>
                </a:solidFill>
              </a:rPr>
              <a:t>”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33800" y="6257835"/>
            <a:ext cx="1593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CCFFFF"/>
                </a:solidFill>
              </a:rPr>
              <a:t>Mars Odyssey’s Antenna</a:t>
            </a:r>
            <a:endParaRPr lang="en-US" sz="1200" dirty="0">
              <a:solidFill>
                <a:srgbClr val="CCFF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4845928" y="4191000"/>
            <a:ext cx="1848885" cy="1124634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219200" y="2590800"/>
            <a:ext cx="3124200" cy="251460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1026" idx="2"/>
          </p:cNvCxnSpPr>
          <p:nvPr/>
        </p:nvCxnSpPr>
        <p:spPr>
          <a:xfrm flipV="1">
            <a:off x="1524000" y="3988222"/>
            <a:ext cx="4848746" cy="1622555"/>
          </a:xfrm>
          <a:prstGeom prst="line">
            <a:avLst/>
          </a:prstGeom>
          <a:ln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19301262">
            <a:off x="1803742" y="3721828"/>
            <a:ext cx="1453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Scheduled Downlink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19734253">
            <a:off x="4936428" y="4536888"/>
            <a:ext cx="1453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Scheduled Downlink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20491414">
            <a:off x="2362758" y="4757709"/>
            <a:ext cx="1663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CFFFF"/>
                </a:solidFill>
              </a:rPr>
              <a:t>Opportunistic Downlink</a:t>
            </a:r>
            <a:endParaRPr lang="en-US" sz="1200" dirty="0">
              <a:solidFill>
                <a:srgbClr val="CC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7629" y="1229216"/>
            <a:ext cx="33283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Determine when Mars Odyssey will be in MRO’s antenna beam.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Record Odyssey’s transmission.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Retrieve recording.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Demodulate &amp; decode recording.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71130" y="5270719"/>
            <a:ext cx="3328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CFFFF"/>
                </a:solidFill>
              </a:rPr>
              <a:t>Validate recovered transfer frames by comparing to those recovered via Odyssey’s scheduled downlink.</a:t>
            </a:r>
          </a:p>
        </p:txBody>
      </p:sp>
    </p:spTree>
    <p:extLst>
      <p:ext uri="{BB962C8B-B14F-4D97-AF65-F5344CB8AC3E}">
        <p14:creationId xmlns:p14="http://schemas.microsoft.com/office/powerpoint/2010/main" val="406357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OMSPA Demo Tools/Systems (1/3)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1" y="1295400"/>
            <a:ext cx="54863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/>
              <a:t>Beam Intercept Planning System (BIPS)</a:t>
            </a:r>
            <a:endParaRPr lang="en-US" sz="2400" b="1" dirty="0"/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Compares </a:t>
            </a:r>
            <a:r>
              <a:rPr lang="en-US" dirty="0" err="1" smtClean="0"/>
              <a:t>smallsat</a:t>
            </a:r>
            <a:r>
              <a:rPr lang="en-US" dirty="0" smtClean="0"/>
              <a:t> and potential “host” spacecraft trajectories to identify beam intercept opportunities.</a:t>
            </a:r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Removes planetary occultation periods from the opportunity windows.</a:t>
            </a:r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Reports usable intercept timeframes and aggregate statistics</a:t>
            </a:r>
            <a:r>
              <a:rPr lang="en-US" dirty="0"/>
              <a:t>.</a:t>
            </a:r>
            <a:endParaRPr lang="en-US" dirty="0" smtClean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86" y="1371600"/>
            <a:ext cx="3094678" cy="15489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86" y="3067713"/>
            <a:ext cx="3094677" cy="1295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79374" y="4495800"/>
            <a:ext cx="55356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 startAt="2"/>
            </a:pPr>
            <a:r>
              <a:rPr lang="en-US" sz="2400" b="1" dirty="0" smtClean="0"/>
              <a:t>7-Day Schedule Cross-comparison tool (7-DSC)</a:t>
            </a:r>
            <a:endParaRPr lang="en-US" sz="2400" b="1" dirty="0"/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Compares the BIPS-provided intercept timeframes to the “host” spacecraft downlink times reported in the DSN’s 7-day schedule.</a:t>
            </a:r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Identifies potential antenna record times.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523721"/>
            <a:ext cx="2676314" cy="212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2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OMSPA Demo Tools/Systems (2/3)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1" y="1712389"/>
            <a:ext cx="3886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Converts analog IF signal into a digital format and, among other things, provides a recording capability.</a:t>
            </a:r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Based on the antenna(s) and recording times identified with 7-DSC, the VSR can be set to record the appropriate DSN station on the selected channel(s) with the appropriate start and stop times.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4922405" y="892107"/>
            <a:ext cx="3733801" cy="46972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807" y="11430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 startAt="3"/>
            </a:pPr>
            <a:r>
              <a:rPr lang="en-US" sz="2400" b="1" dirty="0" smtClean="0"/>
              <a:t>Very-Long-Baseline-Interferometry Science Receiver (VSR)</a:t>
            </a:r>
            <a:endParaRPr lang="en-US" sz="2400" b="1" dirty="0"/>
          </a:p>
        </p:txBody>
      </p:sp>
      <p:pic>
        <p:nvPicPr>
          <p:cNvPr id="13" name="Picture 2" descr="Dell Precision T7810 High End Workstation (36 month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013" y="5300244"/>
            <a:ext cx="1324187" cy="132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46807" y="5181600"/>
            <a:ext cx="5220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 startAt="4"/>
            </a:pPr>
            <a:r>
              <a:rPr lang="en-US" sz="2400" b="1" dirty="0" smtClean="0"/>
              <a:t>Server Repository (“</a:t>
            </a:r>
            <a:r>
              <a:rPr lang="en-US" sz="2400" b="1" dirty="0" err="1" smtClean="0"/>
              <a:t>lilypond</a:t>
            </a:r>
            <a:r>
              <a:rPr lang="en-US" sz="2400" b="1" dirty="0" smtClean="0"/>
              <a:t>”)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1" y="5761909"/>
            <a:ext cx="50069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Storage destination for playback of the VSR recording.</a:t>
            </a:r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Access point for signal processing team.</a:t>
            </a:r>
          </a:p>
        </p:txBody>
      </p:sp>
    </p:spTree>
    <p:extLst>
      <p:ext uri="{BB962C8B-B14F-4D97-AF65-F5344CB8AC3E}">
        <p14:creationId xmlns:p14="http://schemas.microsoft.com/office/powerpoint/2010/main" val="4187169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OMSPA Demo Tools/Systems (3/3)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828800"/>
            <a:ext cx="43434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Based on prior and on-going investment by the DSN Advanced Engineering Office in an analysis tool for low-to-medium rate deep space telemetry downlink waveforms.</a:t>
            </a:r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Implemented in </a:t>
            </a:r>
            <a:r>
              <a:rPr lang="en-US" dirty="0" err="1" smtClean="0"/>
              <a:t>MatLab</a:t>
            </a:r>
            <a:r>
              <a:rPr lang="en-US" dirty="0" smtClean="0"/>
              <a:t>.</a:t>
            </a:r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Unlike real-time receivers, it is able to reprocess the recorded data multiple times for improved detection performance.</a:t>
            </a:r>
          </a:p>
          <a:p>
            <a:pPr marL="6318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The independent, block-oriented nature of its processing enables scalability for increasing the aggregate processing speed by allowing concurrent processing of different data blocks.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6807" y="1335611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 startAt="5"/>
            </a:pPr>
            <a:r>
              <a:rPr lang="en-US" sz="2400" b="1" dirty="0" smtClean="0"/>
              <a:t>OMSPA Software Demodulator (OSD)</a:t>
            </a:r>
            <a:endParaRPr lang="en-US" sz="2400" b="1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66087"/>
            <a:ext cx="4495800" cy="1390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301" y="3628549"/>
            <a:ext cx="3886200" cy="3070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336455"/>
            <a:ext cx="2057400" cy="1052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106" y="3544879"/>
            <a:ext cx="594146" cy="634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718" y="3546261"/>
            <a:ext cx="598216" cy="632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1544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Results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1" y="1219200"/>
            <a:ext cx="822959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Identification of OMSPA Opportunities</a:t>
            </a:r>
          </a:p>
          <a:p>
            <a:pPr marL="517525" lvl="1" indent="-234950">
              <a:buFont typeface="Arial" panose="020B0604020202020204" pitchFamily="34" charset="0"/>
              <a:buChar char="•"/>
            </a:pPr>
            <a:r>
              <a:rPr lang="en-US" dirty="0" smtClean="0"/>
              <a:t>BIPS and 7-DSC were able to compute beam intercept and associated record times to within a minute or so of the observed times.</a:t>
            </a:r>
          </a:p>
          <a:p>
            <a:pPr marL="517525" lvl="1" indent="-2349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0325" indent="-234950">
              <a:buFont typeface="Arial" panose="020B0604020202020204" pitchFamily="34" charset="0"/>
              <a:buChar char="•"/>
            </a:pPr>
            <a:r>
              <a:rPr lang="en-US" sz="2400" b="1" dirty="0" smtClean="0"/>
              <a:t>Playback of Recordings from VSRs at Complexes to “</a:t>
            </a:r>
            <a:r>
              <a:rPr lang="en-US" sz="2400" b="1" dirty="0" err="1" smtClean="0"/>
              <a:t>lilypond</a:t>
            </a:r>
            <a:r>
              <a:rPr lang="en-US" sz="2400" b="1" dirty="0" smtClean="0"/>
              <a:t>”</a:t>
            </a:r>
          </a:p>
          <a:p>
            <a:pPr marL="517525" lvl="1" indent="-234950">
              <a:buFont typeface="Arial" panose="020B0604020202020204" pitchFamily="34" charset="0"/>
              <a:buChar char="•"/>
            </a:pPr>
            <a:r>
              <a:rPr lang="en-US" dirty="0" smtClean="0"/>
              <a:t>Transfer times were 1 hour 23 minutes from Goldstone, 6 hours 40 minutes from Canberra, and 9 hours 41 minutes from Madrid – each for ~14.4 GB of data.</a:t>
            </a:r>
          </a:p>
          <a:p>
            <a:pPr marL="517525" lvl="1" indent="-2349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0325" indent="-234950">
              <a:buFont typeface="Arial" panose="020B0604020202020204" pitchFamily="34" charset="0"/>
              <a:buChar char="•"/>
            </a:pPr>
            <a:r>
              <a:rPr lang="en-US" sz="2400" b="1" dirty="0" smtClean="0"/>
              <a:t>Retrieval from “</a:t>
            </a:r>
            <a:r>
              <a:rPr lang="en-US" sz="2400" b="1" dirty="0" err="1" smtClean="0"/>
              <a:t>lilypond</a:t>
            </a:r>
            <a:r>
              <a:rPr lang="en-US" sz="2400" b="1" dirty="0" smtClean="0"/>
              <a:t>” to the OSD Workstation</a:t>
            </a:r>
            <a:endParaRPr lang="en-US" dirty="0" smtClean="0"/>
          </a:p>
          <a:p>
            <a:pPr marL="517525" lvl="1" indent="-234950">
              <a:buFont typeface="Arial" panose="020B0604020202020204" pitchFamily="34" charset="0"/>
              <a:buChar char="•"/>
            </a:pPr>
            <a:r>
              <a:rPr lang="en-US" dirty="0" smtClean="0"/>
              <a:t>Transfer times consistently were on the order of 53 minutes, making the total time between VSR and workstation between 2.3 hours and 10.6 hours.</a:t>
            </a:r>
          </a:p>
          <a:p>
            <a:pPr marL="517525" lvl="1" indent="-2349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0325" indent="-234950">
              <a:buFont typeface="Arial" panose="020B0604020202020204" pitchFamily="34" charset="0"/>
              <a:buChar char="•"/>
            </a:pPr>
            <a:r>
              <a:rPr lang="en-US" sz="2400" b="1" dirty="0" smtClean="0"/>
              <a:t>Processing via OSD</a:t>
            </a:r>
          </a:p>
          <a:p>
            <a:pPr marL="517525" lvl="1" indent="-234950">
              <a:buFont typeface="Arial" panose="020B0604020202020204" pitchFamily="34" charset="0"/>
              <a:buChar char="•"/>
            </a:pPr>
            <a:r>
              <a:rPr lang="en-US" dirty="0" smtClean="0"/>
              <a:t>For all passes, successfully demodulated and decoded the Mars Odyssey data in a timeframe 5 to 6 times longer than the recorded duration.</a:t>
            </a:r>
          </a:p>
          <a:p>
            <a:pPr marL="517525" lvl="1" indent="-2349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0325" indent="-234950">
              <a:buFont typeface="Arial" panose="020B0604020202020204" pitchFamily="34" charset="0"/>
              <a:buChar char="•"/>
            </a:pPr>
            <a:r>
              <a:rPr lang="en-US" sz="2400" b="1" dirty="0" smtClean="0"/>
              <a:t>Data Validation</a:t>
            </a:r>
          </a:p>
          <a:p>
            <a:pPr marL="517525" lvl="1" indent="-234950">
              <a:buFont typeface="Arial" panose="020B0604020202020204" pitchFamily="34" charset="0"/>
              <a:buChar char="•"/>
            </a:pPr>
            <a:r>
              <a:rPr lang="en-US" dirty="0" smtClean="0"/>
              <a:t>Worst-case demonstration pass had only 11 unresolved frame errors out of 23,624 – equivalent to a 99.95% data return.</a:t>
            </a:r>
          </a:p>
        </p:txBody>
      </p:sp>
    </p:spTree>
    <p:extLst>
      <p:ext uri="{BB962C8B-B14F-4D97-AF65-F5344CB8AC3E}">
        <p14:creationId xmlns:p14="http://schemas.microsoft.com/office/powerpoint/2010/main" val="1310420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Conclusions &amp; Recommendations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1" y="1219200"/>
            <a:ext cx="822959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 smtClean="0"/>
              <a:t>Conclusions</a:t>
            </a:r>
          </a:p>
          <a:p>
            <a:pPr marL="5175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The proof-of-concept demonstration successfully met all four of its objectives.</a:t>
            </a:r>
          </a:p>
          <a:p>
            <a:pPr marL="974725" lvl="2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Beam-intercepts and associated OMSPA opportunities were successfully identified.</a:t>
            </a:r>
          </a:p>
          <a:p>
            <a:pPr marL="974725" lvl="2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Recordings were successfully executed and transferred from the Complexes to JPL in less than half a day.</a:t>
            </a:r>
          </a:p>
          <a:p>
            <a:pPr marL="974725" lvl="2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Recordings were retrieved, demodulated, and decoded in less than half a day, with an accuracy of 99.95% or better.</a:t>
            </a:r>
          </a:p>
          <a:p>
            <a:pPr marL="974725" lvl="2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OMSPA was successfully executed from every Complex.</a:t>
            </a:r>
            <a:endParaRPr lang="en-US" sz="1200" dirty="0"/>
          </a:p>
          <a:p>
            <a:pPr marL="60325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 smtClean="0"/>
              <a:t>Recommendations</a:t>
            </a:r>
          </a:p>
          <a:p>
            <a:pPr marL="5175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Work to reduce the data transfer times between the Complexes and JPL.</a:t>
            </a:r>
          </a:p>
          <a:p>
            <a:pPr marL="5175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Evolve the OMSPA Software Demodulator to have a user-friendly GUI, enable Doppler extraction, and handle more modulations and codes.</a:t>
            </a:r>
          </a:p>
          <a:p>
            <a:pPr marL="517525" lvl="1" indent="-2349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Conduct a follow-on demonstration with multiple OMSPA-user spacecraft.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73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For Further Information…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1" y="1219200"/>
            <a:ext cx="82295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7525" indent="-2921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 smtClean="0"/>
              <a:t>For further information about the proof-of-concept      demonstration, see:</a:t>
            </a:r>
          </a:p>
          <a:p>
            <a:pPr marL="514350" lvl="1">
              <a:spcBef>
                <a:spcPts val="1200"/>
              </a:spcBef>
              <a:tabLst>
                <a:tab pos="282575" algn="l"/>
              </a:tabLst>
            </a:pPr>
            <a:r>
              <a:rPr lang="en-US" dirty="0"/>
              <a:t>Douglas S. Abraham, Susan G. Finley, David P. Heckman, Norman E. Lay, Cindy M. Lush, and Bruce E. </a:t>
            </a:r>
            <a:r>
              <a:rPr lang="en-US" dirty="0" err="1"/>
              <a:t>MacNeal</a:t>
            </a:r>
            <a:r>
              <a:rPr lang="en-US" dirty="0"/>
              <a:t>, “Opportunistic MSPA Demonstration #1:  Final Report,” </a:t>
            </a:r>
            <a:r>
              <a:rPr lang="en-US" u="sng" dirty="0"/>
              <a:t>Interplanetary Network Progress Report</a:t>
            </a:r>
            <a:r>
              <a:rPr lang="en-US" dirty="0"/>
              <a:t>, 42-200 (February 2015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62200" y="3293458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http://</a:t>
            </a:r>
            <a:r>
              <a:rPr lang="en-US" dirty="0" smtClean="0">
                <a:solidFill>
                  <a:srgbClr val="0000FF"/>
                </a:solidFill>
              </a:rPr>
              <a:t>ipnpr.jpl.nasa.gov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2359" y="3293458"/>
            <a:ext cx="1332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Available at: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144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19998</TotalTime>
  <Words>1099</Words>
  <Application>Microsoft Office PowerPoint</Application>
  <PresentationFormat>On-screen Show (4:3)</PresentationFormat>
  <Paragraphs>139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Topics</vt:lpstr>
      <vt:lpstr>Review of Concept: Multiple Spacecraft Per Antenna (MSPA)</vt:lpstr>
      <vt:lpstr>Review of Concept: MSPA vs. OMSPA Feature Comparisons</vt:lpstr>
      <vt:lpstr>Demo Purpose &amp; Objectives</vt:lpstr>
      <vt:lpstr>Demo Methodology Overview</vt:lpstr>
      <vt:lpstr>OMSPA Demo Tools/Systems (1/3)</vt:lpstr>
      <vt:lpstr>OMSPA Demo Tools/Systems (2/3)</vt:lpstr>
      <vt:lpstr>OMSPA Demo Tools/Systems (3/3)</vt:lpstr>
      <vt:lpstr>Results</vt:lpstr>
      <vt:lpstr>Conclusions &amp; Recommendations</vt:lpstr>
      <vt:lpstr>For Further Information…</vt:lpstr>
    </vt:vector>
  </TitlesOfParts>
  <Company>LM ES&amp;S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SCaN Template</dc:title>
  <dc:creator>Kimberly Cashin</dc:creator>
  <cp:lastModifiedBy>Abraham, Douglas S (9030)</cp:lastModifiedBy>
  <cp:revision>925</cp:revision>
  <cp:lastPrinted>2015-02-18T18:15:12Z</cp:lastPrinted>
  <dcterms:created xsi:type="dcterms:W3CDTF">2009-09-11T17:10:57Z</dcterms:created>
  <dcterms:modified xsi:type="dcterms:W3CDTF">2015-04-06T17:10:58Z</dcterms:modified>
</cp:coreProperties>
</file>