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7" r:id="rId2"/>
    <p:sldId id="353" r:id="rId3"/>
    <p:sldId id="354" r:id="rId4"/>
    <p:sldId id="356" r:id="rId5"/>
    <p:sldId id="359" r:id="rId6"/>
    <p:sldId id="358" r:id="rId7"/>
    <p:sldId id="338" r:id="rId8"/>
    <p:sldId id="357" r:id="rId9"/>
    <p:sldId id="361" r:id="rId10"/>
    <p:sldId id="35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6666FF"/>
    <a:srgbClr val="CCFFFF"/>
    <a:srgbClr val="FFFF66"/>
    <a:srgbClr val="FFFFFF"/>
    <a:srgbClr val="FFAB28"/>
    <a:srgbClr val="000000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84" autoAdjust="0"/>
  </p:normalViewPr>
  <p:slideViewPr>
    <p:cSldViewPr>
      <p:cViewPr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4E4C6-0028-4940-BD99-37EF70D37C94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F1E39-0F7F-4368-B2A4-BF9E36F30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61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Verification and Validation Activities: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Test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Analysis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Demonstration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9F1E39-0F7F-4368-B2A4-BF9E36F304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47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pic>
        <p:nvPicPr>
          <p:cNvPr id="15" name="Picture 2" descr="http://sec274.jpl.nasa.gov/img/logos/nasa_logo(132x109)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37" y="13649"/>
            <a:ext cx="847437" cy="70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07944"/>
            <a:ext cx="6273553" cy="365125"/>
          </a:xfrm>
        </p:spPr>
        <p:txBody>
          <a:bodyPr/>
          <a:lstStyle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407944"/>
            <a:ext cx="6273553" cy="365125"/>
          </a:xfrm>
        </p:spPr>
        <p:txBody>
          <a:bodyPr/>
          <a:lstStyle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" y="6407944"/>
            <a:ext cx="650215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8C4E5FA-E1C6-4220-9B39-0615872DF6B4}" type="datetimeFigureOut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4/25/2015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85718" y="6407944"/>
            <a:ext cx="6245036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dirty="0" smtClean="0"/>
              <a:t>© 2015 California Institute of Technology. Government sponsorship acknowledged.</a:t>
            </a:r>
            <a:endParaRPr lang="en-US" dirty="0">
              <a:solidFill>
                <a:srgbClr val="FFFFFF">
                  <a:alpha val="65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6934957-55ED-432A-9286-691470799761}" type="slidenum">
              <a:rPr lang="en-US" smtClean="0">
                <a:solidFill>
                  <a:srgbClr val="FFFFFF">
                    <a:alpha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alpha val="65000"/>
                </a:srgbClr>
              </a:solidFill>
            </a:endParaRPr>
          </a:p>
        </p:txBody>
      </p:sp>
      <p:pic>
        <p:nvPicPr>
          <p:cNvPr id="2050" name="Picture 2" descr="http://sec274.jpl.nasa.gov/img/logos/nasa_logo(132x109)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37" y="13649"/>
            <a:ext cx="847437" cy="70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jpe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microsoft.com/office/2007/relationships/hdphoto" Target="../media/hdphoto3.wdp"/><Relationship Id="rId1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5.wdp"/><Relationship Id="rId1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microsoft.com/office/2007/relationships/hdphoto" Target="../media/hdphoto8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microsoft.com/office/2007/relationships/hdphoto" Target="../media/hdphoto10.wdp"/><Relationship Id="rId5" Type="http://schemas.microsoft.com/office/2007/relationships/hdphoto" Target="../media/hdphoto9.wdp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2426" y="457200"/>
            <a:ext cx="8639174" cy="2438399"/>
          </a:xfrm>
        </p:spPr>
        <p:txBody>
          <a:bodyPr>
            <a:normAutofit/>
          </a:bodyPr>
          <a:lstStyle/>
          <a:p>
            <a:r>
              <a:rPr lang="en-US" dirty="0" smtClean="0"/>
              <a:t>Small Satellite Dynamics Laboratory (SSDT)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Laura Jones</a:t>
            </a:r>
          </a:p>
          <a:p>
            <a:r>
              <a:rPr lang="en-US" dirty="0" smtClean="0"/>
              <a:t>Swati Mohan</a:t>
            </a:r>
          </a:p>
          <a:p>
            <a:r>
              <a:rPr lang="en-US" dirty="0" smtClean="0"/>
              <a:t>4/28/15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785" y="594360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Jet Propulsion Laboratory, California Institute of Technology</a:t>
            </a:r>
            <a:r>
              <a:rPr lang="en-US" dirty="0" smtClean="0"/>
              <a:t>.</a:t>
            </a:r>
          </a:p>
          <a:p>
            <a:pPr algn="ctr"/>
            <a:r>
              <a:rPr lang="en-US" dirty="0"/>
              <a:t>© 2014 California Institute of Technology. </a:t>
            </a:r>
            <a:endParaRPr lang="en-US" dirty="0" smtClean="0"/>
          </a:p>
          <a:p>
            <a:pPr algn="ctr"/>
            <a:r>
              <a:rPr lang="en-US" dirty="0" smtClean="0"/>
              <a:t>Government </a:t>
            </a:r>
            <a:r>
              <a:rPr lang="en-US" dirty="0"/>
              <a:t>sponsorship acknowledged. </a:t>
            </a:r>
          </a:p>
        </p:txBody>
      </p:sp>
    </p:spTree>
    <p:extLst>
      <p:ext uri="{BB962C8B-B14F-4D97-AF65-F5344CB8AC3E}">
        <p14:creationId xmlns:p14="http://schemas.microsoft.com/office/powerpoint/2010/main" val="141260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28" y="992998"/>
            <a:ext cx="8520372" cy="4722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563562"/>
          </a:xfrm>
        </p:spPr>
        <p:txBody>
          <a:bodyPr>
            <a:normAutofit/>
          </a:bodyPr>
          <a:lstStyle/>
          <a:p>
            <a:pPr algn="ctr"/>
            <a:r>
              <a:rPr lang="en-US" sz="2600" dirty="0" err="1" smtClean="0"/>
              <a:t>SmallSats</a:t>
            </a:r>
            <a:r>
              <a:rPr lang="en-US" sz="2600" dirty="0" smtClean="0"/>
              <a:t> and Attitude Control</a:t>
            </a:r>
            <a:endParaRPr lang="en-US" sz="2600" dirty="0"/>
          </a:p>
        </p:txBody>
      </p:sp>
      <p:sp>
        <p:nvSpPr>
          <p:cNvPr id="2" name="TextBox 1"/>
          <p:cNvSpPr txBox="1"/>
          <p:nvPr/>
        </p:nvSpPr>
        <p:spPr>
          <a:xfrm>
            <a:off x="2434228" y="1812821"/>
            <a:ext cx="949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Can </a:t>
            </a:r>
            <a:r>
              <a:rPr lang="en-US" sz="1400" dirty="0" smtClean="0">
                <a:solidFill>
                  <a:srgbClr val="C00000"/>
                </a:solidFill>
              </a:rPr>
              <a:t>X2</a:t>
            </a:r>
            <a:r>
              <a:rPr lang="en-US" sz="900" dirty="0" smtClean="0">
                <a:solidFill>
                  <a:srgbClr val="C00000"/>
                </a:solidFill>
              </a:rPr>
              <a:t>[1]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07868" y="1840392"/>
            <a:ext cx="1252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AISSat-1 </a:t>
            </a:r>
            <a:r>
              <a:rPr lang="en-US" sz="900" dirty="0" smtClean="0">
                <a:solidFill>
                  <a:srgbClr val="C00000"/>
                </a:solidFill>
              </a:rPr>
              <a:t>[2]</a:t>
            </a:r>
            <a:r>
              <a:rPr lang="en-US" sz="1400" dirty="0" smtClean="0">
                <a:solidFill>
                  <a:srgbClr val="C00000"/>
                </a:solidFill>
              </a:rPr>
              <a:t>, </a:t>
            </a:r>
            <a:r>
              <a:rPr lang="en-US" sz="1400" dirty="0" smtClean="0">
                <a:solidFill>
                  <a:srgbClr val="C00000"/>
                </a:solidFill>
              </a:rPr>
              <a:t/>
            </a:r>
            <a:br>
              <a:rPr lang="en-US" sz="1400" dirty="0" smtClean="0">
                <a:solidFill>
                  <a:srgbClr val="C00000"/>
                </a:solidFill>
              </a:rPr>
            </a:br>
            <a:r>
              <a:rPr lang="en-US" sz="1400" dirty="0" err="1" smtClean="0">
                <a:solidFill>
                  <a:srgbClr val="C00000"/>
                </a:solidFill>
              </a:rPr>
              <a:t>QbX</a:t>
            </a:r>
            <a:r>
              <a:rPr lang="en-US" sz="900" dirty="0" smtClean="0">
                <a:solidFill>
                  <a:srgbClr val="C00000"/>
                </a:solidFill>
              </a:rPr>
              <a:t> [3]</a:t>
            </a:r>
            <a:endParaRPr lang="en-US" sz="9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7812" y="2057400"/>
            <a:ext cx="917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CXBN </a:t>
            </a:r>
            <a:r>
              <a:rPr lang="en-US" sz="1000" dirty="0">
                <a:solidFill>
                  <a:srgbClr val="C00000"/>
                </a:solidFill>
              </a:rPr>
              <a:t> </a:t>
            </a:r>
            <a:r>
              <a:rPr lang="en-US" sz="1000" dirty="0" smtClean="0">
                <a:solidFill>
                  <a:srgbClr val="C00000"/>
                </a:solidFill>
              </a:rPr>
              <a:t>[4]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00600" y="14478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DELPHI-n3XT </a:t>
            </a:r>
            <a:r>
              <a:rPr lang="en-US" sz="1000" dirty="0">
                <a:solidFill>
                  <a:srgbClr val="C00000"/>
                </a:solidFill>
              </a:rPr>
              <a:t> </a:t>
            </a:r>
            <a:r>
              <a:rPr lang="en-US" sz="1000" dirty="0" smtClean="0">
                <a:solidFill>
                  <a:srgbClr val="C00000"/>
                </a:solidFill>
              </a:rPr>
              <a:t>[5]</a:t>
            </a:r>
            <a:endParaRPr lang="en-US" sz="10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2862590"/>
            <a:ext cx="21611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C00000"/>
                </a:solidFill>
              </a:rPr>
              <a:t>In-Flight </a:t>
            </a:r>
            <a:r>
              <a:rPr lang="en-US" sz="1100" dirty="0" smtClean="0">
                <a:solidFill>
                  <a:srgbClr val="C00000"/>
                </a:solidFill>
              </a:rPr>
              <a:t>Pointing Accuracies</a:t>
            </a:r>
            <a:endParaRPr lang="en-US" sz="11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6579" y="3733800"/>
            <a:ext cx="25033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Required Pointing Accuracies</a:t>
            </a: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9334" y="6324600"/>
            <a:ext cx="229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2015 California Institute of Technology. Government sponsorship acknowledged.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4303007" y="2667000"/>
            <a:ext cx="21739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C00000"/>
                </a:solidFill>
              </a:rPr>
              <a:t>Pre-Flight Pointing Estimates</a:t>
            </a:r>
            <a:endParaRPr lang="en-US" sz="1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39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563562"/>
          </a:xfrm>
        </p:spPr>
        <p:txBody>
          <a:bodyPr>
            <a:normAutofit/>
          </a:bodyPr>
          <a:lstStyle/>
          <a:p>
            <a:pPr algn="ctr"/>
            <a:r>
              <a:rPr lang="en-US" sz="2600" dirty="0" err="1" smtClean="0"/>
              <a:t>SmallSats</a:t>
            </a:r>
            <a:r>
              <a:rPr lang="en-US" sz="2600" dirty="0" smtClean="0"/>
              <a:t> and Verification/Testing</a:t>
            </a:r>
            <a:endParaRPr lang="en-US" sz="2600" dirty="0"/>
          </a:p>
        </p:txBody>
      </p:sp>
      <p:sp>
        <p:nvSpPr>
          <p:cNvPr id="4" name="Rectangle 3"/>
          <p:cNvSpPr/>
          <p:nvPr/>
        </p:nvSpPr>
        <p:spPr>
          <a:xfrm>
            <a:off x="228600" y="990600"/>
            <a:ext cx="8839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285750"/>
            <a:r>
              <a:rPr lang="en-US" dirty="0" smtClean="0"/>
              <a:t>Small Satellites have unique ACS testing needs:</a:t>
            </a:r>
          </a:p>
          <a:p>
            <a:pPr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Different </a:t>
            </a:r>
            <a:r>
              <a:rPr lang="en-US" sz="1400" dirty="0"/>
              <a:t>class of ACS hardware and software </a:t>
            </a:r>
            <a:r>
              <a:rPr lang="en-US" sz="1400" dirty="0" smtClean="0"/>
              <a:t>  </a:t>
            </a:r>
            <a:r>
              <a:rPr lang="en-US" sz="1400" dirty="0" smtClean="0">
                <a:sym typeface="Wingdings" panose="05000000000000000000" pitchFamily="2" charset="2"/>
              </a:rPr>
              <a:t>	 </a:t>
            </a:r>
            <a:r>
              <a:rPr lang="en-US" sz="1400" dirty="0">
                <a:sym typeface="Wingdings" panose="05000000000000000000" pitchFamily="2" charset="2"/>
              </a:rPr>
              <a:t>L</a:t>
            </a:r>
            <a:r>
              <a:rPr lang="en-US" sz="1400" dirty="0"/>
              <a:t>imited mass, power, processing</a:t>
            </a:r>
          </a:p>
          <a:p>
            <a:pPr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Different dynamical regime </a:t>
            </a:r>
            <a:r>
              <a:rPr lang="en-US" sz="1400" dirty="0" smtClean="0"/>
              <a:t> 	</a:t>
            </a:r>
            <a:r>
              <a:rPr lang="en-US" sz="1400" dirty="0" smtClean="0">
                <a:sym typeface="Wingdings" panose="05000000000000000000" pitchFamily="2" charset="2"/>
              </a:rPr>
              <a:t>	 </a:t>
            </a:r>
            <a:r>
              <a:rPr lang="en-US" sz="1400" dirty="0" err="1">
                <a:sym typeface="Wingdings" panose="05000000000000000000" pitchFamily="2" charset="2"/>
              </a:rPr>
              <a:t>T</a:t>
            </a:r>
            <a:r>
              <a:rPr lang="en-US" sz="1400" dirty="0" err="1"/>
              <a:t>estbeds</a:t>
            </a:r>
            <a:r>
              <a:rPr lang="en-US" sz="1400" dirty="0"/>
              <a:t> must be smaller/lighter</a:t>
            </a:r>
          </a:p>
          <a:p>
            <a:pPr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Short schedules </a:t>
            </a:r>
            <a:r>
              <a:rPr lang="en-US" sz="1400" dirty="0"/>
              <a:t>and small </a:t>
            </a:r>
            <a:r>
              <a:rPr lang="en-US" sz="1400" dirty="0" smtClean="0"/>
              <a:t>budgets 		</a:t>
            </a:r>
            <a:r>
              <a:rPr lang="en-US" sz="1400" dirty="0" smtClean="0">
                <a:sym typeface="Wingdings" panose="05000000000000000000" pitchFamily="2" charset="2"/>
              </a:rPr>
              <a:t> Early </a:t>
            </a:r>
            <a:r>
              <a:rPr lang="en-US" sz="1400" dirty="0">
                <a:sym typeface="Wingdings" panose="05000000000000000000" pitchFamily="2" charset="2"/>
              </a:rPr>
              <a:t>h</a:t>
            </a:r>
            <a:r>
              <a:rPr lang="en-US" sz="1400" dirty="0"/>
              <a:t>ardware-in-the-loop testing </a:t>
            </a:r>
            <a:r>
              <a:rPr lang="en-US" sz="1400" dirty="0" smtClean="0"/>
              <a:t>critical</a:t>
            </a:r>
          </a:p>
          <a:p>
            <a:pPr marL="119063"/>
            <a:endParaRPr lang="en-US" dirty="0" smtClean="0"/>
          </a:p>
          <a:p>
            <a:pPr marL="404813" indent="-285750">
              <a:buFont typeface="Wingdings"/>
              <a:buChar char="à"/>
            </a:pPr>
            <a:r>
              <a:rPr lang="en-US" dirty="0" smtClean="0"/>
              <a:t>Understand what Verification &amp; Validation activities are required based on the complexity of the mission</a:t>
            </a:r>
          </a:p>
          <a:p>
            <a:pPr marL="404813" indent="-285750">
              <a:buFont typeface="Wingdings"/>
              <a:buChar char="à"/>
            </a:pPr>
            <a:r>
              <a:rPr lang="en-US" dirty="0" smtClean="0"/>
              <a:t>Use ACS </a:t>
            </a:r>
            <a:r>
              <a:rPr lang="en-US" dirty="0" err="1" smtClean="0"/>
              <a:t>testbeds</a:t>
            </a:r>
            <a:r>
              <a:rPr lang="en-US" dirty="0" smtClean="0"/>
              <a:t> designed specifically for Small Satellites needs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" t="2697" r="5855" b="216"/>
          <a:stretch/>
        </p:blipFill>
        <p:spPr bwMode="auto">
          <a:xfrm>
            <a:off x="381000" y="3470564"/>
            <a:ext cx="3539729" cy="262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4191000" y="4540827"/>
            <a:ext cx="15240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17925" y="3260764"/>
            <a:ext cx="1669383" cy="1487585"/>
            <a:chOff x="687290" y="280533"/>
            <a:chExt cx="7237510" cy="6449334"/>
          </a:xfrm>
        </p:grpSpPr>
        <p:pic>
          <p:nvPicPr>
            <p:cNvPr id="9" name="Picture 2" descr="C:\Users\wwilson\Documents\_Projects\SSDT\hardware\Renders\element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47" r="25955"/>
            <a:stretch/>
          </p:blipFill>
          <p:spPr bwMode="auto">
            <a:xfrm>
              <a:off x="687290" y="280533"/>
              <a:ext cx="7237510" cy="6449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 flipV="1">
              <a:off x="3124200" y="2918342"/>
              <a:ext cx="4617616" cy="119645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81" y="4540827"/>
            <a:ext cx="2241647" cy="245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19334" y="6324600"/>
            <a:ext cx="229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2015 California Institute of Technology. Government sponsorship acknowledged.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8413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563562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/>
              <a:t>Defining ACS Complexity</a:t>
            </a:r>
            <a:endParaRPr lang="en-US" sz="26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465460" y="1623298"/>
            <a:ext cx="7360778" cy="3234416"/>
            <a:chOff x="-161811" y="1577995"/>
            <a:chExt cx="8099355" cy="3518455"/>
          </a:xfrm>
        </p:grpSpPr>
        <p:sp>
          <p:nvSpPr>
            <p:cNvPr id="7" name="TextBox 6"/>
            <p:cNvSpPr txBox="1"/>
            <p:nvPr/>
          </p:nvSpPr>
          <p:spPr>
            <a:xfrm rot="16200000">
              <a:off x="-1245187" y="3047203"/>
              <a:ext cx="2573144" cy="406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ACS Complexity</a:t>
              </a:r>
              <a:endParaRPr lang="en-US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1833" y="4373031"/>
              <a:ext cx="1031945" cy="401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Low</a:t>
              </a:r>
              <a:endParaRPr lang="en-US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08398" y="3178289"/>
              <a:ext cx="1227622" cy="401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Medium</a:t>
              </a:r>
              <a:endParaRPr lang="en-US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43781" y="2154677"/>
              <a:ext cx="1115551" cy="401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High</a:t>
              </a:r>
              <a:endParaRPr lang="en-US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H="1" flipV="1">
              <a:off x="1339069" y="1577995"/>
              <a:ext cx="10961" cy="350749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1350030" y="5085490"/>
              <a:ext cx="6587514" cy="1096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262342" y="4033241"/>
              <a:ext cx="1753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251381" y="2980993"/>
              <a:ext cx="1753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273303" y="1928744"/>
              <a:ext cx="1753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544689"/>
              </p:ext>
            </p:extLst>
          </p:nvPr>
        </p:nvGraphicFramePr>
        <p:xfrm>
          <a:off x="1829474" y="1285324"/>
          <a:ext cx="5948102" cy="3572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677"/>
                <a:gridCol w="1529787"/>
                <a:gridCol w="1384942"/>
                <a:gridCol w="1544696"/>
              </a:tblGrid>
              <a:tr h="63013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Complexity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Environment/ Mission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Jitter/ Maneuvering Req.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Degree of ACS Customization</a:t>
                      </a: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&amp; Vendor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Complexity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39720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 flexible structures, flexible structures with tight pointing (</a:t>
                      </a:r>
                      <a:r>
                        <a:rPr lang="en-US" sz="9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band antennas, instruments), r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isk of control-structure interaction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Unusual disturbance environments (NEA, Venus atmosphere, Jupiter, etc.) 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or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 1 year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Highly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precise systems with tight jitter over long durations, highly agile systems with rapid slews, timing drives mission success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Major modifications to COTS components, fully customized system, multi-stage control, foreign companies/ partnerships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7337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Rigid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bus with flexible components that don’t have tight pointing (deployable solar panels, S band or X band antennas)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Significant planetary body disturbances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(Mars, lunar) or unique dynamics considerations (Lagrange points, etc.)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</a:t>
                      </a:r>
                      <a:b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months – 1 year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Tight jitter over short periods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time, loose jitter over long periods of time, regular maneuvering where timing is important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</a:t>
                      </a:r>
                      <a:r>
                        <a:rPr lang="en-US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changes to COTS options, subcontracts with limited scope</a:t>
                      </a:r>
                      <a:endParaRPr lang="en-US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5200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Rigid body pointing, no control-structure interactions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  disturbances  (deep space), or common </a:t>
                      </a:r>
                      <a:r>
                        <a:rPr lang="en-US" sz="9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SmallSat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environments (LEO), or</a:t>
                      </a:r>
                      <a:b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&lt;6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months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 time durations for any jitter requirements,</a:t>
                      </a:r>
                      <a:endParaRPr lang="en-US" sz="9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slow slewing with limited maneuvering, timing useful but not mission-critical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COTS performance acceptable, no modification, 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limited contract complexity (PO)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-19334" y="6324600"/>
            <a:ext cx="229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2015 California Institute of Technology. Government sponsorship acknowledged.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8552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563562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/>
              <a:t>ACS Complexity and Pointing Accuracy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386935" y="3181139"/>
            <a:ext cx="2043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ACS Complexity</a:t>
            </a:r>
            <a:endParaRPr lang="en-US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66404" y="4948398"/>
            <a:ext cx="47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10</a:t>
            </a:r>
            <a:endParaRPr lang="en-US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110" y="4938322"/>
            <a:ext cx="47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</a:t>
            </a:r>
            <a:endParaRPr lang="en-US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3969" y="4948398"/>
            <a:ext cx="557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0.1</a:t>
            </a:r>
            <a:endParaRPr lang="en-US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88718" y="4968550"/>
            <a:ext cx="886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0.01</a:t>
            </a:r>
            <a:endParaRPr lang="en-US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72760" y="4968550"/>
            <a:ext cx="1015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0.001</a:t>
            </a:r>
            <a:endParaRPr lang="en-US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34917" y="4202770"/>
            <a:ext cx="937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Low</a:t>
            </a:r>
            <a:endParaRPr lang="en-US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7359" y="3104478"/>
            <a:ext cx="1115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Medium</a:t>
            </a:r>
            <a:endParaRPr lang="en-US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82159" y="2163500"/>
            <a:ext cx="101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High</a:t>
            </a:r>
            <a:endParaRPr lang="en-US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36346" y="1947358"/>
            <a:ext cx="5183801" cy="2920432"/>
            <a:chOff x="1836346" y="1947358"/>
            <a:chExt cx="5183801" cy="2920432"/>
          </a:xfrm>
        </p:grpSpPr>
        <p:sp>
          <p:nvSpPr>
            <p:cNvPr id="26" name="Rectangle 25"/>
            <p:cNvSpPr/>
            <p:nvPr/>
          </p:nvSpPr>
          <p:spPr>
            <a:xfrm>
              <a:off x="1836346" y="1947358"/>
              <a:ext cx="3334689" cy="291539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146058" y="1947358"/>
              <a:ext cx="1434442" cy="967301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649183" y="2914658"/>
              <a:ext cx="931317" cy="95357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755323" y="2914658"/>
              <a:ext cx="2893861" cy="1943054"/>
            </a:xfrm>
            <a:prstGeom prst="rect">
              <a:avLst/>
            </a:prstGeom>
            <a:solidFill>
              <a:srgbClr val="66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580500" y="1955807"/>
              <a:ext cx="439647" cy="9737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736594" y="3868231"/>
              <a:ext cx="2378247" cy="99955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516536" y="5537478"/>
            <a:ext cx="4285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  <a:cs typeface="Times New Roman" panose="02020603050405020304" pitchFamily="18" charset="0"/>
              </a:rPr>
              <a:t>Required Pointing Accuracy, degrees</a:t>
            </a:r>
            <a:endParaRPr lang="en-US" dirty="0"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780299" y="4777105"/>
            <a:ext cx="0" cy="1612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736594" y="4777105"/>
            <a:ext cx="0" cy="1612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92888" y="4777105"/>
            <a:ext cx="0" cy="1612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649183" y="4787181"/>
            <a:ext cx="0" cy="1612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1814044" y="1633373"/>
            <a:ext cx="9961" cy="322434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824005" y="4857714"/>
            <a:ext cx="5986802" cy="100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744314" y="3890411"/>
            <a:ext cx="15938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34352" y="2923109"/>
            <a:ext cx="15938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754275" y="1955807"/>
            <a:ext cx="15938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0" y="1017820"/>
            <a:ext cx="911659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Recommended Levels of Testing/Verification for </a:t>
            </a:r>
            <a:r>
              <a:rPr lang="en-US" sz="2000" dirty="0" err="1" smtClean="0">
                <a:latin typeface="+mj-lt"/>
                <a:cs typeface="Times New Roman" panose="02020603050405020304" pitchFamily="18" charset="0"/>
              </a:rPr>
              <a:t>SmallSat</a:t>
            </a: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 ACS Systems </a:t>
            </a:r>
            <a:br>
              <a:rPr lang="en-US" sz="2000" dirty="0" smtClean="0">
                <a:latin typeface="+mj-lt"/>
                <a:cs typeface="Times New Roman" panose="02020603050405020304" pitchFamily="18" charset="0"/>
              </a:rPr>
            </a:br>
            <a:r>
              <a:rPr lang="en-US" sz="1400" dirty="0" smtClean="0">
                <a:latin typeface="+mj-lt"/>
                <a:cs typeface="Times New Roman" panose="02020603050405020304" pitchFamily="18" charset="0"/>
              </a:rPr>
              <a:t>For NASA-class </a:t>
            </a:r>
            <a:r>
              <a:rPr lang="en-US" sz="1400" dirty="0" err="1" smtClean="0">
                <a:latin typeface="+mj-lt"/>
                <a:cs typeface="Times New Roman" panose="02020603050405020304" pitchFamily="18" charset="0"/>
              </a:rPr>
              <a:t>SmallSats</a:t>
            </a:r>
            <a:r>
              <a:rPr lang="en-US" sz="1400" dirty="0" smtClean="0">
                <a:latin typeface="+mj-lt"/>
                <a:cs typeface="Times New Roman" panose="02020603050405020304" pitchFamily="18" charset="0"/>
              </a:rPr>
              <a:t>, Type II</a:t>
            </a:r>
            <a:endParaRPr lang="en-US" sz="1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42142" y="3143263"/>
            <a:ext cx="677658" cy="51433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4486069" y="2076089"/>
            <a:ext cx="677658" cy="51433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4495800" y="3611061"/>
            <a:ext cx="677658" cy="51433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381699" y="3077992"/>
            <a:ext cx="747247" cy="51433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6601809" y="4112458"/>
            <a:ext cx="747247" cy="51433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230075" y="1542189"/>
            <a:ext cx="1718472" cy="2068872"/>
            <a:chOff x="7338282" y="1799357"/>
            <a:chExt cx="1718472" cy="2068872"/>
          </a:xfrm>
        </p:grpSpPr>
        <p:sp>
          <p:nvSpPr>
            <p:cNvPr id="50" name="Rounded Rectangle 49"/>
            <p:cNvSpPr/>
            <p:nvPr/>
          </p:nvSpPr>
          <p:spPr>
            <a:xfrm>
              <a:off x="7419760" y="3505200"/>
              <a:ext cx="1571840" cy="18224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JPL Projects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7338282" y="1799357"/>
              <a:ext cx="1718472" cy="2068872"/>
              <a:chOff x="6968327" y="4922009"/>
              <a:chExt cx="1718472" cy="2068872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6968327" y="4922009"/>
                <a:ext cx="1718472" cy="2068872"/>
                <a:chOff x="7120727" y="2610013"/>
                <a:chExt cx="2173873" cy="2432144"/>
              </a:xfrm>
            </p:grpSpPr>
            <p:sp>
              <p:nvSpPr>
                <p:cNvPr id="55" name="Rounded Rectangle 54"/>
                <p:cNvSpPr/>
                <p:nvPr/>
              </p:nvSpPr>
              <p:spPr>
                <a:xfrm>
                  <a:off x="7120727" y="2610013"/>
                  <a:ext cx="2173873" cy="2432144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7238247" y="2967210"/>
                  <a:ext cx="1572170" cy="1515125"/>
                  <a:chOff x="7238247" y="2967210"/>
                  <a:chExt cx="1572170" cy="1515125"/>
                </a:xfrm>
              </p:grpSpPr>
              <p:sp>
                <p:nvSpPr>
                  <p:cNvPr id="51" name="Rounded Rectangle 50"/>
                  <p:cNvSpPr/>
                  <p:nvPr/>
                </p:nvSpPr>
                <p:spPr>
                  <a:xfrm>
                    <a:off x="7238247" y="3014716"/>
                    <a:ext cx="457200" cy="274320"/>
                  </a:xfrm>
                  <a:prstGeom prst="roundRect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2" name="Rounded Rectangle 51"/>
                  <p:cNvSpPr/>
                  <p:nvPr/>
                </p:nvSpPr>
                <p:spPr>
                  <a:xfrm>
                    <a:off x="7238247" y="3412482"/>
                    <a:ext cx="457200" cy="274320"/>
                  </a:xfrm>
                  <a:prstGeom prst="roundRect">
                    <a:avLst/>
                  </a:prstGeom>
                  <a:solidFill>
                    <a:srgbClr val="6666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3" name="Rounded Rectangle 52"/>
                  <p:cNvSpPr/>
                  <p:nvPr/>
                </p:nvSpPr>
                <p:spPr>
                  <a:xfrm>
                    <a:off x="7238247" y="3810248"/>
                    <a:ext cx="457200" cy="274320"/>
                  </a:xfrm>
                  <a:prstGeom prst="round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7694943" y="3762263"/>
                    <a:ext cx="764840" cy="3281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Basic </a:t>
                    </a:r>
                    <a:endPara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7695447" y="3376797"/>
                    <a:ext cx="1114970" cy="3281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Moderate </a:t>
                    </a:r>
                    <a:endPara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7670091" y="2967210"/>
                    <a:ext cx="1083847" cy="3281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Extensive</a:t>
                    </a:r>
                    <a:endPara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" name="Rounded Rectangle 60"/>
                  <p:cNvSpPr/>
                  <p:nvPr/>
                </p:nvSpPr>
                <p:spPr>
                  <a:xfrm>
                    <a:off x="7241970" y="4208015"/>
                    <a:ext cx="457200" cy="274320"/>
                  </a:xfrm>
                  <a:prstGeom prst="roundRect">
                    <a:avLst/>
                  </a:prstGeom>
                  <a:noFill/>
                  <a:ln w="635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" name="TextBox 61"/>
                  <p:cNvSpPr txBox="1"/>
                  <p:nvPr/>
                </p:nvSpPr>
                <p:spPr>
                  <a:xfrm>
                    <a:off x="7686858" y="4150820"/>
                    <a:ext cx="1029382" cy="3281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Minimal </a:t>
                    </a:r>
                    <a:endPara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4" name="TextBox 3"/>
              <p:cNvSpPr txBox="1"/>
              <p:nvPr/>
            </p:nvSpPr>
            <p:spPr>
              <a:xfrm>
                <a:off x="7162800" y="4926243"/>
                <a:ext cx="13276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Testing Level</a:t>
                </a:r>
                <a:endParaRPr lang="en-US" sz="1400" dirty="0"/>
              </a:p>
            </p:txBody>
          </p:sp>
        </p:grpSp>
      </p:grpSp>
      <p:cxnSp>
        <p:nvCxnSpPr>
          <p:cNvPr id="63" name="Straight Connector 62"/>
          <p:cNvCxnSpPr/>
          <p:nvPr/>
        </p:nvCxnSpPr>
        <p:spPr>
          <a:xfrm>
            <a:off x="6606903" y="4800600"/>
            <a:ext cx="0" cy="1612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-19334" y="6324600"/>
            <a:ext cx="229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2015 California Institute of Technology. Government sponsorship acknowledged.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7609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7" grpId="0" animBg="1"/>
      <p:bldP spid="49" grpId="0" animBg="1"/>
      <p:bldP spid="54" grpId="0" animBg="1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9334" y="6324600"/>
            <a:ext cx="229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2015 California Institute of Technology. Government sponsorship acknowledged.</a:t>
            </a:r>
            <a:endParaRPr lang="en-US" sz="1200" dirty="0"/>
          </a:p>
        </p:txBody>
      </p:sp>
      <p:sp>
        <p:nvSpPr>
          <p:cNvPr id="46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563562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Flight </a:t>
            </a:r>
            <a:r>
              <a:rPr lang="en-US" sz="2000" dirty="0" err="1" smtClean="0"/>
              <a:t>SmallSats</a:t>
            </a:r>
            <a:r>
              <a:rPr lang="en-US" sz="2000" dirty="0" smtClean="0"/>
              <a:t> and ACS Testing and Verification</a:t>
            </a: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30835"/>
              </p:ext>
            </p:extLst>
          </p:nvPr>
        </p:nvGraphicFramePr>
        <p:xfrm>
          <a:off x="152400" y="685800"/>
          <a:ext cx="88392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5262"/>
                <a:gridCol w="1810918"/>
                <a:gridCol w="1775428"/>
                <a:gridCol w="1699889"/>
                <a:gridCol w="1847703"/>
              </a:tblGrid>
              <a:tr h="255329">
                <a:tc>
                  <a:txBody>
                    <a:bodyPr/>
                    <a:lstStyle/>
                    <a:p>
                      <a:pPr lvl="0"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V&amp;V Activity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Minimal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Basic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Extensive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FF"/>
                    </a:solidFill>
                  </a:tcPr>
                </a:tc>
              </a:tr>
              <a:tr h="382994">
                <a:tc>
                  <a:txBody>
                    <a:bodyPr/>
                    <a:lstStyle/>
                    <a:p>
                      <a:r>
                        <a:rPr lang="en-US" sz="1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Modeling/ Pointing </a:t>
                      </a:r>
                      <a:r>
                        <a:rPr lang="en-US" sz="1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Evaluation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None, or simple rigid-body 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models based  on spec sheet or available data, simplistic disturbance modeling, </a:t>
                      </a: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 sizing analyses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Analysis of key performance parameters, vendor 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analysis, models include key dynamics, simple trajectory modeling to evaluate disturbances over time, etc.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Independent analysis of key performance specs and nominal mission </a:t>
                      </a: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scenarios, models include test data for critical components, key elements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system are modeled at detailed level, more complex dynamics modeling, more integrated modeling with trajectory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Detailed analysis of performance across range of mission scenarios, </a:t>
                      </a: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models include 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data across system parameters, complex dynamics modeling, fully integrated models with other subsystems, full STOP analysis,  evaluate pointing with system-level 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tests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60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Hardware-in-the-Loop Algorithm</a:t>
                      </a:r>
                      <a:r>
                        <a:rPr lang="en-US" sz="1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Development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Basic timing checks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Detailed development or testing done with hardware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60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 Properties Characterization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CAD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CAD, weigh components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CAD, weigh system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Test, full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mass properties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373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RWA Characterization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 Sheet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 Sheet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Vendor/Existing Test Data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370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IMU/Gyro Characterization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 Sheet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 Sheet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Vendor/Existing Test Data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220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SRU Characterization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 Sheet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 Sheet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Vendor/Existing Test Data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60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Phasing 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at component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system levels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5769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Functional ACS</a:t>
                      </a:r>
                      <a:r>
                        <a:rPr lang="en-US" sz="1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Testing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power/telemetry connectivity check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power/telemetry connectivity check, data integrity check</a:t>
                      </a:r>
                      <a:endParaRPr lang="en-US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power/telemetry connectivity check, data integrity check, basic timing check</a:t>
                      </a:r>
                      <a:endParaRPr lang="en-US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power/telemetry connectivity check, data integrity check, extensive timing check, system functional tests</a:t>
                      </a:r>
                      <a:endParaRPr lang="en-US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37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Closed-Loop</a:t>
                      </a:r>
                      <a:r>
                        <a:rPr lang="en-US" sz="1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Demonstration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Yes, no performance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measurements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Yes, no performance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measurements</a:t>
                      </a:r>
                      <a:endParaRPr lang="en-US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Yes, with performance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measurements</a:t>
                      </a:r>
                      <a:endParaRPr lang="en-US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Yes, with performance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measurements</a:t>
                      </a:r>
                      <a:endParaRPr lang="en-US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60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Maneuver Testing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Critical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maneuvers /simplified testing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maneuver set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503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Mission </a:t>
                      </a:r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Scenario Testing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mode transitions (</a:t>
                      </a:r>
                      <a:r>
                        <a:rPr lang="en-US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detumble</a:t>
                      </a: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etc.)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mode transitions,  some fault protection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Deployments, all mode transitions, fault protection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33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9555" y="913962"/>
            <a:ext cx="2220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3</a:t>
            </a:r>
            <a:r>
              <a:rPr lang="en-US" sz="2000" b="1" dirty="0" smtClean="0">
                <a:solidFill>
                  <a:srgbClr val="00B0F0"/>
                </a:solidFill>
              </a:rPr>
              <a:t> Environments</a:t>
            </a:r>
            <a:endParaRPr lang="en-US" sz="2000" b="1" dirty="0">
              <a:solidFill>
                <a:srgbClr val="00B0F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29080" y="3006240"/>
            <a:ext cx="2292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2</a:t>
            </a:r>
            <a:r>
              <a:rPr lang="en-US" sz="2000" b="1" dirty="0" smtClean="0">
                <a:solidFill>
                  <a:srgbClr val="00B0F0"/>
                </a:solidFill>
              </a:rPr>
              <a:t> Payload Types</a:t>
            </a:r>
            <a:endParaRPr lang="en-US" sz="2000" b="1" dirty="0">
              <a:solidFill>
                <a:srgbClr val="00B0F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-38869" y="4818941"/>
            <a:ext cx="321144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00B0F0"/>
                </a:solidFill>
              </a:rPr>
              <a:t>1</a:t>
            </a:r>
            <a:r>
              <a:rPr lang="en-US" sz="2000" b="1" dirty="0" smtClean="0">
                <a:solidFill>
                  <a:srgbClr val="00B0F0"/>
                </a:solidFill>
              </a:rPr>
              <a:t> FCT-SSDT Shared </a:t>
            </a:r>
            <a:br>
              <a:rPr lang="en-US" sz="2000" b="1" dirty="0" smtClean="0">
                <a:solidFill>
                  <a:srgbClr val="00B0F0"/>
                </a:solidFill>
              </a:rPr>
            </a:br>
            <a:r>
              <a:rPr lang="en-US" sz="2000" b="1" dirty="0" smtClean="0">
                <a:solidFill>
                  <a:srgbClr val="00B0F0"/>
                </a:solidFill>
              </a:rPr>
              <a:t>Infrastructure</a:t>
            </a:r>
            <a:endParaRPr lang="en-US" sz="2000" b="1" dirty="0">
              <a:solidFill>
                <a:srgbClr val="00B0F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913962"/>
            <a:ext cx="4837931" cy="206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079382"/>
            <a:ext cx="4770889" cy="143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" name="Picture 2" descr="http://www.mindsetcomputerrepairs.com/graphics/HP-desktop-computer-repai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50" t="-31692" r="1259" b="-29471"/>
          <a:stretch/>
        </p:blipFill>
        <p:spPr bwMode="auto">
          <a:xfrm>
            <a:off x="3200400" y="4818941"/>
            <a:ext cx="1485838" cy="1171574"/>
          </a:xfrm>
          <a:prstGeom prst="round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830" l="3077" r="95214">
                        <a14:foregroundMark x1="59658" y1="87914" x2="59658" y2="87914"/>
                        <a14:foregroundMark x1="71795" y1="77583" x2="71795" y2="77583"/>
                        <a14:foregroundMark x1="81197" y1="56530" x2="81197" y2="56530"/>
                        <a14:foregroundMark x1="79145" y1="37622" x2="79145" y2="37622"/>
                        <a14:foregroundMark x1="85128" y1="43470" x2="85128" y2="43470"/>
                        <a14:foregroundMark x1="82051" y1="40156" x2="82051" y2="40156"/>
                        <a14:foregroundMark x1="86496" y1="47563" x2="86496" y2="47563"/>
                        <a14:foregroundMark x1="87179" y1="50877" x2="87179" y2="50877"/>
                        <a14:foregroundMark x1="94017" y1="58674" x2="94017" y2="58674"/>
                        <a14:foregroundMark x1="92308" y1="54971" x2="92308" y2="54971"/>
                        <a14:foregroundMark x1="86496" y1="58674" x2="86496" y2="58674"/>
                        <a14:foregroundMark x1="86154" y1="64522" x2="86154" y2="64522"/>
                        <a14:foregroundMark x1="85641" y1="69591" x2="85641" y2="69591"/>
                        <a14:foregroundMark x1="84444" y1="75828" x2="84444" y2="75828"/>
                        <a14:foregroundMark x1="47179" y1="85380" x2="47179" y2="85380"/>
                        <a14:foregroundMark x1="46496" y1="88304" x2="46496" y2="88304"/>
                        <a14:foregroundMark x1="45983" y1="89864" x2="45983" y2="89864"/>
                        <a14:foregroundMark x1="30427" y1="85185" x2="30427" y2="85185"/>
                        <a14:foregroundMark x1="31111" y1="88499" x2="31111" y2="88499"/>
                        <a14:foregroundMark x1="44444" y1="76023" x2="44444" y2="76023"/>
                        <a14:foregroundMark x1="42222" y1="74269" x2="42222" y2="74269"/>
                        <a14:foregroundMark x1="85641" y1="45419" x2="85641" y2="45419"/>
                        <a14:foregroundMark x1="86838" y1="48928" x2="86838" y2="48928"/>
                        <a14:foregroundMark x1="86325" y1="60819" x2="86325" y2="60819"/>
                        <a14:foregroundMark x1="85983" y1="67251" x2="85983" y2="67251"/>
                        <a14:foregroundMark x1="85299" y1="72125" x2="85299" y2="72125"/>
                        <a14:foregroundMark x1="84957" y1="74269" x2="84957" y2="74269"/>
                        <a14:foregroundMark x1="84274" y1="78752" x2="84274" y2="78752"/>
                        <a14:foregroundMark x1="83590" y1="81287" x2="83590" y2="81287"/>
                        <a14:foregroundMark x1="83077" y1="83431" x2="83077" y2="83431"/>
                        <a14:foregroundMark x1="82393" y1="85185" x2="82393" y2="85185"/>
                        <a14:foregroundMark x1="82051" y1="86940" x2="82051" y2="86940"/>
                        <a14:foregroundMark x1="81709" y1="89279" x2="81709" y2="89279"/>
                        <a14:foregroundMark x1="86496" y1="56725" x2="86496" y2="56725"/>
                        <a14:foregroundMark x1="89231" y1="55750" x2="89231" y2="55750"/>
                        <a14:foregroundMark x1="81880" y1="58285" x2="81880" y2="58285"/>
                        <a14:foregroundMark x1="83248" y1="57700" x2="83248" y2="57700"/>
                        <a14:foregroundMark x1="84274" y1="77193" x2="84274" y2="77193"/>
                        <a14:foregroundMark x1="83932" y1="79922" x2="83932" y2="79922"/>
                        <a14:foregroundMark x1="82051" y1="87914" x2="82051" y2="87914"/>
                        <a14:foregroundMark x1="81026" y1="91423" x2="81026" y2="91423"/>
                        <a14:foregroundMark x1="80171" y1="94347" x2="80171" y2="94347"/>
                        <a14:foregroundMark x1="80513" y1="93372" x2="80513" y2="93372"/>
                        <a14:foregroundMark x1="86667" y1="57505" x2="86667" y2="57505"/>
                        <a14:foregroundMark x1="37949" y1="96686" x2="37949" y2="96686"/>
                        <a14:foregroundMark x1="40684" y1="96491" x2="40684" y2="96491"/>
                        <a14:foregroundMark x1="42735" y1="95322" x2="42735" y2="95322"/>
                        <a14:foregroundMark x1="44957" y1="92398" x2="44957" y2="92398"/>
                        <a14:foregroundMark x1="43248" y1="94152" x2="43248" y2="94152"/>
                        <a14:foregroundMark x1="45983" y1="91228" x2="45983" y2="91228"/>
                        <a14:foregroundMark x1="45641" y1="92398" x2="45641" y2="92398"/>
                        <a14:foregroundMark x1="40000" y1="96881" x2="40000" y2="96881"/>
                        <a14:foregroundMark x1="44103" y1="93372" x2="44103" y2="93372"/>
                        <a14:foregroundMark x1="44615" y1="93762" x2="44615" y2="93762"/>
                        <a14:foregroundMark x1="44786" y1="91618" x2="44786" y2="91618"/>
                        <a14:foregroundMark x1="45299" y1="90838" x2="45299" y2="90838"/>
                        <a14:backgroundMark x1="39316" y1="85965" x2="39316" y2="85965"/>
                        <a14:backgroundMark x1="50940" y1="87914" x2="50940" y2="87914"/>
                        <a14:backgroundMark x1="51453" y1="83431" x2="51453" y2="83431"/>
                        <a14:backgroundMark x1="41368" y1="82456" x2="41368" y2="824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999" t="-28126" b="-27123"/>
          <a:stretch/>
        </p:blipFill>
        <p:spPr bwMode="auto">
          <a:xfrm>
            <a:off x="4762438" y="4809687"/>
            <a:ext cx="973055" cy="1162050"/>
          </a:xfrm>
          <a:prstGeom prst="round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1" name="Picture 6" descr="https://www.apple.com/support/assets/images/products/airport/hero_airport_wifi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528" b="-17281"/>
          <a:stretch/>
        </p:blipFill>
        <p:spPr bwMode="auto">
          <a:xfrm>
            <a:off x="5817656" y="4800162"/>
            <a:ext cx="972712" cy="1190353"/>
          </a:xfrm>
          <a:prstGeom prst="round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6" b="10266"/>
          <a:stretch/>
        </p:blipFill>
        <p:spPr bwMode="auto">
          <a:xfrm>
            <a:off x="6872530" y="4800162"/>
            <a:ext cx="1013401" cy="1190353"/>
          </a:xfrm>
          <a:prstGeom prst="round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4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563562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/>
              <a:t>JPL’s </a:t>
            </a:r>
            <a:r>
              <a:rPr lang="en-US" sz="2600" dirty="0" err="1" smtClean="0"/>
              <a:t>SmallSat</a:t>
            </a:r>
            <a:r>
              <a:rPr lang="en-US" sz="2600" dirty="0" smtClean="0"/>
              <a:t> Dynamics Testbed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1445380" y="3489841"/>
            <a:ext cx="136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Up to 30 kg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-19334" y="6324600"/>
            <a:ext cx="229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2015 California Institute of Technology. Government sponsorship acknowledged.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2971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46" t="54086" r="18366" b="18869"/>
          <a:stretch/>
        </p:blipFill>
        <p:spPr bwMode="auto">
          <a:xfrm>
            <a:off x="5071630" y="1301545"/>
            <a:ext cx="2882167" cy="144267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4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563562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/>
              <a:t>JPL’s </a:t>
            </a:r>
            <a:r>
              <a:rPr lang="en-US" sz="2600" dirty="0" err="1" smtClean="0"/>
              <a:t>SmallSat</a:t>
            </a:r>
            <a:r>
              <a:rPr lang="en-US" sz="2600" dirty="0" smtClean="0"/>
              <a:t> Dynamics Testbed</a:t>
            </a:r>
            <a:endParaRPr lang="en-US" sz="2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66800" y="3810000"/>
            <a:ext cx="1933177" cy="2620976"/>
            <a:chOff x="1066800" y="3810000"/>
            <a:chExt cx="1933177" cy="2620976"/>
          </a:xfrm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1066800" y="3810000"/>
              <a:ext cx="1933177" cy="2247083"/>
              <a:chOff x="685800" y="3931272"/>
              <a:chExt cx="2522599" cy="2932215"/>
            </a:xfrm>
          </p:grpSpPr>
          <p:pic>
            <p:nvPicPr>
              <p:cNvPr id="15" name="Picture 2" descr="C:\Users\lljones\Pictures\BCT XACT Pictures (before assembly)\Spherical Air Bearing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3913" b="100000" l="25816" r="79655">
                            <a14:foregroundMark x1="41747" y1="42072" x2="41747" y2="42072"/>
                            <a14:foregroundMark x1="63820" y1="44246" x2="63820" y2="44246"/>
                            <a14:foregroundMark x1="61324" y1="61893" x2="61324" y2="61893"/>
                            <a14:foregroundMark x1="38292" y1="38235" x2="38292" y2="38235"/>
                            <a14:backgroundMark x1="34837" y1="60614" x2="34837" y2="60614"/>
                            <a14:backgroundMark x1="34837" y1="72762" x2="34837" y2="72762"/>
                            <a14:backgroundMark x1="36372" y1="88363" x2="36372" y2="88363"/>
                            <a14:backgroundMark x1="28791" y1="71483" x2="28791" y2="71483"/>
                            <a14:backgroundMark x1="33877" y1="55499" x2="33877" y2="55499"/>
                            <a14:backgroundMark x1="37332" y1="71100" x2="37332" y2="71100"/>
                            <a14:backgroundMark x1="34837" y1="66113" x2="34837" y2="66113"/>
                            <a14:backgroundMark x1="68810" y1="97570" x2="68810" y2="97570"/>
                            <a14:backgroundMark x1="36372" y1="97954" x2="36372" y2="97954"/>
                            <a14:backgroundMark x1="29655" y1="33760" x2="29655" y2="33760"/>
                            <a14:backgroundMark x1="31478" y1="45908" x2="31478" y2="45908"/>
                            <a14:backgroundMark x1="30710" y1="41049" x2="30710" y2="41049"/>
                            <a14:backgroundMark x1="33397" y1="34399" x2="33397" y2="34399"/>
                            <a14:backgroundMark x1="34933" y1="45908" x2="34933" y2="45908"/>
                            <a14:backgroundMark x1="72319" y1="80116" x2="72319" y2="80116"/>
                            <a14:backgroundMark x1="73333" y1="94788" x2="73333" y2="94788"/>
                            <a14:backgroundMark x1="73913" y1="87066" x2="73913" y2="87066"/>
                            <a14:backgroundMark x1="73333" y1="73938" x2="73333" y2="73938"/>
                            <a14:backgroundMark x1="67536" y1="86486" x2="67536" y2="86486"/>
                            <a14:backgroundMark x1="70145" y1="71815" x2="70145" y2="71815"/>
                            <a14:backgroundMark x1="70290" y1="67181" x2="70290" y2="67181"/>
                            <a14:backgroundMark x1="68696" y1="71042" x2="68696" y2="71042"/>
                            <a14:backgroundMark x1="78406" y1="77413" x2="78406" y2="77413"/>
                            <a14:backgroundMark x1="76957" y1="74324" x2="76957" y2="74324"/>
                            <a14:backgroundMark x1="65507" y1="96139" x2="65507" y2="96139"/>
                          </a14:backgroundRemoval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137" t="19002" r="13535" b="-4173"/>
              <a:stretch/>
            </p:blipFill>
            <p:spPr bwMode="auto">
              <a:xfrm>
                <a:off x="685800" y="3931272"/>
                <a:ext cx="2522599" cy="2393327"/>
              </a:xfrm>
              <a:prstGeom prst="round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" descr="C:\Users\lljones\Pictures\BCT XACT Pictures (before assembly)\Spherical Air Bearing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23913" b="100000" l="25816" r="79655">
                            <a14:foregroundMark x1="41747" y1="42072" x2="41747" y2="42072"/>
                            <a14:foregroundMark x1="63820" y1="44246" x2="63820" y2="44246"/>
                            <a14:foregroundMark x1="61324" y1="61893" x2="61324" y2="61893"/>
                            <a14:foregroundMark x1="38292" y1="38235" x2="38292" y2="38235"/>
                            <a14:foregroundMark x1="72698" y1="37792" x2="72698" y2="37792"/>
                            <a14:foregroundMark x1="47460" y1="38004" x2="47460" y2="38004"/>
                            <a14:backgroundMark x1="34837" y1="60614" x2="34837" y2="60614"/>
                            <a14:backgroundMark x1="34837" y1="72762" x2="34837" y2="72762"/>
                            <a14:backgroundMark x1="36372" y1="88363" x2="36372" y2="88363"/>
                            <a14:backgroundMark x1="28791" y1="71483" x2="28791" y2="71483"/>
                            <a14:backgroundMark x1="33877" y1="55499" x2="33877" y2="55499"/>
                            <a14:backgroundMark x1="37332" y1="71100" x2="37332" y2="71100"/>
                            <a14:backgroundMark x1="34837" y1="66113" x2="34837" y2="66113"/>
                            <a14:backgroundMark x1="68810" y1="97570" x2="68810" y2="97570"/>
                            <a14:backgroundMark x1="36372" y1="97954" x2="36372" y2="97954"/>
                            <a14:backgroundMark x1="29655" y1="33760" x2="29655" y2="33760"/>
                            <a14:backgroundMark x1="31478" y1="45908" x2="31478" y2="45908"/>
                            <a14:backgroundMark x1="30710" y1="41049" x2="30710" y2="41049"/>
                            <a14:backgroundMark x1="33397" y1="34399" x2="33397" y2="34399"/>
                            <a14:backgroundMark x1="34933" y1="45908" x2="34933" y2="45908"/>
                            <a14:backgroundMark x1="72222" y1="88110" x2="72222" y2="88110"/>
                            <a14:backgroundMark x1="27778" y1="47558" x2="27778" y2="47558"/>
                            <a14:backgroundMark x1="31111" y1="47346" x2="31111" y2="47346"/>
                            <a14:backgroundMark x1="72381" y1="52654" x2="72381" y2="52654"/>
                            <a14:backgroundMark x1="74921" y1="47558" x2="74921" y2="47558"/>
                          </a14:backgroundRemoval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137" t="77241" r="13535" b="-4173"/>
              <a:stretch/>
            </p:blipFill>
            <p:spPr bwMode="auto">
              <a:xfrm>
                <a:off x="767909" y="6172200"/>
                <a:ext cx="2304288" cy="691287"/>
              </a:xfrm>
              <a:prstGeom prst="round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4" name="Picture 2" descr="C:\Users\lljones\Pictures\BCT XACT Pictures (before assembly)\Spherical Air Bearing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3913" b="100000" l="25816" r="79655">
                          <a14:foregroundMark x1="41747" y1="42072" x2="41747" y2="42072"/>
                          <a14:foregroundMark x1="63820" y1="44246" x2="63820" y2="44246"/>
                          <a14:foregroundMark x1="61324" y1="61893" x2="61324" y2="61893"/>
                          <a14:foregroundMark x1="38292" y1="38235" x2="38292" y2="38235"/>
                          <a14:backgroundMark x1="34837" y1="60614" x2="34837" y2="60614"/>
                          <a14:backgroundMark x1="34837" y1="72762" x2="34837" y2="72762"/>
                          <a14:backgroundMark x1="36372" y1="88363" x2="36372" y2="88363"/>
                          <a14:backgroundMark x1="28791" y1="71483" x2="28791" y2="71483"/>
                          <a14:backgroundMark x1="33877" y1="55499" x2="33877" y2="55499"/>
                          <a14:backgroundMark x1="37332" y1="71100" x2="37332" y2="71100"/>
                          <a14:backgroundMark x1="34837" y1="66113" x2="34837" y2="66113"/>
                          <a14:backgroundMark x1="68810" y1="97570" x2="68810" y2="97570"/>
                          <a14:backgroundMark x1="36372" y1="97954" x2="36372" y2="97954"/>
                          <a14:backgroundMark x1="29655" y1="33760" x2="29655" y2="33760"/>
                          <a14:backgroundMark x1="31478" y1="45908" x2="31478" y2="45908"/>
                          <a14:backgroundMark x1="30710" y1="41049" x2="30710" y2="41049"/>
                          <a14:backgroundMark x1="33397" y1="34399" x2="33397" y2="34399"/>
                          <a14:backgroundMark x1="34933" y1="45908" x2="34933" y2="45908"/>
                          <a14:backgroundMark x1="71326" y1="84487" x2="71326" y2="84487"/>
                          <a14:backgroundMark x1="73656" y1="84010" x2="73656" y2="84010"/>
                          <a14:backgroundMark x1="67921" y1="91885" x2="67921" y2="91885"/>
                          <a14:backgroundMark x1="74014" y1="90692" x2="74014" y2="90692"/>
                          <a14:backgroundMark x1="78315" y1="79714" x2="78315" y2="79714"/>
                          <a14:backgroundMark x1="68459" y1="79714" x2="68459" y2="79714"/>
                          <a14:backgroundMark x1="78315" y1="93795" x2="78315" y2="93795"/>
                          <a14:backgroundMark x1="74552" y1="94272" x2="74552" y2="94272"/>
                          <a14:backgroundMark x1="70789" y1="94749" x2="70789" y2="94749"/>
                          <a14:backgroundMark x1="66308" y1="85680" x2="66308" y2="85680"/>
                          <a14:backgroundMark x1="67025" y1="83532" x2="67025" y2="83532"/>
                        </a14:backgroundRemoval>
                      </a14:imgEffect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37" t="77241" r="13535" b="-4173"/>
            <a:stretch/>
          </p:blipFill>
          <p:spPr bwMode="auto">
            <a:xfrm>
              <a:off x="1219200" y="5961889"/>
              <a:ext cx="1563624" cy="469087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98" y="2591224"/>
            <a:ext cx="35052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11313" y="3336692"/>
            <a:ext cx="1057504" cy="79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228600" y="914400"/>
            <a:ext cx="351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Spherical Air Bearing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98024" y="914400"/>
            <a:ext cx="351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Planar Air Bearing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2050" name="Picture 2" descr="C:\Users\lljones\Dropbox\Camera Uploads\SSDT Hardware and Facilities\2014-09-23 08.26.00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55" t="18658" r="24143" b="31627"/>
          <a:stretch/>
        </p:blipFill>
        <p:spPr bwMode="auto">
          <a:xfrm>
            <a:off x="454594" y="1341475"/>
            <a:ext cx="3116135" cy="144267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ljones\AppData\Local\Microsoft\Windows\Temporary Internet Files\Content.Outlook\87GMWOZJ\element green glass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61"/>
          <a:stretch/>
        </p:blipFill>
        <p:spPr bwMode="auto">
          <a:xfrm>
            <a:off x="3291828" y="3093079"/>
            <a:ext cx="5852172" cy="376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4681932" y="3472023"/>
            <a:ext cx="4690667" cy="3018509"/>
            <a:chOff x="714184" y="1219200"/>
            <a:chExt cx="8614914" cy="554381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2438400" y="6553200"/>
              <a:ext cx="4495800" cy="176668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878528" y="3616799"/>
              <a:ext cx="1587283" cy="5728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36.5cm</a:t>
              </a:r>
              <a:endParaRPr lang="en-US" sz="1600" dirty="0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7315200" y="3200400"/>
              <a:ext cx="0" cy="2400300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7391399" y="4400550"/>
              <a:ext cx="1256374" cy="5728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16cm</a:t>
              </a:r>
              <a:endParaRPr lang="en-US" dirty="0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714184" y="3516571"/>
              <a:ext cx="2410017" cy="598231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258037" y="3768343"/>
              <a:ext cx="1256374" cy="5728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24cm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891977" y="6190165"/>
              <a:ext cx="1256374" cy="5728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30cm</a:t>
              </a:r>
              <a:endParaRPr lang="en-US" sz="1600" dirty="0"/>
            </a:p>
          </p:txBody>
        </p:sp>
        <p:cxnSp>
          <p:nvCxnSpPr>
            <p:cNvPr id="30" name="Straight Connector 29"/>
            <p:cNvCxnSpPr/>
            <p:nvPr/>
          </p:nvCxnSpPr>
          <p:spPr>
            <a:xfrm flipV="1">
              <a:off x="3124200" y="2918342"/>
              <a:ext cx="4617616" cy="1196459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789655" y="1219200"/>
              <a:ext cx="0" cy="1699142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7741815" y="1752601"/>
              <a:ext cx="1587283" cy="5728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11.6cm</a:t>
              </a:r>
              <a:endParaRPr lang="en-US" sz="1600" dirty="0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-19334" y="6324600"/>
            <a:ext cx="229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2015 California Institute of Technology. Government sponsorship acknowledged.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7560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-19334" y="6324600"/>
            <a:ext cx="229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2015 California Institute of Technology. Government sponsorship acknowledged.</a:t>
            </a:r>
            <a:endParaRPr lang="en-US" sz="1200" dirty="0"/>
          </a:p>
        </p:txBody>
      </p: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321970" y="1225120"/>
            <a:ext cx="2200237" cy="1797242"/>
            <a:chOff x="670793" y="493011"/>
            <a:chExt cx="7185281" cy="5869227"/>
          </a:xfrm>
        </p:grpSpPr>
        <p:pic>
          <p:nvPicPr>
            <p:cNvPr id="15" name="Picture 2" descr="C:\Users\wwilson\Documents\_Projects\SSDT\hardware\Renders\rate table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1" r="18432"/>
            <a:stretch/>
          </p:blipFill>
          <p:spPr bwMode="auto">
            <a:xfrm>
              <a:off x="670793" y="493011"/>
              <a:ext cx="7185281" cy="5869227"/>
            </a:xfrm>
            <a:prstGeom prst="rect">
              <a:avLst/>
            </a:prstGeom>
            <a:noFill/>
            <a:ln cmpd="sng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" name="Straight Connector 18"/>
            <p:cNvCxnSpPr/>
            <p:nvPr/>
          </p:nvCxnSpPr>
          <p:spPr>
            <a:xfrm flipV="1">
              <a:off x="1202773" y="2571718"/>
              <a:ext cx="6180766" cy="1998910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121765" y="2748068"/>
              <a:ext cx="1854204" cy="854336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14cm</a:t>
              </a:r>
              <a:endParaRPr lang="en-US" sz="1050" dirty="0"/>
            </a:p>
          </p:txBody>
        </p:sp>
        <p:cxnSp>
          <p:nvCxnSpPr>
            <p:cNvPr id="22" name="Straight Connector 21"/>
            <p:cNvCxnSpPr/>
            <p:nvPr/>
          </p:nvCxnSpPr>
          <p:spPr>
            <a:xfrm flipH="1">
              <a:off x="4263432" y="1371600"/>
              <a:ext cx="1" cy="1200118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343399" y="1512839"/>
              <a:ext cx="2293935" cy="854336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12.7cm</a:t>
              </a:r>
              <a:endParaRPr lang="en-US" sz="105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845986" y="4547062"/>
              <a:ext cx="1854204" cy="854336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61cm</a:t>
              </a:r>
              <a:endParaRPr lang="en-US" sz="1050" dirty="0"/>
            </a:p>
          </p:txBody>
        </p:sp>
        <p:cxnSp>
          <p:nvCxnSpPr>
            <p:cNvPr id="26" name="Straight Connector 25"/>
            <p:cNvCxnSpPr/>
            <p:nvPr/>
          </p:nvCxnSpPr>
          <p:spPr>
            <a:xfrm flipV="1">
              <a:off x="2971800" y="2590801"/>
              <a:ext cx="1291633" cy="480979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4495800" y="1026681"/>
            <a:ext cx="2524410" cy="2246122"/>
            <a:chOff x="1371600" y="0"/>
            <a:chExt cx="7322716" cy="6515468"/>
          </a:xfrm>
        </p:grpSpPr>
        <p:pic>
          <p:nvPicPr>
            <p:cNvPr id="29" name="Picture 2" descr="C:\Users\wwilson\Documents\_Projects\SSDT\hardware\Renders\table mountain frame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70" r="21196"/>
            <a:stretch/>
          </p:blipFill>
          <p:spPr bwMode="auto">
            <a:xfrm>
              <a:off x="1371600" y="0"/>
              <a:ext cx="6001871" cy="6515467"/>
            </a:xfrm>
            <a:prstGeom prst="rect">
              <a:avLst/>
            </a:prstGeom>
            <a:noFill/>
            <a:ln cmpd="sng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Straight Connector 29"/>
            <p:cNvCxnSpPr/>
            <p:nvPr/>
          </p:nvCxnSpPr>
          <p:spPr>
            <a:xfrm flipV="1">
              <a:off x="4572000" y="5029200"/>
              <a:ext cx="2590800" cy="1486268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067039" y="5923422"/>
              <a:ext cx="1600720" cy="592046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14.5cm</a:t>
              </a:r>
              <a:endParaRPr lang="en-US" sz="1200" dirty="0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7315200" y="2057400"/>
              <a:ext cx="0" cy="2819400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7405379" y="3467099"/>
              <a:ext cx="1288937" cy="592046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10cm</a:t>
              </a:r>
              <a:endParaRPr lang="en-US" sz="1200" dirty="0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371600" y="4800600"/>
              <a:ext cx="3000935" cy="1600200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1885459" y="5830457"/>
              <a:ext cx="1600720" cy="592047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17.5cm</a:t>
              </a:r>
              <a:endParaRPr lang="en-US" sz="1200" dirty="0"/>
            </a:p>
          </p:txBody>
        </p:sp>
      </p:grpSp>
      <p:sp>
        <p:nvSpPr>
          <p:cNvPr id="36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563562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/>
              <a:t>JPL’s </a:t>
            </a:r>
            <a:r>
              <a:rPr lang="en-US" sz="2600" dirty="0" err="1" smtClean="0"/>
              <a:t>SmallSat</a:t>
            </a:r>
            <a:r>
              <a:rPr lang="en-US" sz="2600" dirty="0" smtClean="0"/>
              <a:t> Dynamics Testbed</a:t>
            </a:r>
            <a:endParaRPr lang="en-US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320110" y="558937"/>
            <a:ext cx="351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Gyro Characterization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90646" y="572815"/>
            <a:ext cx="5451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Star Tracker &amp; Sun Sensor Characterization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1026" name="Picture 2" descr="C:\Users\smohan\Documents\Projects\SSDT\Table Mountain\IMG_122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66289" y="1301463"/>
            <a:ext cx="2454545" cy="184090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3909" y="3506557"/>
            <a:ext cx="4134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Measures angle </a:t>
            </a:r>
            <a:r>
              <a:rPr lang="en-US" sz="1200" dirty="0"/>
              <a:t>random walk, rate random walk, angle white </a:t>
            </a:r>
            <a:r>
              <a:rPr lang="en-US" sz="1200" dirty="0" smtClean="0"/>
              <a:t>noise, quantization, bias repeatability, scale factor, and sense axis 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4802732" y="3506558"/>
            <a:ext cx="3990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Measures noise equivalent angle, low frequency error, and velocity constraints on tracking, </a:t>
            </a:r>
          </a:p>
          <a:p>
            <a:r>
              <a:rPr lang="en-US" sz="1200" dirty="0" smtClean="0"/>
              <a:t>Measures estimate versus OCTL telescope truth</a:t>
            </a:r>
            <a:endParaRPr lang="en-US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8771" r="5493" b="8208"/>
          <a:stretch/>
        </p:blipFill>
        <p:spPr bwMode="auto">
          <a:xfrm>
            <a:off x="81647" y="4370535"/>
            <a:ext cx="3575953" cy="232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3071054" y="4544392"/>
            <a:ext cx="3990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Measures force and torque amplitude as a function of wheel speed and frequency. </a:t>
            </a:r>
            <a:endParaRPr lang="en-US" sz="1200" dirty="0"/>
          </a:p>
        </p:txBody>
      </p:sp>
      <p:pic>
        <p:nvPicPr>
          <p:cNvPr id="3" name="Picture 2" descr="C:\Users\lljones\Dropbox\Camera Uploads\Rate Table\2014-11-10 15.07.5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39997" y="1553684"/>
            <a:ext cx="2409158" cy="135515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>
            <a:stCxn id="15" idx="3"/>
          </p:cNvCxnSpPr>
          <p:nvPr/>
        </p:nvCxnSpPr>
        <p:spPr>
          <a:xfrm flipV="1">
            <a:off x="2522207" y="1995617"/>
            <a:ext cx="922103" cy="128124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585209" y="2597334"/>
            <a:ext cx="1570815" cy="291565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3" descr="C:\Users\lljones\Dropbox\Camera Uploads\RWA Runs\2015-02-11 11.08.2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9" t="2133" r="-682" b="-2133"/>
          <a:stretch/>
        </p:blipFill>
        <p:spPr bwMode="auto">
          <a:xfrm rot="5400000">
            <a:off x="6882210" y="4730589"/>
            <a:ext cx="2547628" cy="16764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3530584" y="5096894"/>
            <a:ext cx="3492219" cy="1408014"/>
            <a:chOff x="306290" y="2022034"/>
            <a:chExt cx="9776392" cy="394170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710" r="2680"/>
            <a:stretch/>
          </p:blipFill>
          <p:spPr bwMode="auto">
            <a:xfrm>
              <a:off x="306290" y="2022034"/>
              <a:ext cx="7872502" cy="3578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 flipV="1">
              <a:off x="4191000" y="4286066"/>
              <a:ext cx="3996757" cy="1428934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878527" y="3616799"/>
              <a:ext cx="1715151" cy="732372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6.6cm</a:t>
              </a:r>
              <a:endParaRPr lang="en-US" sz="1100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8229600" y="3352800"/>
              <a:ext cx="0" cy="795817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367531" y="3626701"/>
              <a:ext cx="1715151" cy="732372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3.8cm</a:t>
              </a:r>
              <a:endParaRPr lang="en-US" sz="1100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306290" y="4299466"/>
              <a:ext cx="3733800" cy="1415534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695820" y="5231368"/>
              <a:ext cx="1966454" cy="732372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24.5cm</a:t>
              </a:r>
              <a:endParaRPr lang="en-US" sz="11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48082" y="5053428"/>
              <a:ext cx="1966454" cy="732372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24.5cm</a:t>
              </a:r>
              <a:endParaRPr lang="en-US" sz="1100" dirty="0"/>
            </a:p>
          </p:txBody>
        </p:sp>
        <p:cxnSp>
          <p:nvCxnSpPr>
            <p:cNvPr id="18" name="Straight Connector 17"/>
            <p:cNvCxnSpPr/>
            <p:nvPr/>
          </p:nvCxnSpPr>
          <p:spPr>
            <a:xfrm flipV="1">
              <a:off x="4325471" y="3505200"/>
              <a:ext cx="932329" cy="328579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334000" y="2819400"/>
              <a:ext cx="0" cy="567217"/>
            </a:xfrm>
            <a:prstGeom prst="line">
              <a:avLst/>
            </a:prstGeom>
            <a:ln w="12700" cmpd="sng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430836" y="2918343"/>
              <a:ext cx="1715151" cy="732372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2.5cm</a:t>
              </a:r>
              <a:endParaRPr lang="en-US" sz="1100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43910" y="4175060"/>
            <a:ext cx="8903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Reaction Wheel Characterization</a:t>
            </a:r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 flipV="1">
            <a:off x="5776498" y="4729806"/>
            <a:ext cx="2605502" cy="651915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24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0140" y="1238418"/>
            <a:ext cx="8229600" cy="45259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Small satellite industry trending to higher performing ACS systems</a:t>
            </a:r>
          </a:p>
          <a:p>
            <a:r>
              <a:rPr lang="en-US" sz="1800" dirty="0" smtClean="0"/>
              <a:t>Necessity of verification and validation activities depends on the complexity of the mission</a:t>
            </a:r>
          </a:p>
          <a:p>
            <a:r>
              <a:rPr lang="en-US" sz="1800" dirty="0" smtClean="0"/>
              <a:t>Provided guidelines on how to ballpark the V&amp;V activities based on the mission complexity</a:t>
            </a:r>
          </a:p>
          <a:p>
            <a:r>
              <a:rPr lang="en-US" sz="1800" dirty="0" smtClean="0"/>
              <a:t>JPL’s SSDT supports V&amp;V by being designed specifically for small satellites (limited support mass, component library, etc</a:t>
            </a:r>
            <a:r>
              <a:rPr lang="en-US" sz="1800" dirty="0" smtClean="0"/>
              <a:t>.)</a:t>
            </a:r>
          </a:p>
          <a:p>
            <a:endParaRPr lang="en-US" sz="1800" dirty="0"/>
          </a:p>
          <a:p>
            <a:pPr marL="109728" indent="0">
              <a:buNone/>
            </a:pPr>
            <a:r>
              <a:rPr lang="en-US" sz="1800" dirty="0" smtClean="0"/>
              <a:t>References: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3939331"/>
            <a:ext cx="83820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[1] </a:t>
            </a:r>
            <a:r>
              <a:rPr lang="en-US" sz="1000" dirty="0" err="1" smtClean="0"/>
              <a:t>Sarda</a:t>
            </a:r>
            <a:r>
              <a:rPr lang="en-US" sz="1000" dirty="0"/>
              <a:t>, Karan; Grant, Cordell; </a:t>
            </a:r>
            <a:r>
              <a:rPr lang="en-US" sz="1000" dirty="0" err="1"/>
              <a:t>Eagleson</a:t>
            </a:r>
            <a:r>
              <a:rPr lang="en-US" sz="1000" dirty="0"/>
              <a:t>, Stuart; </a:t>
            </a:r>
            <a:r>
              <a:rPr lang="en-US" sz="1000" dirty="0" err="1"/>
              <a:t>Kekez</a:t>
            </a:r>
            <a:r>
              <a:rPr lang="en-US" sz="1000" dirty="0"/>
              <a:t>, Daniel; Shah, </a:t>
            </a:r>
            <a:r>
              <a:rPr lang="en-US" sz="1000" dirty="0" err="1"/>
              <a:t>Amee</a:t>
            </a:r>
            <a:r>
              <a:rPr lang="en-US" sz="1000" dirty="0"/>
              <a:t>; and Zee, Robert, “Canadian Advanced </a:t>
            </a:r>
            <a:r>
              <a:rPr lang="en-US" sz="1000" dirty="0" err="1"/>
              <a:t>Nanospace</a:t>
            </a:r>
            <a:r>
              <a:rPr lang="en-US" sz="1000" dirty="0"/>
              <a:t> Experiment 2 Orbit Operations: One Year of Pushing the Nanosatellite Performance Envelope,” 23rd Annual AIA/USU Conference on Small Satellites, Logan, Utah, August 2009, SSC </a:t>
            </a:r>
            <a:r>
              <a:rPr lang="en-US" sz="1000" dirty="0" smtClean="0"/>
              <a:t>09-IV-6</a:t>
            </a:r>
          </a:p>
          <a:p>
            <a:endParaRPr lang="en-US" sz="1000" dirty="0"/>
          </a:p>
          <a:p>
            <a:r>
              <a:rPr lang="en-US" sz="1000" dirty="0" smtClean="0"/>
              <a:t>[2] </a:t>
            </a:r>
            <a:r>
              <a:rPr lang="en-US" sz="1000" dirty="0" err="1" smtClean="0"/>
              <a:t>Sarda</a:t>
            </a:r>
            <a:r>
              <a:rPr lang="en-US" sz="1000" dirty="0"/>
              <a:t>, Karan; Beattie, Alex; </a:t>
            </a:r>
            <a:r>
              <a:rPr lang="en-US" sz="1000" dirty="0" err="1"/>
              <a:t>Kekez</a:t>
            </a:r>
            <a:r>
              <a:rPr lang="en-US" sz="1000" dirty="0"/>
              <a:t>, Daniel; Zee, Robert, “In-flight Experience of the High Performance Attitude Determination and Control System of the Generic Nanosatellite Bus,” The 4S Symposium </a:t>
            </a:r>
            <a:r>
              <a:rPr lang="en-US" sz="1000" dirty="0" smtClean="0"/>
              <a:t>2012</a:t>
            </a:r>
          </a:p>
          <a:p>
            <a:endParaRPr lang="en-US" sz="1000" dirty="0"/>
          </a:p>
          <a:p>
            <a:r>
              <a:rPr lang="en-US" sz="1000" dirty="0" smtClean="0"/>
              <a:t>[3] Armstrong</a:t>
            </a:r>
            <a:r>
              <a:rPr lang="en-US" sz="1000" dirty="0"/>
              <a:t>, James; Casey, </a:t>
            </a:r>
            <a:r>
              <a:rPr lang="en-US" sz="1000" dirty="0" err="1"/>
              <a:t>Craid</a:t>
            </a:r>
            <a:r>
              <a:rPr lang="en-US" sz="1000" dirty="0"/>
              <a:t>; Creamer, Glenn; </a:t>
            </a:r>
            <a:r>
              <a:rPr lang="en-US" sz="1000" dirty="0" err="1"/>
              <a:t>Dutchover</a:t>
            </a:r>
            <a:r>
              <a:rPr lang="en-US" sz="1000" dirty="0"/>
              <a:t>, Gilbert, “Ponting Control for Low Altitude Triple CubeSat Space Darts,” 23rd Annual AIA/USU Conference on Small Satellites, Logan, Utah, August 2009, SSC </a:t>
            </a:r>
            <a:r>
              <a:rPr lang="en-US" sz="1000" dirty="0" smtClean="0"/>
              <a:t>09-X-4</a:t>
            </a:r>
          </a:p>
          <a:p>
            <a:endParaRPr lang="en-US" sz="1000" dirty="0"/>
          </a:p>
          <a:p>
            <a:r>
              <a:rPr lang="en-US" sz="1000" dirty="0" smtClean="0"/>
              <a:t>[4]</a:t>
            </a:r>
            <a:r>
              <a:rPr lang="en-US" sz="1000" dirty="0"/>
              <a:t> Brown, K. Z. et al., "The Cosmic X-Ray Background </a:t>
            </a:r>
            <a:r>
              <a:rPr lang="en-US" sz="1000" dirty="0" err="1"/>
              <a:t>NanoSat</a:t>
            </a:r>
            <a:r>
              <a:rPr lang="en-US" sz="1000" dirty="0"/>
              <a:t> (CXBN): Measuring the Cosmic X-Ray Background Using the CubeSat Form Factor", 26th Annual AIAA/USU Conference on Small Satellites, SSC12-VII-6, Logan, UT 2012.</a:t>
            </a:r>
          </a:p>
          <a:p>
            <a:endParaRPr lang="en-US" sz="1000" dirty="0" smtClean="0"/>
          </a:p>
          <a:p>
            <a:r>
              <a:rPr lang="en-US" sz="1000" dirty="0" smtClean="0"/>
              <a:t>[5] </a:t>
            </a:r>
            <a:r>
              <a:rPr lang="en-US" sz="1000" dirty="0" err="1"/>
              <a:t>Reijneveld</a:t>
            </a:r>
            <a:r>
              <a:rPr lang="en-US" sz="1000" dirty="0"/>
              <a:t>, J., and </a:t>
            </a:r>
            <a:r>
              <a:rPr lang="en-US" sz="1000" dirty="0" err="1"/>
              <a:t>Choukroun</a:t>
            </a:r>
            <a:r>
              <a:rPr lang="en-US" sz="1000" dirty="0"/>
              <a:t>, D., "Attitude Control System of the Delfi-N3xt Satellite", Progress in Flight Dynamics, GNC, and Avionics, 6, 189-208, 2013.</a:t>
            </a:r>
          </a:p>
          <a:p>
            <a:r>
              <a:rPr lang="en-US" sz="1000" dirty="0"/>
              <a:t/>
            </a:r>
            <a:br>
              <a:rPr lang="en-US" sz="1000" dirty="0"/>
            </a:br>
            <a:endParaRPr lang="en-US" sz="1000" dirty="0"/>
          </a:p>
        </p:txBody>
      </p:sp>
      <p:sp>
        <p:nvSpPr>
          <p:cNvPr id="5" name="Rectangle 4"/>
          <p:cNvSpPr/>
          <p:nvPr/>
        </p:nvSpPr>
        <p:spPr>
          <a:xfrm>
            <a:off x="-19334" y="6324600"/>
            <a:ext cx="229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© 2015 California Institute of Technology. Government sponsorship acknowledged.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2859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10707</TotalTime>
  <Words>1175</Words>
  <Application>Microsoft Office PowerPoint</Application>
  <PresentationFormat>On-screen Show (4:3)</PresentationFormat>
  <Paragraphs>188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Small Satellite Dynamics Laboratory (SSDT) </vt:lpstr>
      <vt:lpstr>SmallSats and Attitude Control</vt:lpstr>
      <vt:lpstr>SmallSats and Verification/Testing</vt:lpstr>
      <vt:lpstr>Defining ACS Complexity</vt:lpstr>
      <vt:lpstr>ACS Complexity and Pointing Accuracy</vt:lpstr>
      <vt:lpstr>Flight SmallSats and ACS Testing and Verification</vt:lpstr>
      <vt:lpstr>JPL’s SmallSat Dynamics Testbed</vt:lpstr>
      <vt:lpstr>JPL’s SmallSat Dynamics Testbed</vt:lpstr>
      <vt:lpstr>JPL’s SmallSat Dynamics Testbed</vt:lpstr>
      <vt:lpstr>Summary</vt:lpstr>
    </vt:vector>
  </TitlesOfParts>
  <Company>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Satellite Dynamics Laboratory (SSDT) Risk Reduction Plan</dc:title>
  <dc:creator>Mohan, Swati</dc:creator>
  <cp:lastModifiedBy>Jones, Laura L (3441)</cp:lastModifiedBy>
  <cp:revision>332</cp:revision>
  <dcterms:created xsi:type="dcterms:W3CDTF">2014-05-23T17:31:30Z</dcterms:created>
  <dcterms:modified xsi:type="dcterms:W3CDTF">2015-04-25T20:01:21Z</dcterms:modified>
</cp:coreProperties>
</file>