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1"/>
  </p:sldMasterIdLst>
  <p:notesMasterIdLst>
    <p:notesMasterId r:id="rId27"/>
  </p:notesMasterIdLst>
  <p:sldIdLst>
    <p:sldId id="851" r:id="rId2"/>
    <p:sldId id="867" r:id="rId3"/>
    <p:sldId id="868" r:id="rId4"/>
    <p:sldId id="911" r:id="rId5"/>
    <p:sldId id="887" r:id="rId6"/>
    <p:sldId id="889" r:id="rId7"/>
    <p:sldId id="893" r:id="rId8"/>
    <p:sldId id="870" r:id="rId9"/>
    <p:sldId id="872" r:id="rId10"/>
    <p:sldId id="894" r:id="rId11"/>
    <p:sldId id="873" r:id="rId12"/>
    <p:sldId id="897" r:id="rId13"/>
    <p:sldId id="875" r:id="rId14"/>
    <p:sldId id="895" r:id="rId15"/>
    <p:sldId id="898" r:id="rId16"/>
    <p:sldId id="899" r:id="rId17"/>
    <p:sldId id="896" r:id="rId18"/>
    <p:sldId id="903" r:id="rId19"/>
    <p:sldId id="902" r:id="rId20"/>
    <p:sldId id="905" r:id="rId21"/>
    <p:sldId id="907" r:id="rId22"/>
    <p:sldId id="908" r:id="rId23"/>
    <p:sldId id="909" r:id="rId24"/>
    <p:sldId id="910" r:id="rId25"/>
    <p:sldId id="882" r:id="rId26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28"/>
      <p:bold r:id="rId29"/>
      <p:italic r:id="rId30"/>
    </p:embeddedFont>
  </p:embeddedFontLst>
  <p:custDataLst>
    <p:tags r:id="rId3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8000"/>
    <a:srgbClr val="CC9900"/>
    <a:srgbClr val="080808"/>
    <a:srgbClr val="8282E4"/>
    <a:srgbClr val="B2B2B2"/>
    <a:srgbClr val="DDDDD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2" autoAdjust="0"/>
    <p:restoredTop sz="99429" autoAdjust="0"/>
  </p:normalViewPr>
  <p:slideViewPr>
    <p:cSldViewPr>
      <p:cViewPr>
        <p:scale>
          <a:sx n="95" d="100"/>
          <a:sy n="95" d="100"/>
        </p:scale>
        <p:origin x="-10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C749718-65F9-4255-A599-435D8BDE1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13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A3AB0196-A758-4CC2-B8DC-C6BB14DE20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E3045FF4-FE07-4A88-85EA-A06313BB2A0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829BC6A-4A77-47E9-A303-53FDD188EEF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829BC6A-4A77-47E9-A303-53FDD188EEF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20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840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56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38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22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57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74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96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36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44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36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40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8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8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01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32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81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187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99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820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49718-65F9-4255-A599-435D8BDE19E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E8539-33B8-4935-88B2-57B7FD192E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/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 cstate="print"/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513" y="119063"/>
            <a:ext cx="105568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 noChangeArrowheads="1"/>
          </p:cNvPicPr>
          <p:nvPr userDrawn="1"/>
        </p:nvPicPr>
        <p:blipFill>
          <a:blip r:embed="rId5" cstate="print"/>
          <a:srcRect l="13333" t="13333" r="18266" b="11598"/>
          <a:stretch>
            <a:fillRect/>
          </a:stretch>
        </p:blipFill>
        <p:spPr bwMode="auto">
          <a:xfrm>
            <a:off x="1600200" y="28575"/>
            <a:ext cx="70643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C480E46-043A-4D06-996A-57DCFC75C2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5426E-9EA1-48A1-8856-A73B84AA0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0F0E6-8D31-4800-BAB0-809906007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081E-7C21-4234-9A58-2956A5D6F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109F0-6BFB-4C39-823E-B1C2742482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DEB40-4EAE-4AC9-ACA7-68E2F015EC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64231-7032-4A45-8BCE-40958540C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04298-7C9C-4859-9824-39E8DD5AE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8E5C1-9ADE-4A86-922F-76180CF17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2D70F-4E82-415D-AE8E-9C6593A9D5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B720C-DE60-4E3D-990D-E2C5D9FC4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C7EC9-AA93-472F-B151-682D28F89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B5BA7-FAA1-44A6-B523-23149046C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B0BC4-3273-4095-B1F4-A6C9888FE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C6D83-41AD-4B87-84E1-4D643267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58225-129E-4068-8413-2650446D0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2FEAA67-7639-4BF7-9B93-C1C517604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  <p:sldLayoutId id="2147484158" r:id="rId14"/>
    <p:sldLayoutId id="2147484159" r:id="rId15"/>
    <p:sldLayoutId id="2147484160" r:id="rId16"/>
    <p:sldLayoutId id="2147484161" r:id="rId1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nvis.oma.be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174625" y="152400"/>
            <a:ext cx="8829675" cy="57785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altLang="en-US"/>
          </a:p>
        </p:txBody>
      </p:sp>
      <p:pic>
        <p:nvPicPr>
          <p:cNvPr id="8195" name="Picture 20" descr="C:\Users\Jekan\Dropbox\a_research\sean_amidan\logo\logo_final_white_low_res.png"/>
          <p:cNvPicPr>
            <a:picLocks noChangeAspect="1" noChangeArrowheads="1"/>
          </p:cNvPicPr>
          <p:nvPr/>
        </p:nvPicPr>
        <p:blipFill>
          <a:blip r:embed="rId3" cstate="print"/>
          <a:srcRect l="5890" t="6718" r="8949" b="7433"/>
          <a:stretch>
            <a:fillRect/>
          </a:stretch>
        </p:blipFill>
        <p:spPr bwMode="auto">
          <a:xfrm>
            <a:off x="8415338" y="166688"/>
            <a:ext cx="552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8"/>
          <p:cNvPicPr>
            <a:picLocks noChangeAspect="1" noChangeArrowheads="1"/>
          </p:cNvPicPr>
          <p:nvPr/>
        </p:nvPicPr>
        <p:blipFill>
          <a:blip r:embed="rId4" cstate="print"/>
          <a:srcRect r="66878"/>
          <a:stretch>
            <a:fillRect/>
          </a:stretch>
        </p:blipFill>
        <p:spPr bwMode="auto">
          <a:xfrm>
            <a:off x="211138" y="166688"/>
            <a:ext cx="11826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19200" y="1600200"/>
            <a:ext cx="7162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none" dirty="0" smtClean="0"/>
              <a:t>Using Statistical Risk Assessment to Optimize the Design of Inflatable Membrane Structures </a:t>
            </a:r>
            <a:r>
              <a:rPr lang="en-IN" sz="3200" b="1" u="none" dirty="0" smtClean="0"/>
              <a:t>                             in </a:t>
            </a:r>
            <a:r>
              <a:rPr lang="en-IN" sz="3200" b="1" u="none" dirty="0" smtClean="0"/>
              <a:t>Low Earth Orbit</a:t>
            </a:r>
            <a:endParaRPr lang="en-IN" sz="3200" b="1" u="none" dirty="0"/>
          </a:p>
        </p:txBody>
      </p:sp>
      <p:sp>
        <p:nvSpPr>
          <p:cNvPr id="7" name="TextBox 6"/>
          <p:cNvSpPr txBox="1"/>
          <p:nvPr/>
        </p:nvSpPr>
        <p:spPr>
          <a:xfrm>
            <a:off x="448468" y="5084837"/>
            <a:ext cx="50466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IN" sz="2000" b="1" u="none" dirty="0" smtClean="0"/>
              <a:t>A. Chandra,</a:t>
            </a:r>
          </a:p>
          <a:p>
            <a:pPr marL="457200" indent="-457200"/>
            <a:r>
              <a:rPr lang="en-IN" sz="2000" b="1" u="none" dirty="0" smtClean="0"/>
              <a:t>J. </a:t>
            </a:r>
            <a:r>
              <a:rPr lang="en-IN" sz="2000" b="1" u="none" dirty="0" err="1" smtClean="0"/>
              <a:t>Thangavelautham</a:t>
            </a:r>
            <a:endParaRPr lang="en-IN" sz="2000" b="1" u="none" dirty="0" smtClean="0"/>
          </a:p>
          <a:p>
            <a:pPr marL="457200" indent="-457200"/>
            <a:r>
              <a:rPr lang="en-IN" sz="2000" b="1" u="none" dirty="0" err="1" smtClean="0"/>
              <a:t>SpaceTREX</a:t>
            </a:r>
            <a:r>
              <a:rPr lang="en-IN" sz="2000" b="1" u="none" dirty="0" smtClean="0"/>
              <a:t> Laboratory</a:t>
            </a:r>
          </a:p>
          <a:p>
            <a:pPr marL="457200" indent="-457200"/>
            <a:r>
              <a:rPr lang="en-IN" sz="2000" b="1" u="none" dirty="0" smtClean="0"/>
              <a:t>School of Earth and Space Exploration</a:t>
            </a:r>
          </a:p>
          <a:p>
            <a:pPr marL="457200" indent="-457200"/>
            <a:r>
              <a:rPr lang="en-IN" sz="2000" b="1" u="none" dirty="0" smtClean="0"/>
              <a:t>Arizona State University </a:t>
            </a:r>
            <a:endParaRPr lang="en-IN" sz="2000" b="1" u="none" dirty="0"/>
          </a:p>
        </p:txBody>
      </p:sp>
      <p:sp>
        <p:nvSpPr>
          <p:cNvPr id="8" name="TextBox 7"/>
          <p:cNvSpPr txBox="1"/>
          <p:nvPr/>
        </p:nvSpPr>
        <p:spPr>
          <a:xfrm>
            <a:off x="5044168" y="5392614"/>
            <a:ext cx="3885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IN" sz="2000" b="1" u="none" dirty="0" smtClean="0"/>
              <a:t>A. </a:t>
            </a:r>
            <a:r>
              <a:rPr lang="en-IN" sz="2000" b="1" u="none" dirty="0" err="1" smtClean="0"/>
              <a:t>Babuscia</a:t>
            </a:r>
            <a:endParaRPr lang="en-IN" sz="2000" b="1" u="none" dirty="0" smtClean="0"/>
          </a:p>
          <a:p>
            <a:pPr marL="457200" indent="-457200"/>
            <a:r>
              <a:rPr lang="en-IN" sz="2000" b="1" u="none" dirty="0" smtClean="0"/>
              <a:t>Jet Propulsion Laboratory</a:t>
            </a:r>
          </a:p>
          <a:p>
            <a:pPr marL="457200" indent="-457200"/>
            <a:r>
              <a:rPr lang="en-IN" sz="2000" b="1" u="none" dirty="0" smtClean="0"/>
              <a:t>California Institute of Technology</a:t>
            </a:r>
            <a:endParaRPr lang="en-IN" sz="2000" b="1" u="none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1713"/>
            <a:ext cx="1600200" cy="51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dirty="0" smtClean="0"/>
              <a:t>Inflatable Antenna - Motivation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Large surface area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Low storage volume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High packing efficiency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Low weight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Low cost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533400" y="6381750"/>
            <a:ext cx="8610600" cy="3238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2228858-B944-4646-80CF-59DB9CB79EB5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dirty="0" smtClean="0"/>
              <a:t>Challenges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7848600" cy="43878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dirty="0" smtClean="0"/>
              <a:t>Large uncertainties in outer space environment. </a:t>
            </a:r>
          </a:p>
          <a:p>
            <a:r>
              <a:rPr lang="en-US" altLang="en-US" dirty="0" smtClean="0"/>
              <a:t>Complex interaction phenomenon.</a:t>
            </a:r>
          </a:p>
          <a:p>
            <a:r>
              <a:rPr lang="en-US" altLang="en-US" dirty="0" smtClean="0"/>
              <a:t>Lack </a:t>
            </a:r>
            <a:r>
              <a:rPr lang="en-US" altLang="en-US" dirty="0" smtClean="0"/>
              <a:t>of understanding </a:t>
            </a:r>
            <a:r>
              <a:rPr lang="en-US" altLang="en-US" dirty="0" smtClean="0"/>
              <a:t>of underlying </a:t>
            </a:r>
            <a:r>
              <a:rPr lang="en-US" altLang="en-US" dirty="0" smtClean="0"/>
              <a:t>physics.</a:t>
            </a:r>
            <a:endParaRPr lang="en-US" altLang="en-US" dirty="0" smtClean="0"/>
          </a:p>
          <a:p>
            <a:r>
              <a:rPr lang="en-US" altLang="en-US" dirty="0" smtClean="0"/>
              <a:t>Robust inflatable design.</a:t>
            </a:r>
          </a:p>
          <a:p>
            <a:r>
              <a:rPr lang="en-US" altLang="en-US" dirty="0" smtClean="0"/>
              <a:t>Adequate shape control.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dirty="0" smtClean="0"/>
              <a:t>Objectives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7848600" cy="43878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dirty="0" smtClean="0"/>
              <a:t>Use statistical methods to design robust inflatable structures.</a:t>
            </a:r>
          </a:p>
          <a:p>
            <a:pPr lvl="1"/>
            <a:r>
              <a:rPr lang="en-US" altLang="en-US" dirty="0" smtClean="0"/>
              <a:t>Quantify the advantage of the design choices by assessing risk.  </a:t>
            </a:r>
          </a:p>
          <a:p>
            <a:pPr lvl="1"/>
            <a:r>
              <a:rPr lang="en-US" altLang="en-US" dirty="0" smtClean="0"/>
              <a:t>Comparison in terms of architecture, membrane layer, sublimate properties.  </a:t>
            </a:r>
            <a:r>
              <a:rPr lang="en-US" altLang="en-US" dirty="0" smtClean="0"/>
              <a:t>   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0334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</a:t>
            </a:r>
            <a:endParaRPr lang="en-IN" dirty="0"/>
          </a:p>
        </p:txBody>
      </p:sp>
      <p:grpSp>
        <p:nvGrpSpPr>
          <p:cNvPr id="3" name="Group 24"/>
          <p:cNvGrpSpPr/>
          <p:nvPr/>
        </p:nvGrpSpPr>
        <p:grpSpPr>
          <a:xfrm>
            <a:off x="1143000" y="2133600"/>
            <a:ext cx="4800600" cy="4343400"/>
            <a:chOff x="533400" y="2057400"/>
            <a:chExt cx="4800600" cy="4343400"/>
          </a:xfrm>
        </p:grpSpPr>
        <p:sp>
          <p:nvSpPr>
            <p:cNvPr id="4" name="Rectangle 3"/>
            <p:cNvSpPr/>
            <p:nvPr/>
          </p:nvSpPr>
          <p:spPr bwMode="auto">
            <a:xfrm>
              <a:off x="914400" y="5638800"/>
              <a:ext cx="1600200" cy="7620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14400" y="57150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800" u="none" dirty="0" smtClean="0">
                  <a:solidFill>
                    <a:schemeClr val="bg2"/>
                  </a:solidFill>
                </a:rPr>
                <a:t>Micrometeoroid distribution data </a:t>
              </a:r>
              <a:endParaRPr lang="en-IN" sz="1800" u="none" dirty="0">
                <a:solidFill>
                  <a:schemeClr val="bg2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276600" y="5638800"/>
              <a:ext cx="1524000" cy="7620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IN" sz="1800" u="none" dirty="0" smtClean="0">
                  <a:solidFill>
                    <a:schemeClr val="bg2"/>
                  </a:solidFill>
                </a:rPr>
                <a:t>Preliminary design</a:t>
              </a:r>
              <a:endParaRPr lang="en-IN" sz="1800" u="none" dirty="0">
                <a:solidFill>
                  <a:schemeClr val="bg2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533400" y="4343400"/>
              <a:ext cx="4800600" cy="838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IN" sz="1800" u="none" dirty="0" smtClean="0">
                  <a:solidFill>
                    <a:schemeClr val="bg2"/>
                  </a:solidFill>
                </a:rPr>
                <a:t>	Definition of failure conditions	     	       </a:t>
              </a:r>
              <a:r>
                <a:rPr lang="en-IN" sz="1800" u="none" dirty="0" smtClean="0">
                  <a:solidFill>
                    <a:schemeClr val="bg2"/>
                  </a:solidFill>
                </a:rPr>
                <a:t>Membrane Punctured</a:t>
              </a:r>
              <a:endParaRPr lang="en-IN" sz="1800" u="none" dirty="0" smtClean="0">
                <a:solidFill>
                  <a:schemeClr val="bg2"/>
                </a:solidFill>
              </a:endParaRPr>
            </a:p>
            <a:p>
              <a:r>
                <a:rPr lang="en-IN" sz="1800" u="none" dirty="0" smtClean="0">
                  <a:solidFill>
                    <a:schemeClr val="bg2"/>
                  </a:solidFill>
                </a:rPr>
                <a:t>	  Critical leakage rate exceeded</a:t>
              </a:r>
              <a:endParaRPr lang="en-IN" sz="1800" u="none" dirty="0">
                <a:solidFill>
                  <a:schemeClr val="bg2"/>
                </a:solidFill>
              </a:endParaRPr>
            </a:p>
          </p:txBody>
        </p:sp>
        <p:sp>
          <p:nvSpPr>
            <p:cNvPr id="12" name="Down Arrow 11"/>
            <p:cNvSpPr/>
            <p:nvPr/>
          </p:nvSpPr>
          <p:spPr bwMode="auto">
            <a:xfrm rot="10800000" flipH="1">
              <a:off x="1447800" y="5181600"/>
              <a:ext cx="228600" cy="38100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3" name="Down Arrow 12"/>
            <p:cNvSpPr/>
            <p:nvPr/>
          </p:nvSpPr>
          <p:spPr bwMode="auto">
            <a:xfrm rot="10800000" flipH="1">
              <a:off x="3886200" y="5257800"/>
              <a:ext cx="228600" cy="38100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828800" y="3276600"/>
              <a:ext cx="1905000" cy="609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28800" y="3429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800" u="none" dirty="0" smtClean="0">
                  <a:solidFill>
                    <a:schemeClr val="bg2"/>
                  </a:solidFill>
                </a:rPr>
                <a:t>Sensitivity Analysis</a:t>
              </a:r>
              <a:endParaRPr lang="en-IN" sz="1800" u="none" dirty="0">
                <a:solidFill>
                  <a:schemeClr val="bg2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1828800" y="2057400"/>
              <a:ext cx="1828800" cy="685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57400" y="2209800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800" u="none" dirty="0" smtClean="0">
                  <a:solidFill>
                    <a:schemeClr val="bg2"/>
                  </a:solidFill>
                </a:rPr>
                <a:t>Optimization</a:t>
              </a:r>
              <a:endParaRPr lang="en-IN" sz="1800" u="none" dirty="0">
                <a:solidFill>
                  <a:schemeClr val="bg2"/>
                </a:solidFill>
              </a:endParaRPr>
            </a:p>
          </p:txBody>
        </p:sp>
        <p:sp>
          <p:nvSpPr>
            <p:cNvPr id="18" name="Down Arrow 17"/>
            <p:cNvSpPr/>
            <p:nvPr/>
          </p:nvSpPr>
          <p:spPr bwMode="auto">
            <a:xfrm rot="10800000" flipH="1">
              <a:off x="2590800" y="3886200"/>
              <a:ext cx="228600" cy="38100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9" name="Down Arrow 18"/>
            <p:cNvSpPr/>
            <p:nvPr/>
          </p:nvSpPr>
          <p:spPr bwMode="auto">
            <a:xfrm rot="10800000" flipH="1">
              <a:off x="2590800" y="2819400"/>
              <a:ext cx="228600" cy="38100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</p:grpSp>
      <p:sp>
        <p:nvSpPr>
          <p:cNvPr id="20" name="Down Arrow 19"/>
          <p:cNvSpPr/>
          <p:nvPr/>
        </p:nvSpPr>
        <p:spPr bwMode="auto">
          <a:xfrm rot="10800000" flipH="1">
            <a:off x="6629400" y="2438400"/>
            <a:ext cx="762000" cy="3505200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48400" y="6019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u="none" dirty="0" smtClean="0">
                <a:solidFill>
                  <a:schemeClr val="bg2"/>
                </a:solidFill>
              </a:rPr>
              <a:t>Design Concepts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72200" y="2057400"/>
            <a:ext cx="1650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800" b="1" u="none" dirty="0" smtClean="0">
                <a:solidFill>
                  <a:schemeClr val="bg2"/>
                </a:solidFill>
              </a:rPr>
              <a:t>Robust Design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Outline of procedure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85800" y="5181600"/>
            <a:ext cx="2590800" cy="9906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51816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Uncertainty quantification of </a:t>
            </a:r>
            <a:r>
              <a:rPr lang="en-IN" sz="1800" u="none" dirty="0" smtClean="0">
                <a:solidFill>
                  <a:schemeClr val="bg2"/>
                </a:solidFill>
              </a:rPr>
              <a:t>space </a:t>
            </a:r>
            <a:r>
              <a:rPr lang="en-IN" sz="1800" u="none" dirty="0" smtClean="0">
                <a:solidFill>
                  <a:schemeClr val="bg2"/>
                </a:solidFill>
              </a:rPr>
              <a:t>environment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81400" y="5181600"/>
            <a:ext cx="1447800" cy="7620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20337" y="5212582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Single bladder membrane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257800" y="5181600"/>
            <a:ext cx="1447800" cy="7620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Multi-layer single bladder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934200" y="5181600"/>
            <a:ext cx="1447800" cy="7620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Single-layer multi-bladder 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505199" y="5171552"/>
            <a:ext cx="5105400" cy="1305448"/>
          </a:xfrm>
          <a:prstGeom prst="rect">
            <a:avLst/>
          </a:prstGeom>
          <a:solidFill>
            <a:schemeClr val="bg2">
              <a:lumMod val="50000"/>
              <a:lumOff val="50000"/>
              <a:alpha val="2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1" name="Down Arrow 10"/>
          <p:cNvSpPr/>
          <p:nvPr/>
        </p:nvSpPr>
        <p:spPr bwMode="auto">
          <a:xfrm rot="10800000" flipH="1">
            <a:off x="1752600" y="4648200"/>
            <a:ext cx="228600" cy="3810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 rot="10800000" flipH="1">
            <a:off x="5715000" y="3200400"/>
            <a:ext cx="228600" cy="3810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85800" y="3733800"/>
            <a:ext cx="2590800" cy="7620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Definition of failure conditions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038600" y="3733800"/>
            <a:ext cx="3962400" cy="7620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Response functions and limit state analysis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15" name="Down Arrow 14"/>
          <p:cNvSpPr/>
          <p:nvPr/>
        </p:nvSpPr>
        <p:spPr bwMode="auto">
          <a:xfrm rot="16200000" flipH="1">
            <a:off x="3581400" y="3886200"/>
            <a:ext cx="228600" cy="3810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114800" y="2286000"/>
            <a:ext cx="3962400" cy="7620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Identification of critical design parameters – Sensitivity Analysis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17" name="Down Arrow 16"/>
          <p:cNvSpPr/>
          <p:nvPr/>
        </p:nvSpPr>
        <p:spPr bwMode="auto">
          <a:xfrm rot="10800000" flipH="1">
            <a:off x="5791200" y="4648200"/>
            <a:ext cx="228600" cy="3810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8" name="Down Arrow 17"/>
          <p:cNvSpPr/>
          <p:nvPr/>
        </p:nvSpPr>
        <p:spPr bwMode="auto">
          <a:xfrm rot="5400000" flipH="1">
            <a:off x="3505200" y="2438400"/>
            <a:ext cx="228600" cy="3810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62000" y="2209800"/>
            <a:ext cx="2438400" cy="762000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IN" sz="1800" u="none" dirty="0" smtClean="0">
                <a:solidFill>
                  <a:schemeClr val="bg2"/>
                </a:solidFill>
              </a:rPr>
              <a:t>Optimization and robustness studies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6097394"/>
            <a:ext cx="5029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u="none" dirty="0" smtClean="0">
                <a:solidFill>
                  <a:schemeClr val="bg2"/>
                </a:solidFill>
              </a:rPr>
              <a:t>Design Options</a:t>
            </a:r>
            <a:endParaRPr lang="en-US" sz="18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</a:t>
            </a:r>
            <a:r>
              <a:rPr lang="en-IN" dirty="0" smtClean="0"/>
              <a:t>pace </a:t>
            </a:r>
            <a:r>
              <a:rPr lang="en-IN" dirty="0" smtClean="0"/>
              <a:t>Environment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4191000" cy="415861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IN" dirty="0" smtClean="0"/>
              <a:t>Micro-meteoroids and space debris</a:t>
            </a:r>
          </a:p>
          <a:p>
            <a:pPr>
              <a:spcBef>
                <a:spcPts val="0"/>
              </a:spcBef>
            </a:pPr>
            <a:r>
              <a:rPr lang="en-IN" dirty="0" smtClean="0"/>
              <a:t>Mass and Velocity are the two parameters of primary interest</a:t>
            </a:r>
          </a:p>
          <a:p>
            <a:pPr>
              <a:buNone/>
            </a:pPr>
            <a:endParaRPr lang="en-IN" dirty="0"/>
          </a:p>
        </p:txBody>
      </p:sp>
      <p:pic>
        <p:nvPicPr>
          <p:cNvPr id="4" name="Picture 3" descr="image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362200"/>
            <a:ext cx="40005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Micrometeoroid mass and velocity distribution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1219200" y="1798798"/>
            <a:ext cx="7162800" cy="426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 </a:t>
            </a:r>
            <a:r>
              <a:rPr lang="en-IN" sz="1600" b="1" u="none" dirty="0" smtClean="0">
                <a:solidFill>
                  <a:schemeClr val="bg2"/>
                </a:solidFill>
              </a:rPr>
              <a:t>Probability </a:t>
            </a:r>
            <a:r>
              <a:rPr lang="en-IN" sz="1600" b="1" u="none" dirty="0" smtClean="0">
                <a:solidFill>
                  <a:schemeClr val="bg2"/>
                </a:solidFill>
              </a:rPr>
              <a:t>density function for micro-meteoroid mass and </a:t>
            </a:r>
            <a:r>
              <a:rPr lang="en-IN" sz="1600" b="1" u="none" dirty="0" smtClean="0">
                <a:solidFill>
                  <a:schemeClr val="bg2"/>
                </a:solidFill>
              </a:rPr>
              <a:t>velocity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  <p:pic>
        <p:nvPicPr>
          <p:cNvPr id="9" name="Content Placeholder 8" descr="fig_17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2209800"/>
            <a:ext cx="4368802" cy="3276600"/>
          </a:xfrm>
        </p:spPr>
      </p:pic>
      <p:pic>
        <p:nvPicPr>
          <p:cNvPr id="10" name="Picture 9" descr="fig_1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3599" y="2209800"/>
            <a:ext cx="4470401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Joint Probability distribution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562600" y="1828800"/>
            <a:ext cx="365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ts val="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/>
            </a:pPr>
            <a:r>
              <a:rPr lang="en-US" b="1" u="none" kern="0" dirty="0">
                <a:solidFill>
                  <a:schemeClr val="bg2"/>
                </a:solidFill>
              </a:rPr>
              <a:t>M</a:t>
            </a:r>
            <a:r>
              <a:rPr lang="en-US" b="1" u="none" kern="0" dirty="0" smtClean="0">
                <a:solidFill>
                  <a:schemeClr val="bg2"/>
                </a:solidFill>
              </a:rPr>
              <a:t>ass </a:t>
            </a:r>
            <a:r>
              <a:rPr lang="en-US" b="1" u="none" kern="0" dirty="0" smtClean="0">
                <a:solidFill>
                  <a:schemeClr val="bg2"/>
                </a:solidFill>
              </a:rPr>
              <a:t>and velocity distributions assumed </a:t>
            </a:r>
            <a:r>
              <a:rPr lang="en-US" b="1" u="none" kern="0" dirty="0" smtClean="0">
                <a:solidFill>
                  <a:schemeClr val="bg2"/>
                </a:solidFill>
              </a:rPr>
              <a:t>independent </a:t>
            </a:r>
            <a:r>
              <a:rPr lang="en-US" b="1" u="none" kern="0" dirty="0" smtClean="0">
                <a:solidFill>
                  <a:schemeClr val="bg2"/>
                </a:solidFill>
              </a:rPr>
              <a:t>events</a:t>
            </a:r>
            <a:endParaRPr lang="en-US" b="1" u="none" kern="0" dirty="0">
              <a:solidFill>
                <a:schemeClr val="bg2"/>
              </a:solidFill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6019800" y="5105400"/>
          <a:ext cx="286543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Equation" r:id="rId4" imgW="1625400" imgH="241200" progId="Equation.3">
                  <p:embed/>
                </p:oleObj>
              </mc:Choice>
              <mc:Fallback>
                <p:oleObj name="Equation" r:id="rId4" imgW="16254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105400"/>
                        <a:ext cx="2865438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5865167"/>
            <a:ext cx="5334000" cy="426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Joint </a:t>
            </a:r>
            <a:r>
              <a:rPr lang="en-IN" sz="1600" b="1" u="none" dirty="0" smtClean="0">
                <a:solidFill>
                  <a:schemeClr val="bg2"/>
                </a:solidFill>
              </a:rPr>
              <a:t>mass and velocity probability distribution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  <p:pic>
        <p:nvPicPr>
          <p:cNvPr id="9" name="Content Placeholder 8" descr="fig_5.pn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304800" y="1797257"/>
            <a:ext cx="5333334" cy="40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715057"/>
          </a:xfrm>
        </p:spPr>
        <p:txBody>
          <a:bodyPr/>
          <a:lstStyle/>
          <a:p>
            <a:r>
              <a:rPr lang="en-IN" dirty="0" smtClean="0"/>
              <a:t>Outline of Analysis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53340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Design parameters</a:t>
            </a:r>
          </a:p>
          <a:p>
            <a:pPr algn="ctr"/>
            <a:r>
              <a:rPr lang="en-IN" sz="1800" u="none" dirty="0" smtClean="0">
                <a:solidFill>
                  <a:schemeClr val="bg2"/>
                </a:solidFill>
              </a:rPr>
              <a:t>material density  </a:t>
            </a:r>
            <a:r>
              <a:rPr lang="el-GR" sz="1800" b="1" u="none" dirty="0" smtClean="0">
                <a:solidFill>
                  <a:schemeClr val="bg2"/>
                </a:solidFill>
              </a:rPr>
              <a:t>ρ</a:t>
            </a:r>
            <a:r>
              <a:rPr lang="en-IN" sz="1800" u="none" dirty="0" smtClean="0">
                <a:solidFill>
                  <a:schemeClr val="bg2"/>
                </a:solidFill>
              </a:rPr>
              <a:t> , vaporization heat </a:t>
            </a:r>
            <a:r>
              <a:rPr lang="el-GR" sz="1800" b="1" u="none" dirty="0" smtClean="0">
                <a:solidFill>
                  <a:schemeClr val="bg2"/>
                </a:solidFill>
              </a:rPr>
              <a:t>ζ</a:t>
            </a:r>
            <a:r>
              <a:rPr lang="en-IN" sz="1800" b="1" u="none" dirty="0" smtClean="0">
                <a:solidFill>
                  <a:schemeClr val="bg2"/>
                </a:solidFill>
              </a:rPr>
              <a:t> , </a:t>
            </a:r>
            <a:r>
              <a:rPr lang="en-IN" sz="1800" u="none" dirty="0" smtClean="0">
                <a:solidFill>
                  <a:schemeClr val="bg2"/>
                </a:solidFill>
              </a:rPr>
              <a:t>thickness </a:t>
            </a:r>
            <a:r>
              <a:rPr lang="el-GR" sz="1800" b="1" u="none" dirty="0" smtClean="0">
                <a:solidFill>
                  <a:schemeClr val="bg2"/>
                </a:solidFill>
              </a:rPr>
              <a:t>τ</a:t>
            </a:r>
            <a:r>
              <a:rPr lang="en-IN" sz="1800" b="1" u="none" dirty="0" smtClean="0">
                <a:solidFill>
                  <a:schemeClr val="bg2"/>
                </a:solidFill>
              </a:rPr>
              <a:t> </a:t>
            </a:r>
            <a:r>
              <a:rPr lang="en-IN" sz="1800" u="none" dirty="0" smtClean="0">
                <a:solidFill>
                  <a:schemeClr val="bg2"/>
                </a:solidFill>
              </a:rPr>
              <a:t>, no. of layers </a:t>
            </a:r>
            <a:r>
              <a:rPr lang="en-IN" sz="1800" b="1" u="none" dirty="0" smtClean="0">
                <a:solidFill>
                  <a:schemeClr val="bg2"/>
                </a:solidFill>
              </a:rPr>
              <a:t>n</a:t>
            </a:r>
            <a:r>
              <a:rPr lang="en-IN" sz="1800" b="1" u="none" baseline="-25000" dirty="0" smtClean="0">
                <a:solidFill>
                  <a:schemeClr val="bg2"/>
                </a:solidFill>
              </a:rPr>
              <a:t>l</a:t>
            </a:r>
            <a:r>
              <a:rPr lang="en-IN" sz="1800" u="none" dirty="0" smtClean="0">
                <a:solidFill>
                  <a:schemeClr val="bg2"/>
                </a:solidFill>
              </a:rPr>
              <a:t>  </a:t>
            </a:r>
            <a:endParaRPr lang="en-IN" sz="1800" u="none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54102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Sublimate properties</a:t>
            </a:r>
          </a:p>
          <a:p>
            <a:pPr algn="ctr"/>
            <a:r>
              <a:rPr lang="en-IN" sz="1800" u="none" dirty="0" smtClean="0">
                <a:solidFill>
                  <a:schemeClr val="bg2"/>
                </a:solidFill>
              </a:rPr>
              <a:t>molecular mass </a:t>
            </a:r>
            <a:r>
              <a:rPr lang="en-IN" sz="1800" b="1" u="none" dirty="0" smtClean="0">
                <a:solidFill>
                  <a:schemeClr val="bg2"/>
                </a:solidFill>
              </a:rPr>
              <a:t>m</a:t>
            </a:r>
            <a:r>
              <a:rPr lang="en-IN" sz="1800" u="none" dirty="0" smtClean="0">
                <a:solidFill>
                  <a:schemeClr val="bg2"/>
                </a:solidFill>
              </a:rPr>
              <a:t>,</a:t>
            </a:r>
          </a:p>
          <a:p>
            <a:pPr algn="ctr"/>
            <a:r>
              <a:rPr lang="en-IN" sz="1800" u="none" dirty="0" err="1" smtClean="0">
                <a:solidFill>
                  <a:schemeClr val="bg2"/>
                </a:solidFill>
              </a:rPr>
              <a:t>Eq</a:t>
            </a:r>
            <a:r>
              <a:rPr lang="en-IN" sz="1800" u="none" dirty="0" smtClean="0">
                <a:solidFill>
                  <a:schemeClr val="bg2"/>
                </a:solidFill>
              </a:rPr>
              <a:t> vapour pressure </a:t>
            </a:r>
            <a:r>
              <a:rPr lang="en-IN" sz="1800" b="1" u="none" dirty="0" smtClean="0">
                <a:solidFill>
                  <a:schemeClr val="bg2"/>
                </a:solidFill>
              </a:rPr>
              <a:t>P</a:t>
            </a:r>
            <a:r>
              <a:rPr lang="en-IN" sz="1800" b="1" u="none" baseline="-25000" dirty="0" smtClean="0">
                <a:solidFill>
                  <a:schemeClr val="bg2"/>
                </a:solidFill>
              </a:rPr>
              <a:t>e</a:t>
            </a:r>
            <a:endParaRPr lang="en-IN" sz="1800" b="1" u="none" baseline="-25000" dirty="0">
              <a:solidFill>
                <a:schemeClr val="bg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54102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External environment</a:t>
            </a:r>
          </a:p>
          <a:p>
            <a:pPr algn="ctr"/>
            <a:r>
              <a:rPr lang="en-IN" sz="1800" u="none" dirty="0" smtClean="0">
                <a:solidFill>
                  <a:schemeClr val="bg2"/>
                </a:solidFill>
              </a:rPr>
              <a:t>meteoroid mass </a:t>
            </a:r>
            <a:r>
              <a:rPr lang="en-IN" sz="1800" b="1" u="none" dirty="0" smtClean="0">
                <a:solidFill>
                  <a:schemeClr val="bg2"/>
                </a:solidFill>
              </a:rPr>
              <a:t>m</a:t>
            </a:r>
            <a:r>
              <a:rPr lang="en-IN" sz="1800" b="1" u="none" baseline="-25000" dirty="0" smtClean="0">
                <a:solidFill>
                  <a:schemeClr val="bg2"/>
                </a:solidFill>
              </a:rPr>
              <a:t>M</a:t>
            </a:r>
            <a:r>
              <a:rPr lang="en-IN" sz="1800" u="none" dirty="0" smtClean="0">
                <a:solidFill>
                  <a:schemeClr val="bg2"/>
                </a:solidFill>
              </a:rPr>
              <a:t>, meteoroid velocity </a:t>
            </a:r>
            <a:r>
              <a:rPr lang="en-IN" sz="1800" b="1" u="none" dirty="0" smtClean="0">
                <a:solidFill>
                  <a:schemeClr val="bg2"/>
                </a:solidFill>
              </a:rPr>
              <a:t>v</a:t>
            </a:r>
            <a:r>
              <a:rPr lang="en-IN" sz="1800" b="1" u="none" baseline="-25000" dirty="0" smtClean="0">
                <a:solidFill>
                  <a:schemeClr val="bg2"/>
                </a:solidFill>
              </a:rPr>
              <a:t>M,</a:t>
            </a:r>
          </a:p>
          <a:p>
            <a:pPr algn="ctr"/>
            <a:r>
              <a:rPr lang="en-IN" sz="1800" u="none" dirty="0" smtClean="0">
                <a:solidFill>
                  <a:schemeClr val="bg2"/>
                </a:solidFill>
              </a:rPr>
              <a:t>Temperature </a:t>
            </a:r>
            <a:r>
              <a:rPr lang="en-IN" sz="1800" b="1" u="none" dirty="0" smtClean="0">
                <a:solidFill>
                  <a:schemeClr val="bg2"/>
                </a:solidFill>
              </a:rPr>
              <a:t>T</a:t>
            </a:r>
            <a:endParaRPr lang="en-IN" sz="1800" b="1" u="none" baseline="-25000" dirty="0" smtClean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30480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u="none" dirty="0" smtClean="0">
                <a:solidFill>
                  <a:schemeClr val="bg2"/>
                </a:solidFill>
              </a:rPr>
              <a:t>Response Function 1:</a:t>
            </a:r>
          </a:p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Penetration depth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00" y="40386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u="none" dirty="0" smtClean="0">
                <a:solidFill>
                  <a:schemeClr val="bg2"/>
                </a:solidFill>
              </a:rPr>
              <a:t>Response Function 3:</a:t>
            </a:r>
          </a:p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Maximum gas leak rate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00" y="1752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Theoretical failure probability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1752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 Critical Parameters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91200" y="17526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Propagation of uncertainty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800" y="39624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u="none" dirty="0" smtClean="0">
                <a:solidFill>
                  <a:schemeClr val="bg2"/>
                </a:solidFill>
              </a:rPr>
              <a:t>Response Function 2:</a:t>
            </a:r>
          </a:p>
          <a:p>
            <a:pPr algn="ctr"/>
            <a:r>
              <a:rPr lang="en-IN" sz="1800" b="1" u="none" dirty="0" smtClean="0">
                <a:solidFill>
                  <a:schemeClr val="bg2"/>
                </a:solidFill>
              </a:rPr>
              <a:t>Successive impacts</a:t>
            </a:r>
            <a:endParaRPr lang="en-IN" sz="1800" b="1" u="none" dirty="0">
              <a:solidFill>
                <a:schemeClr val="bg2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152400" y="5334000"/>
            <a:ext cx="2590800" cy="13716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971800" y="5257800"/>
            <a:ext cx="2819400" cy="14478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6096000" y="5334000"/>
            <a:ext cx="2743200" cy="13716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0" name="Up Arrow 19"/>
          <p:cNvSpPr/>
          <p:nvPr/>
        </p:nvSpPr>
        <p:spPr bwMode="auto">
          <a:xfrm>
            <a:off x="1295400" y="4800600"/>
            <a:ext cx="228600" cy="4572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1" name="Up Arrow 20"/>
          <p:cNvSpPr/>
          <p:nvPr/>
        </p:nvSpPr>
        <p:spPr bwMode="auto">
          <a:xfrm>
            <a:off x="3657600" y="4800600"/>
            <a:ext cx="228600" cy="4572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2" name="Up Arrow 21"/>
          <p:cNvSpPr/>
          <p:nvPr/>
        </p:nvSpPr>
        <p:spPr bwMode="auto">
          <a:xfrm>
            <a:off x="4724400" y="4800600"/>
            <a:ext cx="228600" cy="45720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3" name="Up Arrow 22"/>
          <p:cNvSpPr/>
          <p:nvPr/>
        </p:nvSpPr>
        <p:spPr bwMode="auto">
          <a:xfrm>
            <a:off x="7086600" y="4800600"/>
            <a:ext cx="228600" cy="45720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1143000" y="2971800"/>
            <a:ext cx="2895600" cy="7620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1143000" y="3962400"/>
            <a:ext cx="2895600" cy="7620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4495800" y="3962400"/>
            <a:ext cx="2895600" cy="7620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228600" y="2895600"/>
            <a:ext cx="8610600" cy="220980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2000" y="2971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u="none" dirty="0" smtClean="0">
                <a:solidFill>
                  <a:schemeClr val="bg1"/>
                </a:solidFill>
              </a:rPr>
              <a:t>Limit State Surface </a:t>
            </a:r>
            <a:endParaRPr lang="en-IN" sz="2800" b="1" u="none" dirty="0">
              <a:solidFill>
                <a:schemeClr val="bg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228600" y="1676400"/>
            <a:ext cx="8610600" cy="762000"/>
          </a:xfrm>
          <a:prstGeom prst="roundRect">
            <a:avLst/>
          </a:prstGeom>
          <a:solidFill>
            <a:srgbClr val="008000">
              <a:alpha val="3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1" name="Up Arrow 30"/>
          <p:cNvSpPr/>
          <p:nvPr/>
        </p:nvSpPr>
        <p:spPr bwMode="auto">
          <a:xfrm>
            <a:off x="4191000" y="2438400"/>
            <a:ext cx="228600" cy="457200"/>
          </a:xfrm>
          <a:prstGeom prst="upArrow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382000" cy="715057"/>
          </a:xfrm>
        </p:spPr>
        <p:txBody>
          <a:bodyPr/>
          <a:lstStyle/>
          <a:p>
            <a:r>
              <a:rPr lang="en-IN" dirty="0" smtClean="0"/>
              <a:t>Membrane Analysis – Definition of problem</a:t>
            </a:r>
            <a:endParaRPr lang="en-IN" dirty="0"/>
          </a:p>
        </p:txBody>
      </p:sp>
      <p:sp>
        <p:nvSpPr>
          <p:cNvPr id="36" name="Oval 35"/>
          <p:cNvSpPr/>
          <p:nvPr/>
        </p:nvSpPr>
        <p:spPr bwMode="auto">
          <a:xfrm>
            <a:off x="2286000" y="3581400"/>
            <a:ext cx="918556" cy="8825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914400" y="2286000"/>
            <a:ext cx="3603567" cy="3462251"/>
          </a:xfrm>
          <a:prstGeom prst="ellipse">
            <a:avLst/>
          </a:prstGeom>
          <a:noFill/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 rot="10800000">
            <a:off x="2392680" y="2133600"/>
            <a:ext cx="777240" cy="678873"/>
            <a:chOff x="838200" y="4114800"/>
            <a:chExt cx="2133600" cy="1295400"/>
          </a:xfrm>
        </p:grpSpPr>
        <p:sp>
          <p:nvSpPr>
            <p:cNvPr id="85" name="Arc 84"/>
            <p:cNvSpPr/>
            <p:nvPr/>
          </p:nvSpPr>
          <p:spPr bwMode="auto">
            <a:xfrm rot="10800000">
              <a:off x="838200" y="4648200"/>
              <a:ext cx="2133600" cy="762000"/>
            </a:xfrm>
            <a:prstGeom prst="arc">
              <a:avLst>
                <a:gd name="adj1" fmla="val 10800000"/>
                <a:gd name="adj2" fmla="val 0"/>
              </a:avLst>
            </a:prstGeom>
            <a:solidFill>
              <a:schemeClr val="tx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cxnSp>
          <p:nvCxnSpPr>
            <p:cNvPr id="86" name="Straight Connector 85"/>
            <p:cNvCxnSpPr>
              <a:stCxn id="85" idx="2"/>
            </p:cNvCxnSpPr>
            <p:nvPr/>
          </p:nvCxnSpPr>
          <p:spPr bwMode="auto">
            <a:xfrm flipV="1">
              <a:off x="838200" y="4419600"/>
              <a:ext cx="1066800" cy="609600"/>
            </a:xfrm>
            <a:prstGeom prst="line">
              <a:avLst/>
            </a:prstGeom>
            <a:solidFill>
              <a:schemeClr val="accent1"/>
            </a:solidFill>
            <a:ln w="15875" cap="flat" cmpd="sng" algn="ctr">
              <a:solidFill>
                <a:schemeClr val="tx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Connector 86"/>
            <p:cNvCxnSpPr>
              <a:stCxn id="85" idx="0"/>
            </p:cNvCxnSpPr>
            <p:nvPr/>
          </p:nvCxnSpPr>
          <p:spPr bwMode="auto">
            <a:xfrm flipH="1" flipV="1">
              <a:off x="1905000" y="4419600"/>
              <a:ext cx="1066800" cy="609601"/>
            </a:xfrm>
            <a:prstGeom prst="line">
              <a:avLst/>
            </a:prstGeom>
            <a:solidFill>
              <a:schemeClr val="accent1"/>
            </a:solidFill>
            <a:ln w="15875" cap="flat" cmpd="sng" algn="ctr">
              <a:solidFill>
                <a:schemeClr val="tx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Connector 87"/>
            <p:cNvCxnSpPr/>
            <p:nvPr/>
          </p:nvCxnSpPr>
          <p:spPr bwMode="auto">
            <a:xfrm>
              <a:off x="1828800" y="4343400"/>
              <a:ext cx="15240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Connector 88"/>
            <p:cNvCxnSpPr/>
            <p:nvPr/>
          </p:nvCxnSpPr>
          <p:spPr bwMode="auto">
            <a:xfrm>
              <a:off x="1752600" y="4267200"/>
              <a:ext cx="30480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/>
            <p:nvPr/>
          </p:nvCxnSpPr>
          <p:spPr bwMode="auto">
            <a:xfrm>
              <a:off x="1676400" y="4191000"/>
              <a:ext cx="45720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Connector 90"/>
            <p:cNvCxnSpPr/>
            <p:nvPr/>
          </p:nvCxnSpPr>
          <p:spPr bwMode="auto">
            <a:xfrm>
              <a:off x="1600200" y="4114800"/>
              <a:ext cx="60960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8" name="TextBox 107"/>
          <p:cNvSpPr txBox="1"/>
          <p:nvPr/>
        </p:nvSpPr>
        <p:spPr>
          <a:xfrm>
            <a:off x="2438400" y="3886200"/>
            <a:ext cx="706582" cy="30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u="none" dirty="0" smtClean="0"/>
              <a:t>Earth</a:t>
            </a:r>
            <a:endParaRPr lang="en-IN" sz="1600" b="1" u="none" dirty="0"/>
          </a:p>
        </p:txBody>
      </p:sp>
      <p:cxnSp>
        <p:nvCxnSpPr>
          <p:cNvPr id="110" name="Straight Arrow Connector 109"/>
          <p:cNvCxnSpPr>
            <a:stCxn id="67" idx="1"/>
          </p:cNvCxnSpPr>
          <p:nvPr/>
        </p:nvCxnSpPr>
        <p:spPr bwMode="auto">
          <a:xfrm>
            <a:off x="1479666" y="2829098"/>
            <a:ext cx="847898" cy="8146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Straight Arrow Connector 111"/>
          <p:cNvCxnSpPr>
            <a:stCxn id="67" idx="1"/>
            <a:endCxn id="36" idx="1"/>
          </p:cNvCxnSpPr>
          <p:nvPr/>
        </p:nvCxnSpPr>
        <p:spPr bwMode="auto">
          <a:xfrm>
            <a:off x="1442131" y="2793035"/>
            <a:ext cx="978389" cy="9176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4" name="TextBox 113"/>
          <p:cNvSpPr txBox="1"/>
          <p:nvPr/>
        </p:nvSpPr>
        <p:spPr>
          <a:xfrm>
            <a:off x="1219200" y="3276600"/>
            <a:ext cx="1130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u="none" dirty="0" smtClean="0">
                <a:solidFill>
                  <a:schemeClr val="bg2"/>
                </a:solidFill>
              </a:rPr>
              <a:t>h=370km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4800600" y="2362048"/>
            <a:ext cx="3733800" cy="1686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ts val="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/>
            </a:pPr>
            <a:r>
              <a:rPr lang="en-US" sz="2800" b="1" u="none" kern="0" dirty="0">
                <a:solidFill>
                  <a:schemeClr val="bg2"/>
                </a:solidFill>
              </a:rPr>
              <a:t>Cross sectional area facing </a:t>
            </a:r>
            <a:r>
              <a:rPr lang="en-US" sz="2800" b="1" u="none" kern="0" dirty="0" smtClean="0">
                <a:solidFill>
                  <a:schemeClr val="bg2"/>
                </a:solidFill>
              </a:rPr>
              <a:t>earth is </a:t>
            </a:r>
            <a:r>
              <a:rPr lang="en-US" sz="2800" b="1" u="none" kern="0" dirty="0" smtClean="0">
                <a:solidFill>
                  <a:schemeClr val="bg2"/>
                </a:solidFill>
              </a:rPr>
              <a:t>1 m</a:t>
            </a:r>
            <a:r>
              <a:rPr lang="en-US" sz="2800" b="1" u="none" kern="0" baseline="30000" dirty="0" smtClean="0">
                <a:solidFill>
                  <a:schemeClr val="bg2"/>
                </a:solidFill>
              </a:rPr>
              <a:t>2</a:t>
            </a:r>
            <a:endParaRPr lang="en-US" sz="2800" b="1" u="none" kern="0" dirty="0" smtClean="0">
              <a:solidFill>
                <a:schemeClr val="bg2"/>
              </a:solidFill>
            </a:endParaRPr>
          </a:p>
          <a:p>
            <a:pPr marL="342900" lvl="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/>
            </a:pPr>
            <a:r>
              <a:rPr lang="en-US" sz="2800" b="1" u="none" kern="0" dirty="0" err="1" smtClean="0">
                <a:solidFill>
                  <a:schemeClr val="bg2"/>
                </a:solidFill>
              </a:rPr>
              <a:t>T</a:t>
            </a:r>
            <a:r>
              <a:rPr lang="en-US" sz="2000" b="1" u="none" kern="0" dirty="0" err="1" smtClean="0">
                <a:solidFill>
                  <a:schemeClr val="bg2"/>
                </a:solidFill>
              </a:rPr>
              <a:t>avg</a:t>
            </a:r>
            <a:r>
              <a:rPr lang="en-US" sz="2800" b="1" u="none" kern="0" dirty="0" smtClean="0">
                <a:solidFill>
                  <a:schemeClr val="bg2"/>
                </a:solidFill>
              </a:rPr>
              <a:t> in LEO = 394K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516492" y="1810434"/>
            <a:ext cx="1423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b="1" u="none" dirty="0" smtClean="0">
                <a:solidFill>
                  <a:schemeClr val="bg2"/>
                </a:solidFill>
              </a:rPr>
              <a:t>Antenna</a:t>
            </a:r>
            <a:endParaRPr lang="en-IN" b="1" u="none" dirty="0">
              <a:solidFill>
                <a:schemeClr val="bg2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1903615" y="2133600"/>
            <a:ext cx="6833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Penetration depth</a:t>
            </a:r>
            <a:endParaRPr lang="en-IN" dirty="0"/>
          </a:p>
        </p:txBody>
      </p:sp>
      <p:grpSp>
        <p:nvGrpSpPr>
          <p:cNvPr id="27" name="Group 26"/>
          <p:cNvGrpSpPr/>
          <p:nvPr/>
        </p:nvGrpSpPr>
        <p:grpSpPr>
          <a:xfrm>
            <a:off x="4267200" y="2514600"/>
            <a:ext cx="4419600" cy="3581400"/>
            <a:chOff x="1143000" y="2362200"/>
            <a:chExt cx="4419600" cy="35814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219200" y="3352800"/>
              <a:ext cx="3124200" cy="228600"/>
            </a:xfrm>
            <a:prstGeom prst="rect">
              <a:avLst/>
            </a:prstGeom>
            <a:solidFill>
              <a:schemeClr val="accent4">
                <a:lumMod val="90000"/>
              </a:schemeClr>
            </a:solidFill>
            <a:ln w="9525" cap="flat" cmpd="sng" algn="ctr">
              <a:solidFill>
                <a:schemeClr val="tx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3" name="Arc 12"/>
            <p:cNvSpPr/>
            <p:nvPr/>
          </p:nvSpPr>
          <p:spPr bwMode="auto">
            <a:xfrm>
              <a:off x="2286000" y="2971800"/>
              <a:ext cx="914400" cy="914400"/>
            </a:xfrm>
            <a:prstGeom prst="arc">
              <a:avLst>
                <a:gd name="adj1" fmla="val 14217218"/>
                <a:gd name="adj2" fmla="val 15950782"/>
              </a:avLst>
            </a:prstGeom>
            <a:no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057400" y="2362200"/>
              <a:ext cx="685800" cy="990600"/>
              <a:chOff x="1752600" y="2362200"/>
              <a:chExt cx="685800" cy="990600"/>
            </a:xfrm>
          </p:grpSpPr>
          <p:sp>
            <p:nvSpPr>
              <p:cNvPr id="5" name="Oval 4"/>
              <p:cNvSpPr/>
              <p:nvPr/>
            </p:nvSpPr>
            <p:spPr bwMode="auto">
              <a:xfrm>
                <a:off x="1752600" y="2514600"/>
                <a:ext cx="304800" cy="304800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cxnSp>
            <p:nvCxnSpPr>
              <p:cNvPr id="7" name="Straight Arrow Connector 6"/>
              <p:cNvCxnSpPr>
                <a:stCxn id="5" idx="5"/>
              </p:cNvCxnSpPr>
              <p:nvPr/>
            </p:nvCxnSpPr>
            <p:spPr bwMode="auto">
              <a:xfrm>
                <a:off x="2012763" y="2774763"/>
                <a:ext cx="425637" cy="578037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 bwMode="auto">
              <a:xfrm flipV="1">
                <a:off x="2438400" y="2362200"/>
                <a:ext cx="0" cy="9906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2133600" y="2667000"/>
                <a:ext cx="304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600" b="1" u="none" dirty="0" smtClean="0">
                    <a:solidFill>
                      <a:schemeClr val="bg2"/>
                    </a:solidFill>
                  </a:rPr>
                  <a:t>θ</a:t>
                </a:r>
                <a:endParaRPr lang="en-IN" sz="1600" b="1" u="none" dirty="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 bwMode="auto">
            <a:xfrm>
              <a:off x="1143000" y="5105400"/>
              <a:ext cx="3200400" cy="838200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7" name="Right Brace 16"/>
            <p:cNvSpPr/>
            <p:nvPr/>
          </p:nvSpPr>
          <p:spPr bwMode="auto">
            <a:xfrm>
              <a:off x="4572000" y="5105400"/>
              <a:ext cx="381000" cy="838200"/>
            </a:xfrm>
            <a:prstGeom prst="rightBrace">
              <a:avLst>
                <a:gd name="adj1" fmla="val 26200"/>
                <a:gd name="adj2" fmla="val 47091"/>
              </a:avLst>
            </a:prstGeom>
            <a:no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53000" y="5181600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u="none" dirty="0" smtClean="0">
                  <a:solidFill>
                    <a:schemeClr val="bg2"/>
                  </a:solidFill>
                </a:rPr>
                <a:t>τ</a:t>
              </a:r>
              <a:endParaRPr lang="en-IN" sz="3200" b="1" u="none" dirty="0">
                <a:solidFill>
                  <a:schemeClr val="bg2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1219200" y="3962400"/>
              <a:ext cx="3124200" cy="228600"/>
            </a:xfrm>
            <a:prstGeom prst="rect">
              <a:avLst/>
            </a:prstGeom>
            <a:solidFill>
              <a:schemeClr val="accent4">
                <a:lumMod val="90000"/>
              </a:schemeClr>
            </a:solidFill>
            <a:ln w="9525" cap="flat" cmpd="sng" algn="ctr">
              <a:solidFill>
                <a:schemeClr val="tx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19600" y="3352800"/>
              <a:ext cx="1143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600" u="none" dirty="0" smtClean="0">
                  <a:solidFill>
                    <a:schemeClr val="bg2"/>
                  </a:solidFill>
                </a:rPr>
                <a:t>Layer 1</a:t>
              </a:r>
              <a:endParaRPr lang="en-IN" sz="1600" u="none" dirty="0">
                <a:solidFill>
                  <a:schemeClr val="bg2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419600" y="3886200"/>
              <a:ext cx="7686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600" u="none" dirty="0" smtClean="0">
                  <a:solidFill>
                    <a:schemeClr val="bg2"/>
                  </a:solidFill>
                </a:rPr>
                <a:t>Layer 2</a:t>
              </a:r>
              <a:endParaRPr lang="en-IN" sz="1600" u="none" dirty="0">
                <a:solidFill>
                  <a:schemeClr val="bg2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667000" y="5105400"/>
              <a:ext cx="228600" cy="60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114300">
                <a:prstClr val="black"/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2667000" y="5638800"/>
              <a:ext cx="228600" cy="22860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5" name="Right Brace 24"/>
            <p:cNvSpPr/>
            <p:nvPr/>
          </p:nvSpPr>
          <p:spPr bwMode="auto">
            <a:xfrm>
              <a:off x="3124200" y="5105400"/>
              <a:ext cx="304800" cy="609600"/>
            </a:xfrm>
            <a:prstGeom prst="rightBrace">
              <a:avLst>
                <a:gd name="adj1" fmla="val 14000"/>
                <a:gd name="adj2" fmla="val 50000"/>
              </a:avLst>
            </a:prstGeom>
            <a:no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05200" y="5181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u="none" dirty="0" smtClean="0">
                  <a:solidFill>
                    <a:schemeClr val="bg2"/>
                  </a:solidFill>
                </a:rPr>
                <a:t>d</a:t>
              </a:r>
              <a:endParaRPr lang="en-IN" b="1" u="none" dirty="0">
                <a:solidFill>
                  <a:schemeClr val="bg2"/>
                </a:solidFill>
              </a:endParaRPr>
            </a:p>
          </p:txBody>
        </p:sp>
      </p:grpSp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188913" y="3886200"/>
          <a:ext cx="371475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2" name="Equation" r:id="rId4" imgW="2019240" imgH="545760" progId="Equation.3">
                  <p:embed/>
                </p:oleObj>
              </mc:Choice>
              <mc:Fallback>
                <p:oleObj name="Equation" r:id="rId4" imgW="2019240" imgH="5457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13" y="3886200"/>
                        <a:ext cx="3714750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81000" y="25146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u="none" dirty="0" smtClean="0">
                <a:solidFill>
                  <a:schemeClr val="bg2"/>
                </a:solidFill>
              </a:rPr>
              <a:t>Successful penetration condition (</a:t>
            </a:r>
            <a:r>
              <a:rPr lang="en-IN" b="1" u="none" dirty="0" err="1" smtClean="0">
                <a:solidFill>
                  <a:schemeClr val="bg2"/>
                </a:solidFill>
              </a:rPr>
              <a:t>Babuscia</a:t>
            </a:r>
            <a:r>
              <a:rPr lang="en-IN" b="1" u="none" dirty="0" smtClean="0">
                <a:solidFill>
                  <a:schemeClr val="bg2"/>
                </a:solidFill>
              </a:rPr>
              <a:t>, 2013)</a:t>
            </a:r>
            <a:endParaRPr lang="en-IN" b="1" u="none" dirty="0">
              <a:solidFill>
                <a:schemeClr val="bg2"/>
              </a:solidFill>
            </a:endParaRPr>
          </a:p>
        </p:txBody>
      </p:sp>
      <p:sp>
        <p:nvSpPr>
          <p:cNvPr id="31" name="Right Brace 30"/>
          <p:cNvSpPr/>
          <p:nvPr/>
        </p:nvSpPr>
        <p:spPr bwMode="auto">
          <a:xfrm rot="5400000">
            <a:off x="1828800" y="4343400"/>
            <a:ext cx="381000" cy="1752600"/>
          </a:xfrm>
          <a:prstGeom prst="rightBrace">
            <a:avLst>
              <a:gd name="adj1" fmla="val 26200"/>
              <a:gd name="adj2" fmla="val 47091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905000" y="5562600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none" dirty="0" smtClean="0">
                <a:solidFill>
                  <a:schemeClr val="bg2"/>
                </a:solidFill>
              </a:rPr>
              <a:t>d</a:t>
            </a:r>
            <a:endParaRPr lang="en-IN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Penetration depth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228601" y="5334000"/>
            <a:ext cx="48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   P-depth </a:t>
            </a:r>
            <a:r>
              <a:rPr lang="en-IN" sz="1600" b="1" u="none" dirty="0" smtClean="0">
                <a:solidFill>
                  <a:schemeClr val="bg2"/>
                </a:solidFill>
              </a:rPr>
              <a:t>as a function of mass and velocity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  <p:pic>
        <p:nvPicPr>
          <p:cNvPr id="7" name="Content Placeholder 6" descr="fig_1_new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" y="1981200"/>
            <a:ext cx="4368801" cy="3276600"/>
          </a:xfrm>
        </p:spPr>
      </p:pic>
      <p:pic>
        <p:nvPicPr>
          <p:cNvPr id="5" name="Picture 4" descr="fig_12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981199"/>
            <a:ext cx="4343400" cy="325754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00600" y="5334000"/>
            <a:ext cx="396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      P-depth </a:t>
            </a:r>
            <a:r>
              <a:rPr lang="en-IN" sz="1600" b="1" u="none" dirty="0" smtClean="0">
                <a:solidFill>
                  <a:schemeClr val="bg2"/>
                </a:solidFill>
              </a:rPr>
              <a:t>as a function of no. of layers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Successive Impact Deceleration</a:t>
            </a:r>
            <a:endParaRPr lang="en-IN" dirty="0"/>
          </a:p>
        </p:txBody>
      </p:sp>
      <p:pic>
        <p:nvPicPr>
          <p:cNvPr id="6" name="Content Placeholder 5" descr="fig_14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81000" y="2133600"/>
            <a:ext cx="5029200" cy="3771900"/>
          </a:xfrm>
        </p:spPr>
      </p:pic>
      <p:sp>
        <p:nvSpPr>
          <p:cNvPr id="4" name="TextBox 3"/>
          <p:cNvSpPr txBox="1"/>
          <p:nvPr/>
        </p:nvSpPr>
        <p:spPr>
          <a:xfrm>
            <a:off x="5334000" y="22860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u="none" dirty="0" smtClean="0">
                <a:solidFill>
                  <a:schemeClr val="bg2"/>
                </a:solidFill>
              </a:rPr>
              <a:t>Correlation between deceleration, projectile mass and density</a:t>
            </a:r>
            <a:endParaRPr lang="en-IN" b="1" u="none" dirty="0">
              <a:solidFill>
                <a:schemeClr val="bg2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410200" y="4495800"/>
          <a:ext cx="228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1" name="Equation" r:id="rId5" imgW="1206360" imgH="241200" progId="Equation.3">
                  <p:embed/>
                </p:oleObj>
              </mc:Choice>
              <mc:Fallback>
                <p:oleObj name="Equation" r:id="rId5" imgW="1206360" imgH="241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495800"/>
                        <a:ext cx="2286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81000" y="6019800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Hyper-velocity </a:t>
            </a:r>
            <a:r>
              <a:rPr lang="en-IN" sz="1600" b="1" u="none" dirty="0" smtClean="0">
                <a:solidFill>
                  <a:schemeClr val="bg2"/>
                </a:solidFill>
              </a:rPr>
              <a:t>projectile deceleration (</a:t>
            </a:r>
            <a:r>
              <a:rPr lang="en-IN" sz="1600" b="1" u="none" dirty="0" err="1" smtClean="0">
                <a:solidFill>
                  <a:schemeClr val="bg2"/>
                </a:solidFill>
              </a:rPr>
              <a:t>Pailer</a:t>
            </a:r>
            <a:r>
              <a:rPr lang="en-IN" sz="1600" b="1" u="none" dirty="0" smtClean="0">
                <a:solidFill>
                  <a:schemeClr val="bg2"/>
                </a:solidFill>
              </a:rPr>
              <a:t>, 1980)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382000" cy="715057"/>
          </a:xfrm>
        </p:spPr>
        <p:txBody>
          <a:bodyPr/>
          <a:lstStyle/>
          <a:p>
            <a:r>
              <a:rPr lang="en-IN" dirty="0" smtClean="0"/>
              <a:t>Maximum Gas Leak Rate</a:t>
            </a:r>
            <a:endParaRPr lang="en-IN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66800" y="2514600"/>
            <a:ext cx="2133600" cy="3505200"/>
            <a:chOff x="2286000" y="2362200"/>
            <a:chExt cx="2133600" cy="3505200"/>
          </a:xfrm>
        </p:grpSpPr>
        <p:sp>
          <p:nvSpPr>
            <p:cNvPr id="4" name="Oval 3"/>
            <p:cNvSpPr/>
            <p:nvPr/>
          </p:nvSpPr>
          <p:spPr bwMode="auto">
            <a:xfrm>
              <a:off x="2286000" y="2362200"/>
              <a:ext cx="2133600" cy="35052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10000" y="3124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276600" y="24384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3200400" y="5334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2895600" y="28194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3886200" y="48006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2514600" y="3733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3962400" y="36576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2819400" y="4953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4038600" y="4267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2590800" y="43434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76600" y="32004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2971800" y="35814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3276600" y="4648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3505200" y="35814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3048000" y="4114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3505200" y="4114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3581400" y="5257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2667000" y="32766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3581400" y="2743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</p:grpSp>
      <p:sp>
        <p:nvSpPr>
          <p:cNvPr id="64" name="Up Arrow 63"/>
          <p:cNvSpPr/>
          <p:nvPr/>
        </p:nvSpPr>
        <p:spPr bwMode="auto">
          <a:xfrm rot="3600000">
            <a:off x="2623705" y="2897126"/>
            <a:ext cx="223495" cy="3810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6" name="Up Arrow 65"/>
          <p:cNvSpPr/>
          <p:nvPr/>
        </p:nvSpPr>
        <p:spPr bwMode="auto">
          <a:xfrm rot="3600000" flipH="1" flipV="1">
            <a:off x="1555628" y="5337737"/>
            <a:ext cx="228600" cy="3810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8" name="Up Arrow 67"/>
          <p:cNvSpPr/>
          <p:nvPr/>
        </p:nvSpPr>
        <p:spPr bwMode="auto">
          <a:xfrm rot="18000000" flipV="1">
            <a:off x="2622427" y="5109136"/>
            <a:ext cx="228600" cy="3810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71" name="Up Arrow 70"/>
          <p:cNvSpPr/>
          <p:nvPr/>
        </p:nvSpPr>
        <p:spPr bwMode="auto">
          <a:xfrm rot="18000000" flipH="1">
            <a:off x="1403228" y="2975536"/>
            <a:ext cx="228600" cy="3810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4343400" y="2514600"/>
            <a:ext cx="4419600" cy="3505200"/>
            <a:chOff x="4191000" y="2514600"/>
            <a:chExt cx="4419600" cy="3505200"/>
          </a:xfrm>
        </p:grpSpPr>
        <p:grpSp>
          <p:nvGrpSpPr>
            <p:cNvPr id="63" name="Group 62"/>
            <p:cNvGrpSpPr/>
            <p:nvPr/>
          </p:nvGrpSpPr>
          <p:grpSpPr>
            <a:xfrm>
              <a:off x="4191000" y="2514600"/>
              <a:ext cx="3200400" cy="3505200"/>
              <a:chOff x="4191000" y="2514600"/>
              <a:chExt cx="3200400" cy="3505200"/>
            </a:xfrm>
          </p:grpSpPr>
          <p:sp>
            <p:nvSpPr>
              <p:cNvPr id="39" name="Oval 38"/>
              <p:cNvSpPr/>
              <p:nvPr/>
            </p:nvSpPr>
            <p:spPr bwMode="auto">
              <a:xfrm>
                <a:off x="5105400" y="2514600"/>
                <a:ext cx="2133600" cy="35052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 bwMode="auto">
              <a:xfrm>
                <a:off x="5334000" y="28956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 bwMode="auto">
              <a:xfrm>
                <a:off x="5105400" y="25146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 bwMode="auto">
              <a:xfrm>
                <a:off x="4572000" y="28194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 bwMode="auto">
              <a:xfrm>
                <a:off x="5029200" y="4953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 bwMode="auto">
              <a:xfrm>
                <a:off x="4953000" y="54864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 bwMode="auto">
              <a:xfrm>
                <a:off x="4191000" y="52578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 bwMode="auto">
              <a:xfrm>
                <a:off x="6019800" y="2743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 bwMode="auto">
              <a:xfrm>
                <a:off x="5334000" y="3810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 bwMode="auto">
              <a:xfrm>
                <a:off x="5791200" y="3124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49" name="Oval 48"/>
              <p:cNvSpPr/>
              <p:nvPr/>
            </p:nvSpPr>
            <p:spPr bwMode="auto">
              <a:xfrm>
                <a:off x="5715000" y="4572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 bwMode="auto">
              <a:xfrm>
                <a:off x="5943600" y="55626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 bwMode="auto">
              <a:xfrm>
                <a:off x="5638800" y="51816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 bwMode="auto">
              <a:xfrm>
                <a:off x="6858000" y="3657600"/>
                <a:ext cx="228600" cy="228600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 bwMode="auto">
              <a:xfrm>
                <a:off x="7162800" y="4191000"/>
                <a:ext cx="228600" cy="228600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 bwMode="auto">
              <a:xfrm>
                <a:off x="6705600" y="4114800"/>
                <a:ext cx="228600" cy="228600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 bwMode="auto">
              <a:xfrm>
                <a:off x="6781800" y="4572000"/>
                <a:ext cx="228600" cy="228600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 bwMode="auto">
              <a:xfrm>
                <a:off x="6477000" y="4953000"/>
                <a:ext cx="228600" cy="228600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 bwMode="auto">
              <a:xfrm>
                <a:off x="5867400" y="35814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 bwMode="auto">
              <a:xfrm>
                <a:off x="6400800" y="28194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 bwMode="auto">
              <a:xfrm>
                <a:off x="5334000" y="4267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 bwMode="auto">
              <a:xfrm>
                <a:off x="5867400" y="40386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 bwMode="auto">
              <a:xfrm>
                <a:off x="6477000" y="33528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</p:grpSp>
        <p:sp>
          <p:nvSpPr>
            <p:cNvPr id="65" name="Up Arrow 64"/>
            <p:cNvSpPr/>
            <p:nvPr/>
          </p:nvSpPr>
          <p:spPr bwMode="auto">
            <a:xfrm rot="18000000" flipH="1">
              <a:off x="4984628" y="2746936"/>
              <a:ext cx="228600" cy="381000"/>
            </a:xfrm>
            <a:prstGeom prst="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69" name="Up Arrow 68"/>
            <p:cNvSpPr/>
            <p:nvPr/>
          </p:nvSpPr>
          <p:spPr bwMode="auto">
            <a:xfrm rot="3600000" flipH="1" flipV="1">
              <a:off x="4756028" y="5185336"/>
              <a:ext cx="228600" cy="381000"/>
            </a:xfrm>
            <a:prstGeom prst="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70" name="Left Arrow 69"/>
            <p:cNvSpPr/>
            <p:nvPr/>
          </p:nvSpPr>
          <p:spPr bwMode="auto">
            <a:xfrm>
              <a:off x="7086600" y="3962400"/>
              <a:ext cx="533400" cy="228600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924800" y="3886200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u="none" dirty="0" smtClean="0">
                  <a:solidFill>
                    <a:schemeClr val="bg2"/>
                  </a:solidFill>
                </a:rPr>
                <a:t>Q</a:t>
              </a:r>
              <a:r>
                <a:rPr lang="en-IN" sz="1400" u="none" dirty="0" smtClean="0">
                  <a:solidFill>
                    <a:schemeClr val="bg2"/>
                  </a:solidFill>
                </a:rPr>
                <a:t>in</a:t>
              </a:r>
              <a:endParaRPr lang="en-IN" u="none" dirty="0">
                <a:solidFill>
                  <a:schemeClr val="bg2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343400" y="3124200"/>
              <a:ext cx="6543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u="none" dirty="0" err="1" smtClean="0">
                  <a:solidFill>
                    <a:schemeClr val="bg2"/>
                  </a:solidFill>
                </a:rPr>
                <a:t>Q</a:t>
              </a:r>
              <a:r>
                <a:rPr lang="en-IN" sz="1400" u="none" dirty="0" err="1" smtClean="0">
                  <a:solidFill>
                    <a:schemeClr val="bg2"/>
                  </a:solidFill>
                </a:rPr>
                <a:t>out</a:t>
              </a:r>
              <a:endParaRPr lang="en-IN" u="none" dirty="0">
                <a:solidFill>
                  <a:schemeClr val="bg2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267200" y="4495800"/>
              <a:ext cx="6543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u="none" dirty="0" err="1" smtClean="0">
                  <a:solidFill>
                    <a:schemeClr val="bg2"/>
                  </a:solidFill>
                </a:rPr>
                <a:t>Q</a:t>
              </a:r>
              <a:r>
                <a:rPr lang="en-IN" sz="1400" u="none" dirty="0" err="1" smtClean="0">
                  <a:solidFill>
                    <a:schemeClr val="bg2"/>
                  </a:solidFill>
                </a:rPr>
                <a:t>out</a:t>
              </a:r>
              <a:endParaRPr lang="en-IN" u="none" dirty="0">
                <a:solidFill>
                  <a:schemeClr val="bg2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219200" y="6144976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u="none" dirty="0" smtClean="0">
                <a:solidFill>
                  <a:schemeClr val="bg2"/>
                </a:solidFill>
              </a:rPr>
              <a:t>Before Impact</a:t>
            </a:r>
            <a:endParaRPr lang="en-IN" sz="2000" u="none" dirty="0">
              <a:solidFill>
                <a:schemeClr val="bg2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181600" y="6248400"/>
            <a:ext cx="281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u="none" dirty="0" smtClean="0">
                <a:solidFill>
                  <a:schemeClr val="bg2"/>
                </a:solidFill>
              </a:rPr>
              <a:t>After Repeated </a:t>
            </a:r>
            <a:r>
              <a:rPr lang="en-IN" sz="2000" u="none" dirty="0">
                <a:solidFill>
                  <a:schemeClr val="bg2"/>
                </a:solidFill>
              </a:rPr>
              <a:t>I</a:t>
            </a:r>
            <a:r>
              <a:rPr lang="en-IN" sz="2000" u="none" dirty="0" smtClean="0">
                <a:solidFill>
                  <a:schemeClr val="bg2"/>
                </a:solidFill>
              </a:rPr>
              <a:t>mpacts</a:t>
            </a:r>
            <a:endParaRPr lang="en-IN" sz="2000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Maximum Gas Leak Rate</a:t>
            </a:r>
            <a:endParaRPr lang="en-IN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09600" y="2362200"/>
          <a:ext cx="3200400" cy="920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8" name="Equation" r:id="rId4" imgW="1765080" imgH="507960" progId="Equation.3">
                  <p:embed/>
                </p:oleObj>
              </mc:Choice>
              <mc:Fallback>
                <p:oleObj name="Equation" r:id="rId4" imgW="1765080" imgH="507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200400" cy="9201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Brace 5"/>
          <p:cNvSpPr/>
          <p:nvPr/>
        </p:nvSpPr>
        <p:spPr bwMode="auto">
          <a:xfrm rot="5400000">
            <a:off x="2057400" y="2743200"/>
            <a:ext cx="304800" cy="1524000"/>
          </a:xfrm>
          <a:prstGeom prst="rightBrace">
            <a:avLst>
              <a:gd name="adj1" fmla="val 26200"/>
              <a:gd name="adj2" fmla="val 47091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7" name="Right Brace 6"/>
          <p:cNvSpPr/>
          <p:nvPr/>
        </p:nvSpPr>
        <p:spPr bwMode="auto">
          <a:xfrm rot="5400000">
            <a:off x="3276600" y="3200400"/>
            <a:ext cx="304800" cy="609600"/>
          </a:xfrm>
          <a:prstGeom prst="rightBrace">
            <a:avLst>
              <a:gd name="adj1" fmla="val 26200"/>
              <a:gd name="adj2" fmla="val 47091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8100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u="none" dirty="0" smtClean="0">
                <a:solidFill>
                  <a:schemeClr val="bg2"/>
                </a:solidFill>
              </a:rPr>
              <a:t>Max total leak area</a:t>
            </a:r>
            <a:endParaRPr lang="en-IN" sz="1600" u="none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38100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u="none" dirty="0" smtClean="0">
                <a:solidFill>
                  <a:schemeClr val="bg2"/>
                </a:solidFill>
              </a:rPr>
              <a:t>Sublimate mobility</a:t>
            </a:r>
            <a:endParaRPr lang="en-IN" sz="1600" u="none" dirty="0">
              <a:solidFill>
                <a:schemeClr val="bg2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096000" y="2362200"/>
          <a:ext cx="1524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9" name="Equation" r:id="rId6" imgW="761760" imgH="469800" progId="Equation.3">
                  <p:embed/>
                </p:oleObj>
              </mc:Choice>
              <mc:Fallback>
                <p:oleObj name="Equation" r:id="rId6" imgW="761760" imgH="469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362200"/>
                        <a:ext cx="1524000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49530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u="none" dirty="0" smtClean="0">
                <a:solidFill>
                  <a:schemeClr val="bg2"/>
                </a:solidFill>
              </a:rPr>
              <a:t>Condition for normal operation:</a:t>
            </a:r>
            <a:endParaRPr lang="en-IN" b="1" u="none" dirty="0">
              <a:solidFill>
                <a:schemeClr val="bg2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096000" y="4876800"/>
          <a:ext cx="1295400" cy="492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0" name="Equation" r:id="rId8" imgW="634680" imgH="241200" progId="Equation.3">
                  <p:embed/>
                </p:oleObj>
              </mc:Choice>
              <mc:Fallback>
                <p:oleObj name="Equation" r:id="rId8" imgW="63468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876800"/>
                        <a:ext cx="1295400" cy="4922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Maximum Gas Leak Rate</a:t>
            </a:r>
            <a:endParaRPr lang="en-IN" dirty="0"/>
          </a:p>
        </p:txBody>
      </p:sp>
      <p:pic>
        <p:nvPicPr>
          <p:cNvPr id="4" name="Content Placeholder 3" descr="fig_15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" y="1981200"/>
            <a:ext cx="4419600" cy="3314700"/>
          </a:xfrm>
        </p:spPr>
      </p:pic>
      <p:sp>
        <p:nvSpPr>
          <p:cNvPr id="5" name="Rectangle 4"/>
          <p:cNvSpPr/>
          <p:nvPr/>
        </p:nvSpPr>
        <p:spPr>
          <a:xfrm>
            <a:off x="304800" y="5334000"/>
            <a:ext cx="4419600" cy="426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   Avg. </a:t>
            </a:r>
            <a:r>
              <a:rPr lang="en-IN" sz="1600" b="1" u="none" dirty="0" smtClean="0">
                <a:solidFill>
                  <a:schemeClr val="bg2"/>
                </a:solidFill>
              </a:rPr>
              <a:t>exit flow-rate </a:t>
            </a:r>
            <a:r>
              <a:rPr lang="en-IN" sz="1600" b="1" u="none" dirty="0" smtClean="0">
                <a:solidFill>
                  <a:schemeClr val="bg2"/>
                </a:solidFill>
              </a:rPr>
              <a:t>vs. </a:t>
            </a:r>
            <a:r>
              <a:rPr lang="en-IN" sz="1600" b="1" u="none" dirty="0" smtClean="0">
                <a:solidFill>
                  <a:schemeClr val="bg2"/>
                </a:solidFill>
              </a:rPr>
              <a:t>membrane thickness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76800" y="5334000"/>
            <a:ext cx="426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   Total </a:t>
            </a:r>
            <a:r>
              <a:rPr lang="en-IN" sz="1600" b="1" u="none" dirty="0" smtClean="0">
                <a:solidFill>
                  <a:schemeClr val="bg2"/>
                </a:solidFill>
              </a:rPr>
              <a:t>leak area </a:t>
            </a:r>
            <a:r>
              <a:rPr lang="en-IN" sz="1600" b="1" u="none" dirty="0" smtClean="0">
                <a:solidFill>
                  <a:schemeClr val="bg2"/>
                </a:solidFill>
              </a:rPr>
              <a:t>vs. </a:t>
            </a:r>
            <a:r>
              <a:rPr lang="en-IN" sz="1600" b="1" u="none" dirty="0" smtClean="0">
                <a:solidFill>
                  <a:schemeClr val="bg2"/>
                </a:solidFill>
              </a:rPr>
              <a:t>membrane thickness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  <p:pic>
        <p:nvPicPr>
          <p:cNvPr id="7" name="Picture 6" descr="fig_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1981200"/>
            <a:ext cx="4470401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382000" cy="715057"/>
          </a:xfrm>
        </p:spPr>
        <p:txBody>
          <a:bodyPr/>
          <a:lstStyle/>
          <a:p>
            <a:r>
              <a:rPr lang="en-IN" dirty="0" smtClean="0"/>
              <a:t>Theoretical probability of successful penetration</a:t>
            </a:r>
            <a:endParaRPr lang="en-IN" dirty="0"/>
          </a:p>
        </p:txBody>
      </p:sp>
      <p:pic>
        <p:nvPicPr>
          <p:cNvPr id="4" name="Content Placeholder 5" descr="fig_9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81533" y="2168775"/>
            <a:ext cx="5333334" cy="4000000"/>
          </a:xfr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209800" y="6248400"/>
            <a:ext cx="510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   Probability </a:t>
            </a:r>
            <a:r>
              <a:rPr lang="en-IN" sz="1600" b="1" u="none" dirty="0" smtClean="0">
                <a:solidFill>
                  <a:schemeClr val="bg2"/>
                </a:solidFill>
              </a:rPr>
              <a:t>of successful </a:t>
            </a:r>
            <a:r>
              <a:rPr lang="en-IN" sz="1600" b="1" u="none" dirty="0" smtClean="0">
                <a:solidFill>
                  <a:schemeClr val="bg2"/>
                </a:solidFill>
              </a:rPr>
              <a:t>meteoroid </a:t>
            </a:r>
            <a:r>
              <a:rPr lang="en-IN" sz="1600" b="1" u="none" dirty="0" smtClean="0">
                <a:solidFill>
                  <a:schemeClr val="bg2"/>
                </a:solidFill>
              </a:rPr>
              <a:t>penetration.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066800"/>
            <a:ext cx="6477000" cy="609600"/>
          </a:xfrm>
        </p:spPr>
        <p:txBody>
          <a:bodyPr/>
          <a:lstStyle/>
          <a:p>
            <a:r>
              <a:rPr lang="en-IN" dirty="0" smtClean="0"/>
              <a:t>Sensitivity Analysis</a:t>
            </a:r>
            <a:endParaRPr lang="en-IN" dirty="0"/>
          </a:p>
        </p:txBody>
      </p:sp>
      <p:pic>
        <p:nvPicPr>
          <p:cNvPr id="4" name="Content Placeholder 3" descr="fig_1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2514600"/>
            <a:ext cx="4876800" cy="3657600"/>
          </a:xfrm>
        </p:spPr>
      </p:pic>
      <p:grpSp>
        <p:nvGrpSpPr>
          <p:cNvPr id="3" name="Group 24"/>
          <p:cNvGrpSpPr/>
          <p:nvPr/>
        </p:nvGrpSpPr>
        <p:grpSpPr>
          <a:xfrm>
            <a:off x="1752600" y="1828800"/>
            <a:ext cx="5715000" cy="3886200"/>
            <a:chOff x="2209800" y="1752600"/>
            <a:chExt cx="5715000" cy="3886200"/>
          </a:xfrm>
        </p:grpSpPr>
        <p:pic>
          <p:nvPicPr>
            <p:cNvPr id="5" name="Picture 4" descr="fig_1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0" y="1752600"/>
              <a:ext cx="4165600" cy="3124200"/>
            </a:xfrm>
            <a:prstGeom prst="rect">
              <a:avLst/>
            </a:prstGeom>
            <a:ln w="3175">
              <a:solidFill>
                <a:schemeClr val="bg2"/>
              </a:solidFill>
            </a:ln>
          </p:spPr>
        </p:pic>
        <p:sp>
          <p:nvSpPr>
            <p:cNvPr id="7" name="Rectangle 6"/>
            <p:cNvSpPr/>
            <p:nvPr/>
          </p:nvSpPr>
          <p:spPr bwMode="auto">
            <a:xfrm>
              <a:off x="2209800" y="5181600"/>
              <a:ext cx="533400" cy="457200"/>
            </a:xfrm>
            <a:prstGeom prst="rect">
              <a:avLst/>
            </a:prstGeom>
            <a:no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 flipV="1">
              <a:off x="2209800" y="1752600"/>
              <a:ext cx="1524000" cy="3429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2743200" y="4876800"/>
              <a:ext cx="5181600" cy="762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3" name="Rectangle 22"/>
          <p:cNvSpPr/>
          <p:nvPr/>
        </p:nvSpPr>
        <p:spPr>
          <a:xfrm>
            <a:off x="2667000" y="61722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600" b="1" u="none" dirty="0" smtClean="0">
                <a:solidFill>
                  <a:schemeClr val="bg2"/>
                </a:solidFill>
              </a:rPr>
              <a:t>Sensitivity </a:t>
            </a:r>
            <a:r>
              <a:rPr lang="en-IN" sz="1600" b="1" u="none" dirty="0" smtClean="0">
                <a:solidFill>
                  <a:schemeClr val="bg2"/>
                </a:solidFill>
              </a:rPr>
              <a:t>analysis of material properties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46341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IN" sz="2400" dirty="0" smtClean="0"/>
              <a:t>Yearly penetration probability converges to 65% above a membrane thickness of 2 mil </a:t>
            </a:r>
          </a:p>
          <a:p>
            <a:pPr>
              <a:spcBef>
                <a:spcPts val="0"/>
              </a:spcBef>
            </a:pPr>
            <a:r>
              <a:rPr lang="en-IN" sz="2400" dirty="0" smtClean="0"/>
              <a:t>Penetration probability shows much higher sensitivity (about three times) to membrane thickness as compared to density and heat of vaporization</a:t>
            </a:r>
          </a:p>
          <a:p>
            <a:pPr>
              <a:lnSpc>
                <a:spcPct val="150000"/>
              </a:lnSpc>
            </a:pPr>
            <a:endParaRPr lang="en-I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40" y="1066800"/>
            <a:ext cx="8991600" cy="715057"/>
          </a:xfrm>
        </p:spPr>
        <p:txBody>
          <a:bodyPr/>
          <a:lstStyle/>
          <a:p>
            <a:r>
              <a:rPr lang="en-IN" dirty="0" smtClean="0"/>
              <a:t>Theoretical probability for </a:t>
            </a:r>
            <a:r>
              <a:rPr lang="en-IN" dirty="0" smtClean="0"/>
              <a:t>max </a:t>
            </a:r>
            <a:r>
              <a:rPr lang="en-IN" dirty="0" smtClean="0"/>
              <a:t>damage area</a:t>
            </a:r>
            <a:endParaRPr lang="en-IN" dirty="0"/>
          </a:p>
        </p:txBody>
      </p:sp>
      <p:pic>
        <p:nvPicPr>
          <p:cNvPr id="4" name="Content Placeholder 3" descr="fig_16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31432" y="1981200"/>
            <a:ext cx="5736167" cy="4302125"/>
          </a:xfrm>
        </p:spPr>
      </p:pic>
      <p:sp>
        <p:nvSpPr>
          <p:cNvPr id="5" name="Rectangle 4"/>
          <p:cNvSpPr/>
          <p:nvPr/>
        </p:nvSpPr>
        <p:spPr>
          <a:xfrm>
            <a:off x="1905000" y="6248400"/>
            <a:ext cx="579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Probability </a:t>
            </a:r>
            <a:r>
              <a:rPr lang="en-IN" sz="1600" b="1" u="none" dirty="0" smtClean="0">
                <a:solidFill>
                  <a:schemeClr val="bg2"/>
                </a:solidFill>
              </a:rPr>
              <a:t>of failure and total leakage area </a:t>
            </a:r>
            <a:r>
              <a:rPr lang="en-IN" sz="1600" b="1" u="none" dirty="0" smtClean="0">
                <a:solidFill>
                  <a:schemeClr val="bg2"/>
                </a:solidFill>
              </a:rPr>
              <a:t>vs. </a:t>
            </a:r>
            <a:r>
              <a:rPr lang="en-IN" sz="1600" b="1" u="none" dirty="0" smtClean="0">
                <a:solidFill>
                  <a:schemeClr val="bg2"/>
                </a:solidFill>
              </a:rPr>
              <a:t>thickness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Volumetric Leak Rate</a:t>
            </a:r>
            <a:endParaRPr lang="en-IN" dirty="0"/>
          </a:p>
        </p:txBody>
      </p:sp>
      <p:pic>
        <p:nvPicPr>
          <p:cNvPr id="4" name="Content Placeholder 3" descr="sublimate_4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981199"/>
            <a:ext cx="5715000" cy="4286249"/>
          </a:xfrm>
        </p:spPr>
      </p:pic>
      <p:sp>
        <p:nvSpPr>
          <p:cNvPr id="5" name="Rectangle 4"/>
          <p:cNvSpPr/>
          <p:nvPr/>
        </p:nvSpPr>
        <p:spPr>
          <a:xfrm>
            <a:off x="1981200" y="6172200"/>
            <a:ext cx="533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Volume </a:t>
            </a:r>
            <a:r>
              <a:rPr lang="en-IN" sz="1600" b="1" u="none" dirty="0" smtClean="0">
                <a:solidFill>
                  <a:schemeClr val="bg2"/>
                </a:solidFill>
              </a:rPr>
              <a:t>and mass flow-rates for different sublimates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Multilayer membrane better than multi-bladder system.</a:t>
            </a:r>
          </a:p>
          <a:p>
            <a:r>
              <a:rPr lang="en-IN" sz="2400" dirty="0" smtClean="0"/>
              <a:t>Volume </a:t>
            </a:r>
            <a:r>
              <a:rPr lang="en-IN" sz="2400" dirty="0" smtClean="0"/>
              <a:t>rate of leak shows stronger sensitivity to molecular mobility than molecular mass</a:t>
            </a:r>
          </a:p>
          <a:p>
            <a:r>
              <a:rPr lang="en-IN" sz="2400" dirty="0" smtClean="0"/>
              <a:t>At </a:t>
            </a:r>
            <a:r>
              <a:rPr lang="en-IN" sz="2400" dirty="0" err="1" smtClean="0"/>
              <a:t>Tavg</a:t>
            </a:r>
            <a:r>
              <a:rPr lang="en-IN" sz="2400" dirty="0" smtClean="0"/>
              <a:t>= 394K,  the following </a:t>
            </a:r>
            <a:r>
              <a:rPr lang="en-IN" sz="2400" dirty="0" smtClean="0"/>
              <a:t>studied </a:t>
            </a:r>
            <a:r>
              <a:rPr lang="en-IN" sz="2400" dirty="0" smtClean="0"/>
              <a:t>sublimates were found </a:t>
            </a:r>
            <a:r>
              <a:rPr lang="en-IN" sz="2400" dirty="0" smtClean="0"/>
              <a:t>to</a:t>
            </a:r>
            <a:r>
              <a:rPr lang="en-IN" sz="2400" dirty="0" smtClean="0"/>
              <a:t> perform the best</a:t>
            </a:r>
            <a:r>
              <a:rPr lang="en-IN" sz="2400" dirty="0" smtClean="0"/>
              <a:t>:</a:t>
            </a:r>
            <a:endParaRPr lang="en-IN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IN" sz="2400" dirty="0" smtClean="0"/>
              <a:t>benzoic acid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 smtClean="0"/>
              <a:t>salicylic acid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 smtClean="0"/>
              <a:t>o-</a:t>
            </a:r>
            <a:r>
              <a:rPr lang="en-IN" sz="2400" dirty="0" err="1" smtClean="0"/>
              <a:t>methoxybenzoic</a:t>
            </a:r>
            <a:r>
              <a:rPr lang="en-IN" sz="2400" dirty="0" smtClean="0"/>
              <a:t> acid </a:t>
            </a:r>
          </a:p>
          <a:p>
            <a:pPr>
              <a:lnSpc>
                <a:spcPct val="150000"/>
              </a:lnSpc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Ongoing/further work</a:t>
            </a:r>
            <a:endParaRPr lang="en-IN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895600"/>
            <a:ext cx="385095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5943600" y="4343400"/>
            <a:ext cx="2057400" cy="762000"/>
            <a:chOff x="5562600" y="5029200"/>
            <a:chExt cx="2057400" cy="7620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5562600" y="5029200"/>
              <a:ext cx="457200" cy="762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7010400" y="5029200"/>
              <a:ext cx="609600" cy="762000"/>
              <a:chOff x="6553200" y="5029200"/>
              <a:chExt cx="609600" cy="762000"/>
            </a:xfrm>
          </p:grpSpPr>
          <p:sp>
            <p:nvSpPr>
              <p:cNvPr id="7" name="Trapezoid 6"/>
              <p:cNvSpPr/>
              <p:nvPr/>
            </p:nvSpPr>
            <p:spPr bwMode="auto">
              <a:xfrm rot="10800000">
                <a:off x="6553200" y="5029200"/>
                <a:ext cx="609600" cy="762000"/>
              </a:xfrm>
              <a:prstGeom prst="trapezoid">
                <a:avLst>
                  <a:gd name="adj" fmla="val 31000"/>
                </a:avLst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 bwMode="auto">
              <a:xfrm>
                <a:off x="6681216" y="5230368"/>
                <a:ext cx="377952" cy="219456"/>
              </a:xfrm>
              <a:custGeom>
                <a:avLst/>
                <a:gdLst>
                  <a:gd name="connsiteX0" fmla="*/ 0 w 377952"/>
                  <a:gd name="connsiteY0" fmla="*/ 219456 h 219456"/>
                  <a:gd name="connsiteX1" fmla="*/ 195072 w 377952"/>
                  <a:gd name="connsiteY1" fmla="*/ 0 h 219456"/>
                  <a:gd name="connsiteX2" fmla="*/ 377952 w 377952"/>
                  <a:gd name="connsiteY2" fmla="*/ 219456 h 21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7952" h="219456">
                    <a:moveTo>
                      <a:pt x="0" y="219456"/>
                    </a:moveTo>
                    <a:cubicBezTo>
                      <a:pt x="66040" y="109728"/>
                      <a:pt x="132080" y="0"/>
                      <a:pt x="195072" y="0"/>
                    </a:cubicBezTo>
                    <a:cubicBezTo>
                      <a:pt x="258064" y="0"/>
                      <a:pt x="308864" y="170688"/>
                      <a:pt x="377952" y="219456"/>
                    </a:cubicBezTo>
                  </a:path>
                </a:pathLst>
              </a:cu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</p:grpSp>
        <p:sp>
          <p:nvSpPr>
            <p:cNvPr id="13" name="Left-Right Arrow 12"/>
            <p:cNvSpPr/>
            <p:nvPr/>
          </p:nvSpPr>
          <p:spPr bwMode="auto">
            <a:xfrm>
              <a:off x="6400800" y="5257800"/>
              <a:ext cx="381000" cy="152400"/>
            </a:xfrm>
            <a:prstGeom prst="leftRightArrow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</p:grpSp>
      <p:sp>
        <p:nvSpPr>
          <p:cNvPr id="6" name="Arc 5"/>
          <p:cNvSpPr/>
          <p:nvPr/>
        </p:nvSpPr>
        <p:spPr bwMode="auto">
          <a:xfrm rot="20770186">
            <a:off x="5672711" y="4752411"/>
            <a:ext cx="998311" cy="1042334"/>
          </a:xfrm>
          <a:prstGeom prst="arc">
            <a:avLst>
              <a:gd name="adj1" fmla="val 15327627"/>
              <a:gd name="adj2" fmla="val 18560929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7200" y="2514600"/>
            <a:ext cx="4572000" cy="2936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/>
            </a:pPr>
            <a:r>
              <a:rPr lang="en-US" b="1" u="none" kern="0" dirty="0" smtClean="0">
                <a:solidFill>
                  <a:schemeClr val="bg2"/>
                </a:solidFill>
              </a:rPr>
              <a:t>Inclusion of pre-stress into model</a:t>
            </a:r>
          </a:p>
          <a:p>
            <a:pPr marL="342900" lvl="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/>
            </a:pPr>
            <a:r>
              <a:rPr lang="en-US" b="1" u="none" kern="0" dirty="0" smtClean="0">
                <a:solidFill>
                  <a:schemeClr val="bg2"/>
                </a:solidFill>
              </a:rPr>
              <a:t>Promising areas: Diaphragm based actuation, </a:t>
            </a:r>
            <a:r>
              <a:rPr lang="en-US" b="1" u="none" kern="0" dirty="0" err="1" smtClean="0">
                <a:solidFill>
                  <a:schemeClr val="bg2"/>
                </a:solidFill>
              </a:rPr>
              <a:t>Rigidization</a:t>
            </a:r>
            <a:r>
              <a:rPr lang="en-US" b="1" u="none" kern="0" dirty="0" smtClean="0">
                <a:solidFill>
                  <a:schemeClr val="bg2"/>
                </a:solidFill>
              </a:rPr>
              <a:t> on command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0" y="5410200"/>
            <a:ext cx="365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u="none" dirty="0" smtClean="0">
                <a:solidFill>
                  <a:schemeClr val="bg2"/>
                </a:solidFill>
              </a:rPr>
              <a:t>Fig 12. Diaphragm based actuation (</a:t>
            </a:r>
            <a:r>
              <a:rPr lang="en-IN" sz="1600" b="1" u="none" dirty="0" err="1" smtClean="0">
                <a:solidFill>
                  <a:schemeClr val="bg2"/>
                </a:solidFill>
              </a:rPr>
              <a:t>Ishimura</a:t>
            </a:r>
            <a:r>
              <a:rPr lang="en-IN" sz="1600" b="1" u="none" dirty="0" smtClean="0">
                <a:solidFill>
                  <a:schemeClr val="bg2"/>
                </a:solidFill>
              </a:rPr>
              <a:t>, 2013)</a:t>
            </a:r>
            <a:endParaRPr lang="en-IN" sz="1600" b="1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sz="2000" dirty="0" err="1" smtClean="0"/>
              <a:t>Spenvis</a:t>
            </a:r>
            <a:r>
              <a:rPr lang="en-IN" sz="2000" dirty="0" smtClean="0"/>
              <a:t> database at </a:t>
            </a:r>
            <a:r>
              <a:rPr lang="en-IN" sz="2000" dirty="0" smtClean="0">
                <a:hlinkClick r:id="rId3"/>
              </a:rPr>
              <a:t>www.spenvis.oma.be</a:t>
            </a:r>
            <a:endParaRPr lang="en-IN" sz="2000" dirty="0" smtClean="0"/>
          </a:p>
          <a:p>
            <a:pPr>
              <a:lnSpc>
                <a:spcPct val="150000"/>
              </a:lnSpc>
            </a:pPr>
            <a:r>
              <a:rPr lang="en-IN" sz="2000" dirty="0" err="1" smtClean="0"/>
              <a:t>Babuscia</a:t>
            </a:r>
            <a:r>
              <a:rPr lang="en-IN" sz="2000" dirty="0" smtClean="0"/>
              <a:t>, Alessandra, et al. "</a:t>
            </a:r>
            <a:r>
              <a:rPr lang="en-IN" sz="2000" dirty="0" err="1" smtClean="0"/>
              <a:t>CommCube</a:t>
            </a:r>
            <a:r>
              <a:rPr lang="en-IN" sz="2000" dirty="0" smtClean="0"/>
              <a:t> 1 and 2: A </a:t>
            </a:r>
            <a:r>
              <a:rPr lang="en-IN" sz="2000" dirty="0" err="1" smtClean="0"/>
              <a:t>CubeSat</a:t>
            </a:r>
            <a:r>
              <a:rPr lang="en-IN" sz="2000" dirty="0" smtClean="0"/>
              <a:t> series of missions to enhance communication capabilities for </a:t>
            </a:r>
            <a:r>
              <a:rPr lang="en-IN" sz="2000" dirty="0" err="1" smtClean="0"/>
              <a:t>CubeSat</a:t>
            </a:r>
            <a:r>
              <a:rPr lang="en-IN" sz="2000" dirty="0" smtClean="0"/>
              <a:t>." </a:t>
            </a:r>
            <a:r>
              <a:rPr lang="en-IN" sz="2000" i="1" dirty="0" smtClean="0"/>
              <a:t>Aerospace Conference, 2013 IEEE</a:t>
            </a:r>
            <a:r>
              <a:rPr lang="en-IN" sz="2000" dirty="0" smtClean="0"/>
              <a:t>. IEEE, 2013.</a:t>
            </a:r>
          </a:p>
          <a:p>
            <a:pPr>
              <a:lnSpc>
                <a:spcPct val="150000"/>
              </a:lnSpc>
            </a:pPr>
            <a:r>
              <a:rPr lang="en-IN" sz="2000" i="1" dirty="0" smtClean="0"/>
              <a:t>Meteoroid Environment Model:-1969:(near Earth to Lunar Surface)</a:t>
            </a:r>
            <a:r>
              <a:rPr lang="en-IN" sz="2000" dirty="0" smtClean="0"/>
              <a:t>. Clearinghouse for Federal Scientific and Technical Information, 1969</a:t>
            </a:r>
            <a:r>
              <a:rPr lang="en-IN" sz="2000" b="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IN" sz="2000" dirty="0" err="1" smtClean="0"/>
              <a:t>Pailer</a:t>
            </a:r>
            <a:r>
              <a:rPr lang="en-IN" sz="2000" dirty="0" smtClean="0"/>
              <a:t>, N. "The penetration limit of thin films." </a:t>
            </a:r>
            <a:r>
              <a:rPr lang="en-IN" sz="2000" i="1" dirty="0" smtClean="0"/>
              <a:t>Planetary and Space Science</a:t>
            </a:r>
            <a:r>
              <a:rPr lang="en-IN" sz="2000" dirty="0" smtClean="0"/>
              <a:t>28.3 (1980): 321-331</a:t>
            </a:r>
            <a:r>
              <a:rPr lang="en-IN" sz="2000" b="0" dirty="0" smtClean="0"/>
              <a:t>.</a:t>
            </a:r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81048</TotalTime>
  <Words>632</Words>
  <Application>Microsoft Office PowerPoint</Application>
  <PresentationFormat>On-screen Show (4:3)</PresentationFormat>
  <Paragraphs>157</Paragraphs>
  <Slides>25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Garamond</vt:lpstr>
      <vt:lpstr>Wingdings</vt:lpstr>
      <vt:lpstr>Stream</vt:lpstr>
      <vt:lpstr>Equation</vt:lpstr>
      <vt:lpstr>PowerPoint Presentation</vt:lpstr>
      <vt:lpstr>Inflatable Antenna - Motivation</vt:lpstr>
      <vt:lpstr>Challenges</vt:lpstr>
      <vt:lpstr>Objectives</vt:lpstr>
      <vt:lpstr>Objective</vt:lpstr>
      <vt:lpstr>Outline of procedure</vt:lpstr>
      <vt:lpstr>Space Environment</vt:lpstr>
      <vt:lpstr>Micrometeoroid mass and velocity distribution</vt:lpstr>
      <vt:lpstr>Joint Probability distribution</vt:lpstr>
      <vt:lpstr>Outline of Analysis</vt:lpstr>
      <vt:lpstr>Membrane Analysis – Definition of problem</vt:lpstr>
      <vt:lpstr>Penetration depth</vt:lpstr>
      <vt:lpstr>Penetration depth</vt:lpstr>
      <vt:lpstr>Successive Impact Deceleration</vt:lpstr>
      <vt:lpstr>Maximum Gas Leak Rate</vt:lpstr>
      <vt:lpstr>Maximum Gas Leak Rate</vt:lpstr>
      <vt:lpstr>Maximum Gas Leak Rate</vt:lpstr>
      <vt:lpstr>Theoretical probability of successful penetration</vt:lpstr>
      <vt:lpstr>Sensitivity Analysis</vt:lpstr>
      <vt:lpstr>Discussion</vt:lpstr>
      <vt:lpstr>Theoretical probability for max damage area</vt:lpstr>
      <vt:lpstr>Volumetric Leak Rate</vt:lpstr>
      <vt:lpstr>Conclusions</vt:lpstr>
      <vt:lpstr>Ongoing/further work</vt:lpstr>
      <vt:lpstr>References</vt:lpstr>
    </vt:vector>
  </TitlesOfParts>
  <Company>JL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Jekan</cp:lastModifiedBy>
  <cp:revision>678</cp:revision>
  <dcterms:created xsi:type="dcterms:W3CDTF">2008-05-21T01:02:12Z</dcterms:created>
  <dcterms:modified xsi:type="dcterms:W3CDTF">2015-04-27T07:19:32Z</dcterms:modified>
</cp:coreProperties>
</file>