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1" r:id="rId3"/>
    <p:sldId id="257" r:id="rId4"/>
    <p:sldId id="280" r:id="rId5"/>
    <p:sldId id="262" r:id="rId6"/>
    <p:sldId id="259" r:id="rId7"/>
    <p:sldId id="279" r:id="rId8"/>
    <p:sldId id="282" r:id="rId9"/>
    <p:sldId id="274" r:id="rId10"/>
    <p:sldId id="281" r:id="rId11"/>
    <p:sldId id="284" r:id="rId12"/>
    <p:sldId id="276" r:id="rId13"/>
    <p:sldId id="277" r:id="rId14"/>
    <p:sldId id="260" r:id="rId15"/>
    <p:sldId id="263" r:id="rId16"/>
    <p:sldId id="286" r:id="rId17"/>
    <p:sldId id="266" r:id="rId18"/>
    <p:sldId id="285" r:id="rId19"/>
    <p:sldId id="270" r:id="rId20"/>
    <p:sldId id="268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9" autoAdjust="0"/>
    <p:restoredTop sz="95301" autoAdjust="0"/>
  </p:normalViewPr>
  <p:slideViewPr>
    <p:cSldViewPr snapToGrid="0">
      <p:cViewPr>
        <p:scale>
          <a:sx n="84" d="100"/>
          <a:sy n="84" d="100"/>
        </p:scale>
        <p:origin x="580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D9CD1-EBDA-487B-A48E-170D60AF439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00326-D194-4471-A17A-97547CD99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6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ACESat</a:t>
            </a:r>
            <a:r>
              <a:rPr lang="en-US" dirty="0" smtClean="0"/>
              <a:t> </a:t>
            </a:r>
            <a:r>
              <a:rPr lang="en-US" dirty="0" smtClean="0"/>
              <a:t>is a satellite that</a:t>
            </a:r>
            <a:r>
              <a:rPr lang="en-US" baseline="0" dirty="0" smtClean="0"/>
              <a:t> will use a coronagraph to look </a:t>
            </a:r>
            <a:r>
              <a:rPr lang="en-US" baseline="0" dirty="0" smtClean="0"/>
              <a:t>for </a:t>
            </a:r>
            <a:r>
              <a:rPr lang="en-US" baseline="0" dirty="0" smtClean="0"/>
              <a:t>an orbiting exoplanets around one </a:t>
            </a:r>
            <a:r>
              <a:rPr lang="en-US" baseline="0" dirty="0" smtClean="0"/>
              <a:t>of the Alpha </a:t>
            </a:r>
            <a:r>
              <a:rPr lang="en-US" baseline="0" dirty="0" smtClean="0"/>
              <a:t>Centauri. If </a:t>
            </a:r>
            <a:r>
              <a:rPr lang="en-US" baseline="0" dirty="0" smtClean="0"/>
              <a:t>an existing exoplanet is detected, the coronagraph will be able to directly measure the spectra of the orbiting exoplanet. 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Alpha Centauri is a great candidate for a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ACESat’s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coronagraph to look at. First, it’s our closest binary star system. This close proximity allows for current/foreseeable technology to be used to detect an exoplanet. In addition, there have been suggestions from recent Kepler data that there is a 40-50 % chance one of the stars supports a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habitable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planet.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89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Decommissioning</a:t>
            </a:r>
            <a:r>
              <a:rPr lang="en-US" baseline="0" dirty="0" smtClean="0"/>
              <a:t> orbit = already in disposal orbit; safe from earth collisions.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3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are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ACESat</a:t>
            </a:r>
            <a:r>
              <a:rPr lang="en-US" baseline="0" dirty="0" smtClean="0"/>
              <a:t> overall mission requirements. To meet the SMEX proposal launch deadline, that </a:t>
            </a:r>
            <a:r>
              <a:rPr lang="en-US" baseline="0" dirty="0" err="1" smtClean="0"/>
              <a:t>ACESat</a:t>
            </a:r>
            <a:r>
              <a:rPr lang="en-US" baseline="0" dirty="0" smtClean="0"/>
              <a:t> was submitted to, the spacecraft must launch before December 2020 and have a maximum lifetime of 2 years.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spacecraft is a </a:t>
            </a:r>
            <a:r>
              <a:rPr lang="en-US" baseline="0" dirty="0" err="1" smtClean="0"/>
              <a:t>smallsatellite</a:t>
            </a:r>
            <a:r>
              <a:rPr lang="en-US" baseline="0" dirty="0" smtClean="0"/>
              <a:t> with a wet mass of 238 kg (135 kg bi-propellant) and is planned to be a secondary  payload on a SSL communications satellite. It will be released in a Geostationary Transfer Orbit, or GTO.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69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Launch site is</a:t>
            </a:r>
            <a:r>
              <a:rPr lang="en-US" baseline="0" dirty="0" smtClean="0"/>
              <a:t> still undetermined,</a:t>
            </a:r>
          </a:p>
          <a:p>
            <a:endParaRPr lang="en-US" baseline="0" dirty="0" smtClean="0"/>
          </a:p>
          <a:p>
            <a:r>
              <a:rPr lang="en-US" baseline="0" dirty="0" smtClean="0"/>
              <a:t>GTO launch time is acceptable for secondary payload nearly 50%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07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image shows</a:t>
            </a:r>
            <a:r>
              <a:rPr lang="en-US" baseline="0" dirty="0" smtClean="0"/>
              <a:t> the different launch injections for either Earth trailing or Earth leading orbit (two classes of escape trajectory that provide minimal distance from Earth) . Sun direction is bottom of page. </a:t>
            </a:r>
          </a:p>
          <a:p>
            <a:r>
              <a:rPr lang="en-US" baseline="0" dirty="0" smtClean="0"/>
              <a:t>Different </a:t>
            </a:r>
            <a:r>
              <a:rPr lang="en-US" baseline="0" dirty="0" err="1" smtClean="0"/>
              <a:t>raans</a:t>
            </a:r>
            <a:r>
              <a:rPr lang="en-US" baseline="0" dirty="0" smtClean="0"/>
              <a:t> give different esc profiles, </a:t>
            </a:r>
            <a:r>
              <a:rPr lang="en-US" baseline="0" dirty="0" err="1" smtClean="0"/>
              <a:t>raan</a:t>
            </a:r>
            <a:r>
              <a:rPr lang="en-US" baseline="0" dirty="0" smtClean="0"/>
              <a:t> is determined by what time of day </a:t>
            </a:r>
            <a:r>
              <a:rPr lang="en-US" baseline="0" dirty="0" err="1" smtClean="0"/>
              <a:t>sc</a:t>
            </a:r>
            <a:r>
              <a:rPr lang="en-US" baseline="0" dirty="0" smtClean="0"/>
              <a:t> is launched. </a:t>
            </a:r>
          </a:p>
          <a:p>
            <a:r>
              <a:rPr lang="en-US" baseline="0" dirty="0" smtClean="0"/>
              <a:t>This </a:t>
            </a:r>
            <a:r>
              <a:rPr lang="en-US" baseline="0" dirty="0" smtClean="0"/>
              <a:t>is how a leading or trailing solar orbit is attained.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67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2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Spacex</a:t>
            </a:r>
            <a:r>
              <a:rPr lang="en-US" dirty="0" smtClean="0"/>
              <a:t> launch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thaicom</a:t>
            </a:r>
            <a:r>
              <a:rPr lang="en-US" baseline="0" dirty="0" smtClean="0"/>
              <a:t> 6 at 22 UTGC and </a:t>
            </a:r>
            <a:r>
              <a:rPr lang="en-US" baseline="0" dirty="0" err="1" smtClean="0"/>
              <a:t>ASIASat</a:t>
            </a:r>
            <a:r>
              <a:rPr lang="en-US" baseline="0" dirty="0" smtClean="0"/>
              <a:t> 6 at 5 UTGC, CRS 7 at 6 pm,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**Desired heliocentric orbit under teal line satisfies max range condition of 0.5 AU after mission lifetime and 800 m/s </a:t>
            </a:r>
            <a:r>
              <a:rPr lang="en-US" sz="1200" dirty="0" err="1" smtClean="0"/>
              <a:t>dV</a:t>
            </a:r>
            <a:r>
              <a:rPr lang="en-US" sz="1200" dirty="0" smtClean="0"/>
              <a:t> maneuver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78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graph illustrates</a:t>
            </a:r>
            <a:r>
              <a:rPr lang="en-US" baseline="0" dirty="0" smtClean="0"/>
              <a:t> the ‘sweet spot’ of RAAN for obtaining a range </a:t>
            </a:r>
            <a:r>
              <a:rPr lang="en-US" baseline="0" dirty="0" err="1" smtClean="0"/>
              <a:t>btwn</a:t>
            </a:r>
            <a:r>
              <a:rPr lang="en-US" baseline="0" dirty="0" smtClean="0"/>
              <a:t> Earth and SC after 3 years. Anything under teal line represents desirable orbit that costs &lt;800 m/s maximum </a:t>
            </a:r>
            <a:r>
              <a:rPr lang="en-US" baseline="0" dirty="0" err="1" smtClean="0"/>
              <a:t>dV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55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Earth escape trajectories can be thought of as being broken into 4 quadrants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40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Different launch times/RAAN</a:t>
            </a:r>
            <a:r>
              <a:rPr lang="en-US" baseline="0" dirty="0" smtClean="0"/>
              <a:t> values that</a:t>
            </a:r>
            <a:r>
              <a:rPr lang="en-US" dirty="0" smtClean="0"/>
              <a:t> give different escape trajectories</a:t>
            </a:r>
          </a:p>
          <a:p>
            <a:endParaRPr lang="en-US" dirty="0" smtClean="0"/>
          </a:p>
          <a:p>
            <a:r>
              <a:rPr lang="en-US" dirty="0" smtClean="0"/>
              <a:t>Frozen in earth </a:t>
            </a:r>
            <a:r>
              <a:rPr lang="en-US" dirty="0" err="1" smtClean="0"/>
              <a:t>centred</a:t>
            </a:r>
            <a:r>
              <a:rPr lang="en-US" baseline="0" dirty="0" smtClean="0"/>
              <a:t> sun rotating frame; sun – earth line is fixed.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6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Active station keeping to</a:t>
            </a:r>
            <a:r>
              <a:rPr lang="en-US" baseline="0" dirty="0" smtClean="0"/>
              <a:t> keep SC close to Earth in heliocentric space will cost minimum of 1 km/s</a:t>
            </a:r>
          </a:p>
          <a:p>
            <a:r>
              <a:rPr lang="en-US" baseline="0" dirty="0" smtClean="0"/>
              <a:t>If SC doesn’t get released into GTO (eccentric orbit, there exists line of </a:t>
            </a:r>
            <a:r>
              <a:rPr lang="en-US" baseline="0" dirty="0" err="1" smtClean="0"/>
              <a:t>apsides</a:t>
            </a:r>
            <a:r>
              <a:rPr lang="en-US" baseline="0" dirty="0" smtClean="0"/>
              <a:t>, therefore our escape options are limited to line of </a:t>
            </a:r>
            <a:r>
              <a:rPr lang="en-US" baseline="0" dirty="0" err="1" smtClean="0"/>
              <a:t>apsides</a:t>
            </a:r>
            <a:r>
              <a:rPr lang="en-US" baseline="0" dirty="0" smtClean="0"/>
              <a:t> direction)</a:t>
            </a:r>
          </a:p>
          <a:p>
            <a:r>
              <a:rPr lang="en-US" baseline="0" dirty="0" smtClean="0"/>
              <a:t>Circular LEO parking orbit would be different, could launch at any time to obtain escape trajectory (CON: require a lot more </a:t>
            </a:r>
            <a:r>
              <a:rPr lang="en-US" baseline="0" dirty="0" err="1" smtClean="0"/>
              <a:t>engery</a:t>
            </a:r>
            <a:r>
              <a:rPr lang="en-US" baseline="0" dirty="0" smtClean="0"/>
              <a:t> to escape)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75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99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0.28 AU ~ 41.5</a:t>
            </a:r>
            <a:r>
              <a:rPr lang="en-US" baseline="0" dirty="0" smtClean="0"/>
              <a:t> million km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803A1-2DB1-479F-A40E-2972F99877C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126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Based</a:t>
            </a:r>
            <a:r>
              <a:rPr lang="en-US" baseline="0" dirty="0" smtClean="0"/>
              <a:t> off of two optimal launch windows for obtaining a Heliocentric orbit, this demonstrates the practicality of launching as a secondary payload;</a:t>
            </a:r>
            <a:endParaRPr lang="en-US" dirty="0" smtClean="0"/>
          </a:p>
          <a:p>
            <a:r>
              <a:rPr lang="en-US" dirty="0" smtClean="0"/>
              <a:t>This signifies that majority</a:t>
            </a:r>
            <a:r>
              <a:rPr lang="en-US" baseline="0" dirty="0" smtClean="0"/>
              <a:t> of launches occur during optimal launch hours/sweet RAAN spots for Earth Trailing Heliocentric </a:t>
            </a:r>
            <a:r>
              <a:rPr lang="en-US" baseline="0" dirty="0" err="1" smtClean="0"/>
              <a:t>ACESat</a:t>
            </a:r>
            <a:r>
              <a:rPr lang="en-US" baseline="0" dirty="0" smtClean="0"/>
              <a:t> orbit; will be American launch</a:t>
            </a:r>
          </a:p>
          <a:p>
            <a:r>
              <a:rPr lang="en-US" baseline="0" dirty="0" smtClean="0"/>
              <a:t>***make sure it works for UTC******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00326-D194-4471-A17A-97547CD9989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37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91" y="3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2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1"/>
            <a:ext cx="83058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91" y="3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5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 descr="Code_R_logo-v7-no_tex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91" y="3"/>
            <a:ext cx="922012" cy="921937"/>
          </a:xfrm>
          <a:prstGeom prst="rect">
            <a:avLst/>
          </a:prstGeo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8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ode_R_logo-v7-no_tex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91" y="3"/>
            <a:ext cx="922012" cy="921937"/>
          </a:xfrm>
          <a:prstGeom prst="rect">
            <a:avLst/>
          </a:prstGeom>
        </p:spPr>
      </p:pic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4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143000"/>
            <a:ext cx="3008313" cy="1009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1" cy="50854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286000"/>
            <a:ext cx="3008313" cy="40758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ode_R_logo-v7-no_tex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91" y="3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0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ode_R_logo-v7-no_tex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91" y="3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559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91" y="3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2" y="15240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2" y="15240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91" y="3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3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1200"/>
            <a:ext cx="77724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9400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5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438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492502" y="6588129"/>
            <a:ext cx="56007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14400">
              <a:defRPr/>
            </a:pPr>
            <a:r>
              <a:rPr lang="en-US" altLang="en-US" sz="100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aramond" charset="0"/>
              </a:rPr>
              <a:t>Administratively Controlled Information</a:t>
            </a:r>
            <a:endParaRPr lang="en-US" altLang="en-US" sz="1000">
              <a:solidFill>
                <a:srgbClr val="3333CC"/>
              </a:solidFill>
              <a:latin typeface="AGaramond" charset="0"/>
            </a:endParaRPr>
          </a:p>
        </p:txBody>
      </p:sp>
      <p:pic>
        <p:nvPicPr>
          <p:cNvPr id="1029" name="Picture 9" descr="Brighter3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86800" y="4191000"/>
            <a:ext cx="227683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9200" y="4343400"/>
            <a:ext cx="227683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4400" y="4495800"/>
            <a:ext cx="227683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W:\LADEE\Graphics\LADEE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3" y="1295401"/>
            <a:ext cx="46510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FBCF1-4E22-45DC-8B90-EC9CE2C70E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92575-24F0-4BBB-9957-E07287C190CE}" type="datetimeFigureOut">
              <a:rPr lang="en-US" smtClean="0"/>
              <a:pPr/>
              <a:t>4/22/2015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1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3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30000"/>
        </a:spcBef>
        <a:spcAft>
          <a:spcPct val="0"/>
        </a:spcAft>
        <a:defRPr sz="12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30000"/>
        </a:spcBef>
        <a:spcAft>
          <a:spcPct val="0"/>
        </a:spcAft>
        <a:buChar char="•"/>
        <a:defRPr sz="1300" b="1">
          <a:solidFill>
            <a:srgbClr val="333399"/>
          </a:solidFill>
          <a:latin typeface="+mn-lt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724" y="2549159"/>
            <a:ext cx="7103781" cy="1143000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 smtClean="0"/>
              <a:t>ACESat</a:t>
            </a:r>
            <a:r>
              <a:rPr lang="en-US" sz="5400" dirty="0" smtClean="0"/>
              <a:t>: Heliocentric Orbit Design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808483" y="4431092"/>
            <a:ext cx="4169978" cy="2143127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Sasha Weston, SGT Inc.</a:t>
            </a:r>
          </a:p>
          <a:p>
            <a:pPr algn="r"/>
            <a:r>
              <a:rPr lang="en-US" b="0" dirty="0" smtClean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Mission Design Division</a:t>
            </a:r>
            <a:br>
              <a:rPr lang="en-US" b="0" dirty="0" smtClean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0" dirty="0" smtClean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Ames Research Center</a:t>
            </a:r>
            <a:endParaRPr lang="en-US" dirty="0" smtClean="0">
              <a:solidFill>
                <a:schemeClr val="bg1"/>
              </a:solidFill>
            </a:endParaRPr>
          </a:p>
          <a:p>
            <a:pPr algn="r"/>
            <a:r>
              <a:rPr lang="en-US" dirty="0" err="1" smtClean="0">
                <a:solidFill>
                  <a:schemeClr val="bg1"/>
                </a:solidFill>
              </a:rPr>
              <a:t>Rus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Belikov</a:t>
            </a:r>
            <a:endParaRPr lang="en-US" dirty="0" smtClean="0">
              <a:solidFill>
                <a:schemeClr val="bg1"/>
              </a:solidFill>
            </a:endParaRPr>
          </a:p>
          <a:p>
            <a:pPr algn="r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0" dirty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Ames Research Center</a:t>
            </a:r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en-US" dirty="0" smtClean="0">
                <a:solidFill>
                  <a:schemeClr val="bg1"/>
                </a:solidFill>
              </a:rPr>
              <a:t>Eduardo </a:t>
            </a:r>
            <a:r>
              <a:rPr lang="en-US" dirty="0" err="1" smtClean="0">
                <a:solidFill>
                  <a:schemeClr val="bg1"/>
                </a:solidFill>
              </a:rPr>
              <a:t>Bendek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smtClean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Bay Area Research Environmental Institute</a:t>
            </a:r>
          </a:p>
          <a:p>
            <a:pPr algn="r"/>
            <a:r>
              <a:rPr lang="en-US" b="0" dirty="0" smtClean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</a:t>
            </a:r>
            <a:r>
              <a:rPr lang="en-US" b="0" dirty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Ames Research Center</a:t>
            </a:r>
            <a:endParaRPr lang="en-US" dirty="0">
              <a:solidFill>
                <a:schemeClr val="bg1"/>
              </a:solidFill>
            </a:endParaRPr>
          </a:p>
          <a:p>
            <a:pPr algn="r"/>
            <a:endParaRPr lang="en-US" dirty="0">
              <a:solidFill>
                <a:schemeClr val="bg1"/>
              </a:solidFill>
            </a:endParaRPr>
          </a:p>
          <a:p>
            <a:pPr algn="r"/>
            <a:endParaRPr lang="en-US" b="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179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ACESat</a:t>
            </a:r>
            <a:r>
              <a:rPr lang="en-US" sz="2400" dirty="0" smtClean="0"/>
              <a:t> Overview</a:t>
            </a:r>
          </a:p>
          <a:p>
            <a:r>
              <a:rPr lang="en-US" sz="2400" dirty="0" smtClean="0"/>
              <a:t>Heliocentric Orbit Benefits</a:t>
            </a:r>
          </a:p>
          <a:p>
            <a:r>
              <a:rPr lang="en-US" sz="2400" dirty="0" smtClean="0"/>
              <a:t>Proposed Mission Requirements </a:t>
            </a:r>
          </a:p>
          <a:p>
            <a:r>
              <a:rPr lang="en-US" sz="2400" dirty="0" smtClean="0"/>
              <a:t>Heliocentric Orbital Design</a:t>
            </a:r>
            <a:endParaRPr lang="en-US" sz="2400" b="0" dirty="0" smtClean="0"/>
          </a:p>
          <a:p>
            <a:r>
              <a:rPr lang="en-US" sz="2400" dirty="0" smtClean="0"/>
              <a:t>Launch Opportunities </a:t>
            </a:r>
          </a:p>
          <a:p>
            <a:r>
              <a:rPr lang="en-US" sz="2400" dirty="0" smtClean="0"/>
              <a:t>Orbit Optimization</a:t>
            </a:r>
          </a:p>
          <a:p>
            <a:r>
              <a:rPr lang="en-US" sz="2400" dirty="0" smtClean="0"/>
              <a:t>Summary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6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3" y="634922"/>
            <a:ext cx="7886700" cy="1325563"/>
          </a:xfrm>
        </p:spPr>
        <p:txBody>
          <a:bodyPr/>
          <a:lstStyle/>
          <a:p>
            <a:r>
              <a:rPr lang="en-US" smtClean="0"/>
              <a:t>What is ACESat?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88" y="1743713"/>
            <a:ext cx="7266796" cy="5291788"/>
          </a:xfrm>
        </p:spPr>
        <p:txBody>
          <a:bodyPr>
            <a:normAutofit fontScale="85000" lnSpcReduction="20000"/>
          </a:bodyPr>
          <a:lstStyle/>
          <a:p>
            <a:r>
              <a:rPr lang="en-US" sz="2200" dirty="0" smtClean="0"/>
              <a:t>Alpha Centauri Exoplanet Satellite</a:t>
            </a:r>
          </a:p>
          <a:p>
            <a:pPr lvl="1"/>
            <a:r>
              <a:rPr lang="en-US" sz="2000" dirty="0" smtClean="0"/>
              <a:t>Look for exoplanets around local binary star system, Alpha Centauri</a:t>
            </a:r>
          </a:p>
          <a:p>
            <a:pPr lvl="1"/>
            <a:r>
              <a:rPr lang="en-US" sz="2000" dirty="0" smtClean="0"/>
              <a:t>Led by </a:t>
            </a:r>
            <a:r>
              <a:rPr lang="en-US" sz="2000" dirty="0" err="1" smtClean="0"/>
              <a:t>Rus</a:t>
            </a:r>
            <a:r>
              <a:rPr lang="en-US" sz="2000" dirty="0" smtClean="0"/>
              <a:t> </a:t>
            </a:r>
            <a:r>
              <a:rPr lang="en-US" sz="2000" dirty="0" err="1" smtClean="0"/>
              <a:t>Belikov</a:t>
            </a:r>
            <a:r>
              <a:rPr lang="en-US" sz="2000" dirty="0" smtClean="0"/>
              <a:t> and Eduardo </a:t>
            </a:r>
            <a:r>
              <a:rPr lang="en-US" sz="2000" dirty="0" err="1" smtClean="0"/>
              <a:t>Bendek</a:t>
            </a:r>
            <a:endParaRPr lang="en-US" sz="2000" dirty="0" smtClean="0"/>
          </a:p>
          <a:p>
            <a:r>
              <a:rPr lang="en-US" sz="2200" dirty="0" smtClean="0"/>
              <a:t>Payload</a:t>
            </a:r>
          </a:p>
          <a:p>
            <a:pPr lvl="1"/>
            <a:r>
              <a:rPr lang="en-US" sz="2000" dirty="0" smtClean="0"/>
              <a:t>Coronagraph to directly image spectra of exoplanet</a:t>
            </a:r>
          </a:p>
          <a:p>
            <a:pPr lvl="2"/>
            <a:r>
              <a:rPr lang="en-US" sz="2100" dirty="0" smtClean="0"/>
              <a:t>Exoplanets missions (Kepler and TESS) use transit </a:t>
            </a:r>
            <a:r>
              <a:rPr lang="en-US" sz="2100" dirty="0" err="1" smtClean="0"/>
              <a:t>photomerty</a:t>
            </a:r>
            <a:endParaRPr lang="en-US" sz="2100" dirty="0" smtClean="0"/>
          </a:p>
          <a:p>
            <a:r>
              <a:rPr lang="en-US" sz="2200" dirty="0" smtClean="0"/>
              <a:t>Why Alpha Centauri?</a:t>
            </a:r>
          </a:p>
          <a:p>
            <a:pPr lvl="1"/>
            <a:r>
              <a:rPr lang="en-US" sz="2000" dirty="0" smtClean="0"/>
              <a:t>Close proximity to Earth </a:t>
            </a:r>
          </a:p>
          <a:p>
            <a:pPr lvl="2"/>
            <a:r>
              <a:rPr lang="en-US" sz="2100" dirty="0" smtClean="0"/>
              <a:t>Current candidates are too far away to use foreseeable technology to detect biomarkers</a:t>
            </a:r>
          </a:p>
          <a:p>
            <a:pPr lvl="1"/>
            <a:r>
              <a:rPr lang="en-US" sz="2000" dirty="0" smtClean="0"/>
              <a:t>Recent Kepler data suggests a 40-50% chance one of the </a:t>
            </a:r>
            <a:r>
              <a:rPr lang="en-US" sz="2000" dirty="0" err="1" smtClean="0"/>
              <a:t>aCEN</a:t>
            </a:r>
            <a:r>
              <a:rPr lang="en-US" sz="2000" dirty="0" smtClean="0"/>
              <a:t> stars supports habitable exoplanet</a:t>
            </a:r>
          </a:p>
          <a:p>
            <a:r>
              <a:rPr lang="en-US" sz="2200" dirty="0" smtClean="0"/>
              <a:t>Uninterrupted stare time </a:t>
            </a:r>
          </a:p>
          <a:p>
            <a:r>
              <a:rPr lang="en-US" dirty="0" smtClean="0"/>
              <a:t>	</a:t>
            </a:r>
            <a:r>
              <a:rPr lang="en-US" sz="2000" b="0" dirty="0" smtClean="0"/>
              <a:t>Coronagraph needs to have &gt;90% access duration total mission duration</a:t>
            </a:r>
          </a:p>
          <a:p>
            <a:pPr marL="1085850" lvl="2">
              <a:buFont typeface="Arial" panose="020B0604020202020204" pitchFamily="34" charset="0"/>
              <a:buChar char="•"/>
            </a:pPr>
            <a:r>
              <a:rPr lang="en-US" sz="2100" dirty="0" smtClean="0"/>
              <a:t>Heliocentric orbit would be best option</a:t>
            </a:r>
          </a:p>
          <a:p>
            <a:r>
              <a:rPr lang="en-US" dirty="0" smtClean="0"/>
              <a:t>	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9985"/>
          <a:stretch>
            <a:fillRect/>
          </a:stretch>
        </p:blipFill>
        <p:spPr bwMode="auto">
          <a:xfrm rot="7930581">
            <a:off x="7326918" y="2119192"/>
            <a:ext cx="1118036" cy="23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727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 of Heliocentric Orbits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356" y="1819387"/>
            <a:ext cx="4668819" cy="4690334"/>
          </a:xfrm>
        </p:spPr>
        <p:txBody>
          <a:bodyPr/>
          <a:lstStyle/>
          <a:p>
            <a:r>
              <a:rPr lang="en-US" sz="2200" dirty="0" smtClean="0"/>
              <a:t>Pros: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Has continuous, uninterrupted access to science target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Provides stable thermal 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Requires little propulsion</a:t>
            </a:r>
          </a:p>
          <a:p>
            <a:pPr lvl="2">
              <a:buFont typeface="Arial" pitchFamily="34" charset="0"/>
              <a:buChar char="•"/>
            </a:pPr>
            <a:r>
              <a:rPr lang="en-US" sz="1800" dirty="0" smtClean="0"/>
              <a:t>Does not require station keeping/decommissioning </a:t>
            </a:r>
            <a:r>
              <a:rPr lang="en-US" sz="1800" dirty="0" err="1" smtClean="0"/>
              <a:t>dV</a:t>
            </a:r>
            <a:endParaRPr lang="en-US" sz="1800" dirty="0" smtClean="0"/>
          </a:p>
          <a:p>
            <a:pPr lvl="2">
              <a:buFont typeface="Arial" pitchFamily="34" charset="0"/>
              <a:buChar char="•"/>
            </a:pPr>
            <a:r>
              <a:rPr lang="en-US" sz="1800" dirty="0" smtClean="0"/>
              <a:t>Can be obtained via single orbit insertion maneuver</a:t>
            </a:r>
          </a:p>
          <a:p>
            <a:pPr lvl="3">
              <a:buFont typeface="Arial" pitchFamily="34" charset="0"/>
              <a:buChar char="•"/>
            </a:pPr>
            <a:r>
              <a:rPr lang="en-US" sz="1600" dirty="0" smtClean="0"/>
              <a:t>Good for instrument sensitivity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DSN network for </a:t>
            </a:r>
            <a:r>
              <a:rPr lang="en-US" sz="2000" dirty="0" err="1" smtClean="0"/>
              <a:t>comms</a:t>
            </a:r>
            <a:r>
              <a:rPr lang="en-US" sz="2000" dirty="0" smtClean="0"/>
              <a:t> system</a:t>
            </a:r>
          </a:p>
          <a:p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60469" y="1799214"/>
            <a:ext cx="4150859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1300" b="1">
                <a:solidFill>
                  <a:srgbClr val="333399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sz="2200" kern="0" dirty="0" smtClean="0"/>
              <a:t>Cons: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kern="0" dirty="0" smtClean="0"/>
              <a:t>Eventually will drift away from Earth</a:t>
            </a:r>
          </a:p>
          <a:p>
            <a:pPr lvl="2">
              <a:buFont typeface="Arial" pitchFamily="34" charset="0"/>
              <a:buChar char="•"/>
            </a:pPr>
            <a:r>
              <a:rPr lang="en-US" sz="2200" kern="0" dirty="0" err="1" smtClean="0"/>
              <a:t>Comm</a:t>
            </a:r>
            <a:r>
              <a:rPr lang="en-US" sz="2200" kern="0" dirty="0" smtClean="0"/>
              <a:t> requirement</a:t>
            </a:r>
          </a:p>
          <a:p>
            <a:pPr lvl="1">
              <a:buFont typeface="Arial" pitchFamily="34" charset="0"/>
              <a:buChar char="•"/>
            </a:pPr>
            <a:r>
              <a:rPr lang="en-US" sz="2000" kern="0" dirty="0" smtClean="0"/>
              <a:t>Only 50% launch availability from GTO</a:t>
            </a:r>
          </a:p>
          <a:p>
            <a:endParaRPr lang="en-US" kern="0" dirty="0" smtClean="0"/>
          </a:p>
          <a:p>
            <a:endParaRPr lang="en-US" kern="0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5252610" y="4187095"/>
            <a:ext cx="2557889" cy="2575750"/>
            <a:chOff x="5031630" y="4187095"/>
            <a:chExt cx="2557889" cy="25757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b="5550"/>
            <a:stretch/>
          </p:blipFill>
          <p:spPr>
            <a:xfrm>
              <a:off x="5031630" y="4187095"/>
              <a:ext cx="2557889" cy="257575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39044" y="4979644"/>
              <a:ext cx="1143059" cy="990651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7571519" y="6065433"/>
            <a:ext cx="1621631" cy="446276"/>
            <a:chOff x="3156881" y="1524643"/>
            <a:chExt cx="2162175" cy="446276"/>
          </a:xfrm>
        </p:grpSpPr>
        <p:sp>
          <p:nvSpPr>
            <p:cNvPr id="9" name="TextBox 8"/>
            <p:cNvSpPr txBox="1"/>
            <p:nvPr/>
          </p:nvSpPr>
          <p:spPr>
            <a:xfrm>
              <a:off x="3156881" y="1524643"/>
              <a:ext cx="2162175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         </a:t>
              </a:r>
              <a:r>
                <a:rPr lang="en-US" sz="1100" dirty="0" smtClean="0"/>
                <a:t>Earth </a:t>
              </a:r>
              <a:r>
                <a:rPr lang="en-US" sz="1100" dirty="0"/>
                <a:t>orbit</a:t>
              </a:r>
            </a:p>
            <a:p>
              <a:r>
                <a:rPr lang="en-US" sz="1100" dirty="0"/>
                <a:t>          </a:t>
              </a:r>
              <a:r>
                <a:rPr lang="en-US" sz="1100" dirty="0" err="1" smtClean="0"/>
                <a:t>ACESat</a:t>
              </a:r>
              <a:r>
                <a:rPr lang="en-US" sz="1100" dirty="0" smtClean="0"/>
                <a:t> </a:t>
              </a:r>
              <a:r>
                <a:rPr lang="en-US" sz="1100" dirty="0"/>
                <a:t>orbit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3318294" y="1673525"/>
              <a:ext cx="345056" cy="1"/>
            </a:xfrm>
            <a:prstGeom prst="line">
              <a:avLst/>
            </a:prstGeom>
            <a:ln w="25400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3324047" y="1851805"/>
              <a:ext cx="345056" cy="1"/>
            </a:xfrm>
            <a:prstGeom prst="line">
              <a:avLst/>
            </a:prstGeom>
            <a:ln w="3175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235868" y="6511709"/>
            <a:ext cx="18405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Image: </a:t>
            </a:r>
            <a:r>
              <a:rPr lang="en-US" sz="1100" b="1" dirty="0" smtClean="0"/>
              <a:t>Sun inertial </a:t>
            </a:r>
            <a:r>
              <a:rPr lang="en-US" sz="1100" b="1" dirty="0"/>
              <a:t>frame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4063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638" y="679792"/>
            <a:ext cx="7886700" cy="1325563"/>
          </a:xfrm>
        </p:spPr>
        <p:txBody>
          <a:bodyPr/>
          <a:lstStyle/>
          <a:p>
            <a:r>
              <a:rPr lang="en-US" dirty="0" smtClean="0"/>
              <a:t>Proposed Mission Requirements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016" y="1773000"/>
            <a:ext cx="8667321" cy="4177694"/>
          </a:xfrm>
        </p:spPr>
        <p:txBody>
          <a:bodyPr/>
          <a:lstStyle/>
          <a:p>
            <a:r>
              <a:rPr lang="en-US" sz="2200" dirty="0" smtClean="0"/>
              <a:t>Fall 2020 launch</a:t>
            </a:r>
          </a:p>
          <a:p>
            <a:r>
              <a:rPr lang="en-US" sz="2200" dirty="0"/>
              <a:t>2</a:t>
            </a:r>
            <a:r>
              <a:rPr lang="en-US" sz="2200" dirty="0" smtClean="0"/>
              <a:t> year mission lifetime</a:t>
            </a:r>
          </a:p>
          <a:p>
            <a:r>
              <a:rPr lang="en-US" sz="2200" dirty="0"/>
              <a:t>F</a:t>
            </a:r>
            <a:r>
              <a:rPr lang="en-US" sz="2200" dirty="0" smtClean="0"/>
              <a:t>alcon 9 launch vehicle </a:t>
            </a:r>
          </a:p>
          <a:p>
            <a:pPr lvl="1"/>
            <a:r>
              <a:rPr lang="en-US" sz="2000" dirty="0" smtClean="0"/>
              <a:t>Could fit on Evolved Expendable Launch Vehicle (EELV)</a:t>
            </a:r>
          </a:p>
          <a:p>
            <a:r>
              <a:rPr lang="en-US" sz="2200" dirty="0" smtClean="0"/>
              <a:t>Secondary payload integrated with SSL 1300 communications satellite</a:t>
            </a:r>
          </a:p>
          <a:p>
            <a:pPr lvl="1"/>
            <a:r>
              <a:rPr lang="en-US" sz="2000" dirty="0" smtClean="0"/>
              <a:t>Released in Geostationary Transfer Orbit</a:t>
            </a:r>
          </a:p>
          <a:p>
            <a:pPr lvl="1"/>
            <a:r>
              <a:rPr lang="en-US" sz="20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5988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Earth Trailing Heliocentric Orbit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" y="1752600"/>
            <a:ext cx="4884420" cy="4648200"/>
          </a:xfrm>
        </p:spPr>
        <p:txBody>
          <a:bodyPr/>
          <a:lstStyle/>
          <a:p>
            <a:r>
              <a:rPr lang="en-US" sz="2000" dirty="0" smtClean="0"/>
              <a:t>Launch opportunity</a:t>
            </a:r>
          </a:p>
          <a:p>
            <a:pPr lvl="1"/>
            <a:r>
              <a:rPr lang="en-US" sz="1600" dirty="0" smtClean="0"/>
              <a:t>Sufficient launch opportunities occur during 50% of possible GTO hours</a:t>
            </a:r>
          </a:p>
          <a:p>
            <a:r>
              <a:rPr lang="en-US" sz="2000" dirty="0" smtClean="0"/>
              <a:t>Leave from GTO</a:t>
            </a:r>
          </a:p>
          <a:p>
            <a:pPr lvl="1"/>
            <a:r>
              <a:rPr lang="en-US" sz="1600" dirty="0" smtClean="0"/>
              <a:t>35786 x 300 km, 28.5 </a:t>
            </a:r>
            <a:r>
              <a:rPr lang="en-US" sz="1600" dirty="0" err="1" smtClean="0"/>
              <a:t>deg</a:t>
            </a:r>
            <a:endParaRPr lang="en-US" sz="1600" dirty="0" smtClean="0"/>
          </a:p>
          <a:p>
            <a:pPr lvl="1"/>
            <a:r>
              <a:rPr lang="en-US" sz="1600" dirty="0" smtClean="0"/>
              <a:t>Launch =  Fall 2020</a:t>
            </a:r>
          </a:p>
          <a:p>
            <a:pPr lvl="1"/>
            <a:r>
              <a:rPr lang="en-US" sz="1600" dirty="0" smtClean="0"/>
              <a:t>Falcon 9 launch vehicle</a:t>
            </a:r>
          </a:p>
          <a:p>
            <a:r>
              <a:rPr lang="en-US" sz="2000" dirty="0" smtClean="0"/>
              <a:t>Single Orbit Insertion maneuver </a:t>
            </a:r>
          </a:p>
          <a:p>
            <a:pPr lvl="1"/>
            <a:r>
              <a:rPr lang="en-US" sz="1600" dirty="0" smtClean="0"/>
              <a:t>Total </a:t>
            </a:r>
            <a:r>
              <a:rPr lang="en-US" sz="1600" dirty="0" err="1" smtClean="0"/>
              <a:t>dV</a:t>
            </a:r>
            <a:r>
              <a:rPr lang="en-US" sz="1600" dirty="0" smtClean="0"/>
              <a:t> = 800 m/s at Perigee of GTO</a:t>
            </a:r>
          </a:p>
          <a:p>
            <a:pPr lvl="1"/>
            <a:r>
              <a:rPr lang="en-US" sz="1600" dirty="0" smtClean="0"/>
              <a:t>Bi propellant </a:t>
            </a:r>
          </a:p>
          <a:p>
            <a:r>
              <a:rPr lang="en-US" sz="2000" dirty="0" smtClean="0"/>
              <a:t>Earth Trailing Heliocentric Orbit </a:t>
            </a:r>
          </a:p>
          <a:p>
            <a:pPr lvl="1"/>
            <a:r>
              <a:rPr lang="en-US" sz="1600" dirty="0" smtClean="0"/>
              <a:t>367 day period</a:t>
            </a:r>
          </a:p>
          <a:p>
            <a:pPr lvl="1"/>
            <a:r>
              <a:rPr lang="en-US" sz="1600" dirty="0" smtClean="0"/>
              <a:t>1.025 x 0.94 AU, 23.43 </a:t>
            </a:r>
            <a:r>
              <a:rPr lang="en-US" sz="1600" dirty="0" err="1" smtClean="0"/>
              <a:t>deg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e = 0.042</a:t>
            </a:r>
          </a:p>
          <a:p>
            <a:pPr lvl="1"/>
            <a:r>
              <a:rPr lang="en-US" sz="1600" dirty="0" smtClean="0"/>
              <a:t>SC drift rate = 0.12 AU/year</a:t>
            </a:r>
          </a:p>
          <a:p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5998237" y="5990343"/>
            <a:ext cx="2384211" cy="830997"/>
            <a:chOff x="7174302" y="5771073"/>
            <a:chExt cx="2018175" cy="753468"/>
          </a:xfrm>
        </p:grpSpPr>
        <p:sp>
          <p:nvSpPr>
            <p:cNvPr id="5" name="TextBox 4"/>
            <p:cNvSpPr txBox="1"/>
            <p:nvPr/>
          </p:nvSpPr>
          <p:spPr>
            <a:xfrm>
              <a:off x="7174302" y="5771073"/>
              <a:ext cx="2018175" cy="753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Image: </a:t>
              </a:r>
              <a:r>
                <a:rPr lang="en-US" sz="1200" b="1" dirty="0"/>
                <a:t>Earth inertial frame</a:t>
              </a:r>
            </a:p>
            <a:p>
              <a:r>
                <a:rPr lang="en-US" sz="1200" dirty="0"/>
                <a:t>             Earth orbit</a:t>
              </a:r>
            </a:p>
            <a:p>
              <a:r>
                <a:rPr lang="en-US" sz="1200" dirty="0"/>
                <a:t>             </a:t>
              </a:r>
              <a:r>
                <a:rPr lang="en-US" sz="1200" dirty="0" err="1"/>
                <a:t>ACESat</a:t>
              </a:r>
              <a:r>
                <a:rPr lang="en-US" sz="1200" dirty="0"/>
                <a:t> orbit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flipV="1">
              <a:off x="7260566" y="6098876"/>
              <a:ext cx="345056" cy="1"/>
            </a:xfrm>
            <a:prstGeom prst="line">
              <a:avLst/>
            </a:prstGeom>
            <a:ln w="22225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7266319" y="6277156"/>
              <a:ext cx="345056" cy="1"/>
            </a:xfrm>
            <a:prstGeom prst="line">
              <a:avLst/>
            </a:prstGeom>
            <a:ln w="22225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4686300" y="1828800"/>
            <a:ext cx="4358640" cy="4067986"/>
            <a:chOff x="5543606" y="1923332"/>
            <a:chExt cx="5124394" cy="3554442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3606" y="1923332"/>
              <a:ext cx="5124394" cy="3554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" name="Group 9"/>
            <p:cNvGrpSpPr/>
            <p:nvPr/>
          </p:nvGrpSpPr>
          <p:grpSpPr>
            <a:xfrm>
              <a:off x="7730440" y="3545457"/>
              <a:ext cx="2753846" cy="1447794"/>
              <a:chOff x="7730440" y="3545457"/>
              <a:chExt cx="2753846" cy="1447794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>
                <a:off x="7916175" y="3545457"/>
                <a:ext cx="819509" cy="50895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 rot="2451271">
                <a:off x="7730440" y="3772572"/>
                <a:ext cx="1150287" cy="295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0.11 </a:t>
                </a:r>
                <a:r>
                  <a:rPr lang="en-US" sz="1200" dirty="0"/>
                  <a:t>AU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2250384">
                <a:off x="8573688" y="4278425"/>
                <a:ext cx="1066107" cy="295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0.1 </a:t>
                </a:r>
                <a:r>
                  <a:rPr lang="en-US" sz="1200" dirty="0"/>
                  <a:t>AU</a:t>
                </a:r>
              </a:p>
            </p:txBody>
          </p:sp>
          <p:cxnSp>
            <p:nvCxnSpPr>
              <p:cNvPr id="14" name="Straight Arrow Connector 13"/>
              <p:cNvCxnSpPr/>
              <p:nvPr/>
            </p:nvCxnSpPr>
            <p:spPr>
              <a:xfrm>
                <a:off x="8761563" y="4088920"/>
                <a:ext cx="629729" cy="35368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9422920" y="4456981"/>
                <a:ext cx="908650" cy="4341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 rot="2059677">
                <a:off x="9353049" y="4698091"/>
                <a:ext cx="1131237" cy="295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0.15 AU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08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 smtClean="0"/>
              <a:t>Leading </a:t>
            </a:r>
            <a:r>
              <a:rPr lang="en-US" sz="2200" dirty="0" err="1" smtClean="0"/>
              <a:t>vs</a:t>
            </a:r>
            <a:r>
              <a:rPr lang="en-US" sz="2200" dirty="0" smtClean="0"/>
              <a:t> Trailing Injection Points</a:t>
            </a:r>
            <a:endParaRPr lang="en-US" sz="2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1354" y="2286000"/>
            <a:ext cx="3212123" cy="4075842"/>
          </a:xfrm>
        </p:spPr>
        <p:txBody>
          <a:bodyPr/>
          <a:lstStyle/>
          <a:p>
            <a:r>
              <a:rPr lang="en-US" sz="2000" dirty="0" smtClean="0"/>
              <a:t>Injection Design for Trailing </a:t>
            </a:r>
            <a:r>
              <a:rPr lang="en-US" sz="2000" dirty="0" err="1" smtClean="0"/>
              <a:t>vs</a:t>
            </a:r>
            <a:r>
              <a:rPr lang="en-US" sz="2000" dirty="0" smtClean="0"/>
              <a:t> Leading Orbit</a:t>
            </a:r>
          </a:p>
          <a:p>
            <a:pPr lvl="1"/>
            <a:r>
              <a:rPr lang="en-US" sz="1800" dirty="0" smtClean="0"/>
              <a:t>Midnight – 12 noon = Leading</a:t>
            </a:r>
          </a:p>
          <a:p>
            <a:pPr lvl="1"/>
            <a:r>
              <a:rPr lang="en-US" sz="1800" dirty="0" smtClean="0"/>
              <a:t>12 noon – midnight = Trailing</a:t>
            </a:r>
          </a:p>
          <a:p>
            <a:endParaRPr lang="en-US" dirty="0"/>
          </a:p>
        </p:txBody>
      </p:sp>
      <p:pic>
        <p:nvPicPr>
          <p:cNvPr id="14" name="Picture 2" descr="C:\Users\sweston\AppData\Local\Microsoft\Windows\Temporary Internet Files\Content.Outlook\I5I4ZEJ8\Sasha_10_to_360_inertial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5677" y="1185241"/>
            <a:ext cx="5176070" cy="5004544"/>
          </a:xfrm>
          <a:prstGeom prst="rect">
            <a:avLst/>
          </a:prstGeom>
          <a:noFill/>
        </p:spPr>
      </p:pic>
      <p:grpSp>
        <p:nvGrpSpPr>
          <p:cNvPr id="13" name="Group 12"/>
          <p:cNvGrpSpPr/>
          <p:nvPr/>
        </p:nvGrpSpPr>
        <p:grpSpPr>
          <a:xfrm>
            <a:off x="5276976" y="3436240"/>
            <a:ext cx="1486751" cy="2583355"/>
            <a:chOff x="2240699" y="3565194"/>
            <a:chExt cx="1486751" cy="2583355"/>
          </a:xfrm>
        </p:grpSpPr>
        <p:sp>
          <p:nvSpPr>
            <p:cNvPr id="15" name="Oval 14"/>
            <p:cNvSpPr/>
            <p:nvPr/>
          </p:nvSpPr>
          <p:spPr bwMode="auto">
            <a:xfrm>
              <a:off x="3048001" y="3708400"/>
              <a:ext cx="361950" cy="361950"/>
            </a:xfrm>
            <a:prstGeom prst="ellipse">
              <a:avLst/>
            </a:prstGeom>
            <a:solidFill>
              <a:schemeClr val="tx1">
                <a:alpha val="8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46400" y="3746500"/>
              <a:ext cx="7810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Earth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2240699" y="3565194"/>
              <a:ext cx="1037007" cy="2583355"/>
            </a:xfrm>
            <a:custGeom>
              <a:avLst/>
              <a:gdLst>
                <a:gd name="connsiteX0" fmla="*/ 746867 w 746867"/>
                <a:gd name="connsiteY0" fmla="*/ 14792 h 2489978"/>
                <a:gd name="connsiteX1" fmla="*/ 108363 w 746867"/>
                <a:gd name="connsiteY1" fmla="*/ 369516 h 2489978"/>
                <a:gd name="connsiteX2" fmla="*/ 5887 w 746867"/>
                <a:gd name="connsiteY2" fmla="*/ 2489978 h 248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6867" h="2489978">
                  <a:moveTo>
                    <a:pt x="746867" y="14792"/>
                  </a:moveTo>
                  <a:cubicBezTo>
                    <a:pt x="489363" y="-14112"/>
                    <a:pt x="231860" y="-43015"/>
                    <a:pt x="108363" y="369516"/>
                  </a:cubicBezTo>
                  <a:cubicBezTo>
                    <a:pt x="-15134" y="782047"/>
                    <a:pt x="-4624" y="1636012"/>
                    <a:pt x="5887" y="2489978"/>
                  </a:cubicBezTo>
                </a:path>
              </a:pathLst>
            </a:custGeom>
            <a:noFill/>
            <a:ln w="317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3" name="Freeform 2"/>
          <p:cNvSpPr/>
          <p:nvPr/>
        </p:nvSpPr>
        <p:spPr bwMode="auto">
          <a:xfrm>
            <a:off x="6299200" y="1388533"/>
            <a:ext cx="716728" cy="2827861"/>
          </a:xfrm>
          <a:custGeom>
            <a:avLst/>
            <a:gdLst>
              <a:gd name="connsiteX0" fmla="*/ 0 w 802742"/>
              <a:gd name="connsiteY0" fmla="*/ 2573866 h 2699014"/>
              <a:gd name="connsiteX1" fmla="*/ 770467 w 802742"/>
              <a:gd name="connsiteY1" fmla="*/ 2404533 h 2699014"/>
              <a:gd name="connsiteX2" fmla="*/ 668867 w 802742"/>
              <a:gd name="connsiteY2" fmla="*/ 0 h 2699014"/>
              <a:gd name="connsiteX3" fmla="*/ 668867 w 802742"/>
              <a:gd name="connsiteY3" fmla="*/ 0 h 2699014"/>
              <a:gd name="connsiteX4" fmla="*/ 668867 w 802742"/>
              <a:gd name="connsiteY4" fmla="*/ 0 h 269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742" h="2699014">
                <a:moveTo>
                  <a:pt x="0" y="2573866"/>
                </a:moveTo>
                <a:cubicBezTo>
                  <a:pt x="329494" y="2703688"/>
                  <a:pt x="658989" y="2833511"/>
                  <a:pt x="770467" y="2404533"/>
                </a:cubicBezTo>
                <a:cubicBezTo>
                  <a:pt x="881945" y="1975555"/>
                  <a:pt x="668867" y="0"/>
                  <a:pt x="668867" y="0"/>
                </a:cubicBezTo>
                <a:lnTo>
                  <a:pt x="668867" y="0"/>
                </a:lnTo>
                <a:lnTo>
                  <a:pt x="668867" y="0"/>
                </a:lnTo>
              </a:path>
            </a:pathLst>
          </a:cu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99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" y="1866900"/>
            <a:ext cx="8305800" cy="4648200"/>
          </a:xfrm>
        </p:spPr>
        <p:txBody>
          <a:bodyPr/>
          <a:lstStyle/>
          <a:p>
            <a:r>
              <a:rPr lang="en-US" sz="2200" dirty="0" smtClean="0"/>
              <a:t>Earth Trailing Orbit design satisfies 50% of possible GTO launch hours</a:t>
            </a:r>
          </a:p>
          <a:p>
            <a:r>
              <a:rPr lang="en-US" sz="2200" dirty="0" smtClean="0"/>
              <a:t>Two launch windows</a:t>
            </a:r>
          </a:p>
          <a:p>
            <a:pPr lvl="1"/>
            <a:r>
              <a:rPr lang="en-US" sz="2200" dirty="0" smtClean="0"/>
              <a:t>Leading orbit (midnight – 12 noon)</a:t>
            </a:r>
          </a:p>
          <a:p>
            <a:pPr lvl="1"/>
            <a:r>
              <a:rPr lang="en-US" sz="2200" dirty="0" smtClean="0"/>
              <a:t>Trailing orbit (12 noon – midnight)</a:t>
            </a:r>
          </a:p>
          <a:p>
            <a:r>
              <a:rPr lang="en-US" sz="2200" dirty="0" smtClean="0"/>
              <a:t>Worst case </a:t>
            </a:r>
            <a:r>
              <a:rPr lang="en-US" sz="2200" dirty="0" err="1" smtClean="0"/>
              <a:t>ACESat</a:t>
            </a:r>
            <a:r>
              <a:rPr lang="en-US" sz="2200" dirty="0" smtClean="0"/>
              <a:t> can orbit in a WSB for up to 3 mo for RAAN optimization</a:t>
            </a:r>
          </a:p>
          <a:p>
            <a:pPr lvl="1"/>
            <a:r>
              <a:rPr lang="en-US" sz="2200" dirty="0" smtClean="0"/>
              <a:t>Will not cost more </a:t>
            </a:r>
            <a:r>
              <a:rPr lang="en-US" sz="2200" dirty="0" err="1" smtClean="0"/>
              <a:t>dV</a:t>
            </a:r>
            <a:endParaRPr lang="en-US" sz="2200" dirty="0" smtClean="0"/>
          </a:p>
          <a:p>
            <a:pPr lvl="1"/>
            <a:r>
              <a:rPr lang="en-US" sz="2200" dirty="0" smtClean="0"/>
              <a:t>Out of radiation belts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" y="991497"/>
            <a:ext cx="8305800" cy="609600"/>
          </a:xfrm>
        </p:spPr>
        <p:txBody>
          <a:bodyPr/>
          <a:lstStyle/>
          <a:p>
            <a:r>
              <a:rPr lang="en-US" dirty="0" smtClean="0"/>
              <a:t>Two Launch Windows</a:t>
            </a:r>
            <a:endParaRPr lang="en-US" dirty="0"/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253" y="1649404"/>
            <a:ext cx="7379744" cy="42565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roup 17"/>
          <p:cNvGrpSpPr/>
          <p:nvPr/>
        </p:nvGrpSpPr>
        <p:grpSpPr>
          <a:xfrm>
            <a:off x="0" y="3450080"/>
            <a:ext cx="7673964" cy="3342793"/>
            <a:chOff x="0" y="3450080"/>
            <a:chExt cx="7673964" cy="3342793"/>
          </a:xfrm>
        </p:grpSpPr>
        <p:grpSp>
          <p:nvGrpSpPr>
            <p:cNvPr id="16" name="Group 15"/>
            <p:cNvGrpSpPr/>
            <p:nvPr/>
          </p:nvGrpSpPr>
          <p:grpSpPr>
            <a:xfrm>
              <a:off x="0" y="3450080"/>
              <a:ext cx="7673964" cy="2911257"/>
              <a:chOff x="0" y="3450080"/>
              <a:chExt cx="7673964" cy="2911257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0" y="3450080"/>
                <a:ext cx="1871833" cy="1815882"/>
                <a:chOff x="0" y="3450080"/>
                <a:chExt cx="1871833" cy="1815882"/>
              </a:xfrm>
            </p:grpSpPr>
            <p:cxnSp>
              <p:nvCxnSpPr>
                <p:cNvPr id="13" name="Straight Arrow Connector 12"/>
                <p:cNvCxnSpPr/>
                <p:nvPr/>
              </p:nvCxnSpPr>
              <p:spPr bwMode="auto">
                <a:xfrm flipH="1">
                  <a:off x="1118795" y="4335332"/>
                  <a:ext cx="753038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stealth" w="lg" len="lg"/>
                  <a:tailEnd type="none"/>
                </a:ln>
                <a:effectLst/>
              </p:spPr>
            </p:cxnSp>
            <p:sp>
              <p:nvSpPr>
                <p:cNvPr id="35" name="Rectangle 34"/>
                <p:cNvSpPr/>
                <p:nvPr/>
              </p:nvSpPr>
              <p:spPr>
                <a:xfrm>
                  <a:off x="0" y="3450080"/>
                  <a:ext cx="1161826" cy="181588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dirty="0" smtClean="0"/>
                    <a:t>Threshold for max Earth-SC range and max </a:t>
                  </a:r>
                  <a:r>
                    <a:rPr lang="en-US" sz="1400" dirty="0" err="1" smtClean="0"/>
                    <a:t>dV</a:t>
                  </a:r>
                  <a:r>
                    <a:rPr lang="en-US" sz="1400" dirty="0" smtClean="0"/>
                    <a:t> for single orbit insertion maneuver</a:t>
                  </a: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2388000" y="4254735"/>
                <a:ext cx="5285964" cy="2106602"/>
                <a:chOff x="2388000" y="4254735"/>
                <a:chExt cx="5285964" cy="2106602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2388000" y="4273597"/>
                  <a:ext cx="5267400" cy="997640"/>
                  <a:chOff x="5515774" y="4110067"/>
                  <a:chExt cx="5228161" cy="879538"/>
                </a:xfrm>
              </p:grpSpPr>
              <p:cxnSp>
                <p:nvCxnSpPr>
                  <p:cNvPr id="6" name="Straight Connector 5"/>
                  <p:cNvCxnSpPr/>
                  <p:nvPr/>
                </p:nvCxnSpPr>
                <p:spPr>
                  <a:xfrm flipV="1">
                    <a:off x="5515774" y="4117076"/>
                    <a:ext cx="5228161" cy="11499"/>
                  </a:xfrm>
                  <a:prstGeom prst="line">
                    <a:avLst/>
                  </a:prstGeom>
                  <a:solidFill>
                    <a:schemeClr val="accent1">
                      <a:alpha val="27000"/>
                    </a:schemeClr>
                  </a:solidFill>
                  <a:ln w="44450"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" name="Rectangle 8"/>
                  <p:cNvSpPr/>
                  <p:nvPr/>
                </p:nvSpPr>
                <p:spPr>
                  <a:xfrm>
                    <a:off x="5557221" y="4110741"/>
                    <a:ext cx="635392" cy="878864"/>
                  </a:xfrm>
                  <a:prstGeom prst="rect">
                    <a:avLst/>
                  </a:prstGeom>
                  <a:solidFill>
                    <a:schemeClr val="accent1">
                      <a:alpha val="2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>
                  <a:xfrm>
                    <a:off x="7032181" y="4110067"/>
                    <a:ext cx="1632136" cy="879538"/>
                  </a:xfrm>
                  <a:prstGeom prst="rect">
                    <a:avLst/>
                  </a:prstGeom>
                  <a:solidFill>
                    <a:schemeClr val="accent1">
                      <a:alpha val="2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" name="Rectangle 10"/>
                  <p:cNvSpPr/>
                  <p:nvPr/>
                </p:nvSpPr>
                <p:spPr>
                  <a:xfrm>
                    <a:off x="10058879" y="4120463"/>
                    <a:ext cx="667721" cy="859127"/>
                  </a:xfrm>
                  <a:prstGeom prst="rect">
                    <a:avLst/>
                  </a:prstGeom>
                  <a:solidFill>
                    <a:schemeClr val="accent1">
                      <a:alpha val="2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" name="Group 57"/>
                <p:cNvGrpSpPr/>
                <p:nvPr/>
              </p:nvGrpSpPr>
              <p:grpSpPr>
                <a:xfrm>
                  <a:off x="2409879" y="4254735"/>
                  <a:ext cx="5264085" cy="2106602"/>
                  <a:chOff x="2409879" y="4254735"/>
                  <a:chExt cx="5264085" cy="2106602"/>
                </a:xfrm>
              </p:grpSpPr>
              <p:grpSp>
                <p:nvGrpSpPr>
                  <p:cNvPr id="38" name="Group 37"/>
                  <p:cNvGrpSpPr/>
                  <p:nvPr/>
                </p:nvGrpSpPr>
                <p:grpSpPr>
                  <a:xfrm>
                    <a:off x="2409879" y="4261824"/>
                    <a:ext cx="5224298" cy="2099513"/>
                    <a:chOff x="2409879" y="4261824"/>
                    <a:chExt cx="5224298" cy="2099513"/>
                  </a:xfrm>
                </p:grpSpPr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5174430" y="5991553"/>
                      <a:ext cx="24527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/>
                        <a:t>Trailing Orbit Window</a:t>
                      </a:r>
                      <a:endParaRPr lang="en-US" dirty="0"/>
                    </a:p>
                  </p:txBody>
                </p:sp>
                <p:grpSp>
                  <p:nvGrpSpPr>
                    <p:cNvPr id="36" name="Group 35"/>
                    <p:cNvGrpSpPr/>
                    <p:nvPr/>
                  </p:nvGrpSpPr>
                  <p:grpSpPr>
                    <a:xfrm>
                      <a:off x="2409879" y="4261824"/>
                      <a:ext cx="2617440" cy="2099513"/>
                      <a:chOff x="2409879" y="4261824"/>
                      <a:chExt cx="2617440" cy="2099513"/>
                    </a:xfrm>
                  </p:grpSpPr>
                  <p:cxnSp>
                    <p:nvCxnSpPr>
                      <p:cNvPr id="20" name="Straight Arrow Connector 19"/>
                      <p:cNvCxnSpPr/>
                      <p:nvPr/>
                    </p:nvCxnSpPr>
                    <p:spPr bwMode="auto">
                      <a:xfrm>
                        <a:off x="2445488" y="5975500"/>
                        <a:ext cx="2542769" cy="0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15875" cap="flat" cmpd="sng" algn="ctr">
                        <a:solidFill>
                          <a:schemeClr val="tx1"/>
                        </a:solidFill>
                        <a:prstDash val="dashDot"/>
                        <a:round/>
                        <a:headEnd type="stealth" w="lg" len="lg"/>
                        <a:tailEnd type="stealth" w="lg" len="lg"/>
                      </a:ln>
                      <a:effectLst/>
                    </p:spPr>
                  </p:cxnSp>
                  <p:cxnSp>
                    <p:nvCxnSpPr>
                      <p:cNvPr id="21" name="Straight Connector 20"/>
                      <p:cNvCxnSpPr/>
                      <p:nvPr/>
                    </p:nvCxnSpPr>
                    <p:spPr>
                      <a:xfrm flipH="1">
                        <a:off x="2409879" y="4277571"/>
                        <a:ext cx="1" cy="1818429"/>
                      </a:xfrm>
                      <a:prstGeom prst="line">
                        <a:avLst/>
                      </a:prstGeom>
                      <a:solidFill>
                        <a:schemeClr val="accent1">
                          <a:alpha val="27000"/>
                        </a:schemeClr>
                      </a:solidFill>
                      <a:ln w="1905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prstDash val="dashDot"/>
                      </a:ln>
                    </p:spPr>
                    <p:style>
                      <a:lnRef idx="3">
                        <a:schemeClr val="accent1"/>
                      </a:lnRef>
                      <a:fillRef idx="0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" name="Straight Connector 22"/>
                      <p:cNvCxnSpPr/>
                      <p:nvPr/>
                    </p:nvCxnSpPr>
                    <p:spPr>
                      <a:xfrm>
                        <a:off x="5025614" y="4261824"/>
                        <a:ext cx="1705" cy="1834176"/>
                      </a:xfrm>
                      <a:prstGeom prst="line">
                        <a:avLst/>
                      </a:prstGeom>
                      <a:solidFill>
                        <a:schemeClr val="accent1">
                          <a:alpha val="27000"/>
                        </a:schemeClr>
                      </a:solidFill>
                      <a:ln w="1905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prstDash val="dashDot"/>
                      </a:ln>
                    </p:spPr>
                    <p:style>
                      <a:lnRef idx="3">
                        <a:schemeClr val="accent1"/>
                      </a:lnRef>
                      <a:fillRef idx="0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7" name="TextBox 26"/>
                      <p:cNvSpPr txBox="1"/>
                      <p:nvPr/>
                    </p:nvSpPr>
                    <p:spPr>
                      <a:xfrm>
                        <a:off x="2485014" y="5992005"/>
                        <a:ext cx="2485016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dirty="0" smtClean="0"/>
                          <a:t>Leading Orbit Window</a:t>
                        </a:r>
                        <a:endParaRPr lang="en-US" dirty="0"/>
                      </a:p>
                    </p:txBody>
                  </p:sp>
                </p:grpSp>
                <p:cxnSp>
                  <p:nvCxnSpPr>
                    <p:cNvPr id="37" name="Straight Arrow Connector 36"/>
                    <p:cNvCxnSpPr/>
                    <p:nvPr/>
                  </p:nvCxnSpPr>
                  <p:spPr bwMode="auto">
                    <a:xfrm>
                      <a:off x="5079278" y="5971689"/>
                      <a:ext cx="2554899" cy="3336"/>
                    </a:xfrm>
                    <a:prstGeom prst="straightConnector1">
                      <a:avLst/>
                    </a:prstGeom>
                    <a:solidFill>
                      <a:schemeClr val="accent1"/>
                    </a:solidFill>
                    <a:ln w="15875" cap="flat" cmpd="sng" algn="ctr">
                      <a:solidFill>
                        <a:schemeClr val="tx1"/>
                      </a:solidFill>
                      <a:prstDash val="dashDot"/>
                      <a:round/>
                      <a:headEnd type="stealth" w="lg" len="lg"/>
                      <a:tailEnd type="stealth" w="lg" len="lg"/>
                    </a:ln>
                    <a:effectLst/>
                  </p:spPr>
                </p:cxnSp>
              </p:grpSp>
              <p:cxnSp>
                <p:nvCxnSpPr>
                  <p:cNvPr id="49" name="Straight Connector 48"/>
                  <p:cNvCxnSpPr/>
                  <p:nvPr/>
                </p:nvCxnSpPr>
                <p:spPr>
                  <a:xfrm>
                    <a:off x="7655400" y="4254735"/>
                    <a:ext cx="18564" cy="1841265"/>
                  </a:xfrm>
                  <a:prstGeom prst="line">
                    <a:avLst/>
                  </a:prstGeom>
                  <a:solidFill>
                    <a:schemeClr val="accent1">
                      <a:alpha val="27000"/>
                    </a:schemeClr>
                  </a:solidFill>
                  <a:ln w="19050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dashDot"/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24" name="Rectangle 23"/>
            <p:cNvSpPr/>
            <p:nvPr/>
          </p:nvSpPr>
          <p:spPr>
            <a:xfrm>
              <a:off x="30480" y="6054209"/>
              <a:ext cx="159258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/>
                <a:t>**Optimal Heliocentric Orbit is </a:t>
              </a:r>
              <a:r>
                <a:rPr lang="en-US" sz="1400" dirty="0" smtClean="0"/>
                <a:t>highlighted**</a:t>
              </a:r>
              <a:endParaRPr lang="en-US" sz="14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723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RAAN Sweet Spots </a:t>
            </a:r>
            <a:r>
              <a:rPr lang="en-US" dirty="0" err="1" smtClean="0"/>
              <a:t>vs</a:t>
            </a:r>
            <a:r>
              <a:rPr lang="en-US" dirty="0" smtClean="0"/>
              <a:t> Earth-SC Range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6058" b="3316"/>
          <a:stretch>
            <a:fillRect/>
          </a:stretch>
        </p:blipFill>
        <p:spPr>
          <a:xfrm>
            <a:off x="263150" y="2142292"/>
            <a:ext cx="8659269" cy="256137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Text Placeholder 5"/>
          <p:cNvSpPr>
            <a:spLocks noGrp="1"/>
          </p:cNvSpPr>
          <p:nvPr>
            <p:ph type="body" sz="half" idx="4294967295"/>
          </p:nvPr>
        </p:nvSpPr>
        <p:spPr>
          <a:xfrm>
            <a:off x="242995" y="6332905"/>
            <a:ext cx="4618565" cy="389456"/>
          </a:xfrm>
        </p:spPr>
        <p:txBody>
          <a:bodyPr/>
          <a:lstStyle/>
          <a:p>
            <a:r>
              <a:rPr lang="en-US" sz="1400" b="0" dirty="0" smtClean="0"/>
              <a:t>**0.5 AU is max Earth-SC range after mission </a:t>
            </a:r>
            <a:r>
              <a:rPr lang="en-US" sz="1400" b="0" dirty="0" smtClean="0"/>
              <a:t>lifetime**</a:t>
            </a:r>
            <a:endParaRPr lang="en-US" sz="1400" b="0" dirty="0" smtClean="0"/>
          </a:p>
        </p:txBody>
      </p:sp>
      <p:grpSp>
        <p:nvGrpSpPr>
          <p:cNvPr id="53" name="Group 52"/>
          <p:cNvGrpSpPr/>
          <p:nvPr/>
        </p:nvGrpSpPr>
        <p:grpSpPr>
          <a:xfrm>
            <a:off x="2692998" y="3271897"/>
            <a:ext cx="5965227" cy="1861069"/>
            <a:chOff x="2692998" y="3271897"/>
            <a:chExt cx="5965227" cy="1861069"/>
          </a:xfrm>
        </p:grpSpPr>
        <p:grpSp>
          <p:nvGrpSpPr>
            <p:cNvPr id="52" name="Group 51"/>
            <p:cNvGrpSpPr/>
            <p:nvPr/>
          </p:nvGrpSpPr>
          <p:grpSpPr>
            <a:xfrm>
              <a:off x="2692998" y="3271897"/>
              <a:ext cx="1816610" cy="1861069"/>
              <a:chOff x="2692998" y="3271897"/>
              <a:chExt cx="1816610" cy="1861069"/>
            </a:xfrm>
          </p:grpSpPr>
          <p:cxnSp>
            <p:nvCxnSpPr>
              <p:cNvPr id="18" name="Straight Arrow Connector 17"/>
              <p:cNvCxnSpPr/>
              <p:nvPr/>
            </p:nvCxnSpPr>
            <p:spPr bwMode="auto">
              <a:xfrm>
                <a:off x="2752725" y="4968875"/>
                <a:ext cx="1756883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1"/>
                </a:solidFill>
                <a:prstDash val="dashDot"/>
                <a:round/>
                <a:headEnd type="stealth" w="lg" len="lg"/>
                <a:tailEnd type="stealth" w="lg" len="lg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692998" y="3271897"/>
                <a:ext cx="21515" cy="1861069"/>
              </a:xfrm>
              <a:prstGeom prst="line">
                <a:avLst/>
              </a:prstGeom>
              <a:solidFill>
                <a:schemeClr val="accent1">
                  <a:alpha val="27000"/>
                </a:schemeClr>
              </a:solidFill>
              <a:ln w="15875">
                <a:solidFill>
                  <a:schemeClr val="accent1">
                    <a:lumMod val="60000"/>
                    <a:lumOff val="40000"/>
                  </a:schemeClr>
                </a:solidFill>
                <a:prstDash val="dashDot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Straight Arrow Connector 24"/>
            <p:cNvCxnSpPr/>
            <p:nvPr/>
          </p:nvCxnSpPr>
          <p:spPr bwMode="auto">
            <a:xfrm>
              <a:off x="6896100" y="4943475"/>
              <a:ext cx="1762125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dashDot"/>
              <a:round/>
              <a:headEnd type="stealth" w="lg" len="lg"/>
              <a:tailEnd type="stealth" w="lg" len="lg"/>
            </a:ln>
            <a:effectLst/>
          </p:spPr>
        </p:cxnSp>
      </p:grpSp>
      <p:grpSp>
        <p:nvGrpSpPr>
          <p:cNvPr id="56" name="Group 55"/>
          <p:cNvGrpSpPr/>
          <p:nvPr/>
        </p:nvGrpSpPr>
        <p:grpSpPr>
          <a:xfrm>
            <a:off x="284706" y="3132840"/>
            <a:ext cx="8590354" cy="1085502"/>
            <a:chOff x="284706" y="3132840"/>
            <a:chExt cx="8590354" cy="1085502"/>
          </a:xfrm>
        </p:grpSpPr>
        <p:grpSp>
          <p:nvGrpSpPr>
            <p:cNvPr id="55" name="Group 54"/>
            <p:cNvGrpSpPr/>
            <p:nvPr/>
          </p:nvGrpSpPr>
          <p:grpSpPr>
            <a:xfrm>
              <a:off x="580913" y="3259684"/>
              <a:ext cx="8294147" cy="958658"/>
              <a:chOff x="580913" y="3259684"/>
              <a:chExt cx="8294147" cy="958658"/>
            </a:xfrm>
          </p:grpSpPr>
          <p:cxnSp>
            <p:nvCxnSpPr>
              <p:cNvPr id="9" name="Straight Connector 8"/>
              <p:cNvCxnSpPr/>
              <p:nvPr/>
            </p:nvCxnSpPr>
            <p:spPr bwMode="auto">
              <a:xfrm>
                <a:off x="580913" y="3259684"/>
                <a:ext cx="8294147" cy="2579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54" name="Group 53"/>
              <p:cNvGrpSpPr/>
              <p:nvPr/>
            </p:nvGrpSpPr>
            <p:grpSpPr>
              <a:xfrm>
                <a:off x="2684122" y="3262498"/>
                <a:ext cx="5968977" cy="955844"/>
                <a:chOff x="2684122" y="3262498"/>
                <a:chExt cx="5968977" cy="955844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2684122" y="3288142"/>
                  <a:ext cx="1852708" cy="930200"/>
                </a:xfrm>
                <a:prstGeom prst="rect">
                  <a:avLst/>
                </a:prstGeom>
                <a:solidFill>
                  <a:schemeClr val="accent1">
                    <a:alpha val="2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6818835" y="3262498"/>
                  <a:ext cx="1834264" cy="952956"/>
                </a:xfrm>
                <a:prstGeom prst="rect">
                  <a:avLst/>
                </a:prstGeom>
                <a:solidFill>
                  <a:schemeClr val="accent1">
                    <a:alpha val="2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6" name="Oval 35"/>
            <p:cNvSpPr/>
            <p:nvPr/>
          </p:nvSpPr>
          <p:spPr bwMode="auto">
            <a:xfrm>
              <a:off x="284706" y="3132840"/>
              <a:ext cx="287079" cy="255181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41" name="Text Placeholder 5"/>
          <p:cNvSpPr txBox="1">
            <a:spLocks/>
          </p:cNvSpPr>
          <p:nvPr/>
        </p:nvSpPr>
        <p:spPr bwMode="auto">
          <a:xfrm>
            <a:off x="2746646" y="5011065"/>
            <a:ext cx="1859860" cy="42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ea typeface="MS PGothic" pitchFamily="34" charset="-128"/>
                <a:cs typeface="ＭＳ Ｐゴシック" charset="-128"/>
              </a:rPr>
              <a:t>100 – 180 deg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ＭＳ Ｐゴシック" charset="-128"/>
            </a:endParaRPr>
          </a:p>
        </p:txBody>
      </p:sp>
      <p:sp>
        <p:nvSpPr>
          <p:cNvPr id="42" name="Text Placeholder 5"/>
          <p:cNvSpPr txBox="1">
            <a:spLocks/>
          </p:cNvSpPr>
          <p:nvPr/>
        </p:nvSpPr>
        <p:spPr bwMode="auto">
          <a:xfrm>
            <a:off x="6867197" y="4969279"/>
            <a:ext cx="1859860" cy="42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ea typeface="MS PGothic" pitchFamily="34" charset="-128"/>
                <a:cs typeface="ＭＳ Ｐゴシック" charset="-128"/>
              </a:rPr>
              <a:t>280 – 360 deg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ＭＳ Ｐゴシック" charset="-128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15815" y="3250050"/>
            <a:ext cx="8147538" cy="2728719"/>
            <a:chOff x="515815" y="3250050"/>
            <a:chExt cx="8147538" cy="2728719"/>
          </a:xfrm>
        </p:grpSpPr>
        <p:sp>
          <p:nvSpPr>
            <p:cNvPr id="26" name="Text Placeholder 5"/>
            <p:cNvSpPr txBox="1">
              <a:spLocks/>
            </p:cNvSpPr>
            <p:nvPr/>
          </p:nvSpPr>
          <p:spPr bwMode="auto">
            <a:xfrm>
              <a:off x="515815" y="5476248"/>
              <a:ext cx="4067908" cy="427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ctr" defTabSz="914400" rtl="0" eaLnBrk="1" fontAlgn="base" latinLnBrk="0" hangingPunct="1">
                <a:lnSpc>
                  <a:spcPct val="11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 smtClean="0">
                  <a:ea typeface="MS PGothic" pitchFamily="34" charset="-128"/>
                  <a:cs typeface="ＭＳ Ｐゴシック" charset="-128"/>
                </a:rPr>
                <a:t>Leading Orbit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endParaRPr>
            </a:p>
          </p:txBody>
        </p:sp>
        <p:sp>
          <p:nvSpPr>
            <p:cNvPr id="27" name="Text Placeholder 5"/>
            <p:cNvSpPr txBox="1">
              <a:spLocks/>
            </p:cNvSpPr>
            <p:nvPr/>
          </p:nvSpPr>
          <p:spPr bwMode="auto">
            <a:xfrm>
              <a:off x="4630614" y="5546586"/>
              <a:ext cx="4032739" cy="427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ctr" defTabSz="914400" rtl="0" eaLnBrk="1" fontAlgn="base" latinLnBrk="0" hangingPunct="1">
                <a:lnSpc>
                  <a:spcPct val="11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 smtClean="0">
                  <a:ea typeface="MS PGothic" pitchFamily="34" charset="-128"/>
                  <a:cs typeface="ＭＳ Ｐゴシック" charset="-128"/>
                </a:rPr>
                <a:t>Trailing Orbit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4523861" y="3259684"/>
              <a:ext cx="0" cy="2719085"/>
            </a:xfrm>
            <a:prstGeom prst="line">
              <a:avLst/>
            </a:prstGeom>
            <a:solidFill>
              <a:schemeClr val="accent1">
                <a:alpha val="27000"/>
              </a:schemeClr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  <a:prstDash val="dashDot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05281" y="4209069"/>
              <a:ext cx="4319" cy="1582131"/>
            </a:xfrm>
            <a:prstGeom prst="line">
              <a:avLst/>
            </a:prstGeom>
            <a:solidFill>
              <a:schemeClr val="accent1">
                <a:alpha val="27000"/>
              </a:schemeClr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  <a:prstDash val="dashDot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647700" y="5717198"/>
              <a:ext cx="1099038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dashDot"/>
              <a:round/>
              <a:headEnd type="stealth" w="lg" len="lg"/>
              <a:tailEnd type="none" w="lg" len="lg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3344008" y="5705474"/>
              <a:ext cx="1157654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dashDot"/>
              <a:round/>
              <a:headEnd type="none" w="lg" len="lg"/>
              <a:tailEnd type="stealth" w="lg" len="lg"/>
            </a:ln>
            <a:effectLst/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458808" y="5717197"/>
              <a:ext cx="1157654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dashDot"/>
              <a:round/>
              <a:headEnd type="none" w="lg" len="lg"/>
              <a:tailEnd type="stealth" w="lg" len="lg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>
            <a:xfrm>
              <a:off x="6818834" y="3250050"/>
              <a:ext cx="0" cy="1750084"/>
            </a:xfrm>
            <a:prstGeom prst="line">
              <a:avLst/>
            </a:prstGeom>
            <a:solidFill>
              <a:schemeClr val="accent1">
                <a:alpha val="27000"/>
              </a:schemeClr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  <a:prstDash val="dashDot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 bwMode="auto">
            <a:xfrm>
              <a:off x="4586654" y="5717198"/>
              <a:ext cx="1227992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dashDot"/>
              <a:round/>
              <a:headEnd type="stealth" w="lg" len="lg"/>
              <a:tailEnd type="none" w="lg" len="lg"/>
            </a:ln>
            <a:effectLst/>
          </p:spPr>
        </p:cxnSp>
      </p:grpSp>
      <p:cxnSp>
        <p:nvCxnSpPr>
          <p:cNvPr id="38" name="Straight Connector 37"/>
          <p:cNvCxnSpPr/>
          <p:nvPr/>
        </p:nvCxnSpPr>
        <p:spPr>
          <a:xfrm>
            <a:off x="8658225" y="3280749"/>
            <a:ext cx="0" cy="2719085"/>
          </a:xfrm>
          <a:prstGeom prst="line">
            <a:avLst/>
          </a:prstGeom>
          <a:solidFill>
            <a:schemeClr val="accent1">
              <a:alpha val="27000"/>
            </a:schemeClr>
          </a:solidFill>
          <a:ln w="15875"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17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6058" b="3316"/>
          <a:stretch>
            <a:fillRect/>
          </a:stretch>
        </p:blipFill>
        <p:spPr>
          <a:xfrm>
            <a:off x="263150" y="2142292"/>
            <a:ext cx="8659269" cy="256137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RAAN Sweet Spots </a:t>
            </a:r>
            <a:r>
              <a:rPr lang="en-US" dirty="0" err="1" smtClean="0"/>
              <a:t>vs</a:t>
            </a:r>
            <a:r>
              <a:rPr lang="en-US" dirty="0" smtClean="0"/>
              <a:t> Earth-SC Range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95719" y="3119550"/>
            <a:ext cx="8579341" cy="255181"/>
            <a:chOff x="295719" y="3119550"/>
            <a:chExt cx="8579341" cy="255181"/>
          </a:xfrm>
        </p:grpSpPr>
        <p:cxnSp>
          <p:nvCxnSpPr>
            <p:cNvPr id="9" name="Straight Connector 8"/>
            <p:cNvCxnSpPr/>
            <p:nvPr/>
          </p:nvCxnSpPr>
          <p:spPr bwMode="auto">
            <a:xfrm>
              <a:off x="580913" y="3259684"/>
              <a:ext cx="8294147" cy="2579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6" name="Oval 35"/>
            <p:cNvSpPr/>
            <p:nvPr/>
          </p:nvSpPr>
          <p:spPr bwMode="auto">
            <a:xfrm>
              <a:off x="295719" y="3119550"/>
              <a:ext cx="287079" cy="255181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9456" y="2209066"/>
            <a:ext cx="8098128" cy="2073300"/>
            <a:chOff x="609456" y="2209066"/>
            <a:chExt cx="8098128" cy="2073300"/>
          </a:xfrm>
        </p:grpSpPr>
        <p:sp>
          <p:nvSpPr>
            <p:cNvPr id="27" name="Rectangle 26"/>
            <p:cNvSpPr/>
            <p:nvPr/>
          </p:nvSpPr>
          <p:spPr>
            <a:xfrm>
              <a:off x="626000" y="2283493"/>
              <a:ext cx="1826772" cy="960324"/>
            </a:xfrm>
            <a:prstGeom prst="rect">
              <a:avLst/>
            </a:prstGeom>
            <a:solidFill>
              <a:schemeClr val="accent2">
                <a:lumMod val="75000"/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689431" y="3288142"/>
              <a:ext cx="1837173" cy="930200"/>
            </a:xfrm>
            <a:prstGeom prst="rect">
              <a:avLst/>
            </a:prstGeom>
            <a:solidFill>
              <a:schemeClr val="accent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19032" y="3262498"/>
              <a:ext cx="1834426" cy="952956"/>
            </a:xfrm>
            <a:prstGeom prst="rect">
              <a:avLst/>
            </a:prstGeom>
            <a:solidFill>
              <a:srgbClr val="FFFF00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 Placeholder 5"/>
            <p:cNvSpPr txBox="1">
              <a:spLocks/>
            </p:cNvSpPr>
            <p:nvPr/>
          </p:nvSpPr>
          <p:spPr bwMode="auto">
            <a:xfrm>
              <a:off x="609456" y="2831702"/>
              <a:ext cx="1859860" cy="427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1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 smtClean="0">
                  <a:ea typeface="MS PGothic" pitchFamily="34" charset="-128"/>
                  <a:cs typeface="ＭＳ Ｐゴシック" charset="-128"/>
                </a:rPr>
                <a:t>Quadrant I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521288" y="2297749"/>
              <a:ext cx="2297744" cy="930200"/>
            </a:xfrm>
            <a:prstGeom prst="rect">
              <a:avLst/>
            </a:prstGeom>
            <a:solidFill>
              <a:srgbClr val="FF0000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 Placeholder 5"/>
            <p:cNvSpPr txBox="1">
              <a:spLocks/>
            </p:cNvSpPr>
            <p:nvPr/>
          </p:nvSpPr>
          <p:spPr bwMode="auto">
            <a:xfrm>
              <a:off x="2732924" y="3854384"/>
              <a:ext cx="1859860" cy="427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1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 smtClean="0">
                  <a:ea typeface="MS PGothic" pitchFamily="34" charset="-128"/>
                  <a:cs typeface="ＭＳ Ｐゴシック" charset="-128"/>
                </a:rPr>
                <a:t>Quadrant II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endParaRPr>
            </a:p>
          </p:txBody>
        </p:sp>
        <p:sp>
          <p:nvSpPr>
            <p:cNvPr id="16" name="Text Placeholder 5"/>
            <p:cNvSpPr txBox="1">
              <a:spLocks/>
            </p:cNvSpPr>
            <p:nvPr/>
          </p:nvSpPr>
          <p:spPr bwMode="auto">
            <a:xfrm>
              <a:off x="4807909" y="2209066"/>
              <a:ext cx="1859860" cy="427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1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 smtClean="0">
                  <a:ea typeface="MS PGothic" pitchFamily="34" charset="-128"/>
                  <a:cs typeface="ＭＳ Ｐゴシック" charset="-128"/>
                </a:rPr>
                <a:t>Quadrant III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endParaRPr>
            </a:p>
          </p:txBody>
        </p:sp>
        <p:sp>
          <p:nvSpPr>
            <p:cNvPr id="17" name="Text Placeholder 5"/>
            <p:cNvSpPr txBox="1">
              <a:spLocks/>
            </p:cNvSpPr>
            <p:nvPr/>
          </p:nvSpPr>
          <p:spPr bwMode="auto">
            <a:xfrm>
              <a:off x="6847724" y="3713708"/>
              <a:ext cx="1859860" cy="427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1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 smtClean="0">
                  <a:ea typeface="MS PGothic" pitchFamily="34" charset="-128"/>
                  <a:cs typeface="ＭＳ Ｐゴシック" charset="-128"/>
                </a:rPr>
                <a:t>Quadrant IV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  <a:cs typeface="ＭＳ Ｐゴシック" charset="-128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633935" y="5295790"/>
            <a:ext cx="62299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Earth escape trajectories can be thought of as being broken into 4 </a:t>
            </a:r>
            <a:r>
              <a:rPr lang="en-US" b="1" dirty="0" smtClean="0"/>
              <a:t>RAAN quadrants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060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 smtClean="0"/>
              <a:t>Available RAAN Quadrants</a:t>
            </a:r>
            <a:endParaRPr lang="en-US" sz="2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291" y="1460350"/>
            <a:ext cx="5382002" cy="4913556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81941" y="2286000"/>
            <a:ext cx="3008313" cy="4075842"/>
          </a:xfrm>
        </p:spPr>
        <p:txBody>
          <a:bodyPr/>
          <a:lstStyle/>
          <a:p>
            <a:r>
              <a:rPr lang="en-US" sz="2000" dirty="0" smtClean="0"/>
              <a:t>Sun’s position and Earth rotation changes RAAN values ~once every 3 months</a:t>
            </a:r>
          </a:p>
          <a:p>
            <a:r>
              <a:rPr lang="en-US" sz="2000" dirty="0" smtClean="0"/>
              <a:t>Can change escape trajectory by allowing RAAN precession</a:t>
            </a:r>
          </a:p>
          <a:p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034118" y="1837765"/>
            <a:ext cx="1678193" cy="1733774"/>
            <a:chOff x="4034118" y="1837765"/>
            <a:chExt cx="1678193" cy="1733774"/>
          </a:xfrm>
        </p:grpSpPr>
        <p:sp>
          <p:nvSpPr>
            <p:cNvPr id="10" name="Freeform 9"/>
            <p:cNvSpPr/>
            <p:nvPr/>
          </p:nvSpPr>
          <p:spPr bwMode="auto">
            <a:xfrm>
              <a:off x="4034118" y="1837765"/>
              <a:ext cx="1678193" cy="1733774"/>
            </a:xfrm>
            <a:custGeom>
              <a:avLst/>
              <a:gdLst>
                <a:gd name="connsiteX0" fmla="*/ 1678193 w 1678193"/>
                <a:gd name="connsiteY0" fmla="*/ 259976 h 1733774"/>
                <a:gd name="connsiteX1" fmla="*/ 311972 w 1678193"/>
                <a:gd name="connsiteY1" fmla="*/ 238461 h 1733774"/>
                <a:gd name="connsiteX2" fmla="*/ 21515 w 1678193"/>
                <a:gd name="connsiteY2" fmla="*/ 1690743 h 1733774"/>
                <a:gd name="connsiteX3" fmla="*/ 21515 w 1678193"/>
                <a:gd name="connsiteY3" fmla="*/ 1690743 h 1733774"/>
                <a:gd name="connsiteX4" fmla="*/ 0 w 1678193"/>
                <a:gd name="connsiteY4" fmla="*/ 1733774 h 173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193" h="1733774">
                  <a:moveTo>
                    <a:pt x="1678193" y="259976"/>
                  </a:moveTo>
                  <a:cubicBezTo>
                    <a:pt x="1133139" y="129988"/>
                    <a:pt x="588085" y="0"/>
                    <a:pt x="311972" y="238461"/>
                  </a:cubicBezTo>
                  <a:cubicBezTo>
                    <a:pt x="35859" y="476922"/>
                    <a:pt x="21515" y="1690743"/>
                    <a:pt x="21515" y="1690743"/>
                  </a:cubicBezTo>
                  <a:lnTo>
                    <a:pt x="21515" y="1690743"/>
                  </a:lnTo>
                  <a:lnTo>
                    <a:pt x="0" y="1733774"/>
                  </a:lnTo>
                </a:path>
              </a:pathLst>
            </a:cu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stealth" w="lg" len="lg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06240" y="2463504"/>
              <a:ext cx="1290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Leading Orbit sweet spot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rot="10983593">
            <a:off x="5681718" y="4253417"/>
            <a:ext cx="1926097" cy="1726685"/>
            <a:chOff x="4034119" y="1844854"/>
            <a:chExt cx="1926097" cy="1726685"/>
          </a:xfrm>
        </p:grpSpPr>
        <p:sp>
          <p:nvSpPr>
            <p:cNvPr id="14" name="Freeform 13"/>
            <p:cNvSpPr/>
            <p:nvPr/>
          </p:nvSpPr>
          <p:spPr bwMode="auto">
            <a:xfrm>
              <a:off x="4034119" y="1844854"/>
              <a:ext cx="1926097" cy="1726685"/>
            </a:xfrm>
            <a:custGeom>
              <a:avLst/>
              <a:gdLst>
                <a:gd name="connsiteX0" fmla="*/ 1678193 w 1678193"/>
                <a:gd name="connsiteY0" fmla="*/ 259976 h 1733774"/>
                <a:gd name="connsiteX1" fmla="*/ 311972 w 1678193"/>
                <a:gd name="connsiteY1" fmla="*/ 238461 h 1733774"/>
                <a:gd name="connsiteX2" fmla="*/ 21515 w 1678193"/>
                <a:gd name="connsiteY2" fmla="*/ 1690743 h 1733774"/>
                <a:gd name="connsiteX3" fmla="*/ 21515 w 1678193"/>
                <a:gd name="connsiteY3" fmla="*/ 1690743 h 1733774"/>
                <a:gd name="connsiteX4" fmla="*/ 0 w 1678193"/>
                <a:gd name="connsiteY4" fmla="*/ 1733774 h 173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193" h="1733774">
                  <a:moveTo>
                    <a:pt x="1678193" y="259976"/>
                  </a:moveTo>
                  <a:cubicBezTo>
                    <a:pt x="1133139" y="129988"/>
                    <a:pt x="588085" y="0"/>
                    <a:pt x="311972" y="238461"/>
                  </a:cubicBezTo>
                  <a:cubicBezTo>
                    <a:pt x="35859" y="476922"/>
                    <a:pt x="21515" y="1690743"/>
                    <a:pt x="21515" y="1690743"/>
                  </a:cubicBezTo>
                  <a:lnTo>
                    <a:pt x="21515" y="1690743"/>
                  </a:lnTo>
                  <a:lnTo>
                    <a:pt x="0" y="1733774"/>
                  </a:lnTo>
                </a:path>
              </a:pathLst>
            </a:cu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stealth" w="lg" len="lg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0616407">
              <a:off x="4290944" y="2535804"/>
              <a:ext cx="1290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Trailing Orbit sweet spot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247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 smtClean="0"/>
              <a:t>Worst Case Launch Option</a:t>
            </a: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204" y="1335790"/>
            <a:ext cx="5325645" cy="493831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1" y="2286000"/>
            <a:ext cx="3008313" cy="4075842"/>
          </a:xfrm>
        </p:spPr>
        <p:txBody>
          <a:bodyPr/>
          <a:lstStyle/>
          <a:p>
            <a:r>
              <a:rPr lang="en-US" sz="2000" dirty="0" smtClean="0"/>
              <a:t>Apply maneuver to raise apogee</a:t>
            </a:r>
          </a:p>
          <a:p>
            <a:r>
              <a:rPr lang="en-US" sz="2000" dirty="0" smtClean="0"/>
              <a:t>Orbit for 3 months then use rest of propellant to escape</a:t>
            </a:r>
          </a:p>
          <a:p>
            <a:pPr lvl="1"/>
            <a:r>
              <a:rPr lang="en-US" sz="1800" dirty="0" smtClean="0"/>
              <a:t>Insert into </a:t>
            </a:r>
            <a:r>
              <a:rPr lang="en-US" sz="1800" dirty="0" err="1" smtClean="0"/>
              <a:t>Heliocentic</a:t>
            </a:r>
            <a:r>
              <a:rPr lang="en-US" sz="1800" dirty="0" smtClean="0"/>
              <a:t> orbit</a:t>
            </a:r>
            <a:endParaRPr lang="en-US" sz="1800" dirty="0"/>
          </a:p>
        </p:txBody>
      </p:sp>
      <p:grpSp>
        <p:nvGrpSpPr>
          <p:cNvPr id="6" name="Group 5"/>
          <p:cNvGrpSpPr/>
          <p:nvPr/>
        </p:nvGrpSpPr>
        <p:grpSpPr>
          <a:xfrm>
            <a:off x="4034118" y="1727403"/>
            <a:ext cx="1678193" cy="1733774"/>
            <a:chOff x="4034118" y="1837765"/>
            <a:chExt cx="1678193" cy="1733774"/>
          </a:xfrm>
        </p:grpSpPr>
        <p:sp>
          <p:nvSpPr>
            <p:cNvPr id="7" name="Freeform 6"/>
            <p:cNvSpPr/>
            <p:nvPr/>
          </p:nvSpPr>
          <p:spPr bwMode="auto">
            <a:xfrm>
              <a:off x="4034118" y="1837765"/>
              <a:ext cx="1678193" cy="1733774"/>
            </a:xfrm>
            <a:custGeom>
              <a:avLst/>
              <a:gdLst>
                <a:gd name="connsiteX0" fmla="*/ 1678193 w 1678193"/>
                <a:gd name="connsiteY0" fmla="*/ 259976 h 1733774"/>
                <a:gd name="connsiteX1" fmla="*/ 311972 w 1678193"/>
                <a:gd name="connsiteY1" fmla="*/ 238461 h 1733774"/>
                <a:gd name="connsiteX2" fmla="*/ 21515 w 1678193"/>
                <a:gd name="connsiteY2" fmla="*/ 1690743 h 1733774"/>
                <a:gd name="connsiteX3" fmla="*/ 21515 w 1678193"/>
                <a:gd name="connsiteY3" fmla="*/ 1690743 h 1733774"/>
                <a:gd name="connsiteX4" fmla="*/ 0 w 1678193"/>
                <a:gd name="connsiteY4" fmla="*/ 1733774 h 173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193" h="1733774">
                  <a:moveTo>
                    <a:pt x="1678193" y="259976"/>
                  </a:moveTo>
                  <a:cubicBezTo>
                    <a:pt x="1133139" y="129988"/>
                    <a:pt x="588085" y="0"/>
                    <a:pt x="311972" y="238461"/>
                  </a:cubicBezTo>
                  <a:cubicBezTo>
                    <a:pt x="35859" y="476922"/>
                    <a:pt x="21515" y="1690743"/>
                    <a:pt x="21515" y="1690743"/>
                  </a:cubicBezTo>
                  <a:lnTo>
                    <a:pt x="21515" y="1690743"/>
                  </a:lnTo>
                  <a:lnTo>
                    <a:pt x="0" y="1733774"/>
                  </a:lnTo>
                </a:path>
              </a:pathLst>
            </a:cu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stealth" w="lg" len="lg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06240" y="2463504"/>
              <a:ext cx="1290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Leading Orbit sweet spot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10983593">
            <a:off x="5681718" y="4253417"/>
            <a:ext cx="1926097" cy="1726685"/>
            <a:chOff x="4034119" y="1844854"/>
            <a:chExt cx="1926097" cy="1726685"/>
          </a:xfrm>
        </p:grpSpPr>
        <p:sp>
          <p:nvSpPr>
            <p:cNvPr id="10" name="Freeform 9"/>
            <p:cNvSpPr/>
            <p:nvPr/>
          </p:nvSpPr>
          <p:spPr bwMode="auto">
            <a:xfrm>
              <a:off x="4034119" y="1844854"/>
              <a:ext cx="1926097" cy="1726685"/>
            </a:xfrm>
            <a:custGeom>
              <a:avLst/>
              <a:gdLst>
                <a:gd name="connsiteX0" fmla="*/ 1678193 w 1678193"/>
                <a:gd name="connsiteY0" fmla="*/ 259976 h 1733774"/>
                <a:gd name="connsiteX1" fmla="*/ 311972 w 1678193"/>
                <a:gd name="connsiteY1" fmla="*/ 238461 h 1733774"/>
                <a:gd name="connsiteX2" fmla="*/ 21515 w 1678193"/>
                <a:gd name="connsiteY2" fmla="*/ 1690743 h 1733774"/>
                <a:gd name="connsiteX3" fmla="*/ 21515 w 1678193"/>
                <a:gd name="connsiteY3" fmla="*/ 1690743 h 1733774"/>
                <a:gd name="connsiteX4" fmla="*/ 0 w 1678193"/>
                <a:gd name="connsiteY4" fmla="*/ 1733774 h 173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193" h="1733774">
                  <a:moveTo>
                    <a:pt x="1678193" y="259976"/>
                  </a:moveTo>
                  <a:cubicBezTo>
                    <a:pt x="1133139" y="129988"/>
                    <a:pt x="588085" y="0"/>
                    <a:pt x="311972" y="238461"/>
                  </a:cubicBezTo>
                  <a:cubicBezTo>
                    <a:pt x="35859" y="476922"/>
                    <a:pt x="21515" y="1690743"/>
                    <a:pt x="21515" y="1690743"/>
                  </a:cubicBezTo>
                  <a:lnTo>
                    <a:pt x="21515" y="1690743"/>
                  </a:lnTo>
                  <a:lnTo>
                    <a:pt x="0" y="1733774"/>
                  </a:lnTo>
                </a:path>
              </a:pathLst>
            </a:cu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stealth" w="lg" len="lg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0616407">
              <a:off x="4290944" y="2535804"/>
              <a:ext cx="1290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Trailing Orbit sweet spot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159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Orbit 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14" y="1931705"/>
            <a:ext cx="8305800" cy="3742849"/>
          </a:xfrm>
        </p:spPr>
        <p:txBody>
          <a:bodyPr/>
          <a:lstStyle/>
          <a:p>
            <a:r>
              <a:rPr lang="en-US" sz="2200" dirty="0" smtClean="0"/>
              <a:t>Propulsion system</a:t>
            </a:r>
          </a:p>
          <a:p>
            <a:pPr lvl="1"/>
            <a:r>
              <a:rPr lang="en-US" sz="2000" dirty="0" smtClean="0"/>
              <a:t>Raise </a:t>
            </a:r>
            <a:r>
              <a:rPr lang="en-US" sz="2000" dirty="0" err="1" smtClean="0"/>
              <a:t>periapsis</a:t>
            </a:r>
            <a:r>
              <a:rPr lang="en-US" sz="2000" dirty="0" smtClean="0"/>
              <a:t>/lower </a:t>
            </a:r>
            <a:r>
              <a:rPr lang="en-US" sz="2000" dirty="0" err="1" smtClean="0"/>
              <a:t>apoapsis</a:t>
            </a:r>
            <a:r>
              <a:rPr lang="en-US" sz="2000" dirty="0" smtClean="0"/>
              <a:t> to match Earth’s heliocentric orbit</a:t>
            </a:r>
          </a:p>
          <a:p>
            <a:pPr lvl="2"/>
            <a:r>
              <a:rPr lang="en-US" sz="1800" dirty="0" smtClean="0"/>
              <a:t>PROS: Decrease drift rate which is easier for data volume budget, smaller </a:t>
            </a:r>
            <a:r>
              <a:rPr lang="en-US" sz="1800" dirty="0" err="1" smtClean="0"/>
              <a:t>antennaes</a:t>
            </a:r>
            <a:endParaRPr lang="en-US" sz="1800" dirty="0" smtClean="0"/>
          </a:p>
          <a:p>
            <a:pPr lvl="2"/>
            <a:r>
              <a:rPr lang="en-US" sz="1800" dirty="0" smtClean="0"/>
              <a:t>CONS: require minimum of 1 km/s </a:t>
            </a:r>
            <a:r>
              <a:rPr lang="en-US" sz="1800" dirty="0" err="1" smtClean="0"/>
              <a:t>dV</a:t>
            </a:r>
            <a:r>
              <a:rPr lang="en-US" sz="1800" dirty="0" smtClean="0"/>
              <a:t>, minimum of 2 burns over course of a year</a:t>
            </a:r>
            <a:r>
              <a:rPr lang="en-US" sz="1800" dirty="0"/>
              <a:t> </a:t>
            </a:r>
            <a:r>
              <a:rPr lang="en-US" sz="1800" dirty="0" smtClean="0"/>
              <a:t>which may result in perturbing instrument pointing</a:t>
            </a:r>
          </a:p>
          <a:p>
            <a:r>
              <a:rPr lang="en-US" sz="2200" dirty="0" smtClean="0"/>
              <a:t>Launch Opportunity</a:t>
            </a:r>
          </a:p>
          <a:p>
            <a:pPr lvl="1"/>
            <a:r>
              <a:rPr lang="en-US" sz="2000" dirty="0" smtClean="0"/>
              <a:t>Find an </a:t>
            </a:r>
            <a:r>
              <a:rPr lang="en-US" sz="2000" dirty="0" smtClean="0"/>
              <a:t>different rideshare other than to GTO </a:t>
            </a:r>
          </a:p>
          <a:p>
            <a:pPr lvl="2"/>
            <a:r>
              <a:rPr lang="en-US" sz="1800" dirty="0" smtClean="0"/>
              <a:t>Where </a:t>
            </a:r>
            <a:r>
              <a:rPr lang="en-US" sz="1800" dirty="0" smtClean="0"/>
              <a:t>strategy does not involve waiting </a:t>
            </a:r>
            <a:r>
              <a:rPr lang="en-US" sz="1800" dirty="0" smtClean="0"/>
              <a:t>period</a:t>
            </a:r>
          </a:p>
          <a:p>
            <a:pPr lvl="2"/>
            <a:r>
              <a:rPr lang="en-US" sz="1800" dirty="0" smtClean="0"/>
              <a:t>Circular LEO parking orbit</a:t>
            </a:r>
            <a:endParaRPr lang="en-US" sz="1800" dirty="0"/>
          </a:p>
          <a:p>
            <a:pPr lvl="2"/>
            <a:endParaRPr lang="en-US" sz="2200" dirty="0" smtClean="0"/>
          </a:p>
          <a:p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175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672" y="1897380"/>
            <a:ext cx="8305800" cy="4648200"/>
          </a:xfrm>
        </p:spPr>
        <p:txBody>
          <a:bodyPr/>
          <a:lstStyle/>
          <a:p>
            <a:r>
              <a:rPr lang="en-US" sz="2200" dirty="0"/>
              <a:t>Potentially easiest next step in searching for Earth-like  exoplanets may be to look around </a:t>
            </a:r>
            <a:r>
              <a:rPr lang="en-US" sz="2200" dirty="0" smtClean="0"/>
              <a:t>Alpha Centauri  </a:t>
            </a:r>
            <a:endParaRPr lang="en-US" sz="2200" dirty="0"/>
          </a:p>
          <a:p>
            <a:pPr lvl="1"/>
            <a:r>
              <a:rPr lang="en-US" sz="2000" dirty="0" smtClean="0"/>
              <a:t>Closest </a:t>
            </a:r>
            <a:r>
              <a:rPr lang="en-US" sz="2000" dirty="0" smtClean="0"/>
              <a:t>star system utilizing foreseeable technology</a:t>
            </a:r>
          </a:p>
          <a:p>
            <a:pPr lvl="2"/>
            <a:r>
              <a:rPr lang="en-US" sz="1800" dirty="0" smtClean="0"/>
              <a:t>Kepler findings are too far to directly image</a:t>
            </a:r>
          </a:p>
          <a:p>
            <a:r>
              <a:rPr lang="en-US" sz="2200" dirty="0" err="1" smtClean="0"/>
              <a:t>ACESat</a:t>
            </a:r>
            <a:r>
              <a:rPr lang="en-US" sz="2200" dirty="0"/>
              <a:t> </a:t>
            </a:r>
            <a:r>
              <a:rPr lang="en-US" sz="2200" dirty="0" smtClean="0"/>
              <a:t>would be the first mission to perform direct imaging </a:t>
            </a:r>
            <a:r>
              <a:rPr lang="en-US" sz="2200" dirty="0" smtClean="0"/>
              <a:t>science around Alpha Centauri </a:t>
            </a:r>
            <a:endParaRPr lang="en-US" sz="2200" dirty="0" smtClean="0"/>
          </a:p>
          <a:p>
            <a:r>
              <a:rPr lang="en-US" sz="2200" dirty="0" smtClean="0"/>
              <a:t>The orbit of such a mission needs to go through iterations and satisfy all instrument/mission requirements</a:t>
            </a:r>
          </a:p>
          <a:p>
            <a:pPr lvl="1"/>
            <a:r>
              <a:rPr lang="en-US" sz="2000" dirty="0" smtClean="0"/>
              <a:t>Current orbit to be optimized in Phase 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9862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" y="1965960"/>
            <a:ext cx="8305800" cy="3314700"/>
          </a:xfrm>
        </p:spPr>
        <p:txBody>
          <a:bodyPr/>
          <a:lstStyle/>
          <a:p>
            <a:r>
              <a:rPr lang="en-US" sz="2200" dirty="0" smtClean="0"/>
              <a:t>BIG thanks </a:t>
            </a:r>
            <a:r>
              <a:rPr lang="en-US" sz="2200" dirty="0" smtClean="0"/>
              <a:t>to the following for helping </a:t>
            </a:r>
            <a:r>
              <a:rPr lang="en-US" sz="2200" dirty="0" smtClean="0"/>
              <a:t>with orbit </a:t>
            </a:r>
            <a:r>
              <a:rPr lang="en-US" sz="2200" dirty="0" smtClean="0"/>
              <a:t>research:</a:t>
            </a:r>
          </a:p>
          <a:p>
            <a:pPr lvl="1"/>
            <a:r>
              <a:rPr lang="en-US" sz="1800" dirty="0" smtClean="0"/>
              <a:t>Anthony </a:t>
            </a:r>
            <a:r>
              <a:rPr lang="en-US" sz="1800" dirty="0" err="1" smtClean="0"/>
              <a:t>Genova</a:t>
            </a:r>
            <a:r>
              <a:rPr lang="en-US" sz="1800" dirty="0" smtClean="0"/>
              <a:t>, NASA Ames Research Center</a:t>
            </a:r>
          </a:p>
          <a:p>
            <a:pPr lvl="1"/>
            <a:r>
              <a:rPr lang="en-US" sz="1800" dirty="0" smtClean="0"/>
              <a:t>Fan Yang, NASA Ames Research Center</a:t>
            </a:r>
          </a:p>
          <a:p>
            <a:pPr lvl="1"/>
            <a:r>
              <a:rPr lang="en-US" sz="1800" dirty="0" smtClean="0"/>
              <a:t>Benjamin Klamm, NASA Ames Research Center</a:t>
            </a:r>
          </a:p>
          <a:p>
            <a:pPr lvl="1"/>
            <a:r>
              <a:rPr lang="en-US" sz="1800" dirty="0"/>
              <a:t>Jason Swenson, NASA Ames Research Center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6408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95" y="1187127"/>
            <a:ext cx="6812280" cy="50452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1326" y="634365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sasha.weston@nasa.gov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3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3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719087" y="675682"/>
            <a:ext cx="6172200" cy="1143000"/>
          </a:xfrm>
        </p:spPr>
        <p:txBody>
          <a:bodyPr/>
          <a:lstStyle/>
          <a:p>
            <a:r>
              <a:rPr lang="en-US" dirty="0" smtClean="0"/>
              <a:t>Earth Trailing Heliocentric Orbit</a:t>
            </a:r>
            <a:endParaRPr lang="en-US" dirty="0"/>
          </a:p>
        </p:txBody>
      </p:sp>
      <p:pic>
        <p:nvPicPr>
          <p:cNvPr id="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3825" y="1619254"/>
            <a:ext cx="712146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41"/>
          <p:cNvGrpSpPr/>
          <p:nvPr/>
        </p:nvGrpSpPr>
        <p:grpSpPr>
          <a:xfrm>
            <a:off x="556045" y="3159064"/>
            <a:ext cx="4351666" cy="3089335"/>
            <a:chOff x="556045" y="3159064"/>
            <a:chExt cx="4351666" cy="3089335"/>
          </a:xfrm>
        </p:grpSpPr>
        <p:grpSp>
          <p:nvGrpSpPr>
            <p:cNvPr id="28" name="Group 27"/>
            <p:cNvGrpSpPr/>
            <p:nvPr/>
          </p:nvGrpSpPr>
          <p:grpSpPr>
            <a:xfrm>
              <a:off x="556045" y="3159064"/>
              <a:ext cx="1759790" cy="3089335"/>
              <a:chOff x="2022895" y="3140014"/>
              <a:chExt cx="1759790" cy="3089335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2022895" y="3140014"/>
                <a:ext cx="1759790" cy="3089335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 flipH="1" flipV="1">
                <a:off x="2766925" y="5512274"/>
                <a:ext cx="8861" cy="262089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2117387" y="5703016"/>
                <a:ext cx="15294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Calibri"/>
                  </a:rPr>
                  <a:t>Δ</a:t>
                </a:r>
                <a:r>
                  <a:rPr lang="en-US" sz="1200" dirty="0">
                    <a:latin typeface="Calibri"/>
                  </a:rPr>
                  <a:t>v = 800 m/s at GTO perigee</a:t>
                </a:r>
                <a:endParaRPr lang="en-US" sz="1200" dirty="0"/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 flipV="1">
              <a:off x="2343150" y="5937670"/>
              <a:ext cx="2564561" cy="2916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352925" y="2335998"/>
            <a:ext cx="3705226" cy="4522002"/>
            <a:chOff x="4352925" y="2335998"/>
            <a:chExt cx="3705226" cy="4522002"/>
          </a:xfrm>
        </p:grpSpPr>
        <p:sp>
          <p:nvSpPr>
            <p:cNvPr id="33" name="Oval 32"/>
            <p:cNvSpPr/>
            <p:nvPr/>
          </p:nvSpPr>
          <p:spPr>
            <a:xfrm>
              <a:off x="5924153" y="5735065"/>
              <a:ext cx="112593" cy="1501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138046" y="5487317"/>
              <a:ext cx="112593" cy="1501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352925" y="2335998"/>
              <a:ext cx="3705226" cy="4522002"/>
              <a:chOff x="6489698" y="2335997"/>
              <a:chExt cx="4940298" cy="4522002"/>
            </a:xfrm>
          </p:grpSpPr>
          <p:cxnSp>
            <p:nvCxnSpPr>
              <p:cNvPr id="32" name="Straight Arrow Connector 31"/>
              <p:cNvCxnSpPr/>
              <p:nvPr/>
            </p:nvCxnSpPr>
            <p:spPr>
              <a:xfrm flipH="1" flipV="1">
                <a:off x="8015779" y="5872440"/>
                <a:ext cx="368490" cy="3548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H="1" flipV="1">
                <a:off x="8963644" y="5593803"/>
                <a:ext cx="368490" cy="3548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8091084" y="6170881"/>
                <a:ext cx="11926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SC 1 year later on </a:t>
                </a:r>
                <a:r>
                  <a:rPr lang="en-US" sz="1200" dirty="0" smtClean="0"/>
                  <a:t>   1</a:t>
                </a:r>
                <a:r>
                  <a:rPr lang="en-US" sz="1200" baseline="30000" dirty="0" smtClean="0"/>
                  <a:t>st</a:t>
                </a:r>
                <a:r>
                  <a:rPr lang="en-US" sz="1200" dirty="0" smtClean="0"/>
                  <a:t> Oct</a:t>
                </a:r>
                <a:endParaRPr lang="en-US" sz="12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9217237" y="5872438"/>
                <a:ext cx="12602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SC 3 year later on </a:t>
                </a:r>
                <a:r>
                  <a:rPr lang="en-US" sz="1200" dirty="0" smtClean="0"/>
                  <a:t>1</a:t>
                </a:r>
                <a:r>
                  <a:rPr lang="en-US" sz="1200" baseline="30000" dirty="0" smtClean="0"/>
                  <a:t>st</a:t>
                </a:r>
                <a:r>
                  <a:rPr lang="en-US" sz="1200" dirty="0" smtClean="0"/>
                  <a:t> Oct</a:t>
                </a:r>
                <a:endParaRPr lang="en-US" sz="12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489698" y="6211668"/>
                <a:ext cx="15716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</a:rPr>
                  <a:t>Launch (Autumnal Equinox)</a:t>
                </a: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>
              <a:xfrm flipH="1" flipV="1">
                <a:off x="7401138" y="5958907"/>
                <a:ext cx="11372" cy="27067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Group 3"/>
              <p:cNvGrpSpPr/>
              <p:nvPr/>
            </p:nvGrpSpPr>
            <p:grpSpPr>
              <a:xfrm>
                <a:off x="8963824" y="2335997"/>
                <a:ext cx="2466172" cy="1646435"/>
                <a:chOff x="8963824" y="2335997"/>
                <a:chExt cx="2466172" cy="1646435"/>
              </a:xfrm>
            </p:grpSpPr>
            <p:sp>
              <p:nvSpPr>
                <p:cNvPr id="40" name="TextBox 39"/>
                <p:cNvSpPr txBox="1"/>
                <p:nvPr/>
              </p:nvSpPr>
              <p:spPr>
                <a:xfrm>
                  <a:off x="9913273" y="2373387"/>
                  <a:ext cx="127542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Orbital direction</a:t>
                  </a:r>
                </a:p>
              </p:txBody>
            </p:sp>
            <p:sp>
              <p:nvSpPr>
                <p:cNvPr id="41" name="Arc 40"/>
                <p:cNvSpPr/>
                <p:nvPr/>
              </p:nvSpPr>
              <p:spPr>
                <a:xfrm rot="784357">
                  <a:off x="8963824" y="2335997"/>
                  <a:ext cx="926193" cy="825109"/>
                </a:xfrm>
                <a:prstGeom prst="arc">
                  <a:avLst>
                    <a:gd name="adj1" fmla="val 15923874"/>
                    <a:gd name="adj2" fmla="val 20950399"/>
                  </a:avLst>
                </a:prstGeom>
                <a:ln>
                  <a:solidFill>
                    <a:schemeClr val="tx1"/>
                  </a:solidFill>
                  <a:headEnd type="stealth" w="lg" len="lg"/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0357831" y="3520767"/>
                  <a:ext cx="107216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Winter Solstice</a:t>
                  </a:r>
                </a:p>
              </p:txBody>
            </p: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10000251" y="3758293"/>
                  <a:ext cx="439148" cy="40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" name="Group 5"/>
          <p:cNvGrpSpPr/>
          <p:nvPr/>
        </p:nvGrpSpPr>
        <p:grpSpPr>
          <a:xfrm>
            <a:off x="1726772" y="1958805"/>
            <a:ext cx="1621631" cy="467436"/>
            <a:chOff x="3156881" y="1524643"/>
            <a:chExt cx="2162175" cy="467436"/>
          </a:xfrm>
        </p:grpSpPr>
        <p:sp>
          <p:nvSpPr>
            <p:cNvPr id="31" name="TextBox 30"/>
            <p:cNvSpPr txBox="1"/>
            <p:nvPr/>
          </p:nvSpPr>
          <p:spPr>
            <a:xfrm>
              <a:off x="3156881" y="1524643"/>
              <a:ext cx="2162175" cy="467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             Earth orbit</a:t>
              </a:r>
            </a:p>
            <a:p>
              <a:r>
                <a:rPr lang="en-US" sz="1200" dirty="0"/>
                <a:t>             </a:t>
              </a:r>
              <a:r>
                <a:rPr lang="en-US" sz="1200" dirty="0" err="1"/>
                <a:t>ACESat</a:t>
              </a:r>
              <a:r>
                <a:rPr lang="en-US" sz="1200" dirty="0"/>
                <a:t> orbit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 flipV="1">
              <a:off x="3318294" y="1673525"/>
              <a:ext cx="345056" cy="1"/>
            </a:xfrm>
            <a:prstGeom prst="line">
              <a:avLst/>
            </a:prstGeom>
            <a:ln w="15875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324047" y="1851805"/>
              <a:ext cx="345056" cy="1"/>
            </a:xfrm>
            <a:prstGeom prst="line">
              <a:avLst/>
            </a:prstGeom>
            <a:ln w="15875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338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</a:t>
            </a:r>
            <a:r>
              <a:rPr lang="en-US" dirty="0" err="1" smtClean="0"/>
              <a:t>btwn</a:t>
            </a:r>
            <a:r>
              <a:rPr lang="en-US" dirty="0" smtClean="0"/>
              <a:t> Earth and </a:t>
            </a:r>
            <a:r>
              <a:rPr lang="en-US" dirty="0" err="1" smtClean="0"/>
              <a:t>ACESat</a:t>
            </a:r>
            <a:endParaRPr lang="en-US" dirty="0"/>
          </a:p>
        </p:txBody>
      </p:sp>
      <p:pic>
        <p:nvPicPr>
          <p:cNvPr id="9" name="Content Placeholder 8" descr="Range bwtn SC and Earth after 2 yrs__NO SK__AUa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16367" y="1920891"/>
            <a:ext cx="8111266" cy="4240422"/>
          </a:xfrm>
        </p:spPr>
      </p:pic>
      <p:sp>
        <p:nvSpPr>
          <p:cNvPr id="5" name="TextBox 4"/>
          <p:cNvSpPr txBox="1"/>
          <p:nvPr/>
        </p:nvSpPr>
        <p:spPr>
          <a:xfrm>
            <a:off x="2000251" y="62484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**the SC is about </a:t>
            </a:r>
            <a:r>
              <a:rPr lang="en-US" b="1" dirty="0"/>
              <a:t>0.28 AU </a:t>
            </a:r>
            <a:r>
              <a:rPr lang="en-US" dirty="0"/>
              <a:t>from Earth after </a:t>
            </a:r>
            <a:r>
              <a:rPr lang="en-US" dirty="0" smtClean="0"/>
              <a:t>2 </a:t>
            </a:r>
            <a:r>
              <a:rPr lang="en-US" dirty="0"/>
              <a:t>yrs**</a:t>
            </a:r>
          </a:p>
        </p:txBody>
      </p:sp>
    </p:spTree>
    <p:extLst>
      <p:ext uri="{BB962C8B-B14F-4D97-AF65-F5344CB8AC3E}">
        <p14:creationId xmlns:p14="http://schemas.microsoft.com/office/powerpoint/2010/main" val="177562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2" y="1175799"/>
            <a:ext cx="7457622" cy="5270453"/>
          </a:xfr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3" name="Rectangle 2"/>
          <p:cNvSpPr/>
          <p:nvPr/>
        </p:nvSpPr>
        <p:spPr bwMode="auto">
          <a:xfrm>
            <a:off x="2083981" y="1871330"/>
            <a:ext cx="5624623" cy="978196"/>
          </a:xfrm>
          <a:prstGeom prst="rect">
            <a:avLst/>
          </a:prstGeom>
          <a:solidFill>
            <a:schemeClr val="accent1">
              <a:alpha val="32000"/>
            </a:schemeClr>
          </a:solidFill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54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RPMA1.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PMA1.pp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PMA1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PMA1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6753</TotalTime>
  <Words>1350</Words>
  <Application>Microsoft Office PowerPoint</Application>
  <PresentationFormat>On-screen Show (4:3)</PresentationFormat>
  <Paragraphs>194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MS PGothic</vt:lpstr>
      <vt:lpstr>MS PGothic</vt:lpstr>
      <vt:lpstr>AGaramond</vt:lpstr>
      <vt:lpstr>Arial</vt:lpstr>
      <vt:lpstr>Calibri</vt:lpstr>
      <vt:lpstr>Helvetica</vt:lpstr>
      <vt:lpstr>Times</vt:lpstr>
      <vt:lpstr>Theme1</vt:lpstr>
      <vt:lpstr>ACESat: Heliocentric Orbit Design</vt:lpstr>
      <vt:lpstr>Agenda</vt:lpstr>
      <vt:lpstr>What is ACESat?</vt:lpstr>
      <vt:lpstr>Benefit of Heliocentric Orbits</vt:lpstr>
      <vt:lpstr>Proposed Mission Requirements </vt:lpstr>
      <vt:lpstr>Earth Trailing Heliocentric Orbit Design</vt:lpstr>
      <vt:lpstr>Leading vs Trailing Injection Points</vt:lpstr>
      <vt:lpstr>Launch Opportunity</vt:lpstr>
      <vt:lpstr>Two Launch Windows</vt:lpstr>
      <vt:lpstr>RAAN Sweet Spots vs Earth-SC Range</vt:lpstr>
      <vt:lpstr>RAAN Sweet Spots vs Earth-SC Range</vt:lpstr>
      <vt:lpstr>Available RAAN Quadrants</vt:lpstr>
      <vt:lpstr>Worst Case Launch Option</vt:lpstr>
      <vt:lpstr>Orbit Optimization</vt:lpstr>
      <vt:lpstr>Summary</vt:lpstr>
      <vt:lpstr>Acknowledgements</vt:lpstr>
      <vt:lpstr>PowerPoint Presentation</vt:lpstr>
      <vt:lpstr>Backup Slides</vt:lpstr>
      <vt:lpstr>Earth Trailing Heliocentric Orbit</vt:lpstr>
      <vt:lpstr>Range btwn Earth and ACESat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 Centauri Exoplanet Satellite</dc:title>
  <dc:creator>sasha victoria</dc:creator>
  <cp:lastModifiedBy>sasha victoria</cp:lastModifiedBy>
  <cp:revision>149</cp:revision>
  <dcterms:created xsi:type="dcterms:W3CDTF">2015-03-30T20:48:03Z</dcterms:created>
  <dcterms:modified xsi:type="dcterms:W3CDTF">2015-04-23T02:27:15Z</dcterms:modified>
</cp:coreProperties>
</file>