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60" r:id="rId3"/>
    <p:sldId id="290" r:id="rId4"/>
    <p:sldId id="258" r:id="rId5"/>
    <p:sldId id="262" r:id="rId6"/>
    <p:sldId id="291" r:id="rId7"/>
    <p:sldId id="289" r:id="rId8"/>
    <p:sldId id="265" r:id="rId9"/>
    <p:sldId id="266" r:id="rId10"/>
    <p:sldId id="275" r:id="rId11"/>
    <p:sldId id="268" r:id="rId12"/>
    <p:sldId id="270" r:id="rId13"/>
    <p:sldId id="276" r:id="rId14"/>
    <p:sldId id="288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F600"/>
    <a:srgbClr val="663300"/>
    <a:srgbClr val="FFBA75"/>
    <a:srgbClr val="F9D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1" autoAdjust="0"/>
    <p:restoredTop sz="57006" autoAdjust="0"/>
  </p:normalViewPr>
  <p:slideViewPr>
    <p:cSldViewPr>
      <p:cViewPr varScale="1">
        <p:scale>
          <a:sx n="56" d="100"/>
          <a:sy n="56" d="100"/>
        </p:scale>
        <p:origin x="-24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5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2B8B3-D9EB-48CD-AE9F-DB0E4ACB1BE4}" type="datetimeFigureOut">
              <a:rPr lang="en-US" smtClean="0"/>
              <a:pPr/>
              <a:t>4/21/15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9B57B-675F-4324-8CB9-48BC687DEF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5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9B57B-675F-4324-8CB9-48BC687DEFA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9B57B-675F-4324-8CB9-48BC687DEFA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29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9B57B-675F-4324-8CB9-48BC687DEFA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74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9B57B-675F-4324-8CB9-48BC687DEFA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63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9B57B-675F-4324-8CB9-48BC687DEFA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42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9B57B-675F-4324-8CB9-48BC687DEFA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926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9B57B-675F-4324-8CB9-48BC687DEFA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6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AE677-EB94-4981-AFD3-D90CB220819E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2A3F-9B44-49F8-8BC4-0C82DBB45F31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AAF7-B40C-4B02-85E5-33A2924F6266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03923-E066-477E-A907-809DB87986D1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4510E-FC71-4000-BB68-269F9CBFE965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95A3-6C70-4139-A475-9B4C9D31DE2F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A440-8F5C-4137-B8AE-55CFA01A7E15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A6DD-850F-408E-91C9-C6CF45C48796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F2D473D-F4B1-481D-ADE2-46DF5EF0E85E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D051-242D-4630-8C7C-39289D43E68F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1AF4-DCFD-4FFA-B2DC-C75A323A9A53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774B722-D24F-4A1D-9741-5A4620C2A256}" type="datetime1">
              <a:rPr lang="en-US" smtClean="0"/>
              <a:pPr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8ABED80-5583-44C5-BF1F-8C5FEAEBF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png"/><Relationship Id="rId7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jpeg"/><Relationship Id="rId8" Type="http://schemas.openxmlformats.org/officeDocument/2006/relationships/image" Target="../media/image35.png"/><Relationship Id="rId9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3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png"/><Relationship Id="rId6" Type="http://schemas.openxmlformats.org/officeDocument/2006/relationships/image" Target="../media/image46.jpeg"/><Relationship Id="rId7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76401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Europa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Ice Penetrator</a:t>
            </a:r>
            <a:br>
              <a:rPr lang="en-US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Towards a Hybrid Ice-Penetrating System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76600"/>
            <a:ext cx="9144000" cy="9906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Interplanetary Small Satellite Conference</a:t>
            </a:r>
          </a:p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April 27 – 28, 2015</a:t>
            </a:r>
          </a:p>
          <a:p>
            <a:pPr algn="ctr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Jason C. Swenson and </a:t>
            </a:r>
            <a:r>
              <a:rPr lang="en-US" sz="2400" baseline="30000" dirty="0" smtClean="0"/>
              <a:t>†</a:t>
            </a:r>
            <a:r>
              <a:rPr lang="en-US" sz="2400" dirty="0" err="1" smtClean="0"/>
              <a:t>A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lexandre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M. Kling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38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dirty="0" smtClean="0"/>
              <a:t>* USRA Education </a:t>
            </a:r>
            <a:r>
              <a:rPr lang="en-US" sz="1200" dirty="0"/>
              <a:t>Associate, Mission Design Division (Code RD), NASA Ames Research Center Bldg N202 Room </a:t>
            </a:r>
            <a:r>
              <a:rPr lang="en-US" sz="1200" dirty="0" smtClean="0"/>
              <a:t>200.</a:t>
            </a:r>
            <a:endParaRPr lang="en-US" sz="1200" dirty="0"/>
          </a:p>
          <a:p>
            <a:r>
              <a:rPr lang="en-US" sz="1200" dirty="0" smtClean="0"/>
              <a:t>† USRA Education </a:t>
            </a:r>
            <a:r>
              <a:rPr lang="en-US" sz="1200" dirty="0"/>
              <a:t>Associate, Space Science and Astrobiology Division (Code SST), NASA Ames Research Center Bldg N245 Room </a:t>
            </a:r>
            <a:r>
              <a:rPr lang="en-US" sz="1200" dirty="0" smtClean="0"/>
              <a:t>280</a:t>
            </a:r>
            <a:r>
              <a:rPr lang="en-US" sz="1200" dirty="0"/>
              <a:t>.</a:t>
            </a:r>
          </a:p>
        </p:txBody>
      </p:sp>
      <p:sp>
        <p:nvSpPr>
          <p:cNvPr id="14338" name="AutoShape 2" descr="data:image/jpeg;base64,/9j/4AAQSkZJRgABAQAAAQABAAD/2wCEAAkGBhQQEBUUEhQVEBUWFBUWFxYXFRQVGhQYFxUXFBgVFBQXHSYeFyAjGRgUHy8gJCcpLCwsFR4xNTAqNSYrLCkBCQoKDgwOGg8PGiwlHyUwNDQyLywtLCwvLC8sLCwsLS4qLyksLy8sLyksLSw0LCwsLDQsLCwsLCwtLCwsLCwsNP/AABEIAM0A9gMBIgACEQEDEQH/xAAcAAEAAgIDAQAAAAAAAAAAAAAABQYDBAECBwj/xABMEAACAQIDBAUHBwgHCAMAAAABAgADEQQSIQUxQVEGE2FxgQciMlKRocEUI0JysdHwM0NigpKi0uEVFyRUg5PCFjRTY3Oys/F0hKP/xAAbAQABBQEBAAAAAAAAAAAAAAAAAQIDBAUGB//EADkRAAEDAgMECAQFBAMBAAAAAAEAAgMEERIhMQVBUWETInGBkaHR8DJCscEUUnLh8QYjM6KCktIW/9oADAMBAAIRAxEAPwDxCIiKlSIiCEiIghIiIISJI4XYzNq/mD3nw4eMlcPgkp+iuvM6n28PC0txUckmeg5qtJUsZlqVBUNm1H3KQOZ0Hv3+E3aWwfWfwA+J+6S8TRZs+MfFmqbqt50yWimxqY35m7z91plGzaQ+gPax+M2YlkU0Q+UKEzSHeVrnZ9P1F9/3zo2yqR+jbuLffJGticyouVFyKRdVsXuxa9Q/SOtr8gBMMX8PEdWjwSdK8fMVG1NhIdzMvfZvumrV2G49Ehvcffp75ORIX0MLtBZStqpBzVVq0GQ2YFe8fZznSWxhcWIuOR1Hsmhidiq2qeYeW8fePxpKEuz3tzZmrTKtpydkoKJnxOCamfOHcd4PcZgmeQQbFXAQcwkRERKkREEJERBCREQQkTO2DIpCobAMxVRxawuSByGgvzPZES6UgjVYIiIqRIiIISIm3s/Z5qnko3n4DmY5rS42GqQkNFysWFwjVDZR3ngO8ydwez1pajVvWPwHD7ZsUqQQBVFgOHxPMztNyno2x9Z2Z+iypqkvybkEiIl9VEiJmwdBXqKrutFSdXYMQuhNyEBJ5aDjEKVYZsph0NFnNQCoHVRSytdlIJL59wsbC2/WdMVg3pEK65SVVgLg+a6h1OnMEGMJQFSoql1pAmxd75V7Wygm3cIhOV0b11w9A1HVBa7MFFyFF2NhdjoBrvM5xeGNKo1NrZkZlOUhhdTY2YaEdsxRFQpXo3TwzVwMU1RaeV/QVTr1bWvmOmvYdbSMq5b+bcjhmAB8QCR751iJbO6W+VkiIjk1cMoIsQCDvB1B7xIjHbGtrTuf0eI+rz7t/fJiJXmp2TDra8VNFM6M5KpERLBtHZoqAsuj+5u/t7fbzEAy2NjoRwmBNC6F1nLWjlbILhcRESFSpERBCSX2BsI4hszXFMHU+sfVX4nh32nfYXR01iHe60/e/YvIdvs7J7pBtEYaiEQBWYFVAsMo4m3Dfp2yvJLngZr9FtUWzx0Zq6nKMbt7uAHI8f5Vb6Q44VKtktkpjItt2m8jx9wE4kZEnaLCyyZZDK8vO9IiIqjSInejSLsFGpJtBCz7PwRqtbco9I8uwdpliRAoCqLAbh+N57ZjwuGFNQo8TzPEzLOgpKYRNudSsiom6Q2GiRES6qqlejvRmvj6vV0EzW1ZjoqDm7cOOmpNjYSxVeiGzqHm4jaYaoN60KLVAp5ZhmB90ydLMadnYSls6icjtTWri2Ghd6gv1RPID2jL23okrNxy9a9hut9c1OcLMrXKt7dE8DV0w+06ebguIpVKI/zDp7pHbV6GYnCgPVpl6NwetpEVEK31IddF03ZgJAiSOxukOIwbZsPValzAN1b6yHzW8RH4ZBo6/b6j0TcTDqLdn7rDicZo1Kmz9R1rVERiL3Iyhmy6ZslgSNJqS3LjcFtDSuq7OxB3VqY+YqH/AJtL83f1l04nlITbvRuvgnC1l0bVKinNTqDfmpuNDprz7IrHi+E5H34pHNOozCjqb2YGwaxBsb2NjextrYztiKod2YKtMMxIVb5Vub5VuSbDcLnhMcSRMSJs7Nr00qq1ama9MXzUw5p5tCB54BIsbHwmtDehIiIqRIiIISaW0tnCoMy+mP3uw9vI+HK27EilibK3C5SRyFjrhVIiJL7awX5wfrD/AFff2ntmns7ZVSubINBvY6Ad5+G+c1MwwuLXbluQXnsIxcnctVVJNhqToAOPdLPsXop9OuO5L/8Afb7PbykrsjYCYcX9N/WI3dijh9skncKCSQABck6ADmZmS1N+qxdrs7YDYx01X/13D9XppxWPFYpaSFmOVVH8gAPcBPPNoY01qjO3E6DkOAHcJv8ASDbZxD2W4pqdB6x9Y/AcB3mREngiwC51WRtjaX4uTBH8DdOfP0/dIiJZWEkREEJJzY2EyrnO9t3Yv8/sHbIrBYfrHC8OPYBqZZrTSoIcTsZ0H1VKrkwtwjekRE21lpN/YFAVMXh0O5q9FT3GooM0JvbDxHV4qg53LXpMfCop+Ea74SnN1Cken2IL7TxRPCsy+CWQe5RIeji2VHQZctTLmJVSRlNxlYgsuu+1r8byb8oeG6vamKB41c37aq/+qV2MisY29gTn3DypjY70cNjV68LiaaVRco5CsAfTU5bsNxtpe0jMVURnJpoaak6KWz5RwGYgXmKI8Nzum3ysksHR/pc2HQ0KyDFYVvSoPw/SotvpsN+n26ivxBzQ4WKGuLTcKz7e6JqKXyvBOcThSfOv+Uw59Suo3fW3e4msSU6PdIquBq9ZRI10dG1SqvFHXiN/aJN7c6PUcVQbG7PFkGuIw29sMTrmX1qe/Xh3AhYg4sOF+m4+qeWhwu3Xh6KoRESdRJERBCRE7JTLGwF4hIAuU5rS44Wi5XWdkpljYC5m/Q2Ud7m3YPvkhSohRZRaYtVtiKPKPrHy/fu8V12zv6Uqaiz6jqN/28N3f4LQw+yfX1/R59hm/SpBAFUBQNwAsBO861KgUEkgAC5J0AHMzmaiplqXXeV6FRbNpdnx2ibbiTr3n2FyzWFzoBqSdLDmTwlM6Q9IOuPV09KYOp9cjj2DkPE8AMO3tvGu2VbimDoPW/Sb4CREswQYes7VcntfbJqbww5M3n837fVIiJbXNJERBCREQQpnYdCyl+eg7hqffb2SUmLDUciKvIC/fvPvvMs6Wmj6OIBYkz8byUiIlhQpERBCunlNXrXwuLG7FYWmxP8AzEFnHgCg8JS5eMMPluwXXfUwFbOOfU1b39hLn/DEo8ggybg4G3p5KWXM4uKRESdRJERBCSQ2Ft2rgq61qLZWGhB1V1O9HHEH+YsRI+IhAIsUoJBuFbukWxaWIonH4FctO/8AaKHHCueIHGmeB4dg0WoyU6ObfqYKuKlOzAjK9M6rVQ+kjjiD7pLdI+iyDJicLf5LW3BvSoPvag45jhzHO1zVdM2nykOW4q5DSy1RAhaSdO/6KqzJSw7NuF/xzkrR2aq7/OPb902gLTIqNuNGULb8zp4fwuvof6OkdZ1U/CODcz46DzUfQ2T6xv2D75vU6QUWAtO8wV8aqbzc8hMSSeorHYSSeQ9F2ENHQbKjxgNYPzHXxOfcPBZ5ifEC9h5x5cu88JprVetu8xef85lqVkoiw1PL4kyQURY7Aes/8o3fqP2HiFAdrCWMzN6kQ+d2rv0N39p7mlZnqhBdj+OQEiMXizU0Po8vvnStXLm5P8u6Y50VFsxkHXfm7yHYuB2x/UElb/ahu2Pzdzd6eN1VsRRyOy8jbv5H2THJLbtKzhvWFvFdPsIkbM2VnRvLeCrRuxtDkiIkaekREEJM2Dp5qijmw9l9fdMM3djLesOwMfcR8Y+NuJ4bxKY82aSrBebuxhQNdBis4ok2c0yAyg/SFwb23kW3TSnBnUkXFlhA5r25PIrgWAIq4gggEEPSIIOoI+bmntryKUVoVGw1Ss1YLdFdqZViNcuiA3IuAb7yJ6JsX/dqP/Rp/wDYs3Jzn4qZrviWv0EZGi+T2FtDp8O8T0/of5N8DtHCrWSriFYHLUTNSORwASPyeoNwQeR53mh5XuifybE/KaYtSrk5rblq7z+0Lt3hpZPIWf7NiP8ArL/4xNSeYugEjDZU4o7S4HBVvYeLwuA2u2HpNUqYeoGwtc1StmZjluAoFlD2W54FjulP6Q7GbB4qrQbfTcgH1l3o3ipU+M46QH+14j/5Fb/yNLP0mb+kdn0ccNa1C2HxXMj83VPfexPN7fRkw6jmu45Ht3e+xRnrAjgq/wBFsFh6+JSlinqUkchVdCvmuTZc4YHQ7r8L8rz1L+o3C/8AHxH/AOX8E826AbM+UbSwybwKgqN3U/nDfvygeM+i1xamoad/PVVcj9Fiyg+1WlKunfG8BjlYpYg9pJC87byGYa2mIr+Ipfwzx7GYRqVR6bizozIw5MpKn3ifVc8f8puxBRxvWqoArrmvb6a2VvdkP6xlRu0nwtLn9ZadHsltdMIWuDe6682pYF24W7TpN3D7HuQDdiSAABvJ0sOJm/Ln5LNmLVxbVGF+qS6jkzHKG8AG9soSbVqJ3YWnCOXr6LsB/T2z9nQunlaZC0b9L9gy8brtsLySVGUNVZcOCPRC53/W1AHtMtezPJ3TorUpmrUq06q2dGC2uPRdbC6sp3GW2fPfTLFY+jXYYrrFOY2e7FGF99JvRt2DdxjoqUyu6uZ4k+/osN+13lhEj8DRo1rB5aWtxLuxXbEeSKoD83XRh+kjKR7Cb+6UTpNkweKq0FJqdWwW50ucoJPZqTJ/oD05xJRsKKmarq+H605hUIF2wzk6gMLlSCLNpuNpT+kGOONxlWsKZpmo1yhN8hChSCbDiDwluPZcTXnptBz95KP/AOk2hIAyE3cch1RfwG9aNbHu3Gw5Cb+E2Qrqn5Q1CSCmUW3+bkIJZieVh4zGlFKIu2rfjcPjPSPIxhOteviGUWXLTp6A2JuzkHnbIPGOkmcYyKRuFg+bS/Z6pxhZTyCXab+kl3R3vb9R0HYPNddk+SerVpXq1fkpNrIEDkD9LzgFPZrIfpj5KDgcK2ISua+RlzKaYWyscua+Y3sSvgTyntWGxK1FDIwdTexG42JB94InTaOBWvRqUn1WojI3cwIP2yClkNMbN7+JVDaFRJXnFIdNANB2BfK0TPj8E1Cq9J9GpuyN3qSp+yYJ1AN81zVlH7bp3pg+qw9h0+20gpZNpLei/df2EGVuYVe20t+IWrSG8aRESgraREQQkkdhj5w/UP2rI6SOwz86fqH7QZNT/wCVvaFFN/jd2KcnDbpzODunTrEXv/Szbb4LZeHr0/SRsKbXsHUgBkPYVuJadl7STE0UrUjmSooZT38DyINwRzBlF8pWuw6f/wBb7BITyM9JyjthKl8jkvSJ3K/0k/WGo7QfWnPOiBgL94K12FxlwAXyXp3SLYaY3DVKFTc66HijDVXHcbH3SmeRzAPh0xlGoMr08QFYdoQajmDvB5ET0SYaWDRXd1UBny5yPpZRlBPbbTuAldspEZj3FSFgLg7gvmvbOBdsXX0sOvranT8403th4h8KKoUqy1qRpVEYXUg8bX3jWx4XM77dxqLia9zr11Xdr+caRdTa4+it+/SDpq+pGFjbDst5n7LqoqPYdAA+eQOdzN/9W/demeR/YyipWrBQMqimp7WOZte5V/anXDdK7bbaoT827/J9+mUWRT+2A3iZaPJ1s5k2XTucj1larcD0c/oEA8kCGQL+RGid+KxB8E+6QNgLrCV9iDnqbqlJtKASyvjiu1zcLRk0AeHfovSZUPKls01NnvUUXegRUH1fRf8AdOb9SWvD0yqKpYuQoBYgAsQLFiBz3xXoLURkYZlZSrDmCLEeyOs29nC4WRHK+JwfGbOGh4L5cqbRc8bd0tXks6TLhMdaq2WnWXqyxOitcFGY8r3F+Ga/CVnbmymwmJq0G303Zb8wPRbxWx8Zo2nSNpoejwsaADwWVNW1Mr8Uzy4jiSV9YzpXpKykOAykahgCCO0HSeCdFfKJjsMAisK9JdAtW5yjktQecO7UDlJba/TSrtCqtF6tPCUnNspYhO+q9rt42H2znahphfgHWdwH34LoKGifVR9M/qR73OyHdxXXpvgdn9cpwAZKwcEmibU7g6ZBr517WyWHeZqdN6Dqi4kUjSd2yYlCuXq6+UNny8qi+cDzDDfPVejXQuhggGUdbVtrVYC/6g3IO7XtMw9OcLSaiBWsqVmXDu3q5yeqfvSrlPYGfnCEulePxHWHD3qpZ6qGlaW7PGE73nU9nAefYV87O5JuTcz2/oyf6M6PmsdHNJ63e9XSl7jSE8ho7AqHGrhGGWoawot2HNlJHZa5vynvvS3ol8uwi4ZKvydAyE2TPdUBCpbMthfKf1RNmsewYGbvsubgDnFzzmfuqt5E9vdZh6mGY3ak2dL8Uc6+x7n/ABBPSpQeiXksbZ+KWuuKL2DKydTlzqw3X6w21Cnd9GX6ZlUWOkLmHIq3CHBlnLw3yy7E6nHCsB5uIS5+ulkb93qz4mUCe/8AlY2H8p2c7AXegeuH1RpUH7BJ/VE8AmzRSY4hyyWfUswv7Vhxv5J/qN9krEs2OPzT/VP2WlZlHaP+Qdn3Kt0fwHtSIiZqupERBCTb2U9qy9tx7QRNSSeytlVGZan5OmrAl2OUWBvpffFa8MIcdyUROluxoupqb2z9i1a7qiKSzGyi2pJ5CFq06fojOefDwnC7Zqqbo7UjuujFDblcG823TVE2ULcI4u+w9VE2moaUXqX43flZp/ydp24fFe+dK9gPV2X1CjrHppSNgL5jSy3CjiSAbeE8P/prq2BTMGVgQfRykG4I43BE1Dt3Ef3iv/nVP4ppu5YkkliTckm5JO8knfIBspjnYpTfyT4dvVFNEYqcAXOtrnszyt2hfSXQzpMu0MIlYWD+jUX1XG8dx0YdjCTt58t7O21Xw1+orVKOa2bI7Jmte18p1tc+2bn+2eO/veI/zqn3wfs0lxwnJZ7awWzGaydN9k1MNj661BbNUeop4MjuzKwPu7CCOE1ejvR6rjq60aKkk2zNwprfV2PAD3nQTBtHbNfEZevq1K2W+XO7Plva9sx03D2TPsnbT0FqBa2IpXUlRRqmmOsuADUA9IZc27XdNOzwy29U7tLr7l7X5SsZVwez6b4Umn1Vahu3BFuAG5qWCAjje08/6YYIYzDjaeELKraYqkGPzNXS7WHAki/eG+kbVOv0mxVRSr4mu6sLFWrVGBHIgmxkh0J6WHAVznHWUKoyV6drhlNxmCnQkXOnEEjjKkdO6JtxmR5jh6Kd0zZDY6fReleROrVODq9YD1fXXpsb63UBwL8AQPEntnot54Z0zpYrZ5pvhcXXOCqgGgUrVMqC1xS0Olhu5jtBkBhukuPfdi8SBz66r/FrKc8DXXmLgB781cpuke8QRsLncvenNXHy19HSK1PFIpIqDq6lhudfQJ71uP8ADEqXRxKlPrEVFqGvT6ooU6w2LK3mruzXUWNjbfvnOP6QVSmWtXrV+OV6jvrzsTYTBsPphWwb1KlLLnekaaki4p3ZWLAHebLbXnx3SJhqqmLBFk38x1PZ6/wtp0NDsx+Op/uS/kHwt/Ud55eW9Xih5JsS9AHrKdBzupsC1h2sugPYAZr4TyH4hn+fxFJV4lA9Rj3ZgolRwHT3H0SSmKqm5JIcioCTqfNqAgeFpLf1v7QtbrKff1S3+73SxDRTU4IjIz37/osmt2oa5wdNew0A0HYF7nhqKYeiq5rJSpquZiNFRQLsx03DfPGfKn09TGlcPhzmoo2Zn4VHAIGX9EAnXiTyAJqe2uleKxn+8V3qD1bhU78igL42kTLFPRdG7G83KoS1OIYW6L2XoTsoY/EYXaRtmSi9OtzavTApLU7c1NrnkVEg/K/trEUtoKiVatFBQQqEqOga7PdiFIub6fqzR6HdKsU9DE4Za7qy4Y1MPawyGgc7U0AFvOTN+zKptbpBiMXl+UVWrZb5S1tL2vYgdghHA7piXWsMrctyHyjo7DUrn/aTFf3nEf59X+KfSWw8Q9TC0XqgrUalTZwRYhigLAjhrefMOGxLU3V0OVlIZTYGxG42ItJ7+sTaH97qfufwx1VSmawbYJsEwZfFdfRlSmGUqwBBBBB4g6EHwnzH0m2KcFi6tA38xzlJ+kh1RvFSPG8kP6xNof3up+5/DIza+36+LKnEVDWKiwJCXA32uADbsiUlNJA43IsUs8zJBlqoTaz2ot22H7wP2AyuyZ27U81V5kn2C3xkNM+udeY8lcpRaNIiJSVpIiIIUnhcXRooGCGtV/TFkTuUHzvH3TUxu0HrNeoxbkOA7FG4TXiNDRe6ldK4tw6DgPvx71ZNnVs1JTyGU/q6fZb2zZkNsPEWYoeIuO8fyv7JMzpaSTpIhyyWDUMwSFIiJaVdIiIISImzgdm1K+fqlL5KbVXtbzUT0mNzwuIhIGqUC61pyq30Gsy4fCs503cTJDzKA5t7/wCQlGprWxO6NgxP4D78FtUGyH1DOnmd0cQ1cd/Jo3n3rkpnZG1a4wbYJgtWnVdciMMxRi26mb6EtbuN7bzNbpTsfE4AqlWn1YZbqwsVOmqhhoCOI+FjK/iMWznXwHKey9BelVHa2GODxoWpVVdz/nlG51O8OvG2v0hxtnupHtcJ6jrcWjQevP2VoSbVjYw0uzwWD8x+J3fuHC3lovFCYl26f+Th9n/O0iauHLWufSpE7lfmDuDeBsbXpM245GyNxN0XLva5ps5IiJImJETNhqCtnzOKeVCy3DHOwtamMoNibnU2GkRKpjoO7pj6NRFZ1puDVspYLSY9XUZrblCubkyM2tgeoxFWl/w6tSn+wxX4Tts7DVmFVqNwKdJnqWcJ82CL3uRmF8vm690lPKCgG08Tb6Tq/wC3TRz72kV/7nd9P5Ulup3+/oox8O9TDiotJRTokI9RRYszszL1lzqbaCwGgE77A2OcXiKdEMiZ2Au7qmnG19SbbgL62kff8fjxmfB4eo2Z6YJ6pesYj6ADKMx/WK+2PIIBzTBa66YrDGm5UlWIJBKMrqbaaMpIMxTZxGGRadNlqiozBs6BWBpZWsoLHRrjXTdNOvWCKWPAX7+Q9toFwDcR3Iw3NgoPbFbNVI9UBfHefeT7JozlmubnUmcTmHuL3Fx3rda3C0BIiIxOSIiCEiIghdqVQqwYbwQR4S0UaodQw3EX7uFvA3HhKrJPYuNserO5j5vY263jp4gS9RT9G+x0Kq1MWNtxqFOUlBYAnKCQCbE2F9TYam2+07YmmquwVusUMQr2K5gDYNlOouNbHnMcTeWStmqKXUplNTrcz9YCFyBdMmQjzr773mtJCmyVr9Y6Yfq6Fky0j886eirZPpNc3c8tZoKtzYaxAbapbEkALib2E2eTq2g5c/uE20JSki1WBVCzKtl80vlzagXYnKu+9raTQxePL6DReXPvmU+olqiY6fIb3f8An36rpoqCn2awTV+bzm2Pf2v4Dl9cwtjEbQCjLT9v3SOZr6nWbFPCqaLuaiqysoFMhszhr3ZTa1hYXvz9utLlNSx04swZ7ydSsnaG0p654dKcho0aAch7KTJQrtTYOjFGUgqykgqRuII1BmOJbWarPtnyjYzF4b5PWZClxmYIFZ8pBAcg23gHQDdKxE5RbkC4FyBc7h2mMaxrBZosnOcXHNcRMuKoZHZMyvlYrmQ3VrG2ZTYXB3gzLTwQcDI6E8VYimb9hbzD+1fsjrhJZasTYxOzqtL8pTdBwLKwB7iRY+E52fXqgstEsTUQ02VBmLq1rrYAk3sPZC+Vwiyx4TCmrUSmouzsqKO1iFHvMmunuID7SxJXcKuQf4arS/0yV2Ts3+ih8rxYC4gKfk2GNi+ciwrVl+gq3uAdSeVhKa7liSTckkkneSdST4yJpxvxDQe/spCMLbHVdhQYqXCsVBALWNgTcgFtwJsdOwzHJjo5ToOzpiatSlT6uo1kTOC60nykjMNRdiNN+lxeR9SnT6u4di+ewU0wBky3z5gxsc2mXlrfhH4s7JmHK615EbcxO5B9ZvgPZr4iSWKxApoWPgOZ4D8cLys1KhYknUk3Mzq+ew6Md6u0kVzjK6xETGWkkREEJERBCREQQkREEKw7Mx3WLY+mBr2jdm+y/wDObkqtGsUYMpsRxlk2XiPlGgFmHpDgO3umxS1jcOGQ2tvWfLSPe8dELk7hxWzSpFjYamSAy0B6zn8eAnR660hlTVuLTQZr6nWKWPrfiuI+G93bwH1Wm2WLZItHZ8/HVsfIcXcToNOK71q5c3J/l3TtXpKFQq+cst2GVl6tsxGW59LQA3HrW4TDO6USQxAuFALdgLBR7yJota1gDW5ALn5JHyuL3m5O86rvhsE9TPkUtkQ1Ht9FFsCx7Bce2YYiPTEmZKaGmzF7OGUKmUnMDmzNnvZbWXTjm7JhiCRIiIISIiCFs4PaVWj+Sq1KX1HZPblIm+emGNtb5XiAOyq494N5DxGljTqE4OI0K7VKhYksSxOpJJJPaSd86zPisG9IqHGUsiuNQbq4zKdDxHDfMEUckhSCbbzYcSeHaZyBIPam08/mJ6PE+vb7B9u/lavUVDYW89ymhhMh5LBtLG9a+nojQdvae/7pqRE51zi4lx1Wy1oaLBIiI1KkREEJERBCREQQkRNzZezjXe1wiqMzsdyqN5iE2TmtLjhbqmzNlvXey6Aasx3KOZ9+nZJHF7YWgvVYXQfTqkAlyOXZ+BxJwbT2uCvU0BkpDfwNQ82O/gPxYCJjLYsyrJkEIwxnPe77N5cTqeQ1sWC2ktXT0W5cD9Xn3b++bcqUlcDtm2lS5HBuI7xx79/fNqnr/lk8fVYk1JvZ4KYkrs7pJWoUa1FGslVVDCyn0WDXuRfdmHjIinUDC6kMOYN//U7TV6rxxCoZtK5JnERHJqREQQkREEJERBCREQQk4dwASSABvJmti9pJT0vmb1Rw+seH2yDxWMaobse4DcO4ShUVrY8m5lW4qZz83ZBbW0dq5/NS4Tjzbv5Ds/AjoiYj3uecTjmtRrQ0WCRERickREEJERBCREQQkREEJOQxF9bX39vHXxnEQQkREEJERBCyUcQyG6kr3ce8cZJYfbvrr4r8R91pExJY5nx/CVG+Nr/iCs9HGI/osD2bj7DM0qUzUsa6eixHZe49h0mgzaJ+dvgqjqIfKVZ4kDT21UG/K3ePutMn9Pt6i+0/fLI2hEeKgNJIOCmokL/tAfUX2mcHbr8FUeDH4wNfDzSfhJFNzhmAFzoOZ0HtMr1TatRvpW7gB7xrNV3JNySTzJvIX7SHyt8VK2iPzFT1fbFNd13PZoPafheRuJ2s76A5ByHxO+aUShLVSSZE5clbZAxmgSIiVlOkREEJERBCREQQkREEJERBC//Z"/>
          <p:cNvSpPr>
            <a:spLocks noChangeAspect="1" noChangeArrowheads="1"/>
          </p:cNvSpPr>
          <p:nvPr/>
        </p:nvSpPr>
        <p:spPr bwMode="auto">
          <a:xfrm>
            <a:off x="155575" y="-1150938"/>
            <a:ext cx="2895600" cy="2409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NASA logo - black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81" y="117946"/>
            <a:ext cx="1416819" cy="1177454"/>
          </a:xfrm>
          <a:prstGeom prst="rect">
            <a:avLst/>
          </a:prstGeom>
        </p:spPr>
      </p:pic>
      <p:pic>
        <p:nvPicPr>
          <p:cNvPr id="11" name="Picture 10" descr="Ames Research Center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152400"/>
            <a:ext cx="1524000" cy="1066800"/>
          </a:xfrm>
          <a:prstGeom prst="rect">
            <a:avLst/>
          </a:prstGeom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78268" y="185090"/>
            <a:ext cx="1860332" cy="103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2530" name="Picture 2" descr="http://technical.ly/baltimore/wp-content/uploads/sites/3/2013/07/USR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42366" y="207334"/>
            <a:ext cx="1687033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0" y="1447800"/>
            <a:ext cx="9144000" cy="563231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Accessing the Subsurface Constituents on Europa</a:t>
            </a:r>
            <a:endParaRPr lang="en-US" dirty="0"/>
          </a:p>
        </p:txBody>
      </p:sp>
      <p:grpSp>
        <p:nvGrpSpPr>
          <p:cNvPr id="4" name="Groupe 3"/>
          <p:cNvGrpSpPr/>
          <p:nvPr/>
        </p:nvGrpSpPr>
        <p:grpSpPr>
          <a:xfrm>
            <a:off x="4819907" y="3567002"/>
            <a:ext cx="3998727" cy="3392479"/>
            <a:chOff x="4876800" y="2286000"/>
            <a:chExt cx="5105400" cy="433136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contrast="40000"/>
            </a:blip>
            <a:srcRect/>
            <a:stretch>
              <a:fillRect/>
            </a:stretch>
          </p:blipFill>
          <p:spPr bwMode="auto">
            <a:xfrm>
              <a:off x="4876800" y="2286000"/>
              <a:ext cx="4267200" cy="4331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Freeform 7"/>
            <p:cNvSpPr/>
            <p:nvPr/>
          </p:nvSpPr>
          <p:spPr>
            <a:xfrm>
              <a:off x="5105400" y="2362200"/>
              <a:ext cx="4876800" cy="3947756"/>
            </a:xfrm>
            <a:custGeom>
              <a:avLst/>
              <a:gdLst>
                <a:gd name="connsiteX0" fmla="*/ 1025856 w 6607790"/>
                <a:gd name="connsiteY0" fmla="*/ 0 h 2893325"/>
                <a:gd name="connsiteX1" fmla="*/ 930322 w 6607790"/>
                <a:gd name="connsiteY1" fmla="*/ 2634018 h 2893325"/>
                <a:gd name="connsiteX2" fmla="*/ 6607790 w 6607790"/>
                <a:gd name="connsiteY2" fmla="*/ 1555845 h 2893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07790" h="2893325">
                  <a:moveTo>
                    <a:pt x="1025856" y="0"/>
                  </a:moveTo>
                  <a:cubicBezTo>
                    <a:pt x="512928" y="1187355"/>
                    <a:pt x="0" y="2374711"/>
                    <a:pt x="930322" y="2634018"/>
                  </a:cubicBezTo>
                  <a:cubicBezTo>
                    <a:pt x="1860644" y="2893325"/>
                    <a:pt x="5468202" y="1992573"/>
                    <a:pt x="6607790" y="1555845"/>
                  </a:cubicBezTo>
                </a:path>
              </a:pathLst>
            </a:cu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522875" y="3257471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Method 2: Sample and analyze the plume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64224" y="5172694"/>
            <a:ext cx="152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6550" y="3284852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Method 1: Penetrate the surface</a:t>
            </a: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12" name="Picture 11" descr="Europa image (NASA photojournal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4519" y="4323297"/>
            <a:ext cx="3429000" cy="253470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57198" y="3015330"/>
            <a:ext cx="4038601" cy="3842669"/>
          </a:xfrm>
          <a:prstGeom prst="rect">
            <a:avLst/>
          </a:prstGeom>
          <a:noFill/>
          <a:ln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904964" y="6781800"/>
            <a:ext cx="2324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Adapted from NASA</a:t>
            </a:r>
            <a:r>
              <a:rPr lang="en-US" sz="1000" i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ESA, and L. </a:t>
            </a:r>
            <a:r>
              <a:rPr lang="en-US" sz="10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Roth</a:t>
            </a: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16" name="TextBox 37"/>
          <p:cNvSpPr txBox="1"/>
          <p:nvPr/>
        </p:nvSpPr>
        <p:spPr>
          <a:xfrm>
            <a:off x="428169" y="1580209"/>
            <a:ext cx="391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A Hypothesized Subsurface Ocean</a:t>
            </a:r>
            <a:endParaRPr lang="en-US" i="1" dirty="0">
              <a:solidFill>
                <a:schemeClr val="bg1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649401" y="4402453"/>
            <a:ext cx="2743818" cy="2316251"/>
            <a:chOff x="2125021" y="2380656"/>
            <a:chExt cx="3491745" cy="2947629"/>
          </a:xfrm>
        </p:grpSpPr>
        <p:sp>
          <p:nvSpPr>
            <p:cNvPr id="19" name="Right Triangle 32"/>
            <p:cNvSpPr/>
            <p:nvPr/>
          </p:nvSpPr>
          <p:spPr>
            <a:xfrm rot="20061561">
              <a:off x="2680715" y="2380656"/>
              <a:ext cx="2283443" cy="2586650"/>
            </a:xfrm>
            <a:prstGeom prst="rtTriangle">
              <a:avLst/>
            </a:prstGeom>
            <a:noFill/>
            <a:ln cmpd="sng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ight Triangle 31"/>
            <p:cNvSpPr/>
            <p:nvPr/>
          </p:nvSpPr>
          <p:spPr>
            <a:xfrm rot="11219707">
              <a:off x="2125021" y="3176781"/>
              <a:ext cx="3424219" cy="947145"/>
            </a:xfrm>
            <a:prstGeom prst="rtTriangle">
              <a:avLst/>
            </a:prstGeom>
            <a:noFill/>
            <a:ln cmpd="sng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Image 61" descr="http://upload.wikimedia.org/wikipedia/commons/3/36/Cryobot.jp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766" y="3429000"/>
              <a:ext cx="2286000" cy="1899285"/>
            </a:xfrm>
            <a:prstGeom prst="rect">
              <a:avLst/>
            </a:prstGeom>
            <a:noFill/>
            <a:ln w="28575">
              <a:solidFill>
                <a:schemeClr val="bg2">
                  <a:lumMod val="50000"/>
                </a:schemeClr>
              </a:solidFill>
            </a:ln>
          </p:spPr>
        </p:pic>
      </p:grpSp>
      <p:pic>
        <p:nvPicPr>
          <p:cNvPr id="22" name="Picture 2" descr="File:L-histidine-2D-skeletal.png"/>
          <p:cNvPicPr>
            <a:picLocks noChangeAspect="1" noChangeArrowheads="1"/>
          </p:cNvPicPr>
          <p:nvPr/>
        </p:nvPicPr>
        <p:blipFill>
          <a:blip r:embed="rId6" cstate="print">
            <a:biLevel thresh="50000"/>
          </a:blip>
          <a:srcRect/>
          <a:stretch>
            <a:fillRect/>
          </a:stretch>
        </p:blipFill>
        <p:spPr bwMode="auto">
          <a:xfrm>
            <a:off x="7423408" y="1829445"/>
            <a:ext cx="1000783" cy="97956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3" descr="C:\Users\jcswenso\AppData\Local\Microsoft\Windows\Temporary Internet Files\Content.IE5\WESU8V3W\hand_woman[1].jpg"/>
          <p:cNvPicPr>
            <a:picLocks noChangeAspect="1" noChangeArrowheads="1"/>
          </p:cNvPicPr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 rot="21347741">
            <a:off x="6200798" y="2090105"/>
            <a:ext cx="680149" cy="680149"/>
          </a:xfrm>
          <a:prstGeom prst="rect">
            <a:avLst/>
          </a:prstGeom>
          <a:noFill/>
        </p:spPr>
      </p:pic>
      <p:pic>
        <p:nvPicPr>
          <p:cNvPr id="24" name="Picture 3" descr="C:\Users\jcswenso\AppData\Local\Microsoft\Windows\Temporary Internet Files\Content.IE5\WESU8V3W\hand_woman[1].jpg"/>
          <p:cNvPicPr>
            <a:picLocks noChangeAspect="1" noChangeArrowheads="1"/>
          </p:cNvPicPr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 rot="307257">
            <a:off x="5251573" y="2083021"/>
            <a:ext cx="654081" cy="654081"/>
          </a:xfrm>
          <a:prstGeom prst="rect">
            <a:avLst/>
          </a:prstGeom>
          <a:noFill/>
          <a:scene3d>
            <a:camera prst="orthographicFront">
              <a:rot lat="10800000" lon="0" rev="0"/>
            </a:camera>
            <a:lightRig rig="threePt" dir="t"/>
          </a:scene3d>
        </p:spPr>
      </p:pic>
      <p:sp>
        <p:nvSpPr>
          <p:cNvPr id="25" name="TextBox 34"/>
          <p:cNvSpPr txBox="1"/>
          <p:nvPr/>
        </p:nvSpPr>
        <p:spPr>
          <a:xfrm>
            <a:off x="755270" y="2040330"/>
            <a:ext cx="3159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Evidence for life?</a:t>
            </a:r>
            <a:endParaRPr lang="en-US" i="1" dirty="0">
              <a:solidFill>
                <a:schemeClr val="bg1"/>
              </a:solidFill>
            </a:endParaRPr>
          </a:p>
        </p:txBody>
      </p:sp>
      <p:cxnSp>
        <p:nvCxnSpPr>
          <p:cNvPr id="26" name="Straight Connector 36"/>
          <p:cNvCxnSpPr/>
          <p:nvPr/>
        </p:nvCxnSpPr>
        <p:spPr>
          <a:xfrm>
            <a:off x="6025383" y="1761064"/>
            <a:ext cx="0" cy="1177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91491" y="6590150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Credit: NASA</a:t>
            </a: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8" name="Flèche droite 27"/>
          <p:cNvSpPr/>
          <p:nvPr/>
        </p:nvSpPr>
        <p:spPr>
          <a:xfrm>
            <a:off x="3509087" y="2053468"/>
            <a:ext cx="1445484" cy="395818"/>
          </a:xfrm>
          <a:prstGeom prst="rightArrow">
            <a:avLst/>
          </a:prstGeom>
          <a:solidFill>
            <a:schemeClr val="bg2">
              <a:lumMod val="90000"/>
              <a:alpha val="25000"/>
            </a:schemeClr>
          </a:solidFill>
          <a:ln w="952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828800"/>
            <a:ext cx="8458200" cy="4524315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ConOps</a:t>
            </a:r>
            <a:r>
              <a:rPr lang="en-US" dirty="0" smtClean="0"/>
              <a:t> Possibilities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458200" y="4191000"/>
            <a:ext cx="304800" cy="304800"/>
          </a:xfrm>
          <a:prstGeom prst="ellipse">
            <a:avLst/>
          </a:prstGeom>
          <a:solidFill>
            <a:schemeClr val="bg1"/>
          </a:solidFill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297866"/>
            <a:ext cx="7696200" cy="78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6452" y="2013898"/>
            <a:ext cx="2400300" cy="20574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ash"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914400" y="2209800"/>
            <a:ext cx="381000" cy="381000"/>
          </a:xfrm>
          <a:prstGeom prst="rect">
            <a:avLst/>
          </a:prstGeom>
          <a:ln w="22225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rot="18568367">
            <a:off x="1451" y="2429556"/>
            <a:ext cx="2214442" cy="328700"/>
          </a:xfrm>
          <a:custGeom>
            <a:avLst/>
            <a:gdLst>
              <a:gd name="connsiteX0" fmla="*/ 0 w 1711842"/>
              <a:gd name="connsiteY0" fmla="*/ 251637 h 485553"/>
              <a:gd name="connsiteX1" fmla="*/ 829339 w 1711842"/>
              <a:gd name="connsiteY1" fmla="*/ 38986 h 485553"/>
              <a:gd name="connsiteX2" fmla="*/ 1711842 w 1711842"/>
              <a:gd name="connsiteY2" fmla="*/ 485553 h 48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1842" h="485553">
                <a:moveTo>
                  <a:pt x="0" y="251637"/>
                </a:moveTo>
                <a:cubicBezTo>
                  <a:pt x="272016" y="125818"/>
                  <a:pt x="544032" y="0"/>
                  <a:pt x="829339" y="38986"/>
                </a:cubicBezTo>
                <a:cubicBezTo>
                  <a:pt x="1114646" y="77972"/>
                  <a:pt x="1570075" y="386316"/>
                  <a:pt x="1711842" y="48555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 rot="21372855">
            <a:off x="1007669" y="2302918"/>
            <a:ext cx="1185062" cy="556211"/>
          </a:xfrm>
          <a:custGeom>
            <a:avLst/>
            <a:gdLst>
              <a:gd name="connsiteX0" fmla="*/ 0 w 1201479"/>
              <a:gd name="connsiteY0" fmla="*/ 166576 h 783265"/>
              <a:gd name="connsiteX1" fmla="*/ 595423 w 1201479"/>
              <a:gd name="connsiteY1" fmla="*/ 102781 h 783265"/>
              <a:gd name="connsiteX2" fmla="*/ 1201479 w 1201479"/>
              <a:gd name="connsiteY2" fmla="*/ 783265 h 783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1479" h="783265">
                <a:moveTo>
                  <a:pt x="0" y="166576"/>
                </a:moveTo>
                <a:cubicBezTo>
                  <a:pt x="197588" y="83288"/>
                  <a:pt x="395177" y="0"/>
                  <a:pt x="595423" y="102781"/>
                </a:cubicBezTo>
                <a:cubicBezTo>
                  <a:pt x="795669" y="205562"/>
                  <a:pt x="1116419" y="684028"/>
                  <a:pt x="1201479" y="783265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19026132">
            <a:off x="1631855" y="2361143"/>
            <a:ext cx="183891" cy="152400"/>
          </a:xfrm>
          <a:prstGeom prst="rect">
            <a:avLst/>
          </a:prstGeom>
          <a:solidFill>
            <a:srgbClr val="35F600"/>
          </a:solidFill>
          <a:ln w="19050" cmpd="sng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rot="19026132">
            <a:off x="1827538" y="2472787"/>
            <a:ext cx="0" cy="15240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9026132" flipH="1">
            <a:off x="1680530" y="2566667"/>
            <a:ext cx="91946" cy="15240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9026132">
            <a:off x="1882600" y="2378907"/>
            <a:ext cx="91946" cy="15240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4308232" y="2514600"/>
            <a:ext cx="838200" cy="685800"/>
            <a:chOff x="4724400" y="2133600"/>
            <a:chExt cx="838200" cy="685800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4724400" y="2133600"/>
              <a:ext cx="810733" cy="0"/>
            </a:xfrm>
            <a:prstGeom prst="line">
              <a:avLst/>
            </a:prstGeom>
            <a:solidFill>
              <a:schemeClr val="bg2">
                <a:lumMod val="50000"/>
                <a:alpha val="24000"/>
              </a:schemeClr>
            </a:solidFill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5551967" y="2133600"/>
              <a:ext cx="10633" cy="685800"/>
            </a:xfrm>
            <a:prstGeom prst="line">
              <a:avLst/>
            </a:prstGeom>
            <a:solidFill>
              <a:schemeClr val="bg2">
                <a:lumMod val="50000"/>
                <a:alpha val="24000"/>
              </a:schemeClr>
            </a:solidFill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4724400" y="2133600"/>
              <a:ext cx="10633" cy="685800"/>
            </a:xfrm>
            <a:prstGeom prst="line">
              <a:avLst/>
            </a:prstGeom>
            <a:solidFill>
              <a:schemeClr val="bg2">
                <a:lumMod val="50000"/>
                <a:alpha val="24000"/>
              </a:schemeClr>
            </a:solidFill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4734448" y="2819400"/>
              <a:ext cx="304802" cy="0"/>
            </a:xfrm>
            <a:prstGeom prst="line">
              <a:avLst/>
            </a:prstGeom>
            <a:solidFill>
              <a:schemeClr val="bg2">
                <a:lumMod val="50000"/>
                <a:alpha val="24000"/>
              </a:schemeClr>
            </a:solidFill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5257798" y="2819400"/>
              <a:ext cx="304802" cy="0"/>
            </a:xfrm>
            <a:prstGeom prst="line">
              <a:avLst/>
            </a:prstGeom>
            <a:solidFill>
              <a:schemeClr val="bg2">
                <a:lumMod val="50000"/>
                <a:alpha val="24000"/>
              </a:schemeClr>
            </a:solidFill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/>
          <p:cNvCxnSpPr/>
          <p:nvPr/>
        </p:nvCxnSpPr>
        <p:spPr>
          <a:xfrm>
            <a:off x="4724400" y="3196292"/>
            <a:ext cx="0" cy="461308"/>
          </a:xfrm>
          <a:prstGeom prst="line">
            <a:avLst/>
          </a:prstGeom>
          <a:solidFill>
            <a:schemeClr val="bg2">
              <a:lumMod val="50000"/>
              <a:alpha val="24000"/>
            </a:schemeClr>
          </a:solidFill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4114800" y="3196292"/>
            <a:ext cx="190500" cy="385108"/>
          </a:xfrm>
          <a:prstGeom prst="line">
            <a:avLst/>
          </a:prstGeom>
          <a:solidFill>
            <a:schemeClr val="bg2">
              <a:lumMod val="50000"/>
              <a:alpha val="24000"/>
            </a:schemeClr>
          </a:solidFill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143500" y="3196292"/>
            <a:ext cx="190500" cy="385108"/>
          </a:xfrm>
          <a:prstGeom prst="line">
            <a:avLst/>
          </a:prstGeom>
          <a:solidFill>
            <a:schemeClr val="bg2">
              <a:lumMod val="50000"/>
              <a:alpha val="24000"/>
            </a:schemeClr>
          </a:solidFill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308232" y="2514600"/>
            <a:ext cx="838200" cy="677108"/>
          </a:xfrm>
          <a:prstGeom prst="rect">
            <a:avLst/>
          </a:prstGeom>
          <a:solidFill>
            <a:srgbClr val="35F600">
              <a:alpha val="29000"/>
            </a:srgbClr>
          </a:solidFill>
          <a:ln>
            <a:solidFill>
              <a:srgbClr val="35F600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100" dirty="0" smtClean="0"/>
              <a:t>                    </a:t>
            </a:r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  <a:p>
            <a:endParaRPr lang="en-US" sz="100" dirty="0" smtClean="0"/>
          </a:p>
        </p:txBody>
      </p:sp>
      <p:pic>
        <p:nvPicPr>
          <p:cNvPr id="7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CCCCC9"/>
              </a:clrFrom>
              <a:clrTo>
                <a:srgbClr val="CCCCC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53810" y="2825010"/>
            <a:ext cx="16253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TextBox 82"/>
          <p:cNvSpPr txBox="1"/>
          <p:nvPr/>
        </p:nvSpPr>
        <p:spPr>
          <a:xfrm>
            <a:off x="6019800" y="2843844"/>
            <a:ext cx="2819400" cy="923330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6028426" y="3756991"/>
            <a:ext cx="2819400" cy="3231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US" sz="500" dirty="0" smtClean="0"/>
          </a:p>
          <a:p>
            <a:endParaRPr lang="en-US" sz="500" dirty="0" smtClean="0"/>
          </a:p>
          <a:p>
            <a:endParaRPr lang="en-US" sz="500" dirty="0"/>
          </a:p>
        </p:txBody>
      </p:sp>
      <p:sp>
        <p:nvSpPr>
          <p:cNvPr id="86" name="TextBox 85"/>
          <p:cNvSpPr txBox="1"/>
          <p:nvPr/>
        </p:nvSpPr>
        <p:spPr>
          <a:xfrm>
            <a:off x="7427703" y="2844222"/>
            <a:ext cx="18288" cy="9144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US" sz="500" dirty="0" smtClean="0"/>
          </a:p>
          <a:p>
            <a:endParaRPr lang="en-US" sz="500" dirty="0" smtClean="0"/>
          </a:p>
          <a:p>
            <a:endParaRPr lang="en-US" sz="500" dirty="0"/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7441" y="2875345"/>
            <a:ext cx="18288" cy="7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6" name="Group 95"/>
          <p:cNvGrpSpPr/>
          <p:nvPr/>
        </p:nvGrpSpPr>
        <p:grpSpPr>
          <a:xfrm>
            <a:off x="7398706" y="2765640"/>
            <a:ext cx="76200" cy="76200"/>
            <a:chOff x="4114800" y="2286000"/>
            <a:chExt cx="1219200" cy="1143000"/>
          </a:xfrm>
        </p:grpSpPr>
        <p:cxnSp>
          <p:nvCxnSpPr>
            <p:cNvPr id="97" name="Straight Connector 96"/>
            <p:cNvCxnSpPr/>
            <p:nvPr/>
          </p:nvCxnSpPr>
          <p:spPr>
            <a:xfrm>
              <a:off x="4724400" y="2967692"/>
              <a:ext cx="0" cy="461308"/>
            </a:xfrm>
            <a:prstGeom prst="line">
              <a:avLst/>
            </a:prstGeom>
            <a:solidFill>
              <a:schemeClr val="bg2">
                <a:lumMod val="50000"/>
                <a:alpha val="24000"/>
              </a:schemeClr>
            </a:solidFill>
            <a:ln w="31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H="1">
              <a:off x="4114800" y="2967692"/>
              <a:ext cx="190500" cy="385108"/>
            </a:xfrm>
            <a:prstGeom prst="line">
              <a:avLst/>
            </a:prstGeom>
            <a:solidFill>
              <a:schemeClr val="bg2">
                <a:lumMod val="50000"/>
                <a:alpha val="24000"/>
              </a:schemeClr>
            </a:solidFill>
            <a:ln w="31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5143500" y="2967692"/>
              <a:ext cx="190500" cy="385108"/>
            </a:xfrm>
            <a:prstGeom prst="line">
              <a:avLst/>
            </a:prstGeom>
            <a:solidFill>
              <a:schemeClr val="bg2">
                <a:lumMod val="50000"/>
                <a:alpha val="24000"/>
              </a:schemeClr>
            </a:solidFill>
            <a:ln w="31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4308232" y="2286000"/>
              <a:ext cx="838200" cy="677108"/>
            </a:xfrm>
            <a:prstGeom prst="rect">
              <a:avLst/>
            </a:prstGeom>
            <a:solidFill>
              <a:schemeClr val="bg2">
                <a:lumMod val="50000"/>
                <a:alpha val="29000"/>
              </a:schemeClr>
            </a:solidFill>
            <a:ln w="31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0" dirty="0" smtClean="0"/>
                <a:t>                    </a:t>
              </a:r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  <a:p>
              <a:endParaRPr lang="en-US" sz="100" dirty="0" smtClean="0"/>
            </a:p>
          </p:txBody>
        </p:sp>
      </p:grpSp>
      <p:cxnSp>
        <p:nvCxnSpPr>
          <p:cNvPr id="105" name="Straight Connector 104"/>
          <p:cNvCxnSpPr>
            <a:stCxn id="85" idx="2"/>
            <a:endCxn id="84" idx="0"/>
          </p:cNvCxnSpPr>
          <p:nvPr/>
        </p:nvCxnSpPr>
        <p:spPr>
          <a:xfrm>
            <a:off x="7436585" y="2952511"/>
            <a:ext cx="1541" cy="804480"/>
          </a:xfrm>
          <a:prstGeom prst="line">
            <a:avLst/>
          </a:prstGeom>
          <a:ln w="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6019800" y="3762272"/>
            <a:ext cx="2819400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5549960"/>
            <a:ext cx="7696200" cy="78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199" y="4293868"/>
            <a:ext cx="2334947" cy="2030732"/>
          </a:xfrm>
          <a:prstGeom prst="rect">
            <a:avLst/>
          </a:prstGeom>
          <a:noFill/>
          <a:ln w="3175">
            <a:solidFill>
              <a:schemeClr val="tx1"/>
            </a:solidFill>
            <a:prstDash val="sysDash"/>
            <a:miter lim="800000"/>
            <a:headEnd/>
            <a:tailEnd/>
          </a:ln>
        </p:spPr>
      </p:pic>
      <p:sp>
        <p:nvSpPr>
          <p:cNvPr id="113" name="Rectangle 112"/>
          <p:cNvSpPr/>
          <p:nvPr/>
        </p:nvSpPr>
        <p:spPr>
          <a:xfrm>
            <a:off x="609600" y="4572000"/>
            <a:ext cx="484068" cy="428879"/>
          </a:xfrm>
          <a:prstGeom prst="rect">
            <a:avLst/>
          </a:prstGeom>
          <a:ln w="22225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 113"/>
          <p:cNvSpPr/>
          <p:nvPr/>
        </p:nvSpPr>
        <p:spPr>
          <a:xfrm rot="18568367">
            <a:off x="-47881" y="4667677"/>
            <a:ext cx="2214442" cy="328700"/>
          </a:xfrm>
          <a:custGeom>
            <a:avLst/>
            <a:gdLst>
              <a:gd name="connsiteX0" fmla="*/ 0 w 1711842"/>
              <a:gd name="connsiteY0" fmla="*/ 251637 h 485553"/>
              <a:gd name="connsiteX1" fmla="*/ 829339 w 1711842"/>
              <a:gd name="connsiteY1" fmla="*/ 38986 h 485553"/>
              <a:gd name="connsiteX2" fmla="*/ 1711842 w 1711842"/>
              <a:gd name="connsiteY2" fmla="*/ 485553 h 48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1842" h="485553">
                <a:moveTo>
                  <a:pt x="0" y="251637"/>
                </a:moveTo>
                <a:cubicBezTo>
                  <a:pt x="272016" y="125818"/>
                  <a:pt x="544032" y="0"/>
                  <a:pt x="829339" y="38986"/>
                </a:cubicBezTo>
                <a:cubicBezTo>
                  <a:pt x="1114646" y="77972"/>
                  <a:pt x="1570075" y="386316"/>
                  <a:pt x="1711842" y="48555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5" idx="3"/>
            <a:endCxn id="5" idx="1"/>
          </p:cNvCxnSpPr>
          <p:nvPr/>
        </p:nvCxnSpPr>
        <p:spPr>
          <a:xfrm flipH="1">
            <a:off x="381000" y="4090958"/>
            <a:ext cx="8458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Freeform 120"/>
          <p:cNvSpPr/>
          <p:nvPr/>
        </p:nvSpPr>
        <p:spPr>
          <a:xfrm rot="21372855">
            <a:off x="855270" y="4686716"/>
            <a:ext cx="1185062" cy="556211"/>
          </a:xfrm>
          <a:custGeom>
            <a:avLst/>
            <a:gdLst>
              <a:gd name="connsiteX0" fmla="*/ 0 w 1201479"/>
              <a:gd name="connsiteY0" fmla="*/ 166576 h 783265"/>
              <a:gd name="connsiteX1" fmla="*/ 595423 w 1201479"/>
              <a:gd name="connsiteY1" fmla="*/ 102781 h 783265"/>
              <a:gd name="connsiteX2" fmla="*/ 1201479 w 1201479"/>
              <a:gd name="connsiteY2" fmla="*/ 783265 h 783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1479" h="783265">
                <a:moveTo>
                  <a:pt x="0" y="166576"/>
                </a:moveTo>
                <a:cubicBezTo>
                  <a:pt x="197588" y="83288"/>
                  <a:pt x="395177" y="0"/>
                  <a:pt x="595423" y="102781"/>
                </a:cubicBezTo>
                <a:cubicBezTo>
                  <a:pt x="795669" y="205562"/>
                  <a:pt x="1116419" y="684028"/>
                  <a:pt x="1201479" y="783265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 rot="18540000" flipH="1">
            <a:off x="1626222" y="4782874"/>
            <a:ext cx="45719" cy="216878"/>
          </a:xfrm>
          <a:prstGeom prst="rect">
            <a:avLst/>
          </a:prstGeom>
          <a:solidFill>
            <a:srgbClr val="FF0000">
              <a:alpha val="83000"/>
            </a:srgbClr>
          </a:solidFill>
          <a:ln w="22225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200400" y="1828800"/>
            <a:ext cx="0" cy="4495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 rot="20798043" flipH="1">
            <a:off x="4283070" y="4848976"/>
            <a:ext cx="334915" cy="1130436"/>
          </a:xfrm>
          <a:prstGeom prst="rect">
            <a:avLst/>
          </a:prstGeom>
          <a:solidFill>
            <a:srgbClr val="FF0000">
              <a:alpha val="25000"/>
            </a:srgbClr>
          </a:solidFill>
          <a:ln w="22225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CCCCC9"/>
              </a:clrFrom>
              <a:clrTo>
                <a:srgbClr val="CCCCC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780000">
            <a:off x="4341173" y="4960780"/>
            <a:ext cx="231805" cy="97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" name="Isosceles Triangle 130"/>
          <p:cNvSpPr/>
          <p:nvPr/>
        </p:nvSpPr>
        <p:spPr>
          <a:xfrm rot="-1080000">
            <a:off x="4043798" y="5497054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Isosceles Triangle 135"/>
          <p:cNvSpPr/>
          <p:nvPr/>
        </p:nvSpPr>
        <p:spPr>
          <a:xfrm rot="-9600000">
            <a:off x="3586921" y="5040853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Isosceles Triangle 136"/>
          <p:cNvSpPr/>
          <p:nvPr/>
        </p:nvSpPr>
        <p:spPr>
          <a:xfrm>
            <a:off x="3962400" y="525780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Isosceles Triangle 137"/>
          <p:cNvSpPr/>
          <p:nvPr/>
        </p:nvSpPr>
        <p:spPr>
          <a:xfrm rot="1500000">
            <a:off x="4806691" y="489076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Isosceles Triangle 138"/>
          <p:cNvSpPr/>
          <p:nvPr/>
        </p:nvSpPr>
        <p:spPr>
          <a:xfrm rot="2700000">
            <a:off x="5105400" y="563880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Isosceles Triangle 139"/>
          <p:cNvSpPr/>
          <p:nvPr/>
        </p:nvSpPr>
        <p:spPr>
          <a:xfrm>
            <a:off x="4953000" y="510540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Isosceles Triangle 140"/>
          <p:cNvSpPr/>
          <p:nvPr/>
        </p:nvSpPr>
        <p:spPr>
          <a:xfrm rot="-2400000">
            <a:off x="4038600" y="571500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Isosceles Triangle 141"/>
          <p:cNvSpPr/>
          <p:nvPr/>
        </p:nvSpPr>
        <p:spPr>
          <a:xfrm rot="10800000">
            <a:off x="4876800" y="556260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>
            <a:off x="4321834" y="5839175"/>
            <a:ext cx="510816" cy="180626"/>
          </a:xfrm>
          <a:custGeom>
            <a:avLst/>
            <a:gdLst>
              <a:gd name="connsiteX0" fmla="*/ 25879 w 510816"/>
              <a:gd name="connsiteY0" fmla="*/ 69920 h 306009"/>
              <a:gd name="connsiteX1" fmla="*/ 8626 w 510816"/>
              <a:gd name="connsiteY1" fmla="*/ 130305 h 306009"/>
              <a:gd name="connsiteX2" fmla="*/ 0 w 510816"/>
              <a:gd name="connsiteY2" fmla="*/ 156184 h 306009"/>
              <a:gd name="connsiteX3" fmla="*/ 8626 w 510816"/>
              <a:gd name="connsiteY3" fmla="*/ 225196 h 306009"/>
              <a:gd name="connsiteX4" fmla="*/ 25879 w 510816"/>
              <a:gd name="connsiteY4" fmla="*/ 251075 h 306009"/>
              <a:gd name="connsiteX5" fmla="*/ 77638 w 510816"/>
              <a:gd name="connsiteY5" fmla="*/ 276954 h 306009"/>
              <a:gd name="connsiteX6" fmla="*/ 120770 w 510816"/>
              <a:gd name="connsiteY6" fmla="*/ 285581 h 306009"/>
              <a:gd name="connsiteX7" fmla="*/ 189781 w 510816"/>
              <a:gd name="connsiteY7" fmla="*/ 302834 h 306009"/>
              <a:gd name="connsiteX8" fmla="*/ 327804 w 510816"/>
              <a:gd name="connsiteY8" fmla="*/ 285581 h 306009"/>
              <a:gd name="connsiteX9" fmla="*/ 431321 w 510816"/>
              <a:gd name="connsiteY9" fmla="*/ 268328 h 306009"/>
              <a:gd name="connsiteX10" fmla="*/ 491706 w 510816"/>
              <a:gd name="connsiteY10" fmla="*/ 207943 h 306009"/>
              <a:gd name="connsiteX11" fmla="*/ 508958 w 510816"/>
              <a:gd name="connsiteY11" fmla="*/ 182064 h 306009"/>
              <a:gd name="connsiteX12" fmla="*/ 500332 w 510816"/>
              <a:gd name="connsiteY12" fmla="*/ 52668 h 306009"/>
              <a:gd name="connsiteX13" fmla="*/ 474453 w 510816"/>
              <a:gd name="connsiteY13" fmla="*/ 44041 h 306009"/>
              <a:gd name="connsiteX14" fmla="*/ 465826 w 510816"/>
              <a:gd name="connsiteY14" fmla="*/ 18162 h 306009"/>
              <a:gd name="connsiteX15" fmla="*/ 405441 w 510816"/>
              <a:gd name="connsiteY15" fmla="*/ 909 h 306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0816" h="306009">
                <a:moveTo>
                  <a:pt x="25879" y="69920"/>
                </a:moveTo>
                <a:cubicBezTo>
                  <a:pt x="5195" y="131978"/>
                  <a:pt x="30292" y="54474"/>
                  <a:pt x="8626" y="130305"/>
                </a:cubicBezTo>
                <a:cubicBezTo>
                  <a:pt x="6128" y="139048"/>
                  <a:pt x="2875" y="147558"/>
                  <a:pt x="0" y="156184"/>
                </a:cubicBezTo>
                <a:cubicBezTo>
                  <a:pt x="2875" y="179188"/>
                  <a:pt x="2526" y="202830"/>
                  <a:pt x="8626" y="225196"/>
                </a:cubicBezTo>
                <a:cubicBezTo>
                  <a:pt x="11354" y="235198"/>
                  <a:pt x="18548" y="243744"/>
                  <a:pt x="25879" y="251075"/>
                </a:cubicBezTo>
                <a:cubicBezTo>
                  <a:pt x="39937" y="265133"/>
                  <a:pt x="58926" y="272276"/>
                  <a:pt x="77638" y="276954"/>
                </a:cubicBezTo>
                <a:cubicBezTo>
                  <a:pt x="91862" y="280510"/>
                  <a:pt x="106483" y="282284"/>
                  <a:pt x="120770" y="285581"/>
                </a:cubicBezTo>
                <a:cubicBezTo>
                  <a:pt x="143874" y="290913"/>
                  <a:pt x="189781" y="302834"/>
                  <a:pt x="189781" y="302834"/>
                </a:cubicBezTo>
                <a:cubicBezTo>
                  <a:pt x="424426" y="283279"/>
                  <a:pt x="218853" y="306009"/>
                  <a:pt x="327804" y="285581"/>
                </a:cubicBezTo>
                <a:cubicBezTo>
                  <a:pt x="362186" y="279134"/>
                  <a:pt x="431321" y="268328"/>
                  <a:pt x="431321" y="268328"/>
                </a:cubicBezTo>
                <a:cubicBezTo>
                  <a:pt x="476871" y="253144"/>
                  <a:pt x="452157" y="267266"/>
                  <a:pt x="491706" y="207943"/>
                </a:cubicBezTo>
                <a:lnTo>
                  <a:pt x="508958" y="182064"/>
                </a:lnTo>
                <a:cubicBezTo>
                  <a:pt x="506083" y="138932"/>
                  <a:pt x="510816" y="94605"/>
                  <a:pt x="500332" y="52668"/>
                </a:cubicBezTo>
                <a:cubicBezTo>
                  <a:pt x="498127" y="43846"/>
                  <a:pt x="480883" y="50471"/>
                  <a:pt x="474453" y="44041"/>
                </a:cubicBezTo>
                <a:cubicBezTo>
                  <a:pt x="468023" y="37611"/>
                  <a:pt x="473225" y="23447"/>
                  <a:pt x="465826" y="18162"/>
                </a:cubicBezTo>
                <a:cubicBezTo>
                  <a:pt x="440399" y="0"/>
                  <a:pt x="427659" y="909"/>
                  <a:pt x="405441" y="909"/>
                </a:cubicBezTo>
              </a:path>
            </a:pathLst>
          </a:custGeom>
          <a:solidFill>
            <a:srgbClr val="663300">
              <a:alpha val="42000"/>
            </a:srgbClr>
          </a:solidFill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Isosceles Triangle 143"/>
          <p:cNvSpPr/>
          <p:nvPr/>
        </p:nvSpPr>
        <p:spPr>
          <a:xfrm rot="-1080000">
            <a:off x="3662800" y="525780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Isosceles Triangle 144"/>
          <p:cNvSpPr/>
          <p:nvPr/>
        </p:nvSpPr>
        <p:spPr>
          <a:xfrm>
            <a:off x="3962400" y="495300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Isosceles Triangle 145"/>
          <p:cNvSpPr/>
          <p:nvPr/>
        </p:nvSpPr>
        <p:spPr>
          <a:xfrm rot="-2400000">
            <a:off x="3815780" y="5429342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Isosceles Triangle 146"/>
          <p:cNvSpPr/>
          <p:nvPr/>
        </p:nvSpPr>
        <p:spPr>
          <a:xfrm rot="1500000">
            <a:off x="5263891" y="489076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Isosceles Triangle 147"/>
          <p:cNvSpPr/>
          <p:nvPr/>
        </p:nvSpPr>
        <p:spPr>
          <a:xfrm rot="1500000">
            <a:off x="4805872" y="5275460"/>
            <a:ext cx="93711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Isosceles Triangle 148"/>
          <p:cNvSpPr/>
          <p:nvPr/>
        </p:nvSpPr>
        <p:spPr>
          <a:xfrm rot="1500000">
            <a:off x="5246640" y="5230064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Isosceles Triangle 149"/>
          <p:cNvSpPr/>
          <p:nvPr/>
        </p:nvSpPr>
        <p:spPr>
          <a:xfrm rot="1500000">
            <a:off x="5018040" y="5458664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Isosceles Triangle 150"/>
          <p:cNvSpPr/>
          <p:nvPr/>
        </p:nvSpPr>
        <p:spPr>
          <a:xfrm rot="-1080000">
            <a:off x="4196198" y="5887226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Isosceles Triangle 151"/>
          <p:cNvSpPr/>
          <p:nvPr/>
        </p:nvSpPr>
        <p:spPr>
          <a:xfrm rot="2700000">
            <a:off x="4881805" y="5801435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Isosceles Triangle 152"/>
          <p:cNvSpPr/>
          <p:nvPr/>
        </p:nvSpPr>
        <p:spPr>
          <a:xfrm>
            <a:off x="3733800" y="464820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Isosceles Triangle 153"/>
          <p:cNvSpPr/>
          <p:nvPr/>
        </p:nvSpPr>
        <p:spPr>
          <a:xfrm rot="1500000">
            <a:off x="5463618" y="4742061"/>
            <a:ext cx="93711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Isosceles Triangle 154"/>
          <p:cNvSpPr/>
          <p:nvPr/>
        </p:nvSpPr>
        <p:spPr>
          <a:xfrm rot="-2400000">
            <a:off x="3358581" y="5116738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Isosceles Triangle 155"/>
          <p:cNvSpPr/>
          <p:nvPr/>
        </p:nvSpPr>
        <p:spPr>
          <a:xfrm>
            <a:off x="5029200" y="4572000"/>
            <a:ext cx="76200" cy="45719"/>
          </a:xfrm>
          <a:prstGeom prst="triangle">
            <a:avLst/>
          </a:prstGeom>
          <a:solidFill>
            <a:srgbClr val="FFBA75"/>
          </a:solidFill>
          <a:ln w="6350" cmpd="sng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TextBox 157"/>
          <p:cNvSpPr txBox="1"/>
          <p:nvPr/>
        </p:nvSpPr>
        <p:spPr>
          <a:xfrm>
            <a:off x="6016932" y="5096914"/>
            <a:ext cx="2819400" cy="923330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59" name="TextBox 158"/>
          <p:cNvSpPr txBox="1"/>
          <p:nvPr/>
        </p:nvSpPr>
        <p:spPr>
          <a:xfrm>
            <a:off x="6025558" y="6010061"/>
            <a:ext cx="2819400" cy="3231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US" sz="500" dirty="0" smtClean="0"/>
          </a:p>
          <a:p>
            <a:endParaRPr lang="en-US" sz="500" dirty="0" smtClean="0"/>
          </a:p>
          <a:p>
            <a:endParaRPr lang="en-US" sz="500" dirty="0"/>
          </a:p>
        </p:txBody>
      </p:sp>
      <p:cxnSp>
        <p:nvCxnSpPr>
          <p:cNvPr id="163" name="Straight Connector 162"/>
          <p:cNvCxnSpPr/>
          <p:nvPr/>
        </p:nvCxnSpPr>
        <p:spPr>
          <a:xfrm>
            <a:off x="6016932" y="6009107"/>
            <a:ext cx="2819400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19800" y="1828800"/>
            <a:ext cx="0" cy="4495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4038600" y="3581400"/>
            <a:ext cx="152400" cy="45719"/>
          </a:xfrm>
          <a:prstGeom prst="ellipse">
            <a:avLst/>
          </a:prstGeom>
          <a:solidFill>
            <a:srgbClr val="35F600"/>
          </a:solidFill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4656826" y="3637759"/>
            <a:ext cx="152400" cy="45719"/>
          </a:xfrm>
          <a:prstGeom prst="ellipse">
            <a:avLst/>
          </a:prstGeom>
          <a:solidFill>
            <a:srgbClr val="35F600"/>
          </a:solidFill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Parallelogram 167"/>
          <p:cNvSpPr/>
          <p:nvPr/>
        </p:nvSpPr>
        <p:spPr>
          <a:xfrm rot="11995644">
            <a:off x="7439679" y="5105400"/>
            <a:ext cx="73152" cy="73152"/>
          </a:xfrm>
          <a:prstGeom prst="parallelogram">
            <a:avLst>
              <a:gd name="adj" fmla="val 77136"/>
            </a:avLst>
          </a:prstGeom>
          <a:solidFill>
            <a:srgbClr val="00B0F0"/>
          </a:solidFill>
          <a:ln w="6350" cmpd="sng">
            <a:noFill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5260668" y="3572774"/>
            <a:ext cx="152400" cy="45719"/>
          </a:xfrm>
          <a:prstGeom prst="ellipse">
            <a:avLst/>
          </a:prstGeom>
          <a:solidFill>
            <a:srgbClr val="35F600"/>
          </a:solidFill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200000">
            <a:off x="7477458" y="5127974"/>
            <a:ext cx="18288" cy="7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" name="Freeform 171"/>
          <p:cNvSpPr/>
          <p:nvPr/>
        </p:nvSpPr>
        <p:spPr>
          <a:xfrm>
            <a:off x="7495692" y="5191125"/>
            <a:ext cx="45719" cy="800100"/>
          </a:xfrm>
          <a:custGeom>
            <a:avLst/>
            <a:gdLst>
              <a:gd name="connsiteX0" fmla="*/ 0 w 199230"/>
              <a:gd name="connsiteY0" fmla="*/ 0 h 800100"/>
              <a:gd name="connsiteX1" fmla="*/ 152400 w 199230"/>
              <a:gd name="connsiteY1" fmla="*/ 221456 h 800100"/>
              <a:gd name="connsiteX2" fmla="*/ 188118 w 199230"/>
              <a:gd name="connsiteY2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230" h="800100">
                <a:moveTo>
                  <a:pt x="0" y="0"/>
                </a:moveTo>
                <a:cubicBezTo>
                  <a:pt x="60523" y="44053"/>
                  <a:pt x="121047" y="88106"/>
                  <a:pt x="152400" y="221456"/>
                </a:cubicBezTo>
                <a:cubicBezTo>
                  <a:pt x="183753" y="354806"/>
                  <a:pt x="199230" y="800100"/>
                  <a:pt x="188118" y="800100"/>
                </a:cubicBezTo>
              </a:path>
            </a:pathLst>
          </a:custGeom>
          <a:ln w="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/>
          <p:cNvSpPr/>
          <p:nvPr/>
        </p:nvSpPr>
        <p:spPr>
          <a:xfrm>
            <a:off x="8458200" y="1905000"/>
            <a:ext cx="304800" cy="304800"/>
          </a:xfrm>
          <a:prstGeom prst="ellipse">
            <a:avLst/>
          </a:prstGeom>
          <a:solidFill>
            <a:schemeClr val="bg1"/>
          </a:solidFill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6" name="Oval 175"/>
          <p:cNvSpPr/>
          <p:nvPr/>
        </p:nvSpPr>
        <p:spPr>
          <a:xfrm>
            <a:off x="2819400" y="1905000"/>
            <a:ext cx="304800" cy="304800"/>
          </a:xfrm>
          <a:prstGeom prst="ellipse">
            <a:avLst/>
          </a:prstGeom>
          <a:solidFill>
            <a:schemeClr val="bg1"/>
          </a:solidFill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7" name="Oval 176"/>
          <p:cNvSpPr/>
          <p:nvPr/>
        </p:nvSpPr>
        <p:spPr>
          <a:xfrm>
            <a:off x="5638800" y="1905000"/>
            <a:ext cx="304800" cy="304800"/>
          </a:xfrm>
          <a:prstGeom prst="ellipse">
            <a:avLst/>
          </a:prstGeom>
          <a:solidFill>
            <a:schemeClr val="bg1"/>
          </a:solidFill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2819400" y="4191000"/>
            <a:ext cx="304800" cy="304800"/>
          </a:xfrm>
          <a:prstGeom prst="ellipse">
            <a:avLst/>
          </a:prstGeom>
          <a:solidFill>
            <a:schemeClr val="bg1"/>
          </a:solidFill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9" name="Oval 178"/>
          <p:cNvSpPr/>
          <p:nvPr/>
        </p:nvSpPr>
        <p:spPr>
          <a:xfrm>
            <a:off x="5638800" y="4191000"/>
            <a:ext cx="304800" cy="304800"/>
          </a:xfrm>
          <a:prstGeom prst="ellipse">
            <a:avLst/>
          </a:prstGeom>
          <a:solidFill>
            <a:schemeClr val="bg1"/>
          </a:solidFill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0" name="Rectangle 179"/>
          <p:cNvSpPr/>
          <p:nvPr/>
        </p:nvSpPr>
        <p:spPr>
          <a:xfrm rot="20520000" flipH="1">
            <a:off x="7438859" y="5042022"/>
            <a:ext cx="18288" cy="54864"/>
          </a:xfrm>
          <a:prstGeom prst="rect">
            <a:avLst/>
          </a:prstGeom>
          <a:solidFill>
            <a:srgbClr val="FF0000">
              <a:alpha val="25000"/>
            </a:srgbClr>
          </a:solidFill>
          <a:ln w="0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TextBox 180"/>
          <p:cNvSpPr txBox="1"/>
          <p:nvPr/>
        </p:nvSpPr>
        <p:spPr>
          <a:xfrm>
            <a:off x="99153" y="4146932"/>
            <a:ext cx="9144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IMPACTOR</a:t>
            </a:r>
            <a:endParaRPr lang="en-US" sz="1200" b="1" dirty="0"/>
          </a:p>
        </p:txBody>
      </p:sp>
      <p:sp>
        <p:nvSpPr>
          <p:cNvPr id="182" name="TextBox 181"/>
          <p:cNvSpPr txBox="1"/>
          <p:nvPr/>
        </p:nvSpPr>
        <p:spPr>
          <a:xfrm>
            <a:off x="130366" y="1882966"/>
            <a:ext cx="78403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LANDER</a:t>
            </a:r>
            <a:endParaRPr lang="en-US" sz="1200" b="1" dirty="0"/>
          </a:p>
        </p:txBody>
      </p:sp>
      <p:sp>
        <p:nvSpPr>
          <p:cNvPr id="183" name="TextBox 182"/>
          <p:cNvSpPr txBox="1"/>
          <p:nvPr/>
        </p:nvSpPr>
        <p:spPr>
          <a:xfrm>
            <a:off x="381000" y="6428601"/>
            <a:ext cx="830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/>
              <a:t>* For conceptual purposes only. Not all potential mission sequences are discussed.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of Small Spacecraft?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5904811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/>
              <a:t>Low-cost</a:t>
            </a:r>
            <a:r>
              <a:rPr lang="en-US" b="1" i="1" dirty="0" smtClean="0"/>
              <a:t> scientific studies can be enabled with strict constraints on spacecraft </a:t>
            </a:r>
            <a:r>
              <a:rPr lang="en-US" b="1" i="1" u="sng" dirty="0" smtClean="0"/>
              <a:t>mass</a:t>
            </a:r>
            <a:r>
              <a:rPr lang="en-US" b="1" i="1" dirty="0" smtClean="0"/>
              <a:t> and </a:t>
            </a:r>
            <a:r>
              <a:rPr lang="en-US" b="1" i="1" u="sng" dirty="0" smtClean="0"/>
              <a:t>volume</a:t>
            </a:r>
            <a:r>
              <a:rPr lang="en-US" b="1" i="1" dirty="0" smtClean="0"/>
              <a:t>.</a:t>
            </a:r>
          </a:p>
        </p:txBody>
      </p:sp>
      <p:sp>
        <p:nvSpPr>
          <p:cNvPr id="6151" name="AutoShape 7" descr="data:image/jpeg;base64,/9j/4AAQSkZJRgABAQAAAQABAAD/2wCEAAkGBhQSERUUExQVFRQWGBwYFxcYGBcaHRgcGB0YFhgcGBgYHCYfGBkkHBgVHy8gJCcpLCwsGCAxNTAqNSYsLCkBCQoKDgwOGg8PGi0kHyQsLC0sLC0sLCksLCwsLCwsLCwsLCwsLCwsLCwsLCwsLCwsLCwpLCksLCwsLCwsKSksKf/AABEIAMIBAwMBIgACEQEDEQH/xAAcAAACAgMBAQAAAAAAAAAAAAAFBgMEAAIHAQj/xABKEAABAgMFBQQHBgMFBgcBAAABAhEAAyEEBRIxQQZRYXGBEyKRoQcyUrHB0fAUI0JicuGSovEzQ4LC0hYkU1Rjcxc0NaOy4uMI/8QAGgEAAwEBAQEAAAAAAAAAAAAAAQIDBAAFBv/EADARAAICAgEDAwEHAwUAAAAAAAABAhEDITEEEkETMlEiBWFxocHh8BSR8SMzQrHR/9oADAMBAAIRAxEAPwDrYjYGNBG0bDAbiPY0BjHgUEkeMeNHj14FBs3ePXjR4B3xtvZLM4mTQVD8CO8rq1B1IgUdYfeMeOY2j0tTZyiixWVS1cQqYeqUUHUx4my37aaqULOk71oR5SwpXjB7Q0zqEY8cyHovtsys68K8BMX5qWn3Rt/4PL/59b/9r/8ASBS+Q0dKWsAOaDeaRXVekof3iPERze2ejm3SUKMq8MQAqlQmJfwUoeUBE3xeVlUSZYmhNCUgLy5AK8jE5NJ1Y8YWjr6r7kj+8Hn8ojVtFJH4ieSVfKOV3ft0icrCsmWrXEzPzanWDomKI9bPj8ozyyzjyi0cUX5Hb/aKVX1qB/V/eIl7To0Qs+A+MJ0xCwlRxZpbXUiN7RYllCKKyrQ50z84WOdyX0h9KI0q2pH/AAlfxCIlbWf9MdVj5QopuVajQKJH1viGZILkLQUNkHqWfQdD1jnkmhligN69r1ewjquI07WzFPhTLp+o/QhSVKGeIhsxv50i9dzOqv4fiIX1ZfIfSj8D9dloVMlJUpnLu2WZGvKLUUbjLyEdfeYvRti7SMcltnkeRs0eQwpqY8jaPDBAax4Y2MamGAamKYrPPCWn+ZSv9Ii6YpWcvNm8MA8ir/NBOLMZGRkMKaiZHuOFy5b2mWmWJiB3FVBUpI/llhTciXiveV5WlNolSUgYJgJVNSlShLagd3B0zaGo6nwNgVGweNLCSEJC/WAAJyxEAOQNAS5aN7TbpctJUtaUpAcklmETbDRsEmFraTb2z2N0k9pNH92kin61ZJ9/CFTaP0gz7ZM+y3elbKcYhRaxkS/91L/Ma8soM7K+jKTZwJtrInzs2NZaDwB9c/mV0AjvxGUfkBItN6Xt/ZjsbOfxVQgjn683pTlDHcvols0pjPJtCtyu7Lf9CTX/ABEw1zL7kIzmoHDEn3AxQtG29lR+Mq4JST72hHMdJ+EFrLYkS0hEtKUJGSUgJA6CkT4IWpG3ctcxKEy194gOphmQNHhnhFK+AuLXJ4ExmGPXjHjgEFvR90v9J90IFpV3zz+EdDnh0KHA+6Od2o989PcIzZ1qzRg+AXetxSrQfvEh8goUWOSteRcQvg2i7lAqedZnrvSH/Ez4f1Cm9oc0KiWzhIxqUARhLuAX5jXURLFJ93b4LzWrNBtbIMsKlthO9gQeL0B+cDrb6QAkEAYvrzjl8y1ATFhHdlqJIT7G5gd27pF2TZid5bj5xvUr9vAksaxan7vjwOUv0mKB70vCnNxo+/LWGCx7UWe1ABZD6HIp67o5fOkkF69d2Rp1gYPu52HQgFNcuW6oLcIWTaW9orihjzSUfa/lfudjtd3KRmzHI6HrpSPLGkYiAx7p94iHZq9ftEgImMaNTNxkedI3sctlFqd09MoyZYKO1wxVabjLlD3cf9gnr7zF+B1xBpKeZ95i/GuHtRgn7memPI8jyKCnseGMjyOAeEx4THpjUwwDwmKVjPemn/qN4IQPnFwiKd3DuqO+ZMPgop+EE7wW4yPGjIYUAXdb7NKQJckJCQHCZaSerJHnG8/aaUGorWncGfAqffprCRe4ZaGAAqKauHD8iPOIBNCQSaAVJ3RifUvijb6C5bGadt+JaWwjuvVSjp+lIG6kIN9bT2i8pglppLTVqsPzLLueCX+JgVeN4KtU3Ag4UbzkB7SuO4QfsQlWdASl2o5apJZyfPwhp5pQX3/9HRxxbvwX7nspsqCmUtScTFagWKzxIrTQZB42mTFKJxKUrmSYlSukV5prGFzk+WalFGyUjcI9XnEJNGitZ5ASXcmmv9eELY9FgTSlSVeyoK/hY/COn7TbaWawSkzJ6j3/AFEJDqXkaDJg4qSBWOVzF0JOQ+UJ+3m0CrXanL4ZaESkD9CQFeK8Z6iNPTy5RDqIXR0Rf/8AQKMVLIrDxmh/AII84eNkdvrPeCfuyUTAHMtTO28EUUPpo+YUlhU9PrOLd0XxNs8wTJSsCkkEEaEa+/xMajP2H1rOmBKSVEJG8kAeJjmlvt0sLPfRkPxA+6FG07R/aUfaLStK1Kd0MWQBQMCGAOgBf4ibJLNqURZpE4pGoYo81BuTnlGfKu49TB0uOMVKc+RttG00tIJSXIHqlg5pqTTwq8CbTtsopUwABBGReo5ws3hIVKJStGFTaga5EEUIiiJzv4xJKuD049PhiuLKU+YQcZOv1WDd23h3CFHLLr9ecAbU6xx9/KLUqYkpDH8AChUEECum8PGjE60eP1iudh9FoxJwu+7hUQEt0zFMSU5gV8f2iZE8Sy1MgXqeWQisoDtDh9UUB38YM5Wjunx/6iGjZraBUlwXDkHwNW0qBDXZ9qZILqxBwRoaluMc5CCAlWj9acNBEomJNVVA35aViHNJnrZOnxzuXn+x9F7NzwqQCFBQc1SxGfCCkcDuO8pspjJndmGphLv0yPV4uWm956y6rRMUeKljwZQbpF4ySVHnP7Km3fcjtxjyFnYS/jPs+FaiqZLOFTlyQfVJOuofhDIVRdbR5GXG8c3CXKNjHkavGi0BWYg0SN8UeExXNjT+Yf4lfEwkX3tHOkzlpQoFKVMHSDlxjm1HkaMO7gfiYoXWtpKCdQVfxEq+Mc+G3loGYln/AAke4xNZtu5oSwkowpADDEABkOUKskbH9KVHRsUZCENu5n/CR/EYyH9SIvpSK20Er7t/ZIV5sfImEO+ryVNWJEqrluBPH8oz6Q0bfX4JUvsg2NYcn2U5E8zUeMAdnbu7NPaKHfWP4U5gczmfDSMKSxrvfPg1+/6fHkvWe7ZVnlpSqr1Uov3lAVNNGdhuiXtZbDCAQW0zfujPiYltSAtIBqP2I9xMeBCUghIA+v6Rmcr5LUzJNsxk0IDDq/1WN5i4xVQ+6sRrKCkkLK1AVCEkhI3rWWSBwDmF5KwhJ8bPDOiMzIrqnRGqfvhB0icTM+pPmT5QgXun75bUBU9as8Ocm8wgl3Y5s1NxBzBzrUaEFzC9e0hKw4UHBOjbmfSvkY24UoqyuXp3LHdbAYkKLcYL3fd8qUBMtCgTpLz/AImz5RWupWGcjEGBFHZia5GDdulSVsSglQFS5Ll6U0A3axZs8+EHyDdpLwWsIdOCWQ6BvHEDJnyjpmyNtQLNLwAYWoB5vvJMcuvy2KVgSfVFeuVDyjqOx+yc6fZu2kWmRNBNE4VowEAOk0orI5au5d46g5fizzbCwSZsoLWlKVp9UpYFq04jVjHL+wKVVyIoRkeR+EdNvfYm39lMnTsATKDiWllFY/EQUkthFWOYhGn3la7OrslLWhgCElqBQCkuCPZI8Yk1vZp6TJK6jsDTJQJYdIMbLXciYqYJgBIQ4JJFXDaiNRfk4uSsE8USz/lglcd7E4pa2KMKlKwS5WMuwYLKXTWtPKGx13LZp6uMvSbpf3/YVJzqIK1YdK8OETylgDugqbM7oKKtNkKj/uylfmXOXip+lk8Mo3TaZbFMuzljUp7WYXZy5AbKsBpPVhwRlFd3a9+df+m1wbOzLYuiwlKKqUa8GCRmY6GjZeyJldmJcpRAzmJck6nFmDyhS2evNUvtsCMAYFLYjiw5tjdzX3QwKvOaULmdkpMtJAK1MEgkbzmeCXL84KRhzZZZZOuBMvWypsdpKJbiWtJVgJfAoFix1Tkx3HhFiz2zGARG0yzqnqVOMugPrsWSHyqWJc6DUwWl2VwcM9LpqxCk01I0LbqHcDHVZ63S92PH2y/wHvRmpRtZbLs1YuIoz9WjqTRxu77znWZWKVNS5FfzDcXDGukOtyekBEwhM9PZqNMQ9U/Lzi8HSo8v7QwZJz9RLQ3xqY8C3DhuEC7yvFUsgFSEg70mv/uCKnj1YTKY5Xfa8U2Yd61e8w/G/ks4BI4MfjHNbTNdR516xLK9IviTV2Uloj1CIxUby4z2XJ0yoyJkANUK+usZD0KL9wWRVuta580YkSziI0KvwIroAH6DfBWYjCpQ9lRHQEt5Qd2ZuoWaQmXiBV6ym9ojvdHoOAEB76WEWhQNMWEjmoN70nxiGWXc7KY1WjRXq8oiSqsbFWcVivyjOXQy3Jd8tcpKlJC1OXxVAIJFAaCgGkV9srclCPs6Gydbe0fVTTdn4RDdG0KLNLmlRGIMZYOqld3wDP1hZtdvxzASXriJL1OZiubKliUILb5NfS4W8ry5HpcX/PBqi0UHERDNmd53yDEb3MRZcfhEKpmcSigUnOlxZKEvEFqsxy4bnoYlkqpHkxe+kaUexLaoX7XZlJrmBVt3GPbMuctaUSwpa10CMJJJ3BqmDkiyLnLTLljGtZZIGZPXLicmeOrbM7LyrAgthM4j7yackjMpST6qB4nXQDRjXceB1sI4nae34FC5PRQpYx22ZhLP2aMLpA9pZ7o6A84P2PaGRdctUuxhS8SnOJRKcTM4JG4AUAyGcU9otozMdKCRKGmRW1XV8BkIVJlvTNB7MhQBYmrA1+gYvSR5tyktj0v0oWoVaVywn/U8JG189dtnmfhAmLwuhL1ZIT3XcuWyilabRMOanG5hGqLcokPQiEkk9Mrim8b7ogZ/33+BgpsvMAnKdqoIGrZb84rXjZ37wqd2p/eC9zXZLlEqmTgiaB3kEBg+j74yuoSVnpZM6y4WvIDtVJim3ndvO6DyttAD9xZ5aDqS55mmHzeB1+3YpI7Zwyi5SaKD0B4h9aQGkrJoA5PXUHwpBhLenoeTjPGtW0uDoOxtvmz5pVMTjSaApCAlPRnJ8Ybr8npmEWNODE2MlWSGGLugMSpgaUHmIW9i5oSE41AnMgUYCpycsGihed6vaDODEleNmcAE90HeWw04xobUUZsGF5cr1VL8/Bass57HMKSxlrTQUdEzEkjj3jl+Y56BftEbXfZhNXgK8AIOEs4cAkDMM7M8R3hOCilVHKEu3BxXcaRnbtWe7Cozcfnf4fzZKm0RZRa6NmNQYFY4kRMgJlZJM6Nsdf4Aw4iW/ASO8N6dyt+h3Q0WqziakFJBB3xxQWtUvvpoUsR4gfGOg2S3BaErKErJSCykpLg1YFQLHjGzHLuVHy/X9OsWRSjw/wAgha7gWGKSAeBr9ZwDtF22t/7tQr6yUl9zEEGDEmzylpCkSZJBy7qQX1FZLAjJn0gvK2asZr9ml/wwFFSMcm4ciJ9gn/is0vmia3kXiaTZVP8A+XWBvM2V7nh5/wBlbJ/y0r+AQq35eV3ylGXIskqfOyZKAUjmRnyHiI70UBZWzdEkt/YfzSD74yFhVgtCi/Z2ZD/hEuVTh6h95jIPYdY4ps6cSSKEZeEBdorOMaCau48CFD3mGBCYFbRo+7f2VA+Lp+IjzpM1R0xdmTWYbx4cHimpRc+AHOJ1+4/uIgJZQEQZdEFpRVzm3uiEpziza10rn8/oRQlTgSz5in7wUju/RGtcVQXJiSe7mKqaGKRRowO8iLSF0aNQknhEHaQw7GXSLVaUpUPu0d+Z+lLU/wARYdTFYpt0etknHHFyfCHLYm5RZ5InKH3s0d3ehBr4qz5NxjTay92BkJOVZrVc5hHSnXlB63W7Alc0/hokfmNEhtwqeQjnV4WgjEaFSnd6u7uTxrnHoUoKkfKSnLPk7n5YCvy1qX3Eh5dQpsyf9MU9jiPtqZRGFM4mUU1piok11CsJjcTc1HIGjDw8TBfZkldqswYVnSyNSGWk6651jKpNys9jJ0kVB9vgH26Z2b4swcLcXb5xlqspSEKOS0BaTvBf4gjpE1+2Xtp8wIzM1ZTq7qLUEW9pFJQmRJxJP2eQmWtQLjG6lrAOoBU3SLeTyaSgn8g1nSCM3z3EfTxasKgpK1rKXxue8kHIe0k+Iird/eDUwq1PDe3B4s3NYFGavAooUzYmBcHeCMnByG6IdRG42NjdOj2+pqRIWad5kvixmpBd+WUCLNhSnu1fXf8AW6GG9LMUYCtapne9kMG14GA19TUFZVLSEkGugWNCRklcZ8fBuw5ljltaIRalJUCnMGDc4dolKwrvYQ6TuSMIwl2NBlvBZ4TZtoxEB2fXyh1sd3SxZ0ypa+1modaigEhjmHyYEU39Yuo2jR/VRWVU/uv+eAeCxBxBNdeJADeL1bWJDJUUqXmEkJJcau1N1DX5xUtaKGvHwrSNkzizaFvnEj1bdkuKPQuIcURqteHJicgGB9/vgoEpUS2yf3cI1z4AF/e0PNyTSJMv9Mc/s6CTiVnB2xXpMSwCqDQsf3jRimovZ5fWdPLNH6fzH7Zi1j7UuSSWUO1QHLPkoAO3HpDla7bLkSyuYoJSMyfcBqeEcgs97r+1SJqEnEjMD8Q1HUEiGS2TVT5naTWp6kvNMsf5l71eEXjJbo8fqcTi493NbN74vqdbHSMUiz7v7yYPzeyk7vfFORZUSwyEhI13nmTUxOVxCpUGzOeuIyIiqMggGSVlU1HA1+UU73kYpSx+UtzFR5iJ5Zj20igO7Te+keWzYIijryMQT0e/9vlF+1KLdmfVQSBQDWtRU5axTm1B3/KJNFkynNSCxLmlQ7ZRTTPAyFXanhFyfKBD7nimt/wsMqtHLYargr2nETokRTWjCdaxetNn3kmKFrz5Q8S2J1NNni3O+Opej26+wsXaH17QrFyQl0pHU4j1EcvsktUxSUIHeWoJHNRYecd1FmSky5QoiWlKOiQAT4AmNvTx3YftPL9KivIB2ntVUSvZGNX6lVHglvEwkzjiepNGBOZozn3wdva8Cpa5jVUokOARXKh3CF6z2hKysIOIyw6gNzsSN4BzbfF2eRF1tC/gJWx00/bhDLscsJMy1FsMhJCeM1YKEJHIEqPAcYoKu3tl4U48SyxCGdXByC0TT7T3EykgS5aHwoDmpzUTmpZ1UfdSIxx07PQy9ZKcXFLkpzVRUtM5g3jFlShC7eqvvD090NPgzYpdkraGvZKz9spSUmoLhuRP+Uxdsi+ztRDkFSXqetPCKPovXhmWhZylyVLPMBSU/wAyhEW2YKZgLsQlnBr3Sr5iBJd2OhHO8jkF76tSSAFKauLMAFtGhAtlqKiWyJPWLN5T1KLqJNAzngCYHKEZ4R7Srdo8aOlejZQ7BZUQK8qb1E+A/rHNHj3tDvLboqnTJtWPO0Jlmarsi6a5ZOc24PArtQBUs0DbFLIQCXqSelIrpdSq6RNq2e1DqXGEdb4CarY9E+J+UbywaOSWyfTWm6sR2eUGyr9aRZFIQ1RTe5E8tm+MELDLJoKkmkDJBc0h22duvAkTFBlKFB7IPxMVhG2S6jqI4oWXbuu8Sg59c5ndwEW8UWZ93Lw4mpmRq0VEqjVVHzcpubtnkxbAlieAiFM3EHYjgc4skRGUxwpCRHsbYYyCcGkkAt9fVYndw0UJpqHoQ8TAvkfrOPMNYr30jDNXxAVXjQ+YMCsf19dYY9pJHeSrJwRrXIgeaoWz7vr4xJlUVZlX4RCpJHv+vOLOGp5RWtq1BsIcxyQ90eWgQPnIBc/Whi0uQVJTiNQ+UQrlNlDLQVJ8hf0fWATLfJOYl4phDZFAJS/XDHTLbPaXNV+Qgc1kI+JhH9G0rDNtEz2ZLdVrT8AYa71mNZz+ZaR4BSviI9PAvoMvW5VkyWvgRdoJuBCyM8BrydvBzAn0cyXtE5Z9RFmmlXVOEfzEQavYBSiCKEMRwP8AWKljV2MhUmWGExQVMUaqXh9VJOiRmwGecFrZnT0QEQVFllyLOJ80IWpVJctRYKLE1bQDxLCBeJiIj2ttxm9mKdnJSAzgF1VJAzI0cZUfOObpDR2ygq9+1WHShCi/qJwjeGA4DzgZb7CpawwLszAVcZUghOtEqZMKpSRLDMEAuAA2ZVVy1SPiYP2a65CrLiWsicsky0sC4TSpoBVw/CFS7kGUq0CrpaRIMpJebOUO1IySiWThlgihJV3iRSiREvpBltP6D3mKNlPZFKlAlKSHbx+Bi5tFeKbZNeWhTEh6VAepLc4L1GgJrusW7ZLJCVMWCUuWO6jnofCKuF46Ld+zklKAcSiSxqaUdqZQL2jsMlOAJSnGSSpgBQUDtzHhGazVj+pqPyJC31+mpHsrMPBs2NPsiPJ1iRhcCtXoKbmOvlA7jT/RTW7IFW1kgkas24Z/KNTJYhlJUCAXDln0PHeIw2MNSJkSO5TPSOtFY48l/USom006A18o2M6ByLQuXQjofhFxJJZ890Ci0M/eq8jFsndfazMSqpQxPE6D49I6Rc8kLmMdKjifpzC9cVg7GSlP4s1cz8qDpBBK2LgseEaoLtR4vUZfUl9w2zZNX6fH4Qu2yWAs4cn08wIll36pSClwTli15FteMVFKAEUbszJUa4ji0bdrA+ZfCe1EtAxks5GQBrnr0i1abjm2lIYzEyy/qJfE1PWBy4QY2a2EEpQKkskVZTYlNk4GQhlEVyQxWG4pQlpxIClM5J41/aPIKsYyHJnNl2SegkhQWnQHNq5k/OL1jUSkEhiNN300TqU4ERyzHjt2ejGNA7aCS8t82UD/AJW/mhUnesYd7dJxS1DeD7qebQmTRUHfCMrErTE5xGcuXxieamI1CFHImpFVaYuIQVFgCf3j2fd3ZpJUpKVHIFzXiNOteEPGLewOSQf2DQ8q1H/tjzWfhBy+1/co/Wo+AQID7DTBgtIcktLJOQpjHdGYH0wgjfs3uSv1LfwRHp4vYjBl97E+9JqJTk0SmgHuA3mAs28ZnZGfhHZhYSRV64j62WnnBLbWxHsBM3zBuoGUB5xNszd8uZJnyJxKUqCVDCxOJlMWIFMoG26O4VlRa6AioUHB4H4wvXmoqU5fcWhll2FUqxywv1kzJqOgKVD/AORhftxq+sCS0GL2XNj7NJ7VrQ4Qf1ADeThrowHHhHTNnrlsiVCYpAmIAIklacXcJKgVA0xVP4aQp7FSFKlYsQqsJL54UuWS4zck8nh3ssrCkJcqbU5mpNfGKwWic3suX5Ksc5OCZKSoaYU4cnZlBiMz4wg3tYLLZApYkqUpbBCStZCdXcMfEmmmsdDs6KQlbT7bmzzJsiWh5gLAqYpGIAuBqa6sIaVVsELbpABO0qEgJYqPs7uBfceMUb3mKUErKWAemoBZn8IBomFRdRcklzzIMH7Ctm5RljBM1RyPHJSQKTOjftI6TdyLL2WOYiSaDEVIQSDk1R/WBF/Wq7sB7OSlUw5YSqWAd5YinSA8FeTfD7RvmLEkKZXA+/690ehTcvdAxVtU5yNc2iwqYdG6xFqjVDqIyWi0sxf2ds4mWlCTVjiPJNfew6wFmypktsQw4gFDLI5GGrYGz1mzDwS/NyfcmGitkM+b6G0OqYH35eokyyddPn0i4VsCTk1YTbyK7UtSUsNA+QSGLlo1HjjbYZclMhJxCVaMLmpUhe4rJoCreCGNYFXFec6024SFgoSe4UEZGhxEamj8vE1LlsM2QklakKSaYRVtHehHKDV1W6XZ56Z4Sh0JwlwR3Ww0bVsqRRK9k260XVW62XVNPajHZ1qoUvhPD8im+jD9c1+y7SjHKVpVOqefDjEdntsm1yjhwzEGikmuehB+tRCTfWx8+xr+0WEqKBUy6lSd+H208M+cNtC6Z0oGMjndl9K4wDHKdWpCmD8mLRkG0L2sLzLlmJDyliancWCv4hQ9QOcVapUygUncaeGh6RDNmzpSk4BiGrmo3Mc/hBZF7hXdmocMD3k0rXMU90YZ4V8V+aNcZv8AEHzCxeE+2SmUoeypQ86eTR0Fd2oV/ZKY54VOR0OfmYUr3ubDOKpqhLS2/ESWY4QOQqWiEsUv3KxmhetBNG31/bi7RHIkqmKZIYJPeUQyUfqJyPDPhF+0XomW4kpw/mNVH/F+HkIgs6VzSlJJNaJ4nh8YRKKfyV3XwbzbfhBTKGHTFmT13cmEBpyyTUuYf7v2WQgAzGUr+UdNesTXkJMtOJYQBxAJ6BvIRoXTykrkyPrRXCAewqCFzQ1FS/MKBHKhMF74Q8pJ3L96f/rAm7tqh9oloQhKJSlsokBzio5agqQekMN6yXRMTqGUOh+RMacUe2NNmfI7lYpX1MSZAlN6rK9WgqyGJYDpuinYbRhZHcSyXZLOreVKFSdKxZv+fhkgEUUqpCgD3asQ4LGnhC/s5ZzOta5qy0hAdZ3ihShO9RoG6wz0zltDDtMyZciXqUqmqHGYe75JEKv2uWlxMlY+LsRF3ae9lTFKXR1nokZADkABA60WdlSioUWlKmOoPwLQsnvR0UNno/lpmSF0bDNJTw7qWbcWJDxevna77NNEtUvEGdwpjmRkRw3xU2EkdmJqQXSVAjfk3wgR6Qh9+k/lPvf4w1tRBSchwu70iWVTBRXL/UkkeKXhZv8AQm02qdMklKkEJKpgchKQlIUSACaasITAYtyz3B3yjME1Ygs74atQUYxOcrWzTgjUm0vH6oHqLKocj4+PjDJYM24aEHLiM4AWGz9rNCAkqKqAD38o6ls7s8mzymbEs+srPoNwEHGrZGbAv2bEkNmOND8oBX36pGEvUZF3y8Y6iLEkpBUkE60+IhR2nu8TJiZMn11+t+UZu+hoOgh5wsSMjmEFUy3APCKt53YuRMKFioyNWI3h9IsS5ncHKMc0er0TVv8AAzDDlsmcEhwHxTC/BgkD4wmS1PSDd030bPKJKcaSrJ2Ynix3R2OSUtleqi5432jPek1S/uZbkmqmbLNusLMq2qlBSks76h+VIKyL4s9oDLUZS9DSnUsCOFDw1gcuwBU1UpCwsZhehoCfCvhGtPyjyJRa00NtwT0LKBhGJaQpXE5a8feIYJmzslZqg5FwlTO4amo6RzWyXgpM2SuWFHv4AgBzhCUAGmoIB5x2SzuwJDFqiKxdkmqEO0WC0XevtZKlGXv3A6TBk3HLkYdNnNspdqABZM3VO/8ATv5Z84vcDUMxHOE3aHYggmbZHBzMsFusvd+nw3Q1ULpjdadmbLMWVrs8tSlVJY1O+kZHP5G3dpQkIUEqKaEqSrFTeyhXpGQdHbH667KpkqSpK0KAIerghwQeUWLVdiVjvJZ82doQPR5tYZC/sdpJSMREsqpgU9ZanyBOW401EdRfSFVUdLmwAu4ygEylGgoCfnCJabLMmzVUJU539I60qWIHWmSiWlSgkBqlhnzaIZcEZ74K48ric0nbNzwwEol9xT86QduDZeZLOOYyToBUjrk8MlnvKWdW46ftFtLEOGI4QuLDju4uxp5Z8MW9pryNmk4kYCskBIUfEsM2jnFstq5iiqYoqVv3ctAOUOu3Uj72XQHElq6YST8YUrVZAhJUAxFaRaSZJSBn2nCHd9zfVI6Pdl9C0SJc7MthmDiKK8fW6xz2y2HtpoBLJbEtW5IDktvpSDU3aSXZcKUICEEtgoVkZFcxsiaMnPM7hAiu0Ldl68rEDiQoAsdcqVBgPabWogJLAJ9VKQEpG9kpYVpVnO+DUi3JmJBd6UI1GkeJMqYoonJUoElpifXScz+pOZY5QQCXbpRWpIdkv3juyq2tIk2pvJM2diljDLQlKJaTmESwEpfiWfrDinYNMwPKtKFJ07teoeKlv2Fs8kYp9poNAyX8yfCEcGMpIi2DtKkqmqx98liE/hbEMxQu5yJgbt8r71G5j/li7s9e0tU5UqUjDKSlxvNQHP71ilt6ayi3tB/4fl5xz9p3/IVwssz0d245fCL1jkqUkjGyQ6sJLAkbh7TGB6TBOwWd0FVDhUHS7Eg7hupU8REZcGzp679jNsJYE4ZqsPf7QpJ3ABJbxJhwRMw7+kK+wMk9lNowM072NAKb6hoP3hbOyS5YrPqjdxPCNMNRMc/cyhfe0uBJTLBxtmQRh6HWFCx2+ciZjQHNamrvnB6RdapxKjUE1Pxi+bMlJCEAcTAknIKkkAbZfaZgAtMgK3Ej3GFq8kpMxRRRJqBWm/Oubx0O3XYlSWIeFa8dn1MSgO3Gp4ANEMmOVc2a+mzQjPaoWcDGCCzilS5QH3i5gIbJmKUjniUfDjG6rnWASujB2i5MH+8yEB09lLCjzU66bvWTEox+rZp6jInGoPz/AD9ArduwVAZyzlVKWA8cz5RDYZITjwMkMspLOwCVceIhktFvVLkVD4gwO5xSAlksJUUOpkrxJNDV8LjqC0bFFLg82eSUn9TL3oysxUoqYYUjM7yQwHgTHSiqA9yXdLssrBLThDuczU6uawSQt4rFUqM7duyQCNwYijbtAIcBDOu2UslSpUtSjmSlJJ5kiMi00ZBoFi5tzsOLUDNkgCeBUf8AEA0fRXHXwgZsl6QTKIs9sJGHupmKfEhqYZurD2/HfHQUGFjae4ZdpnJEvuWhIczk/hDMkK9onxAiU2ojRvjwNUuaF+qXG8ZHkdRxiK0SXcabo5VJtNvuhWEjFIfIuqWf0qFZZ4eRhyuT0k2SewmK7BZ0mNhPKZ6p6seEG/k6vgkn7LqxYpasI9kmnTWLEm45ssf2gfgCP6+EMEshQBBBByILg8iM43KIm8ULuhvVktCFtNdk+bhOEHA7ENkQHfw3Qm2pWJCssj7o7HaFBqjpHGr1kqlKImIUkOWJFDyOsO9IVbYB7VQDAlLpIOjh3rwyigbaZcwnClTuGWnEO9q2+CNvU9Uh6aecer2bmKSmYpkSiHxKIBpmyQT4xF70iy1yVbNe65Cu4xTR0VZzWlAUkZfOGG77y+0AqSlSWoXbyOvgM4WErlB+8pw7MEnENKk9wtF6751omSxKs6MCNVDNzm6zQchWFi3YZJBS0TsKmJS43kfGKFoBU5BoRm/yzEErBsYlHemHtFmvB+vrHn4QdlbO4wxGecUUWxLSFTZbuziQKFJBPhBi/LpnWlATKDjGCXZgWIocwcuHWGWRs5LQklRwgbvqsF7iuUllrBSkF5aTm/tqG86DQQVDwBz3Zxa8Lnm2eYZc1OFQAO8EHIgihgvsvcUy0qwIoHBUrckjTi3vjtVquqVMbtEJU2WIAwq7J2tMmdb0lglE8FAGgmAlkjSoyjvTSYVkfgJT7NLskhKQPVDJG9oUVoVOmAGpOcNFsu6daAVjCD+EFwG4fVY2uW5+yHfHf1eHqxboFJX2QKSGblFKxKck8YaL3uvtUEAAKbuncdOkKkq5LTKDKTj3FBfyLGFZyZPOnOWeNSAYoiRPUrD2awT+UjzIgjYdnrQVd4MNSSPJoCObAN9p7re0oJ83PuiXZzZOZNnKtE5JQhRdKT6zPRwcgwGcOsnZ2U4KkYlJLgqqx3tlFu1LYYQzmAsf1Wx3k+lRQr7TLaUAMioJHSp8wIk2Vssxcwd1QQlJqRQkkDunofCItqi82VLH4Q5/xFvcnzhr2askxEkdqUlZ0TkBkAOg8SYolbJN6LqpUYgROpMeYIoIQrMRAeMWFoiPBHHG4mx7EeGMggCIihdIoTqVKJO/vERkZEZf7i/B/oVXtYVMsKSQoAg0IIcHmNY4NtTISi1TEpSEpCqAAAeAjyMh5cCx9xHs/eM2VaUJlzJktJNQhSkg8wDWO92VZMoEkk4c4yMhIlp+xENoFIC3gO6YyMihAX7PZUItE9SEJSRLDFIAIc1YiOX3/bFrnKStalAZBSiQKnIGMjIhk4L4+CO6ZYM5IIBD5EOPCOn2VAAAAAAFBGRkdjBMu2dIfKCktMZGRYkQzq2iQNO8W0cAMW3hzDRpGRkcgsjVHN7r/wDUrYNMaadP3MZGQsvAy8nSEikVrRkYyMhgIp6J5xYEZGQEEhWaxPI9URkZBAeTYHLFH1cxkZHM4Sb7L2tQNaJHkI6dIHdEZGQIglybRkZGQ4poY1jyMggPIyMjI4B//9k="/>
          <p:cNvSpPr>
            <a:spLocks noChangeAspect="1" noChangeArrowheads="1"/>
          </p:cNvSpPr>
          <p:nvPr/>
        </p:nvSpPr>
        <p:spPr bwMode="auto">
          <a:xfrm>
            <a:off x="155575" y="-1241425"/>
            <a:ext cx="3457575" cy="2590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302504"/>
              </p:ext>
            </p:extLst>
          </p:nvPr>
        </p:nvGraphicFramePr>
        <p:xfrm>
          <a:off x="114483" y="1606155"/>
          <a:ext cx="8917134" cy="4075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8317"/>
                <a:gridCol w="2706439"/>
                <a:gridCol w="2972378"/>
              </a:tblGrid>
              <a:tr h="10702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1" dirty="0" err="1" smtClean="0"/>
                        <a:t>Earth</a:t>
                      </a:r>
                      <a:r>
                        <a:rPr lang="fr-FR" sz="1900" b="1" dirty="0" smtClean="0"/>
                        <a:t>-</a:t>
                      </a:r>
                      <a:r>
                        <a:rPr lang="fr-FR" sz="1900" b="1" dirty="0" err="1" smtClean="0"/>
                        <a:t>based</a:t>
                      </a:r>
                      <a:r>
                        <a:rPr lang="fr-FR" sz="1900" b="1" dirty="0" smtClean="0"/>
                        <a:t> techniques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b="0" dirty="0" smtClean="0"/>
                        <a:t>Non-applicable due mass</a:t>
                      </a:r>
                      <a:r>
                        <a:rPr lang="fr-FR" b="0" baseline="0" dirty="0" smtClean="0"/>
                        <a:t> and volume </a:t>
                      </a:r>
                      <a:r>
                        <a:rPr lang="fr-FR" b="0" baseline="0" dirty="0" err="1" smtClean="0"/>
                        <a:t>constraints</a:t>
                      </a:r>
                      <a:endParaRPr lang="fr-FR" b="0" dirty="0" smtClean="0"/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900" dirty="0" err="1" smtClean="0"/>
                        <a:t>Flagship</a:t>
                      </a:r>
                      <a:r>
                        <a:rPr lang="fr-FR" sz="1900" dirty="0" smtClean="0"/>
                        <a:t>-class</a:t>
                      </a:r>
                      <a:r>
                        <a:rPr lang="fr-FR" sz="1900" baseline="0" dirty="0" smtClean="0"/>
                        <a:t> mission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b="0" baseline="0" dirty="0" smtClean="0"/>
                        <a:t>Is </a:t>
                      </a:r>
                      <a:r>
                        <a:rPr lang="fr-FR" b="0" baseline="0" dirty="0" err="1" smtClean="0"/>
                        <a:t>this</a:t>
                      </a:r>
                      <a:r>
                        <a:rPr lang="fr-FR" b="0" baseline="0" dirty="0" smtClean="0"/>
                        <a:t> the </a:t>
                      </a:r>
                      <a:r>
                        <a:rPr lang="fr-FR" b="0" baseline="0" dirty="0" err="1" smtClean="0"/>
                        <a:t>way</a:t>
                      </a:r>
                      <a:r>
                        <a:rPr lang="fr-FR" b="0" baseline="0" dirty="0" smtClean="0"/>
                        <a:t> to go? (</a:t>
                      </a:r>
                      <a:r>
                        <a:rPr lang="fr-FR" b="0" baseline="0" dirty="0" err="1" smtClean="0"/>
                        <a:t>Perhaps</a:t>
                      </a:r>
                      <a:r>
                        <a:rPr lang="fr-FR" b="0" baseline="0" dirty="0" smtClean="0"/>
                        <a:t>…)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aseline="0" dirty="0" smtClean="0"/>
                        <a:t>Small(er) </a:t>
                      </a:r>
                      <a:r>
                        <a:rPr lang="fr-FR" sz="1900" baseline="0" dirty="0" err="1" smtClean="0"/>
                        <a:t>spacecraft</a:t>
                      </a:r>
                      <a:endParaRPr lang="fr-FR" sz="1900" baseline="0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b="1" u="sng" baseline="0" dirty="0" smtClean="0"/>
                        <a:t>Can </a:t>
                      </a:r>
                      <a:r>
                        <a:rPr lang="fr-FR" b="1" u="sng" baseline="0" dirty="0" err="1" smtClean="0"/>
                        <a:t>we</a:t>
                      </a:r>
                      <a:r>
                        <a:rPr lang="fr-FR" b="1" u="sng" baseline="0" dirty="0" smtClean="0"/>
                        <a:t> do </a:t>
                      </a:r>
                      <a:r>
                        <a:rPr lang="fr-FR" b="1" u="sng" baseline="0" dirty="0" err="1" smtClean="0"/>
                        <a:t>something</a:t>
                      </a:r>
                      <a:r>
                        <a:rPr lang="fr-FR" b="1" u="sng" baseline="0" dirty="0" smtClean="0"/>
                        <a:t>? (</a:t>
                      </a:r>
                      <a:r>
                        <a:rPr lang="fr-FR" b="1" u="sng" baseline="0" dirty="0" err="1" smtClean="0"/>
                        <a:t>requires</a:t>
                      </a:r>
                      <a:r>
                        <a:rPr lang="fr-FR" b="1" u="sng" baseline="0" dirty="0" smtClean="0"/>
                        <a:t> </a:t>
                      </a:r>
                      <a:r>
                        <a:rPr lang="fr-FR" b="1" u="sng" baseline="0" dirty="0" err="1" smtClean="0"/>
                        <a:t>understanding</a:t>
                      </a:r>
                      <a:r>
                        <a:rPr lang="fr-FR" b="1" u="sng" baseline="0" dirty="0" smtClean="0"/>
                        <a:t> of </a:t>
                      </a:r>
                      <a:r>
                        <a:rPr lang="fr-FR" b="1" u="sng" baseline="0" dirty="0" err="1" smtClean="0"/>
                        <a:t>payloads</a:t>
                      </a:r>
                      <a:r>
                        <a:rPr lang="fr-FR" b="1" u="sng" baseline="0" dirty="0" smtClean="0"/>
                        <a:t> </a:t>
                      </a:r>
                      <a:r>
                        <a:rPr lang="fr-FR" b="1" u="sng" baseline="0" dirty="0" err="1" smtClean="0"/>
                        <a:t>involved</a:t>
                      </a:r>
                      <a:r>
                        <a:rPr lang="fr-FR" b="1" u="sng" baseline="0" dirty="0" smtClean="0"/>
                        <a:t>)</a:t>
                      </a:r>
                    </a:p>
                    <a:p>
                      <a:endParaRPr lang="fr-FR" dirty="0"/>
                    </a:p>
                  </a:txBody>
                  <a:tcPr/>
                </a:tc>
              </a:tr>
              <a:tr h="259681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http://media2.s-nbcnews.com/j/msnbc/Components/Photo_StoryLevel/080415/080415-aotd-europa-932.grid-6x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-5051" r="29290" b="5051"/>
          <a:stretch/>
        </p:blipFill>
        <p:spPr bwMode="auto">
          <a:xfrm>
            <a:off x="3497167" y="3059872"/>
            <a:ext cx="2418333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hoto of portable hot water drill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250634" y="3182042"/>
            <a:ext cx="2895600" cy="2188846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631634" y="5391842"/>
            <a:ext cx="236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 err="1" smtClean="0"/>
              <a:t>Courtesy</a:t>
            </a:r>
            <a:r>
              <a:rPr lang="fr-FR" sz="1000" i="1" dirty="0" smtClean="0"/>
              <a:t>  Y. Bar-Cohen, K. </a:t>
            </a:r>
            <a:r>
              <a:rPr lang="fr-FR" sz="1000" i="1" dirty="0" err="1" smtClean="0"/>
              <a:t>Zacny</a:t>
            </a:r>
            <a:endParaRPr lang="fr-FR" sz="1000" i="1" dirty="0"/>
          </a:p>
        </p:txBody>
      </p:sp>
      <p:sp>
        <p:nvSpPr>
          <p:cNvPr id="5" name="Rectangle 4"/>
          <p:cNvSpPr/>
          <p:nvPr/>
        </p:nvSpPr>
        <p:spPr>
          <a:xfrm>
            <a:off x="3440017" y="5393498"/>
            <a:ext cx="25046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“Aliens </a:t>
            </a:r>
            <a:r>
              <a:rPr lang="en-US" sz="1000" i="1" dirty="0"/>
              <a:t>of the Deep </a:t>
            </a:r>
            <a:r>
              <a:rPr lang="en-US" sz="1000" i="1" dirty="0" smtClean="0"/>
              <a:t>“, James </a:t>
            </a:r>
            <a:r>
              <a:rPr lang="en-US" sz="1000" i="1" dirty="0"/>
              <a:t>Cameron</a:t>
            </a:r>
            <a:endParaRPr lang="fr-FR" sz="1000" i="1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0331" y="3200400"/>
            <a:ext cx="2935234" cy="20574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6858000" y="318129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 smtClean="0">
                <a:solidFill>
                  <a:srgbClr val="FF0000"/>
                </a:solidFill>
              </a:rPr>
              <a:t>ISSC 2015</a:t>
            </a:r>
            <a:endParaRPr lang="fr-FR" sz="2000" b="1" u="sng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53400" y="4114800"/>
            <a:ext cx="8751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0" i="1" dirty="0" smtClean="0">
                <a:solidFill>
                  <a:srgbClr val="FF0000"/>
                </a:solidFill>
              </a:rPr>
              <a:t>?</a:t>
            </a:r>
            <a:endParaRPr lang="fr-FR" sz="70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33668" y="1562163"/>
            <a:ext cx="3700132" cy="313454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>
            <a:off x="5381147" y="3949135"/>
            <a:ext cx="3557546" cy="82467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5323139" y="2840289"/>
            <a:ext cx="3615553" cy="961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5299847" y="1605179"/>
            <a:ext cx="3615553" cy="106221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Ice Shell Discrepancies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1996" y="6476999"/>
            <a:ext cx="733864" cy="274320"/>
          </a:xfrm>
        </p:spPr>
        <p:txBody>
          <a:bodyPr/>
          <a:lstStyle/>
          <a:p>
            <a:fld id="{78ABED80-5583-44C5-BF1F-8C5FEAEBF0F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Image 2" descr="http://JournalofCosmology.com/images/SolomonidouFigure15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4" y="1573903"/>
            <a:ext cx="3625460" cy="19089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81000" y="3441402"/>
            <a:ext cx="1371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i="1" dirty="0" smtClean="0"/>
              <a:t>Thin conductive ice shell </a:t>
            </a:r>
            <a:endParaRPr lang="en-US" sz="1400" i="1" dirty="0"/>
          </a:p>
          <a:p>
            <a:pPr algn="just"/>
            <a:endParaRPr lang="en-US" sz="1400" i="1" dirty="0" smtClean="0"/>
          </a:p>
          <a:p>
            <a:pPr algn="just"/>
            <a:endParaRPr lang="en-US" sz="1400" i="1" dirty="0" smtClean="0"/>
          </a:p>
          <a:p>
            <a:pPr algn="ctr"/>
            <a:r>
              <a:rPr lang="en-US" sz="1400" i="1" dirty="0" smtClean="0"/>
              <a:t>Few km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3962400" y="3124200"/>
            <a:ext cx="762948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FF00"/>
                </a:solidFill>
                <a:effectLst>
                  <a:outerShdw blurRad="76200" dist="76200" dir="18600000" sx="101000" sy="101000" rotWithShape="0">
                    <a:prstClr val="black"/>
                  </a:outerShdw>
                </a:effectLst>
              </a:rPr>
              <a:t>?</a:t>
            </a:r>
            <a:endParaRPr lang="en-US" sz="8000" dirty="0">
              <a:solidFill>
                <a:srgbClr val="FFFF00"/>
              </a:solidFill>
              <a:effectLst>
                <a:outerShdw blurRad="76200" dist="76200" dir="18600000" sx="101000" sy="101000" rotWithShape="0">
                  <a:prstClr val="black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01170" y="5414781"/>
            <a:ext cx="1421786" cy="92333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25 km </a:t>
            </a:r>
            <a:r>
              <a:rPr lang="en-US" b="1" dirty="0" smtClean="0"/>
              <a:t>is a </a:t>
            </a:r>
            <a:r>
              <a:rPr lang="en-US" b="1" i="1" dirty="0" smtClean="0"/>
              <a:t>plausible</a:t>
            </a:r>
            <a:r>
              <a:rPr lang="en-US" b="1" dirty="0" smtClean="0"/>
              <a:t> estimate</a:t>
            </a:r>
            <a:endParaRPr lang="en-US" b="1" dirty="0"/>
          </a:p>
        </p:txBody>
      </p:sp>
      <p:grpSp>
        <p:nvGrpSpPr>
          <p:cNvPr id="11" name="Groupe 10"/>
          <p:cNvGrpSpPr/>
          <p:nvPr/>
        </p:nvGrpSpPr>
        <p:grpSpPr>
          <a:xfrm>
            <a:off x="38490" y="4682553"/>
            <a:ext cx="5716172" cy="2040248"/>
            <a:chOff x="-1172" y="4175372"/>
            <a:chExt cx="5716172" cy="204024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52400" y="4724400"/>
              <a:ext cx="5562600" cy="0"/>
            </a:xfrm>
            <a:prstGeom prst="line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52400" y="4572000"/>
              <a:ext cx="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105400" y="4593608"/>
              <a:ext cx="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90800" y="4572000"/>
              <a:ext cx="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971800" y="4579960"/>
              <a:ext cx="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057400" y="4572000"/>
              <a:ext cx="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3400" y="5181600"/>
              <a:ext cx="2514600" cy="30480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6-30 km: supported topography</a:t>
              </a:r>
              <a:endParaRPr lang="en-US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67000" y="5635823"/>
              <a:ext cx="2514600" cy="30777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25-50 km: thermal modeling</a:t>
              </a:r>
              <a:endParaRPr lang="en-US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057400" y="5907843"/>
              <a:ext cx="533400" cy="30777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endParaRPr 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1172" y="5885242"/>
              <a:ext cx="2362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19 - 25 km: impact craters</a:t>
              </a:r>
              <a:endParaRPr lang="en-US" sz="1400" dirty="0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533400" y="4572000"/>
              <a:ext cx="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0" y="4191000"/>
              <a:ext cx="228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0</a:t>
              </a:r>
              <a:endParaRPr lang="en-US" sz="2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4648" y="4175372"/>
              <a:ext cx="228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6</a:t>
              </a:r>
              <a:endParaRPr lang="en-US" sz="20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828800" y="419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62200" y="419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25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819400" y="419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30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876800" y="419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50</a:t>
              </a: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>
              <a:off x="2478568" y="4627247"/>
              <a:ext cx="228600" cy="228600"/>
            </a:xfrm>
            <a:prstGeom prst="star5">
              <a:avLst/>
            </a:prstGeom>
            <a:solidFill>
              <a:srgbClr val="FFFF0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35" name="Right Arrow 34"/>
          <p:cNvSpPr/>
          <p:nvPr/>
        </p:nvSpPr>
        <p:spPr>
          <a:xfrm>
            <a:off x="5638800" y="5609746"/>
            <a:ext cx="1349754" cy="533400"/>
          </a:xfrm>
          <a:prstGeom prst="rightArrow">
            <a:avLst/>
          </a:prstGeom>
          <a:solidFill>
            <a:schemeClr val="bg1"/>
          </a:solidFill>
          <a:ln cmpd="sng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Estimation</a:t>
            </a:r>
            <a:endParaRPr lang="en-US" sz="1600" b="1" dirty="0"/>
          </a:p>
        </p:txBody>
      </p:sp>
      <p:sp>
        <p:nvSpPr>
          <p:cNvPr id="3" name="Rectangle 2"/>
          <p:cNvSpPr/>
          <p:nvPr/>
        </p:nvSpPr>
        <p:spPr>
          <a:xfrm>
            <a:off x="1991132" y="1581338"/>
            <a:ext cx="126028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Courtesy NASA/JPL.</a:t>
            </a:r>
            <a:endParaRPr lang="fr-FR" sz="10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848399" y="1588097"/>
            <a:ext cx="3295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/>
              <a:t>Galileo’s Doppler </a:t>
            </a:r>
            <a:r>
              <a:rPr lang="en-US" b="1" dirty="0"/>
              <a:t>&amp; Magnetometer </a:t>
            </a:r>
            <a:r>
              <a:rPr lang="en-US" b="1" dirty="0" smtClean="0"/>
              <a:t>Data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 </a:t>
            </a:r>
            <a:r>
              <a:rPr lang="en-US" sz="1600" dirty="0" smtClean="0"/>
              <a:t>Internal </a:t>
            </a:r>
            <a:r>
              <a:rPr lang="en-US" sz="1600" dirty="0"/>
              <a:t>structure, thickness of H2O layer</a:t>
            </a:r>
            <a:endParaRPr lang="fr-FR" sz="1600" dirty="0"/>
          </a:p>
          <a:p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5807172" y="2886916"/>
            <a:ext cx="354320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b="1" dirty="0"/>
              <a:t>Observation of geological features</a:t>
            </a:r>
          </a:p>
          <a:p>
            <a:pPr marL="285750" lvl="0" indent="-2857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D</a:t>
            </a:r>
            <a:r>
              <a:rPr lang="en-US" sz="1600" dirty="0" smtClean="0"/>
              <a:t>omes</a:t>
            </a:r>
            <a:r>
              <a:rPr lang="en-US" sz="1600" dirty="0"/>
              <a:t>, pits, flexure</a:t>
            </a:r>
            <a:r>
              <a:rPr lang="en-US" sz="1600" dirty="0" smtClean="0"/>
              <a:t>, and craters</a:t>
            </a:r>
            <a:endParaRPr lang="fr-FR" sz="1600" dirty="0"/>
          </a:p>
        </p:txBody>
      </p:sp>
      <p:sp>
        <p:nvSpPr>
          <p:cNvPr id="38" name="Rectangle 37"/>
          <p:cNvSpPr/>
          <p:nvPr/>
        </p:nvSpPr>
        <p:spPr>
          <a:xfrm>
            <a:off x="5807172" y="3966006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b="1" dirty="0"/>
              <a:t>Thermal modeling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600" dirty="0"/>
              <a:t>Tidal </a:t>
            </a:r>
            <a:r>
              <a:rPr lang="en-US" sz="1600" dirty="0" smtClean="0"/>
              <a:t>heating, heat </a:t>
            </a:r>
            <a:r>
              <a:rPr lang="en-US" sz="1600" dirty="0"/>
              <a:t>dissipation</a:t>
            </a:r>
            <a:endParaRPr lang="fr-FR" sz="1600" dirty="0"/>
          </a:p>
        </p:txBody>
      </p:sp>
      <p:sp>
        <p:nvSpPr>
          <p:cNvPr id="39" name="Rectangle 38"/>
          <p:cNvSpPr/>
          <p:nvPr/>
        </p:nvSpPr>
        <p:spPr>
          <a:xfrm>
            <a:off x="5056183" y="3894392"/>
            <a:ext cx="680823" cy="687167"/>
          </a:xfrm>
          <a:prstGeom prst="rect">
            <a:avLst/>
          </a:prstGeom>
          <a:blipFill rotWithShape="1">
            <a:blip r:embed="rId3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0" name="Rectangle 39"/>
          <p:cNvSpPr/>
          <p:nvPr/>
        </p:nvSpPr>
        <p:spPr>
          <a:xfrm>
            <a:off x="5025285" y="2746319"/>
            <a:ext cx="711722" cy="682681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Rectangle 40"/>
          <p:cNvSpPr/>
          <p:nvPr/>
        </p:nvSpPr>
        <p:spPr>
          <a:xfrm>
            <a:off x="4975323" y="1572245"/>
            <a:ext cx="790738" cy="713755"/>
          </a:xfrm>
          <a:prstGeom prst="rect">
            <a:avLst/>
          </a:prstGeom>
          <a:blipFill rotWithShape="1">
            <a:blip r:embed="rId5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TextBox 5"/>
          <p:cNvSpPr txBox="1"/>
          <p:nvPr/>
        </p:nvSpPr>
        <p:spPr>
          <a:xfrm>
            <a:off x="1845983" y="3433573"/>
            <a:ext cx="190211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i="1" dirty="0" smtClean="0"/>
              <a:t>Thin conductive shell over a thicker layer of convective warm ice</a:t>
            </a:r>
          </a:p>
          <a:p>
            <a:pPr algn="just"/>
            <a:r>
              <a:rPr lang="en-US" sz="1400" i="1" dirty="0" smtClean="0"/>
              <a:t> </a:t>
            </a:r>
          </a:p>
          <a:p>
            <a:pPr algn="ctr"/>
            <a:r>
              <a:rPr lang="en-US" sz="1400" i="1" dirty="0" smtClean="0"/>
              <a:t>Tens of km </a:t>
            </a:r>
            <a:endParaRPr lang="en-US" sz="1400" dirty="0"/>
          </a:p>
        </p:txBody>
      </p:sp>
      <p:cxnSp>
        <p:nvCxnSpPr>
          <p:cNvPr id="49" name="Connecteur droit 48"/>
          <p:cNvCxnSpPr/>
          <p:nvPr/>
        </p:nvCxnSpPr>
        <p:spPr>
          <a:xfrm>
            <a:off x="1893780" y="1524000"/>
            <a:ext cx="11220" cy="3194790"/>
          </a:xfrm>
          <a:prstGeom prst="line">
            <a:avLst/>
          </a:prstGeom>
          <a:ln w="95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flipH="1">
            <a:off x="31515" y="4191000"/>
            <a:ext cx="37178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3810000" y="2514600"/>
            <a:ext cx="1143000" cy="533400"/>
          </a:xfrm>
          <a:prstGeom prst="rightArrow">
            <a:avLst/>
          </a:prstGeom>
          <a:ln cmpd="sng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Methods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Ice Shell Discrepancies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901566"/>
              </p:ext>
            </p:extLst>
          </p:nvPr>
        </p:nvGraphicFramePr>
        <p:xfrm>
          <a:off x="152400" y="1676400"/>
          <a:ext cx="8763001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372"/>
                <a:gridCol w="2445489"/>
                <a:gridCol w="3158756"/>
                <a:gridCol w="2547384"/>
              </a:tblGrid>
              <a:tr h="66406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Plumes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Ridges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Chaos</a:t>
                      </a:r>
                      <a:r>
                        <a:rPr lang="en-US" b="1" baseline="0" dirty="0" smtClean="0"/>
                        <a:t> Terrain</a:t>
                      </a:r>
                      <a:endParaRPr lang="en-US" b="1" dirty="0"/>
                    </a:p>
                  </a:txBody>
                  <a:tcPr anchor="ctr"/>
                </a:tc>
              </a:tr>
              <a:tr h="165553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Observations</a:t>
                      </a:r>
                      <a:endParaRPr lang="en-US" sz="2000" b="1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202380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Models</a:t>
                      </a:r>
                      <a:endParaRPr lang="en-US" sz="2000" b="1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16963" y="6032185"/>
            <a:ext cx="8800807" cy="9002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>
                <a:latin typeface="+mj-lt"/>
              </a:rPr>
              <a:t>* </a:t>
            </a:r>
            <a:r>
              <a:rPr lang="en-US" sz="1050" i="1" dirty="0" smtClean="0">
                <a:latin typeface="+mj-lt"/>
                <a:ea typeface="SimSun" panose="02010600030101010101" pitchFamily="2" charset="-122"/>
              </a:rPr>
              <a:t>Courtesy of NASA, ESA, and L. Roth</a:t>
            </a:r>
            <a:endParaRPr lang="en-US" sz="1050" dirty="0" smtClean="0">
              <a:latin typeface="+mj-lt"/>
            </a:endParaRPr>
          </a:p>
          <a:p>
            <a:r>
              <a:rPr lang="el-GR" sz="1050" dirty="0" smtClean="0">
                <a:latin typeface="+mj-lt"/>
              </a:rPr>
              <a:t>Ϡ</a:t>
            </a:r>
            <a:r>
              <a:rPr lang="en-US" sz="1050" dirty="0" smtClean="0">
                <a:latin typeface="+mj-lt"/>
              </a:rPr>
              <a:t> </a:t>
            </a:r>
            <a:r>
              <a:rPr lang="en-US" sz="1050" i="1" dirty="0" smtClean="0">
                <a:latin typeface="+mj-lt"/>
                <a:ea typeface="SimSun" panose="02010600030101010101" pitchFamily="2" charset="-122"/>
              </a:rPr>
              <a:t>Courtesy of University of Texas, Austin</a:t>
            </a:r>
            <a:endParaRPr lang="fr-FR" sz="1050" dirty="0" smtClean="0">
              <a:latin typeface="+mj-lt"/>
            </a:endParaRPr>
          </a:p>
          <a:p>
            <a:r>
              <a:rPr lang="fr-FR" sz="1050" dirty="0" smtClean="0">
                <a:latin typeface="+mj-lt"/>
              </a:rPr>
              <a:t>† </a:t>
            </a:r>
            <a:r>
              <a:rPr lang="en-US" sz="1050" dirty="0" err="1" smtClean="0">
                <a:latin typeface="+mj-lt"/>
              </a:rPr>
              <a:t>R.T.Pappalardo</a:t>
            </a:r>
            <a:r>
              <a:rPr lang="en-US" sz="1050" dirty="0">
                <a:latin typeface="+mj-lt"/>
              </a:rPr>
              <a:t>, 1999. Does Europa Have a Subsurface Ocean? Evaluation of the Geological Evidence. </a:t>
            </a:r>
            <a:r>
              <a:rPr lang="en-US" sz="1050" i="1" dirty="0">
                <a:latin typeface="+mj-lt"/>
              </a:rPr>
              <a:t>Journal </a:t>
            </a:r>
            <a:r>
              <a:rPr lang="en-US" sz="1050" i="1" dirty="0" smtClean="0">
                <a:latin typeface="+mj-lt"/>
              </a:rPr>
              <a:t>of Geo. </a:t>
            </a:r>
            <a:r>
              <a:rPr lang="en-US" sz="1050" i="1" dirty="0">
                <a:latin typeface="+mj-lt"/>
              </a:rPr>
              <a:t>Research, </a:t>
            </a:r>
            <a:r>
              <a:rPr lang="en-US" sz="1050" dirty="0" err="1" smtClean="0">
                <a:latin typeface="+mj-lt"/>
              </a:rPr>
              <a:t>Vol</a:t>
            </a:r>
            <a:r>
              <a:rPr lang="en-US" sz="1050" dirty="0" smtClean="0">
                <a:latin typeface="+mj-lt"/>
              </a:rPr>
              <a:t> </a:t>
            </a:r>
            <a:r>
              <a:rPr lang="en-US" sz="1050" dirty="0">
                <a:latin typeface="+mj-lt"/>
              </a:rPr>
              <a:t>104, pp. 24.015-14;055.</a:t>
            </a:r>
            <a:endParaRPr lang="fr-FR" sz="1050" dirty="0">
              <a:latin typeface="+mj-lt"/>
            </a:endParaRPr>
          </a:p>
          <a:p>
            <a:r>
              <a:rPr lang="fr-FR" sz="1050" dirty="0" smtClean="0">
                <a:latin typeface="+mj-lt"/>
              </a:rPr>
              <a:t>‡ </a:t>
            </a:r>
            <a:r>
              <a:rPr lang="en-US" sz="1050" dirty="0" smtClean="0">
                <a:latin typeface="+mj-lt"/>
              </a:rPr>
              <a:t>Schmidt</a:t>
            </a:r>
            <a:r>
              <a:rPr lang="en-US" sz="1050" dirty="0">
                <a:latin typeface="+mj-lt"/>
              </a:rPr>
              <a:t>, B. </a:t>
            </a:r>
            <a:r>
              <a:rPr lang="en-US" sz="1050" dirty="0" smtClean="0">
                <a:latin typeface="+mj-lt"/>
              </a:rPr>
              <a:t>E et al., </a:t>
            </a:r>
            <a:r>
              <a:rPr lang="en-US" sz="1050" dirty="0">
                <a:latin typeface="+mj-lt"/>
              </a:rPr>
              <a:t>2011. Active Formation of 'Chaos Terrain' over Shallow Subsurface Water on Europa. </a:t>
            </a:r>
            <a:r>
              <a:rPr lang="en-US" sz="1050" i="1" dirty="0">
                <a:latin typeface="+mj-lt"/>
              </a:rPr>
              <a:t>Nature, </a:t>
            </a:r>
            <a:r>
              <a:rPr lang="en-US" sz="1050" dirty="0">
                <a:latin typeface="+mj-lt"/>
              </a:rPr>
              <a:t>479(7374), pp. 502-504.</a:t>
            </a:r>
            <a:endParaRPr lang="fr-FR" sz="1050" dirty="0">
              <a:latin typeface="+mj-lt"/>
            </a:endParaRPr>
          </a:p>
          <a:p>
            <a:endParaRPr lang="fr-FR" sz="1050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43266" y="6107667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†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64455" y="4024351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038599"/>
            <a:ext cx="2286000" cy="2005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4038600"/>
            <a:ext cx="3048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 6" descr="Europa's Water plum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2200"/>
            <a:ext cx="20574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2" descr="http://1.bp.blogspot.com/-MTbKR7h3pdg/TschAb6NNhI/AAAAAAAAA00/NJe52BaUCHs/s1600/Chaos+region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62200"/>
            <a:ext cx="25146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Europa line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600" y="2362200"/>
            <a:ext cx="3048000" cy="1600200"/>
          </a:xfrm>
          <a:prstGeom prst="rect">
            <a:avLst/>
          </a:prstGeom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00" y="4038600"/>
            <a:ext cx="2362200" cy="196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2743200" y="3581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*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19800" y="3581400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†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534400" y="3581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</a:rPr>
              <a:t>Ϡ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019800" y="5638800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†</a:t>
            </a:r>
            <a:endParaRPr lang="fr-FR" b="1" dirty="0"/>
          </a:p>
        </p:txBody>
      </p:sp>
      <p:sp>
        <p:nvSpPr>
          <p:cNvPr id="32" name="Rectangle 31"/>
          <p:cNvSpPr/>
          <p:nvPr/>
        </p:nvSpPr>
        <p:spPr>
          <a:xfrm>
            <a:off x="2743200" y="5638800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†</a:t>
            </a:r>
            <a:endParaRPr lang="fr-FR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8576932" y="5638800"/>
            <a:ext cx="304799" cy="37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‡</a:t>
            </a:r>
            <a:endParaRPr lang="fr-F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4" descr="C:\Users\Alexandre\Desktop\Europa\Images\Map feature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1900"/>
            <a:ext cx="9144000" cy="54102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 Sites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057400" y="1600200"/>
            <a:ext cx="5791200" cy="353943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700" dirty="0">
                <a:latin typeface="Times New Roman" panose="02020603050405020304" pitchFamily="18" charset="0"/>
                <a:ea typeface="SimSun" panose="02010600030101010101" pitchFamily="2" charset="-122"/>
              </a:rPr>
              <a:t>N</a:t>
            </a:r>
            <a:r>
              <a:rPr lang="en-US" sz="17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omenclature-approved </a:t>
            </a:r>
            <a:r>
              <a:rPr lang="en-US" sz="1700" dirty="0">
                <a:latin typeface="Times New Roman" panose="02020603050405020304" pitchFamily="18" charset="0"/>
                <a:ea typeface="SimSun" panose="02010600030101010101" pitchFamily="2" charset="-122"/>
              </a:rPr>
              <a:t>geological features </a:t>
            </a:r>
            <a:r>
              <a:rPr lang="en-US" sz="17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on Europa (USGS)</a:t>
            </a:r>
            <a:endParaRPr lang="fr-FR" sz="17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Ice-Penetrating System (IPS) Technology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 descr="1-power_vs_penrat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81000" y="1466850"/>
            <a:ext cx="10054606" cy="504825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514600" y="6089589"/>
            <a:ext cx="3276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Max </a:t>
            </a:r>
            <a:r>
              <a:rPr lang="fr-FR" sz="2000" dirty="0" err="1" smtClean="0"/>
              <a:t>penetration</a:t>
            </a:r>
            <a:r>
              <a:rPr lang="fr-FR" sz="2000" dirty="0" smtClean="0"/>
              <a:t> rate [m/</a:t>
            </a:r>
            <a:r>
              <a:rPr lang="fr-FR" sz="2000" dirty="0" err="1" smtClean="0"/>
              <a:t>hr</a:t>
            </a:r>
            <a:r>
              <a:rPr lang="fr-FR" sz="2000" dirty="0" smtClean="0"/>
              <a:t>]</a:t>
            </a:r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 rot="16200000">
            <a:off x="-982942" y="3156555"/>
            <a:ext cx="3276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Power </a:t>
            </a:r>
            <a:r>
              <a:rPr lang="fr-FR" sz="2000" dirty="0" err="1" smtClean="0"/>
              <a:t>requirement</a:t>
            </a:r>
            <a:r>
              <a:rPr lang="fr-FR" sz="2000" dirty="0" smtClean="0"/>
              <a:t> [W]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13593" y="5711228"/>
            <a:ext cx="2205734" cy="825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u="sng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Melting </a:t>
            </a:r>
            <a:r>
              <a:rPr lang="en-US" sz="1300" u="sng" dirty="0">
                <a:latin typeface="Times New Roman" panose="02020603050405020304" pitchFamily="18" charset="0"/>
                <a:ea typeface="SimSun" panose="02010600030101010101" pitchFamily="2" charset="-122"/>
              </a:rPr>
              <a:t>energy </a:t>
            </a:r>
            <a:r>
              <a:rPr lang="en-US" sz="1300" u="sng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: </a:t>
            </a:r>
          </a:p>
          <a:p>
            <a:r>
              <a:rPr lang="en-US" sz="1300" b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E</a:t>
            </a:r>
            <a:r>
              <a:rPr lang="en-US" sz="1300" b="1" baseline="-250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melt</a:t>
            </a:r>
            <a:r>
              <a:rPr lang="en-US" sz="1300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300" b="1" dirty="0">
                <a:latin typeface="Times New Roman" panose="02020603050405020304" pitchFamily="18" charset="0"/>
                <a:ea typeface="SimSun" panose="02010600030101010101" pitchFamily="2" charset="-122"/>
              </a:rPr>
              <a:t>≈ 450 MJ/m</a:t>
            </a:r>
            <a:r>
              <a:rPr lang="en-US" sz="1300" b="1" baseline="30000" dirty="0">
                <a:latin typeface="Times New Roman" panose="02020603050405020304" pitchFamily="18" charset="0"/>
                <a:ea typeface="SimSun" panose="02010600030101010101" pitchFamily="2" charset="-122"/>
              </a:rPr>
              <a:t>3  </a:t>
            </a:r>
            <a:r>
              <a:rPr lang="en-US" sz="13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(surface)</a:t>
            </a:r>
            <a:endParaRPr lang="en-US" sz="13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n-US" sz="1300" b="1" baseline="30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fr-FR" sz="13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Dimensional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5" name="Groupe 4"/>
          <p:cNvGrpSpPr/>
          <p:nvPr/>
        </p:nvGrpSpPr>
        <p:grpSpPr>
          <a:xfrm>
            <a:off x="3792544" y="5303352"/>
            <a:ext cx="1442403" cy="736535"/>
            <a:chOff x="-26618" y="4759111"/>
            <a:chExt cx="2666882" cy="1494202"/>
          </a:xfrm>
        </p:grpSpPr>
        <p:pic>
          <p:nvPicPr>
            <p:cNvPr id="1030" name="Picture 6" descr="http://i638.photobucket.com/albums/uu107/pizza_pie1/Asses%202/puddl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618" y="4759111"/>
              <a:ext cx="2666882" cy="1494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2448" y="4948440"/>
              <a:ext cx="1374498" cy="958532"/>
            </a:xfrm>
            <a:prstGeom prst="rect">
              <a:avLst/>
            </a:prstGeom>
          </p:spPr>
        </p:pic>
      </p:grpSp>
      <p:grpSp>
        <p:nvGrpSpPr>
          <p:cNvPr id="40" name="Groupe 39"/>
          <p:cNvGrpSpPr/>
          <p:nvPr/>
        </p:nvGrpSpPr>
        <p:grpSpPr>
          <a:xfrm>
            <a:off x="-18015" y="5371202"/>
            <a:ext cx="2246871" cy="1616202"/>
            <a:chOff x="-117192" y="1789846"/>
            <a:chExt cx="3089932" cy="2222627"/>
          </a:xfrm>
        </p:grpSpPr>
        <p:grpSp>
          <p:nvGrpSpPr>
            <p:cNvPr id="13" name="Groupe 12"/>
            <p:cNvGrpSpPr/>
            <p:nvPr/>
          </p:nvGrpSpPr>
          <p:grpSpPr>
            <a:xfrm>
              <a:off x="-117192" y="1789846"/>
              <a:ext cx="3089932" cy="2222627"/>
              <a:chOff x="-296429" y="1650038"/>
              <a:chExt cx="3132637" cy="1982982"/>
            </a:xfrm>
          </p:grpSpPr>
          <p:sp>
            <p:nvSpPr>
              <p:cNvPr id="14" name="TextBox 13"/>
              <p:cNvSpPr txBox="1"/>
              <p:nvPr/>
            </p:nvSpPr>
            <p:spPr>
              <a:xfrm rot="10800000">
                <a:off x="-76018" y="2186471"/>
                <a:ext cx="914400" cy="1446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800" dirty="0" smtClean="0">
                    <a:latin typeface="Agency FB" pitchFamily="34" charset="0"/>
                  </a:rPr>
                  <a:t>}</a:t>
                </a:r>
                <a:endParaRPr lang="en-US" sz="8800" dirty="0">
                  <a:latin typeface="Agency FB" pitchFamily="34" charset="0"/>
                </a:endParaRPr>
              </a:p>
            </p:txBody>
          </p:sp>
          <p:grpSp>
            <p:nvGrpSpPr>
              <p:cNvPr id="11" name="Groupe 10"/>
              <p:cNvGrpSpPr/>
              <p:nvPr/>
            </p:nvGrpSpPr>
            <p:grpSpPr>
              <a:xfrm>
                <a:off x="-296429" y="1650038"/>
                <a:ext cx="3132637" cy="1982982"/>
                <a:chOff x="-198004" y="3360329"/>
                <a:chExt cx="3132637" cy="1982982"/>
              </a:xfrm>
            </p:grpSpPr>
            <p:sp>
              <p:nvSpPr>
                <p:cNvPr id="16" name="TextBox 15"/>
                <p:cNvSpPr txBox="1"/>
                <p:nvPr/>
              </p:nvSpPr>
              <p:spPr>
                <a:xfrm rot="16200000">
                  <a:off x="-634443" y="4043778"/>
                  <a:ext cx="1387809" cy="514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L meters</a:t>
                  </a:r>
                  <a:endParaRPr lang="en-US" dirty="0"/>
                </a:p>
              </p:txBody>
            </p:sp>
            <p:pic>
              <p:nvPicPr>
                <p:cNvPr id="38" name="Picture 2" descr="http://i970.photobucket.com/albums/ae184/TheGarf/brick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925" y="3568172"/>
                  <a:ext cx="2662708" cy="177513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Parallelogram 11"/>
                <p:cNvSpPr/>
                <p:nvPr/>
              </p:nvSpPr>
              <p:spPr>
                <a:xfrm rot="12659900">
                  <a:off x="540823" y="3360329"/>
                  <a:ext cx="2076428" cy="604180"/>
                </a:xfrm>
                <a:prstGeom prst="parallelogram">
                  <a:avLst>
                    <a:gd name="adj" fmla="val 182098"/>
                  </a:avLst>
                </a:prstGeom>
                <a:solidFill>
                  <a:schemeClr val="bg2">
                    <a:lumMod val="75000"/>
                  </a:schemeClr>
                </a:solidFill>
                <a:scene3d>
                  <a:camera prst="orthographicFront">
                    <a:rot lat="0" lon="3000000" rev="0"/>
                  </a:camera>
                  <a:lightRig rig="threePt" dir="t">
                    <a:rot lat="0" lon="0" rev="2400000"/>
                  </a:lightRig>
                </a:scene3d>
                <a:sp3d>
                  <a:bevelT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448976" y="3471646"/>
                  <a:ext cx="304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/>
                    <a:t>S</a:t>
                  </a:r>
                  <a:endParaRPr lang="en-US" b="1" dirty="0"/>
                </a:p>
              </p:txBody>
            </p:sp>
          </p:grpSp>
        </p:grpSp>
        <p:sp>
          <p:nvSpPr>
            <p:cNvPr id="32" name="Rectangle 31"/>
            <p:cNvSpPr/>
            <p:nvPr/>
          </p:nvSpPr>
          <p:spPr>
            <a:xfrm>
              <a:off x="566902" y="2761521"/>
              <a:ext cx="2024005" cy="4232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sz="1400" b="1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100 K</a:t>
              </a:r>
            </a:p>
          </p:txBody>
        </p:sp>
      </p:grpSp>
      <p:sp>
        <p:nvSpPr>
          <p:cNvPr id="42" name="Flèche droite 41"/>
          <p:cNvSpPr/>
          <p:nvPr/>
        </p:nvSpPr>
        <p:spPr>
          <a:xfrm>
            <a:off x="1975234" y="6170826"/>
            <a:ext cx="1817309" cy="2252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Flèche droite 45"/>
          <p:cNvSpPr/>
          <p:nvPr/>
        </p:nvSpPr>
        <p:spPr>
          <a:xfrm>
            <a:off x="1978120" y="5527100"/>
            <a:ext cx="1814424" cy="235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8160" y="6050955"/>
            <a:ext cx="1091170" cy="827207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1942957" y="6354575"/>
            <a:ext cx="215359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u="sng" dirty="0">
                <a:latin typeface="Times New Roman" panose="02020603050405020304" pitchFamily="18" charset="0"/>
                <a:ea typeface="SimSun" panose="02010600030101010101" pitchFamily="2" charset="-122"/>
              </a:rPr>
              <a:t>Specific cutting energy:</a:t>
            </a:r>
          </a:p>
          <a:p>
            <a:r>
              <a:rPr lang="en-US" sz="13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E</a:t>
            </a:r>
            <a:r>
              <a:rPr lang="en-US" sz="1300" b="1" baseline="-25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cut</a:t>
            </a:r>
            <a:r>
              <a:rPr lang="en-US" sz="1300" b="1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300" b="1" dirty="0">
                <a:latin typeface="Times New Roman" panose="02020603050405020304" pitchFamily="18" charset="0"/>
                <a:ea typeface="SimSun" panose="02010600030101010101" pitchFamily="2" charset="-122"/>
              </a:rPr>
              <a:t>≈ 5 MJ/m</a:t>
            </a:r>
            <a:r>
              <a:rPr lang="en-US" sz="1300" b="1" baseline="30000" dirty="0">
                <a:latin typeface="Times New Roman" panose="02020603050405020304" pitchFamily="18" charset="0"/>
                <a:ea typeface="SimSun" panose="02010600030101010101" pitchFamily="2" charset="-122"/>
              </a:rPr>
              <a:t>3</a:t>
            </a:r>
          </a:p>
          <a:p>
            <a:endParaRPr lang="fr-FR" sz="1300" b="1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627175"/>
              </p:ext>
            </p:extLst>
          </p:nvPr>
        </p:nvGraphicFramePr>
        <p:xfrm>
          <a:off x="60351" y="1491617"/>
          <a:ext cx="8747601" cy="3802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873"/>
                <a:gridCol w="2413130"/>
                <a:gridCol w="2714773"/>
                <a:gridCol w="3091825"/>
              </a:tblGrid>
              <a:tr h="81984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Presence of Salts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Presence of Rocks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Temperature Profile</a:t>
                      </a:r>
                      <a:endParaRPr lang="en-US" b="1" dirty="0"/>
                    </a:p>
                  </a:txBody>
                  <a:tcPr anchor="ctr"/>
                </a:tc>
              </a:tr>
              <a:tr h="1804027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/>
                          </a:solidFill>
                        </a:rPr>
                        <a:t>Hypothesis</a:t>
                      </a:r>
                      <a:endParaRPr lang="en-US" b="1" dirty="0">
                        <a:solidFill>
                          <a:schemeClr val="accent2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en-US" sz="1200" dirty="0" smtClean="0"/>
                        <a:t>~85% of </a:t>
                      </a:r>
                      <a:r>
                        <a:rPr lang="en-US" sz="1200" dirty="0" err="1" smtClean="0"/>
                        <a:t>Europa’s</a:t>
                      </a:r>
                      <a:r>
                        <a:rPr lang="en-US" sz="1200" dirty="0" smtClean="0"/>
                        <a:t> surface</a:t>
                      </a:r>
                      <a:r>
                        <a:rPr lang="en-US" sz="1200" baseline="0" dirty="0" smtClean="0"/>
                        <a:t> is ice or frost</a:t>
                      </a:r>
                    </a:p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en-US" sz="1200" baseline="0" dirty="0" smtClean="0"/>
                        <a:t>Probable non-ice candidates: (MgSO4·6H2O, MgSO4·7H2O,) or  Na2Co3·10H2O</a:t>
                      </a:r>
                    </a:p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en-US" sz="1200" baseline="0" dirty="0" smtClean="0"/>
                        <a:t>Concentrations: 1%, 5%, 20%? ?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1200" baseline="0" dirty="0" smtClean="0"/>
                        <a:t>Presence of rocks  unlikely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1200" dirty="0" smtClean="0"/>
                        <a:t>Ecliptic</a:t>
                      </a:r>
                      <a:r>
                        <a:rPr lang="en-US" sz="1200" baseline="0" dirty="0" smtClean="0"/>
                        <a:t> impact probability of </a:t>
                      </a:r>
                      <a:r>
                        <a:rPr lang="en-US" sz="1200" baseline="0" dirty="0" err="1" smtClean="0"/>
                        <a:t>Europa</a:t>
                      </a:r>
                      <a:r>
                        <a:rPr lang="en-US" sz="1200" baseline="0" dirty="0" smtClean="0"/>
                        <a:t> relative to Jupiter: 6.6 x 10</a:t>
                      </a:r>
                      <a:r>
                        <a:rPr lang="en-US" sz="1200" baseline="30000" dirty="0" smtClean="0"/>
                        <a:t>-5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US" sz="1200" baseline="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11781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9" name="Image 17" descr="This colorized image of Europa is a product of clear-filter grayscale data from one orbit of NASA's Galileo spacecraft, combined with lower-resolution color data taken on a different orbit.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3" t="25633" b="5635"/>
          <a:stretch/>
        </p:blipFill>
        <p:spPr bwMode="auto">
          <a:xfrm>
            <a:off x="616657" y="3809999"/>
            <a:ext cx="2334899" cy="14850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8" cstate="print"/>
          <a:srcRect l="2602" t="2263" b="17213"/>
          <a:stretch/>
        </p:blipFill>
        <p:spPr bwMode="auto">
          <a:xfrm>
            <a:off x="2989361" y="3687074"/>
            <a:ext cx="271611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Image 3" descr="C:\Users\Alexandre\AppData\Local\Microsoft\Windows\INetCache\Content.Word\Thermal_profile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/>
          <a:stretch/>
        </p:blipFill>
        <p:spPr bwMode="auto">
          <a:xfrm>
            <a:off x="5752379" y="2320137"/>
            <a:ext cx="3086821" cy="36895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616657" y="5047056"/>
            <a:ext cx="25378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  <a:ea typeface="SimSun" panose="02010600030101010101" pitchFamily="2" charset="-122"/>
              </a:rPr>
              <a:t>Courtesy </a:t>
            </a:r>
            <a:r>
              <a:rPr lang="en-US" sz="1000" i="1" dirty="0">
                <a:solidFill>
                  <a:schemeClr val="bg1"/>
                </a:solidFill>
                <a:ea typeface="SimSun" panose="02010600030101010101" pitchFamily="2" charset="-122"/>
              </a:rPr>
              <a:t>NASA/ JPL-Caltech/SETI </a:t>
            </a:r>
            <a:r>
              <a:rPr lang="en-US" sz="1000" i="1" dirty="0" smtClean="0">
                <a:solidFill>
                  <a:schemeClr val="bg1"/>
                </a:solidFill>
                <a:ea typeface="SimSun" panose="02010600030101010101" pitchFamily="2" charset="-122"/>
              </a:rPr>
              <a:t>Institute</a:t>
            </a:r>
            <a:endParaRPr lang="en-US" sz="1000" i="1" dirty="0">
              <a:solidFill>
                <a:schemeClr val="bg1"/>
              </a:solidFill>
              <a:ea typeface="SimSun" panose="02010600030101010101" pitchFamily="2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861908" y="5031997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  <a:ea typeface="SimSun" panose="02010600030101010101" pitchFamily="2" charset="-122"/>
              </a:rPr>
              <a:t>Courtesy</a:t>
            </a:r>
            <a:r>
              <a:rPr lang="en-US" sz="1000" i="1" dirty="0">
                <a:solidFill>
                  <a:schemeClr val="bg1"/>
                </a:solidFill>
                <a:ea typeface="SimSun" panose="02010600030101010101" pitchFamily="2" charset="-122"/>
              </a:rPr>
              <a:t>: National Geographic</a:t>
            </a:r>
            <a:endParaRPr lang="fr-FR" sz="1000" dirty="0">
              <a:solidFill>
                <a:schemeClr val="bg1"/>
              </a:solidFill>
            </a:endParaRPr>
          </a:p>
          <a:p>
            <a:r>
              <a:rPr lang="en-US" sz="1000" i="1" dirty="0">
                <a:solidFill>
                  <a:schemeClr val="bg1"/>
                </a:solidFill>
                <a:ea typeface="SimSun" panose="02010600030101010101" pitchFamily="2" charset="-122"/>
              </a:rPr>
              <a:t>.</a:t>
            </a:r>
            <a:endParaRPr lang="fr-FR" sz="1000" b="1" dirty="0">
              <a:solidFill>
                <a:schemeClr val="bg1"/>
              </a:solidFill>
              <a:ea typeface="SimSun" panose="0201060003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51028" y="59806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>
              <a:buFont typeface="Wingdings" pitchFamily="2" charset="2"/>
              <a:buChar char="Ø"/>
            </a:pPr>
            <a:r>
              <a:rPr lang="en-US" sz="1600" dirty="0"/>
              <a:t>Energy, E, required to melt L meters of ice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1600" dirty="0"/>
              <a:t>Power </a:t>
            </a:r>
            <a:r>
              <a:rPr lang="en-US" sz="1600" dirty="0">
                <a:sym typeface="Wingdings" pitchFamily="2" charset="2"/>
              </a:rPr>
              <a:t> time required to deliver </a:t>
            </a:r>
            <a:r>
              <a:rPr lang="en-US" sz="1600" dirty="0" smtClean="0">
                <a:sym typeface="Wingdings" pitchFamily="2" charset="2"/>
              </a:rPr>
              <a:t>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1600" dirty="0" smtClean="0">
                <a:sym typeface="Wingdings" pitchFamily="2" charset="2"/>
              </a:rPr>
              <a:t> penetration rate</a:t>
            </a:r>
            <a:endParaRPr lang="en-US" sz="1600" dirty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" r="8420"/>
          <a:stretch/>
        </p:blipFill>
        <p:spPr>
          <a:xfrm>
            <a:off x="80668" y="1549872"/>
            <a:ext cx="5380893" cy="473427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10</a:t>
            </a:fld>
            <a:endParaRPr lang="en-US"/>
          </a:p>
        </p:txBody>
      </p:sp>
      <p:cxnSp>
        <p:nvCxnSpPr>
          <p:cNvPr id="3074" name="AutoShape 2"/>
          <p:cNvCxnSpPr>
            <a:cxnSpLocks noChangeShapeType="1"/>
          </p:cNvCxnSpPr>
          <p:nvPr/>
        </p:nvCxnSpPr>
        <p:spPr bwMode="auto">
          <a:xfrm flipV="1">
            <a:off x="2093402" y="2039499"/>
            <a:ext cx="0" cy="3744602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</p:spPr>
      </p:cxnSp>
      <p:cxnSp>
        <p:nvCxnSpPr>
          <p:cNvPr id="13" name="AutoShape 2"/>
          <p:cNvCxnSpPr>
            <a:cxnSpLocks noChangeShapeType="1"/>
          </p:cNvCxnSpPr>
          <p:nvPr/>
        </p:nvCxnSpPr>
        <p:spPr bwMode="auto">
          <a:xfrm flipH="1">
            <a:off x="713145" y="5323296"/>
            <a:ext cx="411594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</p:spPr>
      </p:cxn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00106"/>
              </p:ext>
            </p:extLst>
          </p:nvPr>
        </p:nvGraphicFramePr>
        <p:xfrm>
          <a:off x="5486130" y="1654030"/>
          <a:ext cx="3429000" cy="1473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940"/>
                <a:gridCol w="907676"/>
                <a:gridCol w="11093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Lateral Heating Considered?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Input Power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 Penetration Time (TPT)</a:t>
                      </a: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 1 kW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 2.75 years</a:t>
                      </a: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 </a:t>
                      </a:r>
                      <a:r>
                        <a:rPr lang="en-US" sz="1400" baseline="0" dirty="0" smtClean="0"/>
                        <a:t> kW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~4.5 years</a:t>
                      </a:r>
                      <a:endParaRPr 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0" name="Groupe 9"/>
          <p:cNvGrpSpPr/>
          <p:nvPr/>
        </p:nvGrpSpPr>
        <p:grpSpPr>
          <a:xfrm>
            <a:off x="7211744" y="3240938"/>
            <a:ext cx="1985303" cy="3312781"/>
            <a:chOff x="6096000" y="1600200"/>
            <a:chExt cx="2971800" cy="4930298"/>
          </a:xfrm>
        </p:grpSpPr>
        <p:sp>
          <p:nvSpPr>
            <p:cNvPr id="11" name="TextBox 21"/>
            <p:cNvSpPr txBox="1"/>
            <p:nvPr/>
          </p:nvSpPr>
          <p:spPr>
            <a:xfrm>
              <a:off x="6096000" y="1676400"/>
              <a:ext cx="2362200" cy="4801314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/>
            </a:p>
          </p:txBody>
        </p:sp>
        <p:sp>
          <p:nvSpPr>
            <p:cNvPr id="12" name="Freeform 27"/>
            <p:cNvSpPr/>
            <p:nvPr/>
          </p:nvSpPr>
          <p:spPr>
            <a:xfrm>
              <a:off x="6893668" y="2013626"/>
              <a:ext cx="827931" cy="4158573"/>
            </a:xfrm>
            <a:custGeom>
              <a:avLst/>
              <a:gdLst>
                <a:gd name="connsiteX0" fmla="*/ 1128409 w 2812915"/>
                <a:gd name="connsiteY0" fmla="*/ 0 h 4049948"/>
                <a:gd name="connsiteX1" fmla="*/ 768485 w 2812915"/>
                <a:gd name="connsiteY1" fmla="*/ 3112851 h 4049948"/>
                <a:gd name="connsiteX2" fmla="*/ 291830 w 2812915"/>
                <a:gd name="connsiteY2" fmla="*/ 3881336 h 4049948"/>
                <a:gd name="connsiteX3" fmla="*/ 2519464 w 2812915"/>
                <a:gd name="connsiteY3" fmla="*/ 3929974 h 4049948"/>
                <a:gd name="connsiteX4" fmla="*/ 2052537 w 2812915"/>
                <a:gd name="connsiteY4" fmla="*/ 3161489 h 4049948"/>
                <a:gd name="connsiteX5" fmla="*/ 1760707 w 2812915"/>
                <a:gd name="connsiteY5" fmla="*/ 0 h 4049948"/>
                <a:gd name="connsiteX0" fmla="*/ 1128409 w 2799675"/>
                <a:gd name="connsiteY0" fmla="*/ 0 h 4074268"/>
                <a:gd name="connsiteX1" fmla="*/ 768485 w 2799675"/>
                <a:gd name="connsiteY1" fmla="*/ 3112851 h 4074268"/>
                <a:gd name="connsiteX2" fmla="*/ 291830 w 2799675"/>
                <a:gd name="connsiteY2" fmla="*/ 3881336 h 4074268"/>
                <a:gd name="connsiteX3" fmla="*/ 2519464 w 2799675"/>
                <a:gd name="connsiteY3" fmla="*/ 3929974 h 4074268"/>
                <a:gd name="connsiteX4" fmla="*/ 1973094 w 2799675"/>
                <a:gd name="connsiteY4" fmla="*/ 3015574 h 4074268"/>
                <a:gd name="connsiteX5" fmla="*/ 1760707 w 2799675"/>
                <a:gd name="connsiteY5" fmla="*/ 0 h 4074268"/>
                <a:gd name="connsiteX0" fmla="*/ 1128409 w 2799675"/>
                <a:gd name="connsiteY0" fmla="*/ 35669 h 4109937"/>
                <a:gd name="connsiteX1" fmla="*/ 768485 w 2799675"/>
                <a:gd name="connsiteY1" fmla="*/ 3148520 h 4109937"/>
                <a:gd name="connsiteX2" fmla="*/ 291830 w 2799675"/>
                <a:gd name="connsiteY2" fmla="*/ 3917005 h 4109937"/>
                <a:gd name="connsiteX3" fmla="*/ 2519464 w 2799675"/>
                <a:gd name="connsiteY3" fmla="*/ 3965643 h 4109937"/>
                <a:gd name="connsiteX4" fmla="*/ 1973094 w 2799675"/>
                <a:gd name="connsiteY4" fmla="*/ 3051243 h 4109937"/>
                <a:gd name="connsiteX5" fmla="*/ 1838528 w 2799675"/>
                <a:gd name="connsiteY5" fmla="*/ 502596 h 4109937"/>
                <a:gd name="connsiteX6" fmla="*/ 1760707 w 2799675"/>
                <a:gd name="connsiteY6" fmla="*/ 35669 h 4109937"/>
                <a:gd name="connsiteX0" fmla="*/ 1128409 w 2799675"/>
                <a:gd name="connsiteY0" fmla="*/ 35669 h 4109937"/>
                <a:gd name="connsiteX1" fmla="*/ 768485 w 2799675"/>
                <a:gd name="connsiteY1" fmla="*/ 3148520 h 4109937"/>
                <a:gd name="connsiteX2" fmla="*/ 291830 w 2799675"/>
                <a:gd name="connsiteY2" fmla="*/ 3917005 h 4109937"/>
                <a:gd name="connsiteX3" fmla="*/ 2519464 w 2799675"/>
                <a:gd name="connsiteY3" fmla="*/ 3965643 h 4109937"/>
                <a:gd name="connsiteX4" fmla="*/ 1973094 w 2799675"/>
                <a:gd name="connsiteY4" fmla="*/ 3051243 h 4109937"/>
                <a:gd name="connsiteX5" fmla="*/ 1838528 w 2799675"/>
                <a:gd name="connsiteY5" fmla="*/ 502596 h 4109937"/>
                <a:gd name="connsiteX6" fmla="*/ 1760707 w 2799675"/>
                <a:gd name="connsiteY6" fmla="*/ 35669 h 4109937"/>
                <a:gd name="connsiteX0" fmla="*/ 1128409 w 2799675"/>
                <a:gd name="connsiteY0" fmla="*/ 0 h 4074268"/>
                <a:gd name="connsiteX1" fmla="*/ 768485 w 2799675"/>
                <a:gd name="connsiteY1" fmla="*/ 3112851 h 4074268"/>
                <a:gd name="connsiteX2" fmla="*/ 291830 w 2799675"/>
                <a:gd name="connsiteY2" fmla="*/ 3881336 h 4074268"/>
                <a:gd name="connsiteX3" fmla="*/ 2519464 w 2799675"/>
                <a:gd name="connsiteY3" fmla="*/ 3929974 h 4074268"/>
                <a:gd name="connsiteX4" fmla="*/ 1973094 w 2799675"/>
                <a:gd name="connsiteY4" fmla="*/ 3015574 h 4074268"/>
                <a:gd name="connsiteX5" fmla="*/ 1820694 w 2799675"/>
                <a:gd name="connsiteY5" fmla="*/ 2101175 h 4074268"/>
                <a:gd name="connsiteX6" fmla="*/ 1760707 w 2799675"/>
                <a:gd name="connsiteY6" fmla="*/ 0 h 4074268"/>
                <a:gd name="connsiteX0" fmla="*/ 1128409 w 2799675"/>
                <a:gd name="connsiteY0" fmla="*/ 0 h 4074268"/>
                <a:gd name="connsiteX1" fmla="*/ 768485 w 2799675"/>
                <a:gd name="connsiteY1" fmla="*/ 3112851 h 4074268"/>
                <a:gd name="connsiteX2" fmla="*/ 291830 w 2799675"/>
                <a:gd name="connsiteY2" fmla="*/ 3881336 h 4074268"/>
                <a:gd name="connsiteX3" fmla="*/ 2519464 w 2799675"/>
                <a:gd name="connsiteY3" fmla="*/ 3929974 h 4074268"/>
                <a:gd name="connsiteX4" fmla="*/ 1973094 w 2799675"/>
                <a:gd name="connsiteY4" fmla="*/ 3015574 h 4074268"/>
                <a:gd name="connsiteX5" fmla="*/ 1896894 w 2799675"/>
                <a:gd name="connsiteY5" fmla="*/ 2101174 h 4074268"/>
                <a:gd name="connsiteX6" fmla="*/ 1760707 w 2799675"/>
                <a:gd name="connsiteY6" fmla="*/ 0 h 4074268"/>
                <a:gd name="connsiteX0" fmla="*/ 1128409 w 2799675"/>
                <a:gd name="connsiteY0" fmla="*/ 0 h 4074268"/>
                <a:gd name="connsiteX1" fmla="*/ 768485 w 2799675"/>
                <a:gd name="connsiteY1" fmla="*/ 3112851 h 4074268"/>
                <a:gd name="connsiteX2" fmla="*/ 291830 w 2799675"/>
                <a:gd name="connsiteY2" fmla="*/ 3881336 h 4074268"/>
                <a:gd name="connsiteX3" fmla="*/ 2519464 w 2799675"/>
                <a:gd name="connsiteY3" fmla="*/ 3929974 h 4074268"/>
                <a:gd name="connsiteX4" fmla="*/ 1973094 w 2799675"/>
                <a:gd name="connsiteY4" fmla="*/ 3015574 h 4074268"/>
                <a:gd name="connsiteX5" fmla="*/ 1820694 w 2799675"/>
                <a:gd name="connsiteY5" fmla="*/ 1796374 h 4074268"/>
                <a:gd name="connsiteX6" fmla="*/ 1760707 w 2799675"/>
                <a:gd name="connsiteY6" fmla="*/ 0 h 4074268"/>
                <a:gd name="connsiteX0" fmla="*/ 1128409 w 2786975"/>
                <a:gd name="connsiteY0" fmla="*/ 0 h 4125068"/>
                <a:gd name="connsiteX1" fmla="*/ 768485 w 2786975"/>
                <a:gd name="connsiteY1" fmla="*/ 3112851 h 4125068"/>
                <a:gd name="connsiteX2" fmla="*/ 291830 w 2786975"/>
                <a:gd name="connsiteY2" fmla="*/ 3881336 h 4125068"/>
                <a:gd name="connsiteX3" fmla="*/ 2519464 w 2786975"/>
                <a:gd name="connsiteY3" fmla="*/ 3929974 h 4125068"/>
                <a:gd name="connsiteX4" fmla="*/ 1896894 w 2786975"/>
                <a:gd name="connsiteY4" fmla="*/ 2710774 h 4125068"/>
                <a:gd name="connsiteX5" fmla="*/ 1820694 w 2786975"/>
                <a:gd name="connsiteY5" fmla="*/ 1796374 h 4125068"/>
                <a:gd name="connsiteX6" fmla="*/ 1760707 w 2786975"/>
                <a:gd name="connsiteY6" fmla="*/ 0 h 4125068"/>
                <a:gd name="connsiteX0" fmla="*/ 1177047 w 3127443"/>
                <a:gd name="connsiteY0" fmla="*/ 0 h 4125068"/>
                <a:gd name="connsiteX1" fmla="*/ 817123 w 3127443"/>
                <a:gd name="connsiteY1" fmla="*/ 3112851 h 4125068"/>
                <a:gd name="connsiteX2" fmla="*/ 340468 w 3127443"/>
                <a:gd name="connsiteY2" fmla="*/ 3881336 h 4125068"/>
                <a:gd name="connsiteX3" fmla="*/ 2859932 w 3127443"/>
                <a:gd name="connsiteY3" fmla="*/ 3929974 h 4125068"/>
                <a:gd name="connsiteX4" fmla="*/ 1945532 w 3127443"/>
                <a:gd name="connsiteY4" fmla="*/ 2710774 h 4125068"/>
                <a:gd name="connsiteX5" fmla="*/ 1869332 w 3127443"/>
                <a:gd name="connsiteY5" fmla="*/ 1796374 h 4125068"/>
                <a:gd name="connsiteX6" fmla="*/ 1809345 w 3127443"/>
                <a:gd name="connsiteY6" fmla="*/ 0 h 4125068"/>
                <a:gd name="connsiteX0" fmla="*/ 1177047 w 3203643"/>
                <a:gd name="connsiteY0" fmla="*/ 0 h 4017523"/>
                <a:gd name="connsiteX1" fmla="*/ 817123 w 3203643"/>
                <a:gd name="connsiteY1" fmla="*/ 3112851 h 4017523"/>
                <a:gd name="connsiteX2" fmla="*/ 340468 w 3203643"/>
                <a:gd name="connsiteY2" fmla="*/ 3881336 h 4017523"/>
                <a:gd name="connsiteX3" fmla="*/ 2859932 w 3203643"/>
                <a:gd name="connsiteY3" fmla="*/ 3929974 h 4017523"/>
                <a:gd name="connsiteX4" fmla="*/ 2402732 w 3203643"/>
                <a:gd name="connsiteY4" fmla="*/ 3396574 h 4017523"/>
                <a:gd name="connsiteX5" fmla="*/ 1869332 w 3203643"/>
                <a:gd name="connsiteY5" fmla="*/ 1796374 h 4017523"/>
                <a:gd name="connsiteX6" fmla="*/ 1809345 w 3203643"/>
                <a:gd name="connsiteY6" fmla="*/ 0 h 4017523"/>
                <a:gd name="connsiteX0" fmla="*/ 1177047 w 3203643"/>
                <a:gd name="connsiteY0" fmla="*/ 0 h 4017523"/>
                <a:gd name="connsiteX1" fmla="*/ 817123 w 3203643"/>
                <a:gd name="connsiteY1" fmla="*/ 3112851 h 4017523"/>
                <a:gd name="connsiteX2" fmla="*/ 340468 w 3203643"/>
                <a:gd name="connsiteY2" fmla="*/ 3881336 h 4017523"/>
                <a:gd name="connsiteX3" fmla="*/ 2859932 w 3203643"/>
                <a:gd name="connsiteY3" fmla="*/ 3929974 h 4017523"/>
                <a:gd name="connsiteX4" fmla="*/ 2402732 w 3203643"/>
                <a:gd name="connsiteY4" fmla="*/ 3396574 h 4017523"/>
                <a:gd name="connsiteX5" fmla="*/ 1945532 w 3203643"/>
                <a:gd name="connsiteY5" fmla="*/ 2634575 h 4017523"/>
                <a:gd name="connsiteX6" fmla="*/ 1809345 w 3203643"/>
                <a:gd name="connsiteY6" fmla="*/ 0 h 4017523"/>
                <a:gd name="connsiteX0" fmla="*/ 1177047 w 3178243"/>
                <a:gd name="connsiteY0" fmla="*/ 0 h 4017523"/>
                <a:gd name="connsiteX1" fmla="*/ 817123 w 3178243"/>
                <a:gd name="connsiteY1" fmla="*/ 3112851 h 4017523"/>
                <a:gd name="connsiteX2" fmla="*/ 340468 w 3178243"/>
                <a:gd name="connsiteY2" fmla="*/ 3881336 h 4017523"/>
                <a:gd name="connsiteX3" fmla="*/ 2859932 w 3178243"/>
                <a:gd name="connsiteY3" fmla="*/ 3929974 h 4017523"/>
                <a:gd name="connsiteX4" fmla="*/ 2250332 w 3178243"/>
                <a:gd name="connsiteY4" fmla="*/ 3472775 h 4017523"/>
                <a:gd name="connsiteX5" fmla="*/ 1945532 w 3178243"/>
                <a:gd name="connsiteY5" fmla="*/ 2634575 h 4017523"/>
                <a:gd name="connsiteX6" fmla="*/ 1809345 w 3178243"/>
                <a:gd name="connsiteY6" fmla="*/ 0 h 4017523"/>
                <a:gd name="connsiteX0" fmla="*/ 1126247 w 2822643"/>
                <a:gd name="connsiteY0" fmla="*/ 0 h 4004823"/>
                <a:gd name="connsiteX1" fmla="*/ 766323 w 2822643"/>
                <a:gd name="connsiteY1" fmla="*/ 3112851 h 4004823"/>
                <a:gd name="connsiteX2" fmla="*/ 289668 w 2822643"/>
                <a:gd name="connsiteY2" fmla="*/ 3881336 h 4004823"/>
                <a:gd name="connsiteX3" fmla="*/ 2504332 w 2822643"/>
                <a:gd name="connsiteY3" fmla="*/ 3853775 h 4004823"/>
                <a:gd name="connsiteX4" fmla="*/ 2199532 w 2822643"/>
                <a:gd name="connsiteY4" fmla="*/ 3472775 h 4004823"/>
                <a:gd name="connsiteX5" fmla="*/ 1894732 w 2822643"/>
                <a:gd name="connsiteY5" fmla="*/ 2634575 h 4004823"/>
                <a:gd name="connsiteX6" fmla="*/ 1758545 w 2822643"/>
                <a:gd name="connsiteY6" fmla="*/ 0 h 4004823"/>
                <a:gd name="connsiteX0" fmla="*/ 1126247 w 2809943"/>
                <a:gd name="connsiteY0" fmla="*/ 0 h 4004823"/>
                <a:gd name="connsiteX1" fmla="*/ 766323 w 2809943"/>
                <a:gd name="connsiteY1" fmla="*/ 3112851 h 4004823"/>
                <a:gd name="connsiteX2" fmla="*/ 289668 w 2809943"/>
                <a:gd name="connsiteY2" fmla="*/ 3881336 h 4004823"/>
                <a:gd name="connsiteX3" fmla="*/ 2504332 w 2809943"/>
                <a:gd name="connsiteY3" fmla="*/ 3853775 h 4004823"/>
                <a:gd name="connsiteX4" fmla="*/ 2123332 w 2809943"/>
                <a:gd name="connsiteY4" fmla="*/ 3396575 h 4004823"/>
                <a:gd name="connsiteX5" fmla="*/ 1894732 w 2809943"/>
                <a:gd name="connsiteY5" fmla="*/ 2634575 h 4004823"/>
                <a:gd name="connsiteX6" fmla="*/ 1758545 w 2809943"/>
                <a:gd name="connsiteY6" fmla="*/ 0 h 4004823"/>
                <a:gd name="connsiteX0" fmla="*/ 1126247 w 2797243"/>
                <a:gd name="connsiteY0" fmla="*/ 0 h 4004823"/>
                <a:gd name="connsiteX1" fmla="*/ 766323 w 2797243"/>
                <a:gd name="connsiteY1" fmla="*/ 3112851 h 4004823"/>
                <a:gd name="connsiteX2" fmla="*/ 289668 w 2797243"/>
                <a:gd name="connsiteY2" fmla="*/ 3881336 h 4004823"/>
                <a:gd name="connsiteX3" fmla="*/ 2504332 w 2797243"/>
                <a:gd name="connsiteY3" fmla="*/ 3853775 h 4004823"/>
                <a:gd name="connsiteX4" fmla="*/ 2047132 w 2797243"/>
                <a:gd name="connsiteY4" fmla="*/ 3396575 h 4004823"/>
                <a:gd name="connsiteX5" fmla="*/ 1894732 w 2797243"/>
                <a:gd name="connsiteY5" fmla="*/ 2634575 h 4004823"/>
                <a:gd name="connsiteX6" fmla="*/ 1758545 w 2797243"/>
                <a:gd name="connsiteY6" fmla="*/ 0 h 4004823"/>
                <a:gd name="connsiteX0" fmla="*/ 1126247 w 2797243"/>
                <a:gd name="connsiteY0" fmla="*/ 0 h 4017523"/>
                <a:gd name="connsiteX1" fmla="*/ 766323 w 2797243"/>
                <a:gd name="connsiteY1" fmla="*/ 3112851 h 4017523"/>
                <a:gd name="connsiteX2" fmla="*/ 289668 w 2797243"/>
                <a:gd name="connsiteY2" fmla="*/ 3881336 h 4017523"/>
                <a:gd name="connsiteX3" fmla="*/ 2504332 w 2797243"/>
                <a:gd name="connsiteY3" fmla="*/ 3929975 h 4017523"/>
                <a:gd name="connsiteX4" fmla="*/ 2047132 w 2797243"/>
                <a:gd name="connsiteY4" fmla="*/ 3396575 h 4017523"/>
                <a:gd name="connsiteX5" fmla="*/ 1894732 w 2797243"/>
                <a:gd name="connsiteY5" fmla="*/ 2634575 h 4017523"/>
                <a:gd name="connsiteX6" fmla="*/ 1758545 w 2797243"/>
                <a:gd name="connsiteY6" fmla="*/ 0 h 4017523"/>
                <a:gd name="connsiteX0" fmla="*/ 1121383 w 2791568"/>
                <a:gd name="connsiteY0" fmla="*/ 0 h 4066162"/>
                <a:gd name="connsiteX1" fmla="*/ 761459 w 2791568"/>
                <a:gd name="connsiteY1" fmla="*/ 3112851 h 4066162"/>
                <a:gd name="connsiteX2" fmla="*/ 289668 w 2791568"/>
                <a:gd name="connsiteY2" fmla="*/ 3929975 h 4066162"/>
                <a:gd name="connsiteX3" fmla="*/ 2499468 w 2791568"/>
                <a:gd name="connsiteY3" fmla="*/ 3929975 h 4066162"/>
                <a:gd name="connsiteX4" fmla="*/ 2042268 w 2791568"/>
                <a:gd name="connsiteY4" fmla="*/ 3396575 h 4066162"/>
                <a:gd name="connsiteX5" fmla="*/ 1889868 w 2791568"/>
                <a:gd name="connsiteY5" fmla="*/ 2634575 h 4066162"/>
                <a:gd name="connsiteX6" fmla="*/ 1753681 w 2791568"/>
                <a:gd name="connsiteY6" fmla="*/ 0 h 4066162"/>
                <a:gd name="connsiteX0" fmla="*/ 1121383 w 2791568"/>
                <a:gd name="connsiteY0" fmla="*/ 0 h 4095074"/>
                <a:gd name="connsiteX1" fmla="*/ 761459 w 2791568"/>
                <a:gd name="connsiteY1" fmla="*/ 3112851 h 4095074"/>
                <a:gd name="connsiteX2" fmla="*/ 289668 w 2791568"/>
                <a:gd name="connsiteY2" fmla="*/ 3929975 h 4095074"/>
                <a:gd name="connsiteX3" fmla="*/ 2499468 w 2791568"/>
                <a:gd name="connsiteY3" fmla="*/ 4006174 h 4095074"/>
                <a:gd name="connsiteX4" fmla="*/ 2042268 w 2791568"/>
                <a:gd name="connsiteY4" fmla="*/ 3396575 h 4095074"/>
                <a:gd name="connsiteX5" fmla="*/ 1889868 w 2791568"/>
                <a:gd name="connsiteY5" fmla="*/ 2634575 h 4095074"/>
                <a:gd name="connsiteX6" fmla="*/ 1753681 w 2791568"/>
                <a:gd name="connsiteY6" fmla="*/ 0 h 4095074"/>
                <a:gd name="connsiteX0" fmla="*/ 1121383 w 2791568"/>
                <a:gd name="connsiteY0" fmla="*/ 0 h 4155061"/>
                <a:gd name="connsiteX1" fmla="*/ 761459 w 2791568"/>
                <a:gd name="connsiteY1" fmla="*/ 3112851 h 4155061"/>
                <a:gd name="connsiteX2" fmla="*/ 289668 w 2791568"/>
                <a:gd name="connsiteY2" fmla="*/ 4006174 h 4155061"/>
                <a:gd name="connsiteX3" fmla="*/ 2499468 w 2791568"/>
                <a:gd name="connsiteY3" fmla="*/ 4006174 h 4155061"/>
                <a:gd name="connsiteX4" fmla="*/ 2042268 w 2791568"/>
                <a:gd name="connsiteY4" fmla="*/ 3396575 h 4155061"/>
                <a:gd name="connsiteX5" fmla="*/ 1889868 w 2791568"/>
                <a:gd name="connsiteY5" fmla="*/ 2634575 h 4155061"/>
                <a:gd name="connsiteX6" fmla="*/ 1753681 w 2791568"/>
                <a:gd name="connsiteY6" fmla="*/ 0 h 4155061"/>
                <a:gd name="connsiteX0" fmla="*/ 1121383 w 2791568"/>
                <a:gd name="connsiteY0" fmla="*/ 0 h 4155061"/>
                <a:gd name="connsiteX1" fmla="*/ 761459 w 2791568"/>
                <a:gd name="connsiteY1" fmla="*/ 3112851 h 4155061"/>
                <a:gd name="connsiteX2" fmla="*/ 289668 w 2791568"/>
                <a:gd name="connsiteY2" fmla="*/ 4006174 h 4155061"/>
                <a:gd name="connsiteX3" fmla="*/ 2499468 w 2791568"/>
                <a:gd name="connsiteY3" fmla="*/ 4006174 h 4155061"/>
                <a:gd name="connsiteX4" fmla="*/ 2042268 w 2791568"/>
                <a:gd name="connsiteY4" fmla="*/ 3396575 h 4155061"/>
                <a:gd name="connsiteX5" fmla="*/ 1966068 w 2791568"/>
                <a:gd name="connsiteY5" fmla="*/ 2710774 h 4155061"/>
                <a:gd name="connsiteX6" fmla="*/ 1753681 w 2791568"/>
                <a:gd name="connsiteY6" fmla="*/ 0 h 4155061"/>
                <a:gd name="connsiteX0" fmla="*/ 1121383 w 2791568"/>
                <a:gd name="connsiteY0" fmla="*/ 0 h 4155061"/>
                <a:gd name="connsiteX1" fmla="*/ 761459 w 2791568"/>
                <a:gd name="connsiteY1" fmla="*/ 3112851 h 4155061"/>
                <a:gd name="connsiteX2" fmla="*/ 289668 w 2791568"/>
                <a:gd name="connsiteY2" fmla="*/ 4006174 h 4155061"/>
                <a:gd name="connsiteX3" fmla="*/ 2499468 w 2791568"/>
                <a:gd name="connsiteY3" fmla="*/ 4006174 h 4155061"/>
                <a:gd name="connsiteX4" fmla="*/ 2042268 w 2791568"/>
                <a:gd name="connsiteY4" fmla="*/ 3472774 h 4155061"/>
                <a:gd name="connsiteX5" fmla="*/ 1966068 w 2791568"/>
                <a:gd name="connsiteY5" fmla="*/ 2710774 h 4155061"/>
                <a:gd name="connsiteX6" fmla="*/ 1753681 w 2791568"/>
                <a:gd name="connsiteY6" fmla="*/ 0 h 4155061"/>
                <a:gd name="connsiteX0" fmla="*/ 1121383 w 2791568"/>
                <a:gd name="connsiteY0" fmla="*/ 0 h 4155061"/>
                <a:gd name="connsiteX1" fmla="*/ 761459 w 2791568"/>
                <a:gd name="connsiteY1" fmla="*/ 3112851 h 4155061"/>
                <a:gd name="connsiteX2" fmla="*/ 289668 w 2791568"/>
                <a:gd name="connsiteY2" fmla="*/ 4006174 h 4155061"/>
                <a:gd name="connsiteX3" fmla="*/ 2499468 w 2791568"/>
                <a:gd name="connsiteY3" fmla="*/ 4006174 h 4155061"/>
                <a:gd name="connsiteX4" fmla="*/ 2042268 w 2791568"/>
                <a:gd name="connsiteY4" fmla="*/ 3472774 h 4155061"/>
                <a:gd name="connsiteX5" fmla="*/ 1889868 w 2791568"/>
                <a:gd name="connsiteY5" fmla="*/ 2710774 h 4155061"/>
                <a:gd name="connsiteX6" fmla="*/ 1753681 w 2791568"/>
                <a:gd name="connsiteY6" fmla="*/ 0 h 4155061"/>
                <a:gd name="connsiteX0" fmla="*/ 1098415 w 2768600"/>
                <a:gd name="connsiteY0" fmla="*/ 0 h 4158574"/>
                <a:gd name="connsiteX1" fmla="*/ 876300 w 2768600"/>
                <a:gd name="connsiteY1" fmla="*/ 3091774 h 4158574"/>
                <a:gd name="connsiteX2" fmla="*/ 266700 w 2768600"/>
                <a:gd name="connsiteY2" fmla="*/ 4006174 h 4158574"/>
                <a:gd name="connsiteX3" fmla="*/ 2476500 w 2768600"/>
                <a:gd name="connsiteY3" fmla="*/ 4006174 h 4158574"/>
                <a:gd name="connsiteX4" fmla="*/ 2019300 w 2768600"/>
                <a:gd name="connsiteY4" fmla="*/ 3472774 h 4158574"/>
                <a:gd name="connsiteX5" fmla="*/ 1866900 w 2768600"/>
                <a:gd name="connsiteY5" fmla="*/ 2710774 h 4158574"/>
                <a:gd name="connsiteX6" fmla="*/ 1730713 w 2768600"/>
                <a:gd name="connsiteY6" fmla="*/ 0 h 4158574"/>
                <a:gd name="connsiteX0" fmla="*/ 235896 w 1753681"/>
                <a:gd name="connsiteY0" fmla="*/ 0 h 4158573"/>
                <a:gd name="connsiteX1" fmla="*/ 13781 w 1753681"/>
                <a:gd name="connsiteY1" fmla="*/ 3091774 h 4158573"/>
                <a:gd name="connsiteX2" fmla="*/ 318581 w 1753681"/>
                <a:gd name="connsiteY2" fmla="*/ 4006173 h 4158573"/>
                <a:gd name="connsiteX3" fmla="*/ 1613981 w 1753681"/>
                <a:gd name="connsiteY3" fmla="*/ 4006174 h 4158573"/>
                <a:gd name="connsiteX4" fmla="*/ 1156781 w 1753681"/>
                <a:gd name="connsiteY4" fmla="*/ 3472774 h 4158573"/>
                <a:gd name="connsiteX5" fmla="*/ 1004381 w 1753681"/>
                <a:gd name="connsiteY5" fmla="*/ 2710774 h 4158573"/>
                <a:gd name="connsiteX6" fmla="*/ 868194 w 1753681"/>
                <a:gd name="connsiteY6" fmla="*/ 0 h 4158573"/>
                <a:gd name="connsiteX0" fmla="*/ 235896 w 1182181"/>
                <a:gd name="connsiteY0" fmla="*/ 0 h 4171274"/>
                <a:gd name="connsiteX1" fmla="*/ 13781 w 1182181"/>
                <a:gd name="connsiteY1" fmla="*/ 3091774 h 4171274"/>
                <a:gd name="connsiteX2" fmla="*/ 318581 w 1182181"/>
                <a:gd name="connsiteY2" fmla="*/ 4006173 h 4171274"/>
                <a:gd name="connsiteX3" fmla="*/ 851981 w 1182181"/>
                <a:gd name="connsiteY3" fmla="*/ 4082374 h 4171274"/>
                <a:gd name="connsiteX4" fmla="*/ 1156781 w 1182181"/>
                <a:gd name="connsiteY4" fmla="*/ 3472774 h 4171274"/>
                <a:gd name="connsiteX5" fmla="*/ 1004381 w 1182181"/>
                <a:gd name="connsiteY5" fmla="*/ 2710774 h 4171274"/>
                <a:gd name="connsiteX6" fmla="*/ 868194 w 1182181"/>
                <a:gd name="connsiteY6" fmla="*/ 0 h 4171274"/>
                <a:gd name="connsiteX0" fmla="*/ 235896 w 1029781"/>
                <a:gd name="connsiteY0" fmla="*/ 0 h 4171274"/>
                <a:gd name="connsiteX1" fmla="*/ 13781 w 1029781"/>
                <a:gd name="connsiteY1" fmla="*/ 3091774 h 4171274"/>
                <a:gd name="connsiteX2" fmla="*/ 318581 w 1029781"/>
                <a:gd name="connsiteY2" fmla="*/ 4006173 h 4171274"/>
                <a:gd name="connsiteX3" fmla="*/ 851981 w 1029781"/>
                <a:gd name="connsiteY3" fmla="*/ 4082374 h 4171274"/>
                <a:gd name="connsiteX4" fmla="*/ 1004381 w 1029781"/>
                <a:gd name="connsiteY4" fmla="*/ 3472773 h 4171274"/>
                <a:gd name="connsiteX5" fmla="*/ 1004381 w 1029781"/>
                <a:gd name="connsiteY5" fmla="*/ 2710774 h 4171274"/>
                <a:gd name="connsiteX6" fmla="*/ 868194 w 1029781"/>
                <a:gd name="connsiteY6" fmla="*/ 0 h 4171274"/>
                <a:gd name="connsiteX0" fmla="*/ 159696 w 953581"/>
                <a:gd name="connsiteY0" fmla="*/ 0 h 4171274"/>
                <a:gd name="connsiteX1" fmla="*/ 13781 w 953581"/>
                <a:gd name="connsiteY1" fmla="*/ 3091773 h 4171274"/>
                <a:gd name="connsiteX2" fmla="*/ 242381 w 953581"/>
                <a:gd name="connsiteY2" fmla="*/ 4006173 h 4171274"/>
                <a:gd name="connsiteX3" fmla="*/ 775781 w 953581"/>
                <a:gd name="connsiteY3" fmla="*/ 4082374 h 4171274"/>
                <a:gd name="connsiteX4" fmla="*/ 928181 w 953581"/>
                <a:gd name="connsiteY4" fmla="*/ 3472773 h 4171274"/>
                <a:gd name="connsiteX5" fmla="*/ 928181 w 953581"/>
                <a:gd name="connsiteY5" fmla="*/ 2710774 h 4171274"/>
                <a:gd name="connsiteX6" fmla="*/ 791994 w 953581"/>
                <a:gd name="connsiteY6" fmla="*/ 0 h 4171274"/>
                <a:gd name="connsiteX0" fmla="*/ 110247 w 904132"/>
                <a:gd name="connsiteY0" fmla="*/ 0 h 4171274"/>
                <a:gd name="connsiteX1" fmla="*/ 40532 w 904132"/>
                <a:gd name="connsiteY1" fmla="*/ 3091773 h 4171274"/>
                <a:gd name="connsiteX2" fmla="*/ 192932 w 904132"/>
                <a:gd name="connsiteY2" fmla="*/ 4006173 h 4171274"/>
                <a:gd name="connsiteX3" fmla="*/ 726332 w 904132"/>
                <a:gd name="connsiteY3" fmla="*/ 4082374 h 4171274"/>
                <a:gd name="connsiteX4" fmla="*/ 878732 w 904132"/>
                <a:gd name="connsiteY4" fmla="*/ 3472773 h 4171274"/>
                <a:gd name="connsiteX5" fmla="*/ 878732 w 904132"/>
                <a:gd name="connsiteY5" fmla="*/ 2710774 h 4171274"/>
                <a:gd name="connsiteX6" fmla="*/ 742545 w 904132"/>
                <a:gd name="connsiteY6" fmla="*/ 0 h 4171274"/>
                <a:gd name="connsiteX0" fmla="*/ 110247 w 891432"/>
                <a:gd name="connsiteY0" fmla="*/ 0 h 4171274"/>
                <a:gd name="connsiteX1" fmla="*/ 40532 w 891432"/>
                <a:gd name="connsiteY1" fmla="*/ 3091773 h 4171274"/>
                <a:gd name="connsiteX2" fmla="*/ 192932 w 891432"/>
                <a:gd name="connsiteY2" fmla="*/ 4006173 h 4171274"/>
                <a:gd name="connsiteX3" fmla="*/ 726332 w 891432"/>
                <a:gd name="connsiteY3" fmla="*/ 4082374 h 4171274"/>
                <a:gd name="connsiteX4" fmla="*/ 878732 w 891432"/>
                <a:gd name="connsiteY4" fmla="*/ 3472773 h 4171274"/>
                <a:gd name="connsiteX5" fmla="*/ 802531 w 891432"/>
                <a:gd name="connsiteY5" fmla="*/ 2710773 h 4171274"/>
                <a:gd name="connsiteX6" fmla="*/ 742545 w 891432"/>
                <a:gd name="connsiteY6" fmla="*/ 0 h 4171274"/>
                <a:gd name="connsiteX0" fmla="*/ 110247 w 827932"/>
                <a:gd name="connsiteY0" fmla="*/ 0 h 4171274"/>
                <a:gd name="connsiteX1" fmla="*/ 40532 w 827932"/>
                <a:gd name="connsiteY1" fmla="*/ 3091773 h 4171274"/>
                <a:gd name="connsiteX2" fmla="*/ 192932 w 827932"/>
                <a:gd name="connsiteY2" fmla="*/ 4006173 h 4171274"/>
                <a:gd name="connsiteX3" fmla="*/ 726332 w 827932"/>
                <a:gd name="connsiteY3" fmla="*/ 4082374 h 4171274"/>
                <a:gd name="connsiteX4" fmla="*/ 802531 w 827932"/>
                <a:gd name="connsiteY4" fmla="*/ 3472773 h 4171274"/>
                <a:gd name="connsiteX5" fmla="*/ 802531 w 827932"/>
                <a:gd name="connsiteY5" fmla="*/ 2710773 h 4171274"/>
                <a:gd name="connsiteX6" fmla="*/ 742545 w 827932"/>
                <a:gd name="connsiteY6" fmla="*/ 0 h 4171274"/>
                <a:gd name="connsiteX0" fmla="*/ 110247 w 827931"/>
                <a:gd name="connsiteY0" fmla="*/ 0 h 4158573"/>
                <a:gd name="connsiteX1" fmla="*/ 40532 w 827931"/>
                <a:gd name="connsiteY1" fmla="*/ 3091773 h 4158573"/>
                <a:gd name="connsiteX2" fmla="*/ 192932 w 827931"/>
                <a:gd name="connsiteY2" fmla="*/ 4006173 h 4158573"/>
                <a:gd name="connsiteX3" fmla="*/ 650131 w 827931"/>
                <a:gd name="connsiteY3" fmla="*/ 4006173 h 4158573"/>
                <a:gd name="connsiteX4" fmla="*/ 802531 w 827931"/>
                <a:gd name="connsiteY4" fmla="*/ 3472773 h 4158573"/>
                <a:gd name="connsiteX5" fmla="*/ 802531 w 827931"/>
                <a:gd name="connsiteY5" fmla="*/ 2710773 h 4158573"/>
                <a:gd name="connsiteX6" fmla="*/ 742545 w 827931"/>
                <a:gd name="connsiteY6" fmla="*/ 0 h 4158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7931" h="4158573">
                  <a:moveTo>
                    <a:pt x="110247" y="0"/>
                  </a:moveTo>
                  <a:cubicBezTo>
                    <a:pt x="0" y="1232981"/>
                    <a:pt x="26751" y="2424078"/>
                    <a:pt x="40532" y="3091773"/>
                  </a:cubicBezTo>
                  <a:cubicBezTo>
                    <a:pt x="54313" y="3759468"/>
                    <a:pt x="91332" y="3853773"/>
                    <a:pt x="192932" y="4006173"/>
                  </a:cubicBezTo>
                  <a:cubicBezTo>
                    <a:pt x="294532" y="4158573"/>
                    <a:pt x="548531" y="4095073"/>
                    <a:pt x="650131" y="4006173"/>
                  </a:cubicBezTo>
                  <a:cubicBezTo>
                    <a:pt x="751731" y="3917273"/>
                    <a:pt x="777131" y="3688673"/>
                    <a:pt x="802531" y="3472773"/>
                  </a:cubicBezTo>
                  <a:cubicBezTo>
                    <a:pt x="827931" y="3256873"/>
                    <a:pt x="808746" y="3354420"/>
                    <a:pt x="802531" y="2710773"/>
                  </a:cubicBezTo>
                  <a:cubicBezTo>
                    <a:pt x="767133" y="2208177"/>
                    <a:pt x="755515" y="77821"/>
                    <a:pt x="742545" y="0"/>
                  </a:cubicBezTo>
                </a:path>
              </a:pathLst>
            </a:cu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hord 19"/>
            <p:cNvSpPr/>
            <p:nvPr/>
          </p:nvSpPr>
          <p:spPr>
            <a:xfrm rot="16200000">
              <a:off x="6496943" y="4753361"/>
              <a:ext cx="1654017" cy="627102"/>
            </a:xfrm>
            <a:prstGeom prst="chord">
              <a:avLst>
                <a:gd name="adj1" fmla="val 7537708"/>
                <a:gd name="adj2" fmla="val 13977149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010400" y="1981200"/>
              <a:ext cx="609600" cy="32766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010400" y="1676400"/>
              <a:ext cx="609600" cy="30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24"/>
            <p:cNvCxnSpPr/>
            <p:nvPr/>
          </p:nvCxnSpPr>
          <p:spPr>
            <a:xfrm flipH="1">
              <a:off x="7000874" y="1676400"/>
              <a:ext cx="9526" cy="381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5"/>
            <p:cNvCxnSpPr/>
            <p:nvPr/>
          </p:nvCxnSpPr>
          <p:spPr>
            <a:xfrm>
              <a:off x="7620000" y="1676400"/>
              <a:ext cx="9526" cy="36671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29"/>
            <p:cNvCxnSpPr/>
            <p:nvPr/>
          </p:nvCxnSpPr>
          <p:spPr>
            <a:xfrm>
              <a:off x="7315200" y="5410200"/>
              <a:ext cx="0" cy="914400"/>
            </a:xfrm>
            <a:prstGeom prst="straightConnector1">
              <a:avLst/>
            </a:prstGeom>
            <a:ln w="444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30"/>
            <p:cNvCxnSpPr/>
            <p:nvPr/>
          </p:nvCxnSpPr>
          <p:spPr>
            <a:xfrm>
              <a:off x="7391400" y="3581400"/>
              <a:ext cx="914400" cy="0"/>
            </a:xfrm>
            <a:prstGeom prst="straightConnector1">
              <a:avLst/>
            </a:prstGeom>
            <a:ln w="444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32"/>
            <p:cNvCxnSpPr/>
            <p:nvPr/>
          </p:nvCxnSpPr>
          <p:spPr>
            <a:xfrm>
              <a:off x="7315200" y="1600200"/>
              <a:ext cx="0" cy="685800"/>
            </a:xfrm>
            <a:prstGeom prst="straightConnector1">
              <a:avLst/>
            </a:prstGeom>
            <a:ln w="444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34"/>
            <p:cNvSpPr txBox="1"/>
            <p:nvPr/>
          </p:nvSpPr>
          <p:spPr>
            <a:xfrm>
              <a:off x="7620000" y="1600200"/>
              <a:ext cx="12953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/>
                <a:t>P</a:t>
              </a:r>
              <a:r>
                <a:rPr lang="en-US" sz="1200" b="1" dirty="0" err="1" smtClean="0"/>
                <a:t>input</a:t>
              </a:r>
              <a:endParaRPr lang="en-US" b="1" dirty="0"/>
            </a:p>
          </p:txBody>
        </p:sp>
        <p:sp>
          <p:nvSpPr>
            <p:cNvPr id="23" name="TextBox 35"/>
            <p:cNvSpPr txBox="1"/>
            <p:nvPr/>
          </p:nvSpPr>
          <p:spPr>
            <a:xfrm>
              <a:off x="7772401" y="3657601"/>
              <a:ext cx="12953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/>
                <a:t>P</a:t>
              </a:r>
              <a:r>
                <a:rPr lang="en-US" sz="1200" b="1" dirty="0" err="1" smtClean="0"/>
                <a:t>lateral</a:t>
              </a:r>
              <a:endParaRPr lang="en-US" b="1" dirty="0"/>
            </a:p>
          </p:txBody>
        </p:sp>
        <p:sp>
          <p:nvSpPr>
            <p:cNvPr id="24" name="TextBox 36"/>
            <p:cNvSpPr txBox="1"/>
            <p:nvPr/>
          </p:nvSpPr>
          <p:spPr>
            <a:xfrm>
              <a:off x="7391401" y="5980834"/>
              <a:ext cx="1371602" cy="549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/>
                <a:t>P</a:t>
              </a:r>
              <a:r>
                <a:rPr lang="en-US" sz="1200" b="1" dirty="0" err="1" smtClean="0"/>
                <a:t>melt</a:t>
              </a:r>
              <a:endParaRPr lang="en-US" b="1" dirty="0"/>
            </a:p>
          </p:txBody>
        </p:sp>
      </p:grpSp>
      <p:sp>
        <p:nvSpPr>
          <p:cNvPr id="30" name="ZoneTexte 29"/>
          <p:cNvSpPr txBox="1"/>
          <p:nvPr/>
        </p:nvSpPr>
        <p:spPr>
          <a:xfrm>
            <a:off x="74431" y="6192646"/>
            <a:ext cx="5715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Chart derived from equations in the following reference: </a:t>
            </a:r>
            <a:r>
              <a:rPr lang="en-US" sz="1000" dirty="0" err="1" smtClean="0"/>
              <a:t>Aamot</a:t>
            </a:r>
            <a:r>
              <a:rPr lang="en-US" sz="1000" dirty="0"/>
              <a:t>, H. W. C., 1967. </a:t>
            </a:r>
            <a:r>
              <a:rPr lang="en-US" sz="1000" i="1" dirty="0"/>
              <a:t>Heat Transfer and Performance of a Thermal Probe for </a:t>
            </a:r>
            <a:r>
              <a:rPr lang="en-US" sz="1000" i="1" dirty="0" smtClean="0"/>
              <a:t>Glaciers; </a:t>
            </a:r>
            <a:r>
              <a:rPr lang="en-US" sz="1000" dirty="0" smtClean="0"/>
              <a:t>Thermal IPS chart does not consider lateral heating.</a:t>
            </a:r>
          </a:p>
          <a:p>
            <a:endParaRPr lang="fr-FR" sz="1000" dirty="0"/>
          </a:p>
        </p:txBody>
      </p:sp>
      <p:sp>
        <p:nvSpPr>
          <p:cNvPr id="5" name="Flèche à angle droit 4"/>
          <p:cNvSpPr/>
          <p:nvPr/>
        </p:nvSpPr>
        <p:spPr>
          <a:xfrm rot="5400000">
            <a:off x="5908773" y="3363944"/>
            <a:ext cx="256279" cy="33902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TextBox 25"/>
          <p:cNvSpPr txBox="1"/>
          <p:nvPr/>
        </p:nvSpPr>
        <p:spPr>
          <a:xfrm>
            <a:off x="5486400" y="3962400"/>
            <a:ext cx="167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1600" dirty="0" smtClean="0"/>
              <a:t>In practice, 1000 W hardly initiated melt at the surface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5715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4114800" y="2057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latin typeface="Times New Roman" pitchFamily="18" charset="0"/>
                <a:cs typeface="Times New Roman" pitchFamily="18" charset="0"/>
              </a:rPr>
              <a:t>Concept </a:t>
            </a:r>
            <a:r>
              <a:rPr lang="fr-FR" b="1" i="1" dirty="0" err="1" smtClean="0">
                <a:latin typeface="Times New Roman" pitchFamily="18" charset="0"/>
                <a:cs typeface="Times New Roman" pitchFamily="18" charset="0"/>
              </a:rPr>
              <a:t>Only</a:t>
            </a:r>
            <a:endParaRPr lang="fr-FR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 2" descr="http://JournalofCosmology.com/images/SolomonidouFigure15a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1"/>
          <a:stretch/>
        </p:blipFill>
        <p:spPr bwMode="auto">
          <a:xfrm>
            <a:off x="7262031" y="4302614"/>
            <a:ext cx="1807534" cy="214898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7883719" y="6185037"/>
            <a:ext cx="126028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Courtesy NASA/JPL.</a:t>
            </a:r>
            <a:endParaRPr lang="fr-FR" sz="1000" b="1" dirty="0">
              <a:solidFill>
                <a:schemeClr val="bg1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7029449" y="4641436"/>
            <a:ext cx="2286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7010400" y="4936232"/>
            <a:ext cx="2286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6367233" y="4615327"/>
            <a:ext cx="9525" cy="3340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6353174" y="4782344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~260 K</a:t>
            </a:r>
            <a:endParaRPr lang="fr-FR" sz="1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6421210" y="4487548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~100 K</a:t>
            </a:r>
            <a:endParaRPr lang="fr-FR" sz="1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5716227" y="4590525"/>
            <a:ext cx="647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10 km</a:t>
            </a:r>
            <a:endParaRPr lang="fr-FR" sz="1400" dirty="0"/>
          </a:p>
        </p:txBody>
      </p:sp>
      <p:sp>
        <p:nvSpPr>
          <p:cNvPr id="17" name="ZoneTexte 17"/>
          <p:cNvSpPr txBox="1"/>
          <p:nvPr/>
        </p:nvSpPr>
        <p:spPr>
          <a:xfrm>
            <a:off x="6293855" y="5896962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~273 K</a:t>
            </a:r>
            <a:endParaRPr lang="fr-FR" sz="1400" dirty="0"/>
          </a:p>
        </p:txBody>
      </p:sp>
      <p:cxnSp>
        <p:nvCxnSpPr>
          <p:cNvPr id="20" name="Connecteur droit avec flèche 10"/>
          <p:cNvCxnSpPr/>
          <p:nvPr/>
        </p:nvCxnSpPr>
        <p:spPr>
          <a:xfrm>
            <a:off x="6988626" y="6063598"/>
            <a:ext cx="2286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12"/>
          <p:cNvCxnSpPr/>
          <p:nvPr/>
        </p:nvCxnSpPr>
        <p:spPr>
          <a:xfrm>
            <a:off x="6366100" y="4936232"/>
            <a:ext cx="5443" cy="9607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18"/>
          <p:cNvSpPr txBox="1"/>
          <p:nvPr/>
        </p:nvSpPr>
        <p:spPr>
          <a:xfrm>
            <a:off x="5824266" y="5110186"/>
            <a:ext cx="71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15 km</a:t>
            </a:r>
            <a:endParaRPr lang="fr-FR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5998534" y="2110584"/>
            <a:ext cx="3124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/>
              <a:t>Melting at the surface is highly inefficient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/>
              <a:t>Mechanical drilling allows faster penetration rate at the surface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/>
              <a:t>If convection is initiated within the crust, the ice shell is thick and temperatures rise quickly 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/>
              <a:t>(In our model, </a:t>
            </a:r>
            <a:r>
              <a:rPr lang="en-US" sz="1600" dirty="0" err="1" smtClean="0"/>
              <a:t>dT</a:t>
            </a:r>
            <a:r>
              <a:rPr lang="en-US" sz="1600" dirty="0" smtClean="0"/>
              <a:t>/</a:t>
            </a:r>
            <a:r>
              <a:rPr lang="en-US" sz="1600" dirty="0" err="1" smtClean="0"/>
              <a:t>dz</a:t>
            </a:r>
            <a:r>
              <a:rPr lang="en-US" sz="1600" dirty="0" smtClean="0"/>
              <a:t> = 16 K/km)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txBody>
          <a:bodyPr>
            <a:noAutofit/>
          </a:bodyPr>
          <a:lstStyle/>
          <a:p>
            <a:r>
              <a:rPr lang="en-US" sz="3600" dirty="0"/>
              <a:t>System </a:t>
            </a:r>
            <a:r>
              <a:rPr lang="en-US" sz="3600" dirty="0" smtClean="0"/>
              <a:t>Considerations</a:t>
            </a:r>
            <a:r>
              <a:rPr lang="en-US" sz="3600" dirty="0"/>
              <a:t>: </a:t>
            </a:r>
            <a:br>
              <a:rPr lang="en-US" sz="3600" dirty="0"/>
            </a:br>
            <a:r>
              <a:rPr lang="en-US" sz="3600" dirty="0" smtClean="0"/>
              <a:t>Power Distribution and Communication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C:\Users\jcswenso\Desktop\Europa ICE Images\fig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074989"/>
            <a:ext cx="4449387" cy="4276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4419600" y="1752600"/>
            <a:ext cx="0" cy="487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495800" y="1518312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>
                <a:solidFill>
                  <a:srgbClr val="0070C0"/>
                </a:solidFill>
              </a:rPr>
              <a:t>How to </a:t>
            </a:r>
            <a:r>
              <a:rPr lang="en-US" b="1" i="1" u="sng" dirty="0" smtClean="0">
                <a:solidFill>
                  <a:srgbClr val="FF0000"/>
                </a:solidFill>
              </a:rPr>
              <a:t>communicate</a:t>
            </a:r>
            <a:r>
              <a:rPr lang="en-US" b="1" i="1" u="sng" dirty="0" smtClean="0">
                <a:solidFill>
                  <a:srgbClr val="0070C0"/>
                </a:solidFill>
              </a:rPr>
              <a:t> through 25 km of ice?</a:t>
            </a:r>
            <a:endParaRPr lang="en-US" b="1" i="1" u="sng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1524000"/>
            <a:ext cx="4114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>
                <a:solidFill>
                  <a:srgbClr val="0070C0"/>
                </a:solidFill>
              </a:rPr>
              <a:t>How to </a:t>
            </a:r>
            <a:r>
              <a:rPr lang="en-US" b="1" i="1" u="sng" dirty="0" smtClean="0">
                <a:solidFill>
                  <a:srgbClr val="FF0000"/>
                </a:solidFill>
              </a:rPr>
              <a:t>power</a:t>
            </a:r>
            <a:r>
              <a:rPr lang="en-US" b="1" i="1" u="sng" dirty="0" smtClean="0">
                <a:solidFill>
                  <a:srgbClr val="0070C0"/>
                </a:solidFill>
              </a:rPr>
              <a:t> an IPS traversing 25 km?</a:t>
            </a:r>
            <a:endParaRPr lang="en-US" b="1" u="sng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Surface-based  power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Large mass requirement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Tethers limit achievable depth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Internal power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RPS (e.g. RTPV) could provide 1.4 kW for a </a:t>
            </a:r>
            <a:r>
              <a:rPr lang="en-US" dirty="0" err="1" smtClean="0"/>
              <a:t>melthead</a:t>
            </a:r>
            <a:r>
              <a:rPr lang="en-US" dirty="0" smtClean="0"/>
              <a:t> / drill actuator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4457700" y="6289654"/>
            <a:ext cx="441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200" dirty="0" smtClean="0"/>
              <a:t>Bryant</a:t>
            </a:r>
            <a:r>
              <a:rPr lang="en-US" sz="1200" dirty="0"/>
              <a:t>, S., 2002. </a:t>
            </a:r>
            <a:r>
              <a:rPr lang="en-US" sz="1200" i="1" dirty="0"/>
              <a:t>Ice-Embedded Transceivers for Europa </a:t>
            </a:r>
            <a:r>
              <a:rPr lang="en-US" sz="1200" i="1" dirty="0" err="1"/>
              <a:t>Cryobot</a:t>
            </a:r>
            <a:r>
              <a:rPr lang="en-US" sz="1200" i="1" dirty="0"/>
              <a:t> Communications. </a:t>
            </a:r>
            <a:r>
              <a:rPr lang="en-US" sz="1200" dirty="0"/>
              <a:t>Big Sky, </a:t>
            </a:r>
            <a:r>
              <a:rPr lang="en-US" sz="1200" dirty="0" smtClean="0"/>
              <a:t>Montana.</a:t>
            </a:r>
            <a:endParaRPr lang="fr-FR" sz="1000" dirty="0"/>
          </a:p>
        </p:txBody>
      </p:sp>
      <p:pic>
        <p:nvPicPr>
          <p:cNvPr id="9" name="Picture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5200"/>
            <a:ext cx="4267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A. Goel, K. Schillo, B. Franz and S. Reddy, "Radioisotope Thermophotovoltaics (RTPV) Flight Demonstration," Idaho Falls, ID, 2014.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6198275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/>
              <a:t>A. </a:t>
            </a:r>
            <a:r>
              <a:rPr lang="en-US" sz="1200" dirty="0" err="1" smtClean="0"/>
              <a:t>Goel</a:t>
            </a:r>
            <a:r>
              <a:rPr lang="en-US" sz="1200" dirty="0" smtClean="0"/>
              <a:t>, K. </a:t>
            </a:r>
            <a:r>
              <a:rPr lang="en-US" sz="1200" dirty="0" err="1" smtClean="0"/>
              <a:t>Schillo</a:t>
            </a:r>
            <a:r>
              <a:rPr lang="en-US" sz="1200" dirty="0" smtClean="0"/>
              <a:t>, B. Franz and S. Reddy, 2014. "Radioisotope </a:t>
            </a:r>
            <a:r>
              <a:rPr lang="en-US" sz="1200" dirty="0" err="1" smtClean="0"/>
              <a:t>Thermophotovoltaics</a:t>
            </a:r>
            <a:r>
              <a:rPr lang="en-US" sz="1200" dirty="0" smtClean="0"/>
              <a:t> (RTPV) Flight Demonstration," Idaho Falls, ID, 2014.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1524000" y="3581400"/>
            <a:ext cx="9144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00" dirty="0" smtClean="0">
                <a:solidFill>
                  <a:srgbClr val="35F600"/>
                </a:solidFill>
                <a:effectLst>
                  <a:outerShdw blurRad="76200" dist="76200" dir="18600000" sx="101000" sy="101000" rotWithShape="0">
                    <a:prstClr val="black"/>
                  </a:outerShdw>
                </a:effectLst>
              </a:rPr>
              <a:t>?</a:t>
            </a:r>
            <a:endParaRPr lang="en-US" sz="16600" dirty="0">
              <a:solidFill>
                <a:srgbClr val="35F600"/>
              </a:solidFill>
              <a:effectLst>
                <a:outerShdw blurRad="76200" dist="76200" dir="18600000" sx="101000" sy="101000" rotWithShape="0">
                  <a:prstClr val="black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07191" y="1796534"/>
            <a:ext cx="2720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Mini RF Ice Transceivers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Double Brace 67"/>
          <p:cNvSpPr/>
          <p:nvPr/>
        </p:nvSpPr>
        <p:spPr>
          <a:xfrm rot="5400000">
            <a:off x="1787140" y="2315670"/>
            <a:ext cx="1447800" cy="533400"/>
          </a:xfrm>
          <a:prstGeom prst="bracePair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7" name="Double Brace 66"/>
          <p:cNvSpPr/>
          <p:nvPr/>
        </p:nvSpPr>
        <p:spPr>
          <a:xfrm>
            <a:off x="2987157" y="3254596"/>
            <a:ext cx="939605" cy="1905000"/>
          </a:xfrm>
          <a:prstGeom prst="bracePair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Concept: Hybrid IPS for 25 km Ice Shell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5" name="Image 25"/>
          <p:cNvPicPr>
            <a:picLocks noChangeAspect="1"/>
          </p:cNvPicPr>
          <p:nvPr/>
        </p:nvPicPr>
        <p:blipFill>
          <a:blip r:embed="rId3" cstate="print"/>
          <a:srcRect l="8501" t="22745" r="9694" b="16455"/>
          <a:stretch>
            <a:fillRect/>
          </a:stretch>
        </p:blipFill>
        <p:spPr bwMode="auto">
          <a:xfrm>
            <a:off x="152400" y="1981200"/>
            <a:ext cx="3505005" cy="411480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 rot="16200000">
            <a:off x="3423166" y="399703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ladimir Script" pitchFamily="66" charset="0"/>
              </a:rPr>
              <a:t>O </a:t>
            </a:r>
            <a:r>
              <a:rPr lang="en-US" dirty="0" smtClean="0"/>
              <a:t>(</a:t>
            </a:r>
            <a:r>
              <a:rPr lang="en-US" dirty="0" smtClean="0">
                <a:latin typeface="+mj-lt"/>
              </a:rPr>
              <a:t>1 meter)</a:t>
            </a:r>
            <a:endParaRPr lang="en-US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10940" y="1552504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 (</a:t>
            </a:r>
            <a:r>
              <a:rPr lang="en-US" dirty="0" smtClean="0">
                <a:latin typeface="+mj-lt"/>
              </a:rPr>
              <a:t>8 cm x 8 cm)</a:t>
            </a:r>
            <a:endParaRPr lang="en-US" dirty="0">
              <a:latin typeface="+mj-lt"/>
            </a:endParaRPr>
          </a:p>
        </p:txBody>
      </p:sp>
      <p:sp>
        <p:nvSpPr>
          <p:cNvPr id="39" name="Rectangle 35"/>
          <p:cNvSpPr>
            <a:spLocks noChangeArrowheads="1"/>
          </p:cNvSpPr>
          <p:nvPr/>
        </p:nvSpPr>
        <p:spPr bwMode="auto">
          <a:xfrm>
            <a:off x="5029200" y="1752600"/>
            <a:ext cx="381591" cy="37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604328"/>
              </p:ext>
            </p:extLst>
          </p:nvPr>
        </p:nvGraphicFramePr>
        <p:xfrm>
          <a:off x="4301740" y="1454092"/>
          <a:ext cx="4671059" cy="5438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294"/>
                <a:gridCol w="2075906"/>
                <a:gridCol w="1927859"/>
              </a:tblGrid>
              <a:tr h="6749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Remarks</a:t>
                      </a:r>
                      <a:endParaRPr lang="en-US" dirty="0"/>
                    </a:p>
                  </a:txBody>
                  <a:tcPr anchor="ctr"/>
                </a:tc>
              </a:tr>
              <a:tr h="6749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Mini</a:t>
                      </a:r>
                      <a:r>
                        <a:rPr lang="en-US" baseline="0" dirty="0" smtClean="0"/>
                        <a:t> RF Ice Transceivers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Robust to</a:t>
                      </a:r>
                      <a:r>
                        <a:rPr lang="en-US" sz="1400" baseline="0" dirty="0" smtClean="0"/>
                        <a:t> ice shell motion and borehole refreezing</a:t>
                      </a:r>
                      <a:endParaRPr lang="en-US" sz="1400" dirty="0"/>
                    </a:p>
                  </a:txBody>
                  <a:tcPr anchor="ctr"/>
                </a:tc>
              </a:tr>
              <a:tr h="6749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Science Payload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sz="1400" dirty="0" smtClean="0"/>
                        <a:t>- “Lab on chip”(</a:t>
                      </a:r>
                      <a:r>
                        <a:rPr lang="el-GR" sz="1400" dirty="0" smtClean="0"/>
                        <a:t>€</a:t>
                      </a:r>
                      <a:r>
                        <a:rPr lang="en-US" sz="1400" dirty="0" smtClean="0"/>
                        <a:t>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/>
                        <a:t>- Conductivity, Temp. and  Depth Sensor (</a:t>
                      </a:r>
                      <a:r>
                        <a:rPr lang="en-US" sz="1400" dirty="0" smtClean="0"/>
                        <a:t>ð</a:t>
                      </a:r>
                      <a:r>
                        <a:rPr lang="en-US" sz="1400" baseline="0" dirty="0" smtClean="0"/>
                        <a:t>)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- underwater vehicle</a:t>
                      </a:r>
                    </a:p>
                  </a:txBody>
                  <a:tcPr anchor="ctr"/>
                </a:tc>
              </a:tr>
              <a:tr h="6749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IPS Body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Lateral heating</a:t>
                      </a:r>
                      <a:endParaRPr lang="en-US" sz="1400" dirty="0"/>
                    </a:p>
                  </a:txBody>
                  <a:tcPr anchor="ctr"/>
                </a:tc>
              </a:tr>
              <a:tr h="6749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Control Unit &amp; Sensors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400" baseline="0" dirty="0" smtClean="0"/>
                        <a:t>- </a:t>
                      </a:r>
                      <a:r>
                        <a:rPr lang="en-US" sz="1400" dirty="0" smtClean="0"/>
                        <a:t>IMU sensor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400" dirty="0" smtClean="0"/>
                        <a:t>- Ultrasound Sensor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400" dirty="0" smtClean="0"/>
                        <a:t>- Thermal/IR</a:t>
                      </a:r>
                      <a:r>
                        <a:rPr lang="en-US" sz="1400" baseline="0" dirty="0" smtClean="0"/>
                        <a:t> Imager</a:t>
                      </a:r>
                      <a:endParaRPr lang="en-US" sz="1400" dirty="0" smtClean="0"/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6749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Melthead</a:t>
                      </a:r>
                      <a:r>
                        <a:rPr lang="en-US" baseline="0" dirty="0" smtClean="0"/>
                        <a:t> / Drilling Actuator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- Rotary</a:t>
                      </a:r>
                      <a:r>
                        <a:rPr lang="en-US" sz="1400" b="0" baseline="0" dirty="0" smtClean="0"/>
                        <a:t> drill </a:t>
                      </a:r>
                      <a:endParaRPr lang="en-US" sz="1400" b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- Hammer drill</a:t>
                      </a:r>
                    </a:p>
                  </a:txBody>
                  <a:tcPr anchor="ctr"/>
                </a:tc>
              </a:tr>
              <a:tr h="6749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Radioisotope Power Source (RPS)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If penetration</a:t>
                      </a:r>
                      <a:r>
                        <a:rPr lang="en-US" sz="1400" baseline="0" dirty="0" smtClean="0"/>
                        <a:t> depth &gt;3km, otherwise tether may be possible</a:t>
                      </a:r>
                      <a:endParaRPr 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3" name="Groupe 2"/>
          <p:cNvGrpSpPr/>
          <p:nvPr/>
        </p:nvGrpSpPr>
        <p:grpSpPr>
          <a:xfrm>
            <a:off x="4374007" y="2245404"/>
            <a:ext cx="419791" cy="4291396"/>
            <a:chOff x="5983012" y="2167098"/>
            <a:chExt cx="338540" cy="3842932"/>
          </a:xfrm>
        </p:grpSpPr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5991827" y="2167098"/>
              <a:ext cx="301752" cy="301752"/>
            </a:xfrm>
            <a:prstGeom prst="wedgeRectCallout">
              <a:avLst>
                <a:gd name="adj1" fmla="val 73732"/>
                <a:gd name="adj2" fmla="val 94812"/>
              </a:avLst>
            </a:prstGeom>
            <a:solidFill>
              <a:srgbClr val="FFFFFF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3" name="Rectangle 28"/>
            <p:cNvSpPr>
              <a:spLocks noChangeArrowheads="1"/>
            </p:cNvSpPr>
            <p:nvPr/>
          </p:nvSpPr>
          <p:spPr bwMode="auto">
            <a:xfrm>
              <a:off x="5999093" y="2860752"/>
              <a:ext cx="294367" cy="301752"/>
            </a:xfrm>
            <a:prstGeom prst="wedgeRectCallout">
              <a:avLst>
                <a:gd name="adj1" fmla="val 82649"/>
                <a:gd name="adj2" fmla="val 105109"/>
              </a:avLst>
            </a:prstGeom>
            <a:solidFill>
              <a:srgbClr val="FFFFFF"/>
            </a:solidFill>
            <a:ln w="28575">
              <a:solidFill>
                <a:srgbClr val="00FF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64" name="Rectangle 32"/>
            <p:cNvSpPr>
              <a:spLocks noChangeArrowheads="1"/>
            </p:cNvSpPr>
            <p:nvPr/>
          </p:nvSpPr>
          <p:spPr bwMode="auto">
            <a:xfrm>
              <a:off x="5988779" y="3609379"/>
              <a:ext cx="304800" cy="304800"/>
            </a:xfrm>
            <a:prstGeom prst="wedgeRectCallout">
              <a:avLst>
                <a:gd name="adj1" fmla="val 83219"/>
                <a:gd name="adj2" fmla="val 109411"/>
              </a:avLst>
            </a:prstGeom>
            <a:solidFill>
              <a:srgbClr val="FFFFFF"/>
            </a:solidFill>
            <a:ln w="28575">
              <a:solidFill>
                <a:srgbClr val="A5A5A5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59" name="Rectangle 29"/>
            <p:cNvSpPr>
              <a:spLocks noChangeArrowheads="1"/>
            </p:cNvSpPr>
            <p:nvPr/>
          </p:nvSpPr>
          <p:spPr bwMode="auto">
            <a:xfrm>
              <a:off x="6019800" y="4419600"/>
              <a:ext cx="301752" cy="301752"/>
            </a:xfrm>
            <a:prstGeom prst="wedgeRectCallout">
              <a:avLst>
                <a:gd name="adj1" fmla="val 73926"/>
                <a:gd name="adj2" fmla="val 89893"/>
              </a:avLst>
            </a:prstGeom>
            <a:solidFill>
              <a:srgbClr val="FFFFFF"/>
            </a:solidFill>
            <a:ln w="28575">
              <a:solidFill>
                <a:srgbClr val="6D003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5986060" y="5120505"/>
              <a:ext cx="301752" cy="301752"/>
            </a:xfrm>
            <a:prstGeom prst="wedgeRectCallout">
              <a:avLst>
                <a:gd name="adj1" fmla="val 79678"/>
                <a:gd name="adj2" fmla="val 95688"/>
              </a:avLst>
            </a:prstGeom>
            <a:solidFill>
              <a:srgbClr val="FFFFFF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dirty="0" smtClean="0"/>
                <a:t>E</a:t>
              </a:r>
              <a:endParaRPr lang="en-US" dirty="0"/>
            </a:p>
          </p:txBody>
        </p:sp>
        <p:sp>
          <p:nvSpPr>
            <p:cNvPr id="61" name="Rectangle 37"/>
            <p:cNvSpPr>
              <a:spLocks noChangeArrowheads="1"/>
            </p:cNvSpPr>
            <p:nvPr/>
          </p:nvSpPr>
          <p:spPr bwMode="auto">
            <a:xfrm>
              <a:off x="5983012" y="5708278"/>
              <a:ext cx="304800" cy="301752"/>
            </a:xfrm>
            <a:prstGeom prst="wedgeRectCallout">
              <a:avLst>
                <a:gd name="adj1" fmla="val 95798"/>
                <a:gd name="adj2" fmla="val 100368"/>
              </a:avLst>
            </a:prstGeom>
            <a:solidFill>
              <a:srgbClr val="FFFFFF"/>
            </a:solidFill>
            <a:ln w="28575">
              <a:solidFill>
                <a:srgbClr val="F831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dirty="0" smtClean="0"/>
                <a:t>F</a:t>
              </a:r>
              <a:endParaRPr lang="en-US" dirty="0"/>
            </a:p>
          </p:txBody>
        </p:sp>
      </p:grpSp>
      <p:sp>
        <p:nvSpPr>
          <p:cNvPr id="46" name="Rectangle 29"/>
          <p:cNvSpPr>
            <a:spLocks noChangeArrowheads="1"/>
          </p:cNvSpPr>
          <p:nvPr/>
        </p:nvSpPr>
        <p:spPr bwMode="auto">
          <a:xfrm>
            <a:off x="2895600" y="3886200"/>
            <a:ext cx="301752" cy="301752"/>
          </a:xfrm>
          <a:prstGeom prst="wedgeRectCallout">
            <a:avLst>
              <a:gd name="adj1" fmla="val -155109"/>
              <a:gd name="adj2" fmla="val 146271"/>
            </a:avLst>
          </a:prstGeom>
          <a:solidFill>
            <a:srgbClr val="FFFFFF"/>
          </a:solidFill>
          <a:ln w="28575">
            <a:solidFill>
              <a:srgbClr val="6D003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7" name="Rectangle 30"/>
          <p:cNvSpPr>
            <a:spLocks noChangeArrowheads="1"/>
          </p:cNvSpPr>
          <p:nvPr/>
        </p:nvSpPr>
        <p:spPr bwMode="auto">
          <a:xfrm>
            <a:off x="2895600" y="5410200"/>
            <a:ext cx="301752" cy="301752"/>
          </a:xfrm>
          <a:prstGeom prst="wedgeRectCallout">
            <a:avLst>
              <a:gd name="adj1" fmla="val -110597"/>
              <a:gd name="adj2" fmla="val -87540"/>
            </a:avLst>
          </a:prstGeom>
          <a:solidFill>
            <a:srgbClr val="FFFFFF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49" name="Rectangle 37"/>
          <p:cNvSpPr>
            <a:spLocks noChangeArrowheads="1"/>
          </p:cNvSpPr>
          <p:nvPr/>
        </p:nvSpPr>
        <p:spPr bwMode="auto">
          <a:xfrm>
            <a:off x="3276600" y="4724400"/>
            <a:ext cx="304800" cy="301752"/>
          </a:xfrm>
          <a:prstGeom prst="wedgeRectCallout">
            <a:avLst>
              <a:gd name="adj1" fmla="val -256528"/>
              <a:gd name="adj2" fmla="val 1707"/>
            </a:avLst>
          </a:prstGeom>
          <a:solidFill>
            <a:srgbClr val="FFFFFF"/>
          </a:solidFill>
          <a:ln w="28575">
            <a:solidFill>
              <a:srgbClr val="F831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50" name="Rectangle 27"/>
          <p:cNvSpPr>
            <a:spLocks noChangeArrowheads="1"/>
          </p:cNvSpPr>
          <p:nvPr/>
        </p:nvSpPr>
        <p:spPr bwMode="auto">
          <a:xfrm>
            <a:off x="1752600" y="2743200"/>
            <a:ext cx="301752" cy="301752"/>
          </a:xfrm>
          <a:prstGeom prst="wedgeRectCallout">
            <a:avLst>
              <a:gd name="adj1" fmla="val 130110"/>
              <a:gd name="adj2" fmla="val 168807"/>
            </a:avLst>
          </a:prstGeom>
          <a:solidFill>
            <a:srgbClr val="FF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1" name="Rectangle 28"/>
          <p:cNvSpPr>
            <a:spLocks noChangeArrowheads="1"/>
          </p:cNvSpPr>
          <p:nvPr/>
        </p:nvSpPr>
        <p:spPr bwMode="auto">
          <a:xfrm>
            <a:off x="2895600" y="3200400"/>
            <a:ext cx="294367" cy="301752"/>
          </a:xfrm>
          <a:prstGeom prst="wedgeRectCallout">
            <a:avLst>
              <a:gd name="adj1" fmla="val -141296"/>
              <a:gd name="adj2" fmla="val 175581"/>
            </a:avLst>
          </a:prstGeom>
          <a:solidFill>
            <a:srgbClr val="FFFFFF"/>
          </a:solidFill>
          <a:ln w="28575">
            <a:solidFill>
              <a:srgbClr val="00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8" name="Rectangle 32"/>
          <p:cNvSpPr>
            <a:spLocks noChangeArrowheads="1"/>
          </p:cNvSpPr>
          <p:nvPr/>
        </p:nvSpPr>
        <p:spPr bwMode="auto">
          <a:xfrm>
            <a:off x="1905000" y="5181600"/>
            <a:ext cx="304800" cy="304800"/>
          </a:xfrm>
          <a:prstGeom prst="wedgeRectCallout">
            <a:avLst>
              <a:gd name="adj1" fmla="val 76242"/>
              <a:gd name="adj2" fmla="val -173147"/>
            </a:avLst>
          </a:prstGeom>
          <a:solidFill>
            <a:srgbClr val="FFFFFF"/>
          </a:solidFill>
          <a:ln w="28575">
            <a:solidFill>
              <a:srgbClr val="A5A5A5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221480" y="2159984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70 W &lt; P &lt; 2000 W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709" y="6030820"/>
            <a:ext cx="416329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/>
            <a:r>
              <a:rPr lang="el-GR" sz="1000" dirty="0"/>
              <a:t>€</a:t>
            </a:r>
            <a:r>
              <a:rPr lang="en-US" sz="1000" dirty="0"/>
              <a:t> Butterworth, A.L. et al. Lab-on-a-Chip Organic Analyzer: Instrumentation and Methods for Detecting Trace Organic Molecules and Amino Acid Chirality in Planetary Science. 46</a:t>
            </a:r>
            <a:r>
              <a:rPr lang="en-US" sz="1000" baseline="30000" dirty="0"/>
              <a:t>th</a:t>
            </a:r>
            <a:r>
              <a:rPr lang="en-US" sz="1000" dirty="0"/>
              <a:t> </a:t>
            </a:r>
            <a:r>
              <a:rPr lang="en-US" sz="1000" dirty="0" smtClean="0"/>
              <a:t>LPSC, </a:t>
            </a:r>
            <a:r>
              <a:rPr lang="en-US" sz="1000" dirty="0"/>
              <a:t>2015. </a:t>
            </a:r>
          </a:p>
          <a:p>
            <a:pPr marL="228600" indent="-228600"/>
            <a:r>
              <a:rPr lang="en-US" sz="1000" dirty="0"/>
              <a:t>ð </a:t>
            </a:r>
            <a:r>
              <a:rPr lang="en-US" sz="1000" dirty="0" err="1"/>
              <a:t>Jonsson</a:t>
            </a:r>
            <a:r>
              <a:rPr lang="en-US" sz="1000" dirty="0"/>
              <a:t>, </a:t>
            </a:r>
            <a:r>
              <a:rPr lang="en-US" sz="1000" dirty="0" smtClean="0"/>
              <a:t>Jet al. Chip-Based </a:t>
            </a:r>
            <a:r>
              <a:rPr lang="en-US" sz="1000" dirty="0"/>
              <a:t>Salinity Measurements for Small Submersibles and </a:t>
            </a:r>
            <a:r>
              <a:rPr lang="en-US" sz="1000" dirty="0" err="1"/>
              <a:t>Biologgers</a:t>
            </a:r>
            <a:r>
              <a:rPr lang="en-US" sz="1000" dirty="0"/>
              <a:t>. International Journal of Oceanography, 2013.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52728"/>
          </a:xfrm>
        </p:spPr>
        <p:txBody>
          <a:bodyPr>
            <a:noAutofit/>
          </a:bodyPr>
          <a:lstStyle/>
          <a:p>
            <a:r>
              <a:rPr lang="en-US" sz="3200" dirty="0" smtClean="0"/>
              <a:t>Need for an IPS Able to Penetrate Ice-rock Mixtures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3505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 dirty="0" smtClean="0">
                <a:solidFill>
                  <a:schemeClr val="bg1"/>
                </a:solidFill>
              </a:rPr>
              <a:t>Ross Ice Shelf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0" y="5071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Ross Ice Shelf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6337" y="5915012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Credit: ESA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Picture 4" descr="http://science.nasa.gov/media/medialibrary/2013/03/26/splash2.jpg/image_ful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7580"/>
            <a:ext cx="9128186" cy="498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cdn.zmescience.com/wp-content/uploads/cache/2013/12/antarctica-from-space-nasa-1/1632074094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52"/>
          <a:stretch/>
        </p:blipFill>
        <p:spPr bwMode="auto">
          <a:xfrm rot="5400000">
            <a:off x="-566543" y="1938140"/>
            <a:ext cx="3342884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92971" y="1838784"/>
            <a:ext cx="1257054" cy="479612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6986811" y="6037187"/>
            <a:ext cx="2674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err="1" smtClean="0">
                <a:solidFill>
                  <a:schemeClr val="bg1"/>
                </a:solidFill>
              </a:rPr>
              <a:t>Adapted</a:t>
            </a:r>
            <a:r>
              <a:rPr lang="fr-FR" sz="1000" dirty="0" smtClean="0">
                <a:solidFill>
                  <a:schemeClr val="bg1"/>
                </a:solidFill>
              </a:rPr>
              <a:t> </a:t>
            </a:r>
            <a:r>
              <a:rPr lang="fr-FR" sz="1000" dirty="0" err="1" smtClean="0">
                <a:solidFill>
                  <a:schemeClr val="bg1"/>
                </a:solidFill>
              </a:rPr>
              <a:t>from</a:t>
            </a:r>
            <a:r>
              <a:rPr lang="fr-FR" sz="1000" dirty="0" smtClean="0">
                <a:solidFill>
                  <a:schemeClr val="bg1"/>
                </a:solidFill>
              </a:rPr>
              <a:t> NASA and NASA/Goddard</a:t>
            </a:r>
            <a:r>
              <a:rPr lang="fr-FR" sz="1000" dirty="0">
                <a:solidFill>
                  <a:schemeClr val="bg1"/>
                </a:solidFill>
              </a:rPr>
              <a:t>/</a:t>
            </a:r>
            <a:r>
              <a:rPr lang="fr-FR" sz="1000" dirty="0" err="1">
                <a:solidFill>
                  <a:schemeClr val="bg1"/>
                </a:solidFill>
              </a:rPr>
              <a:t>Space</a:t>
            </a:r>
            <a:r>
              <a:rPr lang="fr-FR" sz="1000" dirty="0">
                <a:solidFill>
                  <a:schemeClr val="bg1"/>
                </a:solidFill>
              </a:rPr>
              <a:t> Flight Center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83171" y="1636228"/>
            <a:ext cx="14605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Lake </a:t>
            </a:r>
            <a:r>
              <a:rPr lang="en-US" b="1" dirty="0" err="1" smtClean="0">
                <a:solidFill>
                  <a:schemeClr val="bg1"/>
                </a:solidFill>
              </a:rPr>
              <a:t>Vostok</a:t>
            </a:r>
            <a:r>
              <a:rPr lang="en-US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Antarctica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69807" y="5852521"/>
            <a:ext cx="20450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Comet </a:t>
            </a:r>
            <a:r>
              <a:rPr lang="en-US" b="1" dirty="0">
                <a:solidFill>
                  <a:schemeClr val="bg1"/>
                </a:solidFill>
              </a:rPr>
              <a:t>nuclei</a:t>
            </a:r>
          </a:p>
        </p:txBody>
      </p:sp>
      <p:pic>
        <p:nvPicPr>
          <p:cNvPr id="1034" name="Picture 10" descr="http://apod.nasa.gov/apod/image/0812/enceladus11_cassini_big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140" y="1371598"/>
            <a:ext cx="1536248" cy="221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5250025" y="1614416"/>
            <a:ext cx="20450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Mars polar caps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235533" y="3394920"/>
            <a:ext cx="20450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Galilaen</a:t>
            </a:r>
            <a:r>
              <a:rPr lang="en-US" b="1" dirty="0" smtClean="0">
                <a:solidFill>
                  <a:schemeClr val="bg1"/>
                </a:solidFill>
              </a:rPr>
              <a:t> and </a:t>
            </a:r>
            <a:r>
              <a:rPr lang="en-US" b="1" dirty="0" err="1" smtClean="0">
                <a:solidFill>
                  <a:schemeClr val="bg1"/>
                </a:solidFill>
              </a:rPr>
              <a:t>jovian</a:t>
            </a:r>
            <a:r>
              <a:rPr lang="en-US" b="1" dirty="0" smtClean="0">
                <a:solidFill>
                  <a:schemeClr val="bg1"/>
                </a:solidFill>
              </a:rPr>
              <a:t> icy moons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38" name="Forme libre 1037"/>
          <p:cNvSpPr/>
          <p:nvPr/>
        </p:nvSpPr>
        <p:spPr>
          <a:xfrm>
            <a:off x="5805055" y="5472545"/>
            <a:ext cx="2355272" cy="568037"/>
          </a:xfrm>
          <a:custGeom>
            <a:avLst/>
            <a:gdLst>
              <a:gd name="connsiteX0" fmla="*/ 0 w 2355272"/>
              <a:gd name="connsiteY0" fmla="*/ 568037 h 568037"/>
              <a:gd name="connsiteX1" fmla="*/ 1343890 w 2355272"/>
              <a:gd name="connsiteY1" fmla="*/ 332510 h 568037"/>
              <a:gd name="connsiteX2" fmla="*/ 2355272 w 2355272"/>
              <a:gd name="connsiteY2" fmla="*/ 0 h 56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5272" h="568037">
                <a:moveTo>
                  <a:pt x="0" y="568037"/>
                </a:moveTo>
                <a:cubicBezTo>
                  <a:pt x="475672" y="497610"/>
                  <a:pt x="951345" y="427183"/>
                  <a:pt x="1343890" y="332510"/>
                </a:cubicBezTo>
                <a:cubicBezTo>
                  <a:pt x="1736435" y="237837"/>
                  <a:pt x="2045853" y="118918"/>
                  <a:pt x="2355272" y="0"/>
                </a:cubicBezTo>
              </a:path>
            </a:pathLst>
          </a:custGeom>
          <a:ln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1" name="Forme libre 1040"/>
          <p:cNvSpPr/>
          <p:nvPr/>
        </p:nvSpPr>
        <p:spPr>
          <a:xfrm>
            <a:off x="6303818" y="2008909"/>
            <a:ext cx="1911454" cy="3515685"/>
          </a:xfrm>
          <a:custGeom>
            <a:avLst/>
            <a:gdLst>
              <a:gd name="connsiteX0" fmla="*/ 0 w 1911454"/>
              <a:gd name="connsiteY0" fmla="*/ 0 h 3515685"/>
              <a:gd name="connsiteX1" fmla="*/ 775855 w 1911454"/>
              <a:gd name="connsiteY1" fmla="*/ 1413164 h 3515685"/>
              <a:gd name="connsiteX2" fmla="*/ 623455 w 1911454"/>
              <a:gd name="connsiteY2" fmla="*/ 2272146 h 3515685"/>
              <a:gd name="connsiteX3" fmla="*/ 1039091 w 1911454"/>
              <a:gd name="connsiteY3" fmla="*/ 3131127 h 3515685"/>
              <a:gd name="connsiteX4" fmla="*/ 1842655 w 1911454"/>
              <a:gd name="connsiteY4" fmla="*/ 3477491 h 3515685"/>
              <a:gd name="connsiteX5" fmla="*/ 1814946 w 1911454"/>
              <a:gd name="connsiteY5" fmla="*/ 3491346 h 351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1454" h="3515685">
                <a:moveTo>
                  <a:pt x="0" y="0"/>
                </a:moveTo>
                <a:cubicBezTo>
                  <a:pt x="335973" y="517236"/>
                  <a:pt x="671946" y="1034473"/>
                  <a:pt x="775855" y="1413164"/>
                </a:cubicBezTo>
                <a:cubicBezTo>
                  <a:pt x="879764" y="1791855"/>
                  <a:pt x="579582" y="1985819"/>
                  <a:pt x="623455" y="2272146"/>
                </a:cubicBezTo>
                <a:cubicBezTo>
                  <a:pt x="667328" y="2558473"/>
                  <a:pt x="835891" y="2930236"/>
                  <a:pt x="1039091" y="3131127"/>
                </a:cubicBezTo>
                <a:cubicBezTo>
                  <a:pt x="1242291" y="3332018"/>
                  <a:pt x="1713346" y="3417455"/>
                  <a:pt x="1842655" y="3477491"/>
                </a:cubicBezTo>
                <a:cubicBezTo>
                  <a:pt x="1971964" y="3537528"/>
                  <a:pt x="1893455" y="3514437"/>
                  <a:pt x="1814946" y="3491346"/>
                </a:cubicBezTo>
              </a:path>
            </a:pathLst>
          </a:custGeom>
          <a:ln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2" name="Forme libre 1041"/>
          <p:cNvSpPr/>
          <p:nvPr/>
        </p:nvSpPr>
        <p:spPr>
          <a:xfrm>
            <a:off x="7650897" y="4100945"/>
            <a:ext cx="481721" cy="1343891"/>
          </a:xfrm>
          <a:custGeom>
            <a:avLst/>
            <a:gdLst>
              <a:gd name="connsiteX0" fmla="*/ 481721 w 481721"/>
              <a:gd name="connsiteY0" fmla="*/ 1343891 h 1343891"/>
              <a:gd name="connsiteX1" fmla="*/ 38376 w 481721"/>
              <a:gd name="connsiteY1" fmla="*/ 609600 h 1343891"/>
              <a:gd name="connsiteX2" fmla="*/ 52230 w 481721"/>
              <a:gd name="connsiteY2" fmla="*/ 0 h 134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1721" h="1343891">
                <a:moveTo>
                  <a:pt x="481721" y="1343891"/>
                </a:moveTo>
                <a:cubicBezTo>
                  <a:pt x="295839" y="1088736"/>
                  <a:pt x="109958" y="833582"/>
                  <a:pt x="38376" y="609600"/>
                </a:cubicBezTo>
                <a:cubicBezTo>
                  <a:pt x="-33206" y="385618"/>
                  <a:pt x="9512" y="192809"/>
                  <a:pt x="52230" y="0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7" name="Forme libre 1046"/>
          <p:cNvSpPr/>
          <p:nvPr/>
        </p:nvSpPr>
        <p:spPr>
          <a:xfrm>
            <a:off x="6220691" y="5500255"/>
            <a:ext cx="1911927" cy="96981"/>
          </a:xfrm>
          <a:custGeom>
            <a:avLst/>
            <a:gdLst>
              <a:gd name="connsiteX0" fmla="*/ 1911927 w 1911927"/>
              <a:gd name="connsiteY0" fmla="*/ 0 h 96981"/>
              <a:gd name="connsiteX1" fmla="*/ 872836 w 1911927"/>
              <a:gd name="connsiteY1" fmla="*/ 96981 h 96981"/>
              <a:gd name="connsiteX2" fmla="*/ 0 w 1911927"/>
              <a:gd name="connsiteY2" fmla="*/ 0 h 96981"/>
              <a:gd name="connsiteX3" fmla="*/ 0 w 1911927"/>
              <a:gd name="connsiteY3" fmla="*/ 0 h 9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1927" h="96981">
                <a:moveTo>
                  <a:pt x="1911927" y="0"/>
                </a:moveTo>
                <a:cubicBezTo>
                  <a:pt x="1551708" y="48490"/>
                  <a:pt x="1191490" y="96981"/>
                  <a:pt x="872836" y="96981"/>
                </a:cubicBezTo>
                <a:cubicBezTo>
                  <a:pt x="554182" y="96981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8" name="Forme libre 1047"/>
          <p:cNvSpPr/>
          <p:nvPr/>
        </p:nvSpPr>
        <p:spPr>
          <a:xfrm>
            <a:off x="1976829" y="2216727"/>
            <a:ext cx="731734" cy="2646404"/>
          </a:xfrm>
          <a:custGeom>
            <a:avLst/>
            <a:gdLst>
              <a:gd name="connsiteX0" fmla="*/ 433862 w 600116"/>
              <a:gd name="connsiteY0" fmla="*/ 2590800 h 2590800"/>
              <a:gd name="connsiteX1" fmla="*/ 59789 w 600116"/>
              <a:gd name="connsiteY1" fmla="*/ 2341418 h 2590800"/>
              <a:gd name="connsiteX2" fmla="*/ 45935 w 600116"/>
              <a:gd name="connsiteY2" fmla="*/ 1496291 h 2590800"/>
              <a:gd name="connsiteX3" fmla="*/ 503135 w 600116"/>
              <a:gd name="connsiteY3" fmla="*/ 471055 h 2590800"/>
              <a:gd name="connsiteX4" fmla="*/ 600116 w 600116"/>
              <a:gd name="connsiteY4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116" h="2590800">
                <a:moveTo>
                  <a:pt x="433862" y="2590800"/>
                </a:moveTo>
                <a:cubicBezTo>
                  <a:pt x="279153" y="2557318"/>
                  <a:pt x="124444" y="2523836"/>
                  <a:pt x="59789" y="2341418"/>
                </a:cubicBezTo>
                <a:cubicBezTo>
                  <a:pt x="-4866" y="2159000"/>
                  <a:pt x="-27956" y="1808018"/>
                  <a:pt x="45935" y="1496291"/>
                </a:cubicBezTo>
                <a:cubicBezTo>
                  <a:pt x="119826" y="1184564"/>
                  <a:pt x="410772" y="720437"/>
                  <a:pt x="503135" y="471055"/>
                </a:cubicBezTo>
                <a:cubicBezTo>
                  <a:pt x="595498" y="221673"/>
                  <a:pt x="597807" y="110836"/>
                  <a:pt x="600116" y="0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42971" y="4206782"/>
            <a:ext cx="427256" cy="17575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BED80-5583-44C5-BF1F-8C5FEAEBF0F1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9" name="Groupe 8"/>
          <p:cNvGrpSpPr/>
          <p:nvPr/>
        </p:nvGrpSpPr>
        <p:grpSpPr>
          <a:xfrm>
            <a:off x="7543800" y="5638800"/>
            <a:ext cx="990600" cy="1036319"/>
            <a:chOff x="6934200" y="4038600"/>
            <a:chExt cx="1752600" cy="1969532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67600" y="4953000"/>
              <a:ext cx="240493" cy="1014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4800" y="5331332"/>
              <a:ext cx="152400" cy="643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ZoneTexte 7"/>
            <p:cNvSpPr txBox="1"/>
            <p:nvPr/>
          </p:nvSpPr>
          <p:spPr>
            <a:xfrm>
              <a:off x="8241493" y="5638800"/>
              <a:ext cx="4453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…</a:t>
              </a:r>
              <a:endParaRPr lang="fr-FR" b="1" dirty="0"/>
            </a:p>
          </p:txBody>
        </p:sp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34200" y="4038600"/>
              <a:ext cx="457200" cy="1929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extBox 10"/>
          <p:cNvSpPr txBox="1"/>
          <p:nvPr/>
        </p:nvSpPr>
        <p:spPr>
          <a:xfrm>
            <a:off x="304800" y="1676400"/>
            <a:ext cx="8458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Hybrid (melting and drilling) system would  enable drilling  through cold surface ice and salts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 70 – 2000 W hybrid IPS unit can theoretically complete its mission  in approximately 1.6 years, nearly three times faster than a 2000 W thermal IPS with lateral losses included and of the same cross sectional area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RPS technology is required to achieve large (&gt;&gt; 3 km) penetration depths; 27 ice-embedded mini RF transceivers are required for communications at 25 km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Potential for a hybrid IPS to explore other icy bodies (moons, comet nuclei, Mars’ polar caps, etc.) or study </a:t>
            </a:r>
            <a:r>
              <a:rPr lang="en-US" sz="2400" dirty="0" err="1" smtClean="0"/>
              <a:t>subglacial</a:t>
            </a:r>
            <a:r>
              <a:rPr lang="en-US" sz="2400" dirty="0" smtClean="0"/>
              <a:t> environments (Antarctica, Arctic, etc.)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35368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>
        <a:solidFill>
          <a:srgbClr val="FF0000">
            <a:alpha val="25000"/>
          </a:srgbClr>
        </a:solidFill>
        <a:ln w="9525" cmpd="sng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2129</TotalTime>
  <Words>1274</Words>
  <Application>Microsoft Macintosh PowerPoint</Application>
  <PresentationFormat>On-screen Show (4:3)</PresentationFormat>
  <Paragraphs>350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Module</vt:lpstr>
      <vt:lpstr>Europa Ice Penetrator Towards a Hybrid Ice-Penetrating System</vt:lpstr>
      <vt:lpstr>Accessing the Subsurface Constituents on Europa</vt:lpstr>
      <vt:lpstr>ConOps Possibilities</vt:lpstr>
      <vt:lpstr>Use of Small Spacecraft?</vt:lpstr>
      <vt:lpstr>Global Ice Shell Discrepancies</vt:lpstr>
      <vt:lpstr>Local Ice Shell Discrepancies</vt:lpstr>
      <vt:lpstr>Deployment Sites </vt:lpstr>
      <vt:lpstr>Ice-Penetrating System (IPS) Technology Review</vt:lpstr>
      <vt:lpstr>Dimensional Analysis</vt:lpstr>
      <vt:lpstr>Thermal IPS</vt:lpstr>
      <vt:lpstr>Hybrid IPS</vt:lpstr>
      <vt:lpstr>System Considerations:  Power Distribution and Communication</vt:lpstr>
      <vt:lpstr>Concept: Hybrid IPS for 25 km Ice Shell</vt:lpstr>
      <vt:lpstr>Need for an IPS Able to Penetrate Ice-rock Mixtures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 Ice Penetrator</dc:title>
  <dc:creator>jcswenso</dc:creator>
  <cp:lastModifiedBy>Jason Swenson</cp:lastModifiedBy>
  <cp:revision>247</cp:revision>
  <dcterms:created xsi:type="dcterms:W3CDTF">2015-02-23T21:08:13Z</dcterms:created>
  <dcterms:modified xsi:type="dcterms:W3CDTF">2015-04-21T15:38:03Z</dcterms:modified>
</cp:coreProperties>
</file>