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rels" ContentType="application/vnd.openxmlformats-package.relationships+xml"/>
  <Default Extension="wdp" ContentType="image/vnd.ms-photo"/>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2"/>
  </p:notesMasterIdLst>
  <p:handoutMasterIdLst>
    <p:handoutMasterId r:id="rId23"/>
  </p:handoutMasterIdLst>
  <p:sldIdLst>
    <p:sldId id="256" r:id="rId2"/>
    <p:sldId id="264" r:id="rId3"/>
    <p:sldId id="257" r:id="rId4"/>
    <p:sldId id="259" r:id="rId5"/>
    <p:sldId id="275" r:id="rId6"/>
    <p:sldId id="278" r:id="rId7"/>
    <p:sldId id="277" r:id="rId8"/>
    <p:sldId id="266" r:id="rId9"/>
    <p:sldId id="281" r:id="rId10"/>
    <p:sldId id="276" r:id="rId11"/>
    <p:sldId id="279" r:id="rId12"/>
    <p:sldId id="283" r:id="rId13"/>
    <p:sldId id="265" r:id="rId14"/>
    <p:sldId id="280" r:id="rId15"/>
    <p:sldId id="282" r:id="rId16"/>
    <p:sldId id="285" r:id="rId17"/>
    <p:sldId id="274" r:id="rId18"/>
    <p:sldId id="284" r:id="rId19"/>
    <p:sldId id="272" r:id="rId20"/>
    <p:sldId id="270" r:id="rId2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p:scale>
          <a:sx n="59" d="100"/>
          <a:sy n="59" d="100"/>
        </p:scale>
        <p:origin x="-736" y="-22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handoutMaster" Target="handoutMasters/handoutMaster1.xml"/><Relationship Id="rId24" Type="http://schemas.openxmlformats.org/officeDocument/2006/relationships/printerSettings" Target="printerSettings/printerSettings1.bin"/><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AB831C8-F36C-7545-980C-301D4FB5E917}" type="datetimeFigureOut">
              <a:rPr lang="en-US" smtClean="0"/>
              <a:t>4/9/15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FE24CB63-84C9-1D40-B301-4FE516023C70}" type="slidenum">
              <a:rPr lang="en-US" smtClean="0"/>
              <a:t>‹#›</a:t>
            </a:fld>
            <a:endParaRPr lang="en-US"/>
          </a:p>
        </p:txBody>
      </p:sp>
    </p:spTree>
    <p:extLst>
      <p:ext uri="{BB962C8B-B14F-4D97-AF65-F5344CB8AC3E}">
        <p14:creationId xmlns:p14="http://schemas.microsoft.com/office/powerpoint/2010/main" val="168547216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B9C662B-EFDD-3345-8969-AF724446049D}" type="datetimeFigureOut">
              <a:rPr lang="en-US" smtClean="0"/>
              <a:t>4/9/15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1BE9F55-1463-4249-BB08-BC074BE3A623}" type="slidenum">
              <a:rPr lang="en-US" smtClean="0"/>
              <a:t>‹#›</a:t>
            </a:fld>
            <a:endParaRPr lang="en-US"/>
          </a:p>
        </p:txBody>
      </p:sp>
    </p:spTree>
    <p:extLst>
      <p:ext uri="{BB962C8B-B14F-4D97-AF65-F5344CB8AC3E}">
        <p14:creationId xmlns:p14="http://schemas.microsoft.com/office/powerpoint/2010/main" val="2795110021"/>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r>
              <a:rPr lang="en-US" smtClean="0"/>
              <a:t>4/28/15</a:t>
            </a:r>
            <a:endParaRPr lang="en-US"/>
          </a:p>
        </p:txBody>
      </p:sp>
      <p:sp>
        <p:nvSpPr>
          <p:cNvPr id="5" name="Footer Placeholder 4"/>
          <p:cNvSpPr>
            <a:spLocks noGrp="1"/>
          </p:cNvSpPr>
          <p:nvPr>
            <p:ph type="ftr" sz="quarter" idx="11"/>
          </p:nvPr>
        </p:nvSpPr>
        <p:spPr/>
        <p:txBody>
          <a:bodyPr/>
          <a:lstStyle/>
          <a:p>
            <a:r>
              <a:rPr lang="en-US" smtClean="0"/>
              <a:t>Clark etal ISmallSat 2015 IceCube</a:t>
            </a:r>
            <a:endParaRPr lang="en-US"/>
          </a:p>
        </p:txBody>
      </p:sp>
      <p:sp>
        <p:nvSpPr>
          <p:cNvPr id="6" name="Slide Number Placeholder 5"/>
          <p:cNvSpPr>
            <a:spLocks noGrp="1"/>
          </p:cNvSpPr>
          <p:nvPr>
            <p:ph type="sldNum" sz="quarter" idx="12"/>
          </p:nvPr>
        </p:nvSpPr>
        <p:spPr/>
        <p:txBody>
          <a:bodyPr/>
          <a:lstStyle/>
          <a:p>
            <a:fld id="{61DB02BC-888A-9449-ADDC-9153D0D66787}" type="slidenum">
              <a:rPr lang="en-US" smtClean="0"/>
              <a:t>‹#›</a:t>
            </a:fld>
            <a:endParaRPr lang="en-US"/>
          </a:p>
        </p:txBody>
      </p:sp>
    </p:spTree>
    <p:extLst>
      <p:ext uri="{BB962C8B-B14F-4D97-AF65-F5344CB8AC3E}">
        <p14:creationId xmlns:p14="http://schemas.microsoft.com/office/powerpoint/2010/main" val="27497332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4/28/15</a:t>
            </a:r>
            <a:endParaRPr lang="en-US"/>
          </a:p>
        </p:txBody>
      </p:sp>
      <p:sp>
        <p:nvSpPr>
          <p:cNvPr id="5" name="Footer Placeholder 4"/>
          <p:cNvSpPr>
            <a:spLocks noGrp="1"/>
          </p:cNvSpPr>
          <p:nvPr>
            <p:ph type="ftr" sz="quarter" idx="11"/>
          </p:nvPr>
        </p:nvSpPr>
        <p:spPr/>
        <p:txBody>
          <a:bodyPr/>
          <a:lstStyle/>
          <a:p>
            <a:r>
              <a:rPr lang="en-US" smtClean="0"/>
              <a:t>Clark etal ISmallSat 2015 IceCube</a:t>
            </a:r>
            <a:endParaRPr lang="en-US"/>
          </a:p>
        </p:txBody>
      </p:sp>
      <p:sp>
        <p:nvSpPr>
          <p:cNvPr id="6" name="Slide Number Placeholder 5"/>
          <p:cNvSpPr>
            <a:spLocks noGrp="1"/>
          </p:cNvSpPr>
          <p:nvPr>
            <p:ph type="sldNum" sz="quarter" idx="12"/>
          </p:nvPr>
        </p:nvSpPr>
        <p:spPr/>
        <p:txBody>
          <a:bodyPr/>
          <a:lstStyle/>
          <a:p>
            <a:fld id="{61DB02BC-888A-9449-ADDC-9153D0D66787}" type="slidenum">
              <a:rPr lang="en-US" smtClean="0"/>
              <a:t>‹#›</a:t>
            </a:fld>
            <a:endParaRPr lang="en-US"/>
          </a:p>
        </p:txBody>
      </p:sp>
    </p:spTree>
    <p:extLst>
      <p:ext uri="{BB962C8B-B14F-4D97-AF65-F5344CB8AC3E}">
        <p14:creationId xmlns:p14="http://schemas.microsoft.com/office/powerpoint/2010/main" val="38014237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smtClean="0"/>
              <a:t>4/28/15</a:t>
            </a:r>
            <a:endParaRPr lang="en-US"/>
          </a:p>
        </p:txBody>
      </p:sp>
      <p:sp>
        <p:nvSpPr>
          <p:cNvPr id="5" name="Footer Placeholder 4"/>
          <p:cNvSpPr>
            <a:spLocks noGrp="1"/>
          </p:cNvSpPr>
          <p:nvPr>
            <p:ph type="ftr" sz="quarter" idx="11"/>
          </p:nvPr>
        </p:nvSpPr>
        <p:spPr/>
        <p:txBody>
          <a:bodyPr/>
          <a:lstStyle/>
          <a:p>
            <a:r>
              <a:rPr lang="en-US" smtClean="0"/>
              <a:t>Clark etal ISmallSat 2015 IceCube</a:t>
            </a:r>
            <a:endParaRPr lang="en-US"/>
          </a:p>
        </p:txBody>
      </p:sp>
      <p:sp>
        <p:nvSpPr>
          <p:cNvPr id="6" name="Slide Number Placeholder 5"/>
          <p:cNvSpPr>
            <a:spLocks noGrp="1"/>
          </p:cNvSpPr>
          <p:nvPr>
            <p:ph type="sldNum" sz="quarter" idx="12"/>
          </p:nvPr>
        </p:nvSpPr>
        <p:spPr/>
        <p:txBody>
          <a:bodyPr/>
          <a:lstStyle/>
          <a:p>
            <a:fld id="{61DB02BC-888A-9449-ADDC-9153D0D66787}" type="slidenum">
              <a:rPr lang="en-US" smtClean="0"/>
              <a:t>‹#›</a:t>
            </a:fld>
            <a:endParaRPr lang="en-US"/>
          </a:p>
        </p:txBody>
      </p:sp>
    </p:spTree>
    <p:extLst>
      <p:ext uri="{BB962C8B-B14F-4D97-AF65-F5344CB8AC3E}">
        <p14:creationId xmlns:p14="http://schemas.microsoft.com/office/powerpoint/2010/main" val="9671353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r>
              <a:rPr lang="en-US" smtClean="0"/>
              <a:t>4/28/15</a:t>
            </a:r>
            <a:endParaRPr lang="en-US"/>
          </a:p>
        </p:txBody>
      </p:sp>
      <p:sp>
        <p:nvSpPr>
          <p:cNvPr id="6" name="Footer Placeholder 5"/>
          <p:cNvSpPr>
            <a:spLocks noGrp="1"/>
          </p:cNvSpPr>
          <p:nvPr>
            <p:ph type="ftr" sz="quarter" idx="11"/>
          </p:nvPr>
        </p:nvSpPr>
        <p:spPr/>
        <p:txBody>
          <a:bodyPr/>
          <a:lstStyle/>
          <a:p>
            <a:r>
              <a:rPr lang="en-US" smtClean="0"/>
              <a:t>Clark etal ISmallSat 2015 IceCube</a:t>
            </a:r>
            <a:endParaRPr lang="en-US"/>
          </a:p>
        </p:txBody>
      </p:sp>
      <p:sp>
        <p:nvSpPr>
          <p:cNvPr id="7" name="Slide Number Placeholder 6"/>
          <p:cNvSpPr>
            <a:spLocks noGrp="1"/>
          </p:cNvSpPr>
          <p:nvPr>
            <p:ph type="sldNum" sz="quarter" idx="12"/>
          </p:nvPr>
        </p:nvSpPr>
        <p:spPr/>
        <p:txBody>
          <a:bodyPr/>
          <a:lstStyle/>
          <a:p>
            <a:fld id="{61DB02BC-888A-9449-ADDC-9153D0D66787}" type="slidenum">
              <a:rPr lang="en-US" smtClean="0"/>
              <a:t>‹#›</a:t>
            </a:fld>
            <a:endParaRPr lang="en-US"/>
          </a:p>
        </p:txBody>
      </p:sp>
    </p:spTree>
    <p:extLst>
      <p:ext uri="{BB962C8B-B14F-4D97-AF65-F5344CB8AC3E}">
        <p14:creationId xmlns:p14="http://schemas.microsoft.com/office/powerpoint/2010/main" val="17842181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r>
              <a:rPr lang="en-US" smtClean="0"/>
              <a:t>4/28/15</a:t>
            </a:r>
            <a:endParaRPr lang="en-US"/>
          </a:p>
        </p:txBody>
      </p:sp>
      <p:sp>
        <p:nvSpPr>
          <p:cNvPr id="8" name="Footer Placeholder 7"/>
          <p:cNvSpPr>
            <a:spLocks noGrp="1"/>
          </p:cNvSpPr>
          <p:nvPr>
            <p:ph type="ftr" sz="quarter" idx="11"/>
          </p:nvPr>
        </p:nvSpPr>
        <p:spPr/>
        <p:txBody>
          <a:bodyPr/>
          <a:lstStyle/>
          <a:p>
            <a:r>
              <a:rPr lang="en-US" smtClean="0"/>
              <a:t>Clark etal ISmallSat 2015 IceCube</a:t>
            </a:r>
            <a:endParaRPr lang="en-US"/>
          </a:p>
        </p:txBody>
      </p:sp>
      <p:sp>
        <p:nvSpPr>
          <p:cNvPr id="9" name="Slide Number Placeholder 8"/>
          <p:cNvSpPr>
            <a:spLocks noGrp="1"/>
          </p:cNvSpPr>
          <p:nvPr>
            <p:ph type="sldNum" sz="quarter" idx="12"/>
          </p:nvPr>
        </p:nvSpPr>
        <p:spPr/>
        <p:txBody>
          <a:bodyPr/>
          <a:lstStyle/>
          <a:p>
            <a:fld id="{61DB02BC-888A-9449-ADDC-9153D0D66787}" type="slidenum">
              <a:rPr lang="en-US" smtClean="0"/>
              <a:t>‹#›</a:t>
            </a:fld>
            <a:endParaRPr lang="en-US"/>
          </a:p>
        </p:txBody>
      </p:sp>
    </p:spTree>
    <p:extLst>
      <p:ext uri="{BB962C8B-B14F-4D97-AF65-F5344CB8AC3E}">
        <p14:creationId xmlns:p14="http://schemas.microsoft.com/office/powerpoint/2010/main" val="39634933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4/28/15</a:t>
            </a:r>
            <a:endParaRPr lang="en-US"/>
          </a:p>
        </p:txBody>
      </p:sp>
      <p:sp>
        <p:nvSpPr>
          <p:cNvPr id="4" name="Footer Placeholder 3"/>
          <p:cNvSpPr>
            <a:spLocks noGrp="1"/>
          </p:cNvSpPr>
          <p:nvPr>
            <p:ph type="ftr" sz="quarter" idx="11"/>
          </p:nvPr>
        </p:nvSpPr>
        <p:spPr/>
        <p:txBody>
          <a:bodyPr/>
          <a:lstStyle/>
          <a:p>
            <a:r>
              <a:rPr lang="en-US" smtClean="0"/>
              <a:t>Clark etal ISmallSat 2015 IceCube</a:t>
            </a:r>
            <a:endParaRPr lang="en-US"/>
          </a:p>
        </p:txBody>
      </p:sp>
      <p:sp>
        <p:nvSpPr>
          <p:cNvPr id="5" name="Slide Number Placeholder 4"/>
          <p:cNvSpPr>
            <a:spLocks noGrp="1"/>
          </p:cNvSpPr>
          <p:nvPr>
            <p:ph type="sldNum" sz="quarter" idx="12"/>
          </p:nvPr>
        </p:nvSpPr>
        <p:spPr/>
        <p:txBody>
          <a:bodyPr/>
          <a:lstStyle/>
          <a:p>
            <a:fld id="{61DB02BC-888A-9449-ADDC-9153D0D66787}" type="slidenum">
              <a:rPr lang="en-US" smtClean="0"/>
              <a:t>‹#›</a:t>
            </a:fld>
            <a:endParaRPr lang="en-US"/>
          </a:p>
        </p:txBody>
      </p:sp>
    </p:spTree>
    <p:extLst>
      <p:ext uri="{BB962C8B-B14F-4D97-AF65-F5344CB8AC3E}">
        <p14:creationId xmlns:p14="http://schemas.microsoft.com/office/powerpoint/2010/main" val="2581624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4/28/15</a:t>
            </a:r>
            <a:endParaRPr lang="en-US"/>
          </a:p>
        </p:txBody>
      </p:sp>
      <p:sp>
        <p:nvSpPr>
          <p:cNvPr id="3" name="Footer Placeholder 2"/>
          <p:cNvSpPr>
            <a:spLocks noGrp="1"/>
          </p:cNvSpPr>
          <p:nvPr>
            <p:ph type="ftr" sz="quarter" idx="11"/>
          </p:nvPr>
        </p:nvSpPr>
        <p:spPr/>
        <p:txBody>
          <a:bodyPr/>
          <a:lstStyle/>
          <a:p>
            <a:r>
              <a:rPr lang="en-US" smtClean="0"/>
              <a:t>Clark etal ISmallSat 2015 IceCube</a:t>
            </a:r>
            <a:endParaRPr lang="en-US"/>
          </a:p>
        </p:txBody>
      </p:sp>
      <p:sp>
        <p:nvSpPr>
          <p:cNvPr id="4" name="Slide Number Placeholder 3"/>
          <p:cNvSpPr>
            <a:spLocks noGrp="1"/>
          </p:cNvSpPr>
          <p:nvPr>
            <p:ph type="sldNum" sz="quarter" idx="12"/>
          </p:nvPr>
        </p:nvSpPr>
        <p:spPr/>
        <p:txBody>
          <a:bodyPr/>
          <a:lstStyle/>
          <a:p>
            <a:fld id="{61DB02BC-888A-9449-ADDC-9153D0D66787}" type="slidenum">
              <a:rPr lang="en-US" smtClean="0"/>
              <a:t>‹#›</a:t>
            </a:fld>
            <a:endParaRPr lang="en-US"/>
          </a:p>
        </p:txBody>
      </p:sp>
    </p:spTree>
    <p:extLst>
      <p:ext uri="{BB962C8B-B14F-4D97-AF65-F5344CB8AC3E}">
        <p14:creationId xmlns:p14="http://schemas.microsoft.com/office/powerpoint/2010/main" val="6802337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4/28/15</a:t>
            </a:r>
            <a:endParaRPr lang="en-US"/>
          </a:p>
        </p:txBody>
      </p:sp>
      <p:sp>
        <p:nvSpPr>
          <p:cNvPr id="6" name="Footer Placeholder 5"/>
          <p:cNvSpPr>
            <a:spLocks noGrp="1"/>
          </p:cNvSpPr>
          <p:nvPr>
            <p:ph type="ftr" sz="quarter" idx="11"/>
          </p:nvPr>
        </p:nvSpPr>
        <p:spPr/>
        <p:txBody>
          <a:bodyPr/>
          <a:lstStyle/>
          <a:p>
            <a:r>
              <a:rPr lang="en-US" smtClean="0"/>
              <a:t>Clark etal ISmallSat 2015 IceCube</a:t>
            </a:r>
            <a:endParaRPr lang="en-US"/>
          </a:p>
        </p:txBody>
      </p:sp>
      <p:sp>
        <p:nvSpPr>
          <p:cNvPr id="7" name="Slide Number Placeholder 6"/>
          <p:cNvSpPr>
            <a:spLocks noGrp="1"/>
          </p:cNvSpPr>
          <p:nvPr>
            <p:ph type="sldNum" sz="quarter" idx="12"/>
          </p:nvPr>
        </p:nvSpPr>
        <p:spPr/>
        <p:txBody>
          <a:bodyPr/>
          <a:lstStyle/>
          <a:p>
            <a:fld id="{61DB02BC-888A-9449-ADDC-9153D0D66787}" type="slidenum">
              <a:rPr lang="en-US" smtClean="0"/>
              <a:t>‹#›</a:t>
            </a:fld>
            <a:endParaRPr lang="en-US"/>
          </a:p>
        </p:txBody>
      </p:sp>
    </p:spTree>
    <p:extLst>
      <p:ext uri="{BB962C8B-B14F-4D97-AF65-F5344CB8AC3E}">
        <p14:creationId xmlns:p14="http://schemas.microsoft.com/office/powerpoint/2010/main" val="19834343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4/28/15</a:t>
            </a:r>
            <a:endParaRPr lang="en-US"/>
          </a:p>
        </p:txBody>
      </p:sp>
      <p:sp>
        <p:nvSpPr>
          <p:cNvPr id="6" name="Footer Placeholder 5"/>
          <p:cNvSpPr>
            <a:spLocks noGrp="1"/>
          </p:cNvSpPr>
          <p:nvPr>
            <p:ph type="ftr" sz="quarter" idx="11"/>
          </p:nvPr>
        </p:nvSpPr>
        <p:spPr/>
        <p:txBody>
          <a:bodyPr/>
          <a:lstStyle/>
          <a:p>
            <a:r>
              <a:rPr lang="en-US" smtClean="0"/>
              <a:t>Clark etal ISmallSat 2015 IceCube</a:t>
            </a:r>
            <a:endParaRPr lang="en-US"/>
          </a:p>
        </p:txBody>
      </p:sp>
      <p:sp>
        <p:nvSpPr>
          <p:cNvPr id="7" name="Slide Number Placeholder 6"/>
          <p:cNvSpPr>
            <a:spLocks noGrp="1"/>
          </p:cNvSpPr>
          <p:nvPr>
            <p:ph type="sldNum" sz="quarter" idx="12"/>
          </p:nvPr>
        </p:nvSpPr>
        <p:spPr/>
        <p:txBody>
          <a:bodyPr/>
          <a:lstStyle/>
          <a:p>
            <a:fld id="{61DB02BC-888A-9449-ADDC-9153D0D66787}" type="slidenum">
              <a:rPr lang="en-US" smtClean="0"/>
              <a:t>‹#›</a:t>
            </a:fld>
            <a:endParaRPr lang="en-US"/>
          </a:p>
        </p:txBody>
      </p:sp>
    </p:spTree>
    <p:extLst>
      <p:ext uri="{BB962C8B-B14F-4D97-AF65-F5344CB8AC3E}">
        <p14:creationId xmlns:p14="http://schemas.microsoft.com/office/powerpoint/2010/main" val="35437464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4/28/15</a:t>
            </a:r>
            <a:endParaRPr lang="en-US"/>
          </a:p>
        </p:txBody>
      </p:sp>
      <p:sp>
        <p:nvSpPr>
          <p:cNvPr id="5" name="Footer Placeholder 4"/>
          <p:cNvSpPr>
            <a:spLocks noGrp="1"/>
          </p:cNvSpPr>
          <p:nvPr>
            <p:ph type="ftr" sz="quarter" idx="11"/>
          </p:nvPr>
        </p:nvSpPr>
        <p:spPr/>
        <p:txBody>
          <a:bodyPr/>
          <a:lstStyle/>
          <a:p>
            <a:r>
              <a:rPr lang="en-US" smtClean="0"/>
              <a:t>Clark etal ISmallSat 2015 IceCube</a:t>
            </a:r>
            <a:endParaRPr lang="en-US"/>
          </a:p>
        </p:txBody>
      </p:sp>
      <p:sp>
        <p:nvSpPr>
          <p:cNvPr id="6" name="Slide Number Placeholder 5"/>
          <p:cNvSpPr>
            <a:spLocks noGrp="1"/>
          </p:cNvSpPr>
          <p:nvPr>
            <p:ph type="sldNum" sz="quarter" idx="12"/>
          </p:nvPr>
        </p:nvSpPr>
        <p:spPr/>
        <p:txBody>
          <a:bodyPr/>
          <a:lstStyle/>
          <a:p>
            <a:fld id="{61DB02BC-888A-9449-ADDC-9153D0D66787}" type="slidenum">
              <a:rPr lang="en-US" smtClean="0"/>
              <a:t>‹#›</a:t>
            </a:fld>
            <a:endParaRPr lang="en-US"/>
          </a:p>
        </p:txBody>
      </p:sp>
    </p:spTree>
    <p:extLst>
      <p:ext uri="{BB962C8B-B14F-4D97-AF65-F5344CB8AC3E}">
        <p14:creationId xmlns:p14="http://schemas.microsoft.com/office/powerpoint/2010/main" val="33019120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4/28/15</a:t>
            </a:r>
            <a:endParaRPr lang="en-US"/>
          </a:p>
        </p:txBody>
      </p:sp>
      <p:sp>
        <p:nvSpPr>
          <p:cNvPr id="5" name="Footer Placeholder 4"/>
          <p:cNvSpPr>
            <a:spLocks noGrp="1"/>
          </p:cNvSpPr>
          <p:nvPr>
            <p:ph type="ftr" sz="quarter" idx="11"/>
          </p:nvPr>
        </p:nvSpPr>
        <p:spPr/>
        <p:txBody>
          <a:bodyPr/>
          <a:lstStyle/>
          <a:p>
            <a:r>
              <a:rPr lang="en-US" smtClean="0"/>
              <a:t>Clark etal ISmallSat 2015 IceCube</a:t>
            </a:r>
            <a:endParaRPr lang="en-US"/>
          </a:p>
        </p:txBody>
      </p:sp>
      <p:sp>
        <p:nvSpPr>
          <p:cNvPr id="6" name="Slide Number Placeholder 5"/>
          <p:cNvSpPr>
            <a:spLocks noGrp="1"/>
          </p:cNvSpPr>
          <p:nvPr>
            <p:ph type="sldNum" sz="quarter" idx="12"/>
          </p:nvPr>
        </p:nvSpPr>
        <p:spPr/>
        <p:txBody>
          <a:bodyPr/>
          <a:lstStyle/>
          <a:p>
            <a:fld id="{61DB02BC-888A-9449-ADDC-9153D0D66787}" type="slidenum">
              <a:rPr lang="en-US" smtClean="0"/>
              <a:t>‹#›</a:t>
            </a:fld>
            <a:endParaRPr lang="en-US"/>
          </a:p>
        </p:txBody>
      </p:sp>
    </p:spTree>
    <p:extLst>
      <p:ext uri="{BB962C8B-B14F-4D97-AF65-F5344CB8AC3E}">
        <p14:creationId xmlns:p14="http://schemas.microsoft.com/office/powerpoint/2010/main" val="2191841894"/>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 Id="rId14" Type="http://schemas.microsoft.com/office/2007/relationships/hdphoto" Target="../media/hdphoto1.wdp"/><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13">
            <a:alphaModFix amt="29000"/>
            <a:extLst>
              <a:ext uri="{BEBA8EAE-BF5A-486C-A8C5-ECC9F3942E4B}">
                <a14:imgProps xmlns:a14="http://schemas.microsoft.com/office/drawing/2010/main">
                  <a14:imgLayer r:embed="rId14">
                    <a14:imgEffect>
                      <a14:colorTemperature colorTemp="3457"/>
                    </a14:imgEffect>
                    <a14:imgEffect>
                      <a14:brightnessContrast bright="59000"/>
                    </a14:imgEffect>
                  </a14:imgLayer>
                </a14:imgProps>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561305"/>
            <a:ext cx="2133600" cy="250878"/>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smtClean="0"/>
              <a:t>4/28/15</a:t>
            </a:r>
            <a:endParaRPr lang="en-US"/>
          </a:p>
        </p:txBody>
      </p:sp>
      <p:sp>
        <p:nvSpPr>
          <p:cNvPr id="5" name="Footer Placeholder 4"/>
          <p:cNvSpPr>
            <a:spLocks noGrp="1"/>
          </p:cNvSpPr>
          <p:nvPr>
            <p:ph type="ftr" sz="quarter" idx="3"/>
          </p:nvPr>
        </p:nvSpPr>
        <p:spPr>
          <a:xfrm>
            <a:off x="3124200" y="6561305"/>
            <a:ext cx="2895600" cy="265996"/>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smtClean="0"/>
              <a:t>Clark </a:t>
            </a:r>
            <a:r>
              <a:rPr lang="en-US" dirty="0" err="1" smtClean="0"/>
              <a:t>etal</a:t>
            </a:r>
            <a:r>
              <a:rPr lang="en-US" dirty="0" smtClean="0"/>
              <a:t> </a:t>
            </a:r>
            <a:r>
              <a:rPr lang="en-US" dirty="0" err="1" smtClean="0"/>
              <a:t>ISmallSat</a:t>
            </a:r>
            <a:r>
              <a:rPr lang="en-US" dirty="0" smtClean="0"/>
              <a:t> 2015 </a:t>
            </a:r>
            <a:r>
              <a:rPr lang="en-US" dirty="0" err="1" smtClean="0"/>
              <a:t>IceCube</a:t>
            </a:r>
            <a:endParaRPr lang="en-US" dirty="0"/>
          </a:p>
        </p:txBody>
      </p:sp>
      <p:sp>
        <p:nvSpPr>
          <p:cNvPr id="6" name="Slide Number Placeholder 5"/>
          <p:cNvSpPr>
            <a:spLocks noGrp="1"/>
          </p:cNvSpPr>
          <p:nvPr>
            <p:ph type="sldNum" sz="quarter" idx="4"/>
          </p:nvPr>
        </p:nvSpPr>
        <p:spPr>
          <a:xfrm>
            <a:off x="6553200" y="6561305"/>
            <a:ext cx="2133600" cy="265996"/>
          </a:xfrm>
          <a:prstGeom prst="rect">
            <a:avLst/>
          </a:prstGeom>
        </p:spPr>
        <p:txBody>
          <a:bodyPr vert="horz" lIns="91440" tIns="45720" rIns="91440" bIns="45720" rtlCol="0" anchor="ctr"/>
          <a:lstStyle>
            <a:lvl1pPr algn="r">
              <a:defRPr sz="1200">
                <a:solidFill>
                  <a:schemeClr val="tx1">
                    <a:tint val="75000"/>
                  </a:schemeClr>
                </a:solidFill>
              </a:defRPr>
            </a:lvl1pPr>
          </a:lstStyle>
          <a:p>
            <a:fld id="{61DB02BC-888A-9449-ADDC-9153D0D66787}" type="slidenum">
              <a:rPr lang="en-US" smtClean="0"/>
              <a:t>‹#›</a:t>
            </a:fld>
            <a:endParaRPr lang="en-US"/>
          </a:p>
        </p:txBody>
      </p:sp>
    </p:spTree>
    <p:extLst>
      <p:ext uri="{BB962C8B-B14F-4D97-AF65-F5344CB8AC3E}">
        <p14:creationId xmlns:p14="http://schemas.microsoft.com/office/powerpoint/2010/main" val="33608998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4" Type="http://schemas.openxmlformats.org/officeDocument/2006/relationships/image" Target="../media/image5.png"/><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 Id="rId3" Type="http://schemas.openxmlformats.org/officeDocument/2006/relationships/image" Target="../media/image8.e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png"/><Relationship Id="rId3" Type="http://schemas.openxmlformats.org/officeDocument/2006/relationships/image" Target="../media/image1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eg"/><Relationship Id="rId3" Type="http://schemas.openxmlformats.org/officeDocument/2006/relationships/image" Target="../media/image12.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4" Type="http://schemas.openxmlformats.org/officeDocument/2006/relationships/image" Target="../media/image16.png"/><Relationship Id="rId1" Type="http://schemas.openxmlformats.org/officeDocument/2006/relationships/slideLayout" Target="../slideLayouts/slideLayout7.xml"/><Relationship Id="rId2" Type="http://schemas.openxmlformats.org/officeDocument/2006/relationships/image" Target="../media/image1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png"/><Relationship Id="rId3" Type="http://schemas.openxmlformats.org/officeDocument/2006/relationships/image" Target="../media/image1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png"/><Relationship Id="rId3" Type="http://schemas.openxmlformats.org/officeDocument/2006/relationships/image" Target="../media/image2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3.jpeg"/><Relationship Id="rId4" Type="http://schemas.openxmlformats.org/officeDocument/2006/relationships/image" Target="../media/image24.png"/><Relationship Id="rId1" Type="http://schemas.openxmlformats.org/officeDocument/2006/relationships/slideLayout" Target="../slideLayouts/slideLayout7.xml"/><Relationship Id="rId2" Type="http://schemas.openxmlformats.org/officeDocument/2006/relationships/image" Target="../media/image22.png"/></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4" Type="http://schemas.openxmlformats.org/officeDocument/2006/relationships/image" Target="../media/image27.png"/><Relationship Id="rId1" Type="http://schemas.openxmlformats.org/officeDocument/2006/relationships/slideLayout" Target="../slideLayouts/slideLayout7.xml"/><Relationship Id="rId2" Type="http://schemas.openxmlformats.org/officeDocument/2006/relationships/image" Target="../media/image2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75648" y="157112"/>
            <a:ext cx="8860256" cy="5324535"/>
          </a:xfrm>
          <a:prstGeom prst="rect">
            <a:avLst/>
          </a:prstGeom>
          <a:solidFill>
            <a:schemeClr val="bg1">
              <a:alpha val="50000"/>
            </a:schemeClr>
          </a:solidFill>
        </p:spPr>
        <p:txBody>
          <a:bodyPr wrap="square" rtlCol="0">
            <a:spAutoFit/>
          </a:bodyPr>
          <a:lstStyle/>
          <a:p>
            <a:pPr algn="ctr"/>
            <a:r>
              <a:rPr lang="en-US" sz="2800" b="1" dirty="0" smtClean="0"/>
              <a:t>Ice Cube Lunar Orbiter with  </a:t>
            </a:r>
          </a:p>
          <a:p>
            <a:pPr algn="ctr"/>
            <a:r>
              <a:rPr lang="en-US" sz="2800" b="1" dirty="0" smtClean="0"/>
              <a:t>BIRCHES (Broadband </a:t>
            </a:r>
            <a:r>
              <a:rPr lang="en-US" sz="2800" b="1" dirty="0" err="1" smtClean="0"/>
              <a:t>InfraRed</a:t>
            </a:r>
            <a:r>
              <a:rPr lang="en-US" sz="2800" b="1" dirty="0" smtClean="0"/>
              <a:t> Compact High-Resolution Exploration Spectrometer)</a:t>
            </a:r>
          </a:p>
          <a:p>
            <a:pPr algn="ctr"/>
            <a:endParaRPr lang="en-US" sz="2800" b="1" dirty="0" smtClean="0"/>
          </a:p>
          <a:p>
            <a:pPr algn="ctr"/>
            <a:r>
              <a:rPr lang="en-US" sz="2800" b="1" dirty="0" smtClean="0"/>
              <a:t>NEXTSTEP </a:t>
            </a:r>
            <a:r>
              <a:rPr lang="en-US" sz="2800" b="1" dirty="0"/>
              <a:t>LunarCubes Mission and Instrument Concept</a:t>
            </a:r>
          </a:p>
          <a:p>
            <a:pPr algn="ctr"/>
            <a:endParaRPr lang="en-US" sz="2000" dirty="0"/>
          </a:p>
          <a:p>
            <a:pPr algn="ctr"/>
            <a:endParaRPr lang="en-US" sz="2000" dirty="0" smtClean="0"/>
          </a:p>
          <a:p>
            <a:pPr algn="ctr"/>
            <a:r>
              <a:rPr lang="en-US" sz="2000" dirty="0" smtClean="0"/>
              <a:t>P.E. Clark, IACS/CUA/NASA GSFC and Flexure Engineering, Science PI</a:t>
            </a:r>
          </a:p>
          <a:p>
            <a:pPr algn="ctr"/>
            <a:endParaRPr lang="en-US" sz="2000" dirty="0" smtClean="0"/>
          </a:p>
          <a:p>
            <a:pPr algn="ctr"/>
            <a:r>
              <a:rPr lang="en-US" sz="2000" dirty="0" smtClean="0"/>
              <a:t>B. </a:t>
            </a:r>
            <a:r>
              <a:rPr lang="en-US" sz="2000" dirty="0" err="1" smtClean="0"/>
              <a:t>Malphrus</a:t>
            </a:r>
            <a:r>
              <a:rPr lang="en-US" sz="2000" dirty="0" smtClean="0"/>
              <a:t>, Morehead State University, PI</a:t>
            </a:r>
          </a:p>
          <a:p>
            <a:pPr algn="ctr"/>
            <a:endParaRPr lang="en-US" sz="2000" dirty="0" smtClean="0"/>
          </a:p>
          <a:p>
            <a:pPr algn="ctr"/>
            <a:r>
              <a:rPr lang="en-US" sz="2000" dirty="0" smtClean="0"/>
              <a:t>Morehead State University: B. Twiggs, Jeff </a:t>
            </a:r>
            <a:r>
              <a:rPr lang="en-US" sz="2000" dirty="0" err="1" smtClean="0"/>
              <a:t>Kruth</a:t>
            </a:r>
            <a:r>
              <a:rPr lang="en-US" sz="2000" dirty="0" smtClean="0"/>
              <a:t>, Kevin Brown, R. McNeill, B. Kroll</a:t>
            </a:r>
          </a:p>
          <a:p>
            <a:pPr algn="ctr"/>
            <a:r>
              <a:rPr lang="en-US" sz="2000" dirty="0" smtClean="0"/>
              <a:t>NASA/GSFC: A. </a:t>
            </a:r>
            <a:r>
              <a:rPr lang="en-US" sz="2000" dirty="0" err="1" smtClean="0"/>
              <a:t>Mandell</a:t>
            </a:r>
            <a:r>
              <a:rPr lang="en-US" sz="2000" dirty="0" smtClean="0"/>
              <a:t>, R. MacDowall, C. </a:t>
            </a:r>
            <a:r>
              <a:rPr lang="en-US" sz="2000" dirty="0" err="1" smtClean="0"/>
              <a:t>Brambora</a:t>
            </a:r>
            <a:r>
              <a:rPr lang="en-US" sz="2000" dirty="0" smtClean="0"/>
              <a:t>, D. Patel, S. Banks, D. </a:t>
            </a:r>
            <a:r>
              <a:rPr lang="en-US" sz="2000" dirty="0" err="1" smtClean="0"/>
              <a:t>Folta</a:t>
            </a:r>
            <a:r>
              <a:rPr lang="en-US" sz="2000" dirty="0" smtClean="0"/>
              <a:t>, P. Calhoun, P. Coulter</a:t>
            </a:r>
          </a:p>
          <a:p>
            <a:pPr algn="ctr"/>
            <a:r>
              <a:rPr lang="en-US" sz="2000" dirty="0" err="1" smtClean="0"/>
              <a:t>Busek</a:t>
            </a:r>
            <a:r>
              <a:rPr lang="en-US" sz="2000" dirty="0" smtClean="0"/>
              <a:t>: K. </a:t>
            </a:r>
            <a:r>
              <a:rPr lang="en-US" sz="2000" dirty="0" err="1" smtClean="0"/>
              <a:t>Hohman</a:t>
            </a:r>
            <a:r>
              <a:rPr lang="en-US" sz="2000" dirty="0" smtClean="0"/>
              <a:t>, V. </a:t>
            </a:r>
            <a:r>
              <a:rPr lang="en-US" sz="2000" dirty="0" err="1" smtClean="0"/>
              <a:t>Hruby</a:t>
            </a:r>
            <a:r>
              <a:rPr lang="en-US" sz="2000" dirty="0" smtClean="0"/>
              <a:t> </a:t>
            </a:r>
          </a:p>
        </p:txBody>
      </p:sp>
      <p:sp>
        <p:nvSpPr>
          <p:cNvPr id="6" name="Footer Placeholder 5"/>
          <p:cNvSpPr>
            <a:spLocks noGrp="1"/>
          </p:cNvSpPr>
          <p:nvPr>
            <p:ph type="ftr" sz="quarter" idx="11"/>
          </p:nvPr>
        </p:nvSpPr>
        <p:spPr/>
        <p:txBody>
          <a:bodyPr/>
          <a:lstStyle/>
          <a:p>
            <a:r>
              <a:rPr lang="en-US" smtClean="0"/>
              <a:t>Clark etal ISmallSat 2015 IceCube</a:t>
            </a:r>
            <a:endParaRPr lang="en-US"/>
          </a:p>
        </p:txBody>
      </p:sp>
      <p:sp>
        <p:nvSpPr>
          <p:cNvPr id="7" name="Slide Number Placeholder 6"/>
          <p:cNvSpPr>
            <a:spLocks noGrp="1"/>
          </p:cNvSpPr>
          <p:nvPr>
            <p:ph type="sldNum" sz="quarter" idx="12"/>
          </p:nvPr>
        </p:nvSpPr>
        <p:spPr/>
        <p:txBody>
          <a:bodyPr/>
          <a:lstStyle/>
          <a:p>
            <a:fld id="{61DB02BC-888A-9449-ADDC-9153D0D66787}" type="slidenum">
              <a:rPr lang="en-US" smtClean="0"/>
              <a:t>1</a:t>
            </a:fld>
            <a:endParaRPr lang="en-US"/>
          </a:p>
        </p:txBody>
      </p:sp>
      <p:sp>
        <p:nvSpPr>
          <p:cNvPr id="2" name="TextBox 1"/>
          <p:cNvSpPr txBox="1"/>
          <p:nvPr/>
        </p:nvSpPr>
        <p:spPr>
          <a:xfrm>
            <a:off x="317512" y="5828188"/>
            <a:ext cx="8524352" cy="584776"/>
          </a:xfrm>
          <a:prstGeom prst="rect">
            <a:avLst/>
          </a:prstGeom>
          <a:noFill/>
        </p:spPr>
        <p:txBody>
          <a:bodyPr wrap="square" rtlCol="0">
            <a:spAutoFit/>
          </a:bodyPr>
          <a:lstStyle/>
          <a:p>
            <a:r>
              <a:rPr lang="en-US" sz="3200" dirty="0" smtClean="0">
                <a:solidFill>
                  <a:srgbClr val="FF0000"/>
                </a:solidFill>
              </a:rPr>
              <a:t>Next Step Selectee Announced March 30, 2015!</a:t>
            </a:r>
            <a:endParaRPr lang="en-US" sz="3200" dirty="0">
              <a:solidFill>
                <a:srgbClr val="FF0000"/>
              </a:solidFill>
            </a:endParaRPr>
          </a:p>
        </p:txBody>
      </p:sp>
      <p:sp>
        <p:nvSpPr>
          <p:cNvPr id="3" name="Date Placeholder 2"/>
          <p:cNvSpPr>
            <a:spLocks noGrp="1"/>
          </p:cNvSpPr>
          <p:nvPr>
            <p:ph type="dt" sz="half" idx="10"/>
          </p:nvPr>
        </p:nvSpPr>
        <p:spPr/>
        <p:txBody>
          <a:bodyPr/>
          <a:lstStyle/>
          <a:p>
            <a:r>
              <a:rPr lang="en-US" smtClean="0"/>
              <a:t>4/28/15</a:t>
            </a:r>
            <a:endParaRPr lang="en-US"/>
          </a:p>
        </p:txBody>
      </p:sp>
    </p:spTree>
    <p:extLst>
      <p:ext uri="{BB962C8B-B14F-4D97-AF65-F5344CB8AC3E}">
        <p14:creationId xmlns:p14="http://schemas.microsoft.com/office/powerpoint/2010/main" val="29714188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73"/>
          <p:cNvSpPr txBox="1">
            <a:spLocks noChangeArrowheads="1"/>
          </p:cNvSpPr>
          <p:nvPr/>
        </p:nvSpPr>
        <p:spPr bwMode="auto">
          <a:xfrm>
            <a:off x="0" y="0"/>
            <a:ext cx="9144000" cy="6561305"/>
          </a:xfrm>
          <a:prstGeom prst="rect">
            <a:avLst/>
          </a:prstGeom>
          <a:solidFill>
            <a:schemeClr val="bg1">
              <a:alpha val="50000"/>
            </a:schemeClr>
          </a:solidFill>
          <a:ln w="9525">
            <a:noFill/>
            <a:miter lim="800000"/>
            <a:headEnd/>
            <a:tailEnd/>
          </a:ln>
          <a:effectLst/>
        </p:spPr>
        <p:txBody>
          <a:bodyPr wrap="square" lIns="18288" tIns="18288" rIns="18288" bIns="18288">
            <a:noAutofit/>
          </a:bodyPr>
          <a:lstStyle>
            <a:lvl1pPr>
              <a:defRPr>
                <a:solidFill>
                  <a:schemeClr val="tx1"/>
                </a:solidFill>
                <a:latin typeface="Arial" charset="0"/>
                <a:ea typeface="ＭＳ Ｐゴシック" charset="0"/>
                <a:cs typeface="Arial" charset="0"/>
              </a:defRPr>
            </a:lvl1pPr>
            <a:lvl2pPr marL="800100" indent="-342900">
              <a:defRPr>
                <a:solidFill>
                  <a:schemeClr val="tx1"/>
                </a:solidFill>
                <a:latin typeface="Arial" charset="0"/>
                <a:ea typeface="Arial" charset="0"/>
                <a:cs typeface="Arial" charset="0"/>
              </a:defRPr>
            </a:lvl2pPr>
            <a:lvl3pPr marL="1257300" indent="-342900">
              <a:defRPr>
                <a:solidFill>
                  <a:schemeClr val="tx1"/>
                </a:solidFill>
                <a:latin typeface="Arial" charset="0"/>
                <a:ea typeface="Arial" charset="0"/>
                <a:cs typeface="Arial" charset="0"/>
              </a:defRPr>
            </a:lvl3pPr>
            <a:lvl4pPr marL="1714500" indent="-342900">
              <a:defRPr>
                <a:solidFill>
                  <a:schemeClr val="tx1"/>
                </a:solidFill>
                <a:latin typeface="Arial" charset="0"/>
                <a:ea typeface="Arial" charset="0"/>
                <a:cs typeface="Arial" charset="0"/>
              </a:defRPr>
            </a:lvl4pPr>
            <a:lvl5pPr marL="2171700" indent="-342900">
              <a:defRPr>
                <a:solidFill>
                  <a:schemeClr val="tx1"/>
                </a:solidFill>
                <a:latin typeface="Arial" charset="0"/>
                <a:ea typeface="Arial" charset="0"/>
                <a:cs typeface="Arial" charset="0"/>
              </a:defRPr>
            </a:lvl5pPr>
            <a:lvl6pPr marL="2628900" indent="-342900" fontAlgn="base">
              <a:spcBef>
                <a:spcPct val="0"/>
              </a:spcBef>
              <a:spcAft>
                <a:spcPct val="0"/>
              </a:spcAft>
              <a:defRPr>
                <a:solidFill>
                  <a:schemeClr val="tx1"/>
                </a:solidFill>
                <a:latin typeface="Arial" charset="0"/>
                <a:ea typeface="Arial" charset="0"/>
                <a:cs typeface="Arial" charset="0"/>
              </a:defRPr>
            </a:lvl6pPr>
            <a:lvl7pPr marL="3086100" indent="-342900" fontAlgn="base">
              <a:spcBef>
                <a:spcPct val="0"/>
              </a:spcBef>
              <a:spcAft>
                <a:spcPct val="0"/>
              </a:spcAft>
              <a:defRPr>
                <a:solidFill>
                  <a:schemeClr val="tx1"/>
                </a:solidFill>
                <a:latin typeface="Arial" charset="0"/>
                <a:ea typeface="Arial" charset="0"/>
                <a:cs typeface="Arial" charset="0"/>
              </a:defRPr>
            </a:lvl7pPr>
            <a:lvl8pPr marL="3543300" indent="-342900" fontAlgn="base">
              <a:spcBef>
                <a:spcPct val="0"/>
              </a:spcBef>
              <a:spcAft>
                <a:spcPct val="0"/>
              </a:spcAft>
              <a:defRPr>
                <a:solidFill>
                  <a:schemeClr val="tx1"/>
                </a:solidFill>
                <a:latin typeface="Arial" charset="0"/>
                <a:ea typeface="Arial" charset="0"/>
                <a:cs typeface="Arial" charset="0"/>
              </a:defRPr>
            </a:lvl8pPr>
            <a:lvl9pPr marL="4000500" indent="-342900" fontAlgn="base">
              <a:spcBef>
                <a:spcPct val="0"/>
              </a:spcBef>
              <a:spcAft>
                <a:spcPct val="0"/>
              </a:spcAft>
              <a:defRPr>
                <a:solidFill>
                  <a:schemeClr val="tx1"/>
                </a:solidFill>
                <a:latin typeface="Arial" charset="0"/>
                <a:ea typeface="Arial" charset="0"/>
                <a:cs typeface="Arial" charset="0"/>
              </a:defRPr>
            </a:lvl9pPr>
          </a:lstStyle>
          <a:p>
            <a:pPr algn="ctr"/>
            <a:r>
              <a:rPr lang="en-US" sz="1600" b="1" dirty="0" smtClean="0"/>
              <a:t>Why </a:t>
            </a:r>
            <a:r>
              <a:rPr lang="en-US" sz="1600" b="1" dirty="0" err="1" smtClean="0"/>
              <a:t>Lunarcubes</a:t>
            </a:r>
            <a:r>
              <a:rPr lang="en-US" sz="1600" b="1" dirty="0" smtClean="0"/>
              <a:t>?</a:t>
            </a:r>
            <a:endParaRPr lang="en-US" sz="1600" dirty="0"/>
          </a:p>
          <a:p>
            <a:pPr algn="just"/>
            <a:endParaRPr lang="en-US" sz="1600" dirty="0" smtClean="0"/>
          </a:p>
          <a:p>
            <a:pPr algn="just"/>
            <a:r>
              <a:rPr lang="en-US" sz="1600" dirty="0" smtClean="0"/>
              <a:t>Using the Cubesat paradigm to build user requirements driven ‘pathfinders’ for low-cost multi-platform mission concepts that will ultimately provide next generation exploration through the use of temporal and spatially distributed measurements.  </a:t>
            </a:r>
          </a:p>
          <a:p>
            <a:pPr algn="just"/>
            <a:endParaRPr lang="en-US" sz="1600" dirty="0"/>
          </a:p>
          <a:p>
            <a:pPr algn="just"/>
            <a:r>
              <a:rPr lang="en-US" sz="1600" dirty="0" smtClean="0"/>
              <a:t>Providing access to deep space via the Moon as nearby analogue, technology testbed, and gateway to the solar system.</a:t>
            </a:r>
          </a:p>
          <a:p>
            <a:pPr algn="just"/>
            <a:endParaRPr lang="en-US" sz="1600" dirty="0" smtClean="0"/>
          </a:p>
          <a:p>
            <a:pPr algn="just"/>
            <a:r>
              <a:rPr lang="en-US" sz="1600" dirty="0" smtClean="0"/>
              <a:t>Providing a low-cost alternative for high science yield missions at a time of declining funding and increasing costs for conventional missions.</a:t>
            </a:r>
          </a:p>
          <a:p>
            <a:pPr algn="just"/>
            <a:endParaRPr lang="en-US" sz="1600" dirty="0" smtClean="0"/>
          </a:p>
          <a:p>
            <a:pPr algn="just"/>
            <a:r>
              <a:rPr lang="en-US" sz="1600" dirty="0" smtClean="0"/>
              <a:t>Taking advantage of the decade long evolution of the cubesat model from standardized kits to science-driven, multi-institutional, multi-platform collaborations for LEO applications.</a:t>
            </a:r>
            <a:endParaRPr lang="en-US" sz="1600" dirty="0"/>
          </a:p>
          <a:p>
            <a:pPr algn="just"/>
            <a:endParaRPr lang="en-US" sz="1600" dirty="0" smtClean="0"/>
          </a:p>
          <a:p>
            <a:pPr algn="just"/>
            <a:r>
              <a:rPr lang="en-US" sz="1600" dirty="0" smtClean="0"/>
              <a:t>Examining the </a:t>
            </a:r>
            <a:r>
              <a:rPr lang="en-US" sz="1600" dirty="0"/>
              <a:t>use </a:t>
            </a:r>
            <a:r>
              <a:rPr lang="en-US" sz="1600" dirty="0" smtClean="0"/>
              <a:t>of cubesat hardware/software for missions that are a representative </a:t>
            </a:r>
            <a:r>
              <a:rPr lang="en-US" sz="1600" dirty="0"/>
              <a:t>cross-section of lunar, Mars, and other applications at varying degrees of difficulty (flyby, probe, orbiter, lander</a:t>
            </a:r>
            <a:r>
              <a:rPr lang="en-US" sz="1600" dirty="0" smtClean="0"/>
              <a:t>).</a:t>
            </a:r>
            <a:endParaRPr lang="en-US" sz="1600" dirty="0"/>
          </a:p>
          <a:p>
            <a:pPr indent="-285750" algn="just">
              <a:buFont typeface="Arial"/>
              <a:buChar char="•"/>
            </a:pPr>
            <a:endParaRPr lang="en-US" sz="1600" dirty="0"/>
          </a:p>
          <a:p>
            <a:pPr algn="just"/>
            <a:r>
              <a:rPr lang="en-US" sz="1600" dirty="0"/>
              <a:t>identifying modifications and new technology needed to support a science-driven deep space </a:t>
            </a:r>
            <a:r>
              <a:rPr lang="en-US" sz="1600" dirty="0" smtClean="0"/>
              <a:t>mode.</a:t>
            </a:r>
            <a:endParaRPr lang="en-US" sz="1600" dirty="0"/>
          </a:p>
          <a:p>
            <a:pPr indent="-285750" algn="just">
              <a:buFont typeface="Arial"/>
              <a:buChar char="•"/>
            </a:pPr>
            <a:endParaRPr lang="en-US" sz="1600" dirty="0" smtClean="0"/>
          </a:p>
          <a:p>
            <a:pPr algn="just"/>
            <a:r>
              <a:rPr lang="en-US" sz="1600" dirty="0" smtClean="0"/>
              <a:t>Looking for NASA to expand the CubeSat Launch Initiative which provides launch opportunities for </a:t>
            </a:r>
            <a:r>
              <a:rPr lang="en-US" sz="1600" dirty="0" err="1" smtClean="0"/>
              <a:t>cubesats</a:t>
            </a:r>
            <a:r>
              <a:rPr lang="en-US" sz="1600" dirty="0" smtClean="0"/>
              <a:t> to LEO as </a:t>
            </a:r>
            <a:r>
              <a:rPr lang="en-US" sz="1600" dirty="0" err="1" smtClean="0"/>
              <a:t>secondaries</a:t>
            </a:r>
            <a:r>
              <a:rPr lang="en-US" sz="1600" dirty="0" smtClean="0"/>
              <a:t> at no cost, to GEO and beyond. </a:t>
            </a:r>
          </a:p>
          <a:p>
            <a:pPr algn="just"/>
            <a:endParaRPr lang="en-US" sz="1600" dirty="0"/>
          </a:p>
          <a:p>
            <a:pPr algn="just"/>
            <a:r>
              <a:rPr lang="en-US" sz="1600" dirty="0"/>
              <a:t>designing a deep space prototype bus, and prototype for a </a:t>
            </a:r>
            <a:r>
              <a:rPr lang="en-US" sz="1600" dirty="0" smtClean="0"/>
              <a:t>lunar orbiter missions.</a:t>
            </a:r>
          </a:p>
          <a:p>
            <a:pPr algn="just"/>
            <a:endParaRPr lang="en-US" sz="1600" dirty="0"/>
          </a:p>
          <a:p>
            <a:pPr algn="just"/>
            <a:r>
              <a:rPr lang="en-US" sz="1600" dirty="0" smtClean="0"/>
              <a:t>Building on the exploding interest in cubesat as seen in growing popularity of our LunarCubes Workshops over the last 3 years.</a:t>
            </a:r>
            <a:endParaRPr lang="en-US" sz="1600" dirty="0"/>
          </a:p>
        </p:txBody>
      </p:sp>
      <p:sp>
        <p:nvSpPr>
          <p:cNvPr id="3" name="Footer Placeholder 2"/>
          <p:cNvSpPr>
            <a:spLocks noGrp="1"/>
          </p:cNvSpPr>
          <p:nvPr>
            <p:ph type="ftr" sz="quarter" idx="11"/>
          </p:nvPr>
        </p:nvSpPr>
        <p:spPr/>
        <p:txBody>
          <a:bodyPr/>
          <a:lstStyle/>
          <a:p>
            <a:r>
              <a:rPr lang="en-US" smtClean="0"/>
              <a:t>Clark etal ISmallSat 2015 IceCube</a:t>
            </a:r>
            <a:endParaRPr lang="en-US"/>
          </a:p>
        </p:txBody>
      </p:sp>
      <p:sp>
        <p:nvSpPr>
          <p:cNvPr id="4" name="Slide Number Placeholder 3"/>
          <p:cNvSpPr>
            <a:spLocks noGrp="1"/>
          </p:cNvSpPr>
          <p:nvPr>
            <p:ph type="sldNum" sz="quarter" idx="12"/>
          </p:nvPr>
        </p:nvSpPr>
        <p:spPr/>
        <p:txBody>
          <a:bodyPr/>
          <a:lstStyle/>
          <a:p>
            <a:fld id="{61DB02BC-888A-9449-ADDC-9153D0D66787}" type="slidenum">
              <a:rPr lang="en-US" smtClean="0"/>
              <a:t>2</a:t>
            </a:fld>
            <a:endParaRPr lang="en-US"/>
          </a:p>
        </p:txBody>
      </p:sp>
      <p:sp>
        <p:nvSpPr>
          <p:cNvPr id="5" name="Date Placeholder 4"/>
          <p:cNvSpPr>
            <a:spLocks noGrp="1"/>
          </p:cNvSpPr>
          <p:nvPr>
            <p:ph type="dt" sz="half" idx="10"/>
          </p:nvPr>
        </p:nvSpPr>
        <p:spPr/>
        <p:txBody>
          <a:bodyPr/>
          <a:lstStyle/>
          <a:p>
            <a:r>
              <a:rPr lang="en-US" smtClean="0"/>
              <a:t>4/28/15</a:t>
            </a:r>
            <a:endParaRPr lang="en-US"/>
          </a:p>
        </p:txBody>
      </p:sp>
    </p:spTree>
    <p:extLst>
      <p:ext uri="{BB962C8B-B14F-4D97-AF65-F5344CB8AC3E}">
        <p14:creationId xmlns:p14="http://schemas.microsoft.com/office/powerpoint/2010/main" val="13824531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4"/>
          <p:cNvSpPr txBox="1">
            <a:spLocks/>
          </p:cNvSpPr>
          <p:nvPr/>
        </p:nvSpPr>
        <p:spPr>
          <a:xfrm>
            <a:off x="297292" y="1051204"/>
            <a:ext cx="8652667" cy="2929518"/>
          </a:xfrm>
          <a:prstGeom prst="rect">
            <a:avLst/>
          </a:prstGeom>
          <a:solidFill>
            <a:schemeClr val="bg1">
              <a:alpha val="50000"/>
            </a:schemeClr>
          </a:solidFill>
        </p:spPr>
        <p:txBody>
          <a:bodyPr vert="horz" lIns="91440" tIns="45720" rIns="91440" bIns="45720" rtlCol="0">
            <a:noAutofit/>
          </a:bodyPr>
          <a:lstStyle/>
          <a:p>
            <a:pPr marL="457200" indent="-457200">
              <a:buFont typeface="Arial" panose="020B0604020202020204" pitchFamily="34" charset="0"/>
              <a:buChar char="•"/>
            </a:pPr>
            <a:r>
              <a:rPr lang="en-US" sz="2000" dirty="0" smtClean="0"/>
              <a:t>Enabling broadband spectral determination of composition and distribution of volatiles in </a:t>
            </a:r>
            <a:r>
              <a:rPr lang="en-US" sz="2000" dirty="0" err="1" smtClean="0"/>
              <a:t>regoliths</a:t>
            </a:r>
            <a:r>
              <a:rPr lang="en-US" sz="2000" dirty="0" smtClean="0"/>
              <a:t> (the Moon, asteroids, Mars) </a:t>
            </a:r>
            <a:r>
              <a:rPr lang="en-US" sz="2000" dirty="0"/>
              <a:t>as a function of time of day, latitude, regolith age and </a:t>
            </a:r>
            <a:r>
              <a:rPr lang="en-US" sz="2000" dirty="0" smtClean="0"/>
              <a:t>composition.</a:t>
            </a:r>
          </a:p>
          <a:p>
            <a:pPr marL="457200" indent="-457200">
              <a:buFont typeface="Arial" panose="020B0604020202020204" pitchFamily="34" charset="0"/>
              <a:buChar char="•"/>
            </a:pPr>
            <a:endParaRPr lang="en-US" sz="2000" dirty="0" smtClean="0"/>
          </a:p>
          <a:p>
            <a:pPr marL="457200" indent="-457200">
              <a:buFont typeface="Arial" panose="020B0604020202020204" pitchFamily="34" charset="0"/>
              <a:buChar char="•"/>
            </a:pPr>
            <a:r>
              <a:rPr lang="en-US" sz="2000" dirty="0"/>
              <a:t>P</a:t>
            </a:r>
            <a:r>
              <a:rPr lang="en-US" sz="2000" dirty="0" smtClean="0"/>
              <a:t>roviding geological context by way of spectral determination of major minerals.</a:t>
            </a:r>
          </a:p>
          <a:p>
            <a:pPr marL="457200" indent="-457200">
              <a:buFont typeface="Arial" panose="020B0604020202020204" pitchFamily="34" charset="0"/>
              <a:buChar char="•"/>
            </a:pPr>
            <a:endParaRPr lang="en-US" sz="2000" dirty="0"/>
          </a:p>
          <a:p>
            <a:pPr marL="457200" indent="-457200">
              <a:buFont typeface="Arial" panose="020B0604020202020204" pitchFamily="34" charset="0"/>
              <a:buChar char="•"/>
            </a:pPr>
            <a:r>
              <a:rPr lang="en-US" sz="2000" dirty="0"/>
              <a:t>E</a:t>
            </a:r>
            <a:r>
              <a:rPr lang="en-US" sz="2000" dirty="0" smtClean="0"/>
              <a:t>nabling understanding of current dynamics of volatile sources, sinks, and processes, with implications for evolutionary origin of volatiles.</a:t>
            </a:r>
            <a:endParaRPr lang="en-US" sz="2000" dirty="0" smtClean="0">
              <a:solidFill>
                <a:srgbClr val="004990"/>
              </a:solidFill>
              <a:latin typeface="Arial" pitchFamily="34" charset="0"/>
              <a:cs typeface="Arial" pitchFamily="34" charset="0"/>
            </a:endParaRP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2000" b="0" i="0" u="none" strike="noStrike" kern="1200" cap="none" spc="0" normalizeH="0" baseline="0" noProof="0" dirty="0">
              <a:ln>
                <a:noFill/>
              </a:ln>
              <a:solidFill>
                <a:srgbClr val="004990"/>
              </a:solidFill>
              <a:effectLst/>
              <a:uLnTx/>
              <a:uFillTx/>
              <a:latin typeface="Arial" pitchFamily="34" charset="0"/>
              <a:cs typeface="Arial" pitchFamily="34" charset="0"/>
            </a:endParaRPr>
          </a:p>
        </p:txBody>
      </p:sp>
      <p:sp>
        <p:nvSpPr>
          <p:cNvPr id="3" name="TextBox 2"/>
          <p:cNvSpPr txBox="1"/>
          <p:nvPr/>
        </p:nvSpPr>
        <p:spPr>
          <a:xfrm>
            <a:off x="1014085" y="126523"/>
            <a:ext cx="7098518" cy="830997"/>
          </a:xfrm>
          <a:prstGeom prst="rect">
            <a:avLst/>
          </a:prstGeom>
          <a:noFill/>
        </p:spPr>
        <p:txBody>
          <a:bodyPr wrap="none" rtlCol="0">
            <a:spAutoFit/>
          </a:bodyPr>
          <a:lstStyle/>
          <a:p>
            <a:pPr algn="ctr"/>
            <a:r>
              <a:rPr lang="en-US" sz="2400" b="1" dirty="0" smtClean="0">
                <a:solidFill>
                  <a:srgbClr val="000000"/>
                </a:solidFill>
              </a:rPr>
              <a:t>Science Goals</a:t>
            </a:r>
          </a:p>
          <a:p>
            <a:pPr algn="ctr"/>
            <a:r>
              <a:rPr lang="en-US" sz="2400" b="1" dirty="0" smtClean="0">
                <a:solidFill>
                  <a:srgbClr val="000000"/>
                </a:solidFill>
              </a:rPr>
              <a:t>Understanding the role of volatiles in the solar system</a:t>
            </a:r>
            <a:endParaRPr lang="en-US" sz="2400" b="1" dirty="0">
              <a:solidFill>
                <a:srgbClr val="000000"/>
              </a:solidFill>
            </a:endParaRPr>
          </a:p>
        </p:txBody>
      </p:sp>
      <p:sp>
        <p:nvSpPr>
          <p:cNvPr id="4" name="Footer Placeholder 3"/>
          <p:cNvSpPr>
            <a:spLocks noGrp="1"/>
          </p:cNvSpPr>
          <p:nvPr>
            <p:ph type="ftr" sz="quarter" idx="11"/>
          </p:nvPr>
        </p:nvSpPr>
        <p:spPr/>
        <p:txBody>
          <a:bodyPr/>
          <a:lstStyle/>
          <a:p>
            <a:r>
              <a:rPr lang="en-US" smtClean="0"/>
              <a:t>Clark etal ISmallSat 2015 IceCube</a:t>
            </a:r>
            <a:endParaRPr lang="en-US"/>
          </a:p>
        </p:txBody>
      </p:sp>
      <p:sp>
        <p:nvSpPr>
          <p:cNvPr id="5" name="Slide Number Placeholder 4"/>
          <p:cNvSpPr>
            <a:spLocks noGrp="1"/>
          </p:cNvSpPr>
          <p:nvPr>
            <p:ph type="sldNum" sz="quarter" idx="12"/>
          </p:nvPr>
        </p:nvSpPr>
        <p:spPr/>
        <p:txBody>
          <a:bodyPr/>
          <a:lstStyle/>
          <a:p>
            <a:fld id="{61DB02BC-888A-9449-ADDC-9153D0D66787}" type="slidenum">
              <a:rPr lang="en-US" smtClean="0"/>
              <a:t>3</a:t>
            </a:fld>
            <a:endParaRPr lang="en-US"/>
          </a:p>
        </p:txBody>
      </p:sp>
      <p:sp>
        <p:nvSpPr>
          <p:cNvPr id="7" name="Rectangle 6"/>
          <p:cNvSpPr/>
          <p:nvPr/>
        </p:nvSpPr>
        <p:spPr>
          <a:xfrm>
            <a:off x="508973" y="4174773"/>
            <a:ext cx="8177827" cy="2308324"/>
          </a:xfrm>
          <a:prstGeom prst="rect">
            <a:avLst/>
          </a:prstGeom>
          <a:solidFill>
            <a:schemeClr val="bg1">
              <a:alpha val="50000"/>
            </a:schemeClr>
          </a:solidFill>
        </p:spPr>
        <p:txBody>
          <a:bodyPr wrap="square">
            <a:spAutoFit/>
          </a:bodyPr>
          <a:lstStyle/>
          <a:p>
            <a:r>
              <a:rPr lang="en-US" sz="2400" dirty="0" err="1" smtClean="0"/>
              <a:t>IceCube</a:t>
            </a:r>
            <a:r>
              <a:rPr lang="en-US" sz="2400" dirty="0" smtClean="0"/>
              <a:t> addresses NASA HEOMD Strategic Knowledge Gaps </a:t>
            </a:r>
            <a:r>
              <a:rPr lang="en-US" sz="2400" dirty="0"/>
              <a:t>related to lunar volatile </a:t>
            </a:r>
            <a:r>
              <a:rPr lang="en-US" sz="2400" dirty="0" smtClean="0"/>
              <a:t>distribution</a:t>
            </a:r>
            <a:r>
              <a:rPr lang="en-US" sz="2400" dirty="0"/>
              <a:t> </a:t>
            </a:r>
            <a:r>
              <a:rPr lang="en-US" sz="2400" dirty="0" smtClean="0"/>
              <a:t>(abundance, location, transportation physics water ice).</a:t>
            </a:r>
          </a:p>
          <a:p>
            <a:endParaRPr lang="en-US" sz="2400" dirty="0"/>
          </a:p>
          <a:p>
            <a:r>
              <a:rPr lang="en-US" sz="2400" dirty="0" err="1" smtClean="0"/>
              <a:t>IceCube</a:t>
            </a:r>
            <a:r>
              <a:rPr lang="en-US" sz="2400" dirty="0"/>
              <a:t> </a:t>
            </a:r>
            <a:r>
              <a:rPr lang="en-US" sz="2400" dirty="0" smtClean="0"/>
              <a:t>complements </a:t>
            </a:r>
            <a:r>
              <a:rPr lang="en-US" sz="2400" dirty="0"/>
              <a:t>the scientific work of Lunar Flashlight by </a:t>
            </a:r>
            <a:r>
              <a:rPr lang="en-US" sz="2400" dirty="0" smtClean="0"/>
              <a:t>by observing at a </a:t>
            </a:r>
            <a:r>
              <a:rPr lang="en-US" sz="2400" dirty="0"/>
              <a:t>variety of latitudes</a:t>
            </a:r>
            <a:r>
              <a:rPr lang="en-US" sz="2400" dirty="0" smtClean="0"/>
              <a:t>, not </a:t>
            </a:r>
            <a:r>
              <a:rPr lang="en-US" sz="2400" dirty="0"/>
              <a:t>restricted to PSRs </a:t>
            </a:r>
          </a:p>
        </p:txBody>
      </p:sp>
      <p:sp>
        <p:nvSpPr>
          <p:cNvPr id="6" name="Date Placeholder 5"/>
          <p:cNvSpPr>
            <a:spLocks noGrp="1"/>
          </p:cNvSpPr>
          <p:nvPr>
            <p:ph type="dt" sz="half" idx="10"/>
          </p:nvPr>
        </p:nvSpPr>
        <p:spPr/>
        <p:txBody>
          <a:bodyPr/>
          <a:lstStyle/>
          <a:p>
            <a:r>
              <a:rPr lang="en-US" smtClean="0"/>
              <a:t>4/28/15</a:t>
            </a:r>
            <a:endParaRPr lang="en-US"/>
          </a:p>
        </p:txBody>
      </p:sp>
    </p:spTree>
    <p:extLst>
      <p:ext uri="{BB962C8B-B14F-4D97-AF65-F5344CB8AC3E}">
        <p14:creationId xmlns:p14="http://schemas.microsoft.com/office/powerpoint/2010/main" val="32379893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PLE Figure LunarEnvironmen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3195" y="110882"/>
            <a:ext cx="8195970" cy="6507163"/>
          </a:xfrm>
          <a:prstGeom prst="rect">
            <a:avLst/>
          </a:prstGeom>
        </p:spPr>
      </p:pic>
      <p:sp>
        <p:nvSpPr>
          <p:cNvPr id="3" name="Footer Placeholder 2"/>
          <p:cNvSpPr>
            <a:spLocks noGrp="1"/>
          </p:cNvSpPr>
          <p:nvPr>
            <p:ph type="ftr" sz="quarter" idx="11"/>
          </p:nvPr>
        </p:nvSpPr>
        <p:spPr/>
        <p:txBody>
          <a:bodyPr/>
          <a:lstStyle/>
          <a:p>
            <a:r>
              <a:rPr lang="en-US" smtClean="0"/>
              <a:t>Clark etal ISmallSat 2015 IceCube</a:t>
            </a:r>
            <a:endParaRPr lang="en-US"/>
          </a:p>
        </p:txBody>
      </p:sp>
      <p:sp>
        <p:nvSpPr>
          <p:cNvPr id="4" name="Slide Number Placeholder 3"/>
          <p:cNvSpPr>
            <a:spLocks noGrp="1"/>
          </p:cNvSpPr>
          <p:nvPr>
            <p:ph type="sldNum" sz="quarter" idx="12"/>
          </p:nvPr>
        </p:nvSpPr>
        <p:spPr/>
        <p:txBody>
          <a:bodyPr/>
          <a:lstStyle/>
          <a:p>
            <a:fld id="{61DB02BC-888A-9449-ADDC-9153D0D66787}" type="slidenum">
              <a:rPr lang="en-US" smtClean="0"/>
              <a:t>4</a:t>
            </a:fld>
            <a:endParaRPr lang="en-US"/>
          </a:p>
        </p:txBody>
      </p:sp>
      <p:sp>
        <p:nvSpPr>
          <p:cNvPr id="5" name="Date Placeholder 4"/>
          <p:cNvSpPr>
            <a:spLocks noGrp="1"/>
          </p:cNvSpPr>
          <p:nvPr>
            <p:ph type="dt" sz="half" idx="10"/>
          </p:nvPr>
        </p:nvSpPr>
        <p:spPr/>
        <p:txBody>
          <a:bodyPr/>
          <a:lstStyle/>
          <a:p>
            <a:r>
              <a:rPr lang="en-US" smtClean="0"/>
              <a:t>4/28/15</a:t>
            </a:r>
            <a:endParaRPr lang="en-US"/>
          </a:p>
        </p:txBody>
      </p:sp>
    </p:spTree>
    <p:extLst>
      <p:ext uri="{BB962C8B-B14F-4D97-AF65-F5344CB8AC3E}">
        <p14:creationId xmlns:p14="http://schemas.microsoft.com/office/powerpoint/2010/main" val="41189264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Clark etal ISmallSat 2015 IceCube</a:t>
            </a:r>
            <a:endParaRPr lang="en-US"/>
          </a:p>
        </p:txBody>
      </p:sp>
      <p:sp>
        <p:nvSpPr>
          <p:cNvPr id="3" name="Slide Number Placeholder 2"/>
          <p:cNvSpPr>
            <a:spLocks noGrp="1"/>
          </p:cNvSpPr>
          <p:nvPr>
            <p:ph type="sldNum" sz="quarter" idx="12"/>
          </p:nvPr>
        </p:nvSpPr>
        <p:spPr/>
        <p:txBody>
          <a:bodyPr/>
          <a:lstStyle/>
          <a:p>
            <a:fld id="{61DB02BC-888A-9449-ADDC-9153D0D66787}" type="slidenum">
              <a:rPr lang="en-US" smtClean="0"/>
              <a:t>5</a:t>
            </a:fld>
            <a:endParaRPr lang="en-US"/>
          </a:p>
        </p:txBody>
      </p:sp>
      <p:pic>
        <p:nvPicPr>
          <p:cNvPr id="9" name="Picture 8" descr="LCROSS volatiles table.png"/>
          <p:cNvPicPr>
            <a:picLocks noChangeAspect="1"/>
          </p:cNvPicPr>
          <p:nvPr/>
        </p:nvPicPr>
        <p:blipFill rotWithShape="1">
          <a:blip r:embed="rId2">
            <a:extLst>
              <a:ext uri="{28A0092B-C50C-407E-A947-70E740481C1C}">
                <a14:useLocalDpi xmlns:a14="http://schemas.microsoft.com/office/drawing/2010/main" val="0"/>
              </a:ext>
            </a:extLst>
          </a:blip>
          <a:srcRect r="51740"/>
          <a:stretch/>
        </p:blipFill>
        <p:spPr>
          <a:xfrm>
            <a:off x="5509656" y="3140128"/>
            <a:ext cx="3529944" cy="3492954"/>
          </a:xfrm>
          <a:prstGeom prst="rect">
            <a:avLst/>
          </a:prstGeom>
        </p:spPr>
      </p:pic>
      <p:pic>
        <p:nvPicPr>
          <p:cNvPr id="17" name="Picture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70651" y="320565"/>
            <a:ext cx="2692669" cy="2713714"/>
          </a:xfrm>
          <a:prstGeom prst="rect">
            <a:avLst/>
          </a:prstGeom>
          <a:ln>
            <a:solidFill>
              <a:schemeClr val="tx1"/>
            </a:solidFill>
          </a:ln>
          <a:extLst>
            <a:ext uri="{FAA26D3D-D897-4be2-8F04-BA451C77F1D7}">
              <ma14:placeholderFlag xmlns:ma14="http://schemas.microsoft.com/office/mac/drawingml/2011/main"/>
            </a:ext>
          </a:extLst>
        </p:spPr>
      </p:pic>
      <p:pic>
        <p:nvPicPr>
          <p:cNvPr id="20" name="Picture 19"/>
          <p:cNvPicPr>
            <a:picLocks noChangeAspect="1"/>
          </p:cNvPicPr>
          <p:nvPr/>
        </p:nvPicPr>
        <p:blipFill rotWithShape="1">
          <a:blip r:embed="rId4">
            <a:extLst>
              <a:ext uri="{28A0092B-C50C-407E-A947-70E740481C1C}">
                <a14:useLocalDpi xmlns:a14="http://schemas.microsoft.com/office/drawing/2010/main" val="0"/>
              </a:ext>
            </a:extLst>
          </a:blip>
          <a:srcRect l="1648"/>
          <a:stretch/>
        </p:blipFill>
        <p:spPr bwMode="auto">
          <a:xfrm>
            <a:off x="2587064" y="643425"/>
            <a:ext cx="2916618" cy="4023332"/>
          </a:xfrm>
          <a:prstGeom prst="rect">
            <a:avLst/>
          </a:prstGeom>
          <a:noFill/>
          <a:ln>
            <a:solidFill>
              <a:schemeClr val="tx1"/>
            </a:solidFill>
          </a:ln>
          <a:extLst>
            <a:ext uri="{53640926-AAD7-44d8-BBD7-CCE9431645EC}">
              <a14:shadowObscured xmlns:a14="http://schemas.microsoft.com/office/drawing/2010/main"/>
            </a:ext>
            <a:ext uri="{FAA26D3D-D897-4be2-8F04-BA451C77F1D7}">
              <ma14:placeholderFlag xmlns:ma14="http://schemas.microsoft.com/office/mac/drawingml/2011/main"/>
            </a:ext>
          </a:extLst>
        </p:spPr>
      </p:pic>
      <p:sp>
        <p:nvSpPr>
          <p:cNvPr id="22" name="TextBox 21"/>
          <p:cNvSpPr txBox="1"/>
          <p:nvPr/>
        </p:nvSpPr>
        <p:spPr>
          <a:xfrm>
            <a:off x="88195" y="352824"/>
            <a:ext cx="2416645" cy="5463035"/>
          </a:xfrm>
          <a:prstGeom prst="rect">
            <a:avLst/>
          </a:prstGeom>
          <a:solidFill>
            <a:schemeClr val="bg1">
              <a:alpha val="50000"/>
            </a:schemeClr>
          </a:solidFill>
        </p:spPr>
        <p:txBody>
          <a:bodyPr wrap="square" rtlCol="0">
            <a:spAutoFit/>
          </a:bodyPr>
          <a:lstStyle/>
          <a:p>
            <a:pPr algn="just">
              <a:spcAft>
                <a:spcPts val="1000"/>
              </a:spcAft>
            </a:pPr>
            <a:r>
              <a:rPr lang="en-US" dirty="0">
                <a:latin typeface="Times New Roman"/>
                <a:ea typeface="ＭＳ 明朝"/>
                <a:cs typeface="Times New Roman"/>
              </a:rPr>
              <a:t>While M3 provided a ‘snapshot’ mosaic of lunar nearside indicating surface coating of OH/H</a:t>
            </a:r>
            <a:r>
              <a:rPr lang="en-US" baseline="-25000" dirty="0">
                <a:latin typeface="Times New Roman"/>
                <a:ea typeface="ＭＳ 明朝"/>
                <a:cs typeface="Times New Roman"/>
              </a:rPr>
              <a:t>2</a:t>
            </a:r>
            <a:r>
              <a:rPr lang="en-US" dirty="0">
                <a:latin typeface="Times New Roman"/>
                <a:ea typeface="ＭＳ 明朝"/>
                <a:cs typeface="Times New Roman"/>
              </a:rPr>
              <a:t>O (blue) near the poles, </a:t>
            </a:r>
            <a:endParaRPr lang="en-US" dirty="0" smtClean="0">
              <a:latin typeface="Times New Roman"/>
              <a:ea typeface="ＭＳ 明朝"/>
              <a:cs typeface="Times New Roman"/>
            </a:endParaRPr>
          </a:p>
          <a:p>
            <a:pPr algn="just">
              <a:spcAft>
                <a:spcPts val="1000"/>
              </a:spcAft>
            </a:pPr>
            <a:r>
              <a:rPr lang="en-US" dirty="0" smtClean="0">
                <a:solidFill>
                  <a:srgbClr val="000000"/>
                </a:solidFill>
                <a:latin typeface="Times New Roman"/>
                <a:ea typeface="Calibri"/>
                <a:cs typeface="Times New Roman"/>
              </a:rPr>
              <a:t>Early </a:t>
            </a:r>
            <a:r>
              <a:rPr lang="en-US" dirty="0">
                <a:solidFill>
                  <a:srgbClr val="000000"/>
                </a:solidFill>
                <a:latin typeface="Times New Roman"/>
                <a:ea typeface="Calibri"/>
                <a:cs typeface="Times New Roman"/>
              </a:rPr>
              <a:t>evidence for diurnal variation trend in OH absorption (Sunshine et al. 2009) </a:t>
            </a:r>
            <a:endParaRPr lang="en-US" dirty="0" smtClean="0">
              <a:solidFill>
                <a:srgbClr val="000000"/>
              </a:solidFill>
              <a:latin typeface="Times New Roman"/>
              <a:ea typeface="Calibri"/>
              <a:cs typeface="Times New Roman"/>
            </a:endParaRPr>
          </a:p>
          <a:p>
            <a:pPr algn="just">
              <a:spcAft>
                <a:spcPts val="1000"/>
              </a:spcAft>
            </a:pPr>
            <a:r>
              <a:rPr lang="en-US" dirty="0" smtClean="0">
                <a:solidFill>
                  <a:srgbClr val="000000"/>
                </a:solidFill>
                <a:latin typeface="Times New Roman"/>
                <a:ea typeface="Calibri"/>
                <a:cs typeface="Times New Roman"/>
              </a:rPr>
              <a:t>LCROSS provided evidence of additional subsurface volatiles.</a:t>
            </a:r>
          </a:p>
          <a:p>
            <a:pPr algn="just">
              <a:spcAft>
                <a:spcPts val="1000"/>
              </a:spcAft>
            </a:pPr>
            <a:r>
              <a:rPr lang="en-US" b="1" dirty="0" smtClean="0">
                <a:latin typeface="Times New Roman"/>
                <a:ea typeface="ＭＳ 明朝"/>
                <a:cs typeface="Times New Roman"/>
              </a:rPr>
              <a:t>IceCube will extend ‘snapshots’ to geospatially linked time of day and latitude coverage.</a:t>
            </a:r>
            <a:endParaRPr lang="en-US" b="1" dirty="0">
              <a:solidFill>
                <a:srgbClr val="000000"/>
              </a:solidFill>
              <a:latin typeface="Times New Roman"/>
              <a:ea typeface="Calibri"/>
              <a:cs typeface="Times New Roman"/>
            </a:endParaRPr>
          </a:p>
        </p:txBody>
      </p:sp>
      <p:sp>
        <p:nvSpPr>
          <p:cNvPr id="4" name="Date Placeholder 3"/>
          <p:cNvSpPr>
            <a:spLocks noGrp="1"/>
          </p:cNvSpPr>
          <p:nvPr>
            <p:ph type="dt" sz="half" idx="10"/>
          </p:nvPr>
        </p:nvSpPr>
        <p:spPr/>
        <p:txBody>
          <a:bodyPr/>
          <a:lstStyle/>
          <a:p>
            <a:r>
              <a:rPr lang="en-US" smtClean="0"/>
              <a:t>4/28/15</a:t>
            </a:r>
            <a:endParaRPr lang="en-US"/>
          </a:p>
        </p:txBody>
      </p:sp>
    </p:spTree>
    <p:extLst>
      <p:ext uri="{BB962C8B-B14F-4D97-AF65-F5344CB8AC3E}">
        <p14:creationId xmlns:p14="http://schemas.microsoft.com/office/powerpoint/2010/main" val="32206893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Clark etal ISmallSat 2015 IceCube</a:t>
            </a:r>
            <a:endParaRPr lang="en-US"/>
          </a:p>
        </p:txBody>
      </p:sp>
      <p:sp>
        <p:nvSpPr>
          <p:cNvPr id="3" name="Slide Number Placeholder 2"/>
          <p:cNvSpPr>
            <a:spLocks noGrp="1"/>
          </p:cNvSpPr>
          <p:nvPr>
            <p:ph type="sldNum" sz="quarter" idx="12"/>
          </p:nvPr>
        </p:nvSpPr>
        <p:spPr/>
        <p:txBody>
          <a:bodyPr/>
          <a:lstStyle/>
          <a:p>
            <a:fld id="{61DB02BC-888A-9449-ADDC-9153D0D66787}" type="slidenum">
              <a:rPr lang="en-US" smtClean="0"/>
              <a:t>6</a:t>
            </a:fld>
            <a:endParaRPr lang="en-US"/>
          </a:p>
        </p:txBody>
      </p:sp>
      <p:pic>
        <p:nvPicPr>
          <p:cNvPr id="5" name="Picture 4"/>
          <p:cNvPicPr>
            <a:picLocks/>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57597" y="1528183"/>
            <a:ext cx="7086281" cy="5087117"/>
          </a:xfrm>
          <a:prstGeom prst="rect">
            <a:avLst/>
          </a:prstGeom>
          <a:noFill/>
          <a:extLst>
            <a:ext uri="{FAA26D3D-D897-4be2-8F04-BA451C77F1D7}">
              <ma14:placeholderFlag xmlns:ma14="http://schemas.microsoft.com/office/mac/drawingml/2011/main"/>
            </a:ext>
          </a:extLst>
        </p:spPr>
      </p:pic>
      <p:sp>
        <p:nvSpPr>
          <p:cNvPr id="7" name="TextBox 6"/>
          <p:cNvSpPr txBox="1"/>
          <p:nvPr/>
        </p:nvSpPr>
        <p:spPr>
          <a:xfrm>
            <a:off x="261949" y="136769"/>
            <a:ext cx="8695069" cy="1323439"/>
          </a:xfrm>
          <a:prstGeom prst="rect">
            <a:avLst/>
          </a:prstGeom>
          <a:solidFill>
            <a:schemeClr val="bg1">
              <a:alpha val="50000"/>
            </a:schemeClr>
          </a:solidFill>
        </p:spPr>
        <p:txBody>
          <a:bodyPr wrap="square" rtlCol="0">
            <a:spAutoFit/>
          </a:bodyPr>
          <a:lstStyle/>
          <a:p>
            <a:pPr marL="342900" indent="-342900">
              <a:buFont typeface="Arial"/>
              <a:buChar char="•"/>
            </a:pPr>
            <a:r>
              <a:rPr lang="en-US" sz="2000" dirty="0" smtClean="0"/>
              <a:t>Broadband IR spectrometer with HgCdTe and compact line separation (LVF)</a:t>
            </a:r>
          </a:p>
          <a:p>
            <a:pPr marL="342900" indent="-342900">
              <a:buFont typeface="Arial"/>
              <a:buChar char="•"/>
            </a:pPr>
            <a:r>
              <a:rPr lang="en-US" sz="2000" dirty="0"/>
              <a:t>C</a:t>
            </a:r>
            <a:r>
              <a:rPr lang="en-US" sz="2000" dirty="0" smtClean="0"/>
              <a:t>ompact </a:t>
            </a:r>
            <a:r>
              <a:rPr lang="en-US" sz="2000" dirty="0"/>
              <a:t>microcrycooler to ≤ </a:t>
            </a:r>
            <a:r>
              <a:rPr lang="en-US" sz="2000" dirty="0" smtClean="0"/>
              <a:t>120K </a:t>
            </a:r>
            <a:r>
              <a:rPr lang="en-US" sz="2000" dirty="0"/>
              <a:t>to provide </a:t>
            </a:r>
            <a:r>
              <a:rPr lang="en-US" sz="2000" dirty="0" smtClean="0"/>
              <a:t>long wavelength coverage</a:t>
            </a:r>
          </a:p>
          <a:p>
            <a:pPr marL="342900" indent="-342900">
              <a:buFont typeface="Arial"/>
              <a:buChar char="•"/>
            </a:pPr>
            <a:r>
              <a:rPr lang="en-US" sz="2000" dirty="0" smtClean="0"/>
              <a:t>compact </a:t>
            </a:r>
            <a:r>
              <a:rPr lang="en-US" sz="2000" dirty="0"/>
              <a:t>optics </a:t>
            </a:r>
            <a:r>
              <a:rPr lang="en-US" sz="2000" dirty="0" smtClean="0"/>
              <a:t>box designed to remain </a:t>
            </a:r>
            <a:r>
              <a:rPr lang="en-US" sz="2000" dirty="0"/>
              <a:t>below </a:t>
            </a:r>
            <a:r>
              <a:rPr lang="en-US" sz="2000" dirty="0" smtClean="0"/>
              <a:t>220K</a:t>
            </a:r>
          </a:p>
          <a:p>
            <a:pPr marL="342900" indent="-342900">
              <a:buFont typeface="Arial"/>
              <a:buChar char="•"/>
            </a:pPr>
            <a:r>
              <a:rPr lang="en-US" sz="2000" dirty="0" smtClean="0"/>
              <a:t>OSIRIS Rex OVIRS heritage design  </a:t>
            </a:r>
          </a:p>
        </p:txBody>
      </p:sp>
      <p:sp>
        <p:nvSpPr>
          <p:cNvPr id="4" name="Date Placeholder 3"/>
          <p:cNvSpPr>
            <a:spLocks noGrp="1"/>
          </p:cNvSpPr>
          <p:nvPr>
            <p:ph type="dt" sz="half" idx="10"/>
          </p:nvPr>
        </p:nvSpPr>
        <p:spPr/>
        <p:txBody>
          <a:bodyPr/>
          <a:lstStyle/>
          <a:p>
            <a:r>
              <a:rPr lang="en-US" smtClean="0"/>
              <a:t>4/28/15</a:t>
            </a:r>
            <a:endParaRPr lang="en-US"/>
          </a:p>
        </p:txBody>
      </p:sp>
    </p:spTree>
    <p:extLst>
      <p:ext uri="{BB962C8B-B14F-4D97-AF65-F5344CB8AC3E}">
        <p14:creationId xmlns:p14="http://schemas.microsoft.com/office/powerpoint/2010/main" val="28787861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Clark etal ISmallSat 2015 IceCube</a:t>
            </a:r>
            <a:endParaRPr lang="en-US"/>
          </a:p>
        </p:txBody>
      </p:sp>
      <p:sp>
        <p:nvSpPr>
          <p:cNvPr id="3" name="Slide Number Placeholder 2"/>
          <p:cNvSpPr>
            <a:spLocks noGrp="1"/>
          </p:cNvSpPr>
          <p:nvPr>
            <p:ph type="sldNum" sz="quarter" idx="12"/>
          </p:nvPr>
        </p:nvSpPr>
        <p:spPr/>
        <p:txBody>
          <a:bodyPr/>
          <a:lstStyle/>
          <a:p>
            <a:fld id="{61DB02BC-888A-9449-ADDC-9153D0D66787}" type="slidenum">
              <a:rPr lang="en-US" smtClean="0"/>
              <a:t>7</a:t>
            </a:fld>
            <a:endParaRPr lang="en-US"/>
          </a:p>
        </p:txBody>
      </p:sp>
      <p:grpSp>
        <p:nvGrpSpPr>
          <p:cNvPr id="4" name="Group 3"/>
          <p:cNvGrpSpPr/>
          <p:nvPr/>
        </p:nvGrpSpPr>
        <p:grpSpPr>
          <a:xfrm>
            <a:off x="5328442" y="495047"/>
            <a:ext cx="3562604" cy="5251792"/>
            <a:chOff x="0" y="-110052"/>
            <a:chExt cx="2781300" cy="4457758"/>
          </a:xfrm>
          <a:extLst>
            <a:ext uri="{0CCBE362-F206-4b92-989A-16890622DB6E}">
              <ma14:wrappingTextBoxFlag xmlns:ma14="http://schemas.microsoft.com/office/mac/drawingml/2011/main"/>
            </a:ext>
          </a:extLst>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10052"/>
              <a:ext cx="2781300" cy="2971800"/>
            </a:xfrm>
            <a:prstGeom prst="rect">
              <a:avLst/>
            </a:prstGeom>
            <a:noFill/>
            <a:ln>
              <a:solidFill>
                <a:schemeClr val="tx1"/>
              </a:solidFill>
            </a:ln>
            <a:extLst>
              <a:ext uri="{FAA26D3D-D897-4be2-8F04-BA451C77F1D7}">
                <ma14:placeholderFlag xmlns:ma14="http://schemas.microsoft.com/office/mac/drawingml/2011/main"/>
              </a:ext>
            </a:extLst>
          </p:spPr>
        </p:pic>
        <p:sp>
          <p:nvSpPr>
            <p:cNvPr id="6" name="Text Box 15"/>
            <p:cNvSpPr txBox="1"/>
            <p:nvPr/>
          </p:nvSpPr>
          <p:spPr>
            <a:xfrm>
              <a:off x="0" y="2971799"/>
              <a:ext cx="2781300" cy="1375907"/>
            </a:xfrm>
            <a:prstGeom prst="rect">
              <a:avLst/>
            </a:prstGeom>
            <a:noFill/>
            <a:ln>
              <a:solidFill>
                <a:schemeClr val="tx1"/>
              </a:solidFill>
            </a:ln>
            <a:effectLst/>
            <a:extLst>
              <a:ext uri="{C572A759-6A51-4108-AA02-DFA0A04FC94B}">
                <ma14:wrappingTextBoxFlag xmlns:ma14="http://schemas.microsoft.com/office/mac/drawingml/2011/main"/>
              </a:ext>
            </a:extLst>
          </p:spPr>
          <p:txBody>
            <a:bodyPr rot="0" spcFirstLastPara="0" vert="horz" wrap="square" lIns="0" tIns="0" rIns="0" bIns="0" numCol="1" spcCol="0" rtlCol="0" fromWordArt="0" anchor="t" anchorCtr="0" forceAA="0" compatLnSpc="1">
              <a:prstTxWarp prst="textNoShape">
                <a:avLst/>
              </a:prstTxWarp>
              <a:noAutofit/>
            </a:bodyPr>
            <a:lstStyle/>
            <a:p>
              <a:pPr marL="0" marR="0" algn="just">
                <a:spcBef>
                  <a:spcPts val="0"/>
                </a:spcBef>
                <a:spcAft>
                  <a:spcPts val="1000"/>
                </a:spcAft>
              </a:pPr>
              <a:r>
                <a:rPr lang="en-US" dirty="0" smtClean="0">
                  <a:solidFill>
                    <a:srgbClr val="000000"/>
                  </a:solidFill>
                  <a:latin typeface="Times New Roman"/>
                  <a:ea typeface="Calibri"/>
                  <a:cs typeface="Times New Roman"/>
                </a:rPr>
                <a:t>Ice Cube</a:t>
              </a:r>
              <a:r>
                <a:rPr lang="en-US" b="0" dirty="0" smtClean="0">
                  <a:solidFill>
                    <a:srgbClr val="000000"/>
                  </a:solidFill>
                  <a:effectLst/>
                  <a:latin typeface="Times New Roman"/>
                  <a:ea typeface="Calibri"/>
                  <a:cs typeface="Times New Roman"/>
                </a:rPr>
                <a:t> </a:t>
              </a:r>
              <a:r>
                <a:rPr lang="en-US" b="0" dirty="0">
                  <a:solidFill>
                    <a:srgbClr val="000000"/>
                  </a:solidFill>
                  <a:effectLst/>
                  <a:latin typeface="Times New Roman"/>
                  <a:ea typeface="Calibri"/>
                  <a:cs typeface="Times New Roman"/>
                </a:rPr>
                <a:t>measurements </a:t>
              </a:r>
              <a:r>
                <a:rPr lang="en-US" dirty="0" smtClean="0">
                  <a:solidFill>
                    <a:srgbClr val="000000"/>
                  </a:solidFill>
                  <a:latin typeface="Times New Roman"/>
                  <a:ea typeface="Calibri"/>
                  <a:cs typeface="Times New Roman"/>
                </a:rPr>
                <a:t>will</a:t>
              </a:r>
              <a:r>
                <a:rPr lang="en-US" b="0" dirty="0" smtClean="0">
                  <a:solidFill>
                    <a:srgbClr val="000000"/>
                  </a:solidFill>
                  <a:effectLst/>
                  <a:latin typeface="Times New Roman"/>
                  <a:ea typeface="Calibri"/>
                  <a:cs typeface="Times New Roman"/>
                </a:rPr>
                <a:t> </a:t>
              </a:r>
              <a:r>
                <a:rPr lang="en-US" b="0" dirty="0">
                  <a:solidFill>
                    <a:srgbClr val="000000"/>
                  </a:solidFill>
                  <a:effectLst/>
                  <a:latin typeface="Times New Roman"/>
                  <a:ea typeface="Calibri"/>
                  <a:cs typeface="Times New Roman"/>
                </a:rPr>
                <a:t>not cut off (</a:t>
              </a:r>
              <a:r>
                <a:rPr lang="en-US" b="0" dirty="0" err="1">
                  <a:solidFill>
                    <a:srgbClr val="000000"/>
                  </a:solidFill>
                  <a:effectLst/>
                  <a:latin typeface="Times New Roman"/>
                  <a:ea typeface="Calibri"/>
                  <a:cs typeface="Times New Roman"/>
                </a:rPr>
                <a:t>Pieters</a:t>
              </a:r>
              <a:r>
                <a:rPr lang="en-US" b="0" dirty="0">
                  <a:solidFill>
                    <a:srgbClr val="000000"/>
                  </a:solidFill>
                  <a:effectLst/>
                  <a:latin typeface="Times New Roman"/>
                  <a:ea typeface="Calibri"/>
                  <a:cs typeface="Times New Roman"/>
                </a:rPr>
                <a:t> et al. 2009) but encompass the broad 3 um band to distinguish overlapping OH, water, and ice features.</a:t>
              </a:r>
              <a:endParaRPr lang="en-US" b="1" dirty="0">
                <a:solidFill>
                  <a:srgbClr val="000000"/>
                </a:solidFill>
                <a:effectLst/>
                <a:latin typeface="Calibri"/>
                <a:ea typeface="Calibri"/>
                <a:cs typeface="Times New Roman"/>
              </a:endParaRPr>
            </a:p>
          </p:txBody>
        </p:sp>
      </p:grpSp>
      <p:pic>
        <p:nvPicPr>
          <p:cNvPr id="11" name="Picture 10"/>
          <p:cNvPicPr/>
          <p:nvPr/>
        </p:nvPicPr>
        <p:blipFill rotWithShape="1">
          <a:blip r:embed="rId3">
            <a:extLst>
              <a:ext uri="{28A0092B-C50C-407E-A947-70E740481C1C}">
                <a14:useLocalDpi xmlns:a14="http://schemas.microsoft.com/office/drawing/2010/main" val="0"/>
              </a:ext>
            </a:extLst>
          </a:blip>
          <a:srcRect l="8565" t="9122" r="30555" b="11636"/>
          <a:stretch/>
        </p:blipFill>
        <p:spPr bwMode="auto">
          <a:xfrm>
            <a:off x="154388" y="107800"/>
            <a:ext cx="4890577" cy="6595840"/>
          </a:xfrm>
          <a:prstGeom prst="rect">
            <a:avLst/>
          </a:prstGeom>
          <a:ln>
            <a:noFill/>
          </a:ln>
          <a:extLst>
            <a:ext uri="{53640926-AAD7-44d8-BBD7-CCE9431645EC}">
              <a14:shadowObscured xmlns:a14="http://schemas.microsoft.com/office/drawing/2010/main"/>
            </a:ext>
            <a:ext uri="{FAA26D3D-D897-4be2-8F04-BA451C77F1D7}">
              <ma14:placeholderFlag xmlns:ma14="http://schemas.microsoft.com/office/mac/drawingml/2011/main"/>
            </a:ext>
          </a:extLst>
        </p:spPr>
      </p:pic>
      <p:sp>
        <p:nvSpPr>
          <p:cNvPr id="7" name="Date Placeholder 6"/>
          <p:cNvSpPr>
            <a:spLocks noGrp="1"/>
          </p:cNvSpPr>
          <p:nvPr>
            <p:ph type="dt" sz="half" idx="10"/>
          </p:nvPr>
        </p:nvSpPr>
        <p:spPr/>
        <p:txBody>
          <a:bodyPr/>
          <a:lstStyle/>
          <a:p>
            <a:r>
              <a:rPr lang="en-US" smtClean="0"/>
              <a:t>4/28/15</a:t>
            </a:r>
            <a:endParaRPr lang="en-US"/>
          </a:p>
        </p:txBody>
      </p:sp>
    </p:spTree>
    <p:extLst>
      <p:ext uri="{BB962C8B-B14F-4D97-AF65-F5344CB8AC3E}">
        <p14:creationId xmlns:p14="http://schemas.microsoft.com/office/powerpoint/2010/main" val="5592993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6 month mission trajectory.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0400" y="110851"/>
            <a:ext cx="7596280" cy="6371252"/>
          </a:xfrm>
          <a:prstGeom prst="rect">
            <a:avLst/>
          </a:prstGeom>
          <a:solidFill>
            <a:schemeClr val="bg1"/>
          </a:solidFill>
        </p:spPr>
      </p:pic>
      <p:sp>
        <p:nvSpPr>
          <p:cNvPr id="3" name="Footer Placeholder 2"/>
          <p:cNvSpPr>
            <a:spLocks noGrp="1"/>
          </p:cNvSpPr>
          <p:nvPr>
            <p:ph type="ftr" sz="quarter" idx="11"/>
          </p:nvPr>
        </p:nvSpPr>
        <p:spPr/>
        <p:txBody>
          <a:bodyPr/>
          <a:lstStyle/>
          <a:p>
            <a:r>
              <a:rPr lang="en-US" smtClean="0"/>
              <a:t>Clark etal ISmallSat 2015 IceCube</a:t>
            </a:r>
            <a:endParaRPr lang="en-US"/>
          </a:p>
        </p:txBody>
      </p:sp>
      <p:sp>
        <p:nvSpPr>
          <p:cNvPr id="4" name="Slide Number Placeholder 3"/>
          <p:cNvSpPr>
            <a:spLocks noGrp="1"/>
          </p:cNvSpPr>
          <p:nvPr>
            <p:ph type="sldNum" sz="quarter" idx="12"/>
          </p:nvPr>
        </p:nvSpPr>
        <p:spPr/>
        <p:txBody>
          <a:bodyPr/>
          <a:lstStyle/>
          <a:p>
            <a:fld id="{61DB02BC-888A-9449-ADDC-9153D0D66787}" type="slidenum">
              <a:rPr lang="en-US" smtClean="0"/>
              <a:t>8</a:t>
            </a:fld>
            <a:endParaRPr lang="en-US"/>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8830" y="272887"/>
            <a:ext cx="2057400" cy="3006435"/>
          </a:xfrm>
          <a:prstGeom prst="rect">
            <a:avLst/>
          </a:prstGeom>
          <a:ln>
            <a:solidFill>
              <a:schemeClr val="tx1"/>
            </a:solidFill>
          </a:ln>
          <a:extLst>
            <a:ext uri="{FAA26D3D-D897-4be2-8F04-BA451C77F1D7}">
              <ma14:placeholderFlag xmlns:ma14="http://schemas.microsoft.com/office/mac/drawingml/2011/main"/>
            </a:ext>
          </a:extLst>
        </p:spPr>
      </p:pic>
      <p:sp>
        <p:nvSpPr>
          <p:cNvPr id="5" name="Date Placeholder 4"/>
          <p:cNvSpPr>
            <a:spLocks noGrp="1"/>
          </p:cNvSpPr>
          <p:nvPr>
            <p:ph type="dt" sz="half" idx="10"/>
          </p:nvPr>
        </p:nvSpPr>
        <p:spPr/>
        <p:txBody>
          <a:bodyPr/>
          <a:lstStyle/>
          <a:p>
            <a:r>
              <a:rPr lang="en-US" smtClean="0"/>
              <a:t>4/28/15</a:t>
            </a:r>
            <a:endParaRPr lang="en-US"/>
          </a:p>
        </p:txBody>
      </p:sp>
    </p:spTree>
    <p:extLst>
      <p:ext uri="{BB962C8B-B14F-4D97-AF65-F5344CB8AC3E}">
        <p14:creationId xmlns:p14="http://schemas.microsoft.com/office/powerpoint/2010/main" val="28830603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Clark etal ISmallSat 2015 IceCube</a:t>
            </a:r>
            <a:endParaRPr lang="en-US"/>
          </a:p>
        </p:txBody>
      </p:sp>
      <p:sp>
        <p:nvSpPr>
          <p:cNvPr id="3" name="Slide Number Placeholder 2"/>
          <p:cNvSpPr>
            <a:spLocks noGrp="1"/>
          </p:cNvSpPr>
          <p:nvPr>
            <p:ph type="sldNum" sz="quarter" idx="12"/>
          </p:nvPr>
        </p:nvSpPr>
        <p:spPr/>
        <p:txBody>
          <a:bodyPr/>
          <a:lstStyle/>
          <a:p>
            <a:fld id="{61DB02BC-888A-9449-ADDC-9153D0D66787}" type="slidenum">
              <a:rPr lang="en-US" smtClean="0"/>
              <a:t>9</a:t>
            </a:fld>
            <a:endParaRPr lang="en-US"/>
          </a:p>
        </p:txBody>
      </p:sp>
      <p:grpSp>
        <p:nvGrpSpPr>
          <p:cNvPr id="4" name="Group 3"/>
          <p:cNvGrpSpPr/>
          <p:nvPr/>
        </p:nvGrpSpPr>
        <p:grpSpPr>
          <a:xfrm>
            <a:off x="216600" y="324655"/>
            <a:ext cx="4383717" cy="6046351"/>
            <a:chOff x="0" y="-1"/>
            <a:chExt cx="3397292" cy="4056262"/>
          </a:xfrm>
          <a:extLst>
            <a:ext uri="{0CCBE362-F206-4b92-989A-16890622DB6E}">
              <ma14:wrappingTextBoxFlag xmlns:ma14="http://schemas.microsoft.com/office/mac/drawingml/2011/main"/>
            </a:ext>
          </a:extLst>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3397292" cy="2828923"/>
            </a:xfrm>
            <a:prstGeom prst="rect">
              <a:avLst/>
            </a:prstGeom>
            <a:noFill/>
            <a:extLst>
              <a:ext uri="{FAA26D3D-D897-4be2-8F04-BA451C77F1D7}">
                <ma14:placeholderFlag xmlns:ma14="http://schemas.microsoft.com/office/mac/drawingml/2011/main"/>
              </a:ext>
            </a:extLst>
          </p:spPr>
        </p:pic>
        <p:sp>
          <p:nvSpPr>
            <p:cNvPr id="6" name="Text Box 46"/>
            <p:cNvSpPr txBox="1"/>
            <p:nvPr/>
          </p:nvSpPr>
          <p:spPr>
            <a:xfrm>
              <a:off x="0" y="3502817"/>
              <a:ext cx="3397292" cy="553444"/>
            </a:xfrm>
            <a:prstGeom prst="rect">
              <a:avLst/>
            </a:prstGeom>
            <a:solidFill>
              <a:prstClr val="white"/>
            </a:solidFill>
            <a:ln>
              <a:solidFill>
                <a:schemeClr val="tx1"/>
              </a:solidFill>
            </a:ln>
            <a:effectLst/>
            <a:extLst>
              <a:ext uri="{C572A759-6A51-4108-AA02-DFA0A04FC94B}">
                <ma14:wrappingTextBoxFlag xmlns:ma14="http://schemas.microsoft.com/office/mac/drawingml/2011/main"/>
              </a:ext>
            </a:extLst>
          </p:spPr>
          <p:txBody>
            <a:bodyPr rot="0" spcFirstLastPara="0" vert="horz" wrap="square" lIns="0" tIns="0" rIns="0" bIns="0" numCol="1" spcCol="0" rtlCol="0" fromWordArt="0" anchor="t" anchorCtr="0" forceAA="0" compatLnSpc="1">
              <a:prstTxWarp prst="textNoShape">
                <a:avLst/>
              </a:prstTxWarp>
              <a:noAutofit/>
            </a:bodyPr>
            <a:lstStyle/>
            <a:p>
              <a:pPr marL="0" marR="0">
                <a:spcBef>
                  <a:spcPts val="0"/>
                </a:spcBef>
                <a:spcAft>
                  <a:spcPts val="1000"/>
                </a:spcAft>
              </a:pPr>
              <a:r>
                <a:rPr lang="en-US" b="1" dirty="0" err="1" smtClean="0">
                  <a:solidFill>
                    <a:srgbClr val="000000"/>
                  </a:solidFill>
                  <a:latin typeface="Times New Roman"/>
                  <a:ea typeface="Calibri"/>
                  <a:cs typeface="Times New Roman"/>
                </a:rPr>
                <a:t>IceCube</a:t>
              </a:r>
              <a:r>
                <a:rPr lang="en-US" b="0" dirty="0" smtClean="0">
                  <a:solidFill>
                    <a:srgbClr val="000000"/>
                  </a:solidFill>
                  <a:effectLst/>
                  <a:latin typeface="Times New Roman"/>
                  <a:ea typeface="Calibri"/>
                  <a:cs typeface="Times New Roman"/>
                </a:rPr>
                <a:t> </a:t>
              </a:r>
              <a:r>
                <a:rPr lang="en-US" b="0" dirty="0">
                  <a:solidFill>
                    <a:srgbClr val="000000"/>
                  </a:solidFill>
                  <a:effectLst/>
                  <a:latin typeface="Times New Roman"/>
                  <a:ea typeface="Calibri"/>
                  <a:cs typeface="Times New Roman"/>
                </a:rPr>
                <a:t>utilizes a minimal DV transfer trajectory harnessing expertise of GSFC flight dynamics.</a:t>
              </a:r>
              <a:endParaRPr lang="en-US" b="1" dirty="0">
                <a:solidFill>
                  <a:srgbClr val="000000"/>
                </a:solidFill>
                <a:effectLst/>
                <a:latin typeface="Calibri"/>
                <a:ea typeface="Calibri"/>
                <a:cs typeface="Times New Roman"/>
              </a:endParaRPr>
            </a:p>
          </p:txBody>
        </p:sp>
      </p:grpSp>
      <p:grpSp>
        <p:nvGrpSpPr>
          <p:cNvPr id="7" name="Group 6"/>
          <p:cNvGrpSpPr/>
          <p:nvPr/>
        </p:nvGrpSpPr>
        <p:grpSpPr>
          <a:xfrm>
            <a:off x="4779208" y="281606"/>
            <a:ext cx="4172376" cy="6132468"/>
            <a:chOff x="-654217" y="-1"/>
            <a:chExt cx="3894167" cy="4460750"/>
          </a:xfrm>
          <a:extLst>
            <a:ext uri="{0CCBE362-F206-4b92-989A-16890622DB6E}">
              <ma14:wrappingTextBoxFlag xmlns:ma14="http://schemas.microsoft.com/office/mac/drawingml/2011/main"/>
            </a:ext>
          </a:extLst>
        </p:grpSpPr>
        <p:pic>
          <p:nvPicPr>
            <p:cNvPr id="8"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4217" y="-1"/>
              <a:ext cx="3853983" cy="3098647"/>
            </a:xfrm>
            <a:prstGeom prst="rect">
              <a:avLst/>
            </a:prstGeom>
            <a:noFill/>
            <a:extLst>
              <a:ext uri="{FAA26D3D-D897-4be2-8F04-BA451C77F1D7}">
                <ma14:placeholderFlag xmlns:ma14="http://schemas.microsoft.com/office/mac/drawingml/2011/main"/>
              </a:ext>
            </a:extLst>
          </p:spPr>
        </p:pic>
        <p:sp>
          <p:nvSpPr>
            <p:cNvPr id="9" name="Text Box 9"/>
            <p:cNvSpPr txBox="1"/>
            <p:nvPr/>
          </p:nvSpPr>
          <p:spPr>
            <a:xfrm>
              <a:off x="-614032" y="3778066"/>
              <a:ext cx="3853982" cy="682683"/>
            </a:xfrm>
            <a:prstGeom prst="rect">
              <a:avLst/>
            </a:prstGeom>
            <a:solidFill>
              <a:prstClr val="white"/>
            </a:solidFill>
            <a:ln>
              <a:solidFill>
                <a:schemeClr val="tx1"/>
              </a:solidFill>
            </a:ln>
            <a:effectLst/>
            <a:extLst>
              <a:ext uri="{C572A759-6A51-4108-AA02-DFA0A04FC94B}">
                <ma14:wrappingTextBoxFlag xmlns:ma14="http://schemas.microsoft.com/office/mac/drawingml/2011/main"/>
              </a:ext>
            </a:extLst>
          </p:spPr>
          <p:txBody>
            <a:bodyPr rot="0" spcFirstLastPara="0" vert="horz" wrap="square" lIns="0" tIns="0" rIns="0" bIns="0" numCol="1" spcCol="0" rtlCol="0" fromWordArt="0" anchor="t" anchorCtr="0" forceAA="0" compatLnSpc="1">
              <a:prstTxWarp prst="textNoShape">
                <a:avLst/>
              </a:prstTxWarp>
              <a:noAutofit/>
            </a:bodyPr>
            <a:lstStyle/>
            <a:p>
              <a:pPr marL="0" marR="0" algn="just">
                <a:spcBef>
                  <a:spcPts val="0"/>
                </a:spcBef>
                <a:spcAft>
                  <a:spcPts val="0"/>
                </a:spcAft>
              </a:pPr>
              <a:r>
                <a:rPr lang="en-US" b="1" dirty="0" err="1" smtClean="0">
                  <a:solidFill>
                    <a:srgbClr val="000000"/>
                  </a:solidFill>
                  <a:latin typeface="Times New Roman"/>
                  <a:ea typeface="Calibri"/>
                  <a:cs typeface="Times New Roman"/>
                </a:rPr>
                <a:t>IceCube</a:t>
              </a:r>
              <a:r>
                <a:rPr lang="en-US" b="0" dirty="0" smtClean="0">
                  <a:solidFill>
                    <a:srgbClr val="000000"/>
                  </a:solidFill>
                  <a:effectLst/>
                  <a:latin typeface="Times New Roman"/>
                  <a:ea typeface="Calibri"/>
                  <a:cs typeface="Times New Roman"/>
                </a:rPr>
                <a:t> </a:t>
              </a:r>
              <a:r>
                <a:rPr lang="en-US" b="0" dirty="0">
                  <a:solidFill>
                    <a:srgbClr val="000000"/>
                  </a:solidFill>
                  <a:effectLst/>
                  <a:latin typeface="Times New Roman"/>
                  <a:ea typeface="Calibri"/>
                  <a:cs typeface="Times New Roman"/>
                </a:rPr>
                <a:t>lunar capture and science orbit designed by experienced GSFC flight dynamics team.</a:t>
              </a:r>
              <a:endParaRPr lang="en-US" b="1" dirty="0">
                <a:solidFill>
                  <a:srgbClr val="000000"/>
                </a:solidFill>
                <a:effectLst/>
                <a:latin typeface="Calibri"/>
                <a:ea typeface="Calibri"/>
                <a:cs typeface="Times New Roman"/>
              </a:endParaRPr>
            </a:p>
          </p:txBody>
        </p:sp>
      </p:grpSp>
      <p:sp>
        <p:nvSpPr>
          <p:cNvPr id="10" name="Date Placeholder 9"/>
          <p:cNvSpPr>
            <a:spLocks noGrp="1"/>
          </p:cNvSpPr>
          <p:nvPr>
            <p:ph type="dt" sz="half" idx="10"/>
          </p:nvPr>
        </p:nvSpPr>
        <p:spPr/>
        <p:txBody>
          <a:bodyPr/>
          <a:lstStyle/>
          <a:p>
            <a:r>
              <a:rPr lang="en-US" smtClean="0"/>
              <a:t>4/28/15</a:t>
            </a:r>
            <a:endParaRPr lang="en-US"/>
          </a:p>
        </p:txBody>
      </p:sp>
    </p:spTree>
    <p:extLst>
      <p:ext uri="{BB962C8B-B14F-4D97-AF65-F5344CB8AC3E}">
        <p14:creationId xmlns:p14="http://schemas.microsoft.com/office/powerpoint/2010/main" val="29066675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Clark etal ISmallSat 2015 IceCube</a:t>
            </a:r>
            <a:endParaRPr lang="en-US"/>
          </a:p>
        </p:txBody>
      </p:sp>
      <p:sp>
        <p:nvSpPr>
          <p:cNvPr id="3" name="Slide Number Placeholder 2"/>
          <p:cNvSpPr>
            <a:spLocks noGrp="1"/>
          </p:cNvSpPr>
          <p:nvPr>
            <p:ph type="sldNum" sz="quarter" idx="12"/>
          </p:nvPr>
        </p:nvSpPr>
        <p:spPr/>
        <p:txBody>
          <a:bodyPr/>
          <a:lstStyle/>
          <a:p>
            <a:fld id="{61DB02BC-888A-9449-ADDC-9153D0D66787}" type="slidenum">
              <a:rPr lang="en-US" smtClean="0"/>
              <a:t>10</a:t>
            </a:fld>
            <a:endParaRPr lang="en-US"/>
          </a:p>
        </p:txBody>
      </p:sp>
      <p:graphicFrame>
        <p:nvGraphicFramePr>
          <p:cNvPr id="4" name="Table 3"/>
          <p:cNvGraphicFramePr>
            <a:graphicFrameLocks noGrp="1"/>
          </p:cNvGraphicFramePr>
          <p:nvPr>
            <p:extLst>
              <p:ext uri="{D42A27DB-BD31-4B8C-83A1-F6EECF244321}">
                <p14:modId xmlns:p14="http://schemas.microsoft.com/office/powerpoint/2010/main" val="3949061172"/>
              </p:ext>
            </p:extLst>
          </p:nvPr>
        </p:nvGraphicFramePr>
        <p:xfrm>
          <a:off x="1383367" y="479668"/>
          <a:ext cx="6391377" cy="4856480"/>
        </p:xfrm>
        <a:graphic>
          <a:graphicData uri="http://schemas.openxmlformats.org/drawingml/2006/table">
            <a:tbl>
              <a:tblPr firstRow="1" bandRow="1">
                <a:tableStyleId>{2D5ABB26-0587-4C30-8999-92F81FD0307C}</a:tableStyleId>
              </a:tblPr>
              <a:tblGrid>
                <a:gridCol w="1415997"/>
                <a:gridCol w="3113962"/>
                <a:gridCol w="1861418"/>
              </a:tblGrid>
              <a:tr h="370840">
                <a:tc gridSpan="3">
                  <a:txBody>
                    <a:bodyPr/>
                    <a:lstStyle/>
                    <a:p>
                      <a:r>
                        <a:rPr lang="en-US" sz="1800" b="1" dirty="0" err="1" smtClean="0">
                          <a:latin typeface="Times New Roman"/>
                          <a:cs typeface="Times New Roman"/>
                        </a:rPr>
                        <a:t>IceCube</a:t>
                      </a:r>
                      <a:r>
                        <a:rPr lang="en-US" sz="1800" b="1" dirty="0" smtClean="0">
                          <a:latin typeface="Times New Roman"/>
                          <a:cs typeface="Times New Roman"/>
                        </a:rPr>
                        <a:t> versus Previous Missions</a:t>
                      </a:r>
                      <a:endParaRPr lang="en-US" sz="1800" b="1" dirty="0">
                        <a:latin typeface="Times New Roman"/>
                        <a:cs typeface="Times New Roman"/>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alpha val="50000"/>
                      </a:schemeClr>
                    </a:solidFill>
                  </a:tcPr>
                </a:tc>
                <a:tc hMerge="1">
                  <a:txBody>
                    <a:bodyPr/>
                    <a:lstStyle/>
                    <a:p>
                      <a:endParaRPr lang="en-US" sz="1200" dirty="0">
                        <a:latin typeface="Times New Roman"/>
                        <a:cs typeface="Times New Roman"/>
                      </a:endParaRPr>
                    </a:p>
                  </a:txBody>
                  <a:tcPr/>
                </a:tc>
                <a:tc hMerge="1">
                  <a:txBody>
                    <a:bodyPr/>
                    <a:lstStyle/>
                    <a:p>
                      <a:endParaRPr lang="en-US" sz="1200" dirty="0">
                        <a:latin typeface="Times New Roman"/>
                        <a:cs typeface="Times New Roman"/>
                      </a:endParaRPr>
                    </a:p>
                  </a:txBody>
                  <a:tcPr/>
                </a:tc>
              </a:tr>
              <a:tr h="370840">
                <a:tc>
                  <a:txBody>
                    <a:bodyPr/>
                    <a:lstStyle/>
                    <a:p>
                      <a:pPr marL="0" marR="0">
                        <a:spcBef>
                          <a:spcPts val="0"/>
                        </a:spcBef>
                        <a:spcAft>
                          <a:spcPts val="0"/>
                        </a:spcAft>
                      </a:pPr>
                      <a:r>
                        <a:rPr lang="en-US" sz="1800" dirty="0">
                          <a:effectLst/>
                          <a:latin typeface="Times New Roman"/>
                          <a:ea typeface="ＭＳ 明朝"/>
                          <a:cs typeface="Times New Roman"/>
                        </a:rPr>
                        <a:t>Mission</a:t>
                      </a:r>
                      <a:endParaRPr lang="en-US" sz="1800" dirty="0">
                        <a:effectLst/>
                        <a:latin typeface="Cambria"/>
                        <a:ea typeface="ＭＳ 明朝"/>
                        <a:cs typeface="Times New Roman"/>
                      </a:endParaRPr>
                    </a:p>
                  </a:txBody>
                  <a:tcPr marL="18415" marR="18415" marT="0" marB="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alpha val="50000"/>
                      </a:schemeClr>
                    </a:solidFill>
                  </a:tcPr>
                </a:tc>
                <a:tc>
                  <a:txBody>
                    <a:bodyPr/>
                    <a:lstStyle/>
                    <a:p>
                      <a:pPr marL="0" marR="0">
                        <a:spcBef>
                          <a:spcPts val="0"/>
                        </a:spcBef>
                        <a:spcAft>
                          <a:spcPts val="0"/>
                        </a:spcAft>
                      </a:pPr>
                      <a:r>
                        <a:rPr lang="en-US" sz="1800">
                          <a:effectLst/>
                          <a:latin typeface="Times New Roman"/>
                          <a:ea typeface="ＭＳ 明朝"/>
                          <a:cs typeface="Times New Roman"/>
                        </a:rPr>
                        <a:t>Finding</a:t>
                      </a:r>
                      <a:endParaRPr lang="en-US" sz="1800">
                        <a:effectLst/>
                        <a:latin typeface="Cambria"/>
                        <a:ea typeface="ＭＳ 明朝"/>
                        <a:cs typeface="Times New Roman"/>
                      </a:endParaRPr>
                    </a:p>
                  </a:txBody>
                  <a:tcPr marL="18415" marR="18415" marT="0" marB="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alpha val="50000"/>
                      </a:schemeClr>
                    </a:solidFill>
                  </a:tcPr>
                </a:tc>
                <a:tc>
                  <a:txBody>
                    <a:bodyPr/>
                    <a:lstStyle/>
                    <a:p>
                      <a:pPr marL="0" marR="0">
                        <a:spcBef>
                          <a:spcPts val="0"/>
                        </a:spcBef>
                        <a:spcAft>
                          <a:spcPts val="0"/>
                        </a:spcAft>
                      </a:pPr>
                      <a:r>
                        <a:rPr lang="en-US" sz="1800" dirty="0" err="1" smtClean="0">
                          <a:effectLst/>
                          <a:latin typeface="Times New Roman"/>
                          <a:ea typeface="ＭＳ 明朝"/>
                          <a:cs typeface="Times New Roman"/>
                        </a:rPr>
                        <a:t>Ice</a:t>
                      </a:r>
                      <a:r>
                        <a:rPr lang="en-US" sz="1800" baseline="0" dirty="0" err="1" smtClean="0">
                          <a:effectLst/>
                          <a:latin typeface="Times New Roman"/>
                          <a:ea typeface="ＭＳ 明朝"/>
                          <a:cs typeface="Times New Roman"/>
                        </a:rPr>
                        <a:t>Cube</a:t>
                      </a:r>
                      <a:endParaRPr lang="en-US" sz="1800" dirty="0">
                        <a:effectLst/>
                        <a:latin typeface="Cambria"/>
                        <a:ea typeface="ＭＳ 明朝"/>
                        <a:cs typeface="Times New Roman"/>
                      </a:endParaRPr>
                    </a:p>
                  </a:txBody>
                  <a:tcPr marL="18415" marR="18415" marT="0" marB="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alpha val="50000"/>
                      </a:schemeClr>
                    </a:solidFill>
                  </a:tcPr>
                </a:tc>
              </a:tr>
              <a:tr h="370840">
                <a:tc>
                  <a:txBody>
                    <a:bodyPr/>
                    <a:lstStyle/>
                    <a:p>
                      <a:pPr marL="0" marR="0">
                        <a:spcBef>
                          <a:spcPts val="0"/>
                        </a:spcBef>
                        <a:spcAft>
                          <a:spcPts val="0"/>
                        </a:spcAft>
                      </a:pPr>
                      <a:r>
                        <a:rPr lang="en-US" sz="1800" dirty="0">
                          <a:effectLst/>
                          <a:latin typeface="Times New Roman"/>
                          <a:ea typeface="ＭＳ 明朝"/>
                          <a:cs typeface="Times New Roman"/>
                        </a:rPr>
                        <a:t>Cassini VIMS, Deep Impact</a:t>
                      </a:r>
                      <a:endParaRPr lang="en-US" sz="1800" dirty="0">
                        <a:effectLst/>
                        <a:latin typeface="Cambria"/>
                        <a:ea typeface="ＭＳ 明朝"/>
                        <a:cs typeface="Times New Roman"/>
                      </a:endParaRPr>
                    </a:p>
                  </a:txBody>
                  <a:tcPr marL="18415" marR="18415" marT="0" marB="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alpha val="50000"/>
                      </a:schemeClr>
                    </a:solidFill>
                  </a:tcPr>
                </a:tc>
                <a:tc>
                  <a:txBody>
                    <a:bodyPr/>
                    <a:lstStyle/>
                    <a:p>
                      <a:pPr marL="0" marR="0">
                        <a:spcBef>
                          <a:spcPts val="0"/>
                        </a:spcBef>
                        <a:spcAft>
                          <a:spcPts val="0"/>
                        </a:spcAft>
                      </a:pPr>
                      <a:r>
                        <a:rPr lang="en-US" sz="1800" dirty="0">
                          <a:effectLst/>
                          <a:latin typeface="Times New Roman"/>
                          <a:ea typeface="ＭＳ 明朝"/>
                          <a:cs typeface="Times New Roman"/>
                        </a:rPr>
                        <a:t>surface water detection, variable hydration</a:t>
                      </a:r>
                      <a:endParaRPr lang="en-US" sz="1800" dirty="0">
                        <a:effectLst/>
                        <a:latin typeface="Cambria"/>
                        <a:ea typeface="ＭＳ 明朝"/>
                        <a:cs typeface="Times New Roman"/>
                      </a:endParaRPr>
                    </a:p>
                  </a:txBody>
                  <a:tcPr marL="18415" marR="18415" marT="0" marB="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alpha val="50000"/>
                      </a:schemeClr>
                    </a:solidFill>
                  </a:tcPr>
                </a:tc>
                <a:tc rowSpan="4">
                  <a:txBody>
                    <a:bodyPr/>
                    <a:lstStyle/>
                    <a:p>
                      <a:pPr marL="0" marR="0">
                        <a:spcBef>
                          <a:spcPts val="0"/>
                        </a:spcBef>
                        <a:spcAft>
                          <a:spcPts val="0"/>
                        </a:spcAft>
                      </a:pPr>
                      <a:r>
                        <a:rPr lang="en-US" sz="1800" dirty="0">
                          <a:effectLst/>
                          <a:latin typeface="Times New Roman"/>
                          <a:ea typeface="ＭＳ 明朝"/>
                          <a:cs typeface="Times New Roman"/>
                        </a:rPr>
                        <a:t>water &amp; other volatiles, fully characterize 3 μm region as function of several times of day for same swaths over range of latitudes w/ context of regolith mineralogy and maturity,  radiation and particle exposure, for correlation w/ previous data</a:t>
                      </a:r>
                      <a:endParaRPr lang="en-US" sz="1800" dirty="0">
                        <a:effectLst/>
                        <a:latin typeface="Cambria"/>
                        <a:ea typeface="ＭＳ 明朝"/>
                        <a:cs typeface="Times New Roman"/>
                      </a:endParaRPr>
                    </a:p>
                  </a:txBody>
                  <a:tcPr marL="18415" marR="18415" marT="0" marB="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alpha val="50000"/>
                      </a:schemeClr>
                    </a:solidFill>
                  </a:tcPr>
                </a:tc>
              </a:tr>
              <a:tr h="370840">
                <a:tc>
                  <a:txBody>
                    <a:bodyPr/>
                    <a:lstStyle/>
                    <a:p>
                      <a:pPr marL="0" marR="0">
                        <a:spcBef>
                          <a:spcPts val="0"/>
                        </a:spcBef>
                        <a:spcAft>
                          <a:spcPts val="0"/>
                        </a:spcAft>
                      </a:pPr>
                      <a:r>
                        <a:rPr lang="en-US" sz="1800" dirty="0">
                          <a:effectLst/>
                          <a:latin typeface="Times New Roman"/>
                          <a:ea typeface="ＭＳ 明朝"/>
                          <a:cs typeface="Times New Roman"/>
                        </a:rPr>
                        <a:t>Chandra</a:t>
                      </a:r>
                      <a:endParaRPr lang="en-US" sz="1800" dirty="0">
                        <a:effectLst/>
                        <a:latin typeface="Cambria"/>
                        <a:ea typeface="ＭＳ 明朝"/>
                        <a:cs typeface="Times New Roman"/>
                      </a:endParaRPr>
                    </a:p>
                    <a:p>
                      <a:pPr marL="0" marR="0">
                        <a:spcBef>
                          <a:spcPts val="0"/>
                        </a:spcBef>
                        <a:spcAft>
                          <a:spcPts val="0"/>
                        </a:spcAft>
                      </a:pPr>
                      <a:r>
                        <a:rPr lang="en-US" sz="1800" dirty="0">
                          <a:effectLst/>
                          <a:latin typeface="Times New Roman"/>
                          <a:ea typeface="ＭＳ 明朝"/>
                          <a:cs typeface="Times New Roman"/>
                        </a:rPr>
                        <a:t>M3</a:t>
                      </a:r>
                      <a:endParaRPr lang="en-US" sz="1800" dirty="0">
                        <a:effectLst/>
                        <a:latin typeface="Cambria"/>
                        <a:ea typeface="ＭＳ 明朝"/>
                        <a:cs typeface="Times New Roman"/>
                      </a:endParaRPr>
                    </a:p>
                  </a:txBody>
                  <a:tcPr marL="18415" marR="18415" marT="0" marB="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alpha val="50000"/>
                      </a:schemeClr>
                    </a:solidFill>
                  </a:tcPr>
                </a:tc>
                <a:tc>
                  <a:txBody>
                    <a:bodyPr/>
                    <a:lstStyle/>
                    <a:p>
                      <a:pPr marL="0" marR="0">
                        <a:spcBef>
                          <a:spcPts val="0"/>
                        </a:spcBef>
                        <a:spcAft>
                          <a:spcPts val="0"/>
                        </a:spcAft>
                      </a:pPr>
                      <a:r>
                        <a:rPr lang="en-US" sz="1800" dirty="0">
                          <a:effectLst/>
                          <a:latin typeface="Times New Roman"/>
                          <a:ea typeface="ＭＳ 明朝"/>
                          <a:cs typeface="Times New Roman"/>
                        </a:rPr>
                        <a:t>H2O and OH (&lt;3 microns) in mineralogical context  nearside snapshot at one lunation</a:t>
                      </a:r>
                      <a:endParaRPr lang="en-US" sz="1800" dirty="0">
                        <a:effectLst/>
                        <a:latin typeface="Cambria"/>
                        <a:ea typeface="ＭＳ 明朝"/>
                        <a:cs typeface="Times New Roman"/>
                      </a:endParaRPr>
                    </a:p>
                  </a:txBody>
                  <a:tcPr marL="18415" marR="18415" marT="0" marB="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alpha val="50000"/>
                      </a:schemeClr>
                    </a:solidFill>
                  </a:tcPr>
                </a:tc>
                <a:tc vMerge="1">
                  <a:txBody>
                    <a:bodyPr/>
                    <a:lstStyle/>
                    <a:p>
                      <a:endParaRPr lang="en-US"/>
                    </a:p>
                  </a:txBody>
                  <a:tcPr/>
                </a:tc>
              </a:tr>
              <a:tr h="370840">
                <a:tc>
                  <a:txBody>
                    <a:bodyPr/>
                    <a:lstStyle/>
                    <a:p>
                      <a:pPr marL="0" marR="0">
                        <a:spcBef>
                          <a:spcPts val="0"/>
                        </a:spcBef>
                        <a:spcAft>
                          <a:spcPts val="0"/>
                        </a:spcAft>
                      </a:pPr>
                      <a:r>
                        <a:rPr lang="en-US" sz="1800">
                          <a:effectLst/>
                          <a:latin typeface="Times New Roman"/>
                          <a:ea typeface="ＭＳ 明朝"/>
                          <a:cs typeface="Times New Roman"/>
                        </a:rPr>
                        <a:t>LCROSS</a:t>
                      </a:r>
                      <a:endParaRPr lang="en-US" sz="1800">
                        <a:effectLst/>
                        <a:latin typeface="Cambria"/>
                        <a:ea typeface="ＭＳ 明朝"/>
                        <a:cs typeface="Times New Roman"/>
                      </a:endParaRPr>
                    </a:p>
                  </a:txBody>
                  <a:tcPr marL="18415" marR="18415" marT="0" marB="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alpha val="50000"/>
                      </a:schemeClr>
                    </a:solidFill>
                  </a:tcPr>
                </a:tc>
                <a:tc>
                  <a:txBody>
                    <a:bodyPr/>
                    <a:lstStyle/>
                    <a:p>
                      <a:pPr marL="0" marR="0">
                        <a:spcBef>
                          <a:spcPts val="0"/>
                        </a:spcBef>
                        <a:spcAft>
                          <a:spcPts val="0"/>
                        </a:spcAft>
                      </a:pPr>
                      <a:r>
                        <a:rPr lang="en-US" sz="1800" dirty="0">
                          <a:effectLst/>
                          <a:latin typeface="Times New Roman"/>
                          <a:ea typeface="ＭＳ 明朝"/>
                          <a:cs typeface="Times New Roman"/>
                        </a:rPr>
                        <a:t>ice, other volatile presence and profile from impact in polar crater</a:t>
                      </a:r>
                      <a:endParaRPr lang="en-US" sz="1800" dirty="0">
                        <a:effectLst/>
                        <a:latin typeface="Cambria"/>
                        <a:ea typeface="ＭＳ 明朝"/>
                        <a:cs typeface="Times New Roman"/>
                      </a:endParaRPr>
                    </a:p>
                  </a:txBody>
                  <a:tcPr marL="18415" marR="18415" marT="0" marB="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alpha val="50000"/>
                      </a:schemeClr>
                    </a:solidFill>
                  </a:tcPr>
                </a:tc>
                <a:tc vMerge="1">
                  <a:txBody>
                    <a:bodyPr/>
                    <a:lstStyle/>
                    <a:p>
                      <a:endParaRPr lang="en-US"/>
                    </a:p>
                  </a:txBody>
                  <a:tcPr/>
                </a:tc>
              </a:tr>
              <a:tr h="370840">
                <a:tc>
                  <a:txBody>
                    <a:bodyPr/>
                    <a:lstStyle/>
                    <a:p>
                      <a:pPr marL="0" marR="0">
                        <a:spcBef>
                          <a:spcPts val="0"/>
                        </a:spcBef>
                        <a:spcAft>
                          <a:spcPts val="0"/>
                        </a:spcAft>
                      </a:pPr>
                      <a:r>
                        <a:rPr lang="en-US" sz="1800" dirty="0">
                          <a:effectLst/>
                          <a:latin typeface="Times New Roman"/>
                          <a:ea typeface="ＭＳ 明朝"/>
                          <a:cs typeface="Times New Roman"/>
                        </a:rPr>
                        <a:t>LP,  </a:t>
                      </a:r>
                      <a:r>
                        <a:rPr lang="en-US" sz="1800" dirty="0" smtClean="0">
                          <a:effectLst/>
                          <a:latin typeface="Times New Roman"/>
                          <a:ea typeface="ＭＳ 明朝"/>
                          <a:cs typeface="Times New Roman"/>
                        </a:rPr>
                        <a:t>LRO, </a:t>
                      </a:r>
                      <a:r>
                        <a:rPr lang="en-US" sz="1800" dirty="0">
                          <a:effectLst/>
                          <a:latin typeface="Times New Roman"/>
                          <a:ea typeface="ＭＳ 明朝"/>
                          <a:cs typeface="Times New Roman"/>
                        </a:rPr>
                        <a:t>LEND</a:t>
                      </a:r>
                      <a:endParaRPr lang="en-US" sz="1800" dirty="0">
                        <a:effectLst/>
                        <a:latin typeface="Cambria"/>
                        <a:ea typeface="ＭＳ 明朝"/>
                        <a:cs typeface="Times New Roman"/>
                      </a:endParaRPr>
                    </a:p>
                    <a:p>
                      <a:pPr marL="0" marR="0">
                        <a:spcBef>
                          <a:spcPts val="0"/>
                        </a:spcBef>
                        <a:spcAft>
                          <a:spcPts val="0"/>
                        </a:spcAft>
                      </a:pPr>
                      <a:r>
                        <a:rPr lang="en-US" sz="1800" dirty="0">
                          <a:effectLst/>
                          <a:latin typeface="Times New Roman"/>
                          <a:ea typeface="ＭＳ 明朝"/>
                          <a:cs typeface="Times New Roman"/>
                        </a:rPr>
                        <a:t>LAMP</a:t>
                      </a:r>
                      <a:endParaRPr lang="en-US" sz="1800" dirty="0">
                        <a:effectLst/>
                        <a:latin typeface="Cambria"/>
                        <a:ea typeface="ＭＳ 明朝"/>
                        <a:cs typeface="Times New Roman"/>
                      </a:endParaRPr>
                    </a:p>
                    <a:p>
                      <a:pPr marL="0" marR="0">
                        <a:spcBef>
                          <a:spcPts val="0"/>
                        </a:spcBef>
                        <a:spcAft>
                          <a:spcPts val="0"/>
                        </a:spcAft>
                      </a:pPr>
                      <a:r>
                        <a:rPr lang="en-US" sz="1800" dirty="0">
                          <a:effectLst/>
                          <a:latin typeface="Times New Roman"/>
                          <a:ea typeface="ＭＳ 明朝"/>
                          <a:cs typeface="Times New Roman"/>
                        </a:rPr>
                        <a:t>DVNR</a:t>
                      </a:r>
                      <a:endParaRPr lang="en-US" sz="1800" dirty="0">
                        <a:effectLst/>
                        <a:latin typeface="Cambria"/>
                        <a:ea typeface="ＭＳ 明朝"/>
                        <a:cs typeface="Times New Roman"/>
                      </a:endParaRPr>
                    </a:p>
                    <a:p>
                      <a:pPr marL="0" marR="0">
                        <a:spcBef>
                          <a:spcPts val="0"/>
                        </a:spcBef>
                        <a:spcAft>
                          <a:spcPts val="0"/>
                        </a:spcAft>
                      </a:pPr>
                      <a:r>
                        <a:rPr lang="en-US" sz="1800" dirty="0">
                          <a:effectLst/>
                          <a:latin typeface="Times New Roman"/>
                          <a:ea typeface="ＭＳ 明朝"/>
                          <a:cs typeface="Times New Roman"/>
                        </a:rPr>
                        <a:t>LOLA</a:t>
                      </a:r>
                      <a:endParaRPr lang="en-US" sz="1800" dirty="0">
                        <a:effectLst/>
                        <a:latin typeface="Cambria"/>
                        <a:ea typeface="ＭＳ 明朝"/>
                        <a:cs typeface="Times New Roman"/>
                      </a:endParaRPr>
                    </a:p>
                    <a:p>
                      <a:pPr marL="0" marR="0">
                        <a:spcBef>
                          <a:spcPts val="0"/>
                        </a:spcBef>
                        <a:spcAft>
                          <a:spcPts val="0"/>
                        </a:spcAft>
                      </a:pPr>
                      <a:r>
                        <a:rPr lang="en-US" sz="1800" dirty="0">
                          <a:effectLst/>
                          <a:latin typeface="Times New Roman"/>
                          <a:ea typeface="ＭＳ 明朝"/>
                          <a:cs typeface="Times New Roman"/>
                        </a:rPr>
                        <a:t>LROC, LADEE</a:t>
                      </a:r>
                      <a:endParaRPr lang="en-US" sz="1800" dirty="0">
                        <a:effectLst/>
                        <a:latin typeface="Cambria"/>
                        <a:ea typeface="ＭＳ 明朝"/>
                        <a:cs typeface="Times New Roman"/>
                      </a:endParaRPr>
                    </a:p>
                  </a:txBody>
                  <a:tcPr marL="18415" marR="18415" marT="0" marB="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alpha val="50000"/>
                      </a:schemeClr>
                    </a:solidFill>
                  </a:tcPr>
                </a:tc>
                <a:tc>
                  <a:txBody>
                    <a:bodyPr/>
                    <a:lstStyle/>
                    <a:p>
                      <a:pPr marL="0" marR="0">
                        <a:spcBef>
                          <a:spcPts val="0"/>
                        </a:spcBef>
                        <a:spcAft>
                          <a:spcPts val="0"/>
                        </a:spcAft>
                      </a:pPr>
                      <a:r>
                        <a:rPr lang="en-US" sz="1800" dirty="0">
                          <a:effectLst/>
                          <a:latin typeface="Times New Roman"/>
                          <a:ea typeface="ＭＳ 明朝"/>
                          <a:cs typeface="Times New Roman"/>
                        </a:rPr>
                        <a:t>H+ in first meter (LP, LEND) &amp; at </a:t>
                      </a:r>
                      <a:endParaRPr lang="en-US" sz="1800" dirty="0">
                        <a:effectLst/>
                        <a:latin typeface="Cambria"/>
                        <a:ea typeface="ＭＳ 明朝"/>
                        <a:cs typeface="Times New Roman"/>
                      </a:endParaRPr>
                    </a:p>
                    <a:p>
                      <a:pPr marL="0" marR="0">
                        <a:spcBef>
                          <a:spcPts val="0"/>
                        </a:spcBef>
                        <a:spcAft>
                          <a:spcPts val="0"/>
                        </a:spcAft>
                      </a:pPr>
                      <a:r>
                        <a:rPr lang="en-US" sz="1800" dirty="0">
                          <a:effectLst/>
                          <a:latin typeface="Times New Roman"/>
                          <a:ea typeface="ＭＳ 明朝"/>
                          <a:cs typeface="Times New Roman"/>
                        </a:rPr>
                        <a:t>surface (LAMP) inferred as ice abundance via correlation with temperature (DIVINER), PSR and PFS (LROC, LOLA), H exosphere (LADEE)</a:t>
                      </a:r>
                      <a:endParaRPr lang="en-US" sz="1800" dirty="0">
                        <a:effectLst/>
                        <a:latin typeface="Cambria"/>
                        <a:ea typeface="ＭＳ 明朝"/>
                        <a:cs typeface="Times New Roman"/>
                      </a:endParaRPr>
                    </a:p>
                  </a:txBody>
                  <a:tcPr marL="18415" marR="18415" marT="0" marB="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alpha val="50000"/>
                      </a:schemeClr>
                    </a:solidFill>
                  </a:tcPr>
                </a:tc>
                <a:tc vMerge="1">
                  <a:txBody>
                    <a:bodyPr/>
                    <a:lstStyle/>
                    <a:p>
                      <a:endParaRPr lang="en-US" dirty="0"/>
                    </a:p>
                  </a:txBody>
                  <a:tcPr/>
                </a:tc>
              </a:tr>
            </a:tbl>
          </a:graphicData>
        </a:graphic>
      </p:graphicFrame>
      <p:sp>
        <p:nvSpPr>
          <p:cNvPr id="5" name="Date Placeholder 4"/>
          <p:cNvSpPr>
            <a:spLocks noGrp="1"/>
          </p:cNvSpPr>
          <p:nvPr>
            <p:ph type="dt" sz="half" idx="10"/>
          </p:nvPr>
        </p:nvSpPr>
        <p:spPr/>
        <p:txBody>
          <a:bodyPr/>
          <a:lstStyle/>
          <a:p>
            <a:r>
              <a:rPr lang="en-US" smtClean="0"/>
              <a:t>4/28/15</a:t>
            </a:r>
            <a:endParaRPr lang="en-US"/>
          </a:p>
        </p:txBody>
      </p:sp>
    </p:spTree>
    <p:extLst>
      <p:ext uri="{BB962C8B-B14F-4D97-AF65-F5344CB8AC3E}">
        <p14:creationId xmlns:p14="http://schemas.microsoft.com/office/powerpoint/2010/main" val="22416032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Clark etal ISmallSat 2015 IceCube</a:t>
            </a:r>
            <a:endParaRPr lang="en-US"/>
          </a:p>
        </p:txBody>
      </p:sp>
      <p:sp>
        <p:nvSpPr>
          <p:cNvPr id="3" name="Slide Number Placeholder 2"/>
          <p:cNvSpPr>
            <a:spLocks noGrp="1"/>
          </p:cNvSpPr>
          <p:nvPr>
            <p:ph type="sldNum" sz="quarter" idx="12"/>
          </p:nvPr>
        </p:nvSpPr>
        <p:spPr/>
        <p:txBody>
          <a:bodyPr/>
          <a:lstStyle/>
          <a:p>
            <a:fld id="{61DB02BC-888A-9449-ADDC-9153D0D66787}" type="slidenum">
              <a:rPr lang="en-US" smtClean="0"/>
              <a:t>11</a:t>
            </a:fld>
            <a:endParaRPr lang="en-US"/>
          </a:p>
        </p:txBody>
      </p:sp>
      <p:pic>
        <p:nvPicPr>
          <p:cNvPr id="4" name="Picture 3" descr="C:\Users\Ben Malphrus\Desktop\BIT-3.png"/>
          <p:cNvPicPr/>
          <p:nvPr/>
        </p:nvPicPr>
        <p:blipFill rotWithShape="1">
          <a:blip r:embed="rId2"/>
          <a:srcRect b="7992"/>
          <a:stretch/>
        </p:blipFill>
        <p:spPr bwMode="auto">
          <a:xfrm>
            <a:off x="723229" y="490407"/>
            <a:ext cx="7690927" cy="5471668"/>
          </a:xfrm>
          <a:prstGeom prst="rect">
            <a:avLst/>
          </a:prstGeom>
          <a:noFill/>
          <a:ln w="9525">
            <a:noFill/>
            <a:miter lim="800000"/>
            <a:headEnd/>
            <a:tailEnd/>
          </a:ln>
        </p:spPr>
      </p:pic>
      <p:sp>
        <p:nvSpPr>
          <p:cNvPr id="5" name="TextBox 4"/>
          <p:cNvSpPr txBox="1"/>
          <p:nvPr/>
        </p:nvSpPr>
        <p:spPr>
          <a:xfrm>
            <a:off x="2844336" y="86093"/>
            <a:ext cx="4297563" cy="400110"/>
          </a:xfrm>
          <a:prstGeom prst="rect">
            <a:avLst/>
          </a:prstGeom>
          <a:noFill/>
        </p:spPr>
        <p:txBody>
          <a:bodyPr wrap="square" rtlCol="0">
            <a:spAutoFit/>
          </a:bodyPr>
          <a:lstStyle/>
          <a:p>
            <a:r>
              <a:rPr lang="en-US" sz="2000" b="1" dirty="0" err="1" smtClean="0"/>
              <a:t>Busek</a:t>
            </a:r>
            <a:r>
              <a:rPr lang="en-US" sz="2000" b="1" dirty="0" smtClean="0"/>
              <a:t>  Iodine ion propulsion system </a:t>
            </a:r>
            <a:endParaRPr lang="en-US" sz="2000" b="1" dirty="0"/>
          </a:p>
        </p:txBody>
      </p:sp>
      <p:sp>
        <p:nvSpPr>
          <p:cNvPr id="6" name="Date Placeholder 5"/>
          <p:cNvSpPr>
            <a:spLocks noGrp="1"/>
          </p:cNvSpPr>
          <p:nvPr>
            <p:ph type="dt" sz="half" idx="10"/>
          </p:nvPr>
        </p:nvSpPr>
        <p:spPr/>
        <p:txBody>
          <a:bodyPr/>
          <a:lstStyle/>
          <a:p>
            <a:r>
              <a:rPr lang="en-US" smtClean="0"/>
              <a:t>4/28/15</a:t>
            </a:r>
            <a:endParaRPr lang="en-US"/>
          </a:p>
        </p:txBody>
      </p:sp>
    </p:spTree>
    <p:extLst>
      <p:ext uri="{BB962C8B-B14F-4D97-AF65-F5344CB8AC3E}">
        <p14:creationId xmlns:p14="http://schemas.microsoft.com/office/powerpoint/2010/main" val="11965422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Clark etal ISmallSat 2015 IceCube</a:t>
            </a:r>
            <a:endParaRPr lang="en-US"/>
          </a:p>
        </p:txBody>
      </p:sp>
      <p:sp>
        <p:nvSpPr>
          <p:cNvPr id="3" name="Slide Number Placeholder 2"/>
          <p:cNvSpPr>
            <a:spLocks noGrp="1"/>
          </p:cNvSpPr>
          <p:nvPr>
            <p:ph type="sldNum" sz="quarter" idx="12"/>
          </p:nvPr>
        </p:nvSpPr>
        <p:spPr/>
        <p:txBody>
          <a:bodyPr/>
          <a:lstStyle/>
          <a:p>
            <a:fld id="{61DB02BC-888A-9449-ADDC-9153D0D66787}" type="slidenum">
              <a:rPr lang="en-US" smtClean="0"/>
              <a:t>12</a:t>
            </a:fld>
            <a:endParaRPr lang="en-US"/>
          </a:p>
        </p:txBody>
      </p:sp>
      <p:sp>
        <p:nvSpPr>
          <p:cNvPr id="4" name="TextBox 3"/>
          <p:cNvSpPr txBox="1"/>
          <p:nvPr/>
        </p:nvSpPr>
        <p:spPr>
          <a:xfrm>
            <a:off x="2861482" y="191269"/>
            <a:ext cx="2121409" cy="400110"/>
          </a:xfrm>
          <a:prstGeom prst="rect">
            <a:avLst/>
          </a:prstGeom>
          <a:noFill/>
        </p:spPr>
        <p:txBody>
          <a:bodyPr wrap="square" rtlCol="0">
            <a:spAutoFit/>
          </a:bodyPr>
          <a:lstStyle/>
          <a:p>
            <a:r>
              <a:rPr lang="en-US" sz="2000" b="1" dirty="0" smtClean="0"/>
              <a:t>Bus Components</a:t>
            </a:r>
            <a:endParaRPr lang="en-US" sz="2000" b="1" dirty="0"/>
          </a:p>
        </p:txBody>
      </p:sp>
      <p:sp>
        <p:nvSpPr>
          <p:cNvPr id="5" name="TextBox 4"/>
          <p:cNvSpPr txBox="1"/>
          <p:nvPr/>
        </p:nvSpPr>
        <p:spPr>
          <a:xfrm>
            <a:off x="297877" y="782880"/>
            <a:ext cx="6157900" cy="5355313"/>
          </a:xfrm>
          <a:prstGeom prst="rect">
            <a:avLst/>
          </a:prstGeom>
          <a:solidFill>
            <a:schemeClr val="bg1">
              <a:alpha val="50000"/>
            </a:schemeClr>
          </a:solidFill>
        </p:spPr>
        <p:txBody>
          <a:bodyPr wrap="square" rtlCol="0">
            <a:spAutoFit/>
          </a:bodyPr>
          <a:lstStyle/>
          <a:p>
            <a:pPr algn="just"/>
            <a:r>
              <a:rPr lang="en-US" b="1" dirty="0" smtClean="0"/>
              <a:t>Thermal Design: with minimal </a:t>
            </a:r>
            <a:r>
              <a:rPr lang="en-US" dirty="0" smtClean="0"/>
              <a:t>radiator for interior the small form factor meant that interior experienced temperatures well within 0 to 40 degrees </a:t>
            </a:r>
            <a:r>
              <a:rPr lang="en-US" dirty="0" err="1" smtClean="0"/>
              <a:t>centrigrade</a:t>
            </a:r>
            <a:r>
              <a:rPr lang="en-US" dirty="0" smtClean="0"/>
              <a:t>, except for optics box which has a separate radiator.</a:t>
            </a:r>
            <a:endParaRPr lang="en-US" b="1" dirty="0" smtClean="0"/>
          </a:p>
          <a:p>
            <a:pPr algn="just"/>
            <a:endParaRPr lang="en-US" b="1" dirty="0"/>
          </a:p>
          <a:p>
            <a:pPr algn="just"/>
            <a:r>
              <a:rPr lang="en-US" b="1" dirty="0" smtClean="0"/>
              <a:t>Communication, Tracking</a:t>
            </a:r>
            <a:r>
              <a:rPr lang="en-US" dirty="0" smtClean="0"/>
              <a:t>: X-band, JPL Iris Radio, dual X-band patch antennas,  X-band dish (trade availability, cost, dB, and DSN compatibility, live with the fact this hasn’t flown in deep space)</a:t>
            </a:r>
          </a:p>
          <a:p>
            <a:pPr algn="just"/>
            <a:endParaRPr lang="en-US" dirty="0"/>
          </a:p>
          <a:p>
            <a:pPr algn="just"/>
            <a:r>
              <a:rPr lang="en-US" b="1" dirty="0" smtClean="0"/>
              <a:t>C&amp;DH</a:t>
            </a:r>
            <a:r>
              <a:rPr lang="en-US" dirty="0" smtClean="0"/>
              <a:t>: very compact and capable Honeywell DM microprocessor, at least one backup C&amp;DH computer (trade volume, complexity, cubesat heritage, live with the fact this hasn’t flown in deep space) </a:t>
            </a:r>
          </a:p>
          <a:p>
            <a:pPr algn="just"/>
            <a:endParaRPr lang="en-US" dirty="0"/>
          </a:p>
          <a:p>
            <a:pPr algn="just"/>
            <a:r>
              <a:rPr lang="en-US" b="1" dirty="0"/>
              <a:t>GNC/ACS</a:t>
            </a:r>
            <a:r>
              <a:rPr lang="en-US" dirty="0"/>
              <a:t>: multi-component (star trackers, IMU, RWA) packages with heritage available, including BCT XB1, which can interface with thrusters (trade cost, volume, cubesat heritage, live with the fact this hasn’t flown in deep space</a:t>
            </a:r>
            <a:r>
              <a:rPr lang="en-US" dirty="0" smtClean="0"/>
              <a:t>)</a:t>
            </a:r>
          </a:p>
        </p:txBody>
      </p:sp>
      <p:pic>
        <p:nvPicPr>
          <p:cNvPr id="6" name="Picture 5"/>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23614" y="720604"/>
            <a:ext cx="1802797" cy="1299060"/>
          </a:xfrm>
          <a:prstGeom prst="rect">
            <a:avLst/>
          </a:prstGeom>
          <a:noFill/>
          <a:ln>
            <a:noFill/>
          </a:ln>
        </p:spPr>
      </p:pic>
      <p:pic>
        <p:nvPicPr>
          <p:cNvPr id="7" name="Picture 3" descr="IMG_3473"/>
          <p:cNvPicPr>
            <a:picLocks noChangeAspect="1" noChangeArrowheads="1"/>
          </p:cNvPicPr>
          <p:nvPr/>
        </p:nvPicPr>
        <p:blipFill>
          <a:blip r:embed="rId3" cstate="print"/>
          <a:srcRect l="19980" r="13139"/>
          <a:stretch>
            <a:fillRect/>
          </a:stretch>
        </p:blipFill>
        <p:spPr bwMode="auto">
          <a:xfrm>
            <a:off x="7009777" y="2303655"/>
            <a:ext cx="1514263" cy="1490883"/>
          </a:xfrm>
          <a:prstGeom prst="rect">
            <a:avLst/>
          </a:prstGeom>
          <a:noFill/>
          <a:ln w="9525">
            <a:solidFill>
              <a:srgbClr val="000000"/>
            </a:solidFill>
            <a:miter lim="800000"/>
            <a:headEnd/>
            <a:tailEnd/>
          </a:ln>
        </p:spPr>
      </p:pic>
      <p:pic>
        <p:nvPicPr>
          <p:cNvPr id="8" name="Picture 7"/>
          <p:cNvPicPr>
            <a:picLocks noChangeAspect="1"/>
          </p:cNvPicPr>
          <p:nvPr/>
        </p:nvPicPr>
        <p:blipFill>
          <a:blip r:embed="rId4"/>
          <a:stretch>
            <a:fillRect/>
          </a:stretch>
        </p:blipFill>
        <p:spPr>
          <a:xfrm>
            <a:off x="6823614" y="3957443"/>
            <a:ext cx="1860804" cy="1911902"/>
          </a:xfrm>
          <a:prstGeom prst="rect">
            <a:avLst/>
          </a:prstGeom>
        </p:spPr>
      </p:pic>
      <p:sp>
        <p:nvSpPr>
          <p:cNvPr id="9" name="Date Placeholder 8"/>
          <p:cNvSpPr>
            <a:spLocks noGrp="1"/>
          </p:cNvSpPr>
          <p:nvPr>
            <p:ph type="dt" sz="half" idx="10"/>
          </p:nvPr>
        </p:nvSpPr>
        <p:spPr/>
        <p:txBody>
          <a:bodyPr/>
          <a:lstStyle/>
          <a:p>
            <a:r>
              <a:rPr lang="en-US" smtClean="0"/>
              <a:t>4/28/15</a:t>
            </a:r>
            <a:endParaRPr lang="en-US"/>
          </a:p>
        </p:txBody>
      </p:sp>
    </p:spTree>
    <p:extLst>
      <p:ext uri="{BB962C8B-B14F-4D97-AF65-F5344CB8AC3E}">
        <p14:creationId xmlns:p14="http://schemas.microsoft.com/office/powerpoint/2010/main" val="22135686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Footer Placeholder 69"/>
          <p:cNvSpPr>
            <a:spLocks noGrp="1"/>
          </p:cNvSpPr>
          <p:nvPr>
            <p:ph type="ftr" sz="quarter" idx="11"/>
          </p:nvPr>
        </p:nvSpPr>
        <p:spPr/>
        <p:txBody>
          <a:bodyPr/>
          <a:lstStyle/>
          <a:p>
            <a:r>
              <a:rPr lang="en-US" smtClean="0"/>
              <a:t>Clark etal ISmallSat 2015 IceCube</a:t>
            </a:r>
            <a:endParaRPr lang="en-US"/>
          </a:p>
        </p:txBody>
      </p:sp>
      <p:sp>
        <p:nvSpPr>
          <p:cNvPr id="71" name="Slide Number Placeholder 70"/>
          <p:cNvSpPr>
            <a:spLocks noGrp="1"/>
          </p:cNvSpPr>
          <p:nvPr>
            <p:ph type="sldNum" sz="quarter" idx="12"/>
          </p:nvPr>
        </p:nvSpPr>
        <p:spPr/>
        <p:txBody>
          <a:bodyPr/>
          <a:lstStyle/>
          <a:p>
            <a:fld id="{61DB02BC-888A-9449-ADDC-9153D0D66787}" type="slidenum">
              <a:rPr lang="en-US" smtClean="0"/>
              <a:t>13</a:t>
            </a:fld>
            <a:endParaRPr lang="en-US"/>
          </a:p>
        </p:txBody>
      </p:sp>
      <p:pic>
        <p:nvPicPr>
          <p:cNvPr id="60" name="Picture 59" descr="C:\Users\SSCDIR\Desktop\Lunar IceCube\Lunar IceCube ISO View with Labels Latest.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0434" y="576780"/>
            <a:ext cx="5274229" cy="5256152"/>
          </a:xfrm>
          <a:prstGeom prst="rect">
            <a:avLst/>
          </a:prstGeom>
          <a:noFill/>
          <a:ln>
            <a:noFill/>
          </a:ln>
          <a:extLst>
            <a:ext uri="{FAA26D3D-D897-4be2-8F04-BA451C77F1D7}">
              <ma14:placeholderFlag xmlns:ma14="http://schemas.microsoft.com/office/mac/drawingml/2011/main"/>
            </a:ext>
          </a:extLst>
        </p:spPr>
      </p:pic>
      <p:sp>
        <p:nvSpPr>
          <p:cNvPr id="63" name="TextBox 62"/>
          <p:cNvSpPr txBox="1"/>
          <p:nvPr/>
        </p:nvSpPr>
        <p:spPr>
          <a:xfrm>
            <a:off x="2734051" y="86093"/>
            <a:ext cx="5446573" cy="400110"/>
          </a:xfrm>
          <a:prstGeom prst="rect">
            <a:avLst/>
          </a:prstGeom>
          <a:noFill/>
        </p:spPr>
        <p:txBody>
          <a:bodyPr wrap="square" rtlCol="0">
            <a:spAutoFit/>
          </a:bodyPr>
          <a:lstStyle/>
          <a:p>
            <a:r>
              <a:rPr lang="en-US" sz="2000" b="1" dirty="0" smtClean="0"/>
              <a:t>IceCube Concept: Morehead CubeSat Bus</a:t>
            </a:r>
            <a:endParaRPr lang="en-US" sz="2000" b="1" dirty="0"/>
          </a:p>
        </p:txBody>
      </p:sp>
      <p:sp>
        <p:nvSpPr>
          <p:cNvPr id="2" name="Date Placeholder 1"/>
          <p:cNvSpPr>
            <a:spLocks noGrp="1"/>
          </p:cNvSpPr>
          <p:nvPr>
            <p:ph type="dt" sz="half" idx="10"/>
          </p:nvPr>
        </p:nvSpPr>
        <p:spPr/>
        <p:txBody>
          <a:bodyPr/>
          <a:lstStyle/>
          <a:p>
            <a:r>
              <a:rPr lang="en-US" smtClean="0"/>
              <a:t>4/28/15</a:t>
            </a:r>
            <a:endParaRPr lang="en-US"/>
          </a:p>
        </p:txBody>
      </p:sp>
      <p:pic>
        <p:nvPicPr>
          <p:cNvPr id="8" name="Picture 7" descr="Moon Southern Region w Shadow LF.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06887" y="1254686"/>
            <a:ext cx="2983994" cy="4406054"/>
          </a:xfrm>
          <a:prstGeom prst="rect">
            <a:avLst/>
          </a:prstGeom>
        </p:spPr>
      </p:pic>
    </p:spTree>
    <p:extLst>
      <p:ext uri="{BB962C8B-B14F-4D97-AF65-F5344CB8AC3E}">
        <p14:creationId xmlns:p14="http://schemas.microsoft.com/office/powerpoint/2010/main" val="36432358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Clark etal ISmallSat 2015 IceCube</a:t>
            </a:r>
            <a:endParaRPr lang="en-US"/>
          </a:p>
        </p:txBody>
      </p:sp>
      <p:sp>
        <p:nvSpPr>
          <p:cNvPr id="3" name="Slide Number Placeholder 2"/>
          <p:cNvSpPr>
            <a:spLocks noGrp="1"/>
          </p:cNvSpPr>
          <p:nvPr>
            <p:ph type="sldNum" sz="quarter" idx="12"/>
          </p:nvPr>
        </p:nvSpPr>
        <p:spPr/>
        <p:txBody>
          <a:bodyPr/>
          <a:lstStyle/>
          <a:p>
            <a:fld id="{61DB02BC-888A-9449-ADDC-9153D0D66787}" type="slidenum">
              <a:rPr lang="en-US" smtClean="0"/>
              <a:t>14</a:t>
            </a:fld>
            <a:endParaRPr lang="en-US"/>
          </a:p>
        </p:txBody>
      </p:sp>
      <p:grpSp>
        <p:nvGrpSpPr>
          <p:cNvPr id="4" name="Group 3"/>
          <p:cNvGrpSpPr>
            <a:grpSpLocks/>
          </p:cNvGrpSpPr>
          <p:nvPr/>
        </p:nvGrpSpPr>
        <p:grpSpPr bwMode="auto">
          <a:xfrm>
            <a:off x="150697" y="21524"/>
            <a:ext cx="8880552" cy="6539781"/>
            <a:chOff x="0" y="0"/>
            <a:chExt cx="59436" cy="42919"/>
          </a:xfrm>
        </p:grpSpPr>
        <p:sp>
          <p:nvSpPr>
            <p:cNvPr id="5" name="Text Box 82"/>
            <p:cNvSpPr txBox="1">
              <a:spLocks noChangeArrowheads="1"/>
            </p:cNvSpPr>
            <p:nvPr/>
          </p:nvSpPr>
          <p:spPr bwMode="auto">
            <a:xfrm>
              <a:off x="0" y="0"/>
              <a:ext cx="59436" cy="228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marL="0" marR="0" algn="ctr">
                <a:spcBef>
                  <a:spcPts val="0"/>
                </a:spcBef>
                <a:spcAft>
                  <a:spcPts val="1000"/>
                </a:spcAft>
              </a:pPr>
              <a:r>
                <a:rPr lang="en-US" sz="1000" b="1">
                  <a:solidFill>
                    <a:srgbClr val="4F81BD"/>
                  </a:solidFill>
                  <a:effectLst/>
                  <a:latin typeface="Calibri"/>
                  <a:ea typeface="Calibri"/>
                  <a:cs typeface="Times New Roman"/>
                </a:rPr>
                <a:t>Table 4</a:t>
              </a:r>
              <a:r>
                <a:rPr lang="en-US" sz="1000" b="0">
                  <a:solidFill>
                    <a:srgbClr val="4F81BD"/>
                  </a:solidFill>
                  <a:effectLst/>
                  <a:latin typeface="Calibri"/>
                  <a:ea typeface="Calibri"/>
                  <a:cs typeface="Times New Roman"/>
                </a:rPr>
                <a:t>: Lunar IceCube Subsystems</a:t>
              </a:r>
              <a:endParaRPr lang="en-US" sz="900" b="1">
                <a:solidFill>
                  <a:srgbClr val="4F81BD"/>
                </a:solidFill>
                <a:effectLst/>
                <a:latin typeface="Calibri"/>
                <a:ea typeface="Calibri"/>
                <a:cs typeface="Times New Roman"/>
              </a:endParaRPr>
            </a:p>
            <a:p>
              <a:pPr marL="0" marR="0">
                <a:lnSpc>
                  <a:spcPct val="115000"/>
                </a:lnSpc>
                <a:spcBef>
                  <a:spcPts val="0"/>
                </a:spcBef>
                <a:spcAft>
                  <a:spcPts val="1000"/>
                </a:spcAft>
              </a:pPr>
              <a:r>
                <a:rPr lang="en-US" sz="1100">
                  <a:effectLst/>
                  <a:latin typeface="Calibri"/>
                  <a:ea typeface="ＭＳ 明朝"/>
                  <a:cs typeface="Times New Roman"/>
                </a:rPr>
                <a:t> </a:t>
              </a:r>
            </a:p>
          </p:txBody>
        </p:sp>
        <p:pic>
          <p:nvPicPr>
            <p:cNvPr id="6" name="Picture 5" descr="MEL LunarIceCube"/>
            <p:cNvPicPr>
              <a:picLocks noChangeAspect="1"/>
            </p:cNvPicPr>
            <p:nvPr/>
          </p:nvPicPr>
          <p:blipFill>
            <a:blip r:embed="rId2">
              <a:extLst>
                <a:ext uri="{28A0092B-C50C-407E-A947-70E740481C1C}">
                  <a14:useLocalDpi xmlns:a14="http://schemas.microsoft.com/office/drawing/2010/main" val="0"/>
                </a:ext>
              </a:extLst>
            </a:blip>
            <a:srcRect l="4208" t="10059" r="2467" b="2509"/>
            <a:stretch>
              <a:fillRect/>
            </a:stretch>
          </p:blipFill>
          <p:spPr bwMode="auto">
            <a:xfrm>
              <a:off x="0" y="1143"/>
              <a:ext cx="59436" cy="41776"/>
            </a:xfrm>
            <a:prstGeom prst="rect">
              <a:avLst/>
            </a:prstGeom>
            <a:noFill/>
            <a:extLst>
              <a:ext uri="{909E8E84-426E-40dd-AFC4-6F175D3DCCD1}">
                <a14:hiddenFill xmlns:a14="http://schemas.microsoft.com/office/drawing/2010/main">
                  <a:solidFill>
                    <a:srgbClr val="FFFFFF"/>
                  </a:solidFill>
                </a14:hiddenFill>
              </a:ext>
            </a:extLst>
          </p:spPr>
        </p:pic>
      </p:grpSp>
      <p:sp>
        <p:nvSpPr>
          <p:cNvPr id="7" name="Date Placeholder 6"/>
          <p:cNvSpPr>
            <a:spLocks noGrp="1"/>
          </p:cNvSpPr>
          <p:nvPr>
            <p:ph type="dt" sz="half" idx="10"/>
          </p:nvPr>
        </p:nvSpPr>
        <p:spPr/>
        <p:txBody>
          <a:bodyPr/>
          <a:lstStyle/>
          <a:p>
            <a:r>
              <a:rPr lang="en-US" smtClean="0"/>
              <a:t>4/28/15</a:t>
            </a:r>
            <a:endParaRPr lang="en-US"/>
          </a:p>
        </p:txBody>
      </p:sp>
    </p:spTree>
    <p:extLst>
      <p:ext uri="{BB962C8B-B14F-4D97-AF65-F5344CB8AC3E}">
        <p14:creationId xmlns:p14="http://schemas.microsoft.com/office/powerpoint/2010/main" val="314150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dirty="0" smtClean="0"/>
              <a:t>Clark </a:t>
            </a:r>
            <a:r>
              <a:rPr lang="en-US" dirty="0" err="1" smtClean="0"/>
              <a:t>etal</a:t>
            </a:r>
            <a:r>
              <a:rPr lang="en-US" dirty="0" smtClean="0"/>
              <a:t> </a:t>
            </a:r>
            <a:r>
              <a:rPr lang="en-US" dirty="0" err="1" smtClean="0"/>
              <a:t>ISmallSat</a:t>
            </a:r>
            <a:r>
              <a:rPr lang="en-US" dirty="0" smtClean="0"/>
              <a:t> 2015 IceCube</a:t>
            </a:r>
            <a:endParaRPr lang="en-US" dirty="0"/>
          </a:p>
        </p:txBody>
      </p:sp>
      <p:sp>
        <p:nvSpPr>
          <p:cNvPr id="3" name="Slide Number Placeholder 2"/>
          <p:cNvSpPr>
            <a:spLocks noGrp="1"/>
          </p:cNvSpPr>
          <p:nvPr>
            <p:ph type="sldNum" sz="quarter" idx="12"/>
          </p:nvPr>
        </p:nvSpPr>
        <p:spPr/>
        <p:txBody>
          <a:bodyPr/>
          <a:lstStyle/>
          <a:p>
            <a:fld id="{61DB02BC-888A-9449-ADDC-9153D0D66787}" type="slidenum">
              <a:rPr lang="en-US" smtClean="0"/>
              <a:t>15</a:t>
            </a:fld>
            <a:endParaRPr lang="en-US"/>
          </a:p>
        </p:txBody>
      </p:sp>
      <p:pic>
        <p:nvPicPr>
          <p:cNvPr id="4" name="Picture 3"/>
          <p:cNvPicPr>
            <a:picLocks noChangeAspect="1"/>
          </p:cNvPicPr>
          <p:nvPr/>
        </p:nvPicPr>
        <p:blipFill>
          <a:blip r:embed="rId2"/>
          <a:stretch>
            <a:fillRect/>
          </a:stretch>
        </p:blipFill>
        <p:spPr>
          <a:xfrm>
            <a:off x="0" y="155094"/>
            <a:ext cx="9144000" cy="2028825"/>
          </a:xfrm>
          <a:prstGeom prst="rect">
            <a:avLst/>
          </a:prstGeom>
        </p:spPr>
      </p:pic>
      <p:pic>
        <p:nvPicPr>
          <p:cNvPr id="5" name="Picture 4"/>
          <p:cNvPicPr>
            <a:picLocks noChangeAspect="1"/>
          </p:cNvPicPr>
          <p:nvPr/>
        </p:nvPicPr>
        <p:blipFill>
          <a:blip r:embed="rId3"/>
          <a:stretch>
            <a:fillRect/>
          </a:stretch>
        </p:blipFill>
        <p:spPr>
          <a:xfrm>
            <a:off x="0" y="2413000"/>
            <a:ext cx="9144000" cy="2032000"/>
          </a:xfrm>
          <a:prstGeom prst="rect">
            <a:avLst/>
          </a:prstGeom>
        </p:spPr>
      </p:pic>
      <p:sp>
        <p:nvSpPr>
          <p:cNvPr id="6" name="Date Placeholder 5"/>
          <p:cNvSpPr>
            <a:spLocks noGrp="1"/>
          </p:cNvSpPr>
          <p:nvPr>
            <p:ph type="dt" sz="half" idx="10"/>
          </p:nvPr>
        </p:nvSpPr>
        <p:spPr/>
        <p:txBody>
          <a:bodyPr/>
          <a:lstStyle/>
          <a:p>
            <a:r>
              <a:rPr lang="en-US" smtClean="0"/>
              <a:t>4/28/15</a:t>
            </a:r>
            <a:endParaRPr lang="en-US"/>
          </a:p>
        </p:txBody>
      </p:sp>
    </p:spTree>
    <p:extLst>
      <p:ext uri="{BB962C8B-B14F-4D97-AF65-F5344CB8AC3E}">
        <p14:creationId xmlns:p14="http://schemas.microsoft.com/office/powerpoint/2010/main" val="40585242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dirty="0" smtClean="0"/>
              <a:t>Clark </a:t>
            </a:r>
            <a:r>
              <a:rPr lang="en-US" dirty="0" err="1" smtClean="0"/>
              <a:t>etal</a:t>
            </a:r>
            <a:r>
              <a:rPr lang="en-US" dirty="0" smtClean="0"/>
              <a:t> </a:t>
            </a:r>
            <a:r>
              <a:rPr lang="en-US" dirty="0" err="1" smtClean="0"/>
              <a:t>ISmallSat</a:t>
            </a:r>
            <a:r>
              <a:rPr lang="en-US" dirty="0" smtClean="0"/>
              <a:t> 2015 IceCube</a:t>
            </a:r>
            <a:endParaRPr lang="en-US" dirty="0"/>
          </a:p>
        </p:txBody>
      </p:sp>
      <p:sp>
        <p:nvSpPr>
          <p:cNvPr id="3" name="Slide Number Placeholder 2"/>
          <p:cNvSpPr>
            <a:spLocks noGrp="1"/>
          </p:cNvSpPr>
          <p:nvPr>
            <p:ph type="sldNum" sz="quarter" idx="12"/>
          </p:nvPr>
        </p:nvSpPr>
        <p:spPr/>
        <p:txBody>
          <a:bodyPr/>
          <a:lstStyle/>
          <a:p>
            <a:fld id="{61DB02BC-888A-9449-ADDC-9153D0D66787}" type="slidenum">
              <a:rPr lang="en-US" smtClean="0"/>
              <a:t>16</a:t>
            </a:fld>
            <a:endParaRPr lang="en-US"/>
          </a:p>
        </p:txBody>
      </p:sp>
      <p:sp>
        <p:nvSpPr>
          <p:cNvPr id="4" name="TextBox 3"/>
          <p:cNvSpPr txBox="1"/>
          <p:nvPr/>
        </p:nvSpPr>
        <p:spPr>
          <a:xfrm>
            <a:off x="2368075" y="1851041"/>
            <a:ext cx="4714623" cy="523220"/>
          </a:xfrm>
          <a:prstGeom prst="rect">
            <a:avLst/>
          </a:prstGeom>
          <a:noFill/>
        </p:spPr>
        <p:txBody>
          <a:bodyPr wrap="square" rtlCol="0">
            <a:spAutoFit/>
          </a:bodyPr>
          <a:lstStyle/>
          <a:p>
            <a:pPr algn="ctr"/>
            <a:r>
              <a:rPr lang="en-US" sz="2800" b="1" dirty="0" smtClean="0"/>
              <a:t>BACKUP SLIDES</a:t>
            </a:r>
            <a:endParaRPr lang="en-US" sz="2800" b="1" dirty="0"/>
          </a:p>
        </p:txBody>
      </p:sp>
      <p:sp>
        <p:nvSpPr>
          <p:cNvPr id="5" name="Date Placeholder 4"/>
          <p:cNvSpPr>
            <a:spLocks noGrp="1"/>
          </p:cNvSpPr>
          <p:nvPr>
            <p:ph type="dt" sz="half" idx="10"/>
          </p:nvPr>
        </p:nvSpPr>
        <p:spPr/>
        <p:txBody>
          <a:bodyPr/>
          <a:lstStyle/>
          <a:p>
            <a:r>
              <a:rPr lang="en-US" smtClean="0"/>
              <a:t>4/28/15</a:t>
            </a:r>
            <a:endParaRPr lang="en-US"/>
          </a:p>
        </p:txBody>
      </p:sp>
    </p:spTree>
    <p:extLst>
      <p:ext uri="{BB962C8B-B14F-4D97-AF65-F5344CB8AC3E}">
        <p14:creationId xmlns:p14="http://schemas.microsoft.com/office/powerpoint/2010/main" val="4149526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3745" y="91403"/>
            <a:ext cx="3983512" cy="738664"/>
          </a:xfrm>
          <a:prstGeom prst="rect">
            <a:avLst/>
          </a:prstGeom>
          <a:noFill/>
        </p:spPr>
        <p:txBody>
          <a:bodyPr wrap="square" rtlCol="0">
            <a:spAutoFit/>
          </a:bodyPr>
          <a:lstStyle/>
          <a:p>
            <a:pPr algn="ctr"/>
            <a:r>
              <a:rPr lang="en-US" sz="2400" dirty="0" smtClean="0"/>
              <a:t>Spectrometer Components</a:t>
            </a:r>
          </a:p>
          <a:p>
            <a:pPr algn="ctr"/>
            <a:endParaRPr lang="en-US" dirty="0" smtClean="0"/>
          </a:p>
        </p:txBody>
      </p:sp>
      <p:sp>
        <p:nvSpPr>
          <p:cNvPr id="6" name="TextBox 5"/>
          <p:cNvSpPr txBox="1"/>
          <p:nvPr/>
        </p:nvSpPr>
        <p:spPr>
          <a:xfrm>
            <a:off x="4836460" y="4079145"/>
            <a:ext cx="4162161" cy="646331"/>
          </a:xfrm>
          <a:prstGeom prst="rect">
            <a:avLst/>
          </a:prstGeom>
          <a:noFill/>
        </p:spPr>
        <p:txBody>
          <a:bodyPr wrap="square" rtlCol="0">
            <a:spAutoFit/>
          </a:bodyPr>
          <a:lstStyle/>
          <a:p>
            <a:r>
              <a:rPr lang="en-US" dirty="0" smtClean="0"/>
              <a:t>Off the shelf tactical cryocooler with cold finger to maintain detector at ≤140K</a:t>
            </a:r>
            <a:endParaRPr lang="en-US" dirty="0"/>
          </a:p>
        </p:txBody>
      </p:sp>
      <p:pic>
        <p:nvPicPr>
          <p:cNvPr id="7" name="Picture 6"/>
          <p:cNvPicPr>
            <a:picLocks noChangeAspect="1"/>
          </p:cNvPicPr>
          <p:nvPr/>
        </p:nvPicPr>
        <p:blipFill>
          <a:blip r:embed="rId2"/>
          <a:stretch>
            <a:fillRect/>
          </a:stretch>
        </p:blipFill>
        <p:spPr>
          <a:xfrm>
            <a:off x="4848868" y="4748431"/>
            <a:ext cx="3841177" cy="1769825"/>
          </a:xfrm>
          <a:prstGeom prst="rect">
            <a:avLst/>
          </a:prstGeom>
        </p:spPr>
      </p:pic>
      <p:sp>
        <p:nvSpPr>
          <p:cNvPr id="8" name="Footer Placeholder 7"/>
          <p:cNvSpPr>
            <a:spLocks noGrp="1"/>
          </p:cNvSpPr>
          <p:nvPr>
            <p:ph type="ftr" sz="quarter" idx="11"/>
          </p:nvPr>
        </p:nvSpPr>
        <p:spPr/>
        <p:txBody>
          <a:bodyPr/>
          <a:lstStyle/>
          <a:p>
            <a:r>
              <a:rPr lang="en-US" smtClean="0"/>
              <a:t>Clark etal ISmallSat 2015 IceCube</a:t>
            </a:r>
            <a:endParaRPr lang="en-US"/>
          </a:p>
        </p:txBody>
      </p:sp>
      <p:sp>
        <p:nvSpPr>
          <p:cNvPr id="9" name="Slide Number Placeholder 8"/>
          <p:cNvSpPr>
            <a:spLocks noGrp="1"/>
          </p:cNvSpPr>
          <p:nvPr>
            <p:ph type="sldNum" sz="quarter" idx="12"/>
          </p:nvPr>
        </p:nvSpPr>
        <p:spPr/>
        <p:txBody>
          <a:bodyPr/>
          <a:lstStyle/>
          <a:p>
            <a:fld id="{61DB02BC-888A-9449-ADDC-9153D0D66787}" type="slidenum">
              <a:rPr lang="en-US" smtClean="0"/>
              <a:t>17</a:t>
            </a:fld>
            <a:endParaRPr lang="en-US"/>
          </a:p>
        </p:txBody>
      </p:sp>
      <p:grpSp>
        <p:nvGrpSpPr>
          <p:cNvPr id="11" name="Group 10"/>
          <p:cNvGrpSpPr/>
          <p:nvPr/>
        </p:nvGrpSpPr>
        <p:grpSpPr>
          <a:xfrm>
            <a:off x="4176425" y="325542"/>
            <a:ext cx="4734098" cy="3505683"/>
            <a:chOff x="-1" y="-1"/>
            <a:chExt cx="4334514" cy="2095501"/>
          </a:xfrm>
          <a:extLst>
            <a:ext uri="{0CCBE362-F206-4b92-989A-16890622DB6E}">
              <ma14:wrappingTextBoxFlag xmlns:ma14="http://schemas.microsoft.com/office/mac/drawingml/2011/main"/>
            </a:ext>
          </a:extLst>
        </p:grpSpPr>
        <p:grpSp>
          <p:nvGrpSpPr>
            <p:cNvPr id="12" name="Group 11"/>
            <p:cNvGrpSpPr/>
            <p:nvPr/>
          </p:nvGrpSpPr>
          <p:grpSpPr>
            <a:xfrm>
              <a:off x="-1" y="-1"/>
              <a:ext cx="4334514" cy="1644647"/>
              <a:chOff x="0" y="0"/>
              <a:chExt cx="4334690" cy="1644664"/>
            </a:xfrm>
          </p:grpSpPr>
          <p:sp>
            <p:nvSpPr>
              <p:cNvPr id="14" name="Text Box 5"/>
              <p:cNvSpPr txBox="1"/>
              <p:nvPr/>
            </p:nvSpPr>
            <p:spPr>
              <a:xfrm>
                <a:off x="141438" y="1342003"/>
                <a:ext cx="802005" cy="193548"/>
              </a:xfrm>
              <a:prstGeom prst="rect">
                <a:avLst/>
              </a:prstGeom>
              <a:noFill/>
              <a:ln>
                <a:solidFill>
                  <a:schemeClr val="tx1"/>
                </a:solidFill>
              </a:ln>
            </p:spPr>
            <p:txBody>
              <a:bodyPr wrap="square" lIns="0" tIns="9144" rIns="0" bIns="9144" rtlCol="0">
                <a:spAutoFit/>
              </a:bodyPr>
              <a:lstStyle/>
              <a:p>
                <a:pPr marL="0" marR="0" algn="ctr">
                  <a:spcBef>
                    <a:spcPts val="0"/>
                  </a:spcBef>
                  <a:spcAft>
                    <a:spcPts val="0"/>
                  </a:spcAft>
                </a:pPr>
                <a:r>
                  <a:rPr lang="en-US" sz="1200" b="1" kern="1200">
                    <a:solidFill>
                      <a:srgbClr val="000000"/>
                    </a:solidFill>
                    <a:effectLst/>
                    <a:latin typeface="Times New Roman"/>
                    <a:ea typeface="ＭＳ 明朝"/>
                    <a:cs typeface="Times New Roman"/>
                  </a:rPr>
                  <a:t>Aperture</a:t>
                </a:r>
                <a:endParaRPr lang="en-US" sz="1000">
                  <a:effectLst/>
                  <a:latin typeface="Times"/>
                  <a:ea typeface="ＭＳ 明朝"/>
                  <a:cs typeface="Times New Roman"/>
                </a:endParaRPr>
              </a:p>
            </p:txBody>
          </p:sp>
          <p:sp>
            <p:nvSpPr>
              <p:cNvPr id="15" name="Text Box 8"/>
              <p:cNvSpPr txBox="1"/>
              <p:nvPr/>
            </p:nvSpPr>
            <p:spPr>
              <a:xfrm>
                <a:off x="1119535" y="1342003"/>
                <a:ext cx="514350" cy="193548"/>
              </a:xfrm>
              <a:prstGeom prst="rect">
                <a:avLst/>
              </a:prstGeom>
              <a:noFill/>
              <a:ln>
                <a:solidFill>
                  <a:schemeClr val="tx1"/>
                </a:solidFill>
              </a:ln>
            </p:spPr>
            <p:txBody>
              <a:bodyPr wrap="square" lIns="0" tIns="9144" rIns="0" bIns="9144" rtlCol="0">
                <a:spAutoFit/>
              </a:bodyPr>
              <a:lstStyle/>
              <a:p>
                <a:pPr marL="0" marR="0" algn="ctr">
                  <a:spcBef>
                    <a:spcPts val="0"/>
                  </a:spcBef>
                  <a:spcAft>
                    <a:spcPts val="0"/>
                  </a:spcAft>
                </a:pPr>
                <a:r>
                  <a:rPr lang="en-US" sz="1200" b="1" kern="1200">
                    <a:solidFill>
                      <a:srgbClr val="000000"/>
                    </a:solidFill>
                    <a:effectLst/>
                    <a:latin typeface="Times New Roman"/>
                    <a:ea typeface="ＭＳ 明朝"/>
                    <a:cs typeface="Times New Roman"/>
                  </a:rPr>
                  <a:t>OAP</a:t>
                </a:r>
                <a:endParaRPr lang="en-US" sz="1000">
                  <a:effectLst/>
                  <a:latin typeface="Times"/>
                  <a:ea typeface="ＭＳ 明朝"/>
                  <a:cs typeface="Times New Roman"/>
                </a:endParaRPr>
              </a:p>
            </p:txBody>
          </p:sp>
          <p:sp>
            <p:nvSpPr>
              <p:cNvPr id="16" name="Text Box 10"/>
              <p:cNvSpPr txBox="1"/>
              <p:nvPr/>
            </p:nvSpPr>
            <p:spPr>
              <a:xfrm>
                <a:off x="253986" y="440228"/>
                <a:ext cx="483235" cy="193548"/>
              </a:xfrm>
              <a:prstGeom prst="rect">
                <a:avLst/>
              </a:prstGeom>
              <a:noFill/>
              <a:ln>
                <a:solidFill>
                  <a:schemeClr val="tx1"/>
                </a:solidFill>
              </a:ln>
            </p:spPr>
            <p:txBody>
              <a:bodyPr wrap="square" lIns="0" tIns="9144" rIns="0" bIns="9144" rtlCol="0">
                <a:spAutoFit/>
              </a:bodyPr>
              <a:lstStyle/>
              <a:p>
                <a:pPr marL="0" marR="0" algn="ctr">
                  <a:spcBef>
                    <a:spcPts val="0"/>
                  </a:spcBef>
                  <a:spcAft>
                    <a:spcPts val="0"/>
                  </a:spcAft>
                </a:pPr>
                <a:r>
                  <a:rPr lang="en-US" sz="1200" b="1" kern="1200">
                    <a:solidFill>
                      <a:srgbClr val="000000"/>
                    </a:solidFill>
                    <a:effectLst/>
                    <a:latin typeface="Times New Roman"/>
                    <a:ea typeface="ＭＳ 明朝"/>
                    <a:cs typeface="Times New Roman"/>
                  </a:rPr>
                  <a:t>OAP</a:t>
                </a:r>
                <a:endParaRPr lang="en-US" sz="1000">
                  <a:effectLst/>
                  <a:latin typeface="Times"/>
                  <a:ea typeface="ＭＳ 明朝"/>
                  <a:cs typeface="Times New Roman"/>
                </a:endParaRPr>
              </a:p>
            </p:txBody>
          </p:sp>
          <p:sp>
            <p:nvSpPr>
              <p:cNvPr id="17" name="Text Box 11"/>
              <p:cNvSpPr txBox="1"/>
              <p:nvPr/>
            </p:nvSpPr>
            <p:spPr>
              <a:xfrm>
                <a:off x="1864701" y="439757"/>
                <a:ext cx="433705" cy="193548"/>
              </a:xfrm>
              <a:prstGeom prst="rect">
                <a:avLst/>
              </a:prstGeom>
              <a:noFill/>
              <a:ln>
                <a:solidFill>
                  <a:schemeClr val="tx1"/>
                </a:solidFill>
              </a:ln>
            </p:spPr>
            <p:txBody>
              <a:bodyPr wrap="square" lIns="0" tIns="9144" rIns="0" bIns="9144" rtlCol="0">
                <a:spAutoFit/>
              </a:bodyPr>
              <a:lstStyle/>
              <a:p>
                <a:pPr marL="0" marR="0" algn="ctr">
                  <a:spcBef>
                    <a:spcPts val="0"/>
                  </a:spcBef>
                  <a:spcAft>
                    <a:spcPts val="0"/>
                  </a:spcAft>
                </a:pPr>
                <a:r>
                  <a:rPr lang="en-US" sz="1200" b="1" kern="1200">
                    <a:solidFill>
                      <a:srgbClr val="000000"/>
                    </a:solidFill>
                    <a:effectLst/>
                    <a:latin typeface="Times New Roman"/>
                    <a:ea typeface="ＭＳ 明朝"/>
                    <a:cs typeface="Times New Roman"/>
                  </a:rPr>
                  <a:t>LVF</a:t>
                </a:r>
                <a:endParaRPr lang="en-US" sz="1000">
                  <a:effectLst/>
                  <a:latin typeface="Times"/>
                  <a:ea typeface="ＭＳ 明朝"/>
                  <a:cs typeface="Times New Roman"/>
                </a:endParaRPr>
              </a:p>
            </p:txBody>
          </p:sp>
          <p:sp>
            <p:nvSpPr>
              <p:cNvPr id="18" name="Text Box 12"/>
              <p:cNvSpPr txBox="1"/>
              <p:nvPr/>
            </p:nvSpPr>
            <p:spPr>
              <a:xfrm>
                <a:off x="2435561" y="439757"/>
                <a:ext cx="855980" cy="193548"/>
              </a:xfrm>
              <a:prstGeom prst="rect">
                <a:avLst/>
              </a:prstGeom>
              <a:noFill/>
              <a:ln>
                <a:solidFill>
                  <a:schemeClr val="tx1"/>
                </a:solidFill>
              </a:ln>
            </p:spPr>
            <p:txBody>
              <a:bodyPr wrap="square" lIns="0" tIns="9144" rIns="0" bIns="9144" rtlCol="0">
                <a:spAutoFit/>
              </a:bodyPr>
              <a:lstStyle/>
              <a:p>
                <a:pPr marL="0" marR="0" algn="ctr">
                  <a:spcBef>
                    <a:spcPts val="0"/>
                  </a:spcBef>
                  <a:spcAft>
                    <a:spcPts val="0"/>
                  </a:spcAft>
                </a:pPr>
                <a:r>
                  <a:rPr lang="en-US" sz="1200" b="1" kern="1200">
                    <a:solidFill>
                      <a:srgbClr val="000000"/>
                    </a:solidFill>
                    <a:effectLst/>
                    <a:latin typeface="Times New Roman"/>
                    <a:ea typeface="ＭＳ 明朝"/>
                    <a:cs typeface="Times New Roman"/>
                  </a:rPr>
                  <a:t>HCT FPA</a:t>
                </a:r>
                <a:endParaRPr lang="en-US" sz="1000">
                  <a:effectLst/>
                  <a:latin typeface="Times"/>
                  <a:ea typeface="ＭＳ 明朝"/>
                  <a:cs typeface="Times New Roman"/>
                </a:endParaRPr>
              </a:p>
            </p:txBody>
          </p:sp>
          <p:sp>
            <p:nvSpPr>
              <p:cNvPr id="19" name="Text Box 13"/>
              <p:cNvSpPr txBox="1"/>
              <p:nvPr/>
            </p:nvSpPr>
            <p:spPr>
              <a:xfrm>
                <a:off x="1343457" y="46166"/>
                <a:ext cx="1205230" cy="193548"/>
              </a:xfrm>
              <a:prstGeom prst="rect">
                <a:avLst/>
              </a:prstGeom>
              <a:noFill/>
              <a:ln>
                <a:solidFill>
                  <a:schemeClr val="tx1"/>
                </a:solidFill>
              </a:ln>
            </p:spPr>
            <p:txBody>
              <a:bodyPr wrap="square" lIns="0" tIns="9144" rIns="0" bIns="9144" rtlCol="0">
                <a:spAutoFit/>
              </a:bodyPr>
              <a:lstStyle/>
              <a:p>
                <a:pPr marL="0" marR="0" algn="ctr">
                  <a:spcBef>
                    <a:spcPts val="0"/>
                  </a:spcBef>
                  <a:spcAft>
                    <a:spcPts val="0"/>
                  </a:spcAft>
                </a:pPr>
                <a:r>
                  <a:rPr lang="en-US" sz="1200" b="1" kern="1200">
                    <a:solidFill>
                      <a:srgbClr val="000000"/>
                    </a:solidFill>
                    <a:effectLst/>
                    <a:latin typeface="Times New Roman"/>
                    <a:ea typeface="ＭＳ 明朝"/>
                    <a:cs typeface="Times New Roman"/>
                  </a:rPr>
                  <a:t>Cryocooler (CC)</a:t>
                </a:r>
                <a:endParaRPr lang="en-US" sz="1000">
                  <a:effectLst/>
                  <a:latin typeface="Times"/>
                  <a:ea typeface="ＭＳ 明朝"/>
                  <a:cs typeface="Times New Roman"/>
                </a:endParaRPr>
              </a:p>
            </p:txBody>
          </p:sp>
          <p:sp>
            <p:nvSpPr>
              <p:cNvPr id="20" name="Text Box 14"/>
              <p:cNvSpPr txBox="1"/>
              <p:nvPr/>
            </p:nvSpPr>
            <p:spPr>
              <a:xfrm>
                <a:off x="60700" y="43297"/>
                <a:ext cx="1016000" cy="193548"/>
              </a:xfrm>
              <a:prstGeom prst="rect">
                <a:avLst/>
              </a:prstGeom>
              <a:noFill/>
              <a:ln>
                <a:solidFill>
                  <a:schemeClr val="tx1"/>
                </a:solidFill>
              </a:ln>
            </p:spPr>
            <p:txBody>
              <a:bodyPr wrap="square" lIns="0" tIns="9144" rIns="0" bIns="9144" rtlCol="0">
                <a:spAutoFit/>
              </a:bodyPr>
              <a:lstStyle/>
              <a:p>
                <a:pPr marL="0" marR="0" algn="ctr">
                  <a:spcBef>
                    <a:spcPts val="0"/>
                  </a:spcBef>
                  <a:spcAft>
                    <a:spcPts val="0"/>
                  </a:spcAft>
                </a:pPr>
                <a:r>
                  <a:rPr lang="en-US" sz="1200" b="1" kern="1200" dirty="0">
                    <a:solidFill>
                      <a:srgbClr val="000000"/>
                    </a:solidFill>
                    <a:effectLst/>
                    <a:latin typeface="Times New Roman"/>
                    <a:ea typeface="ＭＳ 明朝"/>
                    <a:cs typeface="Times New Roman"/>
                  </a:rPr>
                  <a:t>CC controller</a:t>
                </a:r>
                <a:endParaRPr lang="en-US" sz="1000" dirty="0">
                  <a:effectLst/>
                  <a:latin typeface="Times"/>
                  <a:ea typeface="ＭＳ 明朝"/>
                  <a:cs typeface="Times New Roman"/>
                </a:endParaRPr>
              </a:p>
            </p:txBody>
          </p:sp>
          <p:sp>
            <p:nvSpPr>
              <p:cNvPr id="21" name="Text Box 15"/>
              <p:cNvSpPr txBox="1"/>
              <p:nvPr/>
            </p:nvSpPr>
            <p:spPr>
              <a:xfrm>
                <a:off x="3442973" y="50507"/>
                <a:ext cx="835025" cy="544068"/>
              </a:xfrm>
              <a:prstGeom prst="rect">
                <a:avLst/>
              </a:prstGeom>
              <a:noFill/>
              <a:ln>
                <a:solidFill>
                  <a:schemeClr val="tx1"/>
                </a:solidFill>
              </a:ln>
            </p:spPr>
            <p:txBody>
              <a:bodyPr wrap="square" lIns="0" tIns="9144" rIns="0" bIns="9144" rtlCol="0">
                <a:spAutoFit/>
              </a:bodyPr>
              <a:lstStyle/>
              <a:p>
                <a:pPr marL="0" marR="0" algn="ctr">
                  <a:spcBef>
                    <a:spcPts val="0"/>
                  </a:spcBef>
                  <a:spcAft>
                    <a:spcPts val="0"/>
                  </a:spcAft>
                </a:pPr>
                <a:r>
                  <a:rPr lang="en-US" sz="1200" b="1" kern="1200">
                    <a:solidFill>
                      <a:srgbClr val="000000"/>
                    </a:solidFill>
                    <a:effectLst/>
                    <a:latin typeface="Times New Roman"/>
                    <a:ea typeface="ＭＳ 明朝"/>
                    <a:cs typeface="Times New Roman"/>
                  </a:rPr>
                  <a:t>Detector Interface Electronics</a:t>
                </a:r>
                <a:endParaRPr lang="en-US" sz="1000">
                  <a:effectLst/>
                  <a:latin typeface="Times"/>
                  <a:ea typeface="ＭＳ 明朝"/>
                  <a:cs typeface="Times New Roman"/>
                </a:endParaRPr>
              </a:p>
            </p:txBody>
          </p:sp>
          <p:sp>
            <p:nvSpPr>
              <p:cNvPr id="22" name="Text Box 16"/>
              <p:cNvSpPr txBox="1"/>
              <p:nvPr/>
            </p:nvSpPr>
            <p:spPr>
              <a:xfrm>
                <a:off x="1808786" y="807429"/>
                <a:ext cx="1132840" cy="368808"/>
              </a:xfrm>
              <a:prstGeom prst="rect">
                <a:avLst/>
              </a:prstGeom>
              <a:noFill/>
              <a:ln>
                <a:solidFill>
                  <a:schemeClr val="tx1"/>
                </a:solidFill>
              </a:ln>
            </p:spPr>
            <p:txBody>
              <a:bodyPr wrap="square" lIns="0" tIns="9144" rIns="0" bIns="9144" rtlCol="0">
                <a:spAutoFit/>
              </a:bodyPr>
              <a:lstStyle/>
              <a:p>
                <a:pPr marL="0" marR="0" algn="ctr">
                  <a:spcBef>
                    <a:spcPts val="0"/>
                  </a:spcBef>
                  <a:spcAft>
                    <a:spcPts val="0"/>
                  </a:spcAft>
                </a:pPr>
                <a:r>
                  <a:rPr lang="en-US" sz="1200" b="1" kern="1200">
                    <a:solidFill>
                      <a:srgbClr val="000000"/>
                    </a:solidFill>
                    <a:effectLst/>
                    <a:latin typeface="Times New Roman"/>
                    <a:ea typeface="ＭＳ 明朝"/>
                    <a:cs typeface="Times New Roman"/>
                  </a:rPr>
                  <a:t>AI controller (stepper motor)</a:t>
                </a:r>
                <a:endParaRPr lang="en-US" sz="1000">
                  <a:effectLst/>
                  <a:latin typeface="Times"/>
                  <a:ea typeface="ＭＳ 明朝"/>
                  <a:cs typeface="Times New Roman"/>
                </a:endParaRPr>
              </a:p>
            </p:txBody>
          </p:sp>
          <p:cxnSp>
            <p:nvCxnSpPr>
              <p:cNvPr id="23" name="Straight Arrow Connector 22"/>
              <p:cNvCxnSpPr/>
              <p:nvPr/>
            </p:nvCxnSpPr>
            <p:spPr>
              <a:xfrm>
                <a:off x="943831" y="1443581"/>
                <a:ext cx="175750" cy="0"/>
              </a:xfrm>
              <a:prstGeom prst="straightConnector1">
                <a:avLst/>
              </a:prstGeom>
              <a:ln w="12700">
                <a:solidFill>
                  <a:schemeClr val="tx1"/>
                </a:solidFill>
                <a:tailEnd type="triangle" w="sm" len="med"/>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flipH="1" flipV="1">
                <a:off x="495618" y="643365"/>
                <a:ext cx="892901" cy="551501"/>
              </a:xfrm>
              <a:prstGeom prst="straightConnector1">
                <a:avLst/>
              </a:prstGeom>
              <a:ln w="12700">
                <a:solidFill>
                  <a:schemeClr val="tx1"/>
                </a:solidFill>
                <a:headEnd type="none"/>
                <a:tailEnd type="triangle" w="sm" len="med"/>
              </a:ln>
            </p:spPr>
            <p:style>
              <a:lnRef idx="2">
                <a:schemeClr val="accent1"/>
              </a:lnRef>
              <a:fillRef idx="0">
                <a:schemeClr val="accent1"/>
              </a:fillRef>
              <a:effectRef idx="1">
                <a:schemeClr val="accent1"/>
              </a:effectRef>
              <a:fontRef idx="minor">
                <a:schemeClr val="tx1"/>
              </a:fontRef>
            </p:style>
          </p:cxnSp>
          <p:sp>
            <p:nvSpPr>
              <p:cNvPr id="25" name="Text Box 25"/>
              <p:cNvSpPr txBox="1"/>
              <p:nvPr/>
            </p:nvSpPr>
            <p:spPr>
              <a:xfrm>
                <a:off x="587801" y="822002"/>
                <a:ext cx="848995" cy="368808"/>
              </a:xfrm>
              <a:prstGeom prst="rect">
                <a:avLst/>
              </a:prstGeom>
              <a:solidFill>
                <a:schemeClr val="bg1"/>
              </a:solidFill>
              <a:ln>
                <a:solidFill>
                  <a:schemeClr val="tx1"/>
                </a:solidFill>
              </a:ln>
            </p:spPr>
            <p:txBody>
              <a:bodyPr wrap="square" lIns="0" tIns="9144" rIns="0" bIns="9144" rtlCol="0">
                <a:spAutoFit/>
              </a:bodyPr>
              <a:lstStyle/>
              <a:p>
                <a:pPr marL="0" marR="0" algn="ctr">
                  <a:spcBef>
                    <a:spcPts val="0"/>
                  </a:spcBef>
                  <a:spcAft>
                    <a:spcPts val="0"/>
                  </a:spcAft>
                </a:pPr>
                <a:r>
                  <a:rPr lang="en-US" sz="1200" b="1" kern="1200" dirty="0">
                    <a:solidFill>
                      <a:srgbClr val="000000"/>
                    </a:solidFill>
                    <a:effectLst/>
                    <a:latin typeface="Times New Roman"/>
                    <a:ea typeface="ＭＳ 明朝"/>
                    <a:cs typeface="Times New Roman"/>
                  </a:rPr>
                  <a:t>Adjustable Iris (AI)</a:t>
                </a:r>
                <a:endParaRPr lang="en-US" sz="1000" dirty="0">
                  <a:effectLst/>
                  <a:latin typeface="Times"/>
                  <a:ea typeface="ＭＳ 明朝"/>
                  <a:cs typeface="Times New Roman"/>
                </a:endParaRPr>
              </a:p>
            </p:txBody>
          </p:sp>
          <p:cxnSp>
            <p:nvCxnSpPr>
              <p:cNvPr id="26" name="Straight Arrow Connector 25"/>
              <p:cNvCxnSpPr/>
              <p:nvPr/>
            </p:nvCxnSpPr>
            <p:spPr>
              <a:xfrm flipH="1" flipV="1">
                <a:off x="1179345" y="1195234"/>
                <a:ext cx="257024" cy="146780"/>
              </a:xfrm>
              <a:prstGeom prst="straightConnector1">
                <a:avLst/>
              </a:prstGeom>
              <a:ln w="12700">
                <a:solidFill>
                  <a:schemeClr val="tx1"/>
                </a:solidFill>
                <a:tailEnd type="triangle" w="sm" len="med"/>
              </a:ln>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p:nvPr/>
            </p:nvCxnSpPr>
            <p:spPr>
              <a:xfrm flipV="1">
                <a:off x="1437080" y="1001335"/>
                <a:ext cx="371781" cy="14573"/>
              </a:xfrm>
              <a:prstGeom prst="straightConnector1">
                <a:avLst/>
              </a:prstGeom>
              <a:ln w="12700">
                <a:solidFill>
                  <a:schemeClr val="tx1"/>
                </a:solidFill>
                <a:headEnd type="triangle" w="sm" len="med"/>
                <a:tailEnd type="triangle" w="sm" len="med"/>
              </a:ln>
            </p:spPr>
            <p:style>
              <a:lnRef idx="2">
                <a:schemeClr val="accent1"/>
              </a:lnRef>
              <a:fillRef idx="0">
                <a:schemeClr val="accent1"/>
              </a:fillRef>
              <a:effectRef idx="1">
                <a:schemeClr val="accent1"/>
              </a:effectRef>
              <a:fontRef idx="minor">
                <a:schemeClr val="tx1"/>
              </a:fontRef>
            </p:style>
          </p:cxnSp>
          <p:cxnSp>
            <p:nvCxnSpPr>
              <p:cNvPr id="28" name="Straight Arrow Connector 27"/>
              <p:cNvCxnSpPr/>
              <p:nvPr/>
            </p:nvCxnSpPr>
            <p:spPr>
              <a:xfrm flipV="1">
                <a:off x="737238" y="541328"/>
                <a:ext cx="1127540" cy="471"/>
              </a:xfrm>
              <a:prstGeom prst="straightConnector1">
                <a:avLst/>
              </a:prstGeom>
              <a:ln w="12700">
                <a:solidFill>
                  <a:schemeClr val="tx1"/>
                </a:solidFill>
                <a:tailEnd type="triangle" w="sm" len="med"/>
              </a:ln>
            </p:spPr>
            <p:style>
              <a:lnRef idx="2">
                <a:schemeClr val="accent1"/>
              </a:lnRef>
              <a:fillRef idx="0">
                <a:schemeClr val="accent1"/>
              </a:fillRef>
              <a:effectRef idx="1">
                <a:schemeClr val="accent1"/>
              </a:effectRef>
              <a:fontRef idx="minor">
                <a:schemeClr val="tx1"/>
              </a:fontRef>
            </p:style>
          </p:cxnSp>
          <p:cxnSp>
            <p:nvCxnSpPr>
              <p:cNvPr id="29" name="Straight Arrow Connector 28"/>
              <p:cNvCxnSpPr/>
              <p:nvPr/>
            </p:nvCxnSpPr>
            <p:spPr>
              <a:xfrm>
                <a:off x="2298510" y="541328"/>
                <a:ext cx="137152" cy="0"/>
              </a:xfrm>
              <a:prstGeom prst="straightConnector1">
                <a:avLst/>
              </a:prstGeom>
              <a:ln w="12700">
                <a:solidFill>
                  <a:schemeClr val="tx1"/>
                </a:solidFill>
                <a:tailEnd type="triangle" w="sm" len="med"/>
              </a:ln>
            </p:spPr>
            <p:style>
              <a:lnRef idx="2">
                <a:schemeClr val="accent1"/>
              </a:lnRef>
              <a:fillRef idx="0">
                <a:schemeClr val="accent1"/>
              </a:fillRef>
              <a:effectRef idx="1">
                <a:schemeClr val="accent1"/>
              </a:effectRef>
              <a:fontRef idx="minor">
                <a:schemeClr val="tx1"/>
              </a:fontRef>
            </p:style>
          </p:cxnSp>
          <p:cxnSp>
            <p:nvCxnSpPr>
              <p:cNvPr id="30" name="Straight Arrow Connector 29"/>
              <p:cNvCxnSpPr/>
              <p:nvPr/>
            </p:nvCxnSpPr>
            <p:spPr>
              <a:xfrm>
                <a:off x="3306167" y="481564"/>
                <a:ext cx="166831" cy="471"/>
              </a:xfrm>
              <a:prstGeom prst="straightConnector1">
                <a:avLst/>
              </a:prstGeom>
              <a:ln w="12700">
                <a:solidFill>
                  <a:schemeClr val="tx1"/>
                </a:solidFill>
                <a:tailEnd type="triangle" w="sm" len="med"/>
              </a:ln>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p:nvPr/>
            </p:nvCxnSpPr>
            <p:spPr>
              <a:xfrm flipH="1" flipV="1">
                <a:off x="2499332" y="249972"/>
                <a:ext cx="1" cy="189789"/>
              </a:xfrm>
              <a:prstGeom prst="straightConnector1">
                <a:avLst/>
              </a:prstGeom>
              <a:ln w="12700">
                <a:solidFill>
                  <a:schemeClr val="tx1"/>
                </a:solidFill>
                <a:headEnd type="triangle" w="sm" len="med"/>
                <a:tailEnd type="triangle" w="sm" len="med"/>
              </a:ln>
            </p:spPr>
            <p:style>
              <a:lnRef idx="2">
                <a:schemeClr val="accent1"/>
              </a:lnRef>
              <a:fillRef idx="0">
                <a:schemeClr val="accent1"/>
              </a:fillRef>
              <a:effectRef idx="1">
                <a:schemeClr val="accent1"/>
              </a:effectRef>
              <a:fontRef idx="minor">
                <a:schemeClr val="tx1"/>
              </a:fontRef>
            </p:style>
          </p:cxnSp>
          <p:cxnSp>
            <p:nvCxnSpPr>
              <p:cNvPr id="32" name="Straight Arrow Connector 31"/>
              <p:cNvCxnSpPr/>
              <p:nvPr/>
            </p:nvCxnSpPr>
            <p:spPr>
              <a:xfrm flipH="1" flipV="1">
                <a:off x="1076874" y="144864"/>
                <a:ext cx="266639" cy="2869"/>
              </a:xfrm>
              <a:prstGeom prst="straightConnector1">
                <a:avLst/>
              </a:prstGeom>
              <a:ln w="12700">
                <a:solidFill>
                  <a:schemeClr val="tx1"/>
                </a:solidFill>
                <a:headEnd type="triangle" w="sm" len="med"/>
                <a:tailEnd type="triangle" w="sm" len="med"/>
              </a:ln>
            </p:spPr>
            <p:style>
              <a:lnRef idx="2">
                <a:schemeClr val="accent1"/>
              </a:lnRef>
              <a:fillRef idx="0">
                <a:schemeClr val="accent1"/>
              </a:fillRef>
              <a:effectRef idx="1">
                <a:schemeClr val="accent1"/>
              </a:effectRef>
              <a:fontRef idx="minor">
                <a:schemeClr val="tx1"/>
              </a:fontRef>
            </p:style>
          </p:cxnSp>
          <p:cxnSp>
            <p:nvCxnSpPr>
              <p:cNvPr id="33" name="Elbow Connector 32"/>
              <p:cNvCxnSpPr/>
              <p:nvPr/>
            </p:nvCxnSpPr>
            <p:spPr>
              <a:xfrm rot="5400000" flipH="1" flipV="1">
                <a:off x="3025789" y="-27546"/>
                <a:ext cx="184465" cy="1485501"/>
              </a:xfrm>
              <a:prstGeom prst="bentConnector3">
                <a:avLst>
                  <a:gd name="adj1" fmla="val 50000"/>
                </a:avLst>
              </a:prstGeom>
              <a:ln w="12700">
                <a:solidFill>
                  <a:schemeClr val="tx1"/>
                </a:solidFill>
                <a:headEnd type="triangle" w="sm" len="med"/>
                <a:tailEnd type="triangle" w="sm" len="med"/>
              </a:ln>
            </p:spPr>
            <p:style>
              <a:lnRef idx="2">
                <a:schemeClr val="accent1"/>
              </a:lnRef>
              <a:fillRef idx="0">
                <a:schemeClr val="accent1"/>
              </a:fillRef>
              <a:effectRef idx="1">
                <a:schemeClr val="accent1"/>
              </a:effectRef>
              <a:fontRef idx="minor">
                <a:schemeClr val="tx1"/>
              </a:fontRef>
            </p:style>
          </p:cxnSp>
          <p:sp>
            <p:nvSpPr>
              <p:cNvPr id="34" name="Text Box 38"/>
              <p:cNvSpPr txBox="1"/>
              <p:nvPr/>
            </p:nvSpPr>
            <p:spPr>
              <a:xfrm>
                <a:off x="3472854" y="822465"/>
                <a:ext cx="817245" cy="368808"/>
              </a:xfrm>
              <a:prstGeom prst="rect">
                <a:avLst/>
              </a:prstGeom>
              <a:noFill/>
              <a:ln>
                <a:solidFill>
                  <a:schemeClr val="tx1"/>
                </a:solidFill>
              </a:ln>
            </p:spPr>
            <p:txBody>
              <a:bodyPr wrap="square" lIns="0" tIns="9144" rIns="0" bIns="9144" rtlCol="0">
                <a:spAutoFit/>
              </a:bodyPr>
              <a:lstStyle/>
              <a:p>
                <a:pPr marL="0" marR="0" algn="ctr">
                  <a:spcBef>
                    <a:spcPts val="0"/>
                  </a:spcBef>
                  <a:spcAft>
                    <a:spcPts val="0"/>
                  </a:spcAft>
                </a:pPr>
                <a:r>
                  <a:rPr lang="en-US" sz="1200" b="1" kern="1200">
                    <a:solidFill>
                      <a:srgbClr val="000000"/>
                    </a:solidFill>
                    <a:effectLst/>
                    <a:latin typeface="Times New Roman"/>
                    <a:ea typeface="ＭＳ 明朝"/>
                    <a:cs typeface="Times New Roman"/>
                  </a:rPr>
                  <a:t>Spacecraft  C&amp;DH</a:t>
                </a:r>
                <a:endParaRPr lang="en-US" sz="1000">
                  <a:effectLst/>
                  <a:latin typeface="Times"/>
                  <a:ea typeface="ＭＳ 明朝"/>
                  <a:cs typeface="Times New Roman"/>
                </a:endParaRPr>
              </a:p>
            </p:txBody>
          </p:sp>
          <p:sp>
            <p:nvSpPr>
              <p:cNvPr id="35" name="Rectangle 34"/>
              <p:cNvSpPr/>
              <p:nvPr/>
            </p:nvSpPr>
            <p:spPr>
              <a:xfrm>
                <a:off x="60703" y="305298"/>
                <a:ext cx="1647628" cy="1284672"/>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a:spcBef>
                    <a:spcPts val="0"/>
                  </a:spcBef>
                  <a:spcAft>
                    <a:spcPts val="0"/>
                  </a:spcAft>
                </a:pPr>
                <a:r>
                  <a:rPr lang="en-US" sz="1200">
                    <a:effectLst/>
                    <a:ea typeface="Times New Roman"/>
                    <a:cs typeface="Times New Roman"/>
                  </a:rPr>
                  <a:t> </a:t>
                </a:r>
                <a:endParaRPr lang="en-US" sz="1200">
                  <a:effectLst/>
                  <a:ea typeface="ＭＳ 明朝"/>
                  <a:cs typeface="Times New Roman"/>
                </a:endParaRPr>
              </a:p>
            </p:txBody>
          </p:sp>
          <p:sp>
            <p:nvSpPr>
              <p:cNvPr id="36" name="Text Box 40"/>
              <p:cNvSpPr txBox="1"/>
              <p:nvPr/>
            </p:nvSpPr>
            <p:spPr>
              <a:xfrm>
                <a:off x="889671" y="300038"/>
                <a:ext cx="735965" cy="193548"/>
              </a:xfrm>
              <a:prstGeom prst="rect">
                <a:avLst/>
              </a:prstGeom>
              <a:noFill/>
              <a:ln>
                <a:noFill/>
              </a:ln>
            </p:spPr>
            <p:txBody>
              <a:bodyPr wrap="square" lIns="0" tIns="9144" rIns="0" bIns="9144" rtlCol="0">
                <a:spAutoFit/>
              </a:bodyPr>
              <a:lstStyle/>
              <a:p>
                <a:pPr marL="0" marR="0" algn="ctr">
                  <a:spcBef>
                    <a:spcPts val="0"/>
                  </a:spcBef>
                  <a:spcAft>
                    <a:spcPts val="0"/>
                  </a:spcAft>
                </a:pPr>
                <a:r>
                  <a:rPr lang="en-US" sz="1200" b="1" kern="1200">
                    <a:solidFill>
                      <a:srgbClr val="000000"/>
                    </a:solidFill>
                    <a:effectLst/>
                    <a:latin typeface="Times New Roman"/>
                    <a:ea typeface="ＭＳ 明朝"/>
                    <a:cs typeface="Times New Roman"/>
                  </a:rPr>
                  <a:t>Optics Box</a:t>
                </a:r>
                <a:endParaRPr lang="en-US" sz="1000">
                  <a:effectLst/>
                  <a:latin typeface="Times"/>
                  <a:ea typeface="ＭＳ 明朝"/>
                  <a:cs typeface="Times New Roman"/>
                </a:endParaRPr>
              </a:p>
            </p:txBody>
          </p:sp>
          <p:sp>
            <p:nvSpPr>
              <p:cNvPr id="37" name="Text Box 41"/>
              <p:cNvSpPr txBox="1"/>
              <p:nvPr/>
            </p:nvSpPr>
            <p:spPr>
              <a:xfrm>
                <a:off x="1861477" y="1353784"/>
                <a:ext cx="1251585" cy="193548"/>
              </a:xfrm>
              <a:prstGeom prst="rect">
                <a:avLst/>
              </a:prstGeom>
              <a:noFill/>
              <a:ln>
                <a:solidFill>
                  <a:schemeClr val="tx1"/>
                </a:solidFill>
              </a:ln>
            </p:spPr>
            <p:txBody>
              <a:bodyPr wrap="square" lIns="0" tIns="9144" rIns="0" bIns="9144" rtlCol="0">
                <a:spAutoFit/>
              </a:bodyPr>
              <a:lstStyle/>
              <a:p>
                <a:pPr marL="0" marR="0" algn="ctr">
                  <a:spcBef>
                    <a:spcPts val="0"/>
                  </a:spcBef>
                  <a:spcAft>
                    <a:spcPts val="0"/>
                  </a:spcAft>
                </a:pPr>
                <a:r>
                  <a:rPr lang="en-US" sz="1200" b="1" kern="1200">
                    <a:solidFill>
                      <a:srgbClr val="000000"/>
                    </a:solidFill>
                    <a:effectLst/>
                    <a:latin typeface="Times New Roman"/>
                    <a:ea typeface="ＭＳ 明朝"/>
                    <a:cs typeface="Times New Roman"/>
                  </a:rPr>
                  <a:t>Special Radiator</a:t>
                </a:r>
                <a:endParaRPr lang="en-US" sz="1000">
                  <a:effectLst/>
                  <a:latin typeface="Times"/>
                  <a:ea typeface="ＭＳ 明朝"/>
                  <a:cs typeface="Times New Roman"/>
                </a:endParaRPr>
              </a:p>
            </p:txBody>
          </p:sp>
          <p:sp>
            <p:nvSpPr>
              <p:cNvPr id="38" name="Text Box 42"/>
              <p:cNvSpPr txBox="1"/>
              <p:nvPr/>
            </p:nvSpPr>
            <p:spPr>
              <a:xfrm>
                <a:off x="2674151" y="46839"/>
                <a:ext cx="722630" cy="193548"/>
              </a:xfrm>
              <a:prstGeom prst="rect">
                <a:avLst/>
              </a:prstGeom>
              <a:noFill/>
              <a:ln>
                <a:solidFill>
                  <a:schemeClr val="tx1"/>
                </a:solidFill>
              </a:ln>
            </p:spPr>
            <p:txBody>
              <a:bodyPr wrap="square" lIns="0" tIns="9144" rIns="0" bIns="9144" rtlCol="0">
                <a:spAutoFit/>
              </a:bodyPr>
              <a:lstStyle/>
              <a:p>
                <a:pPr marL="0" marR="0" algn="ctr">
                  <a:spcBef>
                    <a:spcPts val="0"/>
                  </a:spcBef>
                  <a:spcAft>
                    <a:spcPts val="0"/>
                  </a:spcAft>
                </a:pPr>
                <a:r>
                  <a:rPr lang="en-US" sz="1200" b="1" kern="1200">
                    <a:solidFill>
                      <a:srgbClr val="000000"/>
                    </a:solidFill>
                    <a:effectLst/>
                    <a:latin typeface="Times New Roman"/>
                    <a:ea typeface="ＭＳ 明朝"/>
                    <a:cs typeface="Times New Roman"/>
                  </a:rPr>
                  <a:t>Radiator</a:t>
                </a:r>
                <a:endParaRPr lang="en-US" sz="1000">
                  <a:effectLst/>
                  <a:latin typeface="Times"/>
                  <a:ea typeface="ＭＳ 明朝"/>
                  <a:cs typeface="Times New Roman"/>
                </a:endParaRPr>
              </a:p>
            </p:txBody>
          </p:sp>
          <p:cxnSp>
            <p:nvCxnSpPr>
              <p:cNvPr id="39" name="Straight Arrow Connector 38"/>
              <p:cNvCxnSpPr/>
              <p:nvPr/>
            </p:nvCxnSpPr>
            <p:spPr>
              <a:xfrm flipV="1">
                <a:off x="1708331" y="1455363"/>
                <a:ext cx="153223" cy="18100"/>
              </a:xfrm>
              <a:prstGeom prst="straightConnector1">
                <a:avLst/>
              </a:prstGeom>
              <a:ln w="12700">
                <a:solidFill>
                  <a:schemeClr val="tx1"/>
                </a:solidFill>
                <a:tailEnd type="triangle" w="sm" len="med"/>
              </a:ln>
            </p:spPr>
            <p:style>
              <a:lnRef idx="2">
                <a:schemeClr val="accent1"/>
              </a:lnRef>
              <a:fillRef idx="0">
                <a:schemeClr val="accent1"/>
              </a:fillRef>
              <a:effectRef idx="1">
                <a:schemeClr val="accent1"/>
              </a:effectRef>
              <a:fontRef idx="minor">
                <a:schemeClr val="tx1"/>
              </a:fontRef>
            </p:style>
          </p:cxnSp>
          <p:cxnSp>
            <p:nvCxnSpPr>
              <p:cNvPr id="40" name="Straight Arrow Connector 39"/>
              <p:cNvCxnSpPr/>
              <p:nvPr/>
            </p:nvCxnSpPr>
            <p:spPr>
              <a:xfrm>
                <a:off x="2549276" y="147733"/>
                <a:ext cx="124986" cy="673"/>
              </a:xfrm>
              <a:prstGeom prst="straightConnector1">
                <a:avLst/>
              </a:prstGeom>
              <a:ln w="12700">
                <a:solidFill>
                  <a:schemeClr val="tx1"/>
                </a:solidFill>
                <a:tailEnd type="triangle" w="sm" len="med"/>
              </a:ln>
            </p:spPr>
            <p:style>
              <a:lnRef idx="2">
                <a:schemeClr val="accent1"/>
              </a:lnRef>
              <a:fillRef idx="0">
                <a:schemeClr val="accent1"/>
              </a:fillRef>
              <a:effectRef idx="1">
                <a:schemeClr val="accent1"/>
              </a:effectRef>
              <a:fontRef idx="minor">
                <a:schemeClr val="tx1"/>
              </a:fontRef>
            </p:style>
          </p:cxnSp>
          <p:cxnSp>
            <p:nvCxnSpPr>
              <p:cNvPr id="41" name="Straight Arrow Connector 40"/>
              <p:cNvCxnSpPr/>
              <p:nvPr/>
            </p:nvCxnSpPr>
            <p:spPr>
              <a:xfrm flipV="1">
                <a:off x="4090891" y="622971"/>
                <a:ext cx="0" cy="199501"/>
              </a:xfrm>
              <a:prstGeom prst="straightConnector1">
                <a:avLst/>
              </a:prstGeom>
              <a:ln w="12700">
                <a:solidFill>
                  <a:schemeClr val="tx1"/>
                </a:solidFill>
                <a:headEnd type="triangle" w="sm" len="med"/>
                <a:tailEnd type="triangle" w="sm" len="med"/>
              </a:ln>
            </p:spPr>
            <p:style>
              <a:lnRef idx="2">
                <a:schemeClr val="accent1"/>
              </a:lnRef>
              <a:fillRef idx="0">
                <a:schemeClr val="accent1"/>
              </a:fillRef>
              <a:effectRef idx="1">
                <a:schemeClr val="accent1"/>
              </a:effectRef>
              <a:fontRef idx="minor">
                <a:schemeClr val="tx1"/>
              </a:fontRef>
            </p:style>
          </p:cxnSp>
          <p:cxnSp>
            <p:nvCxnSpPr>
              <p:cNvPr id="42" name="Straight Connector 41"/>
              <p:cNvCxnSpPr/>
              <p:nvPr/>
            </p:nvCxnSpPr>
            <p:spPr>
              <a:xfrm flipV="1">
                <a:off x="0" y="0"/>
                <a:ext cx="4334256"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3" name="Straight Connector 42"/>
              <p:cNvCxnSpPr/>
              <p:nvPr/>
            </p:nvCxnSpPr>
            <p:spPr>
              <a:xfrm>
                <a:off x="0" y="7888"/>
                <a:ext cx="0" cy="1636776"/>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flipV="1">
                <a:off x="2990" y="1641385"/>
                <a:ext cx="3227832"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5" name="Straight Connector 44"/>
              <p:cNvCxnSpPr/>
              <p:nvPr/>
            </p:nvCxnSpPr>
            <p:spPr>
              <a:xfrm>
                <a:off x="4334690" y="0"/>
                <a:ext cx="0" cy="77724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6" name="Straight Connector 45"/>
              <p:cNvCxnSpPr/>
              <p:nvPr/>
            </p:nvCxnSpPr>
            <p:spPr>
              <a:xfrm flipV="1">
                <a:off x="3232292" y="776518"/>
                <a:ext cx="0" cy="859536"/>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7" name="Straight Connector 46"/>
              <p:cNvCxnSpPr/>
              <p:nvPr/>
            </p:nvCxnSpPr>
            <p:spPr>
              <a:xfrm>
                <a:off x="3232292" y="776518"/>
                <a:ext cx="1102398"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48" name="Text Box 77"/>
              <p:cNvSpPr txBox="1"/>
              <p:nvPr/>
            </p:nvSpPr>
            <p:spPr>
              <a:xfrm>
                <a:off x="3502735" y="1248792"/>
                <a:ext cx="787400" cy="368808"/>
              </a:xfrm>
              <a:prstGeom prst="rect">
                <a:avLst/>
              </a:prstGeom>
              <a:noFill/>
              <a:ln>
                <a:solidFill>
                  <a:schemeClr val="tx1"/>
                </a:solidFill>
              </a:ln>
            </p:spPr>
            <p:txBody>
              <a:bodyPr wrap="square" lIns="0" tIns="9144" rIns="0" bIns="9144" rtlCol="0">
                <a:spAutoFit/>
              </a:bodyPr>
              <a:lstStyle/>
              <a:p>
                <a:pPr marL="0" marR="0" algn="ctr">
                  <a:spcBef>
                    <a:spcPts val="0"/>
                  </a:spcBef>
                  <a:spcAft>
                    <a:spcPts val="0"/>
                  </a:spcAft>
                </a:pPr>
                <a:r>
                  <a:rPr lang="en-US" sz="1200" b="1" kern="1200">
                    <a:solidFill>
                      <a:srgbClr val="000000"/>
                    </a:solidFill>
                    <a:effectLst/>
                    <a:latin typeface="Times New Roman"/>
                    <a:ea typeface="ＭＳ 明朝"/>
                    <a:cs typeface="Times New Roman"/>
                  </a:rPr>
                  <a:t>Spacecraft  Power</a:t>
                </a:r>
                <a:endParaRPr lang="en-US" sz="1000">
                  <a:effectLst/>
                  <a:latin typeface="Times"/>
                  <a:ea typeface="ＭＳ 明朝"/>
                  <a:cs typeface="Times New Roman"/>
                </a:endParaRPr>
              </a:p>
            </p:txBody>
          </p:sp>
          <p:cxnSp>
            <p:nvCxnSpPr>
              <p:cNvPr id="49" name="Straight Arrow Connector 48"/>
              <p:cNvCxnSpPr/>
              <p:nvPr/>
            </p:nvCxnSpPr>
            <p:spPr>
              <a:xfrm>
                <a:off x="3232292" y="1442702"/>
                <a:ext cx="270588" cy="0"/>
              </a:xfrm>
              <a:prstGeom prst="straightConnector1">
                <a:avLst/>
              </a:prstGeom>
              <a:ln w="12700">
                <a:solidFill>
                  <a:schemeClr val="tx1"/>
                </a:solidFill>
                <a:headEnd type="triangle" w="sm" len="med"/>
                <a:tailEnd type="triangle" w="sm" len="med"/>
              </a:ln>
            </p:spPr>
            <p:style>
              <a:lnRef idx="2">
                <a:schemeClr val="accent1"/>
              </a:lnRef>
              <a:fillRef idx="0">
                <a:schemeClr val="accent1"/>
              </a:fillRef>
              <a:effectRef idx="1">
                <a:schemeClr val="accent1"/>
              </a:effectRef>
              <a:fontRef idx="minor">
                <a:schemeClr val="tx1"/>
              </a:fontRef>
            </p:style>
          </p:cxnSp>
        </p:grpSp>
        <p:sp>
          <p:nvSpPr>
            <p:cNvPr id="13" name="Text Box 79"/>
            <p:cNvSpPr txBox="1"/>
            <p:nvPr/>
          </p:nvSpPr>
          <p:spPr>
            <a:xfrm>
              <a:off x="0" y="1701800"/>
              <a:ext cx="4334510" cy="393700"/>
            </a:xfrm>
            <a:prstGeom prst="rect">
              <a:avLst/>
            </a:prstGeom>
            <a:solidFill>
              <a:prstClr val="white"/>
            </a:solidFill>
            <a:ln>
              <a:solidFill>
                <a:schemeClr val="tx1"/>
              </a:solidFill>
            </a:ln>
            <a:effectLst/>
            <a:extLst>
              <a:ext uri="{C572A759-6A51-4108-AA02-DFA0A04FC94B}">
                <ma14:wrappingTextBoxFlag xmlns:ma14="http://schemas.microsoft.com/office/mac/drawingml/2011/main"/>
              </a:ext>
            </a:extLst>
          </p:spPr>
          <p:txBody>
            <a:bodyPr rot="0" spcFirstLastPara="0" vert="horz" wrap="square" lIns="0" tIns="0" rIns="0" bIns="0" numCol="1" spcCol="0" rtlCol="0" fromWordArt="0" anchor="t" anchorCtr="0" forceAA="0" compatLnSpc="1">
              <a:prstTxWarp prst="textNoShape">
                <a:avLst/>
              </a:prstTxWarp>
              <a:noAutofit/>
            </a:bodyPr>
            <a:lstStyle/>
            <a:p>
              <a:pPr marL="0" marR="0">
                <a:spcBef>
                  <a:spcPts val="0"/>
                </a:spcBef>
                <a:spcAft>
                  <a:spcPts val="1000"/>
                </a:spcAft>
              </a:pPr>
              <a:r>
                <a:rPr lang="en-US" b="0" dirty="0" smtClean="0">
                  <a:solidFill>
                    <a:srgbClr val="000000"/>
                  </a:solidFill>
                  <a:effectLst/>
                  <a:latin typeface="Times New Roman"/>
                  <a:ea typeface="Calibri"/>
                  <a:cs typeface="Times New Roman"/>
                </a:rPr>
                <a:t>BIRCHES </a:t>
              </a:r>
              <a:r>
                <a:rPr lang="en-US" b="0" dirty="0">
                  <a:solidFill>
                    <a:srgbClr val="000000"/>
                  </a:solidFill>
                  <a:effectLst/>
                  <a:latin typeface="Times New Roman"/>
                  <a:ea typeface="Calibri"/>
                  <a:cs typeface="Times New Roman"/>
                </a:rPr>
                <a:t>block diagram illustrates simplicity and flexibility of design.</a:t>
              </a:r>
              <a:endParaRPr lang="en-US" b="1" dirty="0">
                <a:solidFill>
                  <a:srgbClr val="000000"/>
                </a:solidFill>
                <a:effectLst/>
                <a:latin typeface="Calibri"/>
                <a:ea typeface="Calibri"/>
                <a:cs typeface="Times New Roman"/>
              </a:endParaRPr>
            </a:p>
          </p:txBody>
        </p:sp>
      </p:grpSp>
      <p:grpSp>
        <p:nvGrpSpPr>
          <p:cNvPr id="50" name="Group 49"/>
          <p:cNvGrpSpPr>
            <a:grpSpLocks/>
          </p:cNvGrpSpPr>
          <p:nvPr/>
        </p:nvGrpSpPr>
        <p:grpSpPr>
          <a:xfrm>
            <a:off x="374435" y="575890"/>
            <a:ext cx="2829946" cy="3201919"/>
            <a:chOff x="0" y="0"/>
            <a:chExt cx="2281555" cy="2896644"/>
          </a:xfrm>
          <a:extLst>
            <a:ext uri="{0CCBE362-F206-4b92-989A-16890622DB6E}">
              <ma14:wrappingTextBoxFlag xmlns:ma14="http://schemas.microsoft.com/office/mac/drawingml/2011/main"/>
            </a:ext>
          </a:extLst>
        </p:grpSpPr>
        <p:pic>
          <p:nvPicPr>
            <p:cNvPr id="51" name="Picture 5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2281555" cy="1485900"/>
            </a:xfrm>
            <a:prstGeom prst="rect">
              <a:avLst/>
            </a:prstGeom>
            <a:noFill/>
            <a:ln>
              <a:solidFill>
                <a:schemeClr val="tx1"/>
              </a:solidFill>
            </a:ln>
            <a:extLst>
              <a:ext uri="{FAA26D3D-D897-4be2-8F04-BA451C77F1D7}">
                <ma14:placeholderFlag xmlns:ma14="http://schemas.microsoft.com/office/mac/drawingml/2011/main"/>
              </a:ext>
            </a:extLst>
          </p:spPr>
        </p:pic>
        <p:sp>
          <p:nvSpPr>
            <p:cNvPr id="52" name="Text Box 64"/>
            <p:cNvSpPr txBox="1"/>
            <p:nvPr/>
          </p:nvSpPr>
          <p:spPr>
            <a:xfrm>
              <a:off x="0" y="1623732"/>
              <a:ext cx="2281555" cy="1272912"/>
            </a:xfrm>
            <a:prstGeom prst="rect">
              <a:avLst/>
            </a:prstGeom>
            <a:solidFill>
              <a:prstClr val="white"/>
            </a:solidFill>
            <a:ln>
              <a:solidFill>
                <a:schemeClr val="tx1"/>
              </a:solidFill>
            </a:ln>
            <a:effectLst/>
            <a:extLst>
              <a:ext uri="{C572A759-6A51-4108-AA02-DFA0A04FC94B}">
                <ma14:wrappingTextBoxFlag xmlns:ma14="http://schemas.microsoft.com/office/mac/drawingml/2011/main"/>
              </a:ext>
            </a:extLst>
          </p:spPr>
          <p:txBody>
            <a:bodyPr rot="0" spcFirstLastPara="0" vert="horz" wrap="square" lIns="0" tIns="0" rIns="0" bIns="0" numCol="1" spcCol="0" rtlCol="0" fromWordArt="0" anchor="t" anchorCtr="0" forceAA="0" compatLnSpc="1">
              <a:prstTxWarp prst="textNoShape">
                <a:avLst/>
              </a:prstTxWarp>
              <a:noAutofit/>
            </a:bodyPr>
            <a:lstStyle/>
            <a:p>
              <a:pPr marL="0" marR="0" algn="just">
                <a:spcBef>
                  <a:spcPts val="0"/>
                </a:spcBef>
                <a:spcAft>
                  <a:spcPts val="1000"/>
                </a:spcAft>
              </a:pPr>
              <a:r>
                <a:rPr lang="en-US" b="0" dirty="0" smtClean="0">
                  <a:solidFill>
                    <a:srgbClr val="000000"/>
                  </a:solidFill>
                  <a:effectLst/>
                  <a:latin typeface="Times New Roman"/>
                  <a:ea typeface="Calibri"/>
                  <a:cs typeface="Times New Roman"/>
                </a:rPr>
                <a:t>BIRCHES </a:t>
              </a:r>
              <a:r>
                <a:rPr lang="en-US" b="0" dirty="0">
                  <a:solidFill>
                    <a:srgbClr val="000000"/>
                  </a:solidFill>
                  <a:effectLst/>
                  <a:latin typeface="Times New Roman"/>
                  <a:ea typeface="Calibri"/>
                  <a:cs typeface="Times New Roman"/>
                </a:rPr>
                <a:t>utilizes a compact Teledyne </a:t>
              </a:r>
              <a:r>
                <a:rPr lang="en-US" b="0" dirty="0" smtClean="0">
                  <a:solidFill>
                    <a:srgbClr val="000000"/>
                  </a:solidFill>
                  <a:effectLst/>
                  <a:latin typeface="Times New Roman"/>
                  <a:ea typeface="Calibri"/>
                  <a:cs typeface="Times New Roman"/>
                </a:rPr>
                <a:t>H1RG HgCdTe </a:t>
              </a:r>
              <a:r>
                <a:rPr lang="en-US" b="0" dirty="0">
                  <a:solidFill>
                    <a:srgbClr val="000000"/>
                  </a:solidFill>
                  <a:effectLst/>
                  <a:latin typeface="Times New Roman"/>
                  <a:ea typeface="Calibri"/>
                  <a:cs typeface="Times New Roman"/>
                </a:rPr>
                <a:t>FPA and JDSU linear variable filter detector assembly leveraging OSIRIS REx OVIRS.</a:t>
              </a:r>
              <a:endParaRPr lang="en-US" b="1" dirty="0">
                <a:solidFill>
                  <a:srgbClr val="000000"/>
                </a:solidFill>
                <a:effectLst/>
                <a:latin typeface="Calibri"/>
                <a:ea typeface="Calibri"/>
                <a:cs typeface="Times New Roman"/>
              </a:endParaRPr>
            </a:p>
          </p:txBody>
        </p:sp>
      </p:grpSp>
      <p:pic>
        <p:nvPicPr>
          <p:cNvPr id="54" name="Picture 5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3422" y="3949979"/>
            <a:ext cx="2700778" cy="1037279"/>
          </a:xfrm>
          <a:prstGeom prst="rect">
            <a:avLst/>
          </a:prstGeom>
          <a:ln>
            <a:solidFill>
              <a:schemeClr val="tx1"/>
            </a:solidFill>
          </a:ln>
          <a:extLst>
            <a:ext uri="{FAA26D3D-D897-4be2-8F04-BA451C77F1D7}">
              <ma14:placeholderFlag xmlns:ma14="http://schemas.microsoft.com/office/mac/drawingml/2011/main"/>
            </a:ext>
          </a:extLst>
        </p:spPr>
      </p:pic>
      <p:sp>
        <p:nvSpPr>
          <p:cNvPr id="56" name="Text Box 35"/>
          <p:cNvSpPr txBox="1"/>
          <p:nvPr/>
        </p:nvSpPr>
        <p:spPr>
          <a:xfrm>
            <a:off x="426509" y="5147972"/>
            <a:ext cx="2642346" cy="1068949"/>
          </a:xfrm>
          <a:prstGeom prst="rect">
            <a:avLst/>
          </a:prstGeom>
          <a:solidFill>
            <a:prstClr val="white"/>
          </a:solidFill>
          <a:ln>
            <a:solidFill>
              <a:schemeClr val="tx1"/>
            </a:solidFill>
          </a:ln>
          <a:effectLst/>
          <a:extLst>
            <a:ext uri="{C572A759-6A51-4108-AA02-DFA0A04FC94B}">
              <ma14:wrappingTextBoxFlag xmlns:ma14="http://schemas.microsoft.com/office/mac/drawingml/2011/main"/>
            </a:ext>
          </a:extLst>
        </p:spPr>
        <p:txBody>
          <a:bodyPr rot="0" spcFirstLastPara="0" vert="horz" wrap="square" lIns="0" tIns="0" rIns="0" bIns="0" numCol="1" spcCol="0" rtlCol="0" fromWordArt="0" anchor="t" anchorCtr="0" forceAA="0" compatLnSpc="1">
            <a:prstTxWarp prst="textNoShape">
              <a:avLst/>
            </a:prstTxWarp>
            <a:noAutofit/>
          </a:bodyPr>
          <a:lstStyle/>
          <a:p>
            <a:pPr marL="0" marR="0" algn="just">
              <a:spcBef>
                <a:spcPts val="0"/>
              </a:spcBef>
              <a:spcAft>
                <a:spcPts val="1000"/>
              </a:spcAft>
            </a:pPr>
            <a:r>
              <a:rPr lang="en-US" b="0" dirty="0" smtClean="0">
                <a:solidFill>
                  <a:srgbClr val="000000"/>
                </a:solidFill>
                <a:effectLst/>
                <a:latin typeface="Times New Roman"/>
                <a:ea typeface="Calibri"/>
                <a:cs typeface="Times New Roman"/>
              </a:rPr>
              <a:t>Adjustable </a:t>
            </a:r>
            <a:r>
              <a:rPr lang="en-US" b="0" dirty="0">
                <a:solidFill>
                  <a:srgbClr val="000000"/>
                </a:solidFill>
                <a:effectLst/>
                <a:latin typeface="Times New Roman"/>
                <a:ea typeface="Calibri"/>
                <a:cs typeface="Times New Roman"/>
              </a:rPr>
              <a:t>Iris maintains footprint size at 10 km by varying FOV regardless of altitude</a:t>
            </a:r>
            <a:endParaRPr lang="en-US" b="1" dirty="0">
              <a:solidFill>
                <a:srgbClr val="000000"/>
              </a:solidFill>
              <a:effectLst/>
              <a:latin typeface="Calibri"/>
              <a:ea typeface="Calibri"/>
              <a:cs typeface="Times New Roman"/>
            </a:endParaRPr>
          </a:p>
        </p:txBody>
      </p:sp>
      <p:sp>
        <p:nvSpPr>
          <p:cNvPr id="3" name="Date Placeholder 2"/>
          <p:cNvSpPr>
            <a:spLocks noGrp="1"/>
          </p:cNvSpPr>
          <p:nvPr>
            <p:ph type="dt" sz="half" idx="10"/>
          </p:nvPr>
        </p:nvSpPr>
        <p:spPr/>
        <p:txBody>
          <a:bodyPr/>
          <a:lstStyle/>
          <a:p>
            <a:r>
              <a:rPr lang="en-US" smtClean="0"/>
              <a:t>4/28/15</a:t>
            </a:r>
            <a:endParaRPr lang="en-US"/>
          </a:p>
        </p:txBody>
      </p:sp>
    </p:spTree>
    <p:extLst>
      <p:ext uri="{BB962C8B-B14F-4D97-AF65-F5344CB8AC3E}">
        <p14:creationId xmlns:p14="http://schemas.microsoft.com/office/powerpoint/2010/main" val="39852137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Clark etal ISmallSat 2015 IceCube</a:t>
            </a:r>
            <a:endParaRPr lang="en-US"/>
          </a:p>
        </p:txBody>
      </p:sp>
      <p:sp>
        <p:nvSpPr>
          <p:cNvPr id="3" name="Slide Number Placeholder 2"/>
          <p:cNvSpPr>
            <a:spLocks noGrp="1"/>
          </p:cNvSpPr>
          <p:nvPr>
            <p:ph type="sldNum" sz="quarter" idx="12"/>
          </p:nvPr>
        </p:nvSpPr>
        <p:spPr/>
        <p:txBody>
          <a:bodyPr/>
          <a:lstStyle/>
          <a:p>
            <a:fld id="{61DB02BC-888A-9449-ADDC-9153D0D66787}" type="slidenum">
              <a:rPr lang="en-US" smtClean="0"/>
              <a:t>18</a:t>
            </a:fld>
            <a:endParaRPr lang="en-US"/>
          </a:p>
        </p:txBody>
      </p:sp>
      <p:sp>
        <p:nvSpPr>
          <p:cNvPr id="4" name="TextBox 3"/>
          <p:cNvSpPr txBox="1"/>
          <p:nvPr/>
        </p:nvSpPr>
        <p:spPr>
          <a:xfrm>
            <a:off x="2397291" y="120439"/>
            <a:ext cx="2121409" cy="400110"/>
          </a:xfrm>
          <a:prstGeom prst="rect">
            <a:avLst/>
          </a:prstGeom>
          <a:noFill/>
        </p:spPr>
        <p:txBody>
          <a:bodyPr wrap="square" rtlCol="0">
            <a:spAutoFit/>
          </a:bodyPr>
          <a:lstStyle/>
          <a:p>
            <a:r>
              <a:rPr lang="en-US" sz="2000" b="1" dirty="0" smtClean="0"/>
              <a:t>Bus Components</a:t>
            </a:r>
            <a:endParaRPr lang="en-US" sz="2000" b="1" dirty="0"/>
          </a:p>
        </p:txBody>
      </p:sp>
      <p:sp>
        <p:nvSpPr>
          <p:cNvPr id="5" name="TextBox 4"/>
          <p:cNvSpPr txBox="1"/>
          <p:nvPr/>
        </p:nvSpPr>
        <p:spPr>
          <a:xfrm>
            <a:off x="391947" y="619430"/>
            <a:ext cx="5981958" cy="5355313"/>
          </a:xfrm>
          <a:prstGeom prst="rect">
            <a:avLst/>
          </a:prstGeom>
          <a:solidFill>
            <a:schemeClr val="bg1">
              <a:alpha val="50000"/>
            </a:schemeClr>
          </a:solidFill>
        </p:spPr>
        <p:txBody>
          <a:bodyPr wrap="square" rtlCol="0">
            <a:spAutoFit/>
          </a:bodyPr>
          <a:lstStyle/>
          <a:p>
            <a:pPr algn="just"/>
            <a:r>
              <a:rPr lang="en-US" b="1" dirty="0" smtClean="0"/>
              <a:t>Power</a:t>
            </a:r>
            <a:r>
              <a:rPr lang="en-US" dirty="0" smtClean="0"/>
              <a:t>: </a:t>
            </a:r>
          </a:p>
          <a:p>
            <a:pPr algn="just"/>
            <a:endParaRPr lang="en-US" dirty="0" smtClean="0"/>
          </a:p>
          <a:p>
            <a:pPr algn="just"/>
            <a:r>
              <a:rPr lang="en-US" dirty="0" smtClean="0"/>
              <a:t>compactly packaged Li-based batteries (e.g., GOM) that provide adequate power storage for longest ‘eclipse’ of sun in orbit; </a:t>
            </a:r>
          </a:p>
          <a:p>
            <a:pPr algn="just"/>
            <a:endParaRPr lang="en-US" dirty="0" smtClean="0"/>
          </a:p>
          <a:p>
            <a:pPr algn="just"/>
            <a:r>
              <a:rPr lang="en-US" dirty="0" smtClean="0"/>
              <a:t>electrical power system, for which many cubesat heritage options are available</a:t>
            </a:r>
          </a:p>
          <a:p>
            <a:pPr algn="just"/>
            <a:endParaRPr lang="en-US" dirty="0"/>
          </a:p>
          <a:p>
            <a:pPr algn="just"/>
            <a:r>
              <a:rPr lang="en-US" dirty="0" smtClean="0"/>
              <a:t>Deployable solar panels, for which a number of choices are available (from top to bottom, turkey tail, cross, table, </a:t>
            </a:r>
            <a:r>
              <a:rPr lang="en-US" dirty="0" err="1" smtClean="0"/>
              <a:t>gimballed</a:t>
            </a:r>
            <a:r>
              <a:rPr lang="en-US" dirty="0" smtClean="0"/>
              <a:t> version of cross).  Producers include MMA Design, Honeybee Robotics) Require &gt;50 W running an active propulsion system, which should be more than adequate for other needs when propulsion system isn’t running.</a:t>
            </a:r>
          </a:p>
          <a:p>
            <a:pPr algn="just"/>
            <a:endParaRPr lang="en-US" dirty="0"/>
          </a:p>
          <a:p>
            <a:pPr algn="just"/>
            <a:r>
              <a:rPr lang="en-US" dirty="0" smtClean="0"/>
              <a:t>trade space cost, mass, </a:t>
            </a:r>
            <a:r>
              <a:rPr lang="en-US" dirty="0" err="1" smtClean="0"/>
              <a:t>reliablity</a:t>
            </a:r>
            <a:r>
              <a:rPr lang="en-US" dirty="0" smtClean="0"/>
              <a:t>, although volume of solar panels is in the ‘cheat space’ and doesn’t count against 6U total</a:t>
            </a:r>
          </a:p>
        </p:txBody>
      </p:sp>
      <p:pic>
        <p:nvPicPr>
          <p:cNvPr id="6" name="Picture 5"/>
          <p:cNvPicPr>
            <a:picLocks noChangeAspect="1"/>
          </p:cNvPicPr>
          <p:nvPr/>
        </p:nvPicPr>
        <p:blipFill>
          <a:blip r:embed="rId2"/>
          <a:stretch>
            <a:fillRect/>
          </a:stretch>
        </p:blipFill>
        <p:spPr>
          <a:xfrm>
            <a:off x="6741956" y="362105"/>
            <a:ext cx="1720116" cy="1037445"/>
          </a:xfrm>
          <a:prstGeom prst="rect">
            <a:avLst/>
          </a:prstGeom>
        </p:spPr>
      </p:pic>
      <p:pic>
        <p:nvPicPr>
          <p:cNvPr id="7" name="Picture 6"/>
          <p:cNvPicPr>
            <a:picLocks noChangeAspect="1"/>
          </p:cNvPicPr>
          <p:nvPr/>
        </p:nvPicPr>
        <p:blipFill rotWithShape="1">
          <a:blip r:embed="rId3"/>
          <a:srcRect l="46640"/>
          <a:stretch/>
        </p:blipFill>
        <p:spPr>
          <a:xfrm>
            <a:off x="6741956" y="2990219"/>
            <a:ext cx="1702929" cy="1257342"/>
          </a:xfrm>
          <a:prstGeom prst="rect">
            <a:avLst/>
          </a:prstGeom>
        </p:spPr>
      </p:pic>
      <p:pic>
        <p:nvPicPr>
          <p:cNvPr id="8" name="Picture 7"/>
          <p:cNvPicPr>
            <a:picLocks noChangeAspect="1"/>
          </p:cNvPicPr>
          <p:nvPr/>
        </p:nvPicPr>
        <p:blipFill>
          <a:blip r:embed="rId4"/>
          <a:stretch>
            <a:fillRect/>
          </a:stretch>
        </p:blipFill>
        <p:spPr>
          <a:xfrm>
            <a:off x="6741956" y="4327569"/>
            <a:ext cx="1702929" cy="1566695"/>
          </a:xfrm>
          <a:prstGeom prst="rect">
            <a:avLst/>
          </a:prstGeom>
        </p:spPr>
      </p:pic>
      <p:pic>
        <p:nvPicPr>
          <p:cNvPr id="9" name="Picture 8"/>
          <p:cNvPicPr>
            <a:picLocks noChangeAspect="1"/>
          </p:cNvPicPr>
          <p:nvPr/>
        </p:nvPicPr>
        <p:blipFill rotWithShape="1">
          <a:blip r:embed="rId3"/>
          <a:srcRect r="55880"/>
          <a:stretch/>
        </p:blipFill>
        <p:spPr>
          <a:xfrm>
            <a:off x="6741956" y="1429553"/>
            <a:ext cx="1702929" cy="1520663"/>
          </a:xfrm>
          <a:prstGeom prst="rect">
            <a:avLst/>
          </a:prstGeom>
        </p:spPr>
      </p:pic>
      <p:sp>
        <p:nvSpPr>
          <p:cNvPr id="10" name="Date Placeholder 9"/>
          <p:cNvSpPr>
            <a:spLocks noGrp="1"/>
          </p:cNvSpPr>
          <p:nvPr>
            <p:ph type="dt" sz="half" idx="10"/>
          </p:nvPr>
        </p:nvSpPr>
        <p:spPr/>
        <p:txBody>
          <a:bodyPr/>
          <a:lstStyle/>
          <a:p>
            <a:r>
              <a:rPr lang="en-US" smtClean="0"/>
              <a:t>4/28/15</a:t>
            </a:r>
            <a:endParaRPr lang="en-US"/>
          </a:p>
        </p:txBody>
      </p:sp>
    </p:spTree>
    <p:extLst>
      <p:ext uri="{BB962C8B-B14F-4D97-AF65-F5344CB8AC3E}">
        <p14:creationId xmlns:p14="http://schemas.microsoft.com/office/powerpoint/2010/main" val="31857935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263211083"/>
              </p:ext>
            </p:extLst>
          </p:nvPr>
        </p:nvGraphicFramePr>
        <p:xfrm>
          <a:off x="445609" y="809276"/>
          <a:ext cx="8197863" cy="4096142"/>
        </p:xfrm>
        <a:graphic>
          <a:graphicData uri="http://schemas.openxmlformats.org/drawingml/2006/table">
            <a:tbl>
              <a:tblPr firstRow="1" bandRow="1">
                <a:tableStyleId>{5940675A-B579-460E-94D1-54222C63F5DA}</a:tableStyleId>
              </a:tblPr>
              <a:tblGrid>
                <a:gridCol w="1249069"/>
                <a:gridCol w="2798286"/>
                <a:gridCol w="2461013"/>
                <a:gridCol w="1689495"/>
              </a:tblGrid>
              <a:tr h="253751">
                <a:tc gridSpan="4">
                  <a:txBody>
                    <a:bodyPr/>
                    <a:lstStyle/>
                    <a:p>
                      <a:pPr algn="ctr"/>
                      <a:r>
                        <a:rPr lang="en-US" sz="1400" b="1" dirty="0" smtClean="0">
                          <a:latin typeface="Times New Roman"/>
                          <a:cs typeface="Times New Roman"/>
                        </a:rPr>
                        <a:t>EM1</a:t>
                      </a:r>
                      <a:r>
                        <a:rPr lang="en-US" sz="1400" b="1" baseline="0" dirty="0" smtClean="0">
                          <a:latin typeface="Times New Roman"/>
                          <a:cs typeface="Times New Roman"/>
                        </a:rPr>
                        <a:t> Selectees to Date</a:t>
                      </a:r>
                      <a:endParaRPr lang="en-US" sz="1400" b="1" dirty="0">
                        <a:latin typeface="Times New Roman"/>
                        <a:cs typeface="Times New Roman"/>
                      </a:endParaRPr>
                    </a:p>
                  </a:txBody>
                  <a:tcPr marL="0" marR="0" marT="0" marB="0">
                    <a:solidFill>
                      <a:schemeClr val="bg1">
                        <a:alpha val="74000"/>
                      </a:schemeClr>
                    </a:solidFill>
                  </a:tcPr>
                </a:tc>
                <a:tc hMerge="1">
                  <a:txBody>
                    <a:bodyPr/>
                    <a:lstStyle/>
                    <a:p>
                      <a:endParaRPr lang="en-US" dirty="0"/>
                    </a:p>
                  </a:txBody>
                  <a:tcPr/>
                </a:tc>
                <a:tc hMerge="1">
                  <a:txBody>
                    <a:bodyPr/>
                    <a:lstStyle/>
                    <a:p>
                      <a:endParaRPr lang="en-US" dirty="0"/>
                    </a:p>
                  </a:txBody>
                  <a:tcPr/>
                </a:tc>
                <a:tc hMerge="1">
                  <a:txBody>
                    <a:bodyPr/>
                    <a:lstStyle/>
                    <a:p>
                      <a:pPr algn="ctr"/>
                      <a:endParaRPr lang="en-US" sz="1600" b="1" dirty="0">
                        <a:latin typeface="Times New Roman"/>
                        <a:cs typeface="Times New Roman"/>
                      </a:endParaRPr>
                    </a:p>
                  </a:txBody>
                  <a:tcPr marL="0" marR="0" marT="0" marB="0">
                    <a:solidFill>
                      <a:schemeClr val="bg1">
                        <a:alpha val="74000"/>
                      </a:schemeClr>
                    </a:solidFill>
                  </a:tcPr>
                </a:tc>
              </a:tr>
              <a:tr h="218134">
                <a:tc>
                  <a:txBody>
                    <a:bodyPr/>
                    <a:lstStyle/>
                    <a:p>
                      <a:r>
                        <a:rPr lang="en-US" sz="1400" b="1" dirty="0" smtClean="0">
                          <a:latin typeface="Times New Roman"/>
                          <a:cs typeface="Times New Roman"/>
                        </a:rPr>
                        <a:t>Program</a:t>
                      </a:r>
                      <a:endParaRPr lang="en-US" sz="1400" b="1" dirty="0">
                        <a:latin typeface="Times New Roman"/>
                        <a:cs typeface="Times New Roman"/>
                      </a:endParaRPr>
                    </a:p>
                  </a:txBody>
                  <a:tcPr marL="0" marR="0" marT="0" marB="0">
                    <a:solidFill>
                      <a:schemeClr val="bg1">
                        <a:alpha val="74000"/>
                      </a:schemeClr>
                    </a:solidFill>
                  </a:tcPr>
                </a:tc>
                <a:tc>
                  <a:txBody>
                    <a:bodyPr/>
                    <a:lstStyle/>
                    <a:p>
                      <a:r>
                        <a:rPr lang="en-US" sz="1400" b="1" dirty="0" smtClean="0">
                          <a:latin typeface="Times New Roman"/>
                          <a:cs typeface="Times New Roman"/>
                        </a:rPr>
                        <a:t>Target, Description</a:t>
                      </a:r>
                      <a:endParaRPr lang="en-US" sz="1400" b="1" dirty="0">
                        <a:latin typeface="Times New Roman"/>
                        <a:cs typeface="Times New Roman"/>
                      </a:endParaRPr>
                    </a:p>
                  </a:txBody>
                  <a:tcPr marL="0" marR="0" marT="0" marB="0">
                    <a:solidFill>
                      <a:schemeClr val="bg1">
                        <a:alpha val="74000"/>
                      </a:schemeClr>
                    </a:solidFill>
                  </a:tcPr>
                </a:tc>
                <a:tc>
                  <a:txBody>
                    <a:bodyPr/>
                    <a:lstStyle/>
                    <a:p>
                      <a:r>
                        <a:rPr lang="en-US" sz="1400" b="1" dirty="0" smtClean="0">
                          <a:latin typeface="Times New Roman"/>
                          <a:cs typeface="Times New Roman"/>
                        </a:rPr>
                        <a:t>Payload</a:t>
                      </a:r>
                      <a:endParaRPr lang="en-US" sz="1400" b="1" dirty="0">
                        <a:latin typeface="Times New Roman"/>
                        <a:cs typeface="Times New Roman"/>
                      </a:endParaRPr>
                    </a:p>
                  </a:txBody>
                  <a:tcPr marL="0" marR="0" marT="0" marB="0">
                    <a:solidFill>
                      <a:schemeClr val="bg1">
                        <a:alpha val="74000"/>
                      </a:schemeClr>
                    </a:solidFill>
                  </a:tcPr>
                </a:tc>
                <a:tc>
                  <a:txBody>
                    <a:bodyPr/>
                    <a:lstStyle/>
                    <a:p>
                      <a:r>
                        <a:rPr lang="en-US" sz="1400" b="1" dirty="0" smtClean="0">
                          <a:latin typeface="Times New Roman"/>
                          <a:cs typeface="Times New Roman"/>
                        </a:rPr>
                        <a:t>Lead</a:t>
                      </a:r>
                      <a:endParaRPr lang="en-US" sz="1400" b="1" dirty="0">
                        <a:latin typeface="Times New Roman"/>
                        <a:cs typeface="Times New Roman"/>
                      </a:endParaRPr>
                    </a:p>
                  </a:txBody>
                  <a:tcPr marL="0" marR="0" marT="0" marB="0">
                    <a:solidFill>
                      <a:schemeClr val="bg1">
                        <a:alpha val="74000"/>
                      </a:schemeClr>
                    </a:solidFill>
                  </a:tcPr>
                </a:tc>
              </a:tr>
              <a:tr h="465449">
                <a:tc>
                  <a:txBody>
                    <a:bodyPr/>
                    <a:lstStyle/>
                    <a:p>
                      <a:r>
                        <a:rPr lang="en-US" sz="1400" dirty="0" smtClean="0">
                          <a:latin typeface="Times New Roman"/>
                          <a:cs typeface="Times New Roman"/>
                        </a:rPr>
                        <a:t>HEOMD NEXT</a:t>
                      </a:r>
                      <a:r>
                        <a:rPr lang="en-US" sz="1400" baseline="0" dirty="0" smtClean="0">
                          <a:latin typeface="Times New Roman"/>
                          <a:cs typeface="Times New Roman"/>
                        </a:rPr>
                        <a:t> STEP</a:t>
                      </a:r>
                      <a:endParaRPr lang="en-US" sz="1400" dirty="0">
                        <a:latin typeface="Times New Roman"/>
                        <a:cs typeface="Times New Roman"/>
                      </a:endParaRPr>
                    </a:p>
                  </a:txBody>
                  <a:tcPr marL="0" marR="0" marT="0" marB="0">
                    <a:solidFill>
                      <a:schemeClr val="bg1">
                        <a:alpha val="74000"/>
                      </a:schemeClr>
                    </a:solidFill>
                  </a:tcPr>
                </a:tc>
                <a:tc>
                  <a:txBody>
                    <a:bodyPr/>
                    <a:lstStyle/>
                    <a:p>
                      <a:r>
                        <a:rPr lang="en-US" sz="1400" dirty="0" smtClean="0">
                          <a:latin typeface="Times New Roman"/>
                          <a:cs typeface="Times New Roman"/>
                        </a:rPr>
                        <a:t>Moon</a:t>
                      </a:r>
                      <a:r>
                        <a:rPr lang="en-US" sz="1400" baseline="0" dirty="0" smtClean="0">
                          <a:latin typeface="Times New Roman"/>
                          <a:cs typeface="Times New Roman"/>
                        </a:rPr>
                        <a:t>, orbiter,</a:t>
                      </a:r>
                      <a:r>
                        <a:rPr lang="en-US" sz="1400" dirty="0" smtClean="0">
                          <a:latin typeface="Times New Roman"/>
                          <a:cs typeface="Times New Roman"/>
                        </a:rPr>
                        <a:t> Ice Cube</a:t>
                      </a:r>
                      <a:endParaRPr lang="en-US" sz="1400" dirty="0">
                        <a:latin typeface="Times New Roman"/>
                        <a:cs typeface="Times New Roman"/>
                      </a:endParaRPr>
                    </a:p>
                  </a:txBody>
                  <a:tcPr marL="0" marR="0" marT="0" marB="0">
                    <a:solidFill>
                      <a:schemeClr val="bg1">
                        <a:alpha val="74000"/>
                      </a:schemeClr>
                    </a:solidFill>
                  </a:tcPr>
                </a:tc>
                <a:tc>
                  <a:txBody>
                    <a:bodyPr/>
                    <a:lstStyle/>
                    <a:p>
                      <a:r>
                        <a:rPr lang="en-US" sz="1400" baseline="0" dirty="0" smtClean="0">
                          <a:latin typeface="Times New Roman"/>
                          <a:cs typeface="Times New Roman"/>
                        </a:rPr>
                        <a:t>broadband IR </a:t>
                      </a:r>
                      <a:r>
                        <a:rPr lang="en-US" sz="1400" baseline="0" dirty="0" err="1" smtClean="0">
                          <a:latin typeface="Times New Roman"/>
                          <a:cs typeface="Times New Roman"/>
                        </a:rPr>
                        <a:t>cryocooled</a:t>
                      </a:r>
                      <a:r>
                        <a:rPr lang="en-US" sz="1400" baseline="0" dirty="0" smtClean="0">
                          <a:latin typeface="Times New Roman"/>
                          <a:cs typeface="Times New Roman"/>
                        </a:rPr>
                        <a:t>. </a:t>
                      </a:r>
                      <a:endParaRPr lang="en-US" sz="1400" dirty="0">
                        <a:latin typeface="Times New Roman"/>
                        <a:cs typeface="Times New Roman"/>
                      </a:endParaRPr>
                    </a:p>
                  </a:txBody>
                  <a:tcPr marL="0" marR="0" marT="0" marB="0">
                    <a:solidFill>
                      <a:schemeClr val="bg1">
                        <a:alpha val="74000"/>
                      </a:schemeClr>
                    </a:solidFill>
                  </a:tcPr>
                </a:tc>
                <a:tc>
                  <a:txBody>
                    <a:bodyPr/>
                    <a:lstStyle/>
                    <a:p>
                      <a:r>
                        <a:rPr lang="en-US" sz="1400" dirty="0" smtClean="0">
                          <a:latin typeface="Times New Roman"/>
                          <a:cs typeface="Times New Roman"/>
                        </a:rPr>
                        <a:t>Morehead</a:t>
                      </a:r>
                      <a:r>
                        <a:rPr lang="en-US" sz="1400" baseline="0" dirty="0" smtClean="0">
                          <a:latin typeface="Times New Roman"/>
                          <a:cs typeface="Times New Roman"/>
                        </a:rPr>
                        <a:t> State U/NASA GSFC/</a:t>
                      </a:r>
                      <a:r>
                        <a:rPr lang="en-US" sz="1400" baseline="0" dirty="0" err="1" smtClean="0">
                          <a:latin typeface="Times New Roman"/>
                          <a:cs typeface="Times New Roman"/>
                        </a:rPr>
                        <a:t>Busek</a:t>
                      </a:r>
                      <a:endParaRPr lang="en-US" sz="1400" dirty="0">
                        <a:latin typeface="Times New Roman"/>
                        <a:cs typeface="Times New Roman"/>
                      </a:endParaRPr>
                    </a:p>
                  </a:txBody>
                  <a:tcPr marL="0" marR="0" marT="0" marB="0">
                    <a:solidFill>
                      <a:schemeClr val="bg1">
                        <a:alpha val="74000"/>
                      </a:schemeClr>
                    </a:solidFill>
                  </a:tcPr>
                </a:tc>
              </a:tr>
              <a:tr h="656933">
                <a:tc>
                  <a:txBody>
                    <a:bodyPr/>
                    <a:lstStyle/>
                    <a:p>
                      <a:r>
                        <a:rPr lang="en-US" sz="1400" dirty="0" smtClean="0">
                          <a:latin typeface="Times New Roman"/>
                          <a:cs typeface="Times New Roman"/>
                        </a:rPr>
                        <a:t>HEOMD</a:t>
                      </a:r>
                      <a:r>
                        <a:rPr lang="en-US" sz="1400" baseline="0" dirty="0" smtClean="0">
                          <a:latin typeface="Times New Roman"/>
                          <a:cs typeface="Times New Roman"/>
                        </a:rPr>
                        <a:t> AES</a:t>
                      </a:r>
                      <a:endParaRPr lang="en-US" sz="1400" dirty="0">
                        <a:latin typeface="Times New Roman"/>
                        <a:cs typeface="Times New Roman"/>
                      </a:endParaRPr>
                    </a:p>
                  </a:txBody>
                  <a:tcPr marL="0" marR="0" marT="0" marB="0">
                    <a:solidFill>
                      <a:schemeClr val="bg1">
                        <a:alpha val="74000"/>
                      </a:schemeClr>
                    </a:solidFill>
                  </a:tcPr>
                </a:tc>
                <a:tc>
                  <a:txBody>
                    <a:bodyPr/>
                    <a:lstStyle/>
                    <a:p>
                      <a:r>
                        <a:rPr lang="en-US" sz="1400" dirty="0" smtClean="0">
                          <a:latin typeface="Times New Roman"/>
                          <a:cs typeface="Times New Roman"/>
                        </a:rPr>
                        <a:t>Lunar Flashlight orbiter. (</a:t>
                      </a:r>
                      <a:r>
                        <a:rPr lang="en-US" sz="1400" baseline="0" dirty="0" smtClean="0">
                          <a:latin typeface="Times New Roman"/>
                          <a:cs typeface="Times New Roman"/>
                        </a:rPr>
                        <a:t>Surface ices in permanently shadowed ‘cold traps’)</a:t>
                      </a:r>
                      <a:endParaRPr lang="en-US" sz="1400" dirty="0">
                        <a:latin typeface="Times New Roman"/>
                        <a:cs typeface="Times New Roman"/>
                      </a:endParaRPr>
                    </a:p>
                  </a:txBody>
                  <a:tcPr marL="0" marR="0" marT="0" marB="0">
                    <a:solidFill>
                      <a:schemeClr val="bg1">
                        <a:alpha val="74000"/>
                      </a:schemeClr>
                    </a:solidFill>
                  </a:tcPr>
                </a:tc>
                <a:tc>
                  <a:txBody>
                    <a:bodyPr/>
                    <a:lstStyle/>
                    <a:p>
                      <a:r>
                        <a:rPr lang="en-US" sz="1400" dirty="0" smtClean="0">
                          <a:latin typeface="Times New Roman"/>
                          <a:cs typeface="Times New Roman"/>
                        </a:rPr>
                        <a:t>NIR instrument. </a:t>
                      </a:r>
                      <a:endParaRPr lang="en-US" sz="1400" dirty="0">
                        <a:latin typeface="Times New Roman"/>
                        <a:cs typeface="Times New Roman"/>
                      </a:endParaRPr>
                    </a:p>
                  </a:txBody>
                  <a:tcPr marL="0" marR="0" marT="0" marB="0">
                    <a:solidFill>
                      <a:schemeClr val="bg1">
                        <a:alpha val="74000"/>
                      </a:schemeClr>
                    </a:solidFill>
                  </a:tcPr>
                </a:tc>
                <a:tc>
                  <a:txBody>
                    <a:bodyPr/>
                    <a:lstStyle/>
                    <a:p>
                      <a:r>
                        <a:rPr lang="en-US" sz="1400" baseline="0" dirty="0" smtClean="0">
                          <a:latin typeface="Times New Roman"/>
                          <a:cs typeface="Times New Roman"/>
                        </a:rPr>
                        <a:t>JPL</a:t>
                      </a:r>
                      <a:endParaRPr lang="en-US" sz="1400" dirty="0">
                        <a:latin typeface="Times New Roman"/>
                        <a:cs typeface="Times New Roman"/>
                      </a:endParaRPr>
                    </a:p>
                  </a:txBody>
                  <a:tcPr marL="0" marR="0" marT="0" marB="0">
                    <a:solidFill>
                      <a:schemeClr val="bg1">
                        <a:alpha val="74000"/>
                      </a:schemeClr>
                    </a:solidFill>
                  </a:tcPr>
                </a:tc>
              </a:tr>
              <a:tr h="465449">
                <a:tc>
                  <a:txBody>
                    <a:bodyPr/>
                    <a:lstStyle/>
                    <a:p>
                      <a:r>
                        <a:rPr lang="en-US" sz="1400" dirty="0" smtClean="0">
                          <a:latin typeface="Times New Roman"/>
                          <a:cs typeface="Times New Roman"/>
                        </a:rPr>
                        <a:t>HEOMD</a:t>
                      </a:r>
                      <a:r>
                        <a:rPr lang="en-US" sz="1400" baseline="0" dirty="0" smtClean="0">
                          <a:latin typeface="Times New Roman"/>
                          <a:cs typeface="Times New Roman"/>
                        </a:rPr>
                        <a:t> AES</a:t>
                      </a:r>
                      <a:endParaRPr lang="en-US" sz="1400" dirty="0">
                        <a:latin typeface="Times New Roman"/>
                        <a:cs typeface="Times New Roman"/>
                      </a:endParaRPr>
                    </a:p>
                  </a:txBody>
                  <a:tcPr marL="0" marR="0" marT="0" marB="0">
                    <a:solidFill>
                      <a:schemeClr val="bg1">
                        <a:alpha val="74000"/>
                      </a:schemeClr>
                    </a:solidFill>
                  </a:tcPr>
                </a:tc>
                <a:tc>
                  <a:txBody>
                    <a:bodyPr/>
                    <a:lstStyle/>
                    <a:p>
                      <a:r>
                        <a:rPr lang="en-US" sz="1400" dirty="0" smtClean="0">
                          <a:latin typeface="Times New Roman"/>
                          <a:cs typeface="Times New Roman"/>
                        </a:rPr>
                        <a:t>Near Earth Asteroid Scout</a:t>
                      </a:r>
                      <a:endParaRPr lang="en-US" sz="1400" dirty="0">
                        <a:latin typeface="Times New Roman"/>
                        <a:cs typeface="Times New Roman"/>
                      </a:endParaRPr>
                    </a:p>
                  </a:txBody>
                  <a:tcPr marL="0" marR="0" marT="0" marB="0">
                    <a:solidFill>
                      <a:schemeClr val="bg1">
                        <a:alpha val="74000"/>
                      </a:schemeClr>
                    </a:solidFill>
                  </a:tcPr>
                </a:tc>
                <a:tc>
                  <a:txBody>
                    <a:bodyPr/>
                    <a:lstStyle/>
                    <a:p>
                      <a:r>
                        <a:rPr lang="en-US" sz="1400" baseline="0" dirty="0" smtClean="0">
                          <a:latin typeface="Times New Roman"/>
                          <a:cs typeface="Times New Roman"/>
                        </a:rPr>
                        <a:t>Imager to characterize asteroid dynamics and surface</a:t>
                      </a:r>
                      <a:endParaRPr lang="en-US" sz="1400" dirty="0">
                        <a:latin typeface="Times New Roman"/>
                        <a:cs typeface="Times New Roman"/>
                      </a:endParaRPr>
                    </a:p>
                  </a:txBody>
                  <a:tcPr marL="0" marR="0" marT="0" marB="0">
                    <a:solidFill>
                      <a:schemeClr val="bg1">
                        <a:alpha val="74000"/>
                      </a:schemeClr>
                    </a:solidFill>
                  </a:tcPr>
                </a:tc>
                <a:tc>
                  <a:txBody>
                    <a:bodyPr/>
                    <a:lstStyle/>
                    <a:p>
                      <a:r>
                        <a:rPr lang="en-US" sz="1400" dirty="0" smtClean="0">
                          <a:latin typeface="Times New Roman"/>
                          <a:cs typeface="Times New Roman"/>
                        </a:rPr>
                        <a:t>JPL</a:t>
                      </a:r>
                      <a:endParaRPr lang="en-US" sz="1400" dirty="0">
                        <a:latin typeface="Times New Roman"/>
                        <a:cs typeface="Times New Roman"/>
                      </a:endParaRPr>
                    </a:p>
                  </a:txBody>
                  <a:tcPr marL="0" marR="0" marT="0" marB="0">
                    <a:solidFill>
                      <a:schemeClr val="bg1">
                        <a:alpha val="74000"/>
                      </a:schemeClr>
                    </a:solidFill>
                  </a:tcPr>
                </a:tc>
              </a:tr>
              <a:tr h="465449">
                <a:tc>
                  <a:txBody>
                    <a:bodyPr/>
                    <a:lstStyle/>
                    <a:p>
                      <a:r>
                        <a:rPr lang="en-US" sz="1400" dirty="0" smtClean="0">
                          <a:latin typeface="Times New Roman"/>
                          <a:cs typeface="Times New Roman"/>
                        </a:rPr>
                        <a:t>HEOMD</a:t>
                      </a:r>
                      <a:r>
                        <a:rPr lang="en-US" sz="1400" baseline="0" dirty="0" smtClean="0">
                          <a:latin typeface="Times New Roman"/>
                          <a:cs typeface="Times New Roman"/>
                        </a:rPr>
                        <a:t> AES</a:t>
                      </a:r>
                      <a:endParaRPr lang="en-US" sz="1400" dirty="0">
                        <a:latin typeface="Times New Roman"/>
                        <a:cs typeface="Times New Roman"/>
                      </a:endParaRPr>
                    </a:p>
                  </a:txBody>
                  <a:tcPr marL="0" marR="0" marT="0" marB="0">
                    <a:solidFill>
                      <a:schemeClr val="bg1">
                        <a:alpha val="74000"/>
                      </a:schemeClr>
                    </a:solidFill>
                  </a:tcPr>
                </a:tc>
                <a:tc>
                  <a:txBody>
                    <a:bodyPr/>
                    <a:lstStyle/>
                    <a:p>
                      <a:r>
                        <a:rPr lang="en-US" sz="1400" dirty="0" err="1" smtClean="0">
                          <a:latin typeface="Times New Roman"/>
                          <a:cs typeface="Times New Roman"/>
                        </a:rPr>
                        <a:t>BioSentinel</a:t>
                      </a:r>
                      <a:endParaRPr lang="en-US" sz="1400" dirty="0">
                        <a:latin typeface="Times New Roman"/>
                        <a:cs typeface="Times New Roman"/>
                      </a:endParaRPr>
                    </a:p>
                  </a:txBody>
                  <a:tcPr marL="0" marR="0" marT="0" marB="0">
                    <a:solidFill>
                      <a:schemeClr val="bg1">
                        <a:alpha val="74000"/>
                      </a:schemeClr>
                    </a:solidFill>
                  </a:tcPr>
                </a:tc>
                <a:tc>
                  <a:txBody>
                    <a:bodyPr/>
                    <a:lstStyle/>
                    <a:p>
                      <a:r>
                        <a:rPr lang="en-US" sz="1400" dirty="0" smtClean="0">
                          <a:latin typeface="Times New Roman"/>
                          <a:cs typeface="Times New Roman"/>
                        </a:rPr>
                        <a:t>Radiation</a:t>
                      </a:r>
                      <a:r>
                        <a:rPr lang="en-US" sz="1400" baseline="0" dirty="0" smtClean="0">
                          <a:latin typeface="Times New Roman"/>
                          <a:cs typeface="Times New Roman"/>
                        </a:rPr>
                        <a:t> Exposure Induced Genetic Damage Experiment</a:t>
                      </a:r>
                      <a:endParaRPr lang="en-US" sz="1400" dirty="0">
                        <a:latin typeface="Times New Roman"/>
                        <a:cs typeface="Times New Roman"/>
                      </a:endParaRPr>
                    </a:p>
                  </a:txBody>
                  <a:tcPr marL="0" marR="0" marT="0" marB="0">
                    <a:solidFill>
                      <a:schemeClr val="bg1">
                        <a:alpha val="74000"/>
                      </a:schemeClr>
                    </a:solidFill>
                  </a:tcPr>
                </a:tc>
                <a:tc>
                  <a:txBody>
                    <a:bodyPr/>
                    <a:lstStyle/>
                    <a:p>
                      <a:r>
                        <a:rPr lang="en-US" sz="1400" dirty="0" smtClean="0">
                          <a:latin typeface="Times New Roman"/>
                          <a:cs typeface="Times New Roman"/>
                        </a:rPr>
                        <a:t>NASA/Ames</a:t>
                      </a:r>
                      <a:endParaRPr lang="en-US" sz="1400" dirty="0">
                        <a:latin typeface="Times New Roman"/>
                        <a:cs typeface="Times New Roman"/>
                      </a:endParaRPr>
                    </a:p>
                  </a:txBody>
                  <a:tcPr marL="0" marR="0" marT="0" marB="0">
                    <a:solidFill>
                      <a:schemeClr val="bg1">
                        <a:alpha val="74000"/>
                      </a:schemeClr>
                    </a:solidFill>
                  </a:tcPr>
                </a:tc>
              </a:tr>
              <a:tr h="465449">
                <a:tc>
                  <a:txBody>
                    <a:bodyPr/>
                    <a:lstStyle/>
                    <a:p>
                      <a:r>
                        <a:rPr lang="en-US" sz="1400" dirty="0" smtClean="0">
                          <a:latin typeface="Times New Roman"/>
                          <a:cs typeface="Times New Roman"/>
                        </a:rPr>
                        <a:t>HEOMD NEXT</a:t>
                      </a:r>
                      <a:r>
                        <a:rPr lang="en-US" sz="1400" baseline="0" dirty="0" smtClean="0">
                          <a:latin typeface="Times New Roman"/>
                          <a:cs typeface="Times New Roman"/>
                        </a:rPr>
                        <a:t> STEP</a:t>
                      </a:r>
                      <a:endParaRPr lang="en-US" sz="1400" dirty="0">
                        <a:latin typeface="Times New Roman"/>
                        <a:cs typeface="Times New Roman"/>
                      </a:endParaRPr>
                    </a:p>
                  </a:txBody>
                  <a:tcPr marL="0" marR="0" marT="0" marB="0">
                    <a:solidFill>
                      <a:schemeClr val="bg1">
                        <a:alpha val="74000"/>
                      </a:schemeClr>
                    </a:solidFill>
                  </a:tcPr>
                </a:tc>
                <a:tc>
                  <a:txBody>
                    <a:bodyPr/>
                    <a:lstStyle/>
                    <a:p>
                      <a:r>
                        <a:rPr lang="en-US" sz="1400" dirty="0" smtClean="0">
                          <a:latin typeface="Times New Roman"/>
                          <a:cs typeface="Times New Roman"/>
                        </a:rPr>
                        <a:t>??</a:t>
                      </a:r>
                      <a:endParaRPr lang="en-US" sz="1400" dirty="0">
                        <a:latin typeface="Times New Roman"/>
                        <a:cs typeface="Times New Roman"/>
                      </a:endParaRPr>
                    </a:p>
                  </a:txBody>
                  <a:tcPr marL="0" marR="0" marT="0" marB="0">
                    <a:solidFill>
                      <a:schemeClr val="bg1">
                        <a:alpha val="74000"/>
                      </a:schemeClr>
                    </a:solidFill>
                  </a:tcPr>
                </a:tc>
                <a:tc>
                  <a:txBody>
                    <a:bodyPr/>
                    <a:lstStyle/>
                    <a:p>
                      <a:r>
                        <a:rPr lang="en-US" sz="1400" dirty="0" smtClean="0">
                          <a:latin typeface="Times New Roman"/>
                          <a:cs typeface="Times New Roman"/>
                        </a:rPr>
                        <a:t>???</a:t>
                      </a:r>
                      <a:endParaRPr lang="en-US" sz="1400" dirty="0">
                        <a:latin typeface="Times New Roman"/>
                        <a:cs typeface="Times New Roman"/>
                      </a:endParaRPr>
                    </a:p>
                  </a:txBody>
                  <a:tcPr marL="0" marR="0" marT="0" marB="0">
                    <a:solidFill>
                      <a:schemeClr val="bg1">
                        <a:alpha val="74000"/>
                      </a:schemeClr>
                    </a:solidFill>
                  </a:tcPr>
                </a:tc>
                <a:tc>
                  <a:txBody>
                    <a:bodyPr/>
                    <a:lstStyle/>
                    <a:p>
                      <a:r>
                        <a:rPr lang="en-US" sz="1400" dirty="0" smtClean="0">
                          <a:latin typeface="Times New Roman"/>
                          <a:cs typeface="Times New Roman"/>
                        </a:rPr>
                        <a:t>Lockheed Martin</a:t>
                      </a:r>
                      <a:endParaRPr lang="en-US" sz="1400" dirty="0">
                        <a:latin typeface="Times New Roman"/>
                        <a:cs typeface="Times New Roman"/>
                      </a:endParaRPr>
                    </a:p>
                  </a:txBody>
                  <a:tcPr marL="0" marR="0" marT="0" marB="0">
                    <a:solidFill>
                      <a:schemeClr val="bg1">
                        <a:alpha val="74000"/>
                      </a:schemeClr>
                    </a:solidFill>
                  </a:tcPr>
                </a:tc>
              </a:tr>
              <a:tr h="465449">
                <a:tc>
                  <a:txBody>
                    <a:bodyPr/>
                    <a:lstStyle/>
                    <a:p>
                      <a:r>
                        <a:rPr lang="en-US" sz="1400" dirty="0" smtClean="0">
                          <a:latin typeface="Times New Roman"/>
                          <a:cs typeface="Times New Roman"/>
                        </a:rPr>
                        <a:t>SMD</a:t>
                      </a:r>
                      <a:r>
                        <a:rPr lang="en-US" sz="1400" baseline="0" dirty="0" smtClean="0">
                          <a:latin typeface="Times New Roman"/>
                          <a:cs typeface="Times New Roman"/>
                        </a:rPr>
                        <a:t> SIMPLEx</a:t>
                      </a:r>
                      <a:endParaRPr lang="en-US" sz="1400" dirty="0">
                        <a:latin typeface="Times New Roman"/>
                        <a:cs typeface="Times New Roman"/>
                      </a:endParaRPr>
                    </a:p>
                  </a:txBody>
                  <a:tcPr marL="0" marR="0" marT="0" marB="0">
                    <a:solidFill>
                      <a:schemeClr val="bg1">
                        <a:alpha val="74000"/>
                      </a:schemeClr>
                    </a:solidFill>
                  </a:tcPr>
                </a:tc>
                <a:tc>
                  <a:txBody>
                    <a:bodyPr/>
                    <a:lstStyle/>
                    <a:p>
                      <a:endParaRPr lang="en-US" sz="1400" dirty="0">
                        <a:latin typeface="Times New Roman"/>
                        <a:cs typeface="Times New Roman"/>
                      </a:endParaRPr>
                    </a:p>
                  </a:txBody>
                  <a:tcPr marL="0" marR="0" marT="0" marB="0">
                    <a:solidFill>
                      <a:schemeClr val="bg1">
                        <a:alpha val="74000"/>
                      </a:schemeClr>
                    </a:solidFill>
                  </a:tcPr>
                </a:tc>
                <a:tc>
                  <a:txBody>
                    <a:bodyPr/>
                    <a:lstStyle/>
                    <a:p>
                      <a:endParaRPr lang="en-US" sz="1400" dirty="0">
                        <a:latin typeface="Times New Roman"/>
                        <a:cs typeface="Times New Roman"/>
                      </a:endParaRPr>
                    </a:p>
                  </a:txBody>
                  <a:tcPr marL="0" marR="0" marT="0" marB="0">
                    <a:solidFill>
                      <a:schemeClr val="bg1">
                        <a:alpha val="74000"/>
                      </a:schemeClr>
                    </a:solidFill>
                  </a:tcPr>
                </a:tc>
                <a:tc>
                  <a:txBody>
                    <a:bodyPr/>
                    <a:lstStyle/>
                    <a:p>
                      <a:endParaRPr lang="en-US" sz="1400" dirty="0">
                        <a:latin typeface="Times New Roman"/>
                        <a:cs typeface="Times New Roman"/>
                      </a:endParaRPr>
                    </a:p>
                  </a:txBody>
                  <a:tcPr marL="0" marR="0" marT="0" marB="0">
                    <a:solidFill>
                      <a:schemeClr val="bg1">
                        <a:alpha val="74000"/>
                      </a:schemeClr>
                    </a:solidFill>
                  </a:tcPr>
                </a:tc>
              </a:tr>
              <a:tr h="465449">
                <a:tc>
                  <a:txBody>
                    <a:bodyPr/>
                    <a:lstStyle/>
                    <a:p>
                      <a:r>
                        <a:rPr lang="en-US" sz="1400" dirty="0" smtClean="0">
                          <a:latin typeface="Times New Roman"/>
                          <a:cs typeface="Times New Roman"/>
                        </a:rPr>
                        <a:t>STMD</a:t>
                      </a:r>
                      <a:r>
                        <a:rPr lang="en-US" sz="1400" baseline="0" dirty="0" smtClean="0">
                          <a:latin typeface="Times New Roman"/>
                          <a:cs typeface="Times New Roman"/>
                        </a:rPr>
                        <a:t> Centennial Challenges</a:t>
                      </a:r>
                      <a:endParaRPr lang="en-US" sz="1400" dirty="0">
                        <a:latin typeface="Times New Roman"/>
                        <a:cs typeface="Times New Roman"/>
                      </a:endParaRPr>
                    </a:p>
                  </a:txBody>
                  <a:tcPr marL="0" marR="0" marT="0" marB="0">
                    <a:solidFill>
                      <a:schemeClr val="bg1">
                        <a:alpha val="74000"/>
                      </a:schemeClr>
                    </a:solidFill>
                  </a:tcPr>
                </a:tc>
                <a:tc>
                  <a:txBody>
                    <a:bodyPr/>
                    <a:lstStyle/>
                    <a:p>
                      <a:endParaRPr lang="en-US" sz="1400" dirty="0">
                        <a:latin typeface="Times New Roman"/>
                        <a:cs typeface="Times New Roman"/>
                      </a:endParaRPr>
                    </a:p>
                  </a:txBody>
                  <a:tcPr marL="0" marR="0" marT="0" marB="0">
                    <a:solidFill>
                      <a:schemeClr val="bg1">
                        <a:alpha val="74000"/>
                      </a:schemeClr>
                    </a:solidFill>
                  </a:tcPr>
                </a:tc>
                <a:tc>
                  <a:txBody>
                    <a:bodyPr/>
                    <a:lstStyle/>
                    <a:p>
                      <a:endParaRPr lang="en-US" sz="1400" dirty="0">
                        <a:latin typeface="Times New Roman"/>
                        <a:cs typeface="Times New Roman"/>
                      </a:endParaRPr>
                    </a:p>
                  </a:txBody>
                  <a:tcPr marL="0" marR="0" marT="0" marB="0">
                    <a:solidFill>
                      <a:schemeClr val="bg1">
                        <a:alpha val="74000"/>
                      </a:schemeClr>
                    </a:solidFill>
                  </a:tcPr>
                </a:tc>
                <a:tc>
                  <a:txBody>
                    <a:bodyPr/>
                    <a:lstStyle/>
                    <a:p>
                      <a:endParaRPr lang="en-US" sz="1400" dirty="0">
                        <a:latin typeface="Times New Roman"/>
                        <a:cs typeface="Times New Roman"/>
                      </a:endParaRPr>
                    </a:p>
                  </a:txBody>
                  <a:tcPr marL="0" marR="0" marT="0" marB="0">
                    <a:solidFill>
                      <a:schemeClr val="bg1">
                        <a:alpha val="74000"/>
                      </a:schemeClr>
                    </a:solidFill>
                  </a:tcPr>
                </a:tc>
              </a:tr>
            </a:tbl>
          </a:graphicData>
        </a:graphic>
      </p:graphicFrame>
      <p:sp>
        <p:nvSpPr>
          <p:cNvPr id="3" name="Footer Placeholder 2"/>
          <p:cNvSpPr>
            <a:spLocks noGrp="1"/>
          </p:cNvSpPr>
          <p:nvPr>
            <p:ph type="ftr" sz="quarter" idx="11"/>
          </p:nvPr>
        </p:nvSpPr>
        <p:spPr/>
        <p:txBody>
          <a:bodyPr/>
          <a:lstStyle/>
          <a:p>
            <a:r>
              <a:rPr lang="en-US" smtClean="0"/>
              <a:t>Clark etal ISmallSat 2015 IceCube</a:t>
            </a:r>
            <a:endParaRPr lang="en-US"/>
          </a:p>
        </p:txBody>
      </p:sp>
      <p:sp>
        <p:nvSpPr>
          <p:cNvPr id="4" name="Slide Number Placeholder 3"/>
          <p:cNvSpPr>
            <a:spLocks noGrp="1"/>
          </p:cNvSpPr>
          <p:nvPr>
            <p:ph type="sldNum" sz="quarter" idx="12"/>
          </p:nvPr>
        </p:nvSpPr>
        <p:spPr/>
        <p:txBody>
          <a:bodyPr/>
          <a:lstStyle/>
          <a:p>
            <a:fld id="{61DB02BC-888A-9449-ADDC-9153D0D66787}" type="slidenum">
              <a:rPr lang="en-US" smtClean="0"/>
              <a:t>19</a:t>
            </a:fld>
            <a:endParaRPr lang="en-US"/>
          </a:p>
        </p:txBody>
      </p:sp>
      <p:sp>
        <p:nvSpPr>
          <p:cNvPr id="5" name="Date Placeholder 4"/>
          <p:cNvSpPr>
            <a:spLocks noGrp="1"/>
          </p:cNvSpPr>
          <p:nvPr>
            <p:ph type="dt" sz="half" idx="10"/>
          </p:nvPr>
        </p:nvSpPr>
        <p:spPr/>
        <p:txBody>
          <a:bodyPr/>
          <a:lstStyle/>
          <a:p>
            <a:r>
              <a:rPr lang="en-US" smtClean="0"/>
              <a:t>4/28/15</a:t>
            </a:r>
            <a:endParaRPr lang="en-US"/>
          </a:p>
        </p:txBody>
      </p:sp>
    </p:spTree>
    <p:extLst>
      <p:ext uri="{BB962C8B-B14F-4D97-AF65-F5344CB8AC3E}">
        <p14:creationId xmlns:p14="http://schemas.microsoft.com/office/powerpoint/2010/main" val="7071157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8565" y="68015"/>
            <a:ext cx="9056677" cy="6463309"/>
          </a:xfrm>
          <a:prstGeom prst="rect">
            <a:avLst/>
          </a:prstGeom>
          <a:solidFill>
            <a:schemeClr val="bg1">
              <a:alpha val="50000"/>
            </a:schemeClr>
          </a:solidFill>
        </p:spPr>
        <p:txBody>
          <a:bodyPr wrap="square">
            <a:spAutoFit/>
          </a:bodyPr>
          <a:lstStyle/>
          <a:p>
            <a:r>
              <a:rPr lang="en-US" b="1" dirty="0"/>
              <a:t>Overarching Question: Considering the science priorities and resulting range of science investigations, and the range of potential payloads, what does a '</a:t>
            </a:r>
            <a:r>
              <a:rPr lang="en-US" b="1" dirty="0" err="1"/>
              <a:t>lunarcube</a:t>
            </a:r>
            <a:r>
              <a:rPr lang="en-US" b="1" dirty="0"/>
              <a:t>' platform look like</a:t>
            </a:r>
            <a:r>
              <a:rPr lang="en-US" b="1" dirty="0" smtClean="0"/>
              <a:t>?  </a:t>
            </a:r>
            <a:r>
              <a:rPr lang="en-US" dirty="0" smtClean="0"/>
              <a:t>6U, needs robust propulsion system (&gt;1.5 km/sec delta V) mostly to achieve desired orbit from lunar capture, can carry up to 2U payload, &gt;60W power desirable, needs robust thermal protection design, requires 1 year  plus</a:t>
            </a:r>
            <a:endParaRPr lang="en-US" dirty="0"/>
          </a:p>
          <a:p>
            <a:endParaRPr lang="en-US" dirty="0" smtClean="0"/>
          </a:p>
          <a:p>
            <a:r>
              <a:rPr lang="en-US" b="1" dirty="0"/>
              <a:t>Design Challenge </a:t>
            </a:r>
            <a:r>
              <a:rPr lang="en-US" b="1" dirty="0" smtClean="0"/>
              <a:t>2 Cubesat </a:t>
            </a:r>
            <a:r>
              <a:rPr lang="en-US" b="1" dirty="0"/>
              <a:t>Concepts to Cubesat Missions: Applied to </a:t>
            </a:r>
            <a:r>
              <a:rPr lang="en-US" b="1" dirty="0" smtClean="0"/>
              <a:t>this concept</a:t>
            </a:r>
            <a:r>
              <a:rPr lang="en-US" dirty="0"/>
              <a:t> </a:t>
            </a:r>
            <a:endParaRPr lang="en-US" dirty="0" smtClean="0"/>
          </a:p>
          <a:p>
            <a:endParaRPr lang="en-US" dirty="0"/>
          </a:p>
          <a:p>
            <a:r>
              <a:rPr lang="en-US" b="1" smtClean="0"/>
              <a:t>1) Overview </a:t>
            </a:r>
            <a:r>
              <a:rPr lang="en-US" b="1" dirty="0"/>
              <a:t>science, investigation, operational concept and principal drivers (needs</a:t>
            </a:r>
            <a:r>
              <a:rPr lang="en-US" b="1" dirty="0" smtClean="0"/>
              <a:t>) </a:t>
            </a:r>
            <a:r>
              <a:rPr lang="en-US" dirty="0" smtClean="0"/>
              <a:t>volatiles study, low </a:t>
            </a:r>
            <a:r>
              <a:rPr lang="en-US" dirty="0" err="1" smtClean="0"/>
              <a:t>periapsis</a:t>
            </a:r>
            <a:r>
              <a:rPr lang="en-US" dirty="0" smtClean="0"/>
              <a:t> elliptical </a:t>
            </a:r>
            <a:r>
              <a:rPr lang="en-US" dirty="0" err="1" smtClean="0"/>
              <a:t>inertially</a:t>
            </a:r>
            <a:r>
              <a:rPr lang="en-US" dirty="0" smtClean="0"/>
              <a:t> orbit, thermal design and mobility</a:t>
            </a:r>
            <a:endParaRPr lang="en-US" dirty="0"/>
          </a:p>
          <a:p>
            <a:endParaRPr lang="en-US" dirty="0" smtClean="0"/>
          </a:p>
          <a:p>
            <a:r>
              <a:rPr lang="en-US" dirty="0" smtClean="0"/>
              <a:t>2</a:t>
            </a:r>
            <a:r>
              <a:rPr lang="en-US" b="1" dirty="0" smtClean="0"/>
              <a:t>) Trade </a:t>
            </a:r>
            <a:r>
              <a:rPr lang="en-US" b="1" dirty="0"/>
              <a:t>space (prioritized needs for which optimized capabilities are needed versus resources (volume, cost, bandwidth</a:t>
            </a:r>
            <a:r>
              <a:rPr lang="en-US" b="1" dirty="0" smtClean="0"/>
              <a:t>) available)?</a:t>
            </a:r>
            <a:r>
              <a:rPr lang="en-US" dirty="0" smtClean="0"/>
              <a:t> More robust and compact ACS, Comm, Power systems available but at cost. </a:t>
            </a:r>
          </a:p>
          <a:p>
            <a:endParaRPr lang="en-US" dirty="0"/>
          </a:p>
          <a:p>
            <a:r>
              <a:rPr lang="en-US" b="1" dirty="0"/>
              <a:t>3) What are your perceived performance limitations, risks, and descope options</a:t>
            </a:r>
            <a:r>
              <a:rPr lang="en-US" b="1" dirty="0" smtClean="0"/>
              <a:t>? </a:t>
            </a:r>
            <a:r>
              <a:rPr lang="en-US" dirty="0" smtClean="0"/>
              <a:t>Bandwidth limited (comm), delta V limited (but focused mission achievable), thermal design challenging and would be improved with ‘smart’ materials and mechanisms. Radiation exposure risk involving use of RHBD hardware/software and more reliable parts sources. Descope involves taking data on way down to final orbit, baseline is 3 months (rather than 6) in that orbit.</a:t>
            </a:r>
          </a:p>
          <a:p>
            <a:endParaRPr lang="en-US" dirty="0"/>
          </a:p>
          <a:p>
            <a:r>
              <a:rPr lang="en-US" dirty="0"/>
              <a:t>4) </a:t>
            </a:r>
            <a:r>
              <a:rPr lang="en-US" dirty="0" smtClean="0"/>
              <a:t>Link science </a:t>
            </a:r>
            <a:r>
              <a:rPr lang="en-US" dirty="0"/>
              <a:t>objective, measurement, instrument requirements, mission requirements, science </a:t>
            </a:r>
            <a:r>
              <a:rPr lang="en-US" dirty="0" smtClean="0"/>
              <a:t>product (see chart)</a:t>
            </a:r>
          </a:p>
        </p:txBody>
      </p:sp>
      <p:sp>
        <p:nvSpPr>
          <p:cNvPr id="4" name="Footer Placeholder 3"/>
          <p:cNvSpPr>
            <a:spLocks noGrp="1"/>
          </p:cNvSpPr>
          <p:nvPr>
            <p:ph type="ftr" sz="quarter" idx="11"/>
          </p:nvPr>
        </p:nvSpPr>
        <p:spPr/>
        <p:txBody>
          <a:bodyPr/>
          <a:lstStyle/>
          <a:p>
            <a:r>
              <a:rPr lang="en-US" smtClean="0"/>
              <a:t>Clark etal ISmallSat 2015 IceCube</a:t>
            </a:r>
            <a:endParaRPr lang="en-US"/>
          </a:p>
        </p:txBody>
      </p:sp>
      <p:sp>
        <p:nvSpPr>
          <p:cNvPr id="5" name="Slide Number Placeholder 4"/>
          <p:cNvSpPr>
            <a:spLocks noGrp="1"/>
          </p:cNvSpPr>
          <p:nvPr>
            <p:ph type="sldNum" sz="quarter" idx="12"/>
          </p:nvPr>
        </p:nvSpPr>
        <p:spPr/>
        <p:txBody>
          <a:bodyPr/>
          <a:lstStyle/>
          <a:p>
            <a:fld id="{61DB02BC-888A-9449-ADDC-9153D0D66787}" type="slidenum">
              <a:rPr lang="en-US" smtClean="0"/>
              <a:t>20</a:t>
            </a:fld>
            <a:endParaRPr lang="en-US"/>
          </a:p>
        </p:txBody>
      </p:sp>
      <p:sp>
        <p:nvSpPr>
          <p:cNvPr id="2" name="Date Placeholder 1"/>
          <p:cNvSpPr>
            <a:spLocks noGrp="1"/>
          </p:cNvSpPr>
          <p:nvPr>
            <p:ph type="dt" sz="half" idx="10"/>
          </p:nvPr>
        </p:nvSpPr>
        <p:spPr/>
        <p:txBody>
          <a:bodyPr/>
          <a:lstStyle/>
          <a:p>
            <a:r>
              <a:rPr lang="en-US" smtClean="0"/>
              <a:t>4/28/15</a:t>
            </a:r>
            <a:endParaRPr lang="en-US"/>
          </a:p>
        </p:txBody>
      </p:sp>
    </p:spTree>
    <p:extLst>
      <p:ext uri="{BB962C8B-B14F-4D97-AF65-F5344CB8AC3E}">
        <p14:creationId xmlns:p14="http://schemas.microsoft.com/office/powerpoint/2010/main" val="185037722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1367</TotalTime>
  <Words>1614</Words>
  <Application>Microsoft Macintosh PowerPoint</Application>
  <PresentationFormat>On-screen Show (4:3)</PresentationFormat>
  <Paragraphs>215</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NASA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Pamela Clark</dc:creator>
  <cp:lastModifiedBy>Pamela Clark</cp:lastModifiedBy>
  <cp:revision>49</cp:revision>
  <dcterms:created xsi:type="dcterms:W3CDTF">2014-09-16T16:46:47Z</dcterms:created>
  <dcterms:modified xsi:type="dcterms:W3CDTF">2015-04-09T15:47:39Z</dcterms:modified>
</cp:coreProperties>
</file>