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1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814760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1" name="Shape 2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8" name="Shape 2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00" name="Shape 3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08" name="Shape 3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21" name="Shape 3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30" name="Shape 3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45" name="Shape 3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52" name="Shape 3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78" name="Shape 3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10" name="Shape 41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4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22" name="Shape 42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29" name="Shape 4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35" name="Shape 4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hape 4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42" name="Shape 4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Shape 4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47" name="Shape 44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marL="29718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marL="34290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marL="3886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1pPr>
            <a:lvl2pPr marL="457200" marR="0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marL="29718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marL="34290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marL="3886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marL="29718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marL="34290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marL="3886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C2C2C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marL="742950" marR="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marL="1143000" marR="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marL="20574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marL="25146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marL="29718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marL="34290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marL="38862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7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/>
        </p:nvSpPr>
        <p:spPr>
          <a:xfrm>
            <a:off x="457200" y="1279525"/>
            <a:ext cx="7162799" cy="45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Europa is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Sixth closest moon of planet Jupiter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en-US"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Sixth largest moon in the Solar System 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water ocean </a:t>
            </a:r>
            <a:r>
              <a:rPr lang="en-US" sz="2400" dirty="0" smtClean="0">
                <a:solidFill>
                  <a:schemeClr val="dk1"/>
                </a:solidFill>
              </a:rPr>
              <a:t>hypothetically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exists </a:t>
            </a:r>
            <a:endParaRPr lang="en-US"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beneath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thick shell of ice </a:t>
            </a:r>
            <a:r>
              <a:rPr lang="en-US" sz="2400" dirty="0" smtClean="0">
                <a:solidFill>
                  <a:schemeClr val="dk1"/>
                </a:solidFill>
              </a:rPr>
              <a:t>surfacing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Europa.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Shape 81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Arial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Arial"/>
                <a:ea typeface="Arial"/>
                <a:cs typeface="Arial"/>
                <a:sym typeface="Arial"/>
              </a:rPr>
              <a:t>What is Europa?</a:t>
            </a:r>
          </a:p>
        </p:txBody>
      </p:sp>
      <p:pic>
        <p:nvPicPr>
          <p:cNvPr id="82" name="Shape 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53162" y="4024312"/>
            <a:ext cx="2732087" cy="24431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457200" y="11303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Explore a multi-node radio communications capability, such that multiple submersibles exchange information underwater with a lander and each other for the purpose of exploring Jupiter's icy moon Europa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342900" marR="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The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exploration region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of highest interest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lies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in the hypothesized  sub glacial ocean.</a:t>
            </a:r>
          </a:p>
          <a:p>
            <a:pPr marL="342900" marR="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Europa is a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promising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 life harboring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moon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</p:txBody>
      </p:sp>
      <p:sp>
        <p:nvSpPr>
          <p:cNvPr id="88" name="Shape 88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Arial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Arial"/>
                <a:ea typeface="Arial"/>
                <a:cs typeface="Arial"/>
                <a:sym typeface="Arial"/>
              </a:rPr>
              <a:t>Project Description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/>
          <p:nvPr/>
        </p:nvSpPr>
        <p:spPr>
          <a:xfrm>
            <a:off x="654050" y="1257300"/>
            <a:ext cx="7523162" cy="3416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 a concept of operations describing the exploration process as it is pictured to take place after the payload has been deployed underwater.</a:t>
            </a:r>
          </a:p>
          <a:p>
            <a:pPr marL="285750" marR="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Prototype development to test the feasibility of the proposed concept of operations and the viability of RF communication underwater.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Arial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Arial"/>
                <a:ea typeface="Arial"/>
                <a:cs typeface="Arial"/>
                <a:sym typeface="Arial"/>
              </a:rPr>
              <a:t>Project Description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Shape 9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60575" y="1100349"/>
            <a:ext cx="5013325" cy="359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Shape 100"/>
          <p:cNvSpPr txBox="1"/>
          <p:nvPr/>
        </p:nvSpPr>
        <p:spPr>
          <a:xfrm>
            <a:off x="3000375" y="3246436"/>
            <a:ext cx="314324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complex process of exploring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/>
        </p:nvSpPr>
        <p:spPr>
          <a:xfrm>
            <a:off x="527050" y="1355725"/>
            <a:ext cx="7451725" cy="5262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  Sign of life on Europa .</a:t>
            </a:r>
          </a:p>
          <a:p>
            <a: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 Water Properties and Measurements 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AutoNum type="arabicPeriod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pH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AutoNum type="arabicPeriod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Pressure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AutoNum type="arabicPeriod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Salinity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AutoNum type="arabicPeriod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Hardness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AutoNum type="arabicPeriod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Dissolved oxygen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AutoNum type="arabicPeriod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Specific conductance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AutoNum type="arabicPeriod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Water temperature</a:t>
            </a:r>
          </a:p>
          <a:p>
            <a: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 Videos and images </a:t>
            </a:r>
          </a:p>
          <a:p>
            <a: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What are we looking for ?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322262" y="1376362"/>
            <a:ext cx="5741986" cy="4749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ntata One"/>
              <a:buNone/>
            </a:pPr>
            <a:r>
              <a:rPr lang="en-US" sz="2400" b="1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The scenario consists of :</a:t>
            </a:r>
          </a:p>
          <a:p>
            <a:pPr marL="342900" marR="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800" b="0" i="0" u="none" strike="noStrike" cap="none" baseline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A lander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A tether 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A casing </a:t>
            </a:r>
          </a:p>
        </p:txBody>
      </p:sp>
      <p:pic>
        <p:nvPicPr>
          <p:cNvPr id="112" name="Shape 112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628900" y="2009775"/>
            <a:ext cx="6118225" cy="372268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" name="Shape 113"/>
          <p:cNvCxnSpPr/>
          <p:nvPr/>
        </p:nvCxnSpPr>
        <p:spPr>
          <a:xfrm>
            <a:off x="2178050" y="2674936"/>
            <a:ext cx="3413124" cy="1071561"/>
          </a:xfrm>
          <a:prstGeom prst="straightConnector1">
            <a:avLst/>
          </a:prstGeom>
          <a:noFill/>
          <a:ln w="38100" cap="flat">
            <a:solidFill>
              <a:srgbClr val="FF00FF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14" name="Shape 114"/>
          <p:cNvCxnSpPr/>
          <p:nvPr/>
        </p:nvCxnSpPr>
        <p:spPr>
          <a:xfrm>
            <a:off x="2179636" y="3128961"/>
            <a:ext cx="3584574" cy="1135062"/>
          </a:xfrm>
          <a:prstGeom prst="straightConnector1">
            <a:avLst/>
          </a:prstGeom>
          <a:noFill/>
          <a:ln w="38100" cap="flat">
            <a:solidFill>
              <a:srgbClr val="FF00FF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15" name="Shape 115"/>
          <p:cNvCxnSpPr/>
          <p:nvPr/>
        </p:nvCxnSpPr>
        <p:spPr>
          <a:xfrm>
            <a:off x="2178050" y="3576637"/>
            <a:ext cx="3413124" cy="1123950"/>
          </a:xfrm>
          <a:prstGeom prst="straightConnector1">
            <a:avLst/>
          </a:prstGeom>
          <a:noFill/>
          <a:ln w="38100" cap="flat">
            <a:solidFill>
              <a:srgbClr val="FF00FF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116" name="Shape 116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Mission concept of operations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/>
          <p:nvPr/>
        </p:nvSpPr>
        <p:spPr>
          <a:xfrm>
            <a:off x="241300" y="420687"/>
            <a:ext cx="8720136" cy="5333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rgbClr val="244582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rgbClr val="244582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rgbClr val="244582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582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 dirty="0">
                <a:solidFill>
                  <a:srgbClr val="244582"/>
                </a:solidFill>
                <a:latin typeface="Cantata One"/>
                <a:ea typeface="Cantata One"/>
                <a:cs typeface="Cantata One"/>
                <a:sym typeface="Cantata One"/>
              </a:rPr>
              <a:t> The </a:t>
            </a:r>
            <a:r>
              <a:rPr lang="en-US" sz="2400" b="1" i="0" u="none" strike="noStrike" cap="none" baseline="0" dirty="0">
                <a:solidFill>
                  <a:schemeClr val="folHlink"/>
                </a:solidFill>
                <a:latin typeface="Cantata One"/>
                <a:ea typeface="Cantata One"/>
                <a:cs typeface="Cantata One"/>
                <a:sym typeface="Cantata One"/>
              </a:rPr>
              <a:t>lander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400" b="0" i="0" u="none" strike="noStrike" cap="none" baseline="0" dirty="0">
                <a:solidFill>
                  <a:srgbClr val="244582"/>
                </a:solidFill>
                <a:latin typeface="Cantata One"/>
                <a:ea typeface="Cantata One"/>
                <a:cs typeface="Cantata One"/>
                <a:sym typeface="Cantata One"/>
              </a:rPr>
              <a:t>sends information back to earth.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582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 dirty="0">
                <a:solidFill>
                  <a:srgbClr val="244582"/>
                </a:solidFill>
                <a:latin typeface="Cantata One"/>
                <a:ea typeface="Cantata One"/>
                <a:cs typeface="Cantata One"/>
                <a:sym typeface="Cantata One"/>
              </a:rPr>
              <a:t> The </a:t>
            </a:r>
            <a:r>
              <a:rPr lang="en-US" sz="2400" b="1" i="0" u="none" strike="noStrike" cap="none" baseline="0" dirty="0">
                <a:solidFill>
                  <a:schemeClr val="folHlink"/>
                </a:solidFill>
                <a:latin typeface="Cantata One"/>
                <a:ea typeface="Cantata One"/>
                <a:cs typeface="Cantata One"/>
                <a:sym typeface="Cantata One"/>
              </a:rPr>
              <a:t>tether</a:t>
            </a:r>
            <a:r>
              <a:rPr lang="en-US" sz="2400" b="1" i="0" u="none" strike="noStrike" cap="none" baseline="0" dirty="0">
                <a:solidFill>
                  <a:srgbClr val="244582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400" b="0" i="0" u="none" strike="noStrike" cap="none" baseline="0" dirty="0">
                <a:solidFill>
                  <a:srgbClr val="244582"/>
                </a:solidFill>
                <a:latin typeface="Cantata One"/>
                <a:ea typeface="Cantata One"/>
                <a:cs typeface="Cantata One"/>
                <a:sym typeface="Cantata One"/>
              </a:rPr>
              <a:t>connects the casing with the lander.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582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 dirty="0">
                <a:solidFill>
                  <a:srgbClr val="244582"/>
                </a:solidFill>
                <a:latin typeface="Cantata One"/>
                <a:ea typeface="Cantata One"/>
                <a:cs typeface="Cantata One"/>
                <a:sym typeface="Cantata One"/>
              </a:rPr>
              <a:t> The</a:t>
            </a:r>
            <a:r>
              <a:rPr lang="en-US" sz="2400" b="1" i="0" u="none" strike="noStrike" cap="none" baseline="0" dirty="0">
                <a:solidFill>
                  <a:srgbClr val="244582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400" b="1" i="0" u="none" strike="noStrike" cap="none" baseline="0" dirty="0">
                <a:solidFill>
                  <a:schemeClr val="folHlink"/>
                </a:solidFill>
                <a:latin typeface="Cantata One"/>
                <a:ea typeface="Cantata One"/>
                <a:cs typeface="Cantata One"/>
                <a:sym typeface="Cantata One"/>
              </a:rPr>
              <a:t>casing</a:t>
            </a:r>
            <a:r>
              <a:rPr lang="en-US" sz="2400" b="1" i="0" u="none" strike="noStrike" cap="none" baseline="0" dirty="0">
                <a:solidFill>
                  <a:srgbClr val="244582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400" b="0" i="0" u="none" strike="noStrike" cap="none" baseline="0" dirty="0">
                <a:solidFill>
                  <a:srgbClr val="244582"/>
                </a:solidFill>
                <a:latin typeface="Cantata One"/>
                <a:ea typeface="Cantata One"/>
                <a:cs typeface="Cantata One"/>
                <a:sym typeface="Cantata One"/>
              </a:rPr>
              <a:t>holds: </a:t>
            </a:r>
          </a:p>
          <a:p>
            <a:pPr marL="0" marR="0" lvl="0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000" b="0" i="0" u="none" strike="noStrike" cap="none" baseline="0" dirty="0">
              <a:solidFill>
                <a:srgbClr val="990000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100000"/>
              <a:buFont typeface="Cantata One"/>
              <a:buChar char="•"/>
            </a:pPr>
            <a:r>
              <a:rPr lang="en-US" sz="2000" b="0" i="0" u="none" strike="noStrike" cap="none" baseline="0" dirty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 Two small autonomous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25000"/>
              <a:buFont typeface="Cantata One"/>
              <a:buNone/>
            </a:pPr>
            <a:r>
              <a:rPr lang="en-US" sz="2000" b="0" i="0" u="none" strike="noStrike" cap="none" baseline="0" dirty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   underwater vehicles.</a:t>
            </a:r>
          </a:p>
          <a:p>
            <a:pPr marL="0" marR="0" lvl="0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000" b="0" i="0" u="none" strike="noStrike" cap="none" baseline="0" dirty="0">
              <a:solidFill>
                <a:srgbClr val="990000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100000"/>
              <a:buFont typeface="Cantata One"/>
              <a:buChar char="•"/>
            </a:pPr>
            <a:r>
              <a:rPr lang="en-US" sz="2000" b="0" i="0" u="none" strike="noStrike" cap="none" baseline="0" dirty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 Onboard computer.</a:t>
            </a:r>
          </a:p>
          <a:p>
            <a:pPr marL="0" marR="0" lvl="0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000" b="0" i="0" u="none" strike="noStrike" cap="none" baseline="0" dirty="0">
              <a:solidFill>
                <a:srgbClr val="990000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100000"/>
              <a:buFont typeface="Cantata One"/>
              <a:buChar char="•"/>
            </a:pPr>
            <a:r>
              <a:rPr lang="en-US" sz="2000" b="0" i="0" u="none" strike="noStrike" cap="none" baseline="0" dirty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 Charging stations. </a:t>
            </a:r>
          </a:p>
          <a:p>
            <a:pPr marL="0" marR="0" lvl="0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000" b="0" i="0" u="none" strike="noStrike" cap="none" baseline="0" dirty="0">
              <a:solidFill>
                <a:srgbClr val="990000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100000"/>
              <a:buFont typeface="Cantata One"/>
              <a:buChar char="•"/>
            </a:pPr>
            <a:r>
              <a:rPr lang="en-US" sz="2000" b="0" i="0" u="none" strike="noStrike" cap="none" baseline="0" dirty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 Main communication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25000"/>
              <a:buFont typeface="Cantata One"/>
              <a:buNone/>
            </a:pPr>
            <a:r>
              <a:rPr lang="en-US" sz="2000" b="0" i="0" u="none" strike="noStrike" cap="none" baseline="0" dirty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   node. </a:t>
            </a:r>
          </a:p>
        </p:txBody>
      </p:sp>
      <p:pic>
        <p:nvPicPr>
          <p:cNvPr id="122" name="Shape 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5862" y="2476500"/>
            <a:ext cx="5021261" cy="401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Shape 123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Mission concept of operation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How will AUVs  know where to explore?</a:t>
            </a:r>
          </a:p>
        </p:txBody>
      </p:sp>
      <p:sp>
        <p:nvSpPr>
          <p:cNvPr id="129" name="Shape 129"/>
          <p:cNvSpPr txBox="1"/>
          <p:nvPr/>
        </p:nvSpPr>
        <p:spPr>
          <a:xfrm>
            <a:off x="527050" y="1581150"/>
            <a:ext cx="5070475" cy="45243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AUVs are preprogrammed to explore ocean water and equipped with Artificial Intelligence (AI) to maneuver around obstacles.</a:t>
            </a:r>
          </a:p>
          <a:p>
            <a: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AUVs measure data along circular paths increasing in diameter with depth.</a:t>
            </a:r>
          </a:p>
          <a:p>
            <a: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Miniaturized side-scan sonar is used for mapping and navigating the environment.</a:t>
            </a:r>
          </a:p>
        </p:txBody>
      </p:sp>
      <p:pic>
        <p:nvPicPr>
          <p:cNvPr id="130" name="Shape 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7625" y="3665537"/>
            <a:ext cx="708024" cy="64928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Shape 131"/>
          <p:cNvSpPr/>
          <p:nvPr/>
        </p:nvSpPr>
        <p:spPr>
          <a:xfrm>
            <a:off x="6542087" y="2405061"/>
            <a:ext cx="785811" cy="473075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Shape 132"/>
          <p:cNvSpPr/>
          <p:nvPr/>
        </p:nvSpPr>
        <p:spPr>
          <a:xfrm>
            <a:off x="6167437" y="3025775"/>
            <a:ext cx="1535112" cy="6397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Shape 133"/>
          <p:cNvSpPr/>
          <p:nvPr/>
        </p:nvSpPr>
        <p:spPr>
          <a:xfrm>
            <a:off x="5775325" y="3843337"/>
            <a:ext cx="2317749" cy="942975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Shape 1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34200" y="4470400"/>
            <a:ext cx="733425" cy="677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517525" y="1033462"/>
            <a:ext cx="8229600" cy="48069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AUVs’  functions require the presence of positioning system to identify a specific location and map the surroundings. The following positioning systems were chosen: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1)Inertial Navigation system 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Shape 140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Positioning and tracking system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Positioning and tracking system</a:t>
            </a:r>
          </a:p>
        </p:txBody>
      </p:sp>
      <p:sp>
        <p:nvSpPr>
          <p:cNvPr id="146" name="Shape 146"/>
          <p:cNvSpPr txBox="1"/>
          <p:nvPr/>
        </p:nvSpPr>
        <p:spPr>
          <a:xfrm>
            <a:off x="527050" y="1341437"/>
            <a:ext cx="7300912" cy="41560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2)Acoustic system (Ultra short Baseline):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mitigate the drifting problem of the Inertial navigation system</a:t>
            </a:r>
            <a:r>
              <a:rPr lang="en-US" sz="24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endParaRPr lang="en-US" sz="24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identifies the position in two dimensions only.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Main communication node holds an array of transducers.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Each AUV has a transponder mounted on it.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/>
        </p:nvSpPr>
        <p:spPr>
          <a:xfrm>
            <a:off x="457200" y="620712"/>
            <a:ext cx="7480299" cy="12001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Pressure sensor is used to calculate the third dimension.</a:t>
            </a:r>
          </a:p>
        </p:txBody>
      </p:sp>
      <p:sp>
        <p:nvSpPr>
          <p:cNvPr id="152" name="Shape 152"/>
          <p:cNvSpPr txBox="1"/>
          <p:nvPr/>
        </p:nvSpPr>
        <p:spPr>
          <a:xfrm>
            <a:off x="457200" y="1957386"/>
            <a:ext cx="7467600" cy="48736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AUVs are equipped with Artificial Intelligence (AI) to maneuver around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obstacles.</a:t>
            </a:r>
            <a:endParaRPr lang="en-US"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AUVs have obstacle avoidance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capabilities.</a:t>
            </a:r>
            <a:endParaRPr lang="en-US"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Miniaturized side-scan sonar is used for mapping and navigating the environment.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Shape 153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Positioning and tracking system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/>
        </p:nvSpPr>
        <p:spPr>
          <a:xfrm>
            <a:off x="2692400" y="1482725"/>
            <a:ext cx="4321174" cy="8445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25000"/>
              <a:buFont typeface="Cantata One"/>
              <a:buNone/>
            </a:pPr>
            <a:r>
              <a:rPr lang="en-US" sz="2400" b="1" i="0" u="none" strike="noStrike" cap="none" baseline="0">
                <a:solidFill>
                  <a:srgbClr val="800000"/>
                </a:solidFill>
                <a:latin typeface="Cantata One"/>
                <a:ea typeface="Cantata One"/>
                <a:cs typeface="Cantata One"/>
                <a:sym typeface="Cantata One"/>
              </a:rPr>
              <a:t>The Communication System</a:t>
            </a:r>
          </a:p>
        </p:txBody>
      </p:sp>
      <p:sp>
        <p:nvSpPr>
          <p:cNvPr id="159" name="Shape 159"/>
          <p:cNvSpPr/>
          <p:nvPr/>
        </p:nvSpPr>
        <p:spPr>
          <a:xfrm>
            <a:off x="4918075" y="2876550"/>
            <a:ext cx="3559175" cy="8477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25000"/>
              <a:buFont typeface="Cantata One"/>
              <a:buNone/>
            </a:pPr>
            <a:r>
              <a:rPr lang="en-US" sz="2400" b="1" i="0" u="none" strike="noStrike" cap="none" baseline="0">
                <a:solidFill>
                  <a:srgbClr val="800000"/>
                </a:solidFill>
                <a:latin typeface="Cantata One"/>
                <a:ea typeface="Cantata One"/>
                <a:cs typeface="Cantata One"/>
                <a:sym typeface="Cantata One"/>
              </a:rPr>
              <a:t>Acoustic system</a:t>
            </a:r>
          </a:p>
        </p:txBody>
      </p:sp>
      <p:sp>
        <p:nvSpPr>
          <p:cNvPr id="160" name="Shape 160"/>
          <p:cNvSpPr/>
          <p:nvPr/>
        </p:nvSpPr>
        <p:spPr>
          <a:xfrm>
            <a:off x="695325" y="2876550"/>
            <a:ext cx="3562350" cy="8477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25000"/>
              <a:buFont typeface="Cantata One"/>
              <a:buNone/>
            </a:pPr>
            <a:r>
              <a:rPr lang="en-US" sz="2400" b="1" i="0" u="none" strike="noStrike" cap="none" baseline="0">
                <a:solidFill>
                  <a:srgbClr val="800000"/>
                </a:solidFill>
                <a:latin typeface="Cantata One"/>
                <a:ea typeface="Cantata One"/>
                <a:cs typeface="Cantata One"/>
                <a:sym typeface="Cantata One"/>
              </a:rPr>
              <a:t>Radio Frequency</a:t>
            </a:r>
          </a:p>
        </p:txBody>
      </p:sp>
      <p:sp>
        <p:nvSpPr>
          <p:cNvPr id="161" name="Shape 161"/>
          <p:cNvSpPr/>
          <p:nvPr/>
        </p:nvSpPr>
        <p:spPr>
          <a:xfrm>
            <a:off x="4730750" y="4679950"/>
            <a:ext cx="4098924" cy="179546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100000"/>
              <a:buFont typeface="Cantata One"/>
              <a:buChar char="•"/>
            </a:pPr>
            <a:r>
              <a:rPr lang="en-US" sz="2400" b="1" i="0" u="none" strike="noStrike" cap="none" baseline="0">
                <a:solidFill>
                  <a:srgbClr val="800000"/>
                </a:solidFill>
                <a:latin typeface="Cantata One"/>
                <a:ea typeface="Cantata One"/>
                <a:cs typeface="Cantata One"/>
                <a:sym typeface="Cantata One"/>
              </a:rPr>
              <a:t> Long range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100000"/>
              <a:buFont typeface="Cantata One"/>
              <a:buChar char="•"/>
            </a:pPr>
            <a:r>
              <a:rPr lang="en-US" sz="2400" b="1" i="0" u="none" strike="noStrike" cap="none" baseline="0">
                <a:solidFill>
                  <a:srgbClr val="800000"/>
                </a:solidFill>
                <a:latin typeface="Cantata One"/>
                <a:ea typeface="Cantata One"/>
                <a:cs typeface="Cantata One"/>
                <a:sym typeface="Cantata One"/>
              </a:rPr>
              <a:t> Low data rate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100000"/>
              <a:buFont typeface="Cantata One"/>
              <a:buChar char="•"/>
            </a:pPr>
            <a:r>
              <a:rPr lang="en-US" sz="2400" b="1" i="0" u="none" strike="noStrike" cap="none" baseline="0">
                <a:solidFill>
                  <a:srgbClr val="800000"/>
                </a:solidFill>
                <a:latin typeface="Cantata One"/>
                <a:ea typeface="Cantata One"/>
                <a:cs typeface="Cantata One"/>
                <a:sym typeface="Cantata One"/>
              </a:rPr>
              <a:t> For sending simple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25000"/>
              <a:buFont typeface="Cantata One"/>
              <a:buNone/>
            </a:pPr>
            <a:r>
              <a:rPr lang="en-US" sz="2400" b="1" i="0" u="none" strike="noStrike" cap="none" baseline="0">
                <a:solidFill>
                  <a:srgbClr val="800000"/>
                </a:solidFill>
                <a:latin typeface="Cantata One"/>
                <a:ea typeface="Cantata One"/>
                <a:cs typeface="Cantata One"/>
                <a:sym typeface="Cantata One"/>
              </a:rPr>
              <a:t>measurements</a:t>
            </a:r>
          </a:p>
        </p:txBody>
      </p:sp>
      <p:cxnSp>
        <p:nvCxnSpPr>
          <p:cNvPr id="162" name="Shape 162"/>
          <p:cNvCxnSpPr/>
          <p:nvPr/>
        </p:nvCxnSpPr>
        <p:spPr>
          <a:xfrm rot="5400000">
            <a:off x="2135249" y="4245012"/>
            <a:ext cx="1050900" cy="12599"/>
          </a:xfrm>
          <a:prstGeom prst="bentConnector3">
            <a:avLst>
              <a:gd name="adj1" fmla="val 50000"/>
            </a:avLst>
          </a:prstGeom>
          <a:noFill/>
          <a:ln w="9525" cap="flat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163" name="Shape 163"/>
          <p:cNvSpPr/>
          <p:nvPr/>
        </p:nvSpPr>
        <p:spPr>
          <a:xfrm>
            <a:off x="428625" y="4776787"/>
            <a:ext cx="4149724" cy="16986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152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 baseline="0">
              <a:solidFill>
                <a:srgbClr val="800000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100000"/>
              <a:buFont typeface="Cantata One"/>
              <a:buChar char="•"/>
            </a:pPr>
            <a:r>
              <a:rPr lang="en-US" sz="2400" b="1" i="0" u="none" strike="noStrike" cap="none" baseline="0">
                <a:solidFill>
                  <a:srgbClr val="800000"/>
                </a:solidFill>
                <a:latin typeface="Cantata One"/>
                <a:ea typeface="Cantata One"/>
                <a:cs typeface="Cantata One"/>
                <a:sym typeface="Cantata One"/>
              </a:rPr>
              <a:t> Short range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100000"/>
              <a:buFont typeface="Cantata One"/>
              <a:buChar char="•"/>
            </a:pPr>
            <a:r>
              <a:rPr lang="en-US" sz="2400" b="1" i="0" u="none" strike="noStrike" cap="none" baseline="0">
                <a:solidFill>
                  <a:srgbClr val="800000"/>
                </a:solidFill>
                <a:latin typeface="Cantata One"/>
                <a:ea typeface="Cantata One"/>
                <a:cs typeface="Cantata One"/>
                <a:sym typeface="Cantata One"/>
              </a:rPr>
              <a:t> High data rate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100000"/>
              <a:buFont typeface="Cantata One"/>
              <a:buChar char="•"/>
            </a:pPr>
            <a:r>
              <a:rPr lang="en-US" sz="2400" b="1" i="0" u="none" strike="noStrike" cap="none" baseline="0">
                <a:solidFill>
                  <a:srgbClr val="800000"/>
                </a:solidFill>
                <a:latin typeface="Cantata One"/>
                <a:ea typeface="Cantata One"/>
                <a:cs typeface="Cantata One"/>
                <a:sym typeface="Cantata One"/>
              </a:rPr>
              <a:t> For sending videos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25000"/>
              <a:buFont typeface="Cantata One"/>
              <a:buNone/>
            </a:pPr>
            <a:r>
              <a:rPr lang="en-US" sz="2400" b="1" i="0" u="none" strike="noStrike" cap="none" baseline="0">
                <a:solidFill>
                  <a:srgbClr val="800000"/>
                </a:solidFill>
                <a:latin typeface="Cantata One"/>
                <a:ea typeface="Cantata One"/>
                <a:cs typeface="Cantata One"/>
                <a:sym typeface="Cantata One"/>
              </a:rPr>
              <a:t>and images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baseline="0">
              <a:solidFill>
                <a:srgbClr val="800000"/>
              </a:solidFill>
              <a:latin typeface="Cantata One"/>
              <a:ea typeface="Cantata One"/>
              <a:cs typeface="Cantata One"/>
              <a:sym typeface="Cantata One"/>
            </a:endParaRPr>
          </a:p>
        </p:txBody>
      </p:sp>
      <p:cxnSp>
        <p:nvCxnSpPr>
          <p:cNvPr id="164" name="Shape 164"/>
          <p:cNvCxnSpPr/>
          <p:nvPr/>
        </p:nvCxnSpPr>
        <p:spPr>
          <a:xfrm rot="5400000">
            <a:off x="3930649" y="2651100"/>
            <a:ext cx="974700" cy="320699"/>
          </a:xfrm>
          <a:prstGeom prst="bentConnector2">
            <a:avLst/>
          </a:prstGeom>
          <a:noFill/>
          <a:ln w="9525" cap="flat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65" name="Shape 165"/>
          <p:cNvCxnSpPr/>
          <p:nvPr/>
        </p:nvCxnSpPr>
        <p:spPr>
          <a:xfrm rot="-5400000" flipH="1">
            <a:off x="4260800" y="2643236"/>
            <a:ext cx="974700" cy="339600"/>
          </a:xfrm>
          <a:prstGeom prst="bentConnector2">
            <a:avLst/>
          </a:prstGeom>
          <a:noFill/>
          <a:ln w="9525" cap="flat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166" name="Shape 166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The Communication System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246062" y="1176337"/>
            <a:ext cx="4071936" cy="3797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Step1: Arrival and Release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Lander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boots up the main communication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node.</a:t>
            </a:r>
            <a:endParaRPr lang="en-US"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Main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communication node turns on the 2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AUVs.</a:t>
            </a:r>
            <a:endParaRPr lang="en-US"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Chamber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exits are open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AUVs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release themselves in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water.</a:t>
            </a:r>
            <a:endParaRPr lang="en-US"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Shape 172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162889" y="1522412"/>
            <a:ext cx="3230561" cy="3052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Shape 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29137" y="2819400"/>
            <a:ext cx="828675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Shape 1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66063" y="3581400"/>
            <a:ext cx="881062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Shape 175"/>
          <p:cNvSpPr/>
          <p:nvPr/>
        </p:nvSpPr>
        <p:spPr>
          <a:xfrm>
            <a:off x="4241798" y="2847975"/>
            <a:ext cx="152399" cy="7620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25400" cap="flat">
            <a:solidFill>
              <a:srgbClr val="5A85B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Shape 176"/>
          <p:cNvSpPr/>
          <p:nvPr/>
        </p:nvSpPr>
        <p:spPr>
          <a:xfrm flipH="1">
            <a:off x="8747125" y="3609975"/>
            <a:ext cx="152399" cy="7620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25400" cap="flat">
            <a:solidFill>
              <a:srgbClr val="5A85B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Shape 177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Steps of Exploration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527050" y="1573212"/>
            <a:ext cx="4483099" cy="45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Step 2: Initial Readings</a:t>
            </a:r>
          </a:p>
          <a:p>
            <a:pPr marL="0" marR="0" lvl="0" indent="1524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Each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AUV covers the perimeter of half a circle of radius 10 cm and takes        measurements instantly after exiting the chambers.                 </a:t>
            </a:r>
          </a:p>
        </p:txBody>
      </p:sp>
      <p:pic>
        <p:nvPicPr>
          <p:cNvPr id="183" name="Shape 183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108575" y="2184400"/>
            <a:ext cx="3048000" cy="213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2975" y="2565400"/>
            <a:ext cx="414337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Shape 1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08775" y="2565400"/>
            <a:ext cx="461961" cy="381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6" name="Shape 186"/>
          <p:cNvCxnSpPr/>
          <p:nvPr/>
        </p:nvCxnSpPr>
        <p:spPr>
          <a:xfrm rot="10800000" flipH="1">
            <a:off x="5337175" y="3522661"/>
            <a:ext cx="1100136" cy="1100136"/>
          </a:xfrm>
          <a:prstGeom prst="straightConnector1">
            <a:avLst/>
          </a:prstGeom>
          <a:noFill/>
          <a:ln w="9525" cap="flat">
            <a:solidFill>
              <a:srgbClr val="77B2EC"/>
            </a:solidFill>
            <a:prstDash val="solid"/>
            <a:miter/>
            <a:headEnd type="none" w="med" len="med"/>
            <a:tailEnd type="stealth" w="lg" len="lg"/>
          </a:ln>
        </p:spPr>
      </p:cxnSp>
      <p:sp>
        <p:nvSpPr>
          <p:cNvPr id="187" name="Shape 187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Steps of Exploration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648199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Step 3:</a:t>
            </a:r>
          </a:p>
          <a:p>
            <a:pPr marL="0" marR="0" lvl="0" indent="1524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AUVs dive to reach  the same level.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They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explore along a circle of 20 cm (numbers are generally subject to change but are representative of the pattern.)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</a:t>
            </a:r>
          </a:p>
        </p:txBody>
      </p:sp>
      <p:pic>
        <p:nvPicPr>
          <p:cNvPr id="193" name="Shape 193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708650" y="1960561"/>
            <a:ext cx="2770187" cy="2706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Shape 1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7011" y="3314700"/>
            <a:ext cx="414337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Shape 19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19975" y="3314700"/>
            <a:ext cx="461961" cy="381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6" name="Shape 196"/>
          <p:cNvCxnSpPr/>
          <p:nvPr/>
        </p:nvCxnSpPr>
        <p:spPr>
          <a:xfrm rot="10800000" flipH="1">
            <a:off x="6162675" y="4152899"/>
            <a:ext cx="762000" cy="762000"/>
          </a:xfrm>
          <a:prstGeom prst="straightConnector1">
            <a:avLst/>
          </a:prstGeom>
          <a:noFill/>
          <a:ln w="9525" cap="flat">
            <a:solidFill>
              <a:srgbClr val="77B2EC"/>
            </a:solidFill>
            <a:prstDash val="solid"/>
            <a:miter/>
            <a:headEnd type="none" w="med" len="med"/>
            <a:tailEnd type="stealth" w="lg" len="lg"/>
          </a:ln>
        </p:spPr>
      </p:cxnSp>
      <p:sp>
        <p:nvSpPr>
          <p:cNvPr id="197" name="Shape 197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Steps of Exploration</a:t>
            </a:r>
          </a:p>
        </p:txBody>
      </p:sp>
      <p:sp>
        <p:nvSpPr>
          <p:cNvPr id="198" name="Shape 198"/>
          <p:cNvSpPr txBox="1"/>
          <p:nvPr/>
        </p:nvSpPr>
        <p:spPr>
          <a:xfrm>
            <a:off x="5330825" y="5041900"/>
            <a:ext cx="1470024" cy="368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 cm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79450" y="1801200"/>
            <a:ext cx="3968700" cy="432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4) Step 4: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AUVs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dive an extra 50   cm.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AUVs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cover a circle of radius 50 cm </a:t>
            </a:r>
          </a:p>
          <a:p>
            <a:pPr marL="0" marR="0" lvl="0" indent="1524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50 cm </a:t>
            </a:r>
          </a:p>
        </p:txBody>
      </p:sp>
      <p:pic>
        <p:nvPicPr>
          <p:cNvPr id="204" name="Shape 204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495800" y="1295400"/>
            <a:ext cx="3248024" cy="4572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5" name="Shape 205"/>
          <p:cNvCxnSpPr/>
          <p:nvPr/>
        </p:nvCxnSpPr>
        <p:spPr>
          <a:xfrm>
            <a:off x="3505200" y="4876800"/>
            <a:ext cx="2057400" cy="0"/>
          </a:xfrm>
          <a:prstGeom prst="straightConnector1">
            <a:avLst/>
          </a:prstGeom>
          <a:noFill/>
          <a:ln w="9525" cap="flat">
            <a:solidFill>
              <a:srgbClr val="77B2EC"/>
            </a:solidFill>
            <a:prstDash val="solid"/>
            <a:miter/>
            <a:headEnd type="none" w="med" len="med"/>
            <a:tailEnd type="stealth" w="lg" len="lg"/>
          </a:ln>
        </p:spPr>
      </p:cxnSp>
      <p:pic>
        <p:nvPicPr>
          <p:cNvPr id="206" name="Shape 20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21237" y="4267200"/>
            <a:ext cx="414337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Shape 20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10400" y="4267200"/>
            <a:ext cx="461961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Shape 208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Steps of Exploration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727075" y="714375"/>
            <a:ext cx="8083549" cy="45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AUV 1 continues taking small steps.</a:t>
            </a:r>
          </a:p>
          <a:p>
            <a:pPr marL="342900" marR="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AUV 2 starts taking larger steps  both deeper and wider.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242175" cy="45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5) Step 5: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AUV 2 increases its depth and circle radius exponentially: 10m,20m,50m,100m…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Shape 219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Steps of Exploration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6) Step 6:Heading Back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Same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pattern will be followed in the reverse direction.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AUVs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head back to the starting point, with radii of circles increasing with decreased depth.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</p:txBody>
      </p:sp>
      <p:pic>
        <p:nvPicPr>
          <p:cNvPr id="225" name="Shape 2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54662" y="4329112"/>
            <a:ext cx="2381249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Shape 2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35550" y="2271711"/>
            <a:ext cx="3419474" cy="18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Shape 227"/>
          <p:cNvSpPr/>
          <p:nvPr/>
        </p:nvSpPr>
        <p:spPr>
          <a:xfrm rot="10800000" flipH="1">
            <a:off x="6630986" y="4129087"/>
            <a:ext cx="228600" cy="876300"/>
          </a:xfrm>
          <a:prstGeom prst="downArrow">
            <a:avLst>
              <a:gd name="adj1" fmla="val 18783"/>
              <a:gd name="adj2" fmla="val 50000"/>
            </a:avLst>
          </a:prstGeom>
          <a:solidFill>
            <a:schemeClr val="accent1"/>
          </a:solidFill>
          <a:ln w="25400" cap="flat">
            <a:solidFill>
              <a:srgbClr val="5A85B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8" name="Shape 2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48287" y="2500311"/>
            <a:ext cx="414337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Shape 2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35886" y="2500311"/>
            <a:ext cx="461961" cy="381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" name="Shape 230"/>
          <p:cNvCxnSpPr/>
          <p:nvPr/>
        </p:nvCxnSpPr>
        <p:spPr>
          <a:xfrm rot="10800000" flipH="1">
            <a:off x="4654550" y="3200400"/>
            <a:ext cx="1976437" cy="2347912"/>
          </a:xfrm>
          <a:prstGeom prst="straightConnector1">
            <a:avLst/>
          </a:prstGeom>
          <a:noFill/>
          <a:ln w="9525" cap="flat">
            <a:solidFill>
              <a:srgbClr val="77B2EC"/>
            </a:solidFill>
            <a:prstDash val="solid"/>
            <a:miter/>
            <a:headEnd type="none" w="med" len="med"/>
            <a:tailEnd type="stealth" w="lg" len="lg"/>
          </a:ln>
        </p:spPr>
      </p:cxnSp>
      <p:sp>
        <p:nvSpPr>
          <p:cNvPr id="231" name="Shape 231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Steps of Exploration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3281362" y="5330825"/>
            <a:ext cx="1373187" cy="64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Increased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radius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457200" y="0"/>
            <a:ext cx="7848599" cy="60928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AUVs charge their batteries periodically from a charging station contained inside the casing connected to solar panel mounted on the surface of the moon.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 obstacles are avoided (AI).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AUVs inspect the path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AUVs decide on totally new path in case of huge obstacles.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Shape 24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370136" y="3001961"/>
            <a:ext cx="5973761" cy="361791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Shape 243"/>
          <p:cNvSpPr txBox="1"/>
          <p:nvPr/>
        </p:nvSpPr>
        <p:spPr>
          <a:xfrm>
            <a:off x="527050" y="1130300"/>
            <a:ext cx="8375649" cy="20002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en-US" sz="2400" dirty="0" smtClean="0">
                <a:solidFill>
                  <a:schemeClr val="tx1"/>
                </a:solidFill>
                <a:ea typeface="Times New Roman"/>
                <a:sym typeface="Times New Roman"/>
              </a:rPr>
              <a:t>An ROV was assembled by our team to perform as</a:t>
            </a:r>
            <a:r>
              <a:rPr lang="en-US" sz="2400" b="0" i="0" u="none" strike="noStrike" cap="none" baseline="0" dirty="0" smtClean="0">
                <a:solidFill>
                  <a:schemeClr val="tx1"/>
                </a:solidFill>
                <a:ea typeface="Times New Roman"/>
                <a:sym typeface="Times New Roman"/>
              </a:rPr>
              <a:t> a main communication node 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tx1"/>
                </a:solidFill>
                <a:ea typeface="Times New Roman"/>
                <a:sym typeface="Times New Roman"/>
              </a:rPr>
              <a:t>It simulates the motion capability of the AUVs in the CONOPs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en-US" sz="2400" b="0" i="0" u="none" strike="noStrike" cap="none" baseline="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Prototyping : Open ROV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Open ROV Features</a:t>
            </a:r>
          </a:p>
        </p:txBody>
      </p:sp>
      <p:pic>
        <p:nvPicPr>
          <p:cNvPr id="250" name="Shape 25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225925" y="995362"/>
            <a:ext cx="4643437" cy="4024312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Shape 251"/>
          <p:cNvSpPr txBox="1"/>
          <p:nvPr/>
        </p:nvSpPr>
        <p:spPr>
          <a:xfrm>
            <a:off x="200025" y="995362"/>
            <a:ext cx="3746499" cy="20621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ntata One"/>
              <a:buNone/>
            </a:pPr>
            <a:r>
              <a:rPr lang="en-US" sz="3200" b="0" i="0" u="none" strike="noStrike" cap="none" baseline="0" dirty="0">
                <a:solidFill>
                  <a:schemeClr val="accent6"/>
                </a:solidFill>
                <a:ea typeface="Cantata One"/>
                <a:sym typeface="Cantata One"/>
              </a:rPr>
              <a:t>Control System </a:t>
            </a:r>
            <a:endParaRPr lang="en-US" sz="3200" b="0" i="0" u="none" strike="noStrike" cap="none" baseline="0" dirty="0" smtClean="0">
              <a:solidFill>
                <a:schemeClr val="accent6"/>
              </a:solidFill>
              <a:ea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ntata One"/>
              <a:buNone/>
            </a:pPr>
            <a:endParaRPr lang="en-US" sz="3200" b="0" i="0" u="none" strike="noStrike" cap="none" baseline="0" dirty="0">
              <a:solidFill>
                <a:schemeClr val="accent6"/>
              </a:solidFill>
              <a:ea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 Beagle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bone embedded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ntata One"/>
              <a:buNone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   computer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ntata One"/>
              <a:buNone/>
            </a:pPr>
            <a:endParaRPr lang="en-US" sz="2400" b="0" i="0" u="none" strike="noStrike" cap="none" baseline="0" dirty="0">
              <a:solidFill>
                <a:schemeClr val="dk1"/>
              </a:solidFill>
              <a:ea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 Controller board with an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ntata One"/>
              <a:buNone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  Arduino microcontroller.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/>
          <p:nvPr/>
        </p:nvSpPr>
        <p:spPr>
          <a:xfrm>
            <a:off x="363537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Open ROV Features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533400" y="1083983"/>
            <a:ext cx="8213725" cy="16319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ntata One"/>
              <a:buNone/>
            </a:pPr>
            <a:r>
              <a:rPr lang="en-US" sz="2800" b="0" i="0" u="none" strike="noStrike" cap="none" baseline="0" dirty="0">
                <a:solidFill>
                  <a:srgbClr val="AE4845"/>
                </a:solidFill>
                <a:latin typeface="Cantata One"/>
                <a:ea typeface="Cantata One"/>
                <a:cs typeface="Cantata One"/>
                <a:sym typeface="Cantata One"/>
              </a:rPr>
              <a:t>Motion and Maneuvering System:</a:t>
            </a:r>
            <a:r>
              <a:rPr lang="en-US" sz="2400" b="0" i="0" u="none" strike="noStrike" cap="none" baseline="0" dirty="0">
                <a:solidFill>
                  <a:srgbClr val="AE4845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endParaRPr lang="en-US" sz="2400" b="0" i="0" u="none" strike="noStrike" cap="none" baseline="0" dirty="0" smtClean="0">
              <a:solidFill>
                <a:srgbClr val="AE4845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ntata One"/>
              <a:buNone/>
            </a:pPr>
            <a:endParaRPr lang="en-US" sz="2400" b="0" i="0" u="none" strike="noStrike" cap="none" baseline="0" dirty="0">
              <a:solidFill>
                <a:srgbClr val="AE4845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 Three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Brushless DC motors with Propellers.</a:t>
            </a:r>
          </a:p>
          <a:p>
            <a: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 Electronic Speed Controllers. </a:t>
            </a:r>
          </a:p>
        </p:txBody>
      </p:sp>
      <p:pic>
        <p:nvPicPr>
          <p:cNvPr id="258" name="Shape 2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3748" y="3548559"/>
            <a:ext cx="4220639" cy="33094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Open ROV Features</a:t>
            </a:r>
          </a:p>
        </p:txBody>
      </p:sp>
      <p:pic>
        <p:nvPicPr>
          <p:cNvPr id="264" name="Shape 26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102100" y="1119187"/>
            <a:ext cx="4645024" cy="427831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Shape 265"/>
          <p:cNvSpPr txBox="1"/>
          <p:nvPr/>
        </p:nvSpPr>
        <p:spPr>
          <a:xfrm>
            <a:off x="454025" y="1119187"/>
            <a:ext cx="3575049" cy="2740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ntata One"/>
              <a:buNone/>
            </a:pPr>
            <a:r>
              <a:rPr lang="en-US" sz="2800" b="0" i="0" u="none" strike="noStrike" cap="none" baseline="0" dirty="0">
                <a:solidFill>
                  <a:srgbClr val="AE4845"/>
                </a:solidFill>
                <a:latin typeface="Cantata One"/>
                <a:ea typeface="Cantata One"/>
                <a:cs typeface="Cantata One"/>
                <a:sym typeface="Cantata One"/>
              </a:rPr>
              <a:t>Imaging System</a:t>
            </a:r>
            <a:r>
              <a:rPr lang="en-US" sz="2800" b="0" i="0" u="none" strike="noStrike" cap="none" baseline="0" dirty="0" smtClean="0">
                <a:solidFill>
                  <a:srgbClr val="AE4845"/>
                </a:solidFill>
                <a:latin typeface="Cantata One"/>
                <a:ea typeface="Cantata One"/>
                <a:cs typeface="Cantata One"/>
                <a:sym typeface="Cantata One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ntata One"/>
              <a:buNone/>
            </a:pPr>
            <a:endParaRPr lang="en-US" sz="2800" b="0" i="0" u="none" strike="noStrike" cap="none" baseline="0" dirty="0">
              <a:solidFill>
                <a:srgbClr val="AE4845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 HD Camera with Live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streaming video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endParaRPr lang="en-US" sz="2400" b="0" i="0" u="none" strike="noStrike" cap="none" baseline="0" dirty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 LED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lights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endParaRPr lang="en-US" sz="2400" b="0" i="0" u="none" strike="noStrike" cap="none" baseline="0" dirty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 Laser for measuring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ntata One"/>
              <a:buNone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  distance.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The Submersibles Design</a:t>
            </a:r>
          </a:p>
        </p:txBody>
      </p:sp>
      <p:sp>
        <p:nvSpPr>
          <p:cNvPr id="271" name="Shape 271"/>
          <p:cNvSpPr txBox="1"/>
          <p:nvPr/>
        </p:nvSpPr>
        <p:spPr>
          <a:xfrm>
            <a:off x="527050" y="1224575"/>
            <a:ext cx="8220075" cy="25774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ntata One"/>
              <a:buNone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 </a:t>
            </a:r>
            <a:r>
              <a:rPr lang="en-US" sz="2400" b="0" i="0" u="none" strike="noStrike" cap="none" baseline="0" dirty="0">
                <a:solidFill>
                  <a:srgbClr val="800000"/>
                </a:solidFill>
                <a:ea typeface="Cantata One"/>
                <a:sym typeface="Cantata One"/>
              </a:rPr>
              <a:t>Three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submersibles were designed and built by our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team</a:t>
            </a:r>
            <a:r>
              <a:rPr lang="en-US" sz="2400" dirty="0" smtClean="0">
                <a:solidFill>
                  <a:schemeClr val="dk1"/>
                </a:solidFill>
                <a:ea typeface="Cantata One"/>
                <a:sym typeface="Cantata One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ntata One"/>
              <a:buNone/>
            </a:pPr>
            <a:endParaRPr lang="en-US" sz="2400" dirty="0">
              <a:solidFill>
                <a:srgbClr val="800000"/>
              </a:solidFill>
              <a:ea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ntata One"/>
              <a:buNone/>
            </a:pPr>
            <a:r>
              <a:rPr lang="en-US" sz="2400" dirty="0" smtClean="0">
                <a:solidFill>
                  <a:srgbClr val="800000"/>
                </a:solidFill>
                <a:ea typeface="Cantata One"/>
                <a:sym typeface="Cantata One"/>
              </a:rPr>
              <a:t> </a:t>
            </a:r>
            <a:r>
              <a:rPr lang="en-US" sz="2400" dirty="0">
                <a:solidFill>
                  <a:srgbClr val="800000"/>
                </a:solidFill>
                <a:ea typeface="Cantata One"/>
                <a:sym typeface="Cantata One"/>
              </a:rPr>
              <a:t>O</a:t>
            </a:r>
            <a:r>
              <a:rPr lang="en-US" sz="2400" b="0" i="0" u="none" strike="noStrike" cap="none" baseline="0" dirty="0" smtClean="0">
                <a:solidFill>
                  <a:srgbClr val="800000"/>
                </a:solidFill>
                <a:ea typeface="Cantata One"/>
                <a:sym typeface="Cantata One"/>
              </a:rPr>
              <a:t>ne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mounted on the </a:t>
            </a:r>
            <a:r>
              <a:rPr lang="en-US" sz="2400" b="0" i="0" u="none" strike="noStrike" cap="none" baseline="0" dirty="0" err="1" smtClean="0">
                <a:solidFill>
                  <a:schemeClr val="dk1"/>
                </a:solidFill>
                <a:ea typeface="Cantata One"/>
                <a:sym typeface="Cantata One"/>
              </a:rPr>
              <a:t>OpenROV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 (Main communication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ea typeface="Cantata One"/>
                <a:sym typeface="Cantata One"/>
              </a:rPr>
              <a:t> node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 ),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while the other</a:t>
            </a:r>
            <a:r>
              <a:rPr lang="en-US" sz="2400" b="0" i="0" u="none" strike="noStrike" cap="none" baseline="0" dirty="0">
                <a:solidFill>
                  <a:srgbClr val="AE4845"/>
                </a:solidFill>
                <a:ea typeface="Cantata One"/>
                <a:sym typeface="Cantata One"/>
              </a:rPr>
              <a:t> </a:t>
            </a:r>
            <a:r>
              <a:rPr lang="en-US" sz="2400" b="0" i="0" u="none" strike="noStrike" cap="none" baseline="0" dirty="0">
                <a:solidFill>
                  <a:srgbClr val="800000"/>
                </a:solidFill>
                <a:ea typeface="Cantata One"/>
                <a:sym typeface="Cantata One"/>
              </a:rPr>
              <a:t>two</a:t>
            </a:r>
            <a:r>
              <a:rPr lang="en-US" sz="2400" b="0" i="0" u="none" strike="noStrike" cap="none" baseline="0" dirty="0">
                <a:solidFill>
                  <a:srgbClr val="AE4845"/>
                </a:solidFill>
                <a:ea typeface="Cantata One"/>
                <a:sym typeface="Cantata One"/>
              </a:rPr>
              <a:t>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are equipped with sensors and remain buoyant underwater collecting information and sending it back to the main communication node.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The Submersibles Design</a:t>
            </a:r>
          </a:p>
        </p:txBody>
      </p:sp>
      <p:sp>
        <p:nvSpPr>
          <p:cNvPr id="277" name="Shape 277"/>
          <p:cNvSpPr txBox="1"/>
          <p:nvPr/>
        </p:nvSpPr>
        <p:spPr>
          <a:xfrm>
            <a:off x="103186" y="1021160"/>
            <a:ext cx="8931274" cy="343773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ntata One"/>
              <a:buNone/>
            </a:pPr>
            <a:r>
              <a:rPr lang="en-US" sz="2400" b="1" i="0" u="none" strike="noStrike" cap="none" baseline="0" dirty="0" smtClean="0">
                <a:solidFill>
                  <a:srgbClr val="800000"/>
                </a:solidFill>
                <a:ea typeface="Cantata One"/>
                <a:sym typeface="Cantata One"/>
              </a:rPr>
              <a:t>The </a:t>
            </a:r>
            <a:r>
              <a:rPr lang="en-US" sz="2400" b="1" i="0" u="none" strike="noStrike" cap="none" baseline="0" dirty="0">
                <a:solidFill>
                  <a:srgbClr val="800000"/>
                </a:solidFill>
                <a:ea typeface="Cantata One"/>
                <a:sym typeface="Cantata One"/>
              </a:rPr>
              <a:t>design is </a:t>
            </a:r>
            <a:r>
              <a:rPr lang="en-US" sz="2400" b="1" i="0" u="none" strike="noStrike" cap="none" baseline="0" dirty="0" smtClean="0">
                <a:solidFill>
                  <a:srgbClr val="800000"/>
                </a:solidFill>
                <a:ea typeface="Cantata One"/>
                <a:sym typeface="Cantata One"/>
              </a:rPr>
              <a:t>simple </a:t>
            </a:r>
            <a:r>
              <a:rPr lang="en-US" sz="2400" b="1" dirty="0" smtClean="0">
                <a:solidFill>
                  <a:srgbClr val="800000"/>
                </a:solidFill>
                <a:ea typeface="Cantata One"/>
                <a:sym typeface="Cantata One"/>
              </a:rPr>
              <a:t>and very </a:t>
            </a:r>
            <a:r>
              <a:rPr lang="en-US" sz="2400" b="1" dirty="0">
                <a:solidFill>
                  <a:srgbClr val="800000"/>
                </a:solidFill>
                <a:ea typeface="Cantata One"/>
                <a:sym typeface="Cantata One"/>
              </a:rPr>
              <a:t>l</a:t>
            </a:r>
            <a:r>
              <a:rPr lang="en-US" sz="2400" b="1" i="0" u="none" strike="noStrike" cap="none" baseline="0" dirty="0" smtClean="0">
                <a:solidFill>
                  <a:srgbClr val="800000"/>
                </a:solidFill>
                <a:ea typeface="Cantata One"/>
                <a:sym typeface="Cantata One"/>
              </a:rPr>
              <a:t>ow cost: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ntata One"/>
              <a:buNone/>
            </a:pPr>
            <a:endParaRPr lang="en-US" sz="2400" b="1" i="0" u="none" strike="noStrike" cap="none" baseline="0" dirty="0" smtClean="0">
              <a:solidFill>
                <a:srgbClr val="AE4845"/>
              </a:solidFill>
              <a:ea typeface="Cantata One"/>
              <a:sym typeface="Cantata One"/>
            </a:endParaRP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400" dirty="0" smtClean="0">
                <a:solidFill>
                  <a:schemeClr val="dk1"/>
                </a:solidFill>
                <a:ea typeface="Cantata One"/>
                <a:sym typeface="Cantata One"/>
              </a:rPr>
              <a:t>The main body of the submersibles is a cylindrical Acrylic tube.</a:t>
            </a:r>
            <a:endParaRPr lang="en-US" sz="2400" i="0" u="none" strike="noStrike" cap="none" baseline="0" dirty="0">
              <a:solidFill>
                <a:schemeClr val="dk1"/>
              </a:solidFill>
              <a:ea typeface="Cantata One"/>
              <a:sym typeface="Cantata O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 baseline="0" dirty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 baseline="0" dirty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000" b="0" i="0" u="none" strike="noStrike" cap="none" baseline="0" dirty="0">
              <a:solidFill>
                <a:srgbClr val="145BA2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 baseline="0" dirty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 baseline="0" dirty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 baseline="0" dirty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ntata One"/>
              <a:buNone/>
            </a:pPr>
            <a:r>
              <a:rPr lang="en-US" sz="1800" b="0" i="0" u="none" strike="noStrike" cap="none" baseline="0" dirty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</a:p>
        </p:txBody>
      </p:sp>
      <p:pic>
        <p:nvPicPr>
          <p:cNvPr id="279" name="Shape 2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9989" y="2740025"/>
            <a:ext cx="4038599" cy="36560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0" name="Shape 280"/>
          <p:cNvCxnSpPr/>
          <p:nvPr/>
        </p:nvCxnSpPr>
        <p:spPr>
          <a:xfrm>
            <a:off x="2008210" y="3559145"/>
            <a:ext cx="2599954" cy="505647"/>
          </a:xfrm>
          <a:prstGeom prst="straightConnector1">
            <a:avLst/>
          </a:prstGeom>
          <a:noFill/>
          <a:ln w="9525" cap="flat">
            <a:solidFill>
              <a:srgbClr val="000080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281" name="Shape 281"/>
          <p:cNvSpPr txBox="1"/>
          <p:nvPr/>
        </p:nvSpPr>
        <p:spPr>
          <a:xfrm>
            <a:off x="103186" y="3149801"/>
            <a:ext cx="2184399" cy="530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25000"/>
              <a:buFont typeface="Cantata One"/>
              <a:buNone/>
            </a:pPr>
            <a:r>
              <a:rPr lang="en-US" sz="1800" b="1" i="0" u="none" strike="noStrike" cap="none" baseline="0" dirty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Upper plate for the electronics</a:t>
            </a:r>
          </a:p>
        </p:txBody>
      </p:sp>
      <p:cxnSp>
        <p:nvCxnSpPr>
          <p:cNvPr id="282" name="Shape 282"/>
          <p:cNvCxnSpPr/>
          <p:nvPr/>
        </p:nvCxnSpPr>
        <p:spPr>
          <a:xfrm flipV="1">
            <a:off x="2287585" y="5527676"/>
            <a:ext cx="2608292" cy="630235"/>
          </a:xfrm>
          <a:prstGeom prst="straightConnector1">
            <a:avLst/>
          </a:prstGeom>
          <a:noFill/>
          <a:ln w="9525" cap="flat">
            <a:solidFill>
              <a:srgbClr val="000080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283" name="Shape 283"/>
          <p:cNvSpPr txBox="1"/>
          <p:nvPr/>
        </p:nvSpPr>
        <p:spPr>
          <a:xfrm>
            <a:off x="5592762" y="5634037"/>
            <a:ext cx="17208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Shape 284"/>
          <p:cNvSpPr txBox="1"/>
          <p:nvPr/>
        </p:nvSpPr>
        <p:spPr>
          <a:xfrm>
            <a:off x="209549" y="5408612"/>
            <a:ext cx="2078036" cy="749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0" u="none" strike="noStrike" cap="none" baseline="0" dirty="0">
              <a:solidFill>
                <a:srgbClr val="990000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25000"/>
              <a:buFont typeface="Cantata One"/>
              <a:buNone/>
            </a:pPr>
            <a:r>
              <a:rPr lang="en-US" sz="1800" b="1" i="0" u="none" strike="noStrike" cap="none" baseline="0" dirty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Chambers for </a:t>
            </a:r>
            <a:r>
              <a:rPr lang="en-US" sz="1800" b="1" dirty="0" smtClean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placing</a:t>
            </a:r>
            <a:r>
              <a:rPr lang="en-US" sz="1800" b="1" i="0" u="none" strike="noStrike" cap="none" baseline="0" dirty="0" smtClean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 weights( to</a:t>
            </a:r>
            <a:r>
              <a:rPr lang="en-US" sz="1800" b="1" i="0" u="none" strike="noStrike" cap="none" dirty="0" smtClean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 achieve </a:t>
            </a:r>
            <a:r>
              <a:rPr lang="en-US" sz="1800" b="1" i="0" u="none" strike="noStrike" cap="none" dirty="0" err="1" smtClean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buoancy</a:t>
            </a:r>
            <a:r>
              <a:rPr lang="en-US" sz="1800" b="1" i="0" u="none" strike="noStrike" cap="none" baseline="0" dirty="0" smtClean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  </a:t>
            </a:r>
            <a:endParaRPr lang="en-US" sz="1800" b="1" i="0" u="none" strike="noStrike" cap="none" baseline="0" dirty="0">
              <a:solidFill>
                <a:srgbClr val="990000"/>
              </a:solidFill>
              <a:latin typeface="Cantata One"/>
              <a:ea typeface="Cantata One"/>
              <a:cs typeface="Cantata One"/>
              <a:sym typeface="Cantata One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The Submersibles Design</a:t>
            </a:r>
          </a:p>
        </p:txBody>
      </p:sp>
      <p:pic>
        <p:nvPicPr>
          <p:cNvPr id="290" name="Shape 29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708525" y="1122362"/>
            <a:ext cx="4038599" cy="36972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1" name="Shape 291"/>
          <p:cNvCxnSpPr/>
          <p:nvPr/>
        </p:nvCxnSpPr>
        <p:spPr>
          <a:xfrm flipH="1">
            <a:off x="7094537" y="2282825"/>
            <a:ext cx="687387" cy="687387"/>
          </a:xfrm>
          <a:prstGeom prst="straightConnector1">
            <a:avLst/>
          </a:prstGeom>
          <a:noFill/>
          <a:ln w="9525" cap="flat">
            <a:solidFill>
              <a:srgbClr val="000080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292" name="Shape 292"/>
          <p:cNvSpPr txBox="1"/>
          <p:nvPr/>
        </p:nvSpPr>
        <p:spPr>
          <a:xfrm>
            <a:off x="6280150" y="1501775"/>
            <a:ext cx="1797049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25000"/>
              <a:buFont typeface="Cantata One"/>
              <a:buNone/>
            </a:pPr>
            <a:r>
              <a:rPr lang="en-US" sz="1800" b="1" i="0" u="none" strike="noStrike" cap="none" baseline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The sensor hole </a:t>
            </a:r>
          </a:p>
        </p:txBody>
      </p:sp>
      <p:cxnSp>
        <p:nvCxnSpPr>
          <p:cNvPr id="293" name="Shape 293"/>
          <p:cNvCxnSpPr/>
          <p:nvPr/>
        </p:nvCxnSpPr>
        <p:spPr>
          <a:xfrm rot="10800000">
            <a:off x="6207124" y="3143249"/>
            <a:ext cx="760411" cy="647700"/>
          </a:xfrm>
          <a:prstGeom prst="straightConnector1">
            <a:avLst/>
          </a:prstGeom>
          <a:noFill/>
          <a:ln w="9525" cap="flat">
            <a:solidFill>
              <a:srgbClr val="000080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294" name="Shape 294"/>
          <p:cNvSpPr txBox="1"/>
          <p:nvPr/>
        </p:nvSpPr>
        <p:spPr>
          <a:xfrm>
            <a:off x="7278686" y="1981200"/>
            <a:ext cx="1827211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25000"/>
              <a:buFont typeface="Cantata One"/>
              <a:buNone/>
            </a:pPr>
            <a:r>
              <a:rPr lang="en-US" sz="1800" b="1" i="0" u="none" strike="noStrike" cap="none" baseline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The switch hole </a:t>
            </a:r>
          </a:p>
        </p:txBody>
      </p:sp>
      <p:sp>
        <p:nvSpPr>
          <p:cNvPr id="295" name="Shape 295"/>
          <p:cNvSpPr txBox="1"/>
          <p:nvPr/>
        </p:nvSpPr>
        <p:spPr>
          <a:xfrm>
            <a:off x="6280150" y="3790950"/>
            <a:ext cx="1997075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25000"/>
              <a:buFont typeface="Cantata One"/>
              <a:buNone/>
            </a:pPr>
            <a:r>
              <a:rPr lang="en-US" sz="1800" b="1" i="0" u="none" strike="noStrike" cap="none" baseline="0">
                <a:solidFill>
                  <a:srgbClr val="990000"/>
                </a:solidFill>
                <a:latin typeface="Cantata One"/>
                <a:ea typeface="Cantata One"/>
                <a:cs typeface="Cantata One"/>
                <a:sym typeface="Cantata One"/>
              </a:rPr>
              <a:t>The antenna hole </a:t>
            </a:r>
          </a:p>
        </p:txBody>
      </p:sp>
      <p:cxnSp>
        <p:nvCxnSpPr>
          <p:cNvPr id="296" name="Shape 296"/>
          <p:cNvCxnSpPr/>
          <p:nvPr/>
        </p:nvCxnSpPr>
        <p:spPr>
          <a:xfrm flipH="1">
            <a:off x="6280149" y="1868486"/>
            <a:ext cx="687387" cy="687387"/>
          </a:xfrm>
          <a:prstGeom prst="straightConnector1">
            <a:avLst/>
          </a:prstGeom>
          <a:noFill/>
          <a:ln w="9525" cap="flat">
            <a:solidFill>
              <a:srgbClr val="000080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297" name="Shape 297"/>
          <p:cNvSpPr txBox="1"/>
          <p:nvPr/>
        </p:nvSpPr>
        <p:spPr>
          <a:xfrm>
            <a:off x="65086" y="1500187"/>
            <a:ext cx="4572000" cy="16938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ntata One"/>
              <a:buNone/>
            </a:pPr>
            <a:r>
              <a:rPr lang="en-US" sz="2400" b="1" i="0" u="none" strike="noStrike" cap="none" baseline="0" dirty="0">
                <a:solidFill>
                  <a:srgbClr val="800000"/>
                </a:solidFill>
                <a:ea typeface="Cantata One"/>
                <a:sym typeface="Cantata One"/>
              </a:rPr>
              <a:t>Easy to build, and can do the </a:t>
            </a:r>
            <a:r>
              <a:rPr lang="en-US" sz="2400" b="1" i="0" u="none" strike="noStrike" cap="none" baseline="0" dirty="0" smtClean="0">
                <a:solidFill>
                  <a:srgbClr val="800000"/>
                </a:solidFill>
                <a:ea typeface="Cantata One"/>
                <a:sym typeface="Cantata One"/>
              </a:rPr>
              <a:t>job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ntata One"/>
              <a:buNone/>
            </a:pPr>
            <a:r>
              <a:rPr lang="en-US" sz="2400" b="1" i="0" u="none" strike="noStrike" cap="none" baseline="0" dirty="0" smtClean="0">
                <a:solidFill>
                  <a:srgbClr val="800000"/>
                </a:solidFill>
                <a:ea typeface="Cantata One"/>
                <a:sym typeface="Cantata One"/>
              </a:rPr>
              <a:t> </a:t>
            </a:r>
            <a:endParaRPr lang="en-US" sz="2400" b="1" i="0" u="none" strike="noStrike" cap="none" baseline="0" dirty="0">
              <a:solidFill>
                <a:srgbClr val="800000"/>
              </a:solidFill>
              <a:ea typeface="Cantata One"/>
              <a:sym typeface="Cantata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ntata One"/>
              <a:buNone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  Laser cutting </a:t>
            </a:r>
            <a:r>
              <a:rPr lang="en-US" sz="2400" dirty="0" smtClean="0">
                <a:solidFill>
                  <a:schemeClr val="dk1"/>
                </a:solidFill>
                <a:ea typeface="Cantata One"/>
                <a:sym typeface="Cantata One"/>
              </a:rPr>
              <a:t>was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used to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ea typeface="Cantata One"/>
                <a:sym typeface="Cantata One"/>
              </a:rPr>
              <a:t> design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the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covers</a:t>
            </a:r>
            <a:r>
              <a:rPr lang="en-US" sz="2400" dirty="0">
                <a:solidFill>
                  <a:schemeClr val="dk1"/>
                </a:solidFill>
                <a:ea typeface="Cantata One"/>
                <a:sym typeface="Cantata One"/>
              </a:rPr>
              <a:t> </a:t>
            </a:r>
            <a:r>
              <a:rPr lang="en-US" sz="2400" dirty="0" smtClean="0">
                <a:solidFill>
                  <a:schemeClr val="dk1"/>
                </a:solidFill>
                <a:ea typeface="Cantata One"/>
                <a:sym typeface="Cantata One"/>
              </a:rPr>
              <a:t>and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the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holes for sensors 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ntata One"/>
              <a:buNone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 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ea typeface="Cantata One"/>
                <a:sym typeface="Cantata One"/>
              </a:rPr>
              <a:t>The Submersibles Design</a:t>
            </a:r>
          </a:p>
        </p:txBody>
      </p:sp>
      <p:pic>
        <p:nvPicPr>
          <p:cNvPr id="303" name="Shape 3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23146" y="3286126"/>
            <a:ext cx="4920853" cy="3571874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Shape 304"/>
          <p:cNvSpPr txBox="1"/>
          <p:nvPr/>
        </p:nvSpPr>
        <p:spPr>
          <a:xfrm>
            <a:off x="250824" y="928687"/>
            <a:ext cx="7560521" cy="15700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ntata One"/>
              <a:buNone/>
            </a:pPr>
            <a:r>
              <a:rPr lang="en-US" sz="2400" i="0" u="none" strike="noStrike" cap="none" baseline="0" dirty="0" smtClean="0">
                <a:solidFill>
                  <a:schemeClr val="tx1"/>
                </a:solidFill>
                <a:ea typeface="Cantata One"/>
                <a:sym typeface="Cantata One"/>
              </a:rPr>
              <a:t>Submersibles</a:t>
            </a:r>
            <a:r>
              <a:rPr lang="en-US" sz="2400" i="0" u="none" strike="noStrike" cap="none" dirty="0" smtClean="0">
                <a:solidFill>
                  <a:schemeClr val="tx1"/>
                </a:solidFill>
                <a:ea typeface="Cantata One"/>
                <a:sym typeface="Cantata One"/>
              </a:rPr>
              <a:t> </a:t>
            </a:r>
            <a:r>
              <a:rPr lang="en-US" sz="2400" i="0" u="none" strike="noStrike" cap="none" baseline="0" dirty="0" smtClean="0">
                <a:solidFill>
                  <a:schemeClr val="tx1"/>
                </a:solidFill>
                <a:ea typeface="Cantata One"/>
                <a:sym typeface="Cantata One"/>
              </a:rPr>
              <a:t>hold</a:t>
            </a:r>
            <a:r>
              <a:rPr lang="en-US" sz="2400" i="0" u="none" strike="noStrike" cap="none" baseline="0" dirty="0" smtClean="0">
                <a:solidFill>
                  <a:schemeClr val="tx1"/>
                </a:solidFill>
                <a:ea typeface="Cantata One"/>
                <a:sym typeface="Cantata One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ntata One"/>
              <a:buNone/>
            </a:pPr>
            <a:endParaRPr lang="en-US" sz="2400" i="0" u="none" strike="noStrike" cap="none" baseline="0" dirty="0" smtClean="0">
              <a:solidFill>
                <a:schemeClr val="tx1"/>
              </a:solidFill>
              <a:ea typeface="Cantata One"/>
              <a:sym typeface="Cantata One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400" i="0" u="none" strike="noStrike" cap="none" baseline="0" dirty="0" smtClean="0">
                <a:solidFill>
                  <a:schemeClr val="tx1"/>
                </a:solidFill>
                <a:ea typeface="Cantata One"/>
                <a:sym typeface="Cantata One"/>
              </a:rPr>
              <a:t> </a:t>
            </a:r>
            <a:r>
              <a:rPr lang="en-US" sz="2400" dirty="0">
                <a:solidFill>
                  <a:schemeClr val="tx1"/>
                </a:solidFill>
                <a:ea typeface="Cantata One"/>
                <a:sym typeface="Cantata One"/>
              </a:rPr>
              <a:t>T</a:t>
            </a:r>
            <a:r>
              <a:rPr lang="en-US" sz="2400" i="0" u="none" strike="noStrike" cap="none" baseline="0" dirty="0" smtClean="0">
                <a:solidFill>
                  <a:schemeClr val="tx1"/>
                </a:solidFill>
                <a:ea typeface="Cantata One"/>
                <a:sym typeface="Cantata One"/>
              </a:rPr>
              <a:t>he </a:t>
            </a:r>
            <a:r>
              <a:rPr lang="en-US" sz="2400" i="0" u="none" strike="noStrike" cap="none" baseline="0" dirty="0">
                <a:solidFill>
                  <a:schemeClr val="tx1"/>
                </a:solidFill>
                <a:ea typeface="Cantata One"/>
                <a:sym typeface="Cantata One"/>
              </a:rPr>
              <a:t>communication system </a:t>
            </a:r>
            <a:r>
              <a:rPr lang="en-US" sz="2400" i="0" u="none" strike="noStrike" cap="none" baseline="0" dirty="0" smtClean="0">
                <a:solidFill>
                  <a:schemeClr val="tx1"/>
                </a:solidFill>
                <a:ea typeface="Cantata One"/>
                <a:sym typeface="Cantata One"/>
              </a:rPr>
              <a:t>components</a:t>
            </a:r>
            <a:r>
              <a:rPr lang="en-US" sz="2400" i="0" u="none" strike="noStrike" cap="none" dirty="0" smtClean="0">
                <a:solidFill>
                  <a:schemeClr val="tx1"/>
                </a:solidFill>
                <a:ea typeface="Cantata One"/>
                <a:sym typeface="Cantata One"/>
              </a:rPr>
              <a:t> in th</a:t>
            </a:r>
            <a:r>
              <a:rPr lang="en-US" sz="2400" dirty="0">
                <a:solidFill>
                  <a:schemeClr val="tx1"/>
                </a:solidFill>
                <a:ea typeface="Cantata One"/>
                <a:sym typeface="Cantata One"/>
              </a:rPr>
              <a:t>e</a:t>
            </a:r>
            <a:r>
              <a:rPr lang="en-US" sz="2400" i="0" u="none" strike="noStrike" cap="none" baseline="0" dirty="0" smtClean="0">
                <a:solidFill>
                  <a:schemeClr val="tx1"/>
                </a:solidFill>
                <a:ea typeface="Cantata One"/>
                <a:sym typeface="Cantata One"/>
              </a:rPr>
              <a:t> </a:t>
            </a:r>
            <a:r>
              <a:rPr lang="en-US" sz="2400" i="0" u="none" strike="noStrike" cap="none" baseline="0" dirty="0">
                <a:solidFill>
                  <a:schemeClr val="tx1"/>
                </a:solidFill>
                <a:ea typeface="Cantata One"/>
                <a:sym typeface="Cantata One"/>
              </a:rPr>
              <a:t>inside, as </a:t>
            </a:r>
            <a:r>
              <a:rPr lang="en-US" sz="2400" i="0" u="none" strike="noStrike" cap="none" baseline="0" dirty="0" smtClean="0">
                <a:solidFill>
                  <a:schemeClr val="tx1"/>
                </a:solidFill>
                <a:ea typeface="Cantata One"/>
                <a:sym typeface="Cantata One"/>
              </a:rPr>
              <a:t>well </a:t>
            </a:r>
            <a:r>
              <a:rPr lang="en-US" sz="2400" i="0" u="none" strike="noStrike" cap="none" baseline="0" dirty="0">
                <a:solidFill>
                  <a:schemeClr val="tx1"/>
                </a:solidFill>
                <a:ea typeface="Cantata One"/>
                <a:sym typeface="Cantata One"/>
              </a:rPr>
              <a:t>as the external </a:t>
            </a:r>
            <a:r>
              <a:rPr lang="en-US" sz="2400" i="0" u="none" strike="noStrike" cap="none" baseline="0" dirty="0" smtClean="0">
                <a:solidFill>
                  <a:schemeClr val="tx1"/>
                </a:solidFill>
                <a:ea typeface="Cantata One"/>
                <a:sym typeface="Cantata One"/>
              </a:rPr>
              <a:t>parts (</a:t>
            </a:r>
            <a:r>
              <a:rPr lang="en-US" sz="2400" dirty="0">
                <a:solidFill>
                  <a:schemeClr val="tx1"/>
                </a:solidFill>
                <a:ea typeface="Cantata One"/>
                <a:sym typeface="Cantata One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ea typeface="Cantata One"/>
                <a:sym typeface="Cantata One"/>
              </a:rPr>
              <a:t>s</a:t>
            </a:r>
            <a:r>
              <a:rPr lang="en-US" sz="2400" i="0" u="none" strike="noStrike" cap="none" baseline="0" dirty="0" smtClean="0">
                <a:solidFill>
                  <a:schemeClr val="tx1"/>
                </a:solidFill>
                <a:ea typeface="Cantata One"/>
                <a:sym typeface="Cantata One"/>
              </a:rPr>
              <a:t>ensors</a:t>
            </a:r>
            <a:r>
              <a:rPr lang="en-US" sz="2400" i="0" u="none" strike="noStrike" cap="none" baseline="0" dirty="0">
                <a:solidFill>
                  <a:schemeClr val="tx1"/>
                </a:solidFill>
                <a:ea typeface="Cantata One"/>
                <a:sym typeface="Cantata One"/>
              </a:rPr>
              <a:t>, </a:t>
            </a:r>
            <a:r>
              <a:rPr lang="en-US" sz="2400" dirty="0">
                <a:solidFill>
                  <a:schemeClr val="tx1"/>
                </a:solidFill>
                <a:ea typeface="Cantata One"/>
                <a:sym typeface="Cantata One"/>
              </a:rPr>
              <a:t>a</a:t>
            </a:r>
            <a:r>
              <a:rPr lang="en-US" sz="2400" i="0" u="none" strike="noStrike" cap="none" baseline="0" dirty="0" smtClean="0">
                <a:solidFill>
                  <a:schemeClr val="tx1"/>
                </a:solidFill>
                <a:ea typeface="Cantata One"/>
                <a:sym typeface="Cantata One"/>
              </a:rPr>
              <a:t>ntennas </a:t>
            </a:r>
            <a:r>
              <a:rPr lang="en-US" sz="2400" i="0" u="none" strike="noStrike" cap="none" baseline="0" dirty="0">
                <a:solidFill>
                  <a:schemeClr val="tx1"/>
                </a:solidFill>
                <a:ea typeface="Cantata One"/>
                <a:sym typeface="Cantata One"/>
              </a:rPr>
              <a:t>and </a:t>
            </a:r>
            <a:r>
              <a:rPr lang="en-US" sz="2400" i="0" u="none" strike="noStrike" cap="none" baseline="0" dirty="0" smtClean="0">
                <a:solidFill>
                  <a:schemeClr val="tx1"/>
                </a:solidFill>
                <a:ea typeface="Cantata One"/>
                <a:sym typeface="Cantata One"/>
              </a:rPr>
              <a:t>switches</a:t>
            </a:r>
            <a:r>
              <a:rPr lang="en-US" sz="2400" i="0" u="none" strike="noStrike" cap="none" baseline="0" dirty="0">
                <a:solidFill>
                  <a:schemeClr val="tx1"/>
                </a:solidFill>
                <a:ea typeface="Cantata One"/>
                <a:sym typeface="Cantata One"/>
              </a:rPr>
              <a:t>) .</a:t>
            </a:r>
          </a:p>
        </p:txBody>
      </p:sp>
      <p:sp>
        <p:nvSpPr>
          <p:cNvPr id="305" name="Shape 305"/>
          <p:cNvSpPr txBox="1"/>
          <p:nvPr/>
        </p:nvSpPr>
        <p:spPr>
          <a:xfrm>
            <a:off x="0" y="3286126"/>
            <a:ext cx="4031185" cy="313805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</a:pPr>
            <a:r>
              <a:rPr lang="en-US" sz="2000" i="0" u="none" strike="noStrike" cap="none" baseline="0" dirty="0">
                <a:solidFill>
                  <a:srgbClr val="800000"/>
                </a:solidFill>
                <a:ea typeface="Cantata One"/>
                <a:sym typeface="Cantata One"/>
              </a:rPr>
              <a:t>Clear </a:t>
            </a:r>
            <a:r>
              <a:rPr lang="en-US" sz="2000" i="0" u="none" strike="noStrike" cap="none" baseline="0" dirty="0" smtClean="0">
                <a:solidFill>
                  <a:srgbClr val="800000"/>
                </a:solidFill>
                <a:ea typeface="Cantata One"/>
                <a:sym typeface="Cantata One"/>
              </a:rPr>
              <a:t>Acrylic material</a:t>
            </a:r>
            <a:r>
              <a:rPr lang="en-US" sz="2000" i="0" u="none" strike="noStrike" cap="none" dirty="0" smtClean="0">
                <a:solidFill>
                  <a:srgbClr val="800000"/>
                </a:solidFill>
                <a:ea typeface="Cantata One"/>
                <a:sym typeface="Cantata One"/>
              </a:rPr>
              <a:t> </a:t>
            </a:r>
            <a:r>
              <a:rPr lang="en-US" sz="2000" i="0" u="none" strike="noStrike" cap="none" dirty="0" smtClean="0">
                <a:ea typeface="Cantata One"/>
                <a:sym typeface="Cantata One"/>
              </a:rPr>
              <a:t>was chosen</a:t>
            </a:r>
            <a:r>
              <a:rPr lang="en-US" sz="2000" i="0" u="none" strike="noStrike" cap="none" baseline="0" dirty="0" smtClean="0">
                <a:ea typeface="Cantata One"/>
                <a:sym typeface="Cantata One"/>
              </a:rPr>
              <a:t> for</a:t>
            </a:r>
            <a:r>
              <a:rPr lang="en-US" sz="2000" i="0" u="none" strike="noStrike" cap="none" dirty="0" smtClean="0">
                <a:ea typeface="Cantata One"/>
                <a:sym typeface="Cantata One"/>
              </a:rPr>
              <a:t> </a:t>
            </a:r>
            <a:r>
              <a:rPr lang="en-US" sz="2000" dirty="0" smtClean="0">
                <a:ea typeface="Cantata One"/>
                <a:sym typeface="Cantata One"/>
              </a:rPr>
              <a:t>the following reasons:</a:t>
            </a:r>
            <a:r>
              <a:rPr lang="en-US" sz="2000" i="0" u="none" strike="noStrike" cap="none" baseline="0" dirty="0" smtClean="0">
                <a:ea typeface="Cantata One"/>
                <a:sym typeface="Cantata One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</a:pPr>
            <a:endParaRPr lang="en-US" sz="2000" i="0" u="none" strike="noStrike" cap="none" baseline="0" dirty="0">
              <a:ea typeface="Cantata One"/>
              <a:sym typeface="Cantata One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</a:pPr>
            <a:r>
              <a:rPr lang="en-US" sz="2000" i="0" u="none" strike="noStrike" cap="none" dirty="0" smtClean="0">
                <a:ea typeface="Cantata One"/>
                <a:sym typeface="Cantata One"/>
              </a:rPr>
              <a:t>1) The ability to </a:t>
            </a:r>
            <a:r>
              <a:rPr lang="en-US" sz="2000" dirty="0" smtClean="0">
                <a:ea typeface="Cantata One"/>
                <a:sym typeface="Cantata One"/>
              </a:rPr>
              <a:t>s</a:t>
            </a:r>
            <a:r>
              <a:rPr lang="en-US" sz="2000" i="0" u="none" strike="noStrike" cap="none" baseline="0" dirty="0" smtClean="0">
                <a:ea typeface="Cantata One"/>
                <a:sym typeface="Cantata One"/>
              </a:rPr>
              <a:t>ee </a:t>
            </a:r>
            <a:r>
              <a:rPr lang="en-US" sz="2000" i="0" u="none" strike="noStrike" cap="none" baseline="0" dirty="0">
                <a:ea typeface="Cantata One"/>
                <a:sym typeface="Cantata One"/>
              </a:rPr>
              <a:t>the </a:t>
            </a:r>
            <a:r>
              <a:rPr lang="en-US" sz="2000" i="0" u="none" strike="noStrike" cap="none" baseline="0" dirty="0" smtClean="0">
                <a:ea typeface="Cantata One"/>
                <a:sym typeface="Cantata One"/>
              </a:rPr>
              <a:t>electronic</a:t>
            </a:r>
            <a:r>
              <a:rPr lang="en-US" sz="2000" i="0" u="none" strike="noStrike" cap="none" dirty="0" smtClean="0">
                <a:ea typeface="Cantata One"/>
                <a:sym typeface="Cantata One"/>
              </a:rPr>
              <a:t> circuit</a:t>
            </a:r>
            <a:r>
              <a:rPr lang="en-US" sz="2000" i="0" u="none" strike="noStrike" cap="none" baseline="0" dirty="0" smtClean="0">
                <a:ea typeface="Cantata One"/>
                <a:sym typeface="Cantata One"/>
              </a:rPr>
              <a:t> </a:t>
            </a:r>
            <a:r>
              <a:rPr lang="en-US" sz="2000" i="0" u="none" strike="noStrike" cap="none" baseline="0" dirty="0">
                <a:ea typeface="Cantata One"/>
                <a:sym typeface="Cantata One"/>
              </a:rPr>
              <a:t>inside the </a:t>
            </a:r>
            <a:r>
              <a:rPr lang="en-US" sz="2000" i="0" u="none" strike="noStrike" cap="none" baseline="0" dirty="0" smtClean="0">
                <a:ea typeface="Cantata One"/>
                <a:sym typeface="Cantata One"/>
              </a:rPr>
              <a:t>submersibles.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AutoNum type="arabicPeriod"/>
            </a:pPr>
            <a:endParaRPr lang="en-US" sz="2000" i="0" u="none" strike="noStrike" cap="none" baseline="0" dirty="0">
              <a:ea typeface="Cantata One"/>
              <a:sym typeface="Cantata One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</a:pPr>
            <a:r>
              <a:rPr lang="en-US" sz="2000" i="0" u="none" strike="noStrike" cap="none" baseline="0" dirty="0" smtClean="0">
                <a:ea typeface="Cantata One"/>
                <a:sym typeface="Cantata One"/>
              </a:rPr>
              <a:t>2</a:t>
            </a:r>
            <a:r>
              <a:rPr lang="en-US" sz="2000" dirty="0" smtClean="0">
                <a:ea typeface="Cantata One"/>
                <a:sym typeface="Cantata One"/>
              </a:rPr>
              <a:t>) The possibility of checking</a:t>
            </a:r>
            <a:r>
              <a:rPr lang="en-US" sz="2000" i="0" u="none" strike="noStrike" cap="none" baseline="0" dirty="0" smtClean="0">
                <a:ea typeface="Cantata One"/>
                <a:sym typeface="Cantata One"/>
              </a:rPr>
              <a:t> </a:t>
            </a:r>
            <a:r>
              <a:rPr lang="en-US" sz="2000" i="0" u="none" strike="noStrike" cap="none" baseline="0" dirty="0">
                <a:ea typeface="Cantata One"/>
                <a:sym typeface="Cantata One"/>
              </a:rPr>
              <a:t>for any </a:t>
            </a:r>
            <a:r>
              <a:rPr lang="en-US" sz="2000" i="0" u="none" strike="noStrike" cap="none" baseline="0" dirty="0" smtClean="0">
                <a:ea typeface="Cantata One"/>
                <a:sym typeface="Cantata One"/>
              </a:rPr>
              <a:t>leakage.</a:t>
            </a:r>
            <a:endParaRPr lang="en-US" sz="2000" i="0" u="none" strike="noStrike" cap="none" baseline="0" dirty="0">
              <a:ea typeface="Cantata One"/>
              <a:sym typeface="Cantata One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The Submersibles Design</a:t>
            </a:r>
          </a:p>
        </p:txBody>
      </p:sp>
      <p:pic>
        <p:nvPicPr>
          <p:cNvPr id="311" name="Shape 3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59462" y="833437"/>
            <a:ext cx="3041650" cy="3614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Shape 3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75212" y="4357687"/>
            <a:ext cx="4268787" cy="2500311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Shape 313"/>
          <p:cNvSpPr txBox="1"/>
          <p:nvPr/>
        </p:nvSpPr>
        <p:spPr>
          <a:xfrm>
            <a:off x="527050" y="1120775"/>
            <a:ext cx="4637086" cy="1384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lang="en-US" sz="2400" i="0" u="none" strike="noStrike" cap="none" baseline="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External Parts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Antenna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Sensor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Switch</a:t>
            </a:r>
          </a:p>
        </p:txBody>
      </p:sp>
      <p:cxnSp>
        <p:nvCxnSpPr>
          <p:cNvPr id="314" name="Shape 314"/>
          <p:cNvCxnSpPr/>
          <p:nvPr/>
        </p:nvCxnSpPr>
        <p:spPr>
          <a:xfrm>
            <a:off x="3508375" y="1677986"/>
            <a:ext cx="4171950" cy="1374774"/>
          </a:xfrm>
          <a:prstGeom prst="straightConnector1">
            <a:avLst/>
          </a:prstGeom>
          <a:solidFill>
            <a:schemeClr val="accent1"/>
          </a:solidFill>
          <a:ln w="9525" cap="flat">
            <a:solidFill>
              <a:srgbClr val="FF0000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315" name="Shape 315"/>
          <p:cNvCxnSpPr/>
          <p:nvPr/>
        </p:nvCxnSpPr>
        <p:spPr>
          <a:xfrm>
            <a:off x="3343275" y="1968500"/>
            <a:ext cx="4706937" cy="1533524"/>
          </a:xfrm>
          <a:prstGeom prst="straightConnector1">
            <a:avLst/>
          </a:prstGeom>
          <a:solidFill>
            <a:schemeClr val="accent1"/>
          </a:solidFill>
          <a:ln w="9525" cap="flat">
            <a:solidFill>
              <a:srgbClr val="FF0000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316" name="Shape 316"/>
          <p:cNvCxnSpPr/>
          <p:nvPr/>
        </p:nvCxnSpPr>
        <p:spPr>
          <a:xfrm>
            <a:off x="3343275" y="2325686"/>
            <a:ext cx="3576637" cy="1176337"/>
          </a:xfrm>
          <a:prstGeom prst="straightConnector1">
            <a:avLst/>
          </a:prstGeom>
          <a:solidFill>
            <a:schemeClr val="accent1"/>
          </a:solidFill>
          <a:ln w="9525" cap="flat">
            <a:solidFill>
              <a:srgbClr val="FF0000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317" name="Shape 317"/>
          <p:cNvSpPr txBox="1"/>
          <p:nvPr/>
        </p:nvSpPr>
        <p:spPr>
          <a:xfrm>
            <a:off x="163511" y="3502025"/>
            <a:ext cx="3919537" cy="23082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Char char="•"/>
            </a:pPr>
            <a:r>
              <a:rPr lang="en-US" sz="2400" i="0" u="none" strike="noStrike" cap="none" baseline="0" dirty="0">
                <a:solidFill>
                  <a:schemeClr val="accent6"/>
                </a:solidFill>
                <a:sym typeface="Arial"/>
              </a:rPr>
              <a:t>Pneumatic </a:t>
            </a:r>
            <a:r>
              <a:rPr lang="en-US" sz="2400" i="0" u="none" strike="noStrike" cap="none" baseline="0" dirty="0" smtClean="0">
                <a:solidFill>
                  <a:schemeClr val="accent6"/>
                </a:solidFill>
                <a:sym typeface="Arial"/>
              </a:rPr>
              <a:t>Fittings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Char char="•"/>
            </a:pPr>
            <a:endParaRPr lang="en-US" sz="2400" i="0" u="none" strike="noStrike" cap="none" baseline="0" dirty="0">
              <a:solidFill>
                <a:schemeClr val="accent6"/>
              </a:solidFill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000"/>
              <a:buFont typeface="Arial"/>
              <a:buChar char="•"/>
            </a:pPr>
            <a:r>
              <a:rPr lang="en-US" sz="2000" i="0" u="none" strike="noStrike" cap="none" baseline="0" dirty="0" smtClean="0">
                <a:solidFill>
                  <a:schemeClr val="dk1"/>
                </a:solidFill>
                <a:sym typeface="Arial"/>
              </a:rPr>
              <a:t>Threaded </a:t>
            </a:r>
            <a:r>
              <a:rPr lang="en-US" sz="2000" i="0" u="none" strike="noStrike" cap="none" baseline="0" dirty="0">
                <a:solidFill>
                  <a:schemeClr val="dk1"/>
                </a:solidFill>
                <a:sym typeface="Arial"/>
              </a:rPr>
              <a:t>to avoid </a:t>
            </a:r>
            <a:r>
              <a:rPr lang="en-US" sz="2000" i="0" u="none" strike="noStrike" cap="none" baseline="0" dirty="0" smtClean="0">
                <a:solidFill>
                  <a:schemeClr val="dk1"/>
                </a:solidFill>
                <a:sym typeface="Arial"/>
              </a:rPr>
              <a:t>leakage.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000"/>
              <a:buFont typeface="Arial"/>
              <a:buChar char="•"/>
            </a:pPr>
            <a:endParaRPr lang="en-US" sz="2000" i="0" u="none" strike="noStrike" cap="none" baseline="0" dirty="0">
              <a:solidFill>
                <a:schemeClr val="dk1"/>
              </a:solidFill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dirty="0" smtClean="0">
                <a:solidFill>
                  <a:schemeClr val="dk1"/>
                </a:solidFill>
              </a:rPr>
              <a:t>They </a:t>
            </a:r>
            <a:r>
              <a:rPr lang="en-US" sz="2000" dirty="0" smtClean="0">
                <a:solidFill>
                  <a:schemeClr val="dk1"/>
                </a:solidFill>
              </a:rPr>
              <a:t>form a sealed </a:t>
            </a:r>
            <a:r>
              <a:rPr lang="en-US" sz="2000" dirty="0">
                <a:solidFill>
                  <a:schemeClr val="dk1"/>
                </a:solidFill>
              </a:rPr>
              <a:t>p</a:t>
            </a:r>
            <a:r>
              <a:rPr lang="en-US" sz="2000" i="0" u="none" strike="noStrike" cap="none" baseline="0" dirty="0" smtClean="0">
                <a:solidFill>
                  <a:schemeClr val="dk1"/>
                </a:solidFill>
                <a:sym typeface="Arial"/>
              </a:rPr>
              <a:t>ath </a:t>
            </a:r>
            <a:r>
              <a:rPr lang="en-US" sz="2000" i="0" u="none" strike="noStrike" cap="none" baseline="0" dirty="0">
                <a:solidFill>
                  <a:schemeClr val="dk1"/>
                </a:solidFill>
                <a:sym typeface="Arial"/>
              </a:rPr>
              <a:t>for the sensors </a:t>
            </a:r>
            <a:r>
              <a:rPr lang="en-US" sz="2000" i="0" u="none" strike="noStrike" cap="none" baseline="0" dirty="0" smtClean="0">
                <a:solidFill>
                  <a:schemeClr val="dk1"/>
                </a:solidFill>
                <a:sym typeface="Arial"/>
              </a:rPr>
              <a:t>wires.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en-US" sz="2000" i="0" u="none" strike="noStrike" cap="none" baseline="0" dirty="0">
              <a:solidFill>
                <a:schemeClr val="dk1"/>
              </a:solidFill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dirty="0" smtClean="0">
                <a:solidFill>
                  <a:schemeClr val="dk1"/>
                </a:solidFill>
              </a:rPr>
              <a:t>Used for p</a:t>
            </a:r>
            <a:r>
              <a:rPr lang="en-US" sz="2000" i="0" u="none" strike="noStrike" cap="none" baseline="0" dirty="0" smtClean="0">
                <a:solidFill>
                  <a:schemeClr val="dk1"/>
                </a:solidFill>
                <a:sym typeface="Arial"/>
              </a:rPr>
              <a:t>ressure </a:t>
            </a:r>
            <a:r>
              <a:rPr lang="en-US" sz="2000" i="0" u="none" strike="noStrike" cap="none" baseline="0" dirty="0" smtClean="0">
                <a:solidFill>
                  <a:schemeClr val="dk1"/>
                </a:solidFill>
                <a:sym typeface="Arial"/>
              </a:rPr>
              <a:t>relief. </a:t>
            </a:r>
            <a:endParaRPr lang="en-US" sz="2000" i="0" u="none" strike="noStrike" cap="none" baseline="0" dirty="0">
              <a:solidFill>
                <a:schemeClr val="dk1"/>
              </a:solidFill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endParaRPr sz="2000" i="0" u="none" strike="noStrike" cap="none" baseline="0" dirty="0">
              <a:solidFill>
                <a:schemeClr val="dk1"/>
              </a:solidFill>
              <a:sym typeface="Arial"/>
            </a:endParaRPr>
          </a:p>
        </p:txBody>
      </p:sp>
      <p:cxnSp>
        <p:nvCxnSpPr>
          <p:cNvPr id="318" name="Shape 318"/>
          <p:cNvCxnSpPr/>
          <p:nvPr/>
        </p:nvCxnSpPr>
        <p:spPr>
          <a:xfrm>
            <a:off x="3508375" y="3762375"/>
            <a:ext cx="3933825" cy="1133474"/>
          </a:xfrm>
          <a:prstGeom prst="straightConnector1">
            <a:avLst/>
          </a:prstGeom>
          <a:noFill/>
          <a:ln w="25400" cap="flat">
            <a:solidFill>
              <a:schemeClr val="accent2"/>
            </a:solidFill>
            <a:prstDash val="solid"/>
            <a:miter/>
            <a:headEnd type="none" w="med" len="med"/>
            <a:tailEnd type="triangle" w="lg" len="lg"/>
          </a:ln>
        </p:spPr>
      </p:cxnSp>
    </p:spTree>
  </p:cSld>
  <p:clrMapOvr>
    <a:masterClrMapping/>
  </p:clrMapOvr>
  <p:transition xmlns:p14="http://schemas.microsoft.com/office/powerpoint/2010/main"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lang="en-US" sz="2800" b="1" i="0" u="none" strike="noStrike" cap="none" baseline="0" dirty="0" smtClean="0">
                <a:solidFill>
                  <a:srgbClr val="AE4845"/>
                </a:solidFill>
                <a:latin typeface="Arial"/>
                <a:ea typeface="Arial"/>
                <a:cs typeface="Arial"/>
                <a:sym typeface="Arial"/>
              </a:rPr>
              <a:t>Submersibles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endParaRPr lang="en-US" sz="2800" b="1" i="0" u="none" strike="noStrike" cap="none" baseline="0" dirty="0">
              <a:solidFill>
                <a:srgbClr val="AE484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Weight=1.96 Kg</a:t>
            </a:r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en-US" sz="2400" b="0" i="0" u="none" strike="noStrike" cap="none" baseline="0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Stones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inside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en-US"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4" name="Shape 3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49737" y="1676400"/>
            <a:ext cx="3700462" cy="39115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5" name="Shape 325"/>
          <p:cNvCxnSpPr/>
          <p:nvPr/>
        </p:nvCxnSpPr>
        <p:spPr>
          <a:xfrm>
            <a:off x="2584094" y="3618218"/>
            <a:ext cx="2368905" cy="496582"/>
          </a:xfrm>
          <a:prstGeom prst="straightConnector1">
            <a:avLst/>
          </a:prstGeom>
          <a:noFill/>
          <a:ln w="9525" cap="flat">
            <a:solidFill>
              <a:srgbClr val="77B2EC"/>
            </a:solidFill>
            <a:prstDash val="solid"/>
            <a:miter/>
            <a:headEnd type="none" w="med" len="med"/>
            <a:tailEnd type="stealth" w="lg" len="lg"/>
          </a:ln>
        </p:spPr>
      </p:cxnSp>
      <p:cxnSp>
        <p:nvCxnSpPr>
          <p:cNvPr id="326" name="Shape 326"/>
          <p:cNvCxnSpPr/>
          <p:nvPr/>
        </p:nvCxnSpPr>
        <p:spPr>
          <a:xfrm>
            <a:off x="2895600" y="2743200"/>
            <a:ext cx="2438399" cy="1219199"/>
          </a:xfrm>
          <a:prstGeom prst="straightConnector1">
            <a:avLst/>
          </a:prstGeom>
          <a:noFill/>
          <a:ln w="9525" cap="flat">
            <a:solidFill>
              <a:srgbClr val="77B2EC"/>
            </a:solidFill>
            <a:prstDash val="solid"/>
            <a:miter/>
            <a:headEnd type="none" w="med" len="med"/>
            <a:tailEnd type="stealth" w="lg" len="lg"/>
          </a:ln>
        </p:spPr>
      </p:cxnSp>
      <p:sp>
        <p:nvSpPr>
          <p:cNvPr id="327" name="Shape 327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The Submersibles Design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4190999" cy="4190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</a:pPr>
            <a:r>
              <a:rPr lang="en-US" sz="2400" i="0" u="none" strike="noStrike" cap="none" baseline="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Waterproof temperature sensor</a:t>
            </a:r>
          </a:p>
          <a:p>
            <a:pPr marL="5207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</a:pPr>
            <a:endParaRPr sz="2400" i="0" u="none" strike="noStrike" cap="none" baseline="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ct val="100000"/>
            </a:pPr>
            <a:endParaRPr lang="en-US" sz="2400" i="0" u="none" strike="noStrike" cap="none" baseline="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ct val="100000"/>
            </a:pPr>
            <a:endParaRPr lang="en-US" sz="2400" dirty="0">
              <a:solidFill>
                <a:schemeClr val="tx1"/>
              </a:solidFill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ct val="100000"/>
            </a:pPr>
            <a:r>
              <a:rPr lang="en-US" sz="2400" i="0" u="none" strike="noStrike" cap="none" baseline="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Pressure </a:t>
            </a:r>
            <a:r>
              <a:rPr lang="en-US" sz="2400" i="0" u="none" strike="noStrike" cap="none" baseline="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sensor </a:t>
            </a:r>
            <a:endParaRPr lang="en-US" sz="2400" i="0" u="none" strike="noStrike" cap="none" baseline="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3" name="Shape 3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81600" y="163830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Shape 3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53000" y="3810000"/>
            <a:ext cx="2517774" cy="193198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Shape 335"/>
          <p:cNvSpPr txBox="1">
            <a:spLocks noGrp="1"/>
          </p:cNvSpPr>
          <p:nvPr>
            <p:ph type="title"/>
          </p:nvPr>
        </p:nvSpPr>
        <p:spPr>
          <a:xfrm>
            <a:off x="555625" y="274637"/>
            <a:ext cx="8131175" cy="812799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Sensor mounted on Submersibles.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 Underwater RF Communication</a:t>
            </a:r>
          </a:p>
        </p:txBody>
      </p:sp>
      <p:sp>
        <p:nvSpPr>
          <p:cNvPr id="341" name="Shape 341"/>
          <p:cNvSpPr txBox="1"/>
          <p:nvPr/>
        </p:nvSpPr>
        <p:spPr>
          <a:xfrm>
            <a:off x="527050" y="1296987"/>
            <a:ext cx="7343775" cy="48942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Detailed and thorough research was conducted to explore the viability of RF communication underwater utilizing </a:t>
            </a:r>
            <a:r>
              <a:rPr lang="en-US" sz="2400" b="1" i="0" u="none" strike="noStrike" cap="none" baseline="0" dirty="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1mw</a:t>
            </a:r>
            <a:r>
              <a:rPr lang="en-US" sz="2400" b="0" i="0" u="none" strike="noStrike" cap="none" baseline="0" dirty="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0" u="none" strike="noStrike" cap="none" baseline="0" dirty="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2.4 GHz </a:t>
            </a:r>
            <a:r>
              <a:rPr lang="en-US" sz="2400" b="1" i="0" u="none" strike="noStrike" cap="none" baseline="0" dirty="0" err="1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Xbee</a:t>
            </a:r>
            <a:r>
              <a:rPr lang="en-US" sz="2400" b="1" i="0" u="none" strike="noStrike" cap="none" baseline="0" dirty="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 modules</a:t>
            </a:r>
            <a:r>
              <a:rPr lang="en-US" sz="2400" b="0" i="0" u="none" strike="noStrike" cap="none" baseline="0" dirty="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dirty="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en-US" sz="2400" b="1" i="0" u="none" strike="noStrike" cap="none" baseline="0" dirty="0" smtClean="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Attenuation</a:t>
            </a:r>
            <a:r>
              <a:rPr lang="en-US" sz="2400" b="1" i="0" u="none" strike="noStrike" cap="none" dirty="0" smtClean="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 problems 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RF led to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minimal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attention from scientists and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engineers for usage in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underwater applications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en-US"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Testing of RF communication showed promising results if it is to be used back to back with another communication system that allows for a longer range.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657600" cy="5029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</a:pPr>
            <a:r>
              <a:rPr lang="en-US" sz="240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Low cost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Tx/>
              <a:buFont typeface="Arial"/>
              <a:buNone/>
            </a:pPr>
            <a:endParaRPr sz="2400" i="0" u="none" strike="noStrike" cap="none" baseline="0" dirty="0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Tx/>
              <a:buSzPct val="100000"/>
              <a:buFont typeface="Arial"/>
              <a:buChar char="•"/>
            </a:pPr>
            <a:r>
              <a:rPr lang="en-US" sz="240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Low Power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Tx/>
              <a:buSzPct val="25000"/>
              <a:buFont typeface="Arial"/>
              <a:buNone/>
            </a:pPr>
            <a:r>
              <a:rPr lang="en-US" sz="240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Tx/>
              <a:buSzPct val="100000"/>
              <a:buFont typeface="Arial"/>
              <a:buChar char="•"/>
            </a:pPr>
            <a:r>
              <a:rPr lang="en-US" sz="240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Easy to configure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Tx/>
              <a:buFont typeface="Arial"/>
              <a:buNone/>
            </a:pPr>
            <a:endParaRPr sz="2400" i="0" u="none" strike="noStrike" cap="none" baseline="0" dirty="0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Tx/>
              <a:buSzPct val="100000"/>
              <a:buFont typeface="Arial"/>
              <a:buChar char="•"/>
            </a:pPr>
            <a:r>
              <a:rPr lang="en-US" sz="240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Reliable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Tx/>
              <a:buSzPct val="25000"/>
              <a:buFont typeface="Arial"/>
              <a:buNone/>
            </a:pPr>
            <a:r>
              <a:rPr lang="en-US" sz="2400" i="0" u="none" strike="noStrike" cap="none" baseline="0" dirty="0" smtClean="0">
                <a:latin typeface="Arial"/>
                <a:ea typeface="Arial"/>
                <a:cs typeface="Arial"/>
                <a:sym typeface="Arial"/>
              </a:rPr>
              <a:t> </a:t>
            </a:r>
            <a:endParaRPr lang="en-US" sz="2400" i="0" u="none" strike="noStrike" cap="none" baseline="0" dirty="0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Tx/>
              <a:buSzPct val="100000"/>
              <a:buFont typeface="Arial"/>
              <a:buChar char="•"/>
            </a:pPr>
            <a:r>
              <a:rPr lang="en-US" sz="240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Supports large number of nodes </a:t>
            </a:r>
          </a:p>
          <a:p>
            <a:pPr marL="342900" marR="0" lvl="0" indent="-2032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Tx/>
              <a:buFont typeface="Arial"/>
              <a:buNone/>
            </a:pPr>
            <a:endParaRPr sz="2400" i="0" u="none" strike="noStrike" cap="none" baseline="0" dirty="0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Tx/>
              <a:buSzPct val="100000"/>
              <a:buFont typeface="Arial"/>
              <a:buChar char="•"/>
            </a:pPr>
            <a:endParaRPr lang="en-US" sz="2400" i="0" u="none" strike="noStrike" cap="none" baseline="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Shape 3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4400" y="2395536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Shape 3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Why Xbee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527050" y="990601"/>
            <a:ext cx="5584800" cy="3517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</a:pPr>
            <a:r>
              <a:rPr lang="en-US" sz="2400" b="1" i="0" u="none" strike="noStrike" cap="none" baseline="0" dirty="0" smtClean="0">
                <a:solidFill>
                  <a:schemeClr val="tx1"/>
                </a:solidFill>
                <a:ea typeface="Cantata One"/>
                <a:sym typeface="Cantata One"/>
              </a:rPr>
              <a:t> First </a:t>
            </a:r>
            <a:r>
              <a:rPr lang="en-US" sz="2400" b="1" i="0" u="none" strike="noStrike" cap="none" baseline="0" dirty="0">
                <a:solidFill>
                  <a:schemeClr val="tx1"/>
                </a:solidFill>
                <a:ea typeface="Cantata One"/>
                <a:sym typeface="Cantata One"/>
              </a:rPr>
              <a:t>Test</a:t>
            </a:r>
            <a:r>
              <a:rPr lang="en-US" sz="2400" b="1" i="0" u="none" strike="noStrike" cap="none" baseline="0" dirty="0" smtClean="0">
                <a:solidFill>
                  <a:schemeClr val="tx1"/>
                </a:solidFill>
                <a:ea typeface="Cantata One"/>
                <a:sym typeface="Cantata One"/>
              </a:rPr>
              <a:t>:</a:t>
            </a:r>
          </a:p>
          <a:p>
            <a:pPr marR="0" lvl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endParaRPr lang="en-US" sz="2200" b="1" dirty="0">
              <a:solidFill>
                <a:schemeClr val="tx1"/>
              </a:solidFill>
              <a:ea typeface="Cantata One"/>
              <a:sym typeface="Cantata One"/>
            </a:endParaRPr>
          </a:p>
          <a:p>
            <a:pPr marR="0" lvl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2200" dirty="0" smtClean="0">
                <a:solidFill>
                  <a:srgbClr val="800000"/>
                </a:solidFill>
                <a:ea typeface="Cantata One"/>
                <a:sym typeface="Cantata One"/>
              </a:rPr>
              <a:t>Objectives:</a:t>
            </a:r>
          </a:p>
          <a:p>
            <a:pPr marR="0" lvl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endParaRPr lang="en-US" sz="2200" dirty="0" smtClean="0">
              <a:solidFill>
                <a:schemeClr val="accent6"/>
              </a:solidFill>
              <a:ea typeface="Cantata One"/>
              <a:sym typeface="Cantata One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2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 </a:t>
            </a:r>
            <a:r>
              <a:rPr lang="en-US" sz="2200" dirty="0">
                <a:solidFill>
                  <a:schemeClr val="dk1"/>
                </a:solidFill>
                <a:ea typeface="Cantata One"/>
                <a:sym typeface="Cantata One"/>
              </a:rPr>
              <a:t>F</a:t>
            </a:r>
            <a:r>
              <a:rPr lang="en-US" sz="22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ind </a:t>
            </a:r>
            <a:r>
              <a:rPr lang="en-US" sz="22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a </a:t>
            </a:r>
            <a:r>
              <a:rPr lang="en-US" sz="2200" dirty="0" smtClean="0">
                <a:solidFill>
                  <a:schemeClr val="dk1"/>
                </a:solidFill>
                <a:ea typeface="Cantata One"/>
                <a:sym typeface="Cantata One"/>
              </a:rPr>
              <a:t>correlation</a:t>
            </a:r>
            <a:r>
              <a:rPr lang="en-US" sz="22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 </a:t>
            </a:r>
            <a:r>
              <a:rPr lang="en-US" sz="22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between  the vertical/horizontal distance and the signal </a:t>
            </a:r>
            <a:r>
              <a:rPr lang="en-US" sz="22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strength.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en-US" sz="2200" b="0" i="0" u="none" strike="noStrike" cap="none" baseline="0" dirty="0">
              <a:solidFill>
                <a:schemeClr val="dk1"/>
              </a:solidFill>
              <a:ea typeface="Cantata One"/>
              <a:sym typeface="Cantata One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2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Study the </a:t>
            </a:r>
            <a:r>
              <a:rPr lang="en-US" sz="2200" b="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effect of the antenna orientation on the signal </a:t>
            </a:r>
            <a:r>
              <a:rPr lang="en-US" sz="2200" b="0" i="0" u="none" strike="noStrike" cap="none" baseline="0" dirty="0" smtClean="0">
                <a:solidFill>
                  <a:schemeClr val="dk1"/>
                </a:solidFill>
                <a:ea typeface="Cantata One"/>
                <a:sym typeface="Cantata One"/>
              </a:rPr>
              <a:t>strength.</a:t>
            </a:r>
            <a:endParaRPr lang="en-US" sz="2200" b="0" i="0" u="none" strike="noStrike" cap="none" baseline="0" dirty="0">
              <a:solidFill>
                <a:schemeClr val="dk1"/>
              </a:solidFill>
              <a:ea typeface="Cantata One"/>
              <a:sym typeface="Cantata One"/>
            </a:endParaRPr>
          </a:p>
          <a:p>
            <a:pPr marR="0" lvl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endParaRPr lang="en-US" sz="2200" b="0" i="0" u="none" strike="noStrike" cap="none" baseline="0" dirty="0" smtClean="0">
              <a:solidFill>
                <a:schemeClr val="dk1"/>
              </a:solidFill>
              <a:ea typeface="Cantata One"/>
              <a:sym typeface="Cantata One"/>
            </a:endParaRPr>
          </a:p>
        </p:txBody>
      </p:sp>
      <p:sp>
        <p:nvSpPr>
          <p:cNvPr id="355" name="Shape 355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Arial"/>
              <a:buChar char="•"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Testing the communication system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 txBox="1">
            <a:spLocks noGrp="1"/>
          </p:cNvSpPr>
          <p:nvPr>
            <p:ph type="body" idx="1"/>
          </p:nvPr>
        </p:nvSpPr>
        <p:spPr>
          <a:xfrm>
            <a:off x="527050" y="1360487"/>
            <a:ext cx="8399461" cy="50720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The following test involved three submersibles, two of which were stationary and the third was mounted on the OpenROV. </a:t>
            </a:r>
          </a:p>
          <a:p>
            <a:pPr marL="342900" marR="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Main communication node sends specific commands to the two stationary submersibles to get the sensors readings.</a:t>
            </a:r>
          </a:p>
          <a:p>
            <a:pPr marL="342900" marR="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ntata One"/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</a:p>
        </p:txBody>
      </p:sp>
      <p:sp>
        <p:nvSpPr>
          <p:cNvPr id="407" name="Shape 407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Testing the communication system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412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Testing the communication system </a:t>
            </a:r>
          </a:p>
        </p:txBody>
      </p:sp>
      <p:sp>
        <p:nvSpPr>
          <p:cNvPr id="413" name="Shape 413"/>
          <p:cNvSpPr txBox="1"/>
          <p:nvPr/>
        </p:nvSpPr>
        <p:spPr>
          <a:xfrm>
            <a:off x="733425" y="1390650"/>
            <a:ext cx="8213725" cy="19383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tests involved having multiple testing points underwater.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Xbee modules were tested in different arrangements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across the points to get a relationship between depth,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distance and signal strength. </a:t>
            </a:r>
          </a:p>
        </p:txBody>
      </p:sp>
      <p:pic>
        <p:nvPicPr>
          <p:cNvPr id="414" name="Shape 41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346325" y="3778250"/>
            <a:ext cx="4860924" cy="2538412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Shape 415"/>
          <p:cNvSpPr/>
          <p:nvPr/>
        </p:nvSpPr>
        <p:spPr>
          <a:xfrm>
            <a:off x="2876550" y="3238500"/>
            <a:ext cx="3654425" cy="714374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Shape 416"/>
          <p:cNvSpPr txBox="1"/>
          <p:nvPr/>
        </p:nvSpPr>
        <p:spPr>
          <a:xfrm>
            <a:off x="4346575" y="3365500"/>
            <a:ext cx="1284287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m</a:t>
            </a:r>
          </a:p>
        </p:txBody>
      </p:sp>
      <p:sp>
        <p:nvSpPr>
          <p:cNvPr id="417" name="Shape 417"/>
          <p:cNvSpPr/>
          <p:nvPr/>
        </p:nvSpPr>
        <p:spPr>
          <a:xfrm flipH="1">
            <a:off x="2068512" y="4135437"/>
            <a:ext cx="623887" cy="1943100"/>
          </a:xfrm>
          <a:prstGeom prst="up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18" name="Shape 418"/>
          <p:cNvSpPr txBox="1"/>
          <p:nvPr/>
        </p:nvSpPr>
        <p:spPr>
          <a:xfrm rot="5400000" flipH="1">
            <a:off x="1564865" y="4951003"/>
            <a:ext cx="1631156" cy="3119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Shape 419"/>
          <p:cNvSpPr txBox="1"/>
          <p:nvPr/>
        </p:nvSpPr>
        <p:spPr>
          <a:xfrm rot="-5400000">
            <a:off x="1856581" y="4945856"/>
            <a:ext cx="977899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2 m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Shape 4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9412" y="1676400"/>
            <a:ext cx="4689475" cy="3581399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Shape 425"/>
          <p:cNvSpPr txBox="1">
            <a:spLocks noGrp="1"/>
          </p:cNvSpPr>
          <p:nvPr>
            <p:ph type="title"/>
          </p:nvPr>
        </p:nvSpPr>
        <p:spPr>
          <a:xfrm>
            <a:off x="457200" y="838200"/>
            <a:ext cx="7772400" cy="579436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Point to multi point Network</a:t>
            </a:r>
          </a:p>
        </p:txBody>
      </p:sp>
      <p:sp>
        <p:nvSpPr>
          <p:cNvPr id="426" name="Shape 426"/>
          <p:cNvSpPr txBox="1">
            <a:spLocks noGrp="1"/>
          </p:cNvSpPr>
          <p:nvPr>
            <p:ph type="body" idx="1"/>
          </p:nvPr>
        </p:nvSpPr>
        <p:spPr>
          <a:xfrm>
            <a:off x="0" y="1676400"/>
            <a:ext cx="4189411" cy="37988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One Master </a:t>
            </a:r>
            <a:r>
              <a:rPr lang="en-US" sz="2400" i="0" u="none" strike="noStrike" cap="none" baseline="0" dirty="0" err="1">
                <a:solidFill>
                  <a:schemeClr val="dk1"/>
                </a:solidFill>
                <a:ea typeface="Cantata One"/>
                <a:sym typeface="Cantata One"/>
              </a:rPr>
              <a:t>Xbee</a:t>
            </a:r>
            <a:r>
              <a:rPr lang="en-US" sz="240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 module.</a:t>
            </a:r>
          </a:p>
          <a:p>
            <a:pPr marL="342900" marR="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i="0" u="none" strike="noStrike" cap="none" baseline="0" dirty="0">
              <a:solidFill>
                <a:schemeClr val="dk1"/>
              </a:solidFill>
              <a:ea typeface="Cantata One"/>
              <a:sym typeface="Cantata One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Two slave </a:t>
            </a:r>
            <a:r>
              <a:rPr lang="en-US" sz="2400" i="0" u="none" strike="noStrike" cap="none" baseline="0" dirty="0" err="1">
                <a:solidFill>
                  <a:schemeClr val="dk1"/>
                </a:solidFill>
                <a:ea typeface="Cantata One"/>
                <a:sym typeface="Cantata One"/>
              </a:rPr>
              <a:t>Xbee</a:t>
            </a:r>
            <a:r>
              <a:rPr lang="en-US" sz="240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 modules.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i="0" u="none" strike="noStrike" cap="none" baseline="0" dirty="0">
              <a:solidFill>
                <a:schemeClr val="dk1"/>
              </a:solidFill>
              <a:ea typeface="Cantata One"/>
              <a:sym typeface="Cantata One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tata One"/>
              <a:buChar char="•"/>
            </a:pPr>
            <a:r>
              <a:rPr lang="en-US" sz="240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Inside each submersible there is a </a:t>
            </a:r>
            <a:r>
              <a:rPr lang="en-US" sz="2400" i="0" u="none" strike="noStrike" cap="none" baseline="0" dirty="0" err="1">
                <a:solidFill>
                  <a:schemeClr val="dk1"/>
                </a:solidFill>
                <a:ea typeface="Cantata One"/>
                <a:sym typeface="Cantata One"/>
              </a:rPr>
              <a:t>Xbee</a:t>
            </a:r>
            <a:r>
              <a:rPr lang="en-US" sz="2400" i="0" u="none" strike="noStrike" cap="none" baseline="0" dirty="0">
                <a:solidFill>
                  <a:schemeClr val="dk1"/>
                </a:solidFill>
                <a:ea typeface="Cantata One"/>
                <a:sym typeface="Cantata One"/>
              </a:rPr>
              <a:t> module connected to an Arduino.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 txBox="1">
            <a:spLocks noGrp="1"/>
          </p:cNvSpPr>
          <p:nvPr>
            <p:ph type="title"/>
          </p:nvPr>
        </p:nvSpPr>
        <p:spPr>
          <a:xfrm>
            <a:off x="457200" y="838200"/>
            <a:ext cx="7924799" cy="579436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Pool test results</a:t>
            </a:r>
          </a:p>
        </p:txBody>
      </p:sp>
      <p:sp>
        <p:nvSpPr>
          <p:cNvPr id="432" name="Shape 432"/>
          <p:cNvSpPr txBox="1">
            <a:spLocks noGrp="1"/>
          </p:cNvSpPr>
          <p:nvPr>
            <p:ph type="body" idx="1"/>
          </p:nvPr>
        </p:nvSpPr>
        <p:spPr>
          <a:xfrm>
            <a:off x="304800" y="1752600"/>
            <a:ext cx="8153399" cy="45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14285"/>
              <a:buFont typeface="Times New Roman"/>
              <a:buChar char="•"/>
            </a:pPr>
            <a:r>
              <a:rPr lang="en-US" sz="2400" i="0" u="none" strike="noStrike" cap="none" baseline="0" dirty="0">
                <a:ea typeface="Times New Roman"/>
                <a:sym typeface="Times New Roman"/>
              </a:rPr>
              <a:t>1mW </a:t>
            </a:r>
            <a:r>
              <a:rPr lang="en-US" sz="2400" i="0" u="none" strike="noStrike" cap="none" baseline="0" dirty="0" err="1">
                <a:ea typeface="Times New Roman"/>
                <a:sym typeface="Times New Roman"/>
              </a:rPr>
              <a:t>Xbees</a:t>
            </a:r>
            <a:r>
              <a:rPr lang="en-US" sz="2400" i="0" u="none" strike="noStrike" cap="none" baseline="0" dirty="0">
                <a:ea typeface="Times New Roman"/>
                <a:sym typeface="Times New Roman"/>
              </a:rPr>
              <a:t> were able to send data between each other when they are </a:t>
            </a:r>
            <a:r>
              <a:rPr lang="en-US" sz="2400" i="0" u="none" strike="noStrike" cap="none" baseline="0" dirty="0">
                <a:solidFill>
                  <a:schemeClr val="accent6"/>
                </a:solidFill>
                <a:ea typeface="Times New Roman"/>
                <a:sym typeface="Times New Roman"/>
              </a:rPr>
              <a:t>35 cm </a:t>
            </a:r>
            <a:r>
              <a:rPr lang="en-US" sz="2400" i="0" u="none" strike="noStrike" cap="none" baseline="0" dirty="0">
                <a:ea typeface="Times New Roman"/>
                <a:sym typeface="Times New Roman"/>
              </a:rPr>
              <a:t>apart underwater . </a:t>
            </a:r>
          </a:p>
          <a:p>
            <a:pPr marL="342900" marR="0" lvl="0" indent="-165100" algn="just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i="0" u="none" strike="noStrike" cap="none" baseline="0" dirty="0">
              <a:ea typeface="Times New Roman"/>
              <a:sym typeface="Times New Roman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•"/>
            </a:pPr>
            <a:r>
              <a:rPr lang="en-US" sz="2400" i="0" u="none" strike="noStrike" cap="none" baseline="0" dirty="0">
                <a:ea typeface="Times New Roman"/>
                <a:sym typeface="Times New Roman"/>
              </a:rPr>
              <a:t>Using 100mW </a:t>
            </a:r>
            <a:r>
              <a:rPr lang="en-US" sz="2400" i="0" u="none" strike="noStrike" cap="none" baseline="0" dirty="0" err="1">
                <a:ea typeface="Times New Roman"/>
                <a:sym typeface="Times New Roman"/>
              </a:rPr>
              <a:t>Xbee</a:t>
            </a:r>
            <a:r>
              <a:rPr lang="en-US" sz="2400" i="0" u="none" strike="noStrike" cap="none" baseline="0" dirty="0">
                <a:ea typeface="Times New Roman"/>
                <a:sym typeface="Times New Roman"/>
              </a:rPr>
              <a:t> module will give a better communication range underwater.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/>
          <p:nvPr/>
        </p:nvSpPr>
        <p:spPr>
          <a:xfrm>
            <a:off x="527050" y="155575"/>
            <a:ext cx="8220075" cy="65246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Cantata One"/>
              <a:buNone/>
            </a:pPr>
            <a:r>
              <a:rPr lang="en-US" sz="2800" b="1" i="0" u="none" strike="noStrike" cap="none" baseline="0">
                <a:solidFill>
                  <a:srgbClr val="CC9900"/>
                </a:solidFill>
                <a:latin typeface="Cantata One"/>
                <a:ea typeface="Cantata One"/>
                <a:cs typeface="Cantata One"/>
                <a:sym typeface="Cantata One"/>
              </a:rPr>
              <a:t>Conclusion </a:t>
            </a:r>
          </a:p>
        </p:txBody>
      </p:sp>
      <p:sp>
        <p:nvSpPr>
          <p:cNvPr id="438" name="Shape 438"/>
          <p:cNvSpPr txBox="1"/>
          <p:nvPr/>
        </p:nvSpPr>
        <p:spPr>
          <a:xfrm>
            <a:off x="904875" y="1906586"/>
            <a:ext cx="828674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Shape 439"/>
          <p:cNvSpPr txBox="1"/>
          <p:nvPr/>
        </p:nvSpPr>
        <p:spPr>
          <a:xfrm>
            <a:off x="1166812" y="1906586"/>
            <a:ext cx="7359649" cy="3416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Noto Symbol"/>
              <a:buChar char="✓"/>
            </a:pPr>
            <a:r>
              <a:rPr lang="en-US" sz="2400" i="0" u="none" strike="noStrike" cap="none" baseline="0" dirty="0">
                <a:solidFill>
                  <a:schemeClr val="tx1"/>
                </a:solidFill>
                <a:ea typeface="Times New Roman"/>
                <a:sym typeface="Times New Roman"/>
              </a:rPr>
              <a:t>The viability of radio frequency for Europa mission </a:t>
            </a: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ymbol"/>
              <a:buNone/>
            </a:pPr>
            <a:endParaRPr sz="2400" i="0" u="none" strike="noStrike" cap="none" baseline="0" dirty="0">
              <a:solidFill>
                <a:schemeClr val="tx1"/>
              </a:solidFill>
              <a:ea typeface="Times New Roman"/>
              <a:sym typeface="Times New Roman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ymbol"/>
              <a:buNone/>
            </a:pPr>
            <a:endParaRPr sz="2400" i="0" u="none" strike="noStrike" cap="none" baseline="0" dirty="0">
              <a:solidFill>
                <a:schemeClr val="tx1"/>
              </a:solidFill>
              <a:ea typeface="Times New Roman"/>
              <a:sym typeface="Times New Roman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ymbol"/>
              <a:buNone/>
            </a:pPr>
            <a:endParaRPr sz="2400" i="0" u="none" strike="noStrike" cap="none" baseline="0" dirty="0">
              <a:solidFill>
                <a:schemeClr val="tx1"/>
              </a:solidFill>
              <a:ea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Noto Symbol"/>
              <a:buChar char="✓"/>
            </a:pPr>
            <a:r>
              <a:rPr lang="en-US" sz="2400" i="0" u="none" strike="noStrike" cap="none" baseline="0" dirty="0">
                <a:solidFill>
                  <a:schemeClr val="tx1"/>
                </a:solidFill>
                <a:ea typeface="Times New Roman"/>
                <a:sym typeface="Times New Roman"/>
              </a:rPr>
              <a:t>RF technology applied in underwater communications is an excellent candidate for providing higher data rates than those achieved by acoustic systems.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 strike="noStrike" cap="none" baseline="0" dirty="0">
              <a:solidFill>
                <a:schemeClr val="tx1"/>
              </a:solidFill>
              <a:ea typeface="Times New Roman"/>
              <a:sym typeface="Times New Roman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 txBox="1">
            <a:spLocks noGrp="1"/>
          </p:cNvSpPr>
          <p:nvPr>
            <p:ph type="body" idx="1"/>
          </p:nvPr>
        </p:nvSpPr>
        <p:spPr>
          <a:xfrm>
            <a:off x="377825" y="2492375"/>
            <a:ext cx="8340725" cy="1601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ct val="25000"/>
              <a:buFont typeface="Arial"/>
              <a:buNone/>
            </a:pPr>
            <a:r>
              <a:rPr lang="en-US" sz="6600" b="1" i="0" u="none" strike="noStrike" cap="none" baseline="0">
                <a:solidFill>
                  <a:srgbClr val="CC9900"/>
                </a:solidFill>
                <a:latin typeface="Arial"/>
                <a:ea typeface="Arial"/>
                <a:cs typeface="Arial"/>
                <a:sym typeface="Arial"/>
              </a:rPr>
              <a:t>Thank you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theme/theme1.xml><?xml version="1.0" encoding="utf-8"?>
<a:theme xmlns:a="http://schemas.openxmlformats.org/drawingml/2006/main" name="Default Design">
  <a:themeElements>
    <a:clrScheme name="Default Design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BFD7F6"/>
      </a:accent5>
      <a:accent6>
        <a:srgbClr val="AE4845"/>
      </a:accent6>
      <a:hlink>
        <a:srgbClr val="0066CC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1365</Words>
  <Application>Microsoft Macintosh PowerPoint</Application>
  <PresentationFormat>On-screen Show (4:3)</PresentationFormat>
  <Paragraphs>293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Sensor mounted on Submersibles.</vt:lpstr>
      <vt:lpstr>PowerPoint Presentation</vt:lpstr>
      <vt:lpstr>Why Xbee </vt:lpstr>
      <vt:lpstr>PowerPoint Presentation</vt:lpstr>
      <vt:lpstr>PowerPoint Presentation</vt:lpstr>
      <vt:lpstr>PowerPoint Presentation</vt:lpstr>
      <vt:lpstr>Point to multi point Network</vt:lpstr>
      <vt:lpstr>Pool test results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Zaid Kawar</cp:lastModifiedBy>
  <cp:revision>6</cp:revision>
  <dcterms:modified xsi:type="dcterms:W3CDTF">2015-04-21T20:33:43Z</dcterms:modified>
</cp:coreProperties>
</file>