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7" r:id="rId1"/>
  </p:sldMasterIdLst>
  <p:notesMasterIdLst>
    <p:notesMasterId r:id="rId22"/>
  </p:notesMasterIdLst>
  <p:sldIdLst>
    <p:sldId id="851" r:id="rId2"/>
    <p:sldId id="867" r:id="rId3"/>
    <p:sldId id="876" r:id="rId4"/>
    <p:sldId id="877" r:id="rId5"/>
    <p:sldId id="869" r:id="rId6"/>
    <p:sldId id="870" r:id="rId7"/>
    <p:sldId id="871" r:id="rId8"/>
    <p:sldId id="896" r:id="rId9"/>
    <p:sldId id="880" r:id="rId10"/>
    <p:sldId id="881" r:id="rId11"/>
    <p:sldId id="883" r:id="rId12"/>
    <p:sldId id="884" r:id="rId13"/>
    <p:sldId id="887" r:id="rId14"/>
    <p:sldId id="888" r:id="rId15"/>
    <p:sldId id="873" r:id="rId16"/>
    <p:sldId id="895" r:id="rId17"/>
    <p:sldId id="898" r:id="rId18"/>
    <p:sldId id="897" r:id="rId19"/>
    <p:sldId id="886" r:id="rId20"/>
    <p:sldId id="899" r:id="rId21"/>
  </p:sldIdLst>
  <p:sldSz cx="9144000" cy="6858000" type="screen4x3"/>
  <p:notesSz cx="6858000" cy="9144000"/>
  <p:embeddedFontLst>
    <p:embeddedFont>
      <p:font typeface="Garamond" panose="02020404030301010803" pitchFamily="18" charset="0"/>
      <p:regular r:id="rId23"/>
      <p:bold r:id="rId24"/>
      <p:italic r:id="rId25"/>
    </p:embeddedFont>
    <p:embeddedFont>
      <p:font typeface="Cambria Math" panose="02040503050406030204" pitchFamily="18" charset="0"/>
      <p:regular r:id="rId26"/>
    </p:embeddedFont>
    <p:embeddedFont>
      <p:font typeface="Segoe UI Semibold" panose="020B0702040204020203" pitchFamily="34" charset="0"/>
      <p:bold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custDataLst>
    <p:tags r:id="rId3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8000"/>
    <a:srgbClr val="CC9900"/>
    <a:srgbClr val="CC6600"/>
    <a:srgbClr val="080808"/>
    <a:srgbClr val="8282E4"/>
    <a:srgbClr val="B2B2B2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25" autoAdjust="0"/>
    <p:restoredTop sz="99429" autoAdjust="0"/>
  </p:normalViewPr>
  <p:slideViewPr>
    <p:cSldViewPr>
      <p:cViewPr>
        <p:scale>
          <a:sx n="96" d="100"/>
          <a:sy n="96" d="100"/>
        </p:scale>
        <p:origin x="-103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D5318C6-B565-49CB-A1F3-D7F583559C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08340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331254D-17DC-42F6-9450-CD5A319FB942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64932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95BBDCD-B4A7-4AAC-AC24-8A234BAB94DB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18319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C13520-E1AB-4DD4-957D-3BC910EDCDEF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00340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F9A4828-C923-40BD-BD98-89E35496EAB7}" type="slidenum">
              <a:rPr lang="en-US" altLang="en-US" smtClean="0"/>
              <a:pPr>
                <a:spcBef>
                  <a:spcPct val="0"/>
                </a:spcBef>
              </a:pPr>
              <a:t>4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95427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58DE9E-E5CB-4A3A-9B82-BD39053AFB00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23440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4D689C9-7720-465C-948C-B7BDE4AF8F9D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708198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4390BE2-8EA2-45BD-99B9-184FCAE394AA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219625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C857FD5-05BE-472B-94D5-47CEEAFB2938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401347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AF7252E-B820-4AB7-991B-DDF413A77DD3}" type="slidenum">
              <a:rPr lang="en-US" altLang="en-US" smtClean="0"/>
              <a:pPr>
                <a:spcBef>
                  <a:spcPct val="0"/>
                </a:spcBef>
              </a:pPr>
              <a:t>9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263532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8B47765-C187-4A9C-8E9D-1D390368E842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681725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3B71166-45A5-4682-BE42-DB9FFADA753E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000973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5FA15A4-8396-46B9-AF98-BA139299E927}" type="slidenum">
              <a:rPr lang="en-US" altLang="en-US" smtClean="0"/>
              <a:pPr>
                <a:spcBef>
                  <a:spcPct val="0"/>
                </a:spcBef>
              </a:pPr>
              <a:t>12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339824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D1A7B46-1674-4070-A857-C7BD47651EFB}" type="slidenum">
              <a:rPr lang="en-US" altLang="en-US" smtClean="0"/>
              <a:pPr>
                <a:spcBef>
                  <a:spcPct val="0"/>
                </a:spcBef>
              </a:pPr>
              <a:t>13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753820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0221174-5295-41F6-8542-1AA9B75BC528}" type="slidenum">
              <a:rPr lang="en-US" altLang="en-US" smtClean="0"/>
              <a:pPr>
                <a:spcBef>
                  <a:spcPct val="0"/>
                </a:spcBef>
              </a:pPr>
              <a:t>14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336894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8E8020A-F634-4327-A312-291083433926}" type="slidenum">
              <a:rPr lang="en-US" altLang="en-US" smtClean="0"/>
              <a:pPr>
                <a:spcBef>
                  <a:spcPct val="0"/>
                </a:spcBef>
              </a:pPr>
              <a:t>15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929857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EC11AE2-C156-405A-A82E-7C68C6DC0920}" type="slidenum">
              <a:rPr lang="en-US" altLang="en-US" smtClean="0"/>
              <a:pPr>
                <a:spcBef>
                  <a:spcPct val="0"/>
                </a:spcBef>
              </a:pPr>
              <a:t>16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648394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EC11AE2-C156-405A-A82E-7C68C6DC0920}" type="slidenum">
              <a:rPr lang="en-US" altLang="en-US" smtClean="0"/>
              <a:pPr>
                <a:spcBef>
                  <a:spcPct val="0"/>
                </a:spcBef>
              </a:pPr>
              <a:t>17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860914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EC11AE2-C156-405A-A82E-7C68C6DC0920}" type="slidenum">
              <a:rPr lang="en-US" altLang="en-US" smtClean="0"/>
              <a:pPr>
                <a:spcBef>
                  <a:spcPct val="0"/>
                </a:spcBef>
              </a:pPr>
              <a:t>18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229327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8692DCA-D099-45BF-AE0E-F0D4F8BEB62B}" type="slidenum">
              <a:rPr lang="en-US" altLang="en-US" smtClean="0"/>
              <a:pPr>
                <a:spcBef>
                  <a:spcPct val="0"/>
                </a:spcBef>
              </a:pPr>
              <a:t>19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26571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8692DCA-D099-45BF-AE0E-F0D4F8BEB62B}" type="slidenum">
              <a:rPr lang="en-US" altLang="en-US" smtClean="0"/>
              <a:pPr>
                <a:spcBef>
                  <a:spcPct val="0"/>
                </a:spcBef>
              </a:pPr>
              <a:t>20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347984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z="2400" smtClean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z="2400" smtClean="0"/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9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5ED489-0B53-451E-975D-F9EA13529C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1443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z="2400" smtClean="0"/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"/>
          <a:stretch>
            <a:fillRect/>
          </a:stretch>
        </p:blipFill>
        <p:spPr bwMode="auto">
          <a:xfrm>
            <a:off x="0" y="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" t="5264" r="4601" b="-2"/>
          <a:stretch>
            <a:fillRect/>
          </a:stretch>
        </p:blipFill>
        <p:spPr bwMode="auto">
          <a:xfrm>
            <a:off x="8382000" y="0"/>
            <a:ext cx="685800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5" y="119063"/>
            <a:ext cx="105568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13333" r="18266" b="11598"/>
          <a:stretch>
            <a:fillRect/>
          </a:stretch>
        </p:blipFill>
        <p:spPr bwMode="auto">
          <a:xfrm>
            <a:off x="1600200" y="28576"/>
            <a:ext cx="706438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4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7C64130-D352-46A4-B635-6A59C3C1C5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4472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7B11E-9F29-4D1B-8074-8A101254F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34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4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4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ABD63-8751-4E58-A4D5-1EF1649F33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317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15EA6-FDB2-4546-AAF1-EF1CDF80D8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783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60C6B-73FA-487F-9A27-FBA39266F4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661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E7DC3-179E-4993-834E-397BE58F6B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215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B70DCE-27AE-4660-BD26-DD19BD58A1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894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044A14-13CA-471F-B945-5490C3A8BB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65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47E03-D2B7-4AFB-BCFD-9B0A9212F9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833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4"/>
            <a:ext cx="1828800" cy="6156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4"/>
            <a:ext cx="5334000" cy="6156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999C7-FC01-4511-9B78-C9862240F4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106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4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4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BC3BF-940C-4941-9636-D6689E8052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9543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4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4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16C21C-94D7-40A3-A618-C9DEF98F3C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034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4"/>
            <a:ext cx="7315200" cy="4784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903949-7E19-44D1-8A41-34FA7EFE94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4364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4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4"/>
            <a:ext cx="3581400" cy="4784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199D4A-78C4-4870-A115-492A1414EB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7787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4"/>
            <a:ext cx="7315200" cy="6156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287D11-D647-4FFD-B81E-30A2723B04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5566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4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4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7AFED7-9CB2-4E7F-857E-7CECCC08F8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197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16984ED-EC19-45FD-9CF8-D42848CF0A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4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300" r:id="rId1"/>
    <p:sldLayoutId id="2147484301" r:id="rId2"/>
    <p:sldLayoutId id="2147484302" r:id="rId3"/>
    <p:sldLayoutId id="2147484303" r:id="rId4"/>
    <p:sldLayoutId id="2147484304" r:id="rId5"/>
    <p:sldLayoutId id="2147484305" r:id="rId6"/>
    <p:sldLayoutId id="2147484289" r:id="rId7"/>
    <p:sldLayoutId id="2147484290" r:id="rId8"/>
    <p:sldLayoutId id="2147484291" r:id="rId9"/>
    <p:sldLayoutId id="2147484292" r:id="rId10"/>
    <p:sldLayoutId id="2147484293" r:id="rId11"/>
    <p:sldLayoutId id="2147484294" r:id="rId12"/>
    <p:sldLayoutId id="2147484295" r:id="rId13"/>
    <p:sldLayoutId id="2147484296" r:id="rId14"/>
    <p:sldLayoutId id="2147484297" r:id="rId15"/>
    <p:sldLayoutId id="2147484298" r:id="rId16"/>
    <p:sldLayoutId id="2147484299" r:id="rId17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anose="05000000000000000000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anose="05000000000000000000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8914" indent="-228594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emf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/>
          <p:cNvSpPr>
            <a:spLocks noChangeArrowheads="1"/>
          </p:cNvSpPr>
          <p:nvPr/>
        </p:nvSpPr>
        <p:spPr bwMode="auto">
          <a:xfrm>
            <a:off x="174628" y="152401"/>
            <a:ext cx="8829675" cy="577851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3200" b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45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b="0"/>
          </a:p>
        </p:txBody>
      </p:sp>
      <p:pic>
        <p:nvPicPr>
          <p:cNvPr id="9219" name="Picture 20" descr="C:\Users\Jekan\Dropbox\a_research\sean_amidan\logo\logo_final_white_low_r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0" t="6718" r="8949" b="7433"/>
          <a:stretch>
            <a:fillRect/>
          </a:stretch>
        </p:blipFill>
        <p:spPr bwMode="auto">
          <a:xfrm>
            <a:off x="8415338" y="166691"/>
            <a:ext cx="552451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878"/>
          <a:stretch>
            <a:fillRect/>
          </a:stretch>
        </p:blipFill>
        <p:spPr bwMode="auto">
          <a:xfrm>
            <a:off x="211142" y="166691"/>
            <a:ext cx="118268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369888" y="742953"/>
            <a:ext cx="8458200" cy="1920875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effectLst/>
              </a:rPr>
              <a:t>Development of an Inflatable Antenna Prototype for Interplanetary </a:t>
            </a:r>
            <a:r>
              <a:rPr lang="en-US" sz="3600" dirty="0" err="1">
                <a:effectLst/>
              </a:rPr>
              <a:t>CubeSats</a:t>
            </a:r>
            <a:endParaRPr lang="en-US" sz="3600" dirty="0"/>
          </a:p>
        </p:txBody>
      </p:sp>
      <p:sp>
        <p:nvSpPr>
          <p:cNvPr id="9222" name="Subtitle 2"/>
          <p:cNvSpPr>
            <a:spLocks noGrp="1"/>
          </p:cNvSpPr>
          <p:nvPr>
            <p:ph type="subTitle" sz="quarter" idx="1"/>
          </p:nvPr>
        </p:nvSpPr>
        <p:spPr>
          <a:xfrm>
            <a:off x="346006" y="5105400"/>
            <a:ext cx="4243457" cy="1600200"/>
          </a:xfrm>
        </p:spPr>
        <p:txBody>
          <a:bodyPr/>
          <a:lstStyle/>
          <a:p>
            <a:pPr algn="l">
              <a:spcBef>
                <a:spcPts val="0"/>
              </a:spcBef>
            </a:pPr>
            <a:r>
              <a:rPr lang="en-US" altLang="en-US" sz="1800" dirty="0">
                <a:effectLst/>
              </a:rPr>
              <a:t>M. Ravichandran, A. </a:t>
            </a:r>
            <a:r>
              <a:rPr lang="en-US" altLang="en-US" sz="1800" dirty="0" smtClean="0">
                <a:effectLst/>
              </a:rPr>
              <a:t>Chandra</a:t>
            </a:r>
          </a:p>
          <a:p>
            <a:pPr algn="l">
              <a:spcBef>
                <a:spcPts val="0"/>
              </a:spcBef>
            </a:pPr>
            <a:r>
              <a:rPr lang="en-US" altLang="en-US" sz="1800" dirty="0" smtClean="0">
                <a:effectLst/>
              </a:rPr>
              <a:t>J</a:t>
            </a:r>
            <a:r>
              <a:rPr lang="en-US" altLang="en-US" sz="1800" dirty="0">
                <a:effectLst/>
              </a:rPr>
              <a:t>. </a:t>
            </a:r>
            <a:r>
              <a:rPr lang="en-US" altLang="en-US" sz="1800" dirty="0" smtClean="0">
                <a:effectLst/>
              </a:rPr>
              <a:t>Thangavelautham</a:t>
            </a:r>
            <a:endParaRPr lang="en-US" altLang="en-US" sz="1800" dirty="0">
              <a:effectLst/>
            </a:endParaRPr>
          </a:p>
          <a:p>
            <a:pPr algn="l">
              <a:spcBef>
                <a:spcPts val="0"/>
              </a:spcBef>
            </a:pPr>
            <a:r>
              <a:rPr lang="en-US" altLang="en-US" sz="1800" dirty="0" err="1">
                <a:effectLst/>
              </a:rPr>
              <a:t>SpaceTREX</a:t>
            </a:r>
            <a:r>
              <a:rPr lang="en-US" altLang="en-US" sz="1800" dirty="0">
                <a:effectLst/>
              </a:rPr>
              <a:t> Laboratory </a:t>
            </a:r>
            <a:endParaRPr lang="en-US" altLang="en-US" sz="1800" dirty="0">
              <a:effectLst/>
            </a:endParaRPr>
          </a:p>
          <a:p>
            <a:pPr algn="l">
              <a:spcBef>
                <a:spcPts val="0"/>
              </a:spcBef>
            </a:pPr>
            <a:r>
              <a:rPr lang="en-US" altLang="en-US" sz="1800" dirty="0" smtClean="0">
                <a:effectLst/>
              </a:rPr>
              <a:t>School of Earth and Space Exploration</a:t>
            </a:r>
            <a:endParaRPr lang="en-US" altLang="en-US" sz="1800" dirty="0" smtClean="0">
              <a:effectLst/>
            </a:endParaRPr>
          </a:p>
          <a:p>
            <a:pPr algn="l">
              <a:spcBef>
                <a:spcPts val="0"/>
              </a:spcBef>
            </a:pPr>
            <a:r>
              <a:rPr lang="en-US" altLang="en-US" sz="1800" dirty="0" smtClean="0">
                <a:effectLst/>
              </a:rPr>
              <a:t>Arizona State University </a:t>
            </a:r>
            <a:r>
              <a:rPr lang="en-US" altLang="en-US" sz="2400" dirty="0" smtClean="0">
                <a:effectLst/>
              </a:rPr>
              <a:t>				    </a:t>
            </a:r>
            <a:endParaRPr lang="en-US" altLang="en-US" sz="2400" dirty="0">
              <a:effectLst/>
            </a:endParaRPr>
          </a:p>
        </p:txBody>
      </p:sp>
      <p:pic>
        <p:nvPicPr>
          <p:cNvPr id="9223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466" y="2362200"/>
            <a:ext cx="3555998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953000" y="5105400"/>
            <a:ext cx="38859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en-IN" sz="1800" b="1" u="none" dirty="0" smtClean="0"/>
              <a:t>A. </a:t>
            </a:r>
            <a:r>
              <a:rPr lang="en-IN" sz="1800" b="1" u="none" dirty="0" err="1" smtClean="0"/>
              <a:t>Babuscia</a:t>
            </a:r>
            <a:endParaRPr lang="en-IN" sz="1800" b="1" u="none" dirty="0" smtClean="0"/>
          </a:p>
          <a:p>
            <a:pPr marL="457200" indent="-457200"/>
            <a:r>
              <a:rPr lang="en-IN" sz="1800" b="1" u="none" dirty="0" smtClean="0"/>
              <a:t>Jet Propulsion Laboratory</a:t>
            </a:r>
          </a:p>
          <a:p>
            <a:pPr marL="457200" indent="-457200"/>
            <a:r>
              <a:rPr lang="en-IN" sz="1800" b="1" u="none" dirty="0" smtClean="0"/>
              <a:t>California Institute of Technology</a:t>
            </a:r>
            <a:endParaRPr lang="en-IN" sz="1800" b="1" u="none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71713"/>
            <a:ext cx="1600200" cy="510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1143003"/>
            <a:ext cx="8382000" cy="714375"/>
          </a:xfrm>
        </p:spPr>
        <p:txBody>
          <a:bodyPr/>
          <a:lstStyle/>
          <a:p>
            <a:r>
              <a:rPr lang="en-US" altLang="en-US" sz="4000" dirty="0" smtClean="0"/>
              <a:t>Motivation</a:t>
            </a:r>
            <a:endParaRPr lang="en-US" altLang="en-US" sz="4000" dirty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936750"/>
            <a:ext cx="8382000" cy="4464051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3600"/>
              <a:t>Communication Capability</a:t>
            </a:r>
          </a:p>
          <a:p>
            <a:pPr lvl="1"/>
            <a:r>
              <a:rPr lang="en-US" altLang="en-US" sz="3200"/>
              <a:t>At LEO or higher</a:t>
            </a:r>
          </a:p>
          <a:p>
            <a:pPr lvl="1"/>
            <a:r>
              <a:rPr lang="en-US" altLang="en-US" sz="3200"/>
              <a:t>For Interplanetary missions</a:t>
            </a:r>
          </a:p>
          <a:p>
            <a:pPr lvl="1"/>
            <a:r>
              <a:rPr lang="en-US" altLang="en-US" sz="3200"/>
              <a:t>Antenna requirements</a:t>
            </a:r>
          </a:p>
          <a:p>
            <a:pPr marL="0" indent="0">
              <a:buNone/>
            </a:pPr>
            <a:endParaRPr lang="en-US" altLang="en-US" sz="3200"/>
          </a:p>
          <a:p>
            <a:pPr marL="0" indent="0">
              <a:buNone/>
            </a:pPr>
            <a:endParaRPr lang="en-US" altLang="en-US" sz="3200"/>
          </a:p>
          <a:p>
            <a:pPr marL="0" indent="0">
              <a:buNone/>
            </a:pPr>
            <a:endParaRPr lang="en-US" alt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1143003"/>
            <a:ext cx="8382000" cy="714375"/>
          </a:xfrm>
        </p:spPr>
        <p:txBody>
          <a:bodyPr/>
          <a:lstStyle/>
          <a:p>
            <a:r>
              <a:rPr lang="en-US" altLang="en-US" sz="4000" dirty="0" smtClean="0"/>
              <a:t>Motivation</a:t>
            </a:r>
            <a:endParaRPr lang="en-US" altLang="en-US" sz="4000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1936750"/>
            <a:ext cx="8382000" cy="4464051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CA" altLang="en-US" smtClean="0"/>
              <a:t>Inflatable offer a promising technology pathway for interplanetary CubeSat communication and tracking</a:t>
            </a:r>
          </a:p>
          <a:p>
            <a:pPr lvl="1" eaLnBrk="1" hangingPunct="1"/>
            <a:r>
              <a:rPr lang="en-CA" altLang="en-US" smtClean="0"/>
              <a:t>Very high deployed volume</a:t>
            </a:r>
          </a:p>
          <a:p>
            <a:pPr lvl="1" eaLnBrk="1" hangingPunct="1"/>
            <a:r>
              <a:rPr lang="en-CA" altLang="en-US" smtClean="0"/>
              <a:t>Very low mass</a:t>
            </a:r>
          </a:p>
          <a:p>
            <a:pPr lvl="1" eaLnBrk="1" hangingPunct="1"/>
            <a:r>
              <a:rPr lang="en-CA" altLang="en-US" smtClean="0"/>
              <a:t>High-packing efficiency</a:t>
            </a:r>
          </a:p>
          <a:p>
            <a:pPr lvl="1" eaLnBrk="1" hangingPunct="1"/>
            <a:r>
              <a:rPr lang="en-CA" altLang="en-US" smtClean="0"/>
              <a:t>Quick deployment</a:t>
            </a:r>
          </a:p>
          <a:p>
            <a:pPr lvl="1" eaLnBrk="1" hangingPunct="1"/>
            <a:r>
              <a:rPr lang="en-CA" altLang="en-US" smtClean="0"/>
              <a:t>Relative simplicity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-7935" y="962028"/>
            <a:ext cx="9144001" cy="714375"/>
          </a:xfrm>
        </p:spPr>
        <p:txBody>
          <a:bodyPr/>
          <a:lstStyle/>
          <a:p>
            <a:r>
              <a:rPr lang="en-US" altLang="en-US" sz="4000" dirty="0" smtClean="0"/>
              <a:t>Inflatables</a:t>
            </a:r>
            <a:endParaRPr lang="en-US" altLang="en-US" sz="4000" dirty="0"/>
          </a:p>
        </p:txBody>
      </p:sp>
      <p:pic>
        <p:nvPicPr>
          <p:cNvPr id="15363" name="Picture 2" descr="File:Echo I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3"/>
            <a:ext cx="3581400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 descr="[bbigelowstation4.jpg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616" y="1676403"/>
            <a:ext cx="3584575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4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" r="1410" b="1633"/>
          <a:stretch>
            <a:fillRect/>
          </a:stretch>
        </p:blipFill>
        <p:spPr bwMode="auto">
          <a:xfrm>
            <a:off x="4652967" y="4205289"/>
            <a:ext cx="3584575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 descr="http://mars.nasa.gov/mer/mission/images/step15_br35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2" y="4208465"/>
            <a:ext cx="3586163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64536" y="3735745"/>
            <a:ext cx="256672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u="none" dirty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ECHO I MISSION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7083" y="3746339"/>
            <a:ext cx="342363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u="none" dirty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INFLATABLE HABITAT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1003" y="6322866"/>
            <a:ext cx="374692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u="none" dirty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MARS EXPLORER ROVER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51597" y="6322866"/>
            <a:ext cx="434183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u="none" dirty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INFLATABLE DECELERATOR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1143003"/>
            <a:ext cx="8382000" cy="714375"/>
          </a:xfrm>
        </p:spPr>
        <p:txBody>
          <a:bodyPr/>
          <a:lstStyle/>
          <a:p>
            <a:r>
              <a:rPr lang="en-US" altLang="en-US" sz="4000" dirty="0" smtClean="0"/>
              <a:t>Challenges</a:t>
            </a:r>
            <a:endParaRPr lang="en-US" altLang="en-US" sz="4000" dirty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1936750"/>
            <a:ext cx="8382000" cy="4464051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3600"/>
              <a:t>Inflation System</a:t>
            </a:r>
          </a:p>
          <a:p>
            <a:pPr lvl="1"/>
            <a:r>
              <a:rPr lang="en-US" altLang="en-US" sz="3200"/>
              <a:t>Optimum Inflation Pressure</a:t>
            </a:r>
          </a:p>
          <a:p>
            <a:pPr lvl="1"/>
            <a:r>
              <a:rPr lang="en-US" altLang="en-US" sz="3200"/>
              <a:t>Passive Activation/Inflation</a:t>
            </a:r>
          </a:p>
          <a:p>
            <a:pPr lvl="1"/>
            <a:r>
              <a:rPr lang="en-US" altLang="en-US" sz="3200"/>
              <a:t>Rigidization &amp; Shape Conformance</a:t>
            </a:r>
          </a:p>
          <a:p>
            <a:pPr lvl="1"/>
            <a:r>
              <a:rPr lang="en-US" altLang="en-US" sz="3200"/>
              <a:t>Micrometeorite Attack</a:t>
            </a:r>
            <a:endParaRPr lang="en-US" altLang="en-US" smtClean="0"/>
          </a:p>
          <a:p>
            <a:pPr marL="914377" lvl="2" indent="0">
              <a:buNone/>
            </a:pPr>
            <a:endParaRPr lang="en-US" altLang="en-US" smtClean="0"/>
          </a:p>
          <a:p>
            <a:pPr marL="0" indent="0">
              <a:buNone/>
            </a:pPr>
            <a:endParaRPr lang="en-US" altLang="en-US" smtClean="0"/>
          </a:p>
          <a:p>
            <a:pPr marL="0" indent="0">
              <a:buNone/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1143003"/>
            <a:ext cx="8382000" cy="714375"/>
          </a:xfrm>
        </p:spPr>
        <p:txBody>
          <a:bodyPr/>
          <a:lstStyle/>
          <a:p>
            <a:r>
              <a:rPr lang="en-US" altLang="en-US" sz="4000" dirty="0" smtClean="0"/>
              <a:t>Objective</a:t>
            </a:r>
            <a:endParaRPr lang="en-US" altLang="en-US" sz="4000" dirty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1936750"/>
            <a:ext cx="8382000" cy="4464051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3200" dirty="0"/>
              <a:t>Research inflation techniques and develop an inflation system for CubeSat platform</a:t>
            </a:r>
          </a:p>
          <a:p>
            <a:pPr lvl="1"/>
            <a:r>
              <a:rPr lang="en-US" altLang="en-US" sz="3200" dirty="0"/>
              <a:t>Low mass, low cost system</a:t>
            </a:r>
          </a:p>
          <a:p>
            <a:pPr lvl="1"/>
            <a:r>
              <a:rPr lang="en-US" altLang="en-US" sz="3200" dirty="0"/>
              <a:t>Passive activation</a:t>
            </a:r>
          </a:p>
          <a:p>
            <a:pPr lvl="1"/>
            <a:r>
              <a:rPr lang="en-US" altLang="en-US" sz="3200" dirty="0"/>
              <a:t>Resistance to micrometeorite attacks</a:t>
            </a:r>
          </a:p>
          <a:p>
            <a:pPr lvl="1"/>
            <a:r>
              <a:rPr lang="en-US" altLang="en-US" sz="3200" dirty="0"/>
              <a:t>Validate with physical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1143003"/>
            <a:ext cx="8382000" cy="714375"/>
          </a:xfrm>
        </p:spPr>
        <p:txBody>
          <a:bodyPr/>
          <a:lstStyle/>
          <a:p>
            <a:r>
              <a:rPr lang="en-US" altLang="en-US" sz="4000" dirty="0" smtClean="0"/>
              <a:t>Inflation Systems</a:t>
            </a:r>
            <a:endParaRPr lang="en-US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6750"/>
            <a:ext cx="8382000" cy="4464051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3200" dirty="0"/>
              <a:t>ECHO I &amp; II Satellite</a:t>
            </a:r>
          </a:p>
          <a:p>
            <a:pPr lvl="1">
              <a:defRPr/>
            </a:pPr>
            <a:r>
              <a:rPr lang="en-US" sz="3200" dirty="0">
                <a:ea typeface="+mn-ea"/>
                <a:cs typeface="+mn-cs"/>
              </a:rPr>
              <a:t>Sublimating Powder </a:t>
            </a:r>
            <a:r>
              <a:rPr lang="en-US" sz="1400" dirty="0">
                <a:ea typeface="+mn-ea"/>
                <a:cs typeface="+mn-cs"/>
              </a:rPr>
              <a:t>[Clemmons, 1964,Talentino,1966]</a:t>
            </a:r>
          </a:p>
          <a:p>
            <a:pPr marL="0" indent="0">
              <a:buNone/>
              <a:defRPr/>
            </a:pPr>
            <a:r>
              <a:rPr lang="en-US" sz="3200" dirty="0"/>
              <a:t>Mars Pathfinder</a:t>
            </a:r>
          </a:p>
          <a:p>
            <a:pPr lvl="1">
              <a:defRPr/>
            </a:pPr>
            <a:r>
              <a:rPr lang="en-US" sz="3200" dirty="0">
                <a:ea typeface="+mn-ea"/>
                <a:cs typeface="+mn-cs"/>
              </a:rPr>
              <a:t>Gas Generator </a:t>
            </a:r>
            <a:r>
              <a:rPr lang="en-US" sz="1400" dirty="0">
                <a:ea typeface="+mn-ea"/>
                <a:cs typeface="+mn-cs"/>
              </a:rPr>
              <a:t>[</a:t>
            </a:r>
            <a:r>
              <a:rPr lang="en-US" sz="1400" dirty="0" err="1">
                <a:ea typeface="+mn-ea"/>
                <a:cs typeface="+mn-cs"/>
              </a:rPr>
              <a:t>Cadogen</a:t>
            </a:r>
            <a:r>
              <a:rPr lang="en-US" sz="1400" dirty="0">
                <a:ea typeface="+mn-ea"/>
                <a:cs typeface="+mn-cs"/>
              </a:rPr>
              <a:t> et al., 2002]</a:t>
            </a:r>
          </a:p>
          <a:p>
            <a:pPr marL="0" indent="0">
              <a:buNone/>
              <a:defRPr/>
            </a:pPr>
            <a:r>
              <a:rPr lang="en-US" sz="3200" dirty="0"/>
              <a:t>Inflatable Aerodynamic Decelerators</a:t>
            </a:r>
          </a:p>
          <a:p>
            <a:pPr lvl="1">
              <a:defRPr/>
            </a:pPr>
            <a:r>
              <a:rPr lang="en-US" sz="3200" dirty="0">
                <a:ea typeface="+mn-ea"/>
                <a:cs typeface="+mn-cs"/>
              </a:rPr>
              <a:t>Gas Generator &amp; Ram Air </a:t>
            </a:r>
            <a:r>
              <a:rPr lang="en-US" sz="1400" dirty="0">
                <a:ea typeface="+mn-ea"/>
                <a:cs typeface="+mn-cs"/>
              </a:rPr>
              <a:t>[Cruz et al., 2006, Hughes et al., 2011]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8788" y="1371600"/>
            <a:ext cx="8382000" cy="457200"/>
          </a:xfrm>
        </p:spPr>
        <p:txBody>
          <a:bodyPr/>
          <a:lstStyle/>
          <a:p>
            <a:r>
              <a:rPr lang="en-US" altLang="en-US" sz="4000" dirty="0" smtClean="0"/>
              <a:t>Proposed System</a:t>
            </a:r>
            <a:endParaRPr lang="en-US" altLang="en-US" sz="4000" dirty="0"/>
          </a:p>
        </p:txBody>
      </p:sp>
      <p:pic>
        <p:nvPicPr>
          <p:cNvPr id="23555" name="Content Placeholder 10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3048000"/>
            <a:ext cx="8382000" cy="1905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1143003"/>
            <a:ext cx="8382000" cy="714375"/>
          </a:xfrm>
        </p:spPr>
        <p:txBody>
          <a:bodyPr/>
          <a:lstStyle/>
          <a:p>
            <a:r>
              <a:rPr lang="en-US" altLang="en-US" sz="4000" dirty="0" smtClean="0"/>
              <a:t>Sublimating Chemicals</a:t>
            </a:r>
            <a:endParaRPr lang="en-US" altLang="en-US" sz="4000" dirty="0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1936750"/>
            <a:ext cx="8382000" cy="4464051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3200" dirty="0" smtClean="0"/>
              <a:t>Sublimation</a:t>
            </a:r>
          </a:p>
          <a:p>
            <a:pPr lvl="1"/>
            <a:r>
              <a:rPr lang="en-US" altLang="en-US" sz="3200" dirty="0" smtClean="0"/>
              <a:t>Phase </a:t>
            </a:r>
            <a:r>
              <a:rPr lang="en-US" altLang="en-US" sz="3200" dirty="0"/>
              <a:t>transition from solid state to gaseous state without going through the liquid state</a:t>
            </a:r>
          </a:p>
          <a:p>
            <a:pPr marL="0" indent="0">
              <a:buNone/>
            </a:pPr>
            <a:r>
              <a:rPr lang="en-US" altLang="en-US" sz="3200" dirty="0" smtClean="0"/>
              <a:t>Features</a:t>
            </a:r>
          </a:p>
          <a:p>
            <a:pPr lvl="1"/>
            <a:r>
              <a:rPr lang="en-US" altLang="en-US" sz="3200" dirty="0" smtClean="0"/>
              <a:t>Chemicals</a:t>
            </a:r>
            <a:r>
              <a:rPr lang="en-US" altLang="en-US" sz="3200" dirty="0"/>
              <a:t>: Powder or Crystalline form, less mass and easy packing</a:t>
            </a:r>
          </a:p>
          <a:p>
            <a:pPr lvl="1"/>
            <a:r>
              <a:rPr lang="en-US" altLang="en-US" sz="3200" dirty="0"/>
              <a:t>Sublimate to release large volume of gas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1143003"/>
            <a:ext cx="8382000" cy="714375"/>
          </a:xfrm>
        </p:spPr>
        <p:txBody>
          <a:bodyPr/>
          <a:lstStyle/>
          <a:p>
            <a:r>
              <a:rPr lang="en-US" altLang="en-US" sz="4000" dirty="0" smtClean="0"/>
              <a:t>Selection of Chemicals</a:t>
            </a:r>
            <a:endParaRPr lang="en-US" altLang="en-US" sz="4000" dirty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57200" y="1936750"/>
            <a:ext cx="8382000" cy="4464051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3200"/>
              <a:t>Operating Temperature of Antenna </a:t>
            </a:r>
            <a:r>
              <a:rPr lang="en-US" altLang="en-US" sz="1600"/>
              <a:t>[Babuscia et al., 2013]</a:t>
            </a:r>
            <a:endParaRPr lang="en-US" altLang="en-US" sz="3200"/>
          </a:p>
          <a:p>
            <a:pPr marL="0" indent="0">
              <a:buNone/>
            </a:pPr>
            <a:r>
              <a:rPr lang="en-US" altLang="en-US" sz="3200"/>
              <a:t>Range: 				Average:</a:t>
            </a:r>
          </a:p>
          <a:p>
            <a:pPr marL="0" indent="0">
              <a:buNone/>
            </a:pPr>
            <a:r>
              <a:rPr lang="en-US" altLang="en-US" sz="3200"/>
              <a:t>	369K – 377K			  373K</a:t>
            </a:r>
          </a:p>
          <a:p>
            <a:pPr marL="0" indent="0">
              <a:buNone/>
            </a:pPr>
            <a:r>
              <a:rPr lang="en-US" altLang="en-US" sz="3200"/>
              <a:t>Sublimation Enthalpy:</a:t>
            </a:r>
          </a:p>
          <a:p>
            <a:pPr lvl="1"/>
            <a:r>
              <a:rPr lang="en-US" altLang="en-US" sz="3200"/>
              <a:t>Depends on operating temperature </a:t>
            </a:r>
          </a:p>
          <a:p>
            <a:pPr lvl="1"/>
            <a:r>
              <a:rPr lang="en-US" altLang="en-US" sz="3200"/>
              <a:t>Helps Passive Activation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1143003"/>
            <a:ext cx="8382000" cy="714375"/>
          </a:xfrm>
        </p:spPr>
        <p:txBody>
          <a:bodyPr/>
          <a:lstStyle/>
          <a:p>
            <a:r>
              <a:rPr lang="en-US" altLang="en-US" sz="4000" dirty="0" smtClean="0"/>
              <a:t>Selection </a:t>
            </a:r>
            <a:r>
              <a:rPr lang="en-US" altLang="en-US" sz="4000" smtClean="0"/>
              <a:t>of Chemicals</a:t>
            </a:r>
            <a:endParaRPr lang="en-US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6750"/>
            <a:ext cx="8382000" cy="4464051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3200" dirty="0"/>
              <a:t>Vapor Pressure</a:t>
            </a:r>
          </a:p>
          <a:p>
            <a:pPr marL="0" indent="0">
              <a:buNone/>
              <a:defRPr/>
            </a:pPr>
            <a:r>
              <a:rPr lang="en-US" sz="3200" dirty="0"/>
              <a:t>Pressure exerted by the gas on the inflatable surface</a:t>
            </a:r>
          </a:p>
          <a:p>
            <a:pPr lvl="1">
              <a:defRPr/>
            </a:pPr>
            <a:r>
              <a:rPr lang="en-US" sz="3200" dirty="0"/>
              <a:t>High Pressure: Rapid inflation and rupture</a:t>
            </a:r>
          </a:p>
          <a:p>
            <a:pPr lvl="1">
              <a:defRPr/>
            </a:pPr>
            <a:r>
              <a:rPr lang="en-US" sz="3200" dirty="0"/>
              <a:t>Low Pressure: Insufficient internal 				      pressure for inflation</a:t>
            </a:r>
          </a:p>
          <a:p>
            <a:pPr marL="457189" lvl="1" indent="0">
              <a:buNone/>
              <a:defRPr/>
            </a:pPr>
            <a:r>
              <a:rPr lang="en-US" sz="1400" dirty="0">
                <a:ea typeface="+mn-ea"/>
                <a:cs typeface="+mn-cs"/>
              </a:rPr>
              <a:t>					                         [Clemmons, 1964,Talentino,1966]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1143003"/>
            <a:ext cx="8382000" cy="714375"/>
          </a:xfrm>
        </p:spPr>
        <p:txBody>
          <a:bodyPr/>
          <a:lstStyle/>
          <a:p>
            <a:r>
              <a:rPr lang="en-US" altLang="en-US" sz="4000" dirty="0" smtClean="0"/>
              <a:t>Candidate Chemicals</a:t>
            </a:r>
            <a:endParaRPr lang="en-US" altLang="en-US" sz="4000" dirty="0"/>
          </a:p>
        </p:txBody>
      </p:sp>
      <p:sp>
        <p:nvSpPr>
          <p:cNvPr id="35843" name="Content Placeholder 3"/>
          <p:cNvSpPr>
            <a:spLocks noGrp="1"/>
          </p:cNvSpPr>
          <p:nvPr>
            <p:ph idx="1"/>
          </p:nvPr>
        </p:nvSpPr>
        <p:spPr>
          <a:xfrm>
            <a:off x="457200" y="1936750"/>
            <a:ext cx="8382000" cy="4464051"/>
          </a:xfrm>
        </p:spPr>
        <p:txBody>
          <a:bodyPr/>
          <a:lstStyle/>
          <a:p>
            <a:pPr marL="457189" lvl="1" indent="0">
              <a:buNone/>
              <a:defRPr/>
            </a:pPr>
            <a:r>
              <a:rPr lang="en-US" altLang="en-US" dirty="0" smtClean="0"/>
              <a:t>From an extensive list of sublimating chemicals the following were shortlisted </a:t>
            </a:r>
            <a:r>
              <a:rPr lang="en-US" altLang="en-US" sz="1400" dirty="0">
                <a:ea typeface="+mn-ea"/>
                <a:cs typeface="+mn-cs"/>
              </a:rPr>
              <a:t>[Jones, A.H, 1960]</a:t>
            </a:r>
          </a:p>
          <a:p>
            <a:pPr marL="0" indent="0">
              <a:buNone/>
              <a:defRPr/>
            </a:pPr>
            <a:endParaRPr lang="en-US" altLang="en-US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38200" y="3200401"/>
          <a:ext cx="7543801" cy="31584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49735"/>
                <a:gridCol w="1716143"/>
                <a:gridCol w="1749123"/>
                <a:gridCol w="1828800"/>
              </a:tblGrid>
              <a:tr h="8629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u="none" strike="noStrike" dirty="0" smtClean="0">
                          <a:effectLst/>
                        </a:rPr>
                        <a:t>SUBLIMATING </a:t>
                      </a:r>
                    </a:p>
                    <a:p>
                      <a:pPr algn="ctr" fontAlgn="b"/>
                      <a:r>
                        <a:rPr lang="en-US" sz="1900" b="1" u="none" strike="noStrike" dirty="0" smtClean="0">
                          <a:effectLst/>
                        </a:rPr>
                        <a:t>POWDERS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u="none" strike="noStrike" dirty="0" smtClean="0">
                          <a:effectLst/>
                        </a:rPr>
                        <a:t>CHEMICAL FORMULA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u="none" strike="noStrike" dirty="0" smtClean="0">
                          <a:effectLst/>
                        </a:rPr>
                        <a:t>MOLECULAR MASS (g)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 </a:t>
                      </a:r>
                    </a:p>
                    <a:p>
                      <a:pPr algn="ctr" fontAlgn="b"/>
                      <a:r>
                        <a:rPr lang="en-US" sz="19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REQUIRED (mg)</a:t>
                      </a:r>
                      <a:endParaRPr lang="en-US" sz="19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Benzoic acid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C7H6O2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122.12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0.86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 smtClean="0">
                          <a:effectLst/>
                        </a:rPr>
                        <a:t>Butyramide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C4H9NO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87.12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0.62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 smtClean="0">
                          <a:effectLst/>
                        </a:rPr>
                        <a:t>Diformylhydrazine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C2H4N2O2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88.07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0.62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 smtClean="0">
                          <a:effectLst/>
                        </a:rPr>
                        <a:t>Hexachloroethane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C2Cl6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236.74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1.68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O-</a:t>
                      </a:r>
                      <a:r>
                        <a:rPr lang="en-US" sz="1600" u="none" strike="noStrike" dirty="0" err="1" smtClean="0">
                          <a:effectLst/>
                        </a:rPr>
                        <a:t>methoxybenzoic</a:t>
                      </a:r>
                      <a:r>
                        <a:rPr lang="en-US" sz="1600" u="none" strike="noStrike" dirty="0" smtClean="0">
                          <a:effectLst/>
                        </a:rPr>
                        <a:t> acid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C8H8O3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152.15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1.08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Oxalic acid (anhydrous)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H2C2O4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90.03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0.64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 smtClean="0">
                          <a:effectLst/>
                        </a:rPr>
                        <a:t>Pyrene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C16H10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202.25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1.43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 smtClean="0">
                          <a:effectLst/>
                        </a:rPr>
                        <a:t>Salicyclic</a:t>
                      </a:r>
                      <a:r>
                        <a:rPr lang="en-US" sz="1600" u="none" strike="noStrike" dirty="0" smtClean="0">
                          <a:effectLst/>
                        </a:rPr>
                        <a:t> acid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C7H6O3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138.12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0.98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Urea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CH4N2O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60.06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0.43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57200" y="1143003"/>
            <a:ext cx="8382000" cy="714375"/>
          </a:xfrm>
        </p:spPr>
        <p:txBody>
          <a:bodyPr/>
          <a:lstStyle/>
          <a:p>
            <a:r>
              <a:rPr lang="en-US" altLang="en-US" sz="4000" dirty="0" err="1" smtClean="0"/>
              <a:t>Rigidization</a:t>
            </a:r>
            <a:r>
              <a:rPr lang="en-US" altLang="en-US" sz="4000" dirty="0" smtClean="0"/>
              <a:t> Techniques</a:t>
            </a:r>
            <a:endParaRPr lang="en-US" altLang="en-US" sz="4000" dirty="0"/>
          </a:p>
        </p:txBody>
      </p:sp>
      <p:sp>
        <p:nvSpPr>
          <p:cNvPr id="35843" name="Content Placeholder 3"/>
          <p:cNvSpPr>
            <a:spLocks noGrp="1"/>
          </p:cNvSpPr>
          <p:nvPr>
            <p:ph idx="1"/>
          </p:nvPr>
        </p:nvSpPr>
        <p:spPr>
          <a:xfrm>
            <a:off x="457200" y="1936750"/>
            <a:ext cx="8382000" cy="4464051"/>
          </a:xfrm>
        </p:spPr>
        <p:txBody>
          <a:bodyPr/>
          <a:lstStyle/>
          <a:p>
            <a:pPr lvl="1">
              <a:defRPr/>
            </a:pPr>
            <a:r>
              <a:rPr lang="da-DK" altLang="en-US" dirty="0" smtClean="0"/>
              <a:t>UV </a:t>
            </a:r>
            <a:r>
              <a:rPr lang="da-DK" altLang="en-US" dirty="0"/>
              <a:t>setting resins </a:t>
            </a:r>
            <a:r>
              <a:rPr lang="da-DK" altLang="en-US" sz="1400" dirty="0">
                <a:ea typeface="+mn-ea"/>
                <a:cs typeface="+mn-cs"/>
              </a:rPr>
              <a:t>[</a:t>
            </a:r>
            <a:r>
              <a:rPr lang="da-DK" altLang="en-US" sz="1400" dirty="0" smtClean="0">
                <a:ea typeface="+mn-ea"/>
                <a:cs typeface="+mn-cs"/>
              </a:rPr>
              <a:t>Keller </a:t>
            </a:r>
            <a:r>
              <a:rPr lang="da-DK" altLang="en-US" sz="1400" dirty="0">
                <a:ea typeface="+mn-ea"/>
                <a:cs typeface="+mn-cs"/>
              </a:rPr>
              <a:t>et al</a:t>
            </a:r>
            <a:r>
              <a:rPr lang="da-DK" altLang="en-US" sz="1400" dirty="0" smtClean="0">
                <a:ea typeface="+mn-ea"/>
                <a:cs typeface="+mn-cs"/>
              </a:rPr>
              <a:t>., 1964</a:t>
            </a:r>
            <a:r>
              <a:rPr lang="da-DK" altLang="en-US" sz="1400" dirty="0">
                <a:ea typeface="+mn-ea"/>
                <a:cs typeface="+mn-cs"/>
              </a:rPr>
              <a:t>]</a:t>
            </a:r>
          </a:p>
          <a:p>
            <a:pPr lvl="1">
              <a:defRPr/>
            </a:pPr>
            <a:r>
              <a:rPr lang="da-DK" altLang="en-US" dirty="0"/>
              <a:t>Thermosetting resins </a:t>
            </a:r>
            <a:r>
              <a:rPr lang="da-DK" altLang="en-US" sz="1400" dirty="0">
                <a:ea typeface="+mn-ea"/>
                <a:cs typeface="+mn-cs"/>
              </a:rPr>
              <a:t>[</a:t>
            </a:r>
            <a:r>
              <a:rPr lang="da-DK" altLang="en-US" sz="1400" dirty="0" smtClean="0">
                <a:ea typeface="+mn-ea"/>
                <a:cs typeface="+mn-cs"/>
              </a:rPr>
              <a:t>Cadogen </a:t>
            </a:r>
            <a:r>
              <a:rPr lang="da-DK" altLang="en-US" sz="1400" dirty="0">
                <a:ea typeface="+mn-ea"/>
                <a:cs typeface="+mn-cs"/>
              </a:rPr>
              <a:t>et al., </a:t>
            </a:r>
            <a:r>
              <a:rPr lang="da-DK" altLang="en-US" sz="1400" dirty="0" smtClean="0">
                <a:ea typeface="+mn-ea"/>
                <a:cs typeface="+mn-cs"/>
              </a:rPr>
              <a:t>2001]</a:t>
            </a:r>
            <a:endParaRPr lang="da-DK" altLang="en-US" sz="1400" dirty="0">
              <a:ea typeface="+mn-ea"/>
              <a:cs typeface="+mn-cs"/>
            </a:endParaRPr>
          </a:p>
          <a:p>
            <a:pPr lvl="1">
              <a:defRPr/>
            </a:pPr>
            <a:r>
              <a:rPr lang="da-DK" altLang="en-US" dirty="0"/>
              <a:t>Glass transition resins </a:t>
            </a:r>
            <a:r>
              <a:rPr lang="da-DK" altLang="en-US" sz="1400" dirty="0">
                <a:ea typeface="+mn-ea"/>
                <a:cs typeface="+mn-cs"/>
              </a:rPr>
              <a:t>[</a:t>
            </a:r>
            <a:r>
              <a:rPr lang="da-DK" altLang="en-US" sz="1400" dirty="0" smtClean="0">
                <a:ea typeface="+mn-ea"/>
                <a:cs typeface="+mn-cs"/>
              </a:rPr>
              <a:t>Lichodziejewski </a:t>
            </a:r>
            <a:r>
              <a:rPr lang="da-DK" altLang="en-US" sz="1400" dirty="0">
                <a:ea typeface="+mn-ea"/>
                <a:cs typeface="+mn-cs"/>
              </a:rPr>
              <a:t>et al., </a:t>
            </a:r>
            <a:r>
              <a:rPr lang="da-DK" altLang="en-US" sz="1400" dirty="0" smtClean="0">
                <a:ea typeface="+mn-ea"/>
                <a:cs typeface="+mn-cs"/>
              </a:rPr>
              <a:t>2005]</a:t>
            </a:r>
            <a:endParaRPr lang="da-DK" altLang="en-US" sz="1400" dirty="0">
              <a:ea typeface="+mn-ea"/>
              <a:cs typeface="+mn-cs"/>
            </a:endParaRPr>
          </a:p>
          <a:p>
            <a:pPr lvl="1">
              <a:defRPr/>
            </a:pPr>
            <a:r>
              <a:rPr lang="da-DK" altLang="en-US" dirty="0"/>
              <a:t>Gas cured resins </a:t>
            </a:r>
            <a:r>
              <a:rPr lang="da-DK" altLang="en-US" sz="1400" dirty="0">
                <a:ea typeface="+mn-ea"/>
                <a:cs typeface="+mn-cs"/>
              </a:rPr>
              <a:t>[</a:t>
            </a:r>
            <a:r>
              <a:rPr lang="da-DK" altLang="en-US" sz="1400" dirty="0" smtClean="0">
                <a:ea typeface="+mn-ea"/>
                <a:cs typeface="+mn-cs"/>
              </a:rPr>
              <a:t>Bernasconi </a:t>
            </a:r>
            <a:r>
              <a:rPr lang="da-DK" altLang="en-US" sz="1400" dirty="0">
                <a:ea typeface="+mn-ea"/>
                <a:cs typeface="+mn-cs"/>
              </a:rPr>
              <a:t>et al., </a:t>
            </a:r>
            <a:r>
              <a:rPr lang="da-DK" altLang="en-US" sz="1400" dirty="0" smtClean="0">
                <a:ea typeface="+mn-ea"/>
                <a:cs typeface="+mn-cs"/>
              </a:rPr>
              <a:t>1990]</a:t>
            </a:r>
            <a:endParaRPr lang="da-DK" altLang="en-US" sz="1400" dirty="0">
              <a:ea typeface="+mn-ea"/>
              <a:cs typeface="+mn-cs"/>
            </a:endParaRPr>
          </a:p>
          <a:p>
            <a:pPr lvl="1">
              <a:defRPr/>
            </a:pPr>
            <a:r>
              <a:rPr lang="da-DK" altLang="en-US" dirty="0"/>
              <a:t>Stretched metal laminates </a:t>
            </a:r>
            <a:r>
              <a:rPr lang="da-DK" altLang="en-US" sz="1400" dirty="0">
                <a:ea typeface="+mn-ea"/>
                <a:cs typeface="+mn-cs"/>
              </a:rPr>
              <a:t>[</a:t>
            </a:r>
            <a:r>
              <a:rPr lang="da-DK" altLang="en-US" sz="1400" dirty="0" smtClean="0">
                <a:ea typeface="+mn-ea"/>
                <a:cs typeface="+mn-cs"/>
              </a:rPr>
              <a:t>James </a:t>
            </a:r>
            <a:r>
              <a:rPr lang="da-DK" altLang="en-US" sz="1400" dirty="0">
                <a:ea typeface="+mn-ea"/>
                <a:cs typeface="+mn-cs"/>
              </a:rPr>
              <a:t>et al., 1964, Bahiman et al.,</a:t>
            </a:r>
            <a:r>
              <a:rPr lang="da-DK" altLang="en-US" sz="1400" dirty="0" smtClean="0">
                <a:ea typeface="+mn-ea"/>
                <a:cs typeface="+mn-cs"/>
              </a:rPr>
              <a:t>1965]</a:t>
            </a:r>
            <a:endParaRPr lang="da-DK" altLang="en-US" sz="1400" dirty="0">
              <a:ea typeface="+mn-ea"/>
              <a:cs typeface="+mn-cs"/>
            </a:endParaRPr>
          </a:p>
          <a:p>
            <a:pPr lvl="1">
              <a:defRPr/>
            </a:pPr>
            <a:r>
              <a:rPr lang="da-DK" altLang="en-US" dirty="0"/>
              <a:t>Evaporation hardened </a:t>
            </a:r>
            <a:r>
              <a:rPr lang="da-DK" altLang="en-US" dirty="0" smtClean="0"/>
              <a:t>rigidizing foams</a:t>
            </a:r>
            <a:r>
              <a:rPr lang="da-DK" altLang="en-US" sz="1400" dirty="0">
                <a:ea typeface="+mn-ea"/>
                <a:cs typeface="+mn-cs"/>
              </a:rPr>
              <a:t>[</a:t>
            </a:r>
            <a:r>
              <a:rPr lang="da-DK" altLang="en-US" sz="1400" dirty="0" smtClean="0">
                <a:ea typeface="+mn-ea"/>
                <a:cs typeface="+mn-cs"/>
              </a:rPr>
              <a:t>Schnell </a:t>
            </a:r>
            <a:r>
              <a:rPr lang="da-DK" altLang="en-US" sz="1400" dirty="0">
                <a:ea typeface="+mn-ea"/>
                <a:cs typeface="+mn-cs"/>
              </a:rPr>
              <a:t>et al., </a:t>
            </a:r>
            <a:r>
              <a:rPr lang="da-DK" altLang="en-US" sz="1400" dirty="0" smtClean="0">
                <a:ea typeface="+mn-ea"/>
                <a:cs typeface="+mn-cs"/>
              </a:rPr>
              <a:t>2002]</a:t>
            </a:r>
            <a:endParaRPr lang="da-DK" altLang="en-US" sz="1400" dirty="0"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457200" y="1143003"/>
            <a:ext cx="8382000" cy="714375"/>
          </a:xfrm>
        </p:spPr>
        <p:txBody>
          <a:bodyPr/>
          <a:lstStyle/>
          <a:p>
            <a:r>
              <a:rPr lang="en-US" altLang="en-US" sz="4000" dirty="0" err="1" smtClean="0"/>
              <a:t>Rigidization</a:t>
            </a:r>
            <a:r>
              <a:rPr lang="en-US" altLang="en-US" sz="4000" dirty="0" smtClean="0"/>
              <a:t> Techniques</a:t>
            </a:r>
            <a:endParaRPr lang="en-US" altLang="en-US" sz="4000" dirty="0"/>
          </a:p>
        </p:txBody>
      </p:sp>
      <p:sp>
        <p:nvSpPr>
          <p:cNvPr id="35843" name="Content Placeholder 3"/>
          <p:cNvSpPr>
            <a:spLocks noGrp="1"/>
          </p:cNvSpPr>
          <p:nvPr>
            <p:ph idx="1"/>
          </p:nvPr>
        </p:nvSpPr>
        <p:spPr>
          <a:xfrm>
            <a:off x="461963" y="1857378"/>
            <a:ext cx="8382000" cy="4695825"/>
          </a:xfrm>
        </p:spPr>
        <p:txBody>
          <a:bodyPr/>
          <a:lstStyle/>
          <a:p>
            <a:pPr marL="0" indent="0">
              <a:buClrTx/>
              <a:buNone/>
              <a:defRPr/>
            </a:pPr>
            <a:r>
              <a:rPr lang="en-US" sz="3200" dirty="0"/>
              <a:t>Proposed Technique</a:t>
            </a:r>
          </a:p>
          <a:p>
            <a:pPr marL="742932" lvl="2" indent="-342891">
              <a:buClrTx/>
              <a:buSzPct val="60000"/>
              <a:buFont typeface="Wingdings" panose="05000000000000000000" pitchFamily="2" charset="2"/>
              <a:buChar char=""/>
              <a:defRPr/>
            </a:pPr>
            <a:r>
              <a:rPr lang="en-US" dirty="0">
                <a:ea typeface="+mn-ea"/>
                <a:cs typeface="+mn-cs"/>
              </a:rPr>
              <a:t>UV Curable Ink sprayed over the antenna surface</a:t>
            </a:r>
          </a:p>
          <a:p>
            <a:pPr marL="742932" lvl="2" indent="-342891">
              <a:buClrTx/>
              <a:buSzPct val="60000"/>
              <a:buFont typeface="Wingdings" panose="05000000000000000000" pitchFamily="2" charset="2"/>
              <a:buChar char=""/>
              <a:defRPr/>
            </a:pPr>
            <a:r>
              <a:rPr lang="en-US" dirty="0">
                <a:ea typeface="+mn-ea"/>
                <a:cs typeface="+mn-cs"/>
              </a:rPr>
              <a:t>Curing through rapid polymerization</a:t>
            </a:r>
          </a:p>
          <a:p>
            <a:pPr marL="0" indent="0">
              <a:buClrTx/>
              <a:buNone/>
              <a:defRPr/>
            </a:pPr>
            <a:r>
              <a:rPr lang="en-US" sz="3200" dirty="0"/>
              <a:t>Advantages</a:t>
            </a:r>
          </a:p>
          <a:p>
            <a:pPr marL="742932" lvl="2" indent="-342891">
              <a:buClrTx/>
              <a:buSzPct val="60000"/>
              <a:buFont typeface="Wingdings" panose="05000000000000000000" pitchFamily="2" charset="2"/>
              <a:buChar char=""/>
              <a:defRPr/>
            </a:pPr>
            <a:r>
              <a:rPr lang="en-US" dirty="0">
                <a:ea typeface="+mn-ea"/>
                <a:cs typeface="+mn-cs"/>
              </a:rPr>
              <a:t>Rapid Curing (&lt;20s) </a:t>
            </a:r>
            <a:r>
              <a:rPr lang="en-US" sz="1400" dirty="0">
                <a:ea typeface="+mn-ea"/>
                <a:cs typeface="+mn-cs"/>
              </a:rPr>
              <a:t>[</a:t>
            </a:r>
            <a:r>
              <a:rPr lang="en-US" sz="1400" dirty="0" err="1" smtClean="0">
                <a:ea typeface="+mn-ea"/>
                <a:cs typeface="+mn-cs"/>
              </a:rPr>
              <a:t>Chattopadhyay</a:t>
            </a:r>
            <a:r>
              <a:rPr lang="en-US" sz="1400" dirty="0" smtClean="0">
                <a:ea typeface="+mn-ea"/>
                <a:cs typeface="+mn-cs"/>
              </a:rPr>
              <a:t> </a:t>
            </a:r>
            <a:r>
              <a:rPr lang="en-US" sz="1400" dirty="0">
                <a:ea typeface="+mn-ea"/>
                <a:cs typeface="+mn-cs"/>
              </a:rPr>
              <a:t>et al., </a:t>
            </a:r>
            <a:r>
              <a:rPr lang="en-US" sz="1400" dirty="0" smtClean="0">
                <a:ea typeface="+mn-ea"/>
                <a:cs typeface="+mn-cs"/>
              </a:rPr>
              <a:t>2005]</a:t>
            </a:r>
            <a:endParaRPr lang="en-US" sz="1400" dirty="0">
              <a:ea typeface="+mn-ea"/>
              <a:cs typeface="+mn-cs"/>
            </a:endParaRPr>
          </a:p>
          <a:p>
            <a:pPr marL="742932" lvl="2" indent="-342891">
              <a:buClrTx/>
              <a:buSzPct val="60000"/>
              <a:buFont typeface="Wingdings" panose="05000000000000000000" pitchFamily="2" charset="2"/>
              <a:buChar char=""/>
              <a:defRPr/>
            </a:pPr>
            <a:r>
              <a:rPr lang="en-US" dirty="0">
                <a:ea typeface="+mn-ea"/>
                <a:cs typeface="+mn-cs"/>
              </a:rPr>
              <a:t>Flexible coating post curing </a:t>
            </a:r>
            <a:r>
              <a:rPr lang="en-US" sz="1400" dirty="0">
                <a:ea typeface="+mn-ea"/>
                <a:cs typeface="+mn-cs"/>
              </a:rPr>
              <a:t>[</a:t>
            </a:r>
            <a:r>
              <a:rPr lang="en-US" sz="1400" dirty="0" err="1" smtClean="0">
                <a:ea typeface="+mn-ea"/>
                <a:cs typeface="+mn-cs"/>
              </a:rPr>
              <a:t>Schwalm</a:t>
            </a:r>
            <a:r>
              <a:rPr lang="en-US" sz="1400" dirty="0" smtClean="0">
                <a:ea typeface="+mn-ea"/>
                <a:cs typeface="+mn-cs"/>
              </a:rPr>
              <a:t> </a:t>
            </a:r>
            <a:r>
              <a:rPr lang="en-US" sz="1400" dirty="0">
                <a:ea typeface="+mn-ea"/>
                <a:cs typeface="+mn-cs"/>
              </a:rPr>
              <a:t>et al., </a:t>
            </a:r>
            <a:r>
              <a:rPr lang="en-US" sz="1400" dirty="0" smtClean="0">
                <a:ea typeface="+mn-ea"/>
                <a:cs typeface="+mn-cs"/>
              </a:rPr>
              <a:t>1997]</a:t>
            </a:r>
            <a:endParaRPr lang="en-US" sz="1400" dirty="0">
              <a:ea typeface="+mn-ea"/>
              <a:cs typeface="+mn-cs"/>
            </a:endParaRPr>
          </a:p>
          <a:p>
            <a:pPr marL="742932" lvl="2" indent="-342891">
              <a:buClrTx/>
              <a:buSzPct val="60000"/>
              <a:buFont typeface="Wingdings" panose="05000000000000000000" pitchFamily="2" charset="2"/>
              <a:buChar char=""/>
              <a:defRPr/>
            </a:pPr>
            <a:r>
              <a:rPr lang="en-US" dirty="0">
                <a:ea typeface="+mn-ea"/>
                <a:cs typeface="+mn-cs"/>
              </a:rPr>
              <a:t>No hazardous vapors </a:t>
            </a:r>
            <a:r>
              <a:rPr lang="en-US" sz="1400" dirty="0">
                <a:ea typeface="+mn-ea"/>
                <a:cs typeface="+mn-cs"/>
              </a:rPr>
              <a:t>[</a:t>
            </a:r>
            <a:r>
              <a:rPr lang="en-US" sz="1400" dirty="0" err="1" smtClean="0">
                <a:ea typeface="+mn-ea"/>
                <a:cs typeface="+mn-cs"/>
              </a:rPr>
              <a:t>Chattopadhyay</a:t>
            </a:r>
            <a:r>
              <a:rPr lang="en-US" sz="1400" dirty="0" smtClean="0">
                <a:ea typeface="+mn-ea"/>
                <a:cs typeface="+mn-cs"/>
              </a:rPr>
              <a:t> </a:t>
            </a:r>
            <a:r>
              <a:rPr lang="en-US" sz="1400" dirty="0">
                <a:ea typeface="+mn-ea"/>
                <a:cs typeface="+mn-cs"/>
              </a:rPr>
              <a:t>et al., </a:t>
            </a:r>
            <a:r>
              <a:rPr lang="en-US" sz="1400" dirty="0" smtClean="0">
                <a:ea typeface="+mn-ea"/>
                <a:cs typeface="+mn-cs"/>
              </a:rPr>
              <a:t>2005]</a:t>
            </a:r>
            <a:endParaRPr lang="en-US" sz="1400" dirty="0">
              <a:ea typeface="+mn-ea"/>
              <a:cs typeface="+mn-cs"/>
            </a:endParaRPr>
          </a:p>
          <a:p>
            <a:pPr marL="742932" lvl="2" indent="-342891">
              <a:buClrTx/>
              <a:buSzPct val="60000"/>
              <a:buFont typeface="Wingdings" panose="05000000000000000000" pitchFamily="2" charset="2"/>
              <a:buChar char=""/>
              <a:defRPr/>
            </a:pPr>
            <a:r>
              <a:rPr lang="en-US" dirty="0">
                <a:ea typeface="+mn-ea"/>
                <a:cs typeface="+mn-cs"/>
              </a:rPr>
              <a:t>Low UV Energy </a:t>
            </a:r>
            <a:r>
              <a:rPr lang="en-US" dirty="0" smtClean="0">
                <a:ea typeface="+mn-ea"/>
                <a:cs typeface="+mn-cs"/>
              </a:rPr>
              <a:t>requirement </a:t>
            </a:r>
            <a:r>
              <a:rPr lang="en-US" sz="1400" dirty="0">
                <a:ea typeface="+mn-ea"/>
                <a:cs typeface="+mn-cs"/>
              </a:rPr>
              <a:t>[</a:t>
            </a:r>
            <a:r>
              <a:rPr lang="en-US" sz="1400" dirty="0" err="1" smtClean="0">
                <a:ea typeface="+mn-ea"/>
                <a:cs typeface="+mn-cs"/>
              </a:rPr>
              <a:t>Chattopadhyay</a:t>
            </a:r>
            <a:r>
              <a:rPr lang="en-US" sz="1400" dirty="0" smtClean="0">
                <a:ea typeface="+mn-ea"/>
                <a:cs typeface="+mn-cs"/>
              </a:rPr>
              <a:t> </a:t>
            </a:r>
            <a:r>
              <a:rPr lang="en-US" sz="1400" dirty="0">
                <a:ea typeface="+mn-ea"/>
                <a:cs typeface="+mn-cs"/>
              </a:rPr>
              <a:t>et al., </a:t>
            </a:r>
            <a:r>
              <a:rPr lang="en-US" sz="1400" dirty="0" smtClean="0">
                <a:ea typeface="+mn-ea"/>
                <a:cs typeface="+mn-cs"/>
              </a:rPr>
              <a:t>2005]</a:t>
            </a:r>
            <a:endParaRPr lang="en-US" sz="1400" dirty="0">
              <a:ea typeface="+mn-ea"/>
              <a:cs typeface="+mn-cs"/>
            </a:endParaRPr>
          </a:p>
          <a:p>
            <a:pPr marL="742932" lvl="2" indent="-342891">
              <a:buClrTx/>
              <a:buSzPct val="60000"/>
              <a:buFont typeface="Wingdings" panose="05000000000000000000" pitchFamily="2" charset="2"/>
              <a:buChar char=""/>
              <a:defRPr/>
            </a:pPr>
            <a:r>
              <a:rPr lang="en-US" dirty="0">
                <a:ea typeface="+mn-ea"/>
                <a:cs typeface="+mn-cs"/>
              </a:rPr>
              <a:t>Clear coating possible </a:t>
            </a:r>
            <a:r>
              <a:rPr lang="en-US" sz="1400" dirty="0">
                <a:ea typeface="+mn-ea"/>
                <a:cs typeface="+mn-cs"/>
              </a:rPr>
              <a:t>[</a:t>
            </a:r>
            <a:r>
              <a:rPr lang="en-US" sz="1400" dirty="0" err="1" smtClean="0">
                <a:ea typeface="+mn-ea"/>
                <a:cs typeface="+mn-cs"/>
              </a:rPr>
              <a:t>Seubert</a:t>
            </a:r>
            <a:r>
              <a:rPr lang="en-US" sz="1400" dirty="0" smtClean="0">
                <a:ea typeface="+mn-ea"/>
                <a:cs typeface="+mn-cs"/>
              </a:rPr>
              <a:t> </a:t>
            </a:r>
            <a:r>
              <a:rPr lang="en-US" sz="1400" dirty="0">
                <a:ea typeface="+mn-ea"/>
                <a:cs typeface="+mn-cs"/>
              </a:rPr>
              <a:t>et al.,</a:t>
            </a:r>
            <a:r>
              <a:rPr lang="en-US" sz="1400" dirty="0" smtClean="0">
                <a:ea typeface="+mn-ea"/>
                <a:cs typeface="+mn-cs"/>
              </a:rPr>
              <a:t>2004]</a:t>
            </a:r>
            <a:endParaRPr lang="en-US" sz="1400" dirty="0">
              <a:ea typeface="+mn-ea"/>
              <a:cs typeface="+mn-cs"/>
            </a:endParaRPr>
          </a:p>
          <a:p>
            <a:pPr marL="742932" lvl="2" indent="-342891">
              <a:buClrTx/>
              <a:buSzPct val="60000"/>
              <a:buFont typeface="Wingdings" panose="05000000000000000000" pitchFamily="2" charset="2"/>
              <a:buChar char=""/>
              <a:defRPr/>
            </a:pPr>
            <a:r>
              <a:rPr lang="en-US" dirty="0">
                <a:ea typeface="+mn-ea"/>
                <a:cs typeface="+mn-cs"/>
              </a:rPr>
              <a:t>Strong mechanical property </a:t>
            </a:r>
            <a:r>
              <a:rPr lang="en-US" sz="1400" dirty="0">
                <a:ea typeface="+mn-ea"/>
                <a:cs typeface="+mn-cs"/>
              </a:rPr>
              <a:t>[</a:t>
            </a:r>
            <a:r>
              <a:rPr lang="en-US" sz="1400" dirty="0" err="1" smtClean="0">
                <a:ea typeface="+mn-ea"/>
                <a:cs typeface="+mn-cs"/>
              </a:rPr>
              <a:t>Chattopadhyay</a:t>
            </a:r>
            <a:r>
              <a:rPr lang="en-US" sz="1400" dirty="0" smtClean="0">
                <a:ea typeface="+mn-ea"/>
                <a:cs typeface="+mn-cs"/>
              </a:rPr>
              <a:t> </a:t>
            </a:r>
            <a:r>
              <a:rPr lang="en-US" sz="1400" dirty="0">
                <a:ea typeface="+mn-ea"/>
                <a:cs typeface="+mn-cs"/>
              </a:rPr>
              <a:t>et al., </a:t>
            </a:r>
            <a:r>
              <a:rPr lang="en-US" sz="1400" dirty="0" smtClean="0">
                <a:ea typeface="+mn-ea"/>
                <a:cs typeface="+mn-cs"/>
              </a:rPr>
              <a:t>2005]</a:t>
            </a:r>
            <a:endParaRPr lang="en-US" sz="1400" dirty="0"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 smtClean="0"/>
              <a:t>Analysis</a:t>
            </a:r>
            <a:endParaRPr lang="en-US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1446" lvl="2" indent="0">
              <a:buSzPct val="60000"/>
              <a:buNone/>
              <a:defRPr/>
            </a:pPr>
            <a:r>
              <a:rPr lang="en-US" sz="3200" dirty="0"/>
              <a:t>Verified structural integrity of 2 prototypes</a:t>
            </a:r>
          </a:p>
          <a:p>
            <a:pPr marL="171446" lvl="2" indent="0">
              <a:buSzPct val="60000"/>
              <a:buNone/>
              <a:defRPr/>
            </a:pPr>
            <a:endParaRPr lang="en-US" sz="1400" dirty="0"/>
          </a:p>
          <a:p>
            <a:pPr marL="171446" lvl="2" indent="0">
              <a:buSzPct val="60000"/>
              <a:buNone/>
              <a:defRPr/>
            </a:pPr>
            <a:r>
              <a:rPr lang="en-US" sz="3200" dirty="0"/>
              <a:t>Forces applied</a:t>
            </a:r>
          </a:p>
          <a:p>
            <a:pPr marL="342891" lvl="1" indent="-342891">
              <a:buSzPct val="60000"/>
              <a:buFont typeface="Wingdings" panose="05000000000000000000" pitchFamily="2" charset="2"/>
              <a:buChar char=""/>
              <a:defRPr/>
            </a:pPr>
            <a:r>
              <a:rPr lang="en-US" sz="3200" dirty="0">
                <a:ea typeface="+mn-ea"/>
                <a:cs typeface="+mn-cs"/>
              </a:rPr>
              <a:t>Centrifugal Force</a:t>
            </a:r>
          </a:p>
          <a:p>
            <a:pPr marL="0" indent="-400041">
              <a:buClr>
                <a:schemeClr val="bg2"/>
              </a:buClr>
              <a:buFont typeface="Wingdings" panose="05000000000000000000" pitchFamily="2" charset="2"/>
              <a:buChar char=""/>
              <a:defRPr/>
            </a:pPr>
            <a:r>
              <a:rPr lang="en-US" sz="3200" dirty="0"/>
              <a:t>Radiation Force</a:t>
            </a:r>
          </a:p>
          <a:p>
            <a:pPr marL="0" indent="-400041">
              <a:buClr>
                <a:schemeClr val="bg2"/>
              </a:buClr>
              <a:buFont typeface="Wingdings" panose="05000000000000000000" pitchFamily="2" charset="2"/>
              <a:buChar char=""/>
              <a:defRPr/>
            </a:pPr>
            <a:r>
              <a:rPr lang="en-US" sz="3200" dirty="0"/>
              <a:t>Internal Vapor Pressure</a:t>
            </a:r>
          </a:p>
          <a:p>
            <a:pPr marL="400041" lvl="2" indent="0">
              <a:buClr>
                <a:schemeClr val="bg2"/>
              </a:buClr>
              <a:buSzPct val="60000"/>
              <a:buNone/>
              <a:defRPr/>
            </a:pPr>
            <a:endParaRPr lang="en-US" dirty="0">
              <a:ea typeface="+mn-ea"/>
              <a:cs typeface="+mn-cs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23" b="38"/>
          <a:stretch/>
        </p:blipFill>
        <p:spPr>
          <a:xfrm>
            <a:off x="5633965" y="2514600"/>
            <a:ext cx="3205237" cy="2057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965" y="4572001"/>
            <a:ext cx="3205237" cy="19896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772400" y="4313650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Prototype-I</a:t>
            </a:r>
            <a:endParaRPr lang="en-US" sz="1400" dirty="0">
              <a:ln>
                <a:solidFill>
                  <a:schemeClr val="bg2"/>
                </a:solidFill>
              </a:ln>
              <a:solidFill>
                <a:schemeClr val="bg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52047" y="6420477"/>
            <a:ext cx="10599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Prototype-II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457200" y="1143003"/>
            <a:ext cx="8382000" cy="714375"/>
          </a:xfrm>
        </p:spPr>
        <p:txBody>
          <a:bodyPr/>
          <a:lstStyle/>
          <a:p>
            <a:r>
              <a:rPr lang="en-US" altLang="en-US" sz="4000" dirty="0" smtClean="0"/>
              <a:t>Results</a:t>
            </a:r>
            <a:endParaRPr lang="en-US" alt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843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461963" y="1857378"/>
                <a:ext cx="8382000" cy="4695825"/>
              </a:xfrm>
            </p:spPr>
            <p:txBody>
              <a:bodyPr/>
              <a:lstStyle/>
              <a:p>
                <a:pPr marL="0" indent="0" algn="ctr">
                  <a:buClrTx/>
                  <a:buNone/>
                  <a:defRPr/>
                </a:pPr>
                <a:r>
                  <a:rPr lang="en-US" sz="3200" kern="1200" dirty="0"/>
                  <a:t>Max. Deformation of Mylar at Break</a:t>
                </a:r>
              </a:p>
              <a:p>
                <a:pPr marL="0" indent="0" algn="ctr">
                  <a:buClrTx/>
                  <a:buNone/>
                  <a:defRPr/>
                </a:pPr>
                <a:r>
                  <a:rPr lang="en-US" sz="3200" kern="1200" dirty="0"/>
                  <a:t>5.226x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kern="120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 kern="1200"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US" sz="3200" i="1" kern="120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US" sz="3200" i="1" kern="1200">
                            <a:latin typeface="Cambria Math" panose="02040503050406030204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en-US" sz="3200" kern="1200" dirty="0"/>
                  <a:t>mm</a:t>
                </a:r>
              </a:p>
              <a:p>
                <a:pPr marL="0" indent="0">
                  <a:buClrTx/>
                  <a:buNone/>
                  <a:defRPr/>
                </a:pPr>
                <a:r>
                  <a:rPr lang="en-US" sz="3200" dirty="0"/>
                  <a:t>	</a:t>
                </a:r>
              </a:p>
            </p:txBody>
          </p:sp>
        </mc:Choice>
        <mc:Fallback xmlns="">
          <p:sp>
            <p:nvSpPr>
              <p:cNvPr id="35843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5963" y="1857376"/>
                <a:ext cx="8382000" cy="4695825"/>
              </a:xfrm>
              <a:blipFill rotWithShape="0">
                <a:blip r:embed="rId3"/>
                <a:stretch>
                  <a:fillRect t="-1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4834084"/>
              </p:ext>
            </p:extLst>
          </p:nvPr>
        </p:nvGraphicFramePr>
        <p:xfrm>
          <a:off x="914404" y="3048002"/>
          <a:ext cx="7238999" cy="3392803"/>
        </p:xfrm>
        <a:graphic>
          <a:graphicData uri="http://schemas.openxmlformats.org/drawingml/2006/table">
            <a:tbl>
              <a:tblPr/>
              <a:tblGrid>
                <a:gridCol w="1945188"/>
                <a:gridCol w="1572537"/>
                <a:gridCol w="1860637"/>
                <a:gridCol w="1860637"/>
              </a:tblGrid>
              <a:tr h="49720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SUBLIMATING </a:t>
                      </a:r>
                    </a:p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CHEMICAL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VAPOR </a:t>
                      </a:r>
                    </a:p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PRESSURE (Pa)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MAX </a:t>
                      </a:r>
                    </a:p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DEFORMATION (mm)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831"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Prototype-I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Prototype-II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Benzoic Acid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9.33E-02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1.19E-26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1.01E-25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6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Butyramide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5.21E-01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2.007E-25</a:t>
                      </a:r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5.66E-25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678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Diformylhydrazine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6.67E+01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3.01E-27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7.24E-27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Hexachloroethane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5.33E+01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1.69E-27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5.69E-27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Methoxybenzoic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 acid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2.00E-01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1.018E-26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2.17E-25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Oxaclic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 Acid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1.33E-01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5.04E-26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1.45E-25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Pyrene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6.00E-04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3.28E-28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6.51E-28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Salicylic Acid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1.09E-02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4.93E-27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1.19E-26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Urea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1.60E-03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3.49E-28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1.74E-27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457200" y="1143003"/>
            <a:ext cx="8382000" cy="714375"/>
          </a:xfrm>
        </p:spPr>
        <p:txBody>
          <a:bodyPr/>
          <a:lstStyle/>
          <a:p>
            <a:r>
              <a:rPr lang="en-US" altLang="en-US" sz="4000" dirty="0" smtClean="0"/>
              <a:t>Discussion</a:t>
            </a:r>
            <a:endParaRPr lang="en-US" altLang="en-US" sz="4000" dirty="0"/>
          </a:p>
        </p:txBody>
      </p:sp>
      <p:sp>
        <p:nvSpPr>
          <p:cNvPr id="35843" name="Content Placeholder 3"/>
          <p:cNvSpPr>
            <a:spLocks noGrp="1"/>
          </p:cNvSpPr>
          <p:nvPr>
            <p:ph idx="1"/>
          </p:nvPr>
        </p:nvSpPr>
        <p:spPr>
          <a:xfrm>
            <a:off x="461963" y="1857378"/>
            <a:ext cx="8382000" cy="4695825"/>
          </a:xfrm>
        </p:spPr>
        <p:txBody>
          <a:bodyPr/>
          <a:lstStyle/>
          <a:p>
            <a:pPr marL="0" indent="0">
              <a:buClrTx/>
              <a:buNone/>
              <a:defRPr/>
            </a:pPr>
            <a:r>
              <a:rPr lang="en-US" sz="3200" dirty="0"/>
              <a:t>Structural Feasibility:</a:t>
            </a:r>
          </a:p>
          <a:p>
            <a:pPr lvl="1">
              <a:buFont typeface="Wingdings" panose="05000000000000000000" pitchFamily="2" charset="2"/>
              <a:buChar char=""/>
              <a:defRPr/>
            </a:pPr>
            <a:r>
              <a:rPr lang="en-US" sz="3200" dirty="0"/>
              <a:t>No structural failure (except </a:t>
            </a:r>
            <a:r>
              <a:rPr lang="en-US" sz="3200" dirty="0" err="1"/>
              <a:t>Butyramide</a:t>
            </a:r>
            <a:r>
              <a:rPr lang="en-US" sz="3200" dirty="0"/>
              <a:t>)</a:t>
            </a:r>
          </a:p>
          <a:p>
            <a:pPr marL="0" indent="0">
              <a:buClrTx/>
              <a:buNone/>
              <a:defRPr/>
            </a:pPr>
            <a:endParaRPr lang="en-US" sz="3200" dirty="0" smtClean="0"/>
          </a:p>
          <a:p>
            <a:pPr marL="0" indent="0">
              <a:buClrTx/>
              <a:buNone/>
              <a:defRPr/>
            </a:pPr>
            <a:r>
              <a:rPr lang="en-US" sz="3200" dirty="0" smtClean="0"/>
              <a:t>UV Curable Rigidity:</a:t>
            </a:r>
          </a:p>
          <a:p>
            <a:pPr marL="800080" lvl="2" indent="-400041">
              <a:buClr>
                <a:schemeClr val="bg2"/>
              </a:buClr>
              <a:buFont typeface="Wingdings" panose="05000000000000000000" pitchFamily="2" charset="2"/>
              <a:buChar char=""/>
              <a:defRPr/>
            </a:pPr>
            <a:r>
              <a:rPr lang="en-US" sz="3200" dirty="0"/>
              <a:t>Curing increases mechanical strength as temperature </a:t>
            </a:r>
            <a:r>
              <a:rPr lang="en-US" sz="1400" dirty="0"/>
              <a:t>[</a:t>
            </a:r>
            <a:r>
              <a:rPr lang="en-US" sz="1400" dirty="0" err="1"/>
              <a:t>Chattopadhyay</a:t>
            </a:r>
            <a:r>
              <a:rPr lang="en-US" sz="1400" dirty="0"/>
              <a:t> et al., 2005</a:t>
            </a:r>
            <a:r>
              <a:rPr lang="en-US" sz="1400" dirty="0" smtClean="0"/>
              <a:t>]</a:t>
            </a:r>
            <a:endParaRPr lang="en-US" sz="1400" dirty="0" smtClean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400039" lvl="2" indent="0">
              <a:buClr>
                <a:schemeClr val="bg2"/>
              </a:buClr>
              <a:buNone/>
              <a:defRPr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2251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457200" y="1143003"/>
            <a:ext cx="8382000" cy="714375"/>
          </a:xfrm>
        </p:spPr>
        <p:txBody>
          <a:bodyPr/>
          <a:lstStyle/>
          <a:p>
            <a:r>
              <a:rPr lang="en-US" altLang="en-US" sz="4000" dirty="0" smtClean="0"/>
              <a:t>Future Work</a:t>
            </a:r>
            <a:endParaRPr lang="en-US" altLang="en-US" sz="4000" dirty="0"/>
          </a:p>
        </p:txBody>
      </p:sp>
      <p:sp>
        <p:nvSpPr>
          <p:cNvPr id="35843" name="Content Placeholder 3"/>
          <p:cNvSpPr>
            <a:spLocks noGrp="1"/>
          </p:cNvSpPr>
          <p:nvPr>
            <p:ph idx="1"/>
          </p:nvPr>
        </p:nvSpPr>
        <p:spPr>
          <a:xfrm>
            <a:off x="461963" y="1857378"/>
            <a:ext cx="8382000" cy="4695825"/>
          </a:xfrm>
        </p:spPr>
        <p:txBody>
          <a:bodyPr/>
          <a:lstStyle/>
          <a:p>
            <a:pPr marL="0" indent="0">
              <a:buClrTx/>
              <a:buNone/>
              <a:defRPr/>
            </a:pPr>
            <a:r>
              <a:rPr lang="en-US" sz="3200" dirty="0"/>
              <a:t>Experimental Validation in Vacuum Chamber</a:t>
            </a:r>
          </a:p>
          <a:p>
            <a:pPr marL="0" indent="0">
              <a:buClrTx/>
              <a:buNone/>
              <a:defRPr/>
            </a:pPr>
            <a:r>
              <a:rPr lang="en-US" sz="3200" dirty="0"/>
              <a:t>Sublimating Chemicals:</a:t>
            </a:r>
            <a:endParaRPr lang="en-US" dirty="0" smtClean="0"/>
          </a:p>
          <a:p>
            <a:pPr marL="400041" lvl="1" indent="-400041">
              <a:buClrTx/>
              <a:buFont typeface="Wingdings" panose="05000000000000000000" pitchFamily="2" charset="2"/>
              <a:buChar char=""/>
              <a:defRPr/>
            </a:pPr>
            <a:r>
              <a:rPr lang="en-US" kern="1200" dirty="0"/>
              <a:t>Validation Pressure &amp; Temperature points for </a:t>
            </a:r>
            <a:r>
              <a:rPr lang="en-US" kern="1200" dirty="0" smtClean="0"/>
              <a:t>Sublimation</a:t>
            </a:r>
            <a:endParaRPr lang="en-US" kern="1200" dirty="0"/>
          </a:p>
          <a:p>
            <a:pPr marL="400041" lvl="1" indent="-400041">
              <a:buClrTx/>
              <a:buFont typeface="Wingdings" panose="05000000000000000000" pitchFamily="2" charset="2"/>
              <a:buChar char=""/>
              <a:defRPr/>
            </a:pPr>
            <a:r>
              <a:rPr lang="en-US" kern="1200" dirty="0"/>
              <a:t>Time taken for Inflating the model</a:t>
            </a:r>
          </a:p>
          <a:p>
            <a:pPr marL="0" indent="0">
              <a:buClrTx/>
              <a:buNone/>
              <a:defRPr/>
            </a:pPr>
            <a:r>
              <a:rPr lang="en-US" sz="3200" dirty="0"/>
              <a:t>UV Curable Ink:</a:t>
            </a:r>
          </a:p>
          <a:p>
            <a:pPr marL="400041" lvl="1" indent="-400041">
              <a:buClrTx/>
              <a:buFont typeface="Wingdings" panose="05000000000000000000" pitchFamily="2" charset="2"/>
              <a:buChar char=""/>
              <a:defRPr/>
            </a:pPr>
            <a:r>
              <a:rPr lang="en-US" kern="1200" dirty="0"/>
              <a:t>Observation </a:t>
            </a:r>
            <a:r>
              <a:rPr lang="en-US" kern="1200" dirty="0" smtClean="0"/>
              <a:t>of </a:t>
            </a:r>
            <a:r>
              <a:rPr lang="en-US" kern="1200" dirty="0"/>
              <a:t>chemical reactions with </a:t>
            </a:r>
            <a:r>
              <a:rPr lang="en-US" kern="1200" dirty="0" smtClean="0"/>
              <a:t>Mylar sheet</a:t>
            </a:r>
            <a:endParaRPr lang="en-US" kern="1200" dirty="0"/>
          </a:p>
          <a:p>
            <a:pPr marL="400041" lvl="1" indent="-400041">
              <a:buClrTx/>
              <a:buFont typeface="Wingdings" panose="05000000000000000000" pitchFamily="2" charset="2"/>
              <a:buChar char=""/>
              <a:defRPr/>
            </a:pPr>
            <a:r>
              <a:rPr lang="en-US" kern="1200" dirty="0"/>
              <a:t>Rigidity achievable measured with FTIR method</a:t>
            </a:r>
          </a:p>
          <a:p>
            <a:pPr marL="400041" lvl="1" indent="-400041">
              <a:buClrTx/>
              <a:buFont typeface="Wingdings" panose="05000000000000000000" pitchFamily="2" charset="2"/>
              <a:buChar char=""/>
              <a:defRPr/>
            </a:pPr>
            <a:r>
              <a:rPr lang="en-US" kern="1200" dirty="0"/>
              <a:t>Transparency of coat to electromagnetic radiations</a:t>
            </a:r>
          </a:p>
          <a:p>
            <a:pPr marL="0" indent="0">
              <a:buClrTx/>
              <a:buNone/>
              <a:defRPr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2526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457200" y="1143003"/>
            <a:ext cx="8382000" cy="714375"/>
          </a:xfrm>
        </p:spPr>
        <p:txBody>
          <a:bodyPr/>
          <a:lstStyle/>
          <a:p>
            <a:r>
              <a:rPr lang="en-US" altLang="en-US" sz="4000" dirty="0" smtClean="0"/>
              <a:t>References</a:t>
            </a:r>
            <a:endParaRPr lang="en-US" altLang="en-US" sz="4000" dirty="0"/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457200" y="1936750"/>
            <a:ext cx="8382000" cy="4464051"/>
          </a:xfrm>
        </p:spPr>
        <p:txBody>
          <a:bodyPr/>
          <a:lstStyle/>
          <a:p>
            <a:pPr marL="228594" indent="-228594">
              <a:buClr>
                <a:schemeClr val="bg2"/>
              </a:buClr>
              <a:buFont typeface="+mj-lt"/>
              <a:buAutoNum type="arabicPeriod"/>
            </a:pPr>
            <a:r>
              <a:rPr lang="en-US" altLang="en-US" sz="1200" dirty="0"/>
              <a:t>Jones, A. H. "Sublimation Pressure Data for Organic Compounds." </a:t>
            </a:r>
            <a:r>
              <a:rPr lang="en-US" altLang="en-US" sz="1200" i="1" dirty="0"/>
              <a:t>Journal of Chemical and Engineering Data</a:t>
            </a:r>
            <a:r>
              <a:rPr lang="en-US" altLang="en-US" sz="1200" dirty="0"/>
              <a:t> 5.2 (1960): 196-200.</a:t>
            </a:r>
          </a:p>
          <a:p>
            <a:pPr marL="228594" indent="-228594">
              <a:buClr>
                <a:schemeClr val="bg2"/>
              </a:buClr>
              <a:buFont typeface="+mj-lt"/>
              <a:buAutoNum type="arabicPeriod"/>
            </a:pPr>
            <a:r>
              <a:rPr lang="en-US" altLang="en-US" sz="1200" dirty="0"/>
              <a:t>Clemmons, Dewey L. </a:t>
            </a:r>
            <a:r>
              <a:rPr lang="en-US" altLang="en-US" sz="1200" i="1" dirty="0"/>
              <a:t>The Echo I inflation system</a:t>
            </a:r>
            <a:r>
              <a:rPr lang="en-US" altLang="en-US" sz="1200" dirty="0"/>
              <a:t>. National Aeronautics and Space Administration, 1964.</a:t>
            </a:r>
          </a:p>
          <a:p>
            <a:pPr marL="228594" indent="-228594">
              <a:buClr>
                <a:schemeClr val="bg2"/>
              </a:buClr>
              <a:buFont typeface="+mj-lt"/>
              <a:buAutoNum type="arabicPeriod"/>
            </a:pPr>
            <a:r>
              <a:rPr lang="en-US" altLang="en-US" sz="1200" dirty="0" err="1"/>
              <a:t>Talentino</a:t>
            </a:r>
            <a:r>
              <a:rPr lang="en-US" altLang="en-US" sz="1200" dirty="0"/>
              <a:t>, J. P. "Development of the fabrication and packaging techniques for the ECHO II satellite." (1966).</a:t>
            </a:r>
          </a:p>
          <a:p>
            <a:pPr marL="228594" indent="-228594">
              <a:buClr>
                <a:schemeClr val="bg2"/>
              </a:buClr>
              <a:buFont typeface="+mj-lt"/>
              <a:buAutoNum type="arabicPeriod"/>
            </a:pPr>
            <a:r>
              <a:rPr lang="en-US" altLang="en-US" sz="1200" dirty="0" err="1"/>
              <a:t>Cadogan</a:t>
            </a:r>
            <a:r>
              <a:rPr lang="en-US" altLang="en-US" sz="1200" dirty="0"/>
              <a:t>, D., C. Sandy, and M. </a:t>
            </a:r>
            <a:r>
              <a:rPr lang="en-US" altLang="en-US" sz="1200" dirty="0" err="1"/>
              <a:t>Grahne</a:t>
            </a:r>
            <a:r>
              <a:rPr lang="en-US" altLang="en-US" sz="1200" dirty="0"/>
              <a:t>. "Development and evaluation of the Mars Pathfinder inflatable airbag landing system." </a:t>
            </a:r>
            <a:r>
              <a:rPr lang="en-US" altLang="en-US" sz="1200" i="1" dirty="0" err="1"/>
              <a:t>Acta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Astronautica</a:t>
            </a:r>
            <a:r>
              <a:rPr lang="en-US" altLang="en-US" sz="1200" dirty="0"/>
              <a:t> 50.10 (2002): 633-640.</a:t>
            </a:r>
          </a:p>
          <a:p>
            <a:pPr marL="228594" indent="-228594">
              <a:buClr>
                <a:schemeClr val="bg2"/>
              </a:buClr>
              <a:buFont typeface="+mj-lt"/>
              <a:buAutoNum type="arabicPeriod"/>
            </a:pPr>
            <a:r>
              <a:rPr lang="en-US" altLang="en-US" sz="1200" dirty="0" err="1"/>
              <a:t>Calomino</a:t>
            </a:r>
            <a:r>
              <a:rPr lang="en-US" altLang="en-US" sz="1200" dirty="0"/>
              <a:t>, Anthony M. "Hypersonic Inflatable Aerodynamic Decelerator (HIAD) Technology Development Overview." (2011).</a:t>
            </a:r>
          </a:p>
          <a:p>
            <a:pPr marL="228594" indent="-228594">
              <a:buClr>
                <a:schemeClr val="bg2"/>
              </a:buClr>
              <a:buFont typeface="+mj-lt"/>
              <a:buAutoNum type="arabicPeriod"/>
            </a:pPr>
            <a:r>
              <a:rPr lang="en-US" altLang="en-US" sz="1200" dirty="0"/>
              <a:t>Cruz, Juan R., and J. Stephen </a:t>
            </a:r>
            <a:r>
              <a:rPr lang="en-US" altLang="en-US" sz="1200" dirty="0" err="1"/>
              <a:t>Lingard</a:t>
            </a:r>
            <a:r>
              <a:rPr lang="en-US" altLang="en-US" sz="1200" dirty="0"/>
              <a:t>. "Aerodynamic decelerators for planetary exploration: past, present, and future." </a:t>
            </a:r>
            <a:r>
              <a:rPr lang="en-US" altLang="en-US" sz="1200" i="1" dirty="0"/>
              <a:t>AIAA Paper</a:t>
            </a:r>
            <a:r>
              <a:rPr lang="en-US" altLang="en-US" sz="1200" dirty="0"/>
              <a:t> 6792 (2006): 21-24.</a:t>
            </a:r>
          </a:p>
          <a:p>
            <a:pPr marL="228594" indent="-228594">
              <a:buClr>
                <a:schemeClr val="bg2"/>
              </a:buClr>
              <a:buFont typeface="+mj-lt"/>
              <a:buAutoNum type="arabicPeriod"/>
            </a:pPr>
            <a:r>
              <a:rPr lang="en-US" altLang="en-US" sz="1200" dirty="0">
                <a:cs typeface="Segoe UI Semibold" panose="020B0702040204020203" pitchFamily="34" charset="0"/>
              </a:rPr>
              <a:t>Stein, James, and Charles Sandy. "Recent developments in inflatable airbag impact attenuation systems for Mars exploration." AIAA 1900 (2003): 7-10.</a:t>
            </a:r>
          </a:p>
          <a:p>
            <a:pPr marL="228594" indent="-228594">
              <a:buClr>
                <a:schemeClr val="bg2"/>
              </a:buClr>
              <a:buFont typeface="+mj-lt"/>
              <a:buAutoNum type="arabicPeriod"/>
            </a:pPr>
            <a:r>
              <a:rPr lang="en-US" altLang="en-US" sz="1200" dirty="0">
                <a:cs typeface="Segoe UI Semibold" panose="020B0702040204020203" pitchFamily="34" charset="0"/>
              </a:rPr>
              <a:t>NASA Factsheet, HIAD, http://www.nasa.gov/HIAD  </a:t>
            </a:r>
          </a:p>
          <a:p>
            <a:pPr marL="228594" indent="-228594">
              <a:buClr>
                <a:schemeClr val="bg2"/>
              </a:buClr>
              <a:buFont typeface="+mj-lt"/>
              <a:buAutoNum type="arabicPeriod"/>
            </a:pPr>
            <a:r>
              <a:rPr lang="en-US" altLang="en-US" sz="1200" dirty="0" err="1">
                <a:cs typeface="Segoe UI Semibold" panose="020B0702040204020203" pitchFamily="34" charset="0"/>
              </a:rPr>
              <a:t>Babuscia</a:t>
            </a:r>
            <a:r>
              <a:rPr lang="en-US" altLang="en-US" sz="1200" dirty="0">
                <a:cs typeface="Segoe UI Semibold" panose="020B0702040204020203" pitchFamily="34" charset="0"/>
              </a:rPr>
              <a:t>, Alessandra, et al. "</a:t>
            </a:r>
            <a:r>
              <a:rPr lang="en-US" altLang="en-US" sz="1200" dirty="0" err="1">
                <a:cs typeface="Segoe UI Semibold" panose="020B0702040204020203" pitchFamily="34" charset="0"/>
              </a:rPr>
              <a:t>CommCube</a:t>
            </a:r>
            <a:r>
              <a:rPr lang="en-US" altLang="en-US" sz="1200" dirty="0">
                <a:cs typeface="Segoe UI Semibold" panose="020B0702040204020203" pitchFamily="34" charset="0"/>
              </a:rPr>
              <a:t> 1 and 2: A CubeSat series of missions to enhance communication capabilities for CubeSat." Aerospace Conference, 2013 IEEE. IEEE, 2013.</a:t>
            </a:r>
          </a:p>
          <a:p>
            <a:pPr marL="228594" indent="-228594">
              <a:buClr>
                <a:schemeClr val="bg2"/>
              </a:buClr>
              <a:buFont typeface="+mj-lt"/>
              <a:buAutoNum type="arabicPeriod"/>
            </a:pPr>
            <a:r>
              <a:rPr lang="en-US" altLang="en-US" sz="1200" dirty="0"/>
              <a:t>Mylar 814 Datasheet, </a:t>
            </a:r>
            <a:r>
              <a:rPr lang="en-US" altLang="en-US" sz="1200" dirty="0" err="1"/>
              <a:t>Dupont</a:t>
            </a:r>
            <a:r>
              <a:rPr lang="en-US" altLang="en-US" sz="1200" dirty="0"/>
              <a:t> Teijin Films, http://www.dupontteijinfilms.com/FilmEnterprise/Datasheet.asp?ID=301&amp;Version=US</a:t>
            </a:r>
          </a:p>
          <a:p>
            <a:pPr marL="228594" indent="-228594">
              <a:buClr>
                <a:schemeClr val="bg2"/>
              </a:buClr>
              <a:buFont typeface="+mj-lt"/>
              <a:buAutoNum type="arabicPeriod"/>
            </a:pPr>
            <a:r>
              <a:rPr lang="en-US" altLang="en-US" sz="1200" dirty="0" err="1"/>
              <a:t>Klinkrad</a:t>
            </a:r>
            <a:r>
              <a:rPr lang="en-US" altLang="en-US" sz="1200" dirty="0"/>
              <a:t>, H., and B. </a:t>
            </a:r>
            <a:r>
              <a:rPr lang="en-US" altLang="en-US" sz="1200" dirty="0" err="1"/>
              <a:t>Fritsche</a:t>
            </a:r>
            <a:r>
              <a:rPr lang="en-US" altLang="en-US" sz="1200" dirty="0"/>
              <a:t>. "Orbit and attitude perturbations due to aerodynamics and radiation pressure." </a:t>
            </a:r>
            <a:r>
              <a:rPr lang="en-US" altLang="en-US" sz="1200" i="1" dirty="0"/>
              <a:t>ESA Workshop on Space Weather, ESTEC, </a:t>
            </a:r>
            <a:r>
              <a:rPr lang="en-US" altLang="en-US" sz="1200" i="1" dirty="0" err="1"/>
              <a:t>Noordwijk</a:t>
            </a:r>
            <a:r>
              <a:rPr lang="en-US" altLang="en-US" sz="1200" i="1" dirty="0"/>
              <a:t>, Netherlands</a:t>
            </a:r>
            <a:r>
              <a:rPr lang="en-US" altLang="en-US" sz="1200" dirty="0"/>
              <a:t>. </a:t>
            </a:r>
            <a:r>
              <a:rPr lang="en-US" altLang="en-US" sz="1200" dirty="0" smtClean="0"/>
              <a:t>1998.</a:t>
            </a:r>
          </a:p>
          <a:p>
            <a:pPr marL="228594" indent="-228594">
              <a:buClr>
                <a:schemeClr val="bg2"/>
              </a:buClr>
              <a:buFont typeface="+mj-lt"/>
              <a:buAutoNum type="arabicPeriod"/>
            </a:pPr>
            <a:r>
              <a:rPr lang="en-US" sz="1200" dirty="0" smtClean="0"/>
              <a:t>L.B</a:t>
            </a:r>
            <a:r>
              <a:rPr lang="en-US" sz="1200" dirty="0"/>
              <a:t>. Keller and S. Schwartz. </a:t>
            </a:r>
            <a:r>
              <a:rPr lang="en-US" sz="1200" dirty="0" err="1"/>
              <a:t>Rigidization</a:t>
            </a:r>
            <a:r>
              <a:rPr lang="en-US" sz="1200" dirty="0"/>
              <a:t> techniques for integrally woven composite constructions. </a:t>
            </a:r>
            <a:r>
              <a:rPr lang="en-US" sz="1200" i="1" dirty="0"/>
              <a:t>Technical Report ML-TDR-64-299, Hughes Aircraft Corp.</a:t>
            </a:r>
            <a:r>
              <a:rPr lang="en-US" sz="1200" dirty="0"/>
              <a:t>, 1964.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457200" y="1143003"/>
            <a:ext cx="8382000" cy="714375"/>
          </a:xfrm>
        </p:spPr>
        <p:txBody>
          <a:bodyPr/>
          <a:lstStyle/>
          <a:p>
            <a:r>
              <a:rPr lang="en-US" altLang="en-US" sz="4000" dirty="0" smtClean="0"/>
              <a:t>References</a:t>
            </a:r>
            <a:endParaRPr lang="en-US" altLang="en-US" sz="4000" dirty="0"/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457200" y="1936750"/>
            <a:ext cx="8382000" cy="4464051"/>
          </a:xfrm>
        </p:spPr>
        <p:txBody>
          <a:bodyPr/>
          <a:lstStyle/>
          <a:p>
            <a:pPr marL="228600" indent="-228600">
              <a:buClr>
                <a:schemeClr val="bg2"/>
              </a:buClr>
              <a:buFont typeface="+mj-lt"/>
              <a:buAutoNum type="arabicPeriod" startAt="13"/>
            </a:pPr>
            <a:r>
              <a:rPr lang="en-US" sz="1200" dirty="0"/>
              <a:t>D.P. </a:t>
            </a:r>
            <a:r>
              <a:rPr lang="en-US" sz="1200" dirty="0" err="1"/>
              <a:t>Cadogan</a:t>
            </a:r>
            <a:r>
              <a:rPr lang="en-US" sz="1200" dirty="0"/>
              <a:t> and S.E. Scarborough. </a:t>
            </a:r>
            <a:r>
              <a:rPr lang="en-US" sz="1200" dirty="0" err="1"/>
              <a:t>Rigidizable</a:t>
            </a:r>
            <a:r>
              <a:rPr lang="en-US" sz="1200" dirty="0"/>
              <a:t> materials for use in Gossamer Space Inflatable Structures. In 42nd AIAA/ASME/ASCE/AHS/ASC Structures, Structural Dynamics, and Materials Conference, number AIAA-2001-1417, Seattle, WA, USA, April 16–19 2001. </a:t>
            </a:r>
            <a:r>
              <a:rPr lang="en-US" sz="1200" dirty="0" err="1"/>
              <a:t>doi</a:t>
            </a:r>
            <a:r>
              <a:rPr lang="en-US" sz="1200" dirty="0"/>
              <a:t>: 10.2514/6.2001-1417</a:t>
            </a:r>
          </a:p>
          <a:p>
            <a:pPr marL="228600" indent="-228600">
              <a:buClr>
                <a:schemeClr val="bg2"/>
              </a:buClr>
              <a:buFont typeface="+mj-lt"/>
              <a:buAutoNum type="arabicPeriod" startAt="13"/>
            </a:pPr>
            <a:r>
              <a:rPr lang="en-US" sz="1200" dirty="0"/>
              <a:t>D. </a:t>
            </a:r>
            <a:r>
              <a:rPr lang="en-US" sz="1200" dirty="0" err="1"/>
              <a:t>Lichodziejewski</a:t>
            </a:r>
            <a:r>
              <a:rPr lang="en-US" sz="1200" dirty="0"/>
              <a:t>, R. </a:t>
            </a:r>
            <a:r>
              <a:rPr lang="en-US" sz="1200" dirty="0" err="1"/>
              <a:t>Cravey</a:t>
            </a:r>
            <a:r>
              <a:rPr lang="en-US" sz="1200" dirty="0"/>
              <a:t>, and G. Hopkins. </a:t>
            </a:r>
            <a:r>
              <a:rPr lang="en-US" sz="1200" dirty="0" err="1"/>
              <a:t>Inflatably</a:t>
            </a:r>
            <a:r>
              <a:rPr lang="en-US" sz="1200" dirty="0"/>
              <a:t> deployed membrane waveguide array antenna for space. In 44th AIAA/ASME/ASCE/AHS Structures, Structural Dynamics, and Materials Conference, number AIAA-2003-1649, Norfolk, VA, USA, April 7–10 2003. </a:t>
            </a:r>
            <a:r>
              <a:rPr lang="en-US" sz="1200" dirty="0" err="1"/>
              <a:t>doi</a:t>
            </a:r>
            <a:r>
              <a:rPr lang="en-US" sz="1200" dirty="0"/>
              <a:t>: 10.2514/6.2003-1649.</a:t>
            </a:r>
          </a:p>
          <a:p>
            <a:pPr marL="228600" indent="-228600">
              <a:buClr>
                <a:schemeClr val="bg2"/>
              </a:buClr>
              <a:buFont typeface="+mj-lt"/>
              <a:buAutoNum type="arabicPeriod" startAt="13"/>
            </a:pPr>
            <a:r>
              <a:rPr lang="en-US" sz="1200" dirty="0"/>
              <a:t>D. </a:t>
            </a:r>
            <a:r>
              <a:rPr lang="en-US" sz="1200" dirty="0" err="1"/>
              <a:t>Lichodziejewski</a:t>
            </a:r>
            <a:r>
              <a:rPr lang="en-US" sz="1200" dirty="0"/>
              <a:t>, B. </a:t>
            </a:r>
            <a:r>
              <a:rPr lang="en-US" sz="1200" dirty="0" err="1"/>
              <a:t>Derb`es</a:t>
            </a:r>
            <a:r>
              <a:rPr lang="en-US" sz="1200" dirty="0"/>
              <a:t>, R. </a:t>
            </a:r>
            <a:r>
              <a:rPr lang="en-US" sz="1200" dirty="0" err="1"/>
              <a:t>Reinert</a:t>
            </a:r>
            <a:r>
              <a:rPr lang="en-US" sz="1200" dirty="0"/>
              <a:t>, K. </a:t>
            </a:r>
            <a:r>
              <a:rPr lang="en-US" sz="1200" dirty="0" err="1"/>
              <a:t>Belvin</a:t>
            </a:r>
            <a:r>
              <a:rPr lang="en-US" sz="1200" dirty="0"/>
              <a:t>, K. Slade, and T. Mann. Development and ground testing of a compactly stowed scalable </a:t>
            </a:r>
            <a:r>
              <a:rPr lang="en-US" sz="1200" dirty="0" err="1"/>
              <a:t>inflatably</a:t>
            </a:r>
            <a:r>
              <a:rPr lang="en-US" sz="1200" dirty="0"/>
              <a:t> deployed solar sail. In 45th AIAA/ASME/ASCE/AHS/ASC Structures, Structural Dynamics and Materials Conference, number AIAA-2004-1507, Palm Springs, CA, USA, April 19–22 2004. </a:t>
            </a:r>
            <a:r>
              <a:rPr lang="en-US" sz="1200" dirty="0" err="1"/>
              <a:t>doi</a:t>
            </a:r>
            <a:r>
              <a:rPr lang="en-US" sz="1200" dirty="0"/>
              <a:t>: 10.2514/6.2004-1507.</a:t>
            </a:r>
          </a:p>
          <a:p>
            <a:pPr marL="228600" indent="-228600">
              <a:buClr>
                <a:schemeClr val="bg2"/>
              </a:buClr>
              <a:buFont typeface="+mj-lt"/>
              <a:buAutoNum type="arabicPeriod" startAt="13"/>
            </a:pPr>
            <a:r>
              <a:rPr lang="en-US" sz="1200" dirty="0"/>
              <a:t>F. H. </a:t>
            </a:r>
            <a:r>
              <a:rPr lang="en-US" sz="1200" dirty="0" err="1"/>
              <a:t>Redell</a:t>
            </a:r>
            <a:r>
              <a:rPr lang="en-US" sz="1200" dirty="0"/>
              <a:t>, D. </a:t>
            </a:r>
            <a:r>
              <a:rPr lang="en-US" sz="1200" dirty="0" err="1"/>
              <a:t>Lichodziejewski</a:t>
            </a:r>
            <a:r>
              <a:rPr lang="en-US" sz="1200" dirty="0"/>
              <a:t>, J. </a:t>
            </a:r>
            <a:r>
              <a:rPr lang="en-US" sz="1200" dirty="0" err="1"/>
              <a:t>Kleber</a:t>
            </a:r>
            <a:r>
              <a:rPr lang="en-US" sz="1200" dirty="0"/>
              <a:t>, and G. </a:t>
            </a:r>
            <a:r>
              <a:rPr lang="en-US" sz="1200" dirty="0" err="1"/>
              <a:t>Greschik</a:t>
            </a:r>
            <a:r>
              <a:rPr lang="en-US" sz="1200" dirty="0"/>
              <a:t>. Testing of an inflation-deployed sub-</a:t>
            </a:r>
            <a:r>
              <a:rPr lang="en-US" sz="1200" dirty="0" err="1"/>
              <a:t>tg</a:t>
            </a:r>
            <a:r>
              <a:rPr lang="en-US" sz="1200" dirty="0"/>
              <a:t> </a:t>
            </a:r>
            <a:r>
              <a:rPr lang="en-US" sz="1200" dirty="0" err="1"/>
              <a:t>rigidized</a:t>
            </a:r>
            <a:r>
              <a:rPr lang="en-US" sz="1200" dirty="0"/>
              <a:t> support structure for a planar membrane waveguide antenna. In 46th AIAA Structures, Structural Dynamics and Materials Conference, number AIAA-2005-1880, Austin, Texas, April 18–21 2005. </a:t>
            </a:r>
            <a:r>
              <a:rPr lang="en-US" sz="1200" dirty="0" err="1"/>
              <a:t>doi</a:t>
            </a:r>
            <a:r>
              <a:rPr lang="en-US" sz="1200" dirty="0"/>
              <a:t>: 10.2514/6.2005-1880.</a:t>
            </a:r>
          </a:p>
          <a:p>
            <a:pPr marL="228600" indent="-228600">
              <a:buClr>
                <a:schemeClr val="bg2"/>
              </a:buClr>
              <a:buFont typeface="+mj-lt"/>
              <a:buAutoNum type="arabicPeriod" startAt="13"/>
            </a:pPr>
            <a:r>
              <a:rPr lang="en-US" sz="1200" dirty="0"/>
              <a:t>D. </a:t>
            </a:r>
            <a:r>
              <a:rPr lang="en-US" sz="1200" dirty="0" err="1"/>
              <a:t>Lichodziejewski</a:t>
            </a:r>
            <a:r>
              <a:rPr lang="en-US" sz="1200" dirty="0"/>
              <a:t>, B. </a:t>
            </a:r>
            <a:r>
              <a:rPr lang="en-US" sz="1200" dirty="0" err="1"/>
              <a:t>Derb`es</a:t>
            </a:r>
            <a:r>
              <a:rPr lang="en-US" sz="1200" dirty="0"/>
              <a:t>, and T. Mann. Vacuum deployment and testing of a 4-quadrant scalable inflatable </a:t>
            </a:r>
            <a:r>
              <a:rPr lang="en-US" sz="1200" dirty="0" err="1"/>
              <a:t>rigidizable</a:t>
            </a:r>
            <a:r>
              <a:rPr lang="en-US" sz="1200" dirty="0"/>
              <a:t> solar sail system. In 46th AIAA/ASME/ASCE/AHS/ASC Structures, Structural Dynamics and Materials Conference, number AIAA-2005-2122, Austin, TX, USA, April 18–21 2005. </a:t>
            </a:r>
            <a:r>
              <a:rPr lang="en-US" sz="1200" dirty="0" err="1"/>
              <a:t>doi</a:t>
            </a:r>
            <a:r>
              <a:rPr lang="en-US" sz="1200" dirty="0"/>
              <a:t>: 10.2514/6.2005-2122.</a:t>
            </a:r>
          </a:p>
          <a:p>
            <a:pPr marL="228600" indent="-228600">
              <a:buClr>
                <a:schemeClr val="bg2"/>
              </a:buClr>
              <a:buFont typeface="+mj-lt"/>
              <a:buAutoNum type="arabicPeriod" startAt="13"/>
            </a:pPr>
            <a:r>
              <a:rPr lang="en-US" sz="1200" dirty="0"/>
              <a:t>Schenk, Mark, et al. "Review of inflatable booms for deployable space structures: Packing and </a:t>
            </a:r>
            <a:r>
              <a:rPr lang="en-US" sz="1200" dirty="0" err="1"/>
              <a:t>rigidization</a:t>
            </a:r>
            <a:r>
              <a:rPr lang="en-US" sz="1200" dirty="0"/>
              <a:t>." Journal of Spacecraft and Rockets 51.3 (2014): 762-778.</a:t>
            </a:r>
          </a:p>
          <a:p>
            <a:pPr marL="228600" indent="-228600">
              <a:buClr>
                <a:schemeClr val="bg2"/>
              </a:buClr>
              <a:buFont typeface="+mj-lt"/>
              <a:buAutoNum type="arabicPeriod" startAt="13"/>
            </a:pPr>
            <a:r>
              <a:rPr lang="en-US" sz="1200" dirty="0" err="1"/>
              <a:t>Chattopadhyay</a:t>
            </a:r>
            <a:r>
              <a:rPr lang="en-US" sz="1200" dirty="0"/>
              <a:t>, D. K., Siva </a:t>
            </a:r>
            <a:r>
              <a:rPr lang="en-US" sz="1200" dirty="0" err="1"/>
              <a:t>Sankar</a:t>
            </a:r>
            <a:r>
              <a:rPr lang="en-US" sz="1200" dirty="0"/>
              <a:t> Panda, and K. V. S. N. Raju. "Thermal and mechanical properties of epoxy acrylate/</a:t>
            </a:r>
            <a:r>
              <a:rPr lang="en-US" sz="1200" dirty="0" err="1"/>
              <a:t>methacrylates</a:t>
            </a:r>
            <a:r>
              <a:rPr lang="en-US" sz="1200" dirty="0"/>
              <a:t> UV cured coatings." Progress in Organic Coatings 54.1 (2005): 10-19.</a:t>
            </a:r>
          </a:p>
          <a:p>
            <a:pPr marL="228600" indent="-228600">
              <a:buClr>
                <a:schemeClr val="bg2"/>
              </a:buClr>
              <a:buFont typeface="+mj-lt"/>
              <a:buAutoNum type="arabicPeriod" startAt="13"/>
            </a:pPr>
            <a:r>
              <a:rPr lang="en-US" sz="1200" dirty="0"/>
              <a:t>R. </a:t>
            </a:r>
            <a:r>
              <a:rPr lang="en-US" sz="1200" dirty="0" err="1"/>
              <a:t>Schwalm</a:t>
            </a:r>
            <a:r>
              <a:rPr lang="en-US" sz="1200" dirty="0"/>
              <a:t>, L. Ha` </a:t>
            </a:r>
            <a:r>
              <a:rPr lang="en-US" sz="1200" dirty="0" err="1"/>
              <a:t>Eussling</a:t>
            </a:r>
            <a:r>
              <a:rPr lang="en-US" sz="1200" dirty="0"/>
              <a:t>, W. Reich, E. Beck, P. </a:t>
            </a:r>
            <a:r>
              <a:rPr lang="en-US" sz="1200" dirty="0" err="1"/>
              <a:t>Enenkel</a:t>
            </a:r>
            <a:r>
              <a:rPr lang="en-US" sz="1200" dirty="0"/>
              <a:t>, </a:t>
            </a:r>
            <a:r>
              <a:rPr lang="en-US" sz="1200" dirty="0" err="1"/>
              <a:t>K.Menzel</a:t>
            </a:r>
            <a:r>
              <a:rPr lang="en-US" sz="1200" dirty="0"/>
              <a:t>, </a:t>
            </a:r>
            <a:r>
              <a:rPr lang="en-US" sz="1200" dirty="0" err="1"/>
              <a:t>Prog</a:t>
            </a:r>
            <a:r>
              <a:rPr lang="en-US" sz="1200" dirty="0"/>
              <a:t>. Org. Coat. 32 (1997) 191</a:t>
            </a:r>
          </a:p>
          <a:p>
            <a:pPr marL="228600" indent="-228600">
              <a:buClr>
                <a:schemeClr val="bg2"/>
              </a:buClr>
              <a:buFont typeface="+mj-lt"/>
              <a:buAutoNum type="arabicPeriod" startAt="13"/>
            </a:pPr>
            <a:r>
              <a:rPr lang="en-US" sz="1200" dirty="0" err="1"/>
              <a:t>Seubert</a:t>
            </a:r>
            <a:r>
              <a:rPr lang="en-US" sz="1200" dirty="0"/>
              <a:t>, C. M., and M. E. Nichols. "Alternative curing methods of UV curable automotive </a:t>
            </a:r>
            <a:r>
              <a:rPr lang="en-US" sz="1200" dirty="0" err="1"/>
              <a:t>clearcoats</a:t>
            </a:r>
            <a:r>
              <a:rPr lang="en-US" sz="1200" dirty="0"/>
              <a:t>." Progress in organic coatings 49.3 (2004): 218-224.</a:t>
            </a:r>
          </a:p>
          <a:p>
            <a:pPr marL="228594" indent="-228594">
              <a:buClr>
                <a:schemeClr val="bg2"/>
              </a:buClr>
              <a:buFont typeface="+mj-lt"/>
              <a:buAutoNum type="arabicPeriod" startAt="13"/>
            </a:pPr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63575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AMBLE" val="\documentclass{article}&#10;\pagestyle{empty}&#10;\usepackage{xspace,amssymb,amsfonts,amsmath}&#10;\usepackage{color}&#10;\usepackage{TeX4PPT}&#10;"/>
  <p:tag name="MAGPC" val="200"/>
  <p:tag name="FONTSIZE" val="10"/>
  <p:tag name="MMPROD_NEXTUNIQUEID" val="10009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dec52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1&quot;/&gt;&lt;property id=&quot;20182&quot; value=&quot;0&quot;/&gt;&lt;property id=&quot;20183&quot; value=&quot;1&quot;/&gt;&lt;property id=&quot;20184&quot; value=&quot;7&quot;/&gt;&lt;property id=&quot;20224&quot; value=&quot;C:\Documents and Settings\Jekan\Desktop&quot;/&gt;&lt;property id=&quot;20250&quot; value=&quot;0&quot;/&gt;&lt;property id=&quot;20251&quot; value=&quot;0&quot;/&gt;&lt;property id=&quot;20259&quot; value=&quot;0&quot;/&gt;&lt;object type=&quot;10&quot; unique_id=&quot;10002&quot;&gt;&lt;object type=&quot;11&quot; unique_id=&quot;10003&quot;&gt;&lt;property id=&quot;20180&quot; value=&quot;0&quot;/&gt;&lt;property id=&quot;20181&quot; value=&quot;1&quot;/&gt;&lt;property id=&quot;20182&quot; value=&quot;0&quot;/&gt;&lt;property id=&quot;20183&quot; value=&quot;1&quot;/&gt;&lt;/object&gt;&lt;object type=&quot;12&quot; unique_id=&quot;10145&quot;&gt;&lt;/object&gt;&lt;/object&gt;&lt;object type=&quot;4&quot; unique_id=&quot;10004&quot;&gt;&lt;/object&gt;&lt;object type=&quot;2&quot; unique_id=&quot;10005&quot;&gt;&lt;object type=&quot;3&quot; unique_id=&quot;10006&quot;&gt;&lt;property id=&quot;20148&quot; value=&quot;5&quot;/&gt;&lt;property id=&quot;20300&quot; value=&quot;Slide 1 - &amp;quot;A Regulatory Theory &amp;#x0D;&amp;#x0A;of Cortical Organization &amp;#x0D;&amp;#x0A;and its Applications to Robotics&amp;quot;&quot;/&gt;&lt;property id=&quot;20307&quot; value=&quot;256&quot;/&gt;&lt;property id=&quot;20309&quot; value=&quot;-1&quot;/&gt;&lt;/object&gt;&lt;object type=&quot;3&quot; unique_id=&quot;10007&quot;&gt;&lt;property id=&quot;20148&quot; value=&quot;5&quot;/&gt;&lt;property id=&quot;20300&quot; value=&quot;Slide 2 - &amp;quot;Outline&amp;quot;&quot;/&gt;&lt;property id=&quot;20307&quot; value=&quot;257&quot;/&gt;&lt;property id=&quot;20309&quot; value=&quot;-1&quot;/&gt;&lt;/object&gt;&lt;object type=&quot;3&quot; unique_id=&quot;10008&quot;&gt;&lt;property id=&quot;20148&quot; value=&quot;5&quot;/&gt;&lt;property id=&quot;20300&quot; value=&quot;Slide 3 - &amp;quot;Motivation&amp;quot;&quot;/&gt;&lt;property id=&quot;20307&quot; value=&quot;258&quot;/&gt;&lt;property id=&quot;20309&quot; value=&quot;-1&quot;/&gt;&lt;/object&gt;&lt;object type=&quot;3&quot; unique_id=&quot;10009&quot;&gt;&lt;property id=&quot;20148&quot; value=&quot;5&quot;/&gt;&lt;property id=&quot;20300&quot; value=&quot;Slide 4 - &amp;quot;Motivation&amp;quot;&quot;/&gt;&lt;property id=&quot;20307&quot; value=&quot;276&quot;/&gt;&lt;property id=&quot;20309&quot; value=&quot;-1&quot;/&gt;&lt;/object&gt;&lt;object type=&quot;3&quot; unique_id=&quot;10010&quot;&gt;&lt;property id=&quot;20148&quot; value=&quot;5&quot;/&gt;&lt;property id=&quot;20300&quot; value=&quot;Slide 5 - &amp;quot;Motivation&amp;quot;&quot;/&gt;&lt;property id=&quot;20307&quot; value=&quot;277&quot;/&gt;&lt;property id=&quot;20309&quot; value=&quot;-1&quot;/&gt;&lt;/object&gt;&lt;object type=&quot;3&quot; unique_id=&quot;10016&quot;&gt;&lt;property id=&quot;20148&quot; value=&quot;5&quot;/&gt;&lt;property id=&quot;20300&quot; value=&quot;Slide 10 - &amp;quot;Nature’s Control System: Regulation&amp;quot;&quot;/&gt;&lt;property id=&quot;20307&quot; value=&quot;278&quot;/&gt;&lt;property id=&quot;20309&quot; value=&quot;-1&quot;/&gt;&lt;/object&gt;&lt;object type=&quot;3&quot; unique_id=&quot;10017&quot;&gt;&lt;property id=&quot;20148&quot; value=&quot;5&quot;/&gt;&lt;property id=&quot;20300&quot; value=&quot;Slide 11 - &amp;quot;Objective&amp;quot;&quot;/&gt;&lt;property id=&quot;20307&quot; value=&quot;267&quot;/&gt;&lt;property id=&quot;20309&quot; value=&quot;-1&quot;/&gt;&lt;/object&gt;&lt;object type=&quot;3&quot; unique_id=&quot;10018&quot;&gt;&lt;property id=&quot;20148&quot; value=&quot;5&quot;/&gt;&lt;property id=&quot;20300&quot; value=&quot;Slide 130 - &amp;quot;Evolutionary Algorithms&amp;quot;&quot;/&gt;&lt;property id=&quot;20307&quot; value=&quot;299&quot;/&gt;&lt;property id=&quot;20309&quot; value=&quot;-1&quot;/&gt;&lt;/object&gt;&lt;object type=&quot;3&quot; unique_id=&quot;10019&quot;&gt;&lt;property id=&quot;20148&quot; value=&quot;5&quot;/&gt;&lt;property id=&quot;20300&quot; value=&quot;Slide 131 - &amp;quot;Background: Artificial Neural Networks&amp;quot;&quot;/&gt;&lt;property id=&quot;20307&quot; value=&quot;298&quot;/&gt;&lt;property id=&quot;20309&quot; value=&quot;-1&quot;/&gt;&lt;/object&gt;&lt;object type=&quot;3&quot; unique_id=&quot;10020&quot;&gt;&lt;property id=&quot;20148&quot; value=&quot;5&quot;/&gt;&lt;property id=&quot;20300&quot; value=&quot;Slide 132 - &amp;quot;Background: Artificial Neural Networks&amp;quot;&quot;/&gt;&lt;property id=&quot;20307&quot; value=&quot;324&quot;/&gt;&lt;property id=&quot;20309&quot; value=&quot;-1&quot;/&gt;&lt;/object&gt;&lt;object type=&quot;3&quot; unique_id=&quot;10021&quot;&gt;&lt;property id=&quot;20148&quot; value=&quot;5&quot;/&gt;&lt;property id=&quot;20300&quot; value=&quot;Slide 12 - &amp;quot;Artificial Neural Tissue&amp;#x0D;&amp;#x0A;[Thangavelautham &amp;amp; D’Eleuterio, 2005]&amp;#x0D;&amp;#x0A;&amp;quot;&quot;/&gt;&lt;property id=&quot;20307&quot; value=&quot;268&quot;/&gt;&lt;property id=&quot;20309&quot; value=&quot;-1&quot;/&gt;&lt;/object&gt;&lt;object type=&quot;3&quot; unique_id=&quot;10022&quot;&gt;&lt;property id=&quot;20148&quot; value=&quot;5&quot;/&gt;&lt;property id=&quot;20300&quot; value=&quot;Slide 13&quot;/&gt;&lt;property id=&quot;20307&quot; value=&quot;259&quot;/&gt;&lt;property id=&quot;20309&quot; value=&quot;-1&quot;/&gt;&lt;/object&gt;&lt;object type=&quot;3&quot; unique_id=&quot;10023&quot;&gt;&lt;property id=&quot;20148&quot; value=&quot;5&quot;/&gt;&lt;property id=&quot;20300&quot; value=&quot;Slide 14&quot;/&gt;&lt;property id=&quot;20307&quot; value=&quot;272&quot;/&gt;&lt;property id=&quot;20309&quot; value=&quot;-1&quot;/&gt;&lt;/object&gt;&lt;object type=&quot;3&quot; unique_id=&quot;10024&quot;&gt;&lt;property id=&quot;20148&quot; value=&quot;5&quot;/&gt;&lt;property id=&quot;20300&quot; value=&quot;Slide 15 - &amp;quot;ANT Topology&amp;quot;&quot;/&gt;&lt;property id=&quot;20307&quot; value=&quot;297&quot;/&gt;&lt;property id=&quot;20309&quot; value=&quot;-1&quot;/&gt;&lt;/object&gt;&lt;object type=&quot;3&quot; unique_id=&quot;10025&quot;&gt;&lt;property id=&quot;20148&quot; value=&quot;5&quot;/&gt;&lt;property id=&quot;20300&quot; value=&quot;Slide 16 - &amp;quot;Neural Regulation in ANT&amp;quot;&quot;/&gt;&lt;property id=&quot;20307&quot; value=&quot;296&quot;/&gt;&lt;property id=&quot;20309&quot; value=&quot;-1&quot;/&gt;&lt;/object&gt;&lt;object type=&quot;3&quot; unique_id=&quot;10034&quot;&gt;&lt;property id=&quot;20148&quot; value=&quot;5&quot;/&gt;&lt;property id=&quot;20300&quot; value=&quot;Slide 18 - &amp;quot;ANT Mapping Scheme&amp;quot;&quot;/&gt;&lt;property id=&quot;20307&quot; value=&quot;316&quot;/&gt;&lt;property id=&quot;20309&quot; value=&quot;-1&quot;/&gt;&lt;/object&gt;&lt;object type=&quot;3&quot; unique_id=&quot;10036&quot;&gt;&lt;property id=&quot;20148&quot; value=&quot;5&quot;/&gt;&lt;property id=&quot;20300&quot; value=&quot;Slide 20 - &amp;quot;Neural Regulation: Advantages&amp;quot;&quot;/&gt;&lt;property id=&quot;20307&quot; value=&quot;287&quot;/&gt;&lt;property id=&quot;20309&quot; value=&quot;-1&quot;/&gt;&lt;/object&gt;&lt;object type=&quot;3&quot; unique_id=&quot;10037&quot;&gt;&lt;property id=&quot;20148&quot; value=&quot;5&quot;/&gt;&lt;property id=&quot;20300&quot; value=&quot;Slide 21 - &amp;quot;Tasks&amp;quot;&quot;/&gt;&lt;property id=&quot;20307&quot; value=&quot;286&quot;/&gt;&lt;property id=&quot;20309&quot; value=&quot;-1&quot;/&gt;&lt;/object&gt;&lt;object type=&quot;3&quot; unique_id=&quot;10038&quot;&gt;&lt;property id=&quot;20148&quot; value=&quot;5&quot;/&gt;&lt;property id=&quot;20300&quot; value=&quot;Slide 22 - &amp;quot;Double-Pole Balancing without Velocity Info.&amp;quot;&quot;/&gt;&lt;property id=&quot;20307&quot; value=&quot;306&quot;/&gt;&lt;property id=&quot;20309&quot; value=&quot;-1&quot;/&gt;&lt;/object&gt;&lt;object type=&quot;3&quot; unique_id=&quot;10039&quot;&gt;&lt;property id=&quot;20148&quot; value=&quot;5&quot;/&gt;&lt;property id=&quot;20300&quot; value=&quot;Slide 23 - &amp;quot;Fitness Function &amp;amp; Evaluation&amp;quot;&quot;/&gt;&lt;property id=&quot;20307&quot; value=&quot;307&quot;/&gt;&lt;property id=&quot;20309&quot; value=&quot;-1&quot;/&gt;&lt;/object&gt;&lt;object type=&quot;3&quot; unique_id=&quot;10040&quot;&gt;&lt;property id=&quot;20148&quot; value=&quot;5&quot;/&gt;&lt;property id=&quot;20300&quot; value=&quot;Slide 24 - &amp;quot;Double-Pole Balancing without Velocity Info&amp;quot;&quot;/&gt;&lt;property id=&quot;20307&quot; value=&quot;305&quot;/&gt;&lt;property id=&quot;20309&quot; value=&quot;-1&quot;/&gt;&lt;/object&gt;&lt;object type=&quot;3&quot; unique_id=&quot;10041&quot;&gt;&lt;property id=&quot;20148&quot; value=&quot;5&quot;/&gt;&lt;property id=&quot;20300&quot; value=&quot;Slide 25 - &amp;quot;Double-Pole Balancing without Velocity Info&amp;quot;&quot;/&gt;&lt;property id=&quot;20307&quot; value=&quot;321&quot;/&gt;&lt;property id=&quot;20309&quot; value=&quot;-1&quot;/&gt;&lt;/object&gt;&lt;object type=&quot;3&quot; unique_id=&quot;10042&quot;&gt;&lt;property id=&quot;20148&quot; value=&quot;5&quot;/&gt;&lt;property id=&quot;20300&quot; value=&quot;Slide 27 - &amp;quot;Task Allocation&amp;quot;&quot;/&gt;&lt;property id=&quot;20307&quot; value=&quot;365&quot;/&gt;&lt;property id=&quot;20309&quot; value=&quot;-1&quot;/&gt;&lt;/object&gt;&lt;object type=&quot;3&quot; unique_id=&quot;10043&quot;&gt;&lt;property id=&quot;20148&quot; value=&quot;5&quot;/&gt;&lt;property id=&quot;20300&quot; value=&quot;Slide 26 - &amp;quot;Evolving for Creativity&amp;quot;&quot;/&gt;&lt;property id=&quot;20307&quot; value=&quot;366&quot;/&gt;&lt;property id=&quot;20309&quot; value=&quot;-1&quot;/&gt;&lt;/object&gt;&lt;object type=&quot;3&quot; unique_id=&quot;10044&quot;&gt;&lt;property id=&quot;20148&quot; value=&quot;5&quot;/&gt;&lt;property id=&quot;20300&quot; value=&quot;Slide 28 - &amp;quot;Neural Regulation and Intractability&amp;quot;&quot;/&gt;&lt;property id=&quot;20307&quot; value=&quot;285&quot;/&gt;&lt;property id=&quot;20309&quot; value=&quot;-1&quot;/&gt;&lt;/object&gt;&lt;object type=&quot;3&quot; unique_id=&quot;10048&quot;&gt;&lt;property id=&quot;20148&quot; value=&quot;5&quot;/&gt;&lt;property id=&quot;20300&quot; value=&quot;Slide 29 - &amp;quot;Theory vs. Data&amp;quot;&quot;/&gt;&lt;property id=&quot;20307&quot; value=&quot;333&quot;/&gt;&lt;property id=&quot;20309&quot; value=&quot;-1&quot;/&gt;&lt;/object&gt;&lt;object type=&quot;3&quot; unique_id=&quot;10049&quot;&gt;&lt;property id=&quot;20148&quot; value=&quot;5&quot;/&gt;&lt;property id=&quot;20300&quot; value=&quot;Slide 30 - &amp;quot;Phenotypic Neutrality&amp;quot;&quot;/&gt;&lt;property id=&quot;20307&quot; value=&quot;282&quot;/&gt;&lt;property id=&quot;20309&quot; value=&quot;-1&quot;/&gt;&lt;/object&gt;&lt;object type=&quot;3&quot; unique_id=&quot;10050&quot;&gt;&lt;property id=&quot;20148&quot; value=&quot;5&quot;/&gt;&lt;property id=&quot;20300&quot; value=&quot;Slide 31 - &amp;quot;More Supervision vs. Regulation&amp;quot;&quot;/&gt;&lt;property id=&quot;20307&quot; value=&quot;293&quot;/&gt;&lt;property id=&quot;20309&quot; value=&quot;-1&quot;/&gt;&lt;/object&gt;&lt;object type=&quot;3&quot; unique_id=&quot;10052&quot;&gt;&lt;property id=&quot;20148&quot; value=&quot;5&quot;/&gt;&lt;property id=&quot;20300&quot; value=&quot;Slide 35 - &amp;quot;Multirobot Interactions &amp;quot;&quot;/&gt;&lt;property id=&quot;20307&quot; value=&quot;362&quot;/&gt;&lt;property id=&quot;20309&quot; value=&quot;-1&quot;/&gt;&lt;/object&gt;&lt;object type=&quot;3&quot; unique_id=&quot;10053&quot;&gt;&lt;property id=&quot;20148&quot; value=&quot;5&quot;/&gt;&lt;property id=&quot;20300&quot; value=&quot;Slide 36 - &amp;quot;Multirobot Tasks&amp;quot;&quot;/&gt;&lt;property id=&quot;20307&quot; value=&quot;308&quot;/&gt;&lt;property id=&quot;20309&quot; value=&quot;-1&quot;/&gt;&lt;/object&gt;&lt;object type=&quot;3&quot; unique_id=&quot;10055&quot;&gt;&lt;property id=&quot;20148&quot; value=&quot;5&quot;/&gt;&lt;property id=&quot;20300&quot; value=&quot;Slide 37 - &amp;quot;Novel Coordination Behaviour&amp;quot;&quot;/&gt;&lt;property id=&quot;20307&quot; value=&quot;313&quot;/&gt;&lt;property id=&quot;20309&quot; value=&quot;-1&quot;/&gt;&lt;/object&gt;&lt;object type=&quot;3&quot; unique_id=&quot;10056&quot;&gt;&lt;property id=&quot;20148&quot; value=&quot;5&quot;/&gt;&lt;property id=&quot;20300&quot; value=&quot;Slide 38&quot;/&gt;&lt;property id=&quot;20307&quot; value=&quot;309&quot;/&gt;&lt;property id=&quot;20309&quot; value=&quot;-1&quot;/&gt;&lt;/object&gt;&lt;object type=&quot;3&quot; unique_id=&quot;10057&quot;&gt;&lt;property id=&quot;20148&quot; value=&quot;5&quot;/&gt;&lt;property id=&quot;20300&quot; value=&quot;Slide 39 - &amp;quot;Areas of Specialization&amp;quot;&quot;/&gt;&lt;property id=&quot;20307&quot; value=&quot;310&quot;/&gt;&lt;property id=&quot;20309&quot; value=&quot;-1&quot;/&gt;&lt;/object&gt;&lt;object type=&quot;3&quot; unique_id=&quot;10058&quot;&gt;&lt;property id=&quot;20148&quot; value=&quot;5&quot;/&gt;&lt;property id=&quot;20300&quot; value=&quot;Slide 40 - &amp;quot;Novel Coordination Behaviour&amp;quot;&quot;/&gt;&lt;property id=&quot;20307&quot; value=&quot;314&quot;/&gt;&lt;property id=&quot;20309&quot; value=&quot;-1&quot;/&gt;&lt;/object&gt;&lt;object type=&quot;3&quot; unique_id=&quot;10059&quot;&gt;&lt;property id=&quot;20148&quot; value=&quot;5&quot;/&gt;&lt;property id=&quot;20300&quot; value=&quot;Slide 156 - &amp;quot;Excavation&amp;quot;&quot;/&gt;&lt;property id=&quot;20307&quot; value=&quot;339&quot;/&gt;&lt;property id=&quot;20309&quot; value=&quot;-1&quot;/&gt;&lt;/object&gt;&lt;object type=&quot;3&quot; unique_id=&quot;10061&quot;&gt;&lt;property id=&quot;20148&quot; value=&quot;5&quot;/&gt;&lt;property id=&quot;20300&quot; value=&quot;Slide 41 - &amp;quot;Conclusions&amp;quot;&quot;/&gt;&lt;property id=&quot;20307&quot; value=&quot;320&quot;/&gt;&lt;property id=&quot;20309&quot; value=&quot;-1&quot;/&gt;&lt;/object&gt;&lt;object type=&quot;3&quot; unique_id=&quot;10062&quot;&gt;&lt;property id=&quot;20148&quot; value=&quot;5&quot;/&gt;&lt;property id=&quot;20300&quot; value=&quot;Slide 42 - &amp;quot;Conclusions&amp;quot;&quot;/&gt;&lt;property id=&quot;20307&quot; value=&quot;372&quot;/&gt;&lt;property id=&quot;20309&quot; value=&quot;-1&quot;/&gt;&lt;/object&gt;&lt;object type=&quot;3&quot; unique_id=&quot;10063&quot;&gt;&lt;property id=&quot;20148&quot; value=&quot;5&quot;/&gt;&lt;property id=&quot;20300&quot; value=&quot;Slide 43 - &amp;quot;Conclusions&amp;quot;&quot;/&gt;&lt;property id=&quot;20307&quot; value=&quot;369&quot;/&gt;&lt;property id=&quot;20309&quot; value=&quot;-1&quot;/&gt;&lt;/object&gt;&lt;object type=&quot;3&quot; unique_id=&quot;10064&quot;&gt;&lt;property id=&quot;20148&quot; value=&quot;5&quot;/&gt;&lt;property id=&quot;20300&quot; value=&quot;Slide 51 - &amp;quot;Conclusions&amp;quot;&quot;/&gt;&lt;property id=&quot;20307&quot; value=&quot;370&quot;/&gt;&lt;property id=&quot;20309&quot; value=&quot;-1&quot;/&gt;&lt;/object&gt;&lt;object type=&quot;3&quot; unique_id=&quot;10065&quot;&gt;&lt;property id=&quot;20148&quot; value=&quot;5&quot;/&gt;&lt;property id=&quot;20300&quot; value=&quot;Slide 52 - &amp;quot;Publications&amp;quot;&quot;/&gt;&lt;property id=&quot;20307&quot; value=&quot;279&quot;/&gt;&lt;property id=&quot;20309&quot; value=&quot;-1&quot;/&gt;&lt;/object&gt;&lt;object type=&quot;3&quot; unique_id=&quot;10066&quot;&gt;&lt;property id=&quot;20148&quot; value=&quot;5&quot;/&gt;&lt;property id=&quot;20300&quot; value=&quot;Slide 53 - &amp;quot;Publications&amp;quot;&quot;/&gt;&lt;property id=&quot;20307&quot; value=&quot;374&quot;/&gt;&lt;property id=&quot;20309&quot; value=&quot;-1&quot;/&gt;&lt;/object&gt;&lt;object type=&quot;3&quot; unique_id=&quot;10067&quot;&gt;&lt;property id=&quot;20148&quot; value=&quot;5&quot;/&gt;&lt;property id=&quot;20300&quot; value=&quot;Slide 44 - &amp;quot;Contributions&amp;quot;&quot;/&gt;&lt;property id=&quot;20307&quot; value=&quot;263&quot;/&gt;&lt;property id=&quot;20309&quot; value=&quot;-1&quot;/&gt;&lt;/object&gt;&lt;object type=&quot;3&quot; unique_id=&quot;10068&quot;&gt;&lt;property id=&quot;20148&quot; value=&quot;5&quot;/&gt;&lt;property id=&quot;20300&quot; value=&quot;Slide 45 - &amp;quot;Contributions&amp;quot;&quot;/&gt;&lt;property id=&quot;20307&quot; value=&quot;264&quot;/&gt;&lt;property id=&quot;20309&quot; value=&quot;-1&quot;/&gt;&lt;/object&gt;&lt;object type=&quot;3&quot; unique_id=&quot;10069&quot;&gt;&lt;property id=&quot;20148&quot; value=&quot;5&quot;/&gt;&lt;property id=&quot;20300&quot; value=&quot;Slide 46 - &amp;quot;Contributions&amp;quot;&quot;/&gt;&lt;property id=&quot;20307&quot; value=&quot;266&quot;/&gt;&lt;property id=&quot;20309&quot; value=&quot;-1&quot;/&gt;&lt;/object&gt;&lt;object type=&quot;3&quot; unique_id=&quot;10070&quot;&gt;&lt;property id=&quot;20148&quot; value=&quot;5&quot;/&gt;&lt;property id=&quot;20300&quot; value=&quot;Slide 54 - &amp;quot;Acknowledgements&amp;quot;&quot;/&gt;&lt;property id=&quot;20307&quot; value=&quot;340&quot;/&gt;&lt;property id=&quot;20309&quot; value=&quot;-1&quot;/&gt;&lt;/object&gt;&lt;object type=&quot;3&quot; unique_id=&quot;10071&quot;&gt;&lt;property id=&quot;20148&quot; value=&quot;5&quot;/&gt;&lt;property id=&quot;20300&quot; value=&quot;Slide 56 - &amp;quot;Questions&amp;quot;&quot;/&gt;&lt;property id=&quot;20307&quot; value=&quot;300&quot;/&gt;&lt;property id=&quot;20309&quot; value=&quot;-1&quot;/&gt;&lt;/object&gt;&lt;object type=&quot;3&quot; unique_id=&quot;10072&quot;&gt;&lt;property id=&quot;20148&quot; value=&quot;5&quot;/&gt;&lt;property id=&quot;20300&quot; value=&quot;Slide 57 - &amp;quot;Questions&amp;quot;&quot;/&gt;&lt;property id=&quot;20307&quot; value=&quot;415&quot;/&gt;&lt;property id=&quot;20309&quot; value=&quot;-1&quot;/&gt;&lt;/object&gt;&lt;object type=&quot;3&quot; unique_id=&quot;10073&quot;&gt;&lt;property id=&quot;20148&quot; value=&quot;5&quot;/&gt;&lt;property id=&quot;20300&quot; value=&quot;Slide 58 - &amp;quot;Evolving Neural Nets.: Theory&amp;quot;&quot;/&gt;&lt;property id=&quot;20307&quot; value=&quot;347&quot;/&gt;&lt;property id=&quot;20309&quot; value=&quot;-1&quot;/&gt;&lt;/object&gt;&lt;object type=&quot;3&quot; unique_id=&quot;10074&quot;&gt;&lt;property id=&quot;20148&quot; value=&quot;5&quot;/&gt;&lt;property id=&quot;20300&quot; value=&quot;Slide 61 - &amp;quot;One, Two and Three Features&amp;quot;&quot;/&gt;&lt;property id=&quot;20307&quot; value=&quot;348&quot;/&gt;&lt;property id=&quot;20309&quot; value=&quot;-1&quot;/&gt;&lt;/object&gt;&lt;object type=&quot;3&quot; unique_id=&quot;10075&quot;&gt;&lt;property id=&quot;20148&quot; value=&quot;5&quot;/&gt;&lt;property id=&quot;20300&quot; value=&quot;Slide 62 - &amp;quot;m Features&amp;quot;&quot;/&gt;&lt;property id=&quot;20307&quot; value=&quot;349&quot;/&gt;&lt;property id=&quot;20309&quot; value=&quot;-1&quot;/&gt;&lt;/object&gt;&lt;object type=&quot;3&quot; unique_id=&quot;10076&quot;&gt;&lt;property id=&quot;20148&quot; value=&quot;5&quot;/&gt;&lt;property id=&quot;20300&quot; value=&quot;Slide 63 - &amp;quot;Theory vs. Data&amp;quot;&quot;/&gt;&lt;property id=&quot;20307&quot; value=&quot;354&quot;/&gt;&lt;property id=&quot;20309&quot; value=&quot;-1&quot;/&gt;&lt;/object&gt;&lt;object type=&quot;3&quot; unique_id=&quot;10077&quot;&gt;&lt;property id=&quot;20148&quot; value=&quot;5&quot;/&gt;&lt;property id=&quot;20300&quot; value=&quot;Slide 64 - &amp;quot;Theory vs. Data&amp;quot;&quot;/&gt;&lt;property id=&quot;20307&quot; value=&quot;355&quot;/&gt;&lt;property id=&quot;20309&quot; value=&quot;-1&quot;/&gt;&lt;/object&gt;&lt;object type=&quot;3&quot; unique_id=&quot;10078&quot;&gt;&lt;property id=&quot;20148&quot; value=&quot;5&quot;/&gt;&lt;property id=&quot;20300&quot; value=&quot;Slide 65 - &amp;quot;Theory vs. Data&amp;quot;&quot;/&gt;&lt;property id=&quot;20307&quot; value=&quot;356&quot;/&gt;&lt;property id=&quot;20309&quot; value=&quot;-1&quot;/&gt;&lt;/object&gt;&lt;object type=&quot;3&quot; unique_id=&quot;10079&quot;&gt;&lt;property id=&quot;20148&quot; value=&quot;5&quot;/&gt;&lt;property id=&quot;20300&quot; value=&quot;Slide 66 - &amp;quot;Theory vs. Data&amp;quot;&quot;/&gt;&lt;property id=&quot;20307&quot; value=&quot;357&quot;/&gt;&lt;property id=&quot;20309&quot; value=&quot;-1&quot;/&gt;&lt;/object&gt;&lt;object type=&quot;3&quot; unique_id=&quot;10080&quot;&gt;&lt;property id=&quot;20148&quot; value=&quot;5&quot;/&gt;&lt;property id=&quot;20300&quot; value=&quot;Slide 67 - &amp;quot;Theory vs. Data&amp;quot;&quot;/&gt;&lt;property id=&quot;20307&quot; value=&quot;358&quot;/&gt;&lt;property id=&quot;20309&quot; value=&quot;-1&quot;/&gt;&lt;/object&gt;&lt;object type=&quot;3&quot; unique_id=&quot;10081&quot;&gt;&lt;property id=&quot;20148&quot; value=&quot;5&quot;/&gt;&lt;property id=&quot;20300&quot; value=&quot;Slide 68 - &amp;quot;Phenotypic Neutrality&amp;quot;&quot;/&gt;&lt;property id=&quot;20307&quot; value=&quot;350&quot;/&gt;&lt;property id=&quot;20309&quot; value=&quot;-1&quot;/&gt;&lt;/object&gt;&lt;object type=&quot;3&quot; unique_id=&quot;10082&quot;&gt;&lt;property id=&quot;20148&quot; value=&quot;5&quot;/&gt;&lt;property id=&quot;20300&quot; value=&quot;Slide 69 - &amp;quot;Phenotypic Neutrality&amp;quot;&quot;/&gt;&lt;property id=&quot;20307&quot; value=&quot;351&quot;/&gt;&lt;property id=&quot;20309&quot; value=&quot;-1&quot;/&gt;&lt;/object&gt;&lt;object type=&quot;3&quot; unique_id=&quot;10083&quot;&gt;&lt;property id=&quot;20148&quot; value=&quot;5&quot;/&gt;&lt;property id=&quot;20300&quot; value=&quot;Slide 70 - &amp;quot;Alternative: More Supervision&amp;quot;&quot;/&gt;&lt;property id=&quot;20307&quot; value=&quot;352&quot;/&gt;&lt;property id=&quot;20309&quot; value=&quot;-1&quot;/&gt;&lt;/object&gt;&lt;object type=&quot;3&quot; unique_id=&quot;10084&quot;&gt;&lt;property id=&quot;20148&quot; value=&quot;5&quot;/&gt;&lt;property id=&quot;20300&quot; value=&quot;Slide 71 - &amp;quot;More Supervision vs. Regulation&amp;quot;&quot;/&gt;&lt;property id=&quot;20307&quot; value=&quot;353&quot;/&gt;&lt;property id=&quot;20309&quot; value=&quot;-1&quot;/&gt;&lt;/object&gt;&lt;object type=&quot;3&quot; unique_id=&quot;10085&quot;&gt;&lt;property id=&quot;20148&quot; value=&quot;5&quot;/&gt;&lt;property id=&quot;20300&quot; value=&quot;Slide 72 - &amp;quot;Phenotypic Neutrality&amp;quot;&quot;/&gt;&lt;property id=&quot;20307&quot; value=&quot;304&quot;/&gt;&lt;property id=&quot;20309&quot; value=&quot;-1&quot;/&gt;&lt;/object&gt;&lt;object type=&quot;3&quot; unique_id=&quot;10086&quot;&gt;&lt;property id=&quot;20148&quot; value=&quot;5&quot;/&gt;&lt;property id=&quot;20300&quot; value=&quot;Slide 73 - &amp;quot;Phenotypic Neutrality&amp;quot;&quot;/&gt;&lt;property id=&quot;20307&quot; value=&quot;283&quot;/&gt;&lt;property id=&quot;20309&quot; value=&quot;-1&quot;/&gt;&lt;/object&gt;&lt;object type=&quot;3&quot; unique_id=&quot;10087&quot;&gt;&lt;property id=&quot;20148&quot; value=&quot;5&quot;/&gt;&lt;property id=&quot;20300&quot; value=&quot;Slide 74 - &amp;quot;Alternative: More Supervision&amp;quot;&quot;/&gt;&lt;property id=&quot;20307&quot; value=&quot;284&quot;/&gt;&lt;property id=&quot;20309&quot; value=&quot;-1&quot;/&gt;&lt;/object&gt;&lt;object type=&quot;3&quot; unique_id=&quot;10088&quot;&gt;&lt;property id=&quot;20148&quot; value=&quot;5&quot;/&gt;&lt;property id=&quot;20300&quot; value=&quot;Slide 75&quot;/&gt;&lt;property id=&quot;20307&quot; value=&quot;301&quot;/&gt;&lt;property id=&quot;20309&quot; value=&quot;-1&quot;/&gt;&lt;/object&gt;&lt;object type=&quot;3&quot; unique_id=&quot;10089&quot;&gt;&lt;property id=&quot;20148&quot; value=&quot;5&quot;/&gt;&lt;property id=&quot;20300&quot; value=&quot;Slide 76 - &amp;quot;Coarse Coding Selection&amp;quot;&quot;/&gt;&lt;property id=&quot;20307&quot; value=&quot;295&quot;/&gt;&lt;property id=&quot;20309&quot; value=&quot;-1&quot;/&gt;&lt;/object&gt;&lt;object type=&quot;3&quot; unique_id=&quot;10090&quot;&gt;&lt;property id=&quot;20148&quot; value=&quot;5&quot;/&gt;&lt;property id=&quot;20300&quot; value=&quot;Slide 77 - &amp;quot;Contributions&amp;quot;&quot;/&gt;&lt;property id=&quot;20307&quot; value=&quot;322&quot;/&gt;&lt;property id=&quot;20309&quot; value=&quot;-1&quot;/&gt;&lt;/object&gt;&lt;object type=&quot;3&quot; unique_id=&quot;10091&quot;&gt;&lt;property id=&quot;20148&quot; value=&quot;5&quot;/&gt;&lt;property id=&quot;20300&quot; value=&quot;Slide 78 - &amp;quot;Phenotypic Neutrality&amp;quot;&quot;/&gt;&lt;property id=&quot;20307&quot; value=&quot;330&quot;/&gt;&lt;property id=&quot;20309&quot; value=&quot;-1&quot;/&gt;&lt;/object&gt;&lt;object type=&quot;3&quot; unique_id=&quot;10092&quot;&gt;&lt;property id=&quot;20148&quot; value=&quot;5&quot;/&gt;&lt;property id=&quot;20300&quot; value=&quot;Slide 79 - &amp;quot;Neuron Activation Functions&amp;quot;&quot;/&gt;&lt;property id=&quot;20307&quot; value=&quot;323&quot;/&gt;&lt;property id=&quot;20309&quot; value=&quot;-1&quot;/&gt;&lt;/object&gt;&lt;object type=&quot;3&quot; unique_id=&quot;10093&quot;&gt;&lt;property id=&quot;20148&quot; value=&quot;5&quot;/&gt;&lt;property id=&quot;20300&quot; value=&quot;Slide 80 - &amp;quot;ANT Crossover Operator&amp;quot;&quot;/&gt;&lt;property id=&quot;20307&quot; value=&quot;327&quot;/&gt;&lt;property id=&quot;20309&quot; value=&quot;-1&quot;/&gt;&lt;/object&gt;&lt;object type=&quot;3&quot; unique_id=&quot;10094&quot;&gt;&lt;property id=&quot;20148&quot; value=&quot;5&quot;/&gt;&lt;property id=&quot;20300&quot; value=&quot;Slide 81 - &amp;quot;Cellular Encoding [Gruau, 1994]&amp;quot;&quot;/&gt;&lt;property id=&quot;20307&quot; value=&quot;336&quot;/&gt;&lt;property id=&quot;20309&quot; value=&quot;-1&quot;/&gt;&lt;/object&gt;&lt;object type=&quot;3&quot; unique_id=&quot;10095&quot;&gt;&lt;property id=&quot;20148&quot; value=&quot;5&quot;/&gt;&lt;property id=&quot;20300&quot; value=&quot;Slide 82 - &amp;quot;Resource Gathering Task&amp;quot;&quot;/&gt;&lt;property id=&quot;20307&quot; value=&quot;341&quot;/&gt;&lt;property id=&quot;20309&quot; value=&quot;-1&quot;/&gt;&lt;/object&gt;&lt;object type=&quot;3&quot; unique_id=&quot;10096&quot;&gt;&lt;property id=&quot;20148&quot; value=&quot;5&quot;/&gt;&lt;property id=&quot;20300&quot; value=&quot;Slide 83 - &amp;quot;Sign Following Task - ANT&amp;quot;&quot;/&gt;&lt;property id=&quot;20307&quot; value=&quot;342&quot;/&gt;&lt;property id=&quot;20309&quot; value=&quot;-1&quot;/&gt;&lt;/object&gt;&lt;object type=&quot;3&quot; unique_id=&quot;10097&quot;&gt;&lt;property id=&quot;20148&quot; value=&quot;5&quot;/&gt;&lt;property id=&quot;20300&quot; value=&quot;Slide 84 - &amp;quot;Basis Behaviors – Sign Following Task&amp;quot;&quot;/&gt;&lt;property id=&quot;20307&quot; value=&quot;343&quot;/&gt;&lt;property id=&quot;20309&quot; value=&quot;-1&quot;/&gt;&lt;/object&gt;&lt;object type=&quot;3&quot; unique_id=&quot;10098&quot;&gt;&lt;property id=&quot;20148&quot; value=&quot;5&quot;/&gt;&lt;property id=&quot;20300&quot; value=&quot;Slide 85 - &amp;quot;Coupled Motor Primitives Coupled Motor Primitives – Sign Following Task&amp;quot;&quot;/&gt;&lt;property id=&quot;20307&quot; value=&quot;344&quot;/&gt;&lt;property id=&quot;20309&quot; value=&quot;-1&quot;/&gt;&lt;/object&gt;&lt;object type=&quot;3&quot; unique_id=&quot;10099&quot;&gt;&lt;property id=&quot;20148&quot; value=&quot;5&quot;/&gt;&lt;property id=&quot;20300&quot; value=&quot;Slide 86 - &amp;quot;Coupled Motor Primitives – Sign Following Task&amp;quot;&quot;/&gt;&lt;property id=&quot;20307&quot; value=&quot;345&quot;/&gt;&lt;property id=&quot;20309&quot; value=&quot;-1&quot;/&gt;&lt;/object&gt;&lt;object type=&quot;3&quot; unique_id=&quot;10100&quot;&gt;&lt;property id=&quot;20148&quot; value=&quot;5&quot;/&gt;&lt;property id=&quot;20300&quot; value=&quot;Slide 87 - &amp;quot;Motor Primitives – Sign Following Task&amp;quot;&quot;/&gt;&lt;property id=&quot;20307&quot; value=&quot;346&quot;/&gt;&lt;property id=&quot;20309&quot; value=&quot;-1&quot;/&gt;&lt;/object&gt;&lt;object type=&quot;3&quot; unique_id=&quot;10101&quot;&gt;&lt;property id=&quot;20148&quot; value=&quot;5&quot;/&gt;&lt;property id=&quot;20300&quot; value=&quot;Slide 88 - &amp;quot;Coarse Coding&amp;quot;&quot;/&gt;&lt;property id=&quot;20307&quot; value=&quot;271&quot;/&gt;&lt;property id=&quot;20309&quot; value=&quot;-1&quot;/&gt;&lt;/object&gt;&lt;object type=&quot;3&quot; unique_id=&quot;10102&quot;&gt;&lt;property id=&quot;20148&quot; value=&quot;5&quot;/&gt;&lt;property id=&quot;20300&quot; value=&quot;Slide 89 - &amp;quot;Coarse Coding Regulation&amp;quot;&quot;/&gt;&lt;property id=&quot;20307&quot; value=&quot;273&quot;/&gt;&lt;property id=&quot;20309&quot; value=&quot;-1&quot;/&gt;&lt;/object&gt;&lt;object type=&quot;3&quot; unique_id=&quot;10103&quot;&gt;&lt;property id=&quot;20148&quot; value=&quot;5&quot;/&gt;&lt;property id=&quot;20300&quot; value=&quot;Slide 90 - &amp;quot;Phenotypic Neutrality&amp;quot;&quot;/&gt;&lt;property id=&quot;20307&quot; value=&quot;303&quot;/&gt;&lt;property id=&quot;20309&quot; value=&quot;-1&quot;/&gt;&lt;/object&gt;&lt;object type=&quot;3&quot; unique_id=&quot;10104&quot;&gt;&lt;property id=&quot;20148&quot; value=&quot;5&quot;/&gt;&lt;property id=&quot;20300&quot; value=&quot;Slide 167 - &amp;quot;ANT Development&amp;quot;&quot;/&gt;&lt;property id=&quot;20307&quot; value=&quot;363&quot;/&gt;&lt;property id=&quot;20309&quot; value=&quot;-1&quot;/&gt;&lt;/object&gt;&lt;object type=&quot;3&quot; unique_id=&quot;10105&quot;&gt;&lt;property id=&quot;20148&quot; value=&quot;5&quot;/&gt;&lt;property id=&quot;20300&quot; value=&quot;Slide 91 - &amp;quot;Neuron Activity&amp;quot;&quot;/&gt;&lt;property id=&quot;20307&quot; value=&quot;312&quot;/&gt;&lt;property id=&quot;20309&quot; value=&quot;-1&quot;/&gt;&lt;/object&gt;&lt;object type=&quot;3&quot; unique_id=&quot;10106&quot;&gt;&lt;property id=&quot;20148&quot; value=&quot;5&quot;/&gt;&lt;property id=&quot;20300&quot; value=&quot;Slide 92 - &amp;quot;OCR Example: What are Features ?&amp;quot;&quot;/&gt;&lt;property id=&quot;20307&quot; value=&quot;373&quot;/&gt;&lt;property id=&quot;20309&quot; value=&quot;-1&quot;/&gt;&lt;/object&gt;&lt;object type=&quot;3&quot; unique_id=&quot;10107&quot;&gt;&lt;property id=&quot;20148&quot; value=&quot;5&quot;/&gt;&lt;property id=&quot;20300&quot; value=&quot;Slide 159 - &amp;quot;Excavation&amp;quot;&quot;/&gt;&lt;property id=&quot;20307&quot; value=&quot;376&quot;/&gt;&lt;property id=&quot;20309&quot; value=&quot;-1&quot;/&gt;&lt;/object&gt;&lt;object type=&quot;3&quot; unique_id=&quot;10108&quot;&gt;&lt;property id=&quot;20148&quot; value=&quot;5&quot;/&gt;&lt;property id=&quot;20300&quot; value=&quot;Slide 160 - &amp;quot;Excavation&amp;quot;&quot;/&gt;&lt;property id=&quot;20307&quot; value=&quot;387&quot;/&gt;&lt;property id=&quot;20309&quot; value=&quot;-1&quot;/&gt;&lt;/object&gt;&lt;object type=&quot;3&quot; unique_id=&quot;10109&quot;&gt;&lt;property id=&quot;20148&quot; value=&quot;5&quot;/&gt;&lt;property id=&quot;20300&quot; value=&quot;Slide 93 - &amp;quot;Coarse-Coding Cell Model&amp;quot;&quot;/&gt;&lt;property id=&quot;20307&quot; value=&quot;392&quot;/&gt;&lt;property id=&quot;20309&quot; value=&quot;-1&quot;/&gt;&lt;/object&gt;&lt;object type=&quot;3&quot; unique_id=&quot;10110&quot;&gt;&lt;property id=&quot;20148&quot; value=&quot;5&quot;/&gt;&lt;property id=&quot;20300&quot; value=&quot;Slide 94 - &amp;quot;Coarse-Coding Cell Model&amp;quot;&quot;/&gt;&lt;property id=&quot;20307&quot; value=&quot;393&quot;/&gt;&lt;property id=&quot;20309&quot; value=&quot;-1&quot;/&gt;&lt;/object&gt;&lt;object type=&quot;3&quot; unique_id=&quot;10112&quot;&gt;&lt;property id=&quot;20148&quot; value=&quot;5&quot;/&gt;&lt;property id=&quot;20300&quot; value=&quot;Slide 96 - &amp;quot;Coarse-coding Cell Model&amp;#x0D;&amp;#x0A;&amp;quot;&quot;/&gt;&lt;property id=&quot;20307&quot; value=&quot;395&quot;/&gt;&lt;property id=&quot;20309&quot; value=&quot;-1&quot;/&gt;&lt;/object&gt;&lt;object type=&quot;3&quot; unique_id=&quot;10113&quot;&gt;&lt;property id=&quot;20148&quot; value=&quot;5&quot;/&gt;&lt;property id=&quot;20300&quot; value=&quot;Slide 97 - &amp;quot;Multistate Neuron Models&amp;quot;&quot;/&gt;&lt;property id=&quot;20307&quot; value=&quot;396&quot;/&gt;&lt;property id=&quot;20309&quot; value=&quot;-1&quot;/&gt;&lt;/object&gt;&lt;object type=&quot;3&quot; unique_id=&quot;10114&quot;&gt;&lt;property id=&quot;20148&quot; value=&quot;5&quot;/&gt;&lt;property id=&quot;20300&quot; value=&quot;Slide 98 - &amp;quot;Sign Following Task&amp;quot;&quot;/&gt;&lt;property id=&quot;20307&quot; value=&quot;397&quot;/&gt;&lt;property id=&quot;20309&quot; value=&quot;-1&quot;/&gt;&lt;/object&gt;&lt;object type=&quot;3&quot; unique_id=&quot;10115&quot;&gt;&lt;property id=&quot;20148&quot; value=&quot;5&quot;/&gt;&lt;property id=&quot;20300&quot; value=&quot;Slide 99&quot;/&gt;&lt;property id=&quot;20307&quot; value=&quot;389&quot;/&gt;&lt;property id=&quot;20309&quot; value=&quot;-1&quot;/&gt;&lt;/object&gt;&lt;object type=&quot;3&quot; unique_id=&quot;10116&quot;&gt;&lt;property id=&quot;20148&quot; value=&quot;5&quot;/&gt;&lt;property id=&quot;20300&quot; value=&quot;Slide 100 - &amp;quot;Grid World Sensor Layout&amp;quot;&quot;/&gt;&lt;property id=&quot;20307&quot; value=&quot;401&quot;/&gt;&lt;property id=&quot;20309&quot; value=&quot;-1&quot;/&gt;&lt;/object&gt;&lt;object type=&quot;3&quot; unique_id=&quot;10117&quot;&gt;&lt;property id=&quot;20148&quot; value=&quot;5&quot;/&gt;&lt;property id=&quot;20300&quot; value=&quot;Slide 101 - &amp;quot;Basis Behaviours&amp;quot;&quot;/&gt;&lt;property id=&quot;20307&quot; value=&quot;402&quot;/&gt;&lt;property id=&quot;20309&quot; value=&quot;-1&quot;/&gt;&lt;/object&gt;&lt;object type=&quot;3&quot; unique_id=&quot;10118&quot;&gt;&lt;property id=&quot;20148&quot; value=&quot;5&quot;/&gt;&lt;property id=&quot;20300&quot; value=&quot;Slide 102 - &amp;quot;Fitness Function&amp;quot;&quot;/&gt;&lt;property id=&quot;20307&quot; value=&quot;403&quot;/&gt;&lt;property id=&quot;20309&quot; value=&quot;-1&quot;/&gt;&lt;/object&gt;&lt;object type=&quot;3&quot; unique_id=&quot;10119&quot;&gt;&lt;property id=&quot;20148&quot; value=&quot;5&quot;/&gt;&lt;property id=&quot;20300&quot; value=&quot;Slide 103 - &amp;quot;Gene Map&amp;quot;&quot;/&gt;&lt;property id=&quot;20307&quot; value=&quot;390&quot;/&gt;&lt;property id=&quot;20309&quot; value=&quot;-1&quot;/&gt;&lt;/object&gt;&lt;object type=&quot;3&quot; unique_id=&quot;10120&quot;&gt;&lt;property id=&quot;20148&quot; value=&quot;5&quot;/&gt;&lt;property id=&quot;20300&quot; value=&quot;Slide 104&quot;/&gt;&lt;property id=&quot;20307&quot; value=&quot;391&quot;/&gt;&lt;property id=&quot;20309&quot; value=&quot;-1&quot;/&gt;&lt;/object&gt;&lt;object type=&quot;3&quot; unique_id=&quot;10121&quot;&gt;&lt;property id=&quot;20148&quot; value=&quot;5&quot;/&gt;&lt;property id=&quot;20300&quot; value=&quot;Slide 105&quot;/&gt;&lt;property id=&quot;20307&quot; value=&quot;398&quot;/&gt;&lt;property id=&quot;20309&quot; value=&quot;-1&quot;/&gt;&lt;/object&gt;&lt;object type=&quot;3&quot; unique_id=&quot;10122&quot;&gt;&lt;property id=&quot;20148&quot; value=&quot;5&quot;/&gt;&lt;property id=&quot;20300&quot; value=&quot;Slide 106&quot;/&gt;&lt;property id=&quot;20307&quot; value=&quot;399&quot;/&gt;&lt;property id=&quot;20309&quot; value=&quot;-1&quot;/&gt;&lt;/object&gt;&lt;object type=&quot;3&quot; unique_id=&quot;10123&quot;&gt;&lt;property id=&quot;20148&quot; value=&quot;5&quot;/&gt;&lt;property id=&quot;20300&quot; value=&quot;Slide 107&quot;/&gt;&lt;property id=&quot;20307&quot; value=&quot;400&quot;/&gt;&lt;property id=&quot;20309&quot; value=&quot;-1&quot;/&gt;&lt;/object&gt;&lt;object type=&quot;3&quot; unique_id=&quot;10124&quot;&gt;&lt;property id=&quot;20148&quot; value=&quot;5&quot;/&gt;&lt;property id=&quot;20300&quot; value=&quot;Slide 108 - &amp;quot;Resource Gathering&amp;quot;&quot;/&gt;&lt;property id=&quot;20307&quot; value=&quot;383&quot;/&gt;&lt;property id=&quot;20309&quot; value=&quot;-1&quot;/&gt;&lt;/object&gt;&lt;object type=&quot;3&quot; unique_id=&quot;10125&quot;&gt;&lt;property id=&quot;20148&quot; value=&quot;5&quot;/&gt;&lt;property id=&quot;20300&quot; value=&quot;Slide 109 - &amp;quot;Resource Gathering&amp;quot;&quot;/&gt;&lt;property id=&quot;20307&quot; value=&quot;384&quot;/&gt;&lt;property id=&quot;20309&quot; value=&quot;-1&quot;/&gt;&lt;/object&gt;&lt;object type=&quot;3&quot; unique_id=&quot;10126&quot;&gt;&lt;property id=&quot;20148&quot; value=&quot;5&quot;/&gt;&lt;property id=&quot;20300&quot; value=&quot;Slide 110 - &amp;quot;Resource Gathering&amp;quot;&quot;/&gt;&lt;property id=&quot;20307&quot; value=&quot;385&quot;/&gt;&lt;property id=&quot;20309&quot; value=&quot;-1&quot;/&gt;&lt;/object&gt;&lt;object type=&quot;3&quot; unique_id=&quot;10127&quot;&gt;&lt;property id=&quot;20148&quot; value=&quot;5&quot;/&gt;&lt;property id=&quot;20300&quot; value=&quot;Slide 111 - &amp;quot;Resource Gathering&amp;quot;&quot;/&gt;&lt;property id=&quot;20307&quot; value=&quot;386&quot;/&gt;&lt;property id=&quot;20309&quot; value=&quot;-1&quot;/&gt;&lt;/object&gt;&lt;object type=&quot;3&quot; unique_id=&quot;10128&quot;&gt;&lt;property id=&quot;20148&quot; value=&quot;5&quot;/&gt;&lt;property id=&quot;20300&quot; value=&quot;Slide 113 - &amp;quot;Resource Gathering Task&amp;quot;&quot;/&gt;&lt;property id=&quot;20307&quot; value=&quot;377&quot;/&gt;&lt;property id=&quot;20309&quot; value=&quot;-1&quot;/&gt;&lt;/object&gt;&lt;object type=&quot;3&quot; unique_id=&quot;10129&quot;&gt;&lt;property id=&quot;20148&quot; value=&quot;5&quot;/&gt;&lt;property id=&quot;20300&quot; value=&quot;Slide 114&quot;/&gt;&lt;property id=&quot;20307&quot; value=&quot;378&quot;/&gt;&lt;property id=&quot;20309&quot; value=&quot;-1&quot;/&gt;&lt;/object&gt;&lt;object type=&quot;3&quot; unique_id=&quot;10130&quot;&gt;&lt;property id=&quot;20148&quot; value=&quot;5&quot;/&gt;&lt;property id=&quot;20300&quot; value=&quot;Slide 115&quot;/&gt;&lt;property id=&quot;20307&quot; value=&quot;381&quot;/&gt;&lt;property id=&quot;20309&quot; value=&quot;-1&quot;/&gt;&lt;/object&gt;&lt;object type=&quot;3&quot; unique_id=&quot;10131&quot;&gt;&lt;property id=&quot;20148&quot; value=&quot;5&quot;/&gt;&lt;property id=&quot;20300&quot; value=&quot;Slide 116&quot;/&gt;&lt;property id=&quot;20307&quot; value=&quot;382&quot;/&gt;&lt;property id=&quot;20309&quot; value=&quot;-1&quot;/&gt;&lt;/object&gt;&lt;object type=&quot;3&quot; unique_id=&quot;10132&quot;&gt;&lt;property id=&quot;20148&quot; value=&quot;5&quot;/&gt;&lt;property id=&quot;20300&quot; value=&quot;Slide 117&quot;/&gt;&lt;property id=&quot;20307&quot; value=&quot;379&quot;/&gt;&lt;property id=&quot;20309&quot; value=&quot;-1&quot;/&gt;&lt;/object&gt;&lt;object type=&quot;3&quot; unique_id=&quot;10133&quot;&gt;&lt;property id=&quot;20148&quot; value=&quot;5&quot;/&gt;&lt;property id=&quot;20300&quot; value=&quot;Slide 118&quot;/&gt;&lt;property id=&quot;20307&quot; value=&quot;380&quot;/&gt;&lt;property id=&quot;20309&quot; value=&quot;-1&quot;/&gt;&lt;/object&gt;&lt;object type=&quot;3&quot; unique_id=&quot;10134&quot;&gt;&lt;property id=&quot;20148&quot; value=&quot;5&quot;/&gt;&lt;property id=&quot;20300&quot; value=&quot;Slide 120 - &amp;quot;Demo: Tiling Formation Task&amp;quot;&quot;/&gt;&lt;property id=&quot;20307&quot; value=&quot;404&quot;/&gt;&lt;property id=&quot;20309&quot; value=&quot;-1&quot;/&gt;&lt;/object&gt;&lt;object type=&quot;3&quot; unique_id=&quot;10135&quot;&gt;&lt;property id=&quot;20148&quot; value=&quot;5&quot;/&gt;&lt;property id=&quot;20300&quot; value=&quot;Slide 121 - &amp;quot;Biological Modeling&amp;quot;&quot;/&gt;&lt;property id=&quot;20307&quot; value=&quot;405&quot;/&gt;&lt;property id=&quot;20309&quot; value=&quot;-1&quot;/&gt;&lt;/object&gt;&lt;object type=&quot;3&quot; unique_id=&quot;10136&quot;&gt;&lt;property id=&quot;20148&quot; value=&quot;5&quot;/&gt;&lt;property id=&quot;20300&quot; value=&quot;Slide 122 - &amp;quot;Solid &amp;amp; Hollow Sphere&amp;quot;&quot;/&gt;&lt;property id=&quot;20307&quot; value=&quot;408&quot;/&gt;&lt;property id=&quot;20309&quot; value=&quot;-1&quot;/&gt;&lt;/object&gt;&lt;object type=&quot;3&quot; unique_id=&quot;10137&quot;&gt;&lt;property id=&quot;20148&quot; value=&quot;5&quot;/&gt;&lt;property id=&quot;20300&quot; value=&quot;Slide 123 - &amp;quot;Steady State Configs.&amp;quot;&quot;/&gt;&lt;property id=&quot;20307&quot; value=&quot;409&quot;/&gt;&lt;property id=&quot;20309&quot; value=&quot;-1&quot;/&gt;&lt;/object&gt;&lt;object type=&quot;3&quot; unique_id=&quot;10138&quot;&gt;&lt;property id=&quot;20148&quot; value=&quot;5&quot;/&gt;&lt;property id=&quot;20300&quot; value=&quot;Slide 124 - &amp;quot;Burst Characteristics&amp;quot;&quot;/&gt;&lt;property id=&quot;20307&quot; value=&quot;410&quot;/&gt;&lt;property id=&quot;20309&quot; value=&quot;-1&quot;/&gt;&lt;/object&gt;&lt;object type=&quot;3&quot; unique_id=&quot;10139&quot;&gt;&lt;property id=&quot;20148&quot; value=&quot;5&quot;/&gt;&lt;property id=&quot;20300&quot; value=&quot;Slide 125 - &amp;quot;GasNet Model [Husbands et al., 1998]&amp;quot;&quot;/&gt;&lt;property id=&quot;20307&quot; value=&quot;406&quot;/&gt;&lt;property id=&quot;20309&quot; value=&quot;-1&quot;/&gt;&lt;/object&gt;&lt;object type=&quot;3&quot; unique_id=&quot;10140&quot;&gt;&lt;property id=&quot;20148&quot; value=&quot;5&quot;/&gt;&lt;property id=&quot;20300&quot; value=&quot;Slide 126 - &amp;quot;Parallel Fibers (Phillipides et al., 2005)&amp;quot;&quot;/&gt;&lt;property id=&quot;20307&quot; value=&quot;407&quot;/&gt;&lt;property id=&quot;20309&quot; value=&quot;-1&quot;/&gt;&lt;/object&gt;&lt;object type=&quot;3&quot; unique_id=&quot;10141&quot;&gt;&lt;property id=&quot;20148&quot; value=&quot;5&quot;/&gt;&lt;property id=&quot;20300&quot; value=&quot;Slide 127 - &amp;quot;Shannon’s Entropy&amp;quot;&quot;/&gt;&lt;property id=&quot;20307&quot; value=&quot;411&quot;/&gt;&lt;property id=&quot;20309&quot; value=&quot;-1&quot;/&gt;&lt;/object&gt;&lt;object type=&quot;3&quot; unique_id=&quot;10142&quot;&gt;&lt;property id=&quot;20148&quot; value=&quot;5&quot;/&gt;&lt;property id=&quot;20300&quot; value=&quot;Slide 128 - &amp;quot;Mutual Information&amp;quot;&quot;/&gt;&lt;property id=&quot;20307&quot; value=&quot;412&quot;/&gt;&lt;property id=&quot;20309&quot; value=&quot;-1&quot;/&gt;&lt;/object&gt;&lt;object type=&quot;3&quot; unique_id=&quot;10143&quot;&gt;&lt;property id=&quot;20148&quot; value=&quot;5&quot;/&gt;&lt;property id=&quot;20300&quot; value=&quot;Slide 129 - &amp;quot;Mutual Information&amp;quot;&quot;/&gt;&lt;property id=&quot;20307&quot; value=&quot;414&quot;/&gt;&lt;property id=&quot;20309&quot; value=&quot;-1&quot;/&gt;&lt;/object&gt;&lt;object type=&quot;3&quot; unique_id=&quot;13887&quot;&gt;&lt;property id=&quot;20148&quot; value=&quot;5&quot;/&gt;&lt;property id=&quot;20300&quot; value=&quot;Slide 133 - &amp;quot;Biophysical Plausibility&amp;quot;&quot;/&gt;&lt;property id=&quot;20307&quot; value=&quot;416&quot;/&gt;&lt;/object&gt;&lt;object type=&quot;3&quot; unique_id=&quot;13888&quot;&gt;&lt;property id=&quot;20148&quot; value=&quot;5&quot;/&gt;&lt;property id=&quot;20300&quot; value=&quot;Slide 134 - &amp;quot;Related Work&amp;quot;&quot;/&gt;&lt;property id=&quot;20307&quot; value=&quot;417&quot;/&gt;&lt;/object&gt;&lt;object type=&quot;3&quot; unique_id=&quot;13889&quot;&gt;&lt;property id=&quot;20148&quot; value=&quot;5&quot;/&gt;&lt;property id=&quot;20300&quot; value=&quot;Slide 135 - &amp;quot;Related Work&amp;quot;&quot;/&gt;&lt;property id=&quot;20307&quot; value=&quot;418&quot;/&gt;&lt;/object&gt;&lt;object type=&quot;3&quot; unique_id=&quot;13890&quot;&gt;&lt;property id=&quot;20148&quot; value=&quot;5&quot;/&gt;&lt;property id=&quot;20300&quot; value=&quot;Slide 136 - &amp;quot;Limitations with Fixed Topologies&amp;quot;&quot;/&gt;&lt;property id=&quot;20307&quot; value=&quot;419&quot;/&gt;&lt;/object&gt;&lt;object type=&quot;3&quot; unique_id=&quot;13891&quot;&gt;&lt;property id=&quot;20148&quot; value=&quot;5&quot;/&gt;&lt;property id=&quot;20300&quot; value=&quot;Slide 137 - &amp;quot;Related Work&amp;quot;&quot;/&gt;&lt;property id=&quot;20307&quot; value=&quot;420&quot;/&gt;&lt;/object&gt;&lt;object type=&quot;3&quot; unique_id=&quot;13892&quot;&gt;&lt;property id=&quot;20148&quot; value=&quot;5&quot;/&gt;&lt;property id=&quot;20300&quot; value=&quot;Slide 138 - &amp;quot;Crossover &amp;amp; the Bloating Problem&amp;quot;&quot;/&gt;&lt;property id=&quot;20307&quot; value=&quot;421&quot;/&gt;&lt;/object&gt;&lt;object type=&quot;3&quot; unique_id=&quot;13893&quot;&gt;&lt;property id=&quot;20148&quot; value=&quot;5&quot;/&gt;&lt;property id=&quot;20300&quot; value=&quot;Slide 139 - &amp;quot;Related Work&amp;quot;&quot;/&gt;&lt;property id=&quot;20307&quot; value=&quot;422&quot;/&gt;&lt;/object&gt;&lt;object type=&quot;3&quot; unique_id=&quot;13894&quot;&gt;&lt;property id=&quot;20148&quot; value=&quot;5&quot;/&gt;&lt;property id=&quot;20300&quot; value=&quot;Slide 140 - &amp;quot;Related Work&amp;quot;&quot;/&gt;&lt;property id=&quot;20307&quot; value=&quot;423&quot;/&gt;&lt;/object&gt;&lt;object type=&quot;3&quot; unique_id=&quot;13895&quot;&gt;&lt;property id=&quot;20148&quot; value=&quot;5&quot;/&gt;&lt;property id=&quot;20300&quot; value=&quot;Slide 141 - &amp;quot;Applications in Space Robotics&amp;quot;&quot;/&gt;&lt;property id=&quot;20307&quot; value=&quot;424&quot;/&gt;&lt;/object&gt;&lt;object type=&quot;3&quot; unique_id=&quot;13896&quot;&gt;&lt;property id=&quot;20148&quot; value=&quot;5&quot;/&gt;&lt;property id=&quot;20300&quot; value=&quot;Slide 142 - &amp;quot;Significance&amp;quot;&quot;/&gt;&lt;property id=&quot;20307&quot; value=&quot;425&quot;/&gt;&lt;/object&gt;&lt;object type=&quot;3&quot; unique_id=&quot;13897&quot;&gt;&lt;property id=&quot;20148&quot; value=&quot;5&quot;/&gt;&lt;property id=&quot;20300&quot; value=&quot;Slide 143&quot;/&gt;&lt;property id=&quot;20307&quot; value=&quot;426&quot;/&gt;&lt;/object&gt;&lt;object type=&quot;3&quot; unique_id=&quot;13898&quot;&gt;&lt;property id=&quot;20148&quot; value=&quot;5&quot;/&gt;&lt;property id=&quot;20300&quot; value=&quot;Slide 144&quot;/&gt;&lt;property id=&quot;20307&quot; value=&quot;427&quot;/&gt;&lt;/object&gt;&lt;object type=&quot;3&quot; unique_id=&quot;13899&quot;&gt;&lt;property id=&quot;20148&quot; value=&quot;5&quot;/&gt;&lt;property id=&quot;20300&quot; value=&quot;Slide 145 - &amp;quot;Significance&amp;quot;&quot;/&gt;&lt;property id=&quot;20307&quot; value=&quot;428&quot;/&gt;&lt;/object&gt;&lt;object type=&quot;3&quot; unique_id=&quot;13900&quot;&gt;&lt;property id=&quot;20148&quot; value=&quot;5&quot;/&gt;&lt;property id=&quot;20300&quot; value=&quot;Slide 146 - &amp;quot;Applications in Space Robotics&amp;quot;&quot;/&gt;&lt;property id=&quot;20307&quot; value=&quot;429&quot;/&gt;&lt;/object&gt;&lt;object type=&quot;3&quot; unique_id=&quot;13901&quot;&gt;&lt;property id=&quot;20148&quot; value=&quot;5&quot;/&gt;&lt;property id=&quot;20300&quot; value=&quot;Slide 147 - &amp;quot;Significance&amp;quot;&quot;/&gt;&lt;property id=&quot;20307&quot; value=&quot;430&quot;/&gt;&lt;/object&gt;&lt;object type=&quot;3&quot; unique_id=&quot;13902&quot;&gt;&lt;property id=&quot;20148&quot; value=&quot;5&quot;/&gt;&lt;property id=&quot;20300&quot; value=&quot;Slide 148&quot;/&gt;&lt;property id=&quot;20307&quot; value=&quot;431&quot;/&gt;&lt;/object&gt;&lt;object type=&quot;3&quot; unique_id=&quot;13903&quot;&gt;&lt;property id=&quot;20148&quot; value=&quot;5&quot;/&gt;&lt;property id=&quot;20300&quot; value=&quot;Slide 149&quot;/&gt;&lt;property id=&quot;20307&quot; value=&quot;432&quot;/&gt;&lt;/object&gt;&lt;object type=&quot;3&quot; unique_id=&quot;13904&quot;&gt;&lt;property id=&quot;20148&quot; value=&quot;5&quot;/&gt;&lt;property id=&quot;20300&quot; value=&quot;Slide 150 - &amp;quot;Significance&amp;quot;&quot;/&gt;&lt;property id=&quot;20307&quot; value=&quot;433&quot;/&gt;&lt;/object&gt;&lt;object type=&quot;3&quot; unique_id=&quot;13905&quot;&gt;&lt;property id=&quot;20148&quot; value=&quot;5&quot;/&gt;&lt;property id=&quot;20300&quot; value=&quot;Slide 166 - &amp;quot;ANT Crossover Operator&amp;quot;&quot;/&gt;&lt;property id=&quot;20307&quot; value=&quot;434&quot;/&gt;&lt;/object&gt;&lt;object type=&quot;3&quot; unique_id=&quot;14354&quot;&gt;&lt;property id=&quot;20148&quot; value=&quot;5&quot;/&gt;&lt;property id=&quot;20300&quot; value=&quot;Slide 151 - &amp;quot;Chapter Overview&amp;quot;&quot;/&gt;&lt;property id=&quot;20307&quot; value=&quot;435&quot;/&gt;&lt;/object&gt;&lt;object type=&quot;3&quot; unique_id=&quot;14355&quot;&gt;&lt;property id=&quot;20148&quot; value=&quot;5&quot;/&gt;&lt;property id=&quot;20300&quot; value=&quot;Slide 152 - &amp;quot;Evolvability&amp;quot;&quot;/&gt;&lt;property id=&quot;20307&quot; value=&quot;436&quot;/&gt;&lt;/object&gt;&lt;object type=&quot;3&quot; unique_id=&quot;14356&quot;&gt;&lt;property id=&quot;20148&quot; value=&quot;5&quot;/&gt;&lt;property id=&quot;20300&quot; value=&quot;Slide 153 - &amp;quot;Changing Task, Changing Model ?&amp;quot;&quot;/&gt;&lt;property id=&quot;20307&quot; value=&quot;437&quot;/&gt;&lt;/object&gt;&lt;object type=&quot;3&quot; unique_id=&quot;16334&quot;&gt;&lt;property id=&quot;20148&quot; value=&quot;5&quot;/&gt;&lt;property id=&quot;20300&quot; value=&quot;Slide 47 - &amp;quot;Feature Detectors&amp;quot;&quot;/&gt;&lt;property id=&quot;20307&quot; value=&quot;442&quot;/&gt;&lt;/object&gt;&lt;object type=&quot;3&quot; unique_id=&quot;16335&quot;&gt;&lt;property id=&quot;20148&quot; value=&quot;5&quot;/&gt;&lt;property id=&quot;20300&quot; value=&quot;Slide 48 - &amp;quot;Task Allocation&amp;quot;&quot;/&gt;&lt;property id=&quot;20307&quot; value=&quot;443&quot;/&gt;&lt;/object&gt;&lt;object type=&quot;3&quot; unique_id=&quot;16336&quot;&gt;&lt;property id=&quot;20148&quot; value=&quot;5&quot;/&gt;&lt;property id=&quot;20300&quot; value=&quot;Slide 155 - &amp;quot;Excavation&amp;quot;&quot;/&gt;&lt;property id=&quot;20307&quot; value=&quot;441&quot;/&gt;&lt;/object&gt;&lt;object type=&quot;3&quot; unique_id=&quot;16338&quot;&gt;&lt;property id=&quot;20148&quot; value=&quot;5&quot;/&gt;&lt;property id=&quot;20300&quot; value=&quot;Slide 49 - &amp;quot;Evolving Neural Networks&amp;quot;&quot;/&gt;&lt;property id=&quot;20307&quot; value=&quot;438&quot;/&gt;&lt;/object&gt;&lt;object type=&quot;3&quot; unique_id=&quot;16339&quot;&gt;&lt;property id=&quot;20148&quot; value=&quot;5&quot;/&gt;&lt;property id=&quot;20300&quot; value=&quot;Slide 50 - &amp;quot;Feature Detectors and Noisy Neurons&amp;quot;&quot;/&gt;&lt;property id=&quot;20307&quot; value=&quot;439&quot;/&gt;&lt;/object&gt;&lt;object type=&quot;3&quot; unique_id=&quot;17106&quot;&gt;&lt;property id=&quot;20148&quot; value=&quot;5&quot;/&gt;&lt;property id=&quot;20300&quot; value=&quot;Slide 19 - &amp;quot;Limitations with Fixed Topologies&amp;quot;&quot;/&gt;&lt;property id=&quot;20307&quot; value=&quot;444&quot;/&gt;&lt;/object&gt;&lt;object type=&quot;3&quot; unique_id=&quot;19250&quot;&gt;&lt;property id=&quot;20148&quot; value=&quot;5&quot;/&gt;&lt;property id=&quot;20300&quot; value=&quot;Slide 7&quot;/&gt;&lt;property id=&quot;20307&quot; value=&quot;449&quot;/&gt;&lt;/object&gt;&lt;object type=&quot;3&quot; unique_id=&quot;19251&quot;&gt;&lt;property id=&quot;20148&quot; value=&quot;5&quot;/&gt;&lt;property id=&quot;20300&quot; value=&quot;Slide 8&quot;/&gt;&lt;property id=&quot;20307&quot; value=&quot;450&quot;/&gt;&lt;/object&gt;&lt;object type=&quot;3&quot; unique_id=&quot;19252&quot;&gt;&lt;property id=&quot;20148&quot; value=&quot;5&quot;/&gt;&lt;property id=&quot;20300&quot; value=&quot;Slide 17 - &amp;quot;Biophysical Plausibility&amp;quot;&quot;/&gt;&lt;property id=&quot;20307&quot; value=&quot;445&quot;/&gt;&lt;/object&gt;&lt;object type=&quot;3&quot; unique_id=&quot;19253&quot;&gt;&lt;property id=&quot;20148&quot; value=&quot;5&quot;/&gt;&lt;property id=&quot;20300&quot; value=&quot;Slide 32 - &amp;quot;Coarse-Coding Cell Model&amp;quot;&quot;/&gt;&lt;property id=&quot;20307&quot; value=&quot;447&quot;/&gt;&lt;/object&gt;&lt;object type=&quot;3&quot; unique_id=&quot;19254&quot;&gt;&lt;property id=&quot;20148&quot; value=&quot;5&quot;/&gt;&lt;property id=&quot;20300&quot; value=&quot;Slide 33 - &amp;quot;Coarse-Coding Cell Model&amp;quot;&quot;/&gt;&lt;property id=&quot;20307&quot; value=&quot;448&quot;/&gt;&lt;/object&gt;&lt;object type=&quot;3&quot; unique_id=&quot;19255&quot;&gt;&lt;property id=&quot;20148&quot; value=&quot;5&quot;/&gt;&lt;property id=&quot;20300&quot; value=&quot;Slide 34&quot;/&gt;&lt;property id=&quot;20307&quot; value=&quot;446&quot;/&gt;&lt;/object&gt;&lt;object type=&quot;3&quot; unique_id=&quot;19257&quot;&gt;&lt;property id=&quot;20148&quot; value=&quot;5&quot;/&gt;&lt;property id=&quot;20300&quot; value=&quot;Slide 6 - &amp;quot;Significance&amp;quot;&quot;/&gt;&lt;property id=&quot;20307&quot; value=&quot;452&quot;/&gt;&lt;/object&gt;&lt;object type=&quot;3&quot; unique_id=&quot;19258&quot;&gt;&lt;property id=&quot;20148&quot; value=&quot;5&quot;/&gt;&lt;property id=&quot;20300&quot; value=&quot;Slide 9 - &amp;quot;Significance&amp;quot;&quot;/&gt;&lt;property id=&quot;20307&quot; value=&quot;453&quot;/&gt;&lt;/object&gt;&lt;object type=&quot;3&quot; unique_id=&quot;20388&quot;&gt;&lt;property id=&quot;20148&quot; value=&quot;5&quot;/&gt;&lt;property id=&quot;20300&quot; value=&quot;Slide 154 - &amp;quot;Tiling Formation Task&amp;quot;&quot;/&gt;&lt;property id=&quot;20307&quot; value=&quot;454&quot;/&gt;&lt;/object&gt;&lt;object type=&quot;3&quot; unique_id=&quot;22830&quot;&gt;&lt;property id=&quot;20148&quot; value=&quot;5&quot;/&gt;&lt;property id=&quot;20300&quot; value=&quot;Slide 157&quot;/&gt;&lt;property id=&quot;20307&quot; value=&quot;462&quot;/&gt;&lt;/object&gt;&lt;object type=&quot;3&quot; unique_id=&quot;22831&quot;&gt;&lt;property id=&quot;20148&quot; value=&quot;5&quot;/&gt;&lt;property id=&quot;20300&quot; value=&quot;Slide 158&quot;/&gt;&lt;property id=&quot;20307&quot; value=&quot;461&quot;/&gt;&lt;/object&gt;&lt;object type=&quot;3&quot; unique_id=&quot;22832&quot;&gt;&lt;property id=&quot;20148&quot; value=&quot;5&quot;/&gt;&lt;property id=&quot;20300&quot; value=&quot;Slide 161 - &amp;quot;Excavation – Optimal Conditions &amp;#x0D;&amp;#x0A;(Thangavelautham et al. submission to ICRA’09)&amp;quot;&quot;/&gt;&lt;property id=&quot;20307&quot; value=&quot;456&quot;/&gt;&lt;/object&gt;&lt;object type=&quot;3&quot; unique_id=&quot;22833&quot;&gt;&lt;property id=&quot;20148&quot; value=&quot;5&quot;/&gt;&lt;property id=&quot;20300&quot; value=&quot;Slide 162 - &amp;quot;Excavation – Optimal Conditions &amp;#x0D;&amp;#x0A;(Thangavelautham et al. submission to ICRA’09)&amp;quot;&quot;/&gt;&lt;property id=&quot;20307&quot; value=&quot;457&quot;/&gt;&lt;/object&gt;&lt;object type=&quot;3&quot; unique_id=&quot;22834&quot;&gt;&lt;property id=&quot;20148&quot; value=&quot;5&quot;/&gt;&lt;property id=&quot;20300&quot; value=&quot;Slide 163 - &amp;quot;Excavation – Optimal Conditions &amp;#x0D;&amp;#x0A;(Thangavelautham et al. submission to ICRA’09)&amp;quot;&quot;/&gt;&lt;property id=&quot;20307&quot; value=&quot;458&quot;/&gt;&lt;/object&gt;&lt;object type=&quot;3&quot; unique_id=&quot;22835&quot;&gt;&lt;property id=&quot;20148&quot; value=&quot;5&quot;/&gt;&lt;property id=&quot;20300&quot; value=&quot;Slide 165 - &amp;quot;Potential Benefits – Lunar Construction&amp;quot;&quot;/&gt;&lt;property id=&quot;20307&quot; value=&quot;459&quot;/&gt;&lt;/object&gt;&lt;object type=&quot;3&quot; unique_id=&quot;23850&quot;&gt;&lt;property id=&quot;20148&quot; value=&quot;5&quot;/&gt;&lt;property id=&quot;20300&quot; value=&quot;Slide 164 - &amp;quot;Excavation – Optimal Conditions &amp;#x0D;&amp;#x0A;(Thangavelautham et al. submission to ICRA’09)&amp;quot;&quot;/&gt;&lt;property id=&quot;20307&quot; value=&quot;463&quot;/&gt;&lt;/object&gt;&lt;object type=&quot;3&quot; unique_id=&quot;24872&quot;&gt;&lt;property id=&quot;20148&quot; value=&quot;5&quot;/&gt;&lt;property id=&quot;20300&quot; value=&quot;Slide 119&quot;/&gt;&lt;property id=&quot;20307&quot; value=&quot;464&quot;/&gt;&lt;/object&gt;&lt;object type=&quot;3&quot; unique_id=&quot;25044&quot;&gt;&lt;property id=&quot;20148&quot; value=&quot;5&quot;/&gt;&lt;property id=&quot;20300&quot; value=&quot;Slide 112&quot;/&gt;&lt;property id=&quot;20307&quot; value=&quot;465&quot;/&gt;&lt;/object&gt;&lt;object type=&quot;3&quot; unique_id=&quot;25216&quot;&gt;&lt;property id=&quot;20148&quot; value=&quot;5&quot;/&gt;&lt;property id=&quot;20300&quot; value=&quot;Slide 95 - &amp;quot;Coarse-Coding Cell Model&amp;quot;&quot;/&gt;&lt;property id=&quot;20307&quot; value=&quot;466&quot;/&gt;&lt;/object&gt;&lt;object type=&quot;3&quot; unique_id=&quot;25728&quot;&gt;&lt;property id=&quot;20148&quot; value=&quot;5&quot;/&gt;&lt;property id=&quot;20300&quot; value=&quot;Slide 55 - &amp;quot;Thank You!&amp;quot;&quot;/&gt;&lt;property id=&quot;20307&quot; value=&quot;467&quot;/&gt;&lt;/object&gt;&lt;object type=&quot;3&quot; unique_id=&quot;25729&quot;&gt;&lt;property id=&quot;20148&quot; value=&quot;5&quot;/&gt;&lt;property id=&quot;20300&quot; value=&quot;Slide 59 - &amp;quot;Feature Detectors&amp;quot;&quot;/&gt;&lt;property id=&quot;20307&quot; value=&quot;469&quot;/&gt;&lt;/object&gt;&lt;object type=&quot;3&quot; unique_id=&quot;25730&quot;&gt;&lt;property id=&quot;20148&quot; value=&quot;5&quot;/&gt;&lt;property id=&quot;20300&quot; value=&quot;Slide 60 - &amp;quot;Feature Detectors and Noisy Neurons&amp;quot;&quot;/&gt;&lt;property id=&quot;20307&quot; value=&quot;468&quot;/&gt;&lt;/object&gt;&lt;/object&gt;&lt;object type=&quot;8&quot; unique_id=&quot;10144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80095</TotalTime>
  <Words>1388</Words>
  <Application>Microsoft Office PowerPoint</Application>
  <PresentationFormat>On-screen Show (4:3)</PresentationFormat>
  <Paragraphs>244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Garamond</vt:lpstr>
      <vt:lpstr>Wingdings</vt:lpstr>
      <vt:lpstr>Cambria Math</vt:lpstr>
      <vt:lpstr>Segoe UI Semibold</vt:lpstr>
      <vt:lpstr>Calibri</vt:lpstr>
      <vt:lpstr>Stream</vt:lpstr>
      <vt:lpstr>Development of an Inflatable Antenna Prototype for Interplanetary CubeSats</vt:lpstr>
      <vt:lpstr>Motivation</vt:lpstr>
      <vt:lpstr>Motivation</vt:lpstr>
      <vt:lpstr>Inflatables</vt:lpstr>
      <vt:lpstr>Challenges</vt:lpstr>
      <vt:lpstr>Objective</vt:lpstr>
      <vt:lpstr>Inflation Systems</vt:lpstr>
      <vt:lpstr>Proposed System</vt:lpstr>
      <vt:lpstr>Sublimating Chemicals</vt:lpstr>
      <vt:lpstr>Selection of Chemicals</vt:lpstr>
      <vt:lpstr>Selection of Chemicals</vt:lpstr>
      <vt:lpstr>Candidate Chemicals</vt:lpstr>
      <vt:lpstr>Rigidization Techniques</vt:lpstr>
      <vt:lpstr>Rigidization Techniques</vt:lpstr>
      <vt:lpstr>Analysis</vt:lpstr>
      <vt:lpstr>Results</vt:lpstr>
      <vt:lpstr>Discussion</vt:lpstr>
      <vt:lpstr>Future Work</vt:lpstr>
      <vt:lpstr>References</vt:lpstr>
      <vt:lpstr>References</vt:lpstr>
    </vt:vector>
  </TitlesOfParts>
  <Company>JL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Jekan</dc:creator>
  <cp:lastModifiedBy>Jekan</cp:lastModifiedBy>
  <cp:revision>611</cp:revision>
  <dcterms:created xsi:type="dcterms:W3CDTF">2008-05-21T01:02:12Z</dcterms:created>
  <dcterms:modified xsi:type="dcterms:W3CDTF">2015-04-27T05:05:16Z</dcterms:modified>
</cp:coreProperties>
</file>