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9" r:id="rId3"/>
    <p:sldId id="289" r:id="rId4"/>
    <p:sldId id="298" r:id="rId5"/>
    <p:sldId id="293" r:id="rId6"/>
    <p:sldId id="299" r:id="rId7"/>
    <p:sldId id="296" r:id="rId8"/>
    <p:sldId id="295" r:id="rId9"/>
    <p:sldId id="300" r:id="rId10"/>
    <p:sldId id="288" r:id="rId11"/>
    <p:sldId id="297" r:id="rId12"/>
    <p:sldId id="265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%20HD:Users:cduncan:Documents:Micro%20Explorer:Iris:IrisPlanningLink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4627918220749"/>
          <c:y val="0.266310343117537"/>
          <c:w val="0.391065409586959"/>
          <c:h val="0.520834237917601"/>
        </c:manualLayout>
      </c:layout>
      <c:lineChart>
        <c:grouping val="standard"/>
        <c:varyColors val="0"/>
        <c:ser>
          <c:idx val="1"/>
          <c:order val="0"/>
          <c:tx>
            <c:v>INSPIRE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Sheet1!$G$4:$G$42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279041.0396137426</c:v>
                </c:pt>
                <c:pt idx="10" formatCode="0.00E+00">
                  <c:v>111088.2387489334</c:v>
                </c:pt>
                <c:pt idx="11" formatCode="0.00E+00">
                  <c:v>44225.02441010922</c:v>
                </c:pt>
                <c:pt idx="12" formatCode="0.00E+00">
                  <c:v>17606.29933556794</c:v>
                </c:pt>
                <c:pt idx="13" formatCode="0.00E+00">
                  <c:v>7009.194012400867</c:v>
                </c:pt>
                <c:pt idx="14" formatCode="0.00E+00">
                  <c:v>2790.410396137423</c:v>
                </c:pt>
                <c:pt idx="15" formatCode="0.00E+00">
                  <c:v>1110.882387489333</c:v>
                </c:pt>
                <c:pt idx="16" formatCode="0.00E+00">
                  <c:v>442.2502441010922</c:v>
                </c:pt>
                <c:pt idx="17" formatCode="0.00E+00">
                  <c:v>176.0629933556792</c:v>
                </c:pt>
                <c:pt idx="18" formatCode="0.00E+00">
                  <c:v>70.09194012400864</c:v>
                </c:pt>
                <c:pt idx="19" formatCode="0.00E+00">
                  <c:v>27.90410396137423</c:v>
                </c:pt>
              </c:numCache>
            </c:numRef>
          </c:val>
          <c:smooth val="0"/>
        </c:ser>
        <c:ser>
          <c:idx val="2"/>
          <c:order val="1"/>
          <c:tx>
            <c:v>INSPIRE Peach Mountain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Sheet1!$H$4:$H$42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12238.21860589684</c:v>
                </c:pt>
                <c:pt idx="10" formatCode="0.00E+00">
                  <c:v>4872.122581808755</c:v>
                </c:pt>
                <c:pt idx="11" formatCode="0.00E+00">
                  <c:v>1939.626935633683</c:v>
                </c:pt>
                <c:pt idx="12" formatCode="0.00E+00">
                  <c:v>772.179391274476</c:v>
                </c:pt>
                <c:pt idx="13" formatCode="0.00E+00">
                  <c:v>307.4101526200034</c:v>
                </c:pt>
                <c:pt idx="14" formatCode="0.00E+00">
                  <c:v>122.3821860589683</c:v>
                </c:pt>
                <c:pt idx="15" formatCode="0.00E+00">
                  <c:v>48.72122581808754</c:v>
                </c:pt>
                <c:pt idx="16" formatCode="0.00E+00">
                  <c:v>19.39626935633683</c:v>
                </c:pt>
                <c:pt idx="17" formatCode="0.00E+00">
                  <c:v>7.721793912744756</c:v>
                </c:pt>
                <c:pt idx="18" formatCode="0.00E+00">
                  <c:v>3.074101526200033</c:v>
                </c:pt>
              </c:numCache>
            </c:numRef>
          </c:val>
          <c:smooth val="0"/>
        </c:ser>
        <c:ser>
          <c:idx val="3"/>
          <c:order val="2"/>
          <c:tx>
            <c:v>Lunar Flashlight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Sheet1!$I$4:$I$42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1.11088238748933E6</c:v>
                </c:pt>
                <c:pt idx="10" formatCode="0.00E+00">
                  <c:v>442250.2441010924</c:v>
                </c:pt>
                <c:pt idx="11" formatCode="0.00E+00">
                  <c:v>176062.9933556794</c:v>
                </c:pt>
                <c:pt idx="12" formatCode="0.00E+00">
                  <c:v>70091.94012400869</c:v>
                </c:pt>
                <c:pt idx="13" formatCode="0.00E+00">
                  <c:v>27904.10396137424</c:v>
                </c:pt>
                <c:pt idx="14" formatCode="0.00E+00">
                  <c:v>11108.82387489333</c:v>
                </c:pt>
                <c:pt idx="15" formatCode="0.00E+00">
                  <c:v>4422.502441010922</c:v>
                </c:pt>
                <c:pt idx="16" formatCode="0.00E+00">
                  <c:v>1760.629933556793</c:v>
                </c:pt>
                <c:pt idx="17" formatCode="0.00E+00">
                  <c:v>700.9194012400865</c:v>
                </c:pt>
                <c:pt idx="18" formatCode="0.00E+00">
                  <c:v>279.0410396137422</c:v>
                </c:pt>
                <c:pt idx="19" formatCode="0.00E+00">
                  <c:v>111.0882387489333</c:v>
                </c:pt>
              </c:numCache>
            </c:numRef>
          </c:val>
          <c:smooth val="0"/>
        </c:ser>
        <c:ser>
          <c:idx val="4"/>
          <c:order val="3"/>
          <c:tx>
            <c:v>Lunar Flashlight Morehead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Sheet1!$J$4:$J$42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33626.29455279133</c:v>
                </c:pt>
                <c:pt idx="10" formatCode="0.00E+00">
                  <c:v>13386.86898061023</c:v>
                </c:pt>
                <c:pt idx="11" formatCode="0.00E+00">
                  <c:v>5329.408532441118</c:v>
                </c:pt>
                <c:pt idx="12" formatCode="0.00E+00">
                  <c:v>2121.6757515738</c:v>
                </c:pt>
                <c:pt idx="13" formatCode="0.00E+00">
                  <c:v>844.65433029101</c:v>
                </c:pt>
                <c:pt idx="14" formatCode="0.00E+00">
                  <c:v>336.2629455279131</c:v>
                </c:pt>
                <c:pt idx="15" formatCode="0.00E+00">
                  <c:v>133.8686898061023</c:v>
                </c:pt>
                <c:pt idx="16" formatCode="0.00E+00">
                  <c:v>53.29408532441115</c:v>
                </c:pt>
                <c:pt idx="17" formatCode="0.00E+00">
                  <c:v>21.21675751573798</c:v>
                </c:pt>
                <c:pt idx="18" formatCode="0.00E+00">
                  <c:v>8.446543302910095</c:v>
                </c:pt>
                <c:pt idx="19" formatCode="0.00E+00">
                  <c:v>3.362629455279127</c:v>
                </c:pt>
              </c:numCache>
            </c:numRef>
          </c:val>
          <c:smooth val="0"/>
        </c:ser>
        <c:ser>
          <c:idx val="5"/>
          <c:order val="4"/>
          <c:tx>
            <c:v>NEAS LGA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Sheet1!$K$4:$K$42</c:f>
              <c:numCache>
                <c:formatCode>General</c:formatCode>
                <c:ptCount val="39"/>
                <c:pt idx="0">
                  <c:v>0.0</c:v>
                </c:pt>
                <c:pt idx="9" formatCode="0.00E+00">
                  <c:v>2.92191838657352E6</c:v>
                </c:pt>
                <c:pt idx="10" formatCode="0.00E+00">
                  <c:v>1.16323666146702E6</c:v>
                </c:pt>
                <c:pt idx="11" formatCode="0.00E+00">
                  <c:v>463092.8559807328</c:v>
                </c:pt>
                <c:pt idx="12" formatCode="0.00E+00">
                  <c:v>184360.5865980277</c:v>
                </c:pt>
                <c:pt idx="13" formatCode="0.00E+00">
                  <c:v>73395.2714921238</c:v>
                </c:pt>
                <c:pt idx="14" formatCode="0.00E+00">
                  <c:v>29219.18386573517</c:v>
                </c:pt>
                <c:pt idx="15" formatCode="0.00E+00">
                  <c:v>11632.36661467023</c:v>
                </c:pt>
                <c:pt idx="16" formatCode="0.00E+00">
                  <c:v>4630.928559807326</c:v>
                </c:pt>
                <c:pt idx="17" formatCode="0.00E+00">
                  <c:v>1843.605865980276</c:v>
                </c:pt>
                <c:pt idx="18" formatCode="0.00E+00">
                  <c:v>733.9527149212378</c:v>
                </c:pt>
                <c:pt idx="19" formatCode="0.00E+00">
                  <c:v>292.1918386573516</c:v>
                </c:pt>
                <c:pt idx="20" formatCode="0.00E+00">
                  <c:v>116.3236661467022</c:v>
                </c:pt>
                <c:pt idx="21" formatCode="0.00E+00">
                  <c:v>46.30928559807324</c:v>
                </c:pt>
              </c:numCache>
            </c:numRef>
          </c:val>
          <c:smooth val="0"/>
        </c:ser>
        <c:ser>
          <c:idx val="6"/>
          <c:order val="5"/>
          <c:tx>
            <c:v>NEAS HGA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Sheet1!$L$4:$L$42</c:f>
              <c:numCache>
                <c:formatCode>General</c:formatCode>
                <c:ptCount val="39"/>
                <c:pt idx="0">
                  <c:v>0.0</c:v>
                </c:pt>
                <c:pt idx="17" formatCode="0.00E+00">
                  <c:v>232096.2274015362</c:v>
                </c:pt>
                <c:pt idx="18" formatCode="0.00E+00">
                  <c:v>92399.17238696666</c:v>
                </c:pt>
                <c:pt idx="19" formatCode="0.00E+00">
                  <c:v>36784.77308046012</c:v>
                </c:pt>
                <c:pt idx="20" formatCode="0.00E+00">
                  <c:v>14644.28193051443</c:v>
                </c:pt>
                <c:pt idx="21" formatCode="0.00E+00">
                  <c:v>5829.993644144807</c:v>
                </c:pt>
                <c:pt idx="22" formatCode="0.00E+00">
                  <c:v>2320.962274015362</c:v>
                </c:pt>
                <c:pt idx="23" formatCode="0.00E+00">
                  <c:v>923.9917238696665</c:v>
                </c:pt>
                <c:pt idx="24" formatCode="0.00E+00">
                  <c:v>367.8477308046011</c:v>
                </c:pt>
                <c:pt idx="25" formatCode="0.00E+00">
                  <c:v>146.4428193051443</c:v>
                </c:pt>
                <c:pt idx="26" formatCode="0.00E+00">
                  <c:v>58.29993644144805</c:v>
                </c:pt>
              </c:numCache>
            </c:numRef>
          </c:val>
          <c:smooth val="0"/>
        </c:ser>
        <c:ser>
          <c:idx val="7"/>
          <c:order val="6"/>
          <c:tx>
            <c:v>Mars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Sheet1!$M$4:$M$42</c:f>
              <c:numCache>
                <c:formatCode>General</c:formatCode>
                <c:ptCount val="39"/>
                <c:pt idx="0">
                  <c:v>0.0</c:v>
                </c:pt>
                <c:pt idx="17" formatCode="0.00E+00">
                  <c:v>1.96759777554936E6</c:v>
                </c:pt>
                <c:pt idx="18" formatCode="0.00E+00">
                  <c:v>783314.783211309</c:v>
                </c:pt>
                <c:pt idx="19" formatCode="0.00E+00">
                  <c:v>311843.2319969804</c:v>
                </c:pt>
                <c:pt idx="20" formatCode="0.00E+00">
                  <c:v>124147.0267465757</c:v>
                </c:pt>
                <c:pt idx="21" formatCode="0.00E+00">
                  <c:v>49423.82155070857</c:v>
                </c:pt>
                <c:pt idx="22" formatCode="0.00E+00">
                  <c:v>19675.97775549355</c:v>
                </c:pt>
                <c:pt idx="23" formatCode="0.00E+00">
                  <c:v>7833.147832113091</c:v>
                </c:pt>
                <c:pt idx="24" formatCode="0.00E+00">
                  <c:v>3118.432319969802</c:v>
                </c:pt>
                <c:pt idx="25" formatCode="0.00E+00">
                  <c:v>1241.470267465756</c:v>
                </c:pt>
                <c:pt idx="26" formatCode="0.00E+00">
                  <c:v>494.2382155070854</c:v>
                </c:pt>
                <c:pt idx="27" formatCode="0.00E+00">
                  <c:v>196.7597775549355</c:v>
                </c:pt>
                <c:pt idx="28" formatCode="0.00E+00">
                  <c:v>78.33147832113085</c:v>
                </c:pt>
                <c:pt idx="29" formatCode="0.00E+00">
                  <c:v>31.184323199698</c:v>
                </c:pt>
              </c:numCache>
            </c:numRef>
          </c:val>
          <c:smooth val="0"/>
        </c:ser>
        <c:ser>
          <c:idx val="8"/>
          <c:order val="7"/>
          <c:tx>
            <c:v>Half Meter X-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Sheet1!$N$4:$N$42</c:f>
              <c:numCache>
                <c:formatCode>General</c:formatCode>
                <c:ptCount val="39"/>
                <c:pt idx="0">
                  <c:v>0.0</c:v>
                </c:pt>
                <c:pt idx="17" formatCode="0.00E+00">
                  <c:v>3.68721173196055E6</c:v>
                </c:pt>
                <c:pt idx="18" formatCode="0.00E+00">
                  <c:v>1.46790542984248E6</c:v>
                </c:pt>
                <c:pt idx="19" formatCode="0.00E+00">
                  <c:v>584383.6773147029</c:v>
                </c:pt>
                <c:pt idx="20" formatCode="0.00E+00">
                  <c:v>232647.3322934044</c:v>
                </c:pt>
                <c:pt idx="21" formatCode="0.00E+00">
                  <c:v>92618.57119614648</c:v>
                </c:pt>
                <c:pt idx="22" formatCode="0.00E+00">
                  <c:v>36872.11731960551</c:v>
                </c:pt>
                <c:pt idx="23" formatCode="0.00E+00">
                  <c:v>14679.05429842475</c:v>
                </c:pt>
                <c:pt idx="24" formatCode="0.00E+00">
                  <c:v>5843.836773147028</c:v>
                </c:pt>
                <c:pt idx="25" formatCode="0.00E+00">
                  <c:v>2326.473322934042</c:v>
                </c:pt>
                <c:pt idx="26" formatCode="0.00E+00">
                  <c:v>926.1857119614645</c:v>
                </c:pt>
                <c:pt idx="27" formatCode="0.00E+00">
                  <c:v>368.721173196055</c:v>
                </c:pt>
                <c:pt idx="28" formatCode="0.00E+00">
                  <c:v>146.7905429842474</c:v>
                </c:pt>
                <c:pt idx="29" formatCode="0.00E+00">
                  <c:v>58.43836773147024</c:v>
                </c:pt>
                <c:pt idx="30" formatCode="0.00E+00">
                  <c:v>23.26473322934042</c:v>
                </c:pt>
                <c:pt idx="31" formatCode="0.00E+00">
                  <c:v>9.261857119614637</c:v>
                </c:pt>
              </c:numCache>
            </c:numRef>
          </c:val>
          <c:smooth val="0"/>
        </c:ser>
        <c:ser>
          <c:idx val="9"/>
          <c:order val="8"/>
          <c:tx>
            <c:v>Half Meter Ka-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Sheet1!$O$4:$O$42</c:f>
              <c:numCache>
                <c:formatCode>General</c:formatCode>
                <c:ptCount val="39"/>
                <c:pt idx="0">
                  <c:v>0.0</c:v>
                </c:pt>
                <c:pt idx="17" formatCode="0.00E+00">
                  <c:v>5.51774307052917E7</c:v>
                </c:pt>
                <c:pt idx="18" formatCode="0.00E+00">
                  <c:v>2.19665308164953E7</c:v>
                </c:pt>
                <c:pt idx="19" formatCode="0.00E+00">
                  <c:v>8.74503343023116E6</c:v>
                </c:pt>
                <c:pt idx="20" formatCode="0.00E+00">
                  <c:v>3.48146051530507E6</c:v>
                </c:pt>
                <c:pt idx="21" formatCode="0.00E+00">
                  <c:v>1.38599439514182E6</c:v>
                </c:pt>
                <c:pt idx="22" formatCode="0.00E+00">
                  <c:v>551774.3070529164</c:v>
                </c:pt>
                <c:pt idx="23" formatCode="0.00E+00">
                  <c:v>219665.3081649532</c:v>
                </c:pt>
                <c:pt idx="24" formatCode="0.00E+00">
                  <c:v>87450.33430231151</c:v>
                </c:pt>
                <c:pt idx="25" formatCode="0.00E+00">
                  <c:v>34814.60515305067</c:v>
                </c:pt>
                <c:pt idx="26" formatCode="0.00E+00">
                  <c:v>13859.94395141821</c:v>
                </c:pt>
                <c:pt idx="27" formatCode="0.00E+00">
                  <c:v>5517.743070529163</c:v>
                </c:pt>
                <c:pt idx="28" formatCode="0.00E+00">
                  <c:v>2196.653081649531</c:v>
                </c:pt>
                <c:pt idx="29" formatCode="0.00E+00">
                  <c:v>874.5033430231146</c:v>
                </c:pt>
                <c:pt idx="30" formatCode="0.00E+00">
                  <c:v>348.1460515305066</c:v>
                </c:pt>
                <c:pt idx="31" formatCode="0.00E+00">
                  <c:v>138.599439514182</c:v>
                </c:pt>
              </c:numCache>
            </c:numRef>
          </c:val>
          <c:smooth val="0"/>
        </c:ser>
        <c:ser>
          <c:idx val="10"/>
          <c:order val="9"/>
          <c:tx>
            <c:v>Uncoded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Sheet1!$P$4:$P$42</c:f>
              <c:numCache>
                <c:formatCode>General</c:formatCode>
                <c:ptCount val="39"/>
                <c:pt idx="0">
                  <c:v>0.0</c:v>
                </c:pt>
                <c:pt idx="3" formatCode="0.00E+00">
                  <c:v>8.62319250202193E7</c:v>
                </c:pt>
                <c:pt idx="4" formatCode="0.00E+00">
                  <c:v>3.43295476811808E7</c:v>
                </c:pt>
                <c:pt idx="5" formatCode="0.00E+00">
                  <c:v>1.36668390937363E7</c:v>
                </c:pt>
                <c:pt idx="6" formatCode="0.00E+00">
                  <c:v>5.44086664201727E6</c:v>
                </c:pt>
                <c:pt idx="7" formatCode="0.00E+00">
                  <c:v>2.1660480242124E6</c:v>
                </c:pt>
                <c:pt idx="8" formatCode="0.00E+00">
                  <c:v>862319.2502021926</c:v>
                </c:pt>
                <c:pt idx="9" formatCode="0.00E+00">
                  <c:v>343295.476811808</c:v>
                </c:pt>
                <c:pt idx="10" formatCode="0.00E+00">
                  <c:v>136668.3909373626</c:v>
                </c:pt>
                <c:pt idx="11" formatCode="0.00E+00">
                  <c:v>54408.66642017262</c:v>
                </c:pt>
                <c:pt idx="12" formatCode="0.00E+00">
                  <c:v>21660.480242124</c:v>
                </c:pt>
                <c:pt idx="13" formatCode="0.00E+00">
                  <c:v>8623.192502021916</c:v>
                </c:pt>
                <c:pt idx="14" formatCode="0.00E+00">
                  <c:v>3432.954768118078</c:v>
                </c:pt>
                <c:pt idx="15" formatCode="0.00E+00">
                  <c:v>1366.683909373626</c:v>
                </c:pt>
              </c:numCache>
            </c:numRef>
          </c:val>
          <c:smooth val="0"/>
        </c:ser>
        <c:ser>
          <c:idx val="11"/>
          <c:order val="10"/>
          <c:tx>
            <c:v>Lunar -&gt; 2 m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Sheet1!$Q$4:$Q$42</c:f>
              <c:numCache>
                <c:formatCode>0.00E+00</c:formatCode>
                <c:ptCount val="39"/>
                <c:pt idx="0" formatCode="General">
                  <c:v>0.0</c:v>
                </c:pt>
                <c:pt idx="1">
                  <c:v>1.88265281730701E6</c:v>
                </c:pt>
                <c:pt idx="2">
                  <c:v>749497.5862326656</c:v>
                </c:pt>
                <c:pt idx="3">
                  <c:v>298380.3633917623</c:v>
                </c:pt>
                <c:pt idx="4">
                  <c:v>118787.3622186188</c:v>
                </c:pt>
                <c:pt idx="5">
                  <c:v>47290.10067036773</c:v>
                </c:pt>
                <c:pt idx="6">
                  <c:v>18826.52817307014</c:v>
                </c:pt>
                <c:pt idx="7">
                  <c:v>7494.975862326649</c:v>
                </c:pt>
                <c:pt idx="8">
                  <c:v>2983.803633917621</c:v>
                </c:pt>
                <c:pt idx="9">
                  <c:v>1187.873622186187</c:v>
                </c:pt>
                <c:pt idx="10">
                  <c:v>472.9010067036766</c:v>
                </c:pt>
                <c:pt idx="11">
                  <c:v>188.2652817307012</c:v>
                </c:pt>
                <c:pt idx="12">
                  <c:v>74.94975862326646</c:v>
                </c:pt>
                <c:pt idx="13">
                  <c:v>29.83803633917618</c:v>
                </c:pt>
              </c:numCache>
            </c:numRef>
          </c:val>
          <c:smooth val="0"/>
        </c:ser>
        <c:ser>
          <c:idx val="12"/>
          <c:order val="11"/>
          <c:tx>
            <c:v>LEO -&gt; 1 m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Sheet1!$R$4:$R$42</c:f>
              <c:numCache>
                <c:formatCode>0.00E+00</c:formatCode>
                <c:ptCount val="39"/>
                <c:pt idx="0" formatCode="General">
                  <c:v>0.0</c:v>
                </c:pt>
                <c:pt idx="1">
                  <c:v>470663.2043267536</c:v>
                </c:pt>
                <c:pt idx="2">
                  <c:v>187374.3965581664</c:v>
                </c:pt>
                <c:pt idx="3">
                  <c:v>74595.09084794053</c:v>
                </c:pt>
                <c:pt idx="4">
                  <c:v>29696.8405546547</c:v>
                </c:pt>
                <c:pt idx="5">
                  <c:v>11822.52516759193</c:v>
                </c:pt>
                <c:pt idx="6">
                  <c:v>4706.632043267533</c:v>
                </c:pt>
                <c:pt idx="7">
                  <c:v>1873.743965581663</c:v>
                </c:pt>
                <c:pt idx="8">
                  <c:v>745.9509084794054</c:v>
                </c:pt>
                <c:pt idx="9">
                  <c:v>296.9684055465468</c:v>
                </c:pt>
                <c:pt idx="10">
                  <c:v>118.2252516759192</c:v>
                </c:pt>
                <c:pt idx="11">
                  <c:v>47.0663204326753</c:v>
                </c:pt>
                <c:pt idx="12">
                  <c:v>18.73743965581662</c:v>
                </c:pt>
                <c:pt idx="13">
                  <c:v>7.459509084794048</c:v>
                </c:pt>
              </c:numCache>
            </c:numRef>
          </c:val>
          <c:smooth val="0"/>
        </c:ser>
        <c:ser>
          <c:idx val="13"/>
          <c:order val="12"/>
          <c:tx>
            <c:v>62.5 bps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Sheet1!$S$4:$S$42</c:f>
              <c:numCache>
                <c:formatCode>General</c:formatCode>
                <c:ptCount val="39"/>
                <c:pt idx="0">
                  <c:v>62.5</c:v>
                </c:pt>
                <c:pt idx="1">
                  <c:v>62.5</c:v>
                </c:pt>
                <c:pt idx="2">
                  <c:v>62.5</c:v>
                </c:pt>
                <c:pt idx="3">
                  <c:v>62.5</c:v>
                </c:pt>
                <c:pt idx="4">
                  <c:v>62.5</c:v>
                </c:pt>
                <c:pt idx="5">
                  <c:v>62.5</c:v>
                </c:pt>
                <c:pt idx="6">
                  <c:v>62.5</c:v>
                </c:pt>
                <c:pt idx="7">
                  <c:v>62.5</c:v>
                </c:pt>
                <c:pt idx="8">
                  <c:v>62.5</c:v>
                </c:pt>
                <c:pt idx="9">
                  <c:v>62.5</c:v>
                </c:pt>
                <c:pt idx="10">
                  <c:v>62.5</c:v>
                </c:pt>
                <c:pt idx="11">
                  <c:v>62.5</c:v>
                </c:pt>
                <c:pt idx="12">
                  <c:v>62.5</c:v>
                </c:pt>
                <c:pt idx="13">
                  <c:v>62.5</c:v>
                </c:pt>
                <c:pt idx="14">
                  <c:v>62.5</c:v>
                </c:pt>
                <c:pt idx="15">
                  <c:v>62.5</c:v>
                </c:pt>
                <c:pt idx="16">
                  <c:v>62.5</c:v>
                </c:pt>
                <c:pt idx="17">
                  <c:v>62.5</c:v>
                </c:pt>
                <c:pt idx="18">
                  <c:v>62.5</c:v>
                </c:pt>
                <c:pt idx="19">
                  <c:v>62.5</c:v>
                </c:pt>
                <c:pt idx="20">
                  <c:v>62.5</c:v>
                </c:pt>
                <c:pt idx="21">
                  <c:v>62.5</c:v>
                </c:pt>
                <c:pt idx="22">
                  <c:v>62.5</c:v>
                </c:pt>
                <c:pt idx="23">
                  <c:v>62.5</c:v>
                </c:pt>
                <c:pt idx="24">
                  <c:v>62.5</c:v>
                </c:pt>
                <c:pt idx="25">
                  <c:v>62.5</c:v>
                </c:pt>
                <c:pt idx="26">
                  <c:v>62.5</c:v>
                </c:pt>
                <c:pt idx="27">
                  <c:v>62.5</c:v>
                </c:pt>
                <c:pt idx="28">
                  <c:v>62.5</c:v>
                </c:pt>
                <c:pt idx="29">
                  <c:v>62.5</c:v>
                </c:pt>
                <c:pt idx="30">
                  <c:v>62.5</c:v>
                </c:pt>
                <c:pt idx="31">
                  <c:v>62.5</c:v>
                </c:pt>
                <c:pt idx="32">
                  <c:v>62.5</c:v>
                </c:pt>
                <c:pt idx="33">
                  <c:v>62.5</c:v>
                </c:pt>
                <c:pt idx="34">
                  <c:v>62.5</c:v>
                </c:pt>
                <c:pt idx="35">
                  <c:v>62.5</c:v>
                </c:pt>
                <c:pt idx="36">
                  <c:v>62.5</c:v>
                </c:pt>
                <c:pt idx="37">
                  <c:v>62.5</c:v>
                </c:pt>
                <c:pt idx="38">
                  <c:v>62.5</c:v>
                </c:pt>
              </c:numCache>
            </c:numRef>
          </c:val>
          <c:smooth val="0"/>
        </c:ser>
        <c:ser>
          <c:idx val="14"/>
          <c:order val="13"/>
          <c:tx>
            <c:v>8 Mbps</c:v>
          </c:tx>
          <c:marker>
            <c:symbol val="none"/>
          </c:marker>
          <c:cat>
            <c:strRef>
              <c:f>Sheet1!$F$4:$F$42</c:f>
              <c:strCache>
                <c:ptCount val="39"/>
                <c:pt idx="0">
                  <c:v>Range, km</c:v>
                </c:pt>
                <c:pt idx="1">
                  <c:v>1.58E+03</c:v>
                </c:pt>
                <c:pt idx="2">
                  <c:v>2.51E+03</c:v>
                </c:pt>
                <c:pt idx="3">
                  <c:v>3.98E+03</c:v>
                </c:pt>
                <c:pt idx="4">
                  <c:v>6.31E+03</c:v>
                </c:pt>
                <c:pt idx="5">
                  <c:v>1.00E+04</c:v>
                </c:pt>
                <c:pt idx="6">
                  <c:v>1.58E+04</c:v>
                </c:pt>
                <c:pt idx="7">
                  <c:v>2.51E+04</c:v>
                </c:pt>
                <c:pt idx="8">
                  <c:v>3.98E+04</c:v>
                </c:pt>
                <c:pt idx="9">
                  <c:v>6.31E+04</c:v>
                </c:pt>
                <c:pt idx="10">
                  <c:v>1.00E+05</c:v>
                </c:pt>
                <c:pt idx="11">
                  <c:v>1.58E+05</c:v>
                </c:pt>
                <c:pt idx="12">
                  <c:v>2.51E+05</c:v>
                </c:pt>
                <c:pt idx="13">
                  <c:v>3.98E+05</c:v>
                </c:pt>
                <c:pt idx="14">
                  <c:v>6.31E+05</c:v>
                </c:pt>
                <c:pt idx="15">
                  <c:v>1.00E+06</c:v>
                </c:pt>
                <c:pt idx="16">
                  <c:v>1.58E+06</c:v>
                </c:pt>
                <c:pt idx="17">
                  <c:v>2.51E+06</c:v>
                </c:pt>
                <c:pt idx="18">
                  <c:v>3.98E+06</c:v>
                </c:pt>
                <c:pt idx="19">
                  <c:v>6.31E+06</c:v>
                </c:pt>
                <c:pt idx="20">
                  <c:v>1.00E+07</c:v>
                </c:pt>
                <c:pt idx="21">
                  <c:v>1.58E+07</c:v>
                </c:pt>
                <c:pt idx="22">
                  <c:v>2.51E+07</c:v>
                </c:pt>
                <c:pt idx="23">
                  <c:v>3.98E+07</c:v>
                </c:pt>
                <c:pt idx="24">
                  <c:v>6.31E+07</c:v>
                </c:pt>
                <c:pt idx="25">
                  <c:v>1.00E+08</c:v>
                </c:pt>
                <c:pt idx="26">
                  <c:v>1.58E+08</c:v>
                </c:pt>
                <c:pt idx="27">
                  <c:v>2.51E+08</c:v>
                </c:pt>
                <c:pt idx="28">
                  <c:v>3.98E+08</c:v>
                </c:pt>
                <c:pt idx="29">
                  <c:v>6.31E+08</c:v>
                </c:pt>
                <c:pt idx="30">
                  <c:v>1.00E+09</c:v>
                </c:pt>
                <c:pt idx="31">
                  <c:v>1.58E+09</c:v>
                </c:pt>
                <c:pt idx="32">
                  <c:v>2.51E+09</c:v>
                </c:pt>
                <c:pt idx="33">
                  <c:v>3.98E+09</c:v>
                </c:pt>
                <c:pt idx="34">
                  <c:v>6.31E+09</c:v>
                </c:pt>
                <c:pt idx="35">
                  <c:v>1.00E+10</c:v>
                </c:pt>
                <c:pt idx="36">
                  <c:v>1.58E+10</c:v>
                </c:pt>
                <c:pt idx="37">
                  <c:v>2.51E+10</c:v>
                </c:pt>
                <c:pt idx="38">
                  <c:v>3.98E+10</c:v>
                </c:pt>
              </c:strCache>
            </c:strRef>
          </c:cat>
          <c:val>
            <c:numRef>
              <c:f>Sheet1!$T$4:$T$42</c:f>
              <c:numCache>
                <c:formatCode>0.00E+00</c:formatCode>
                <c:ptCount val="39"/>
                <c:pt idx="0">
                  <c:v>8.0E6</c:v>
                </c:pt>
                <c:pt idx="1">
                  <c:v>8.0E6</c:v>
                </c:pt>
                <c:pt idx="2">
                  <c:v>8.0E6</c:v>
                </c:pt>
                <c:pt idx="3">
                  <c:v>8.0E6</c:v>
                </c:pt>
                <c:pt idx="4">
                  <c:v>8.0E6</c:v>
                </c:pt>
                <c:pt idx="5">
                  <c:v>8.0E6</c:v>
                </c:pt>
                <c:pt idx="6">
                  <c:v>8.0E6</c:v>
                </c:pt>
                <c:pt idx="7">
                  <c:v>8.0E6</c:v>
                </c:pt>
                <c:pt idx="8">
                  <c:v>8.0E6</c:v>
                </c:pt>
                <c:pt idx="9">
                  <c:v>8.0E6</c:v>
                </c:pt>
                <c:pt idx="10">
                  <c:v>8.0E6</c:v>
                </c:pt>
                <c:pt idx="11">
                  <c:v>8.0E6</c:v>
                </c:pt>
                <c:pt idx="12">
                  <c:v>8.0E6</c:v>
                </c:pt>
                <c:pt idx="13">
                  <c:v>8.0E6</c:v>
                </c:pt>
                <c:pt idx="14">
                  <c:v>8.0E6</c:v>
                </c:pt>
                <c:pt idx="15">
                  <c:v>8.0E6</c:v>
                </c:pt>
                <c:pt idx="16">
                  <c:v>8.0E6</c:v>
                </c:pt>
                <c:pt idx="17">
                  <c:v>8.0E6</c:v>
                </c:pt>
                <c:pt idx="18">
                  <c:v>8.0E6</c:v>
                </c:pt>
                <c:pt idx="19">
                  <c:v>8.0E6</c:v>
                </c:pt>
                <c:pt idx="20">
                  <c:v>8.0E6</c:v>
                </c:pt>
                <c:pt idx="21">
                  <c:v>8.0E6</c:v>
                </c:pt>
                <c:pt idx="22">
                  <c:v>8.0E6</c:v>
                </c:pt>
                <c:pt idx="23">
                  <c:v>8.0E6</c:v>
                </c:pt>
                <c:pt idx="24">
                  <c:v>8.0E6</c:v>
                </c:pt>
                <c:pt idx="25">
                  <c:v>8.0E6</c:v>
                </c:pt>
                <c:pt idx="26">
                  <c:v>8.0E6</c:v>
                </c:pt>
                <c:pt idx="27">
                  <c:v>8.0E6</c:v>
                </c:pt>
                <c:pt idx="28">
                  <c:v>8.0E6</c:v>
                </c:pt>
                <c:pt idx="29">
                  <c:v>8.0E6</c:v>
                </c:pt>
                <c:pt idx="30">
                  <c:v>8.0E6</c:v>
                </c:pt>
                <c:pt idx="31">
                  <c:v>8.0E6</c:v>
                </c:pt>
                <c:pt idx="32">
                  <c:v>8.0E6</c:v>
                </c:pt>
                <c:pt idx="33">
                  <c:v>8.0E6</c:v>
                </c:pt>
                <c:pt idx="34">
                  <c:v>8.0E6</c:v>
                </c:pt>
                <c:pt idx="35">
                  <c:v>8.0E6</c:v>
                </c:pt>
                <c:pt idx="36">
                  <c:v>8.0E6</c:v>
                </c:pt>
                <c:pt idx="37">
                  <c:v>8.0E6</c:v>
                </c:pt>
                <c:pt idx="38">
                  <c:v>8.0E6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77358504"/>
        <c:axId val="-2077355464"/>
      </c:lineChart>
      <c:catAx>
        <c:axId val="-2077358504"/>
        <c:scaling>
          <c:orientation val="minMax"/>
        </c:scaling>
        <c:delete val="0"/>
        <c:axPos val="b"/>
        <c:numFmt formatCode="0.E+00" sourceLinked="0"/>
        <c:majorTickMark val="out"/>
        <c:minorTickMark val="none"/>
        <c:tickLblPos val="nextTo"/>
        <c:crossAx val="-2077355464"/>
        <c:crosses val="autoZero"/>
        <c:auto val="1"/>
        <c:lblAlgn val="ctr"/>
        <c:lblOffset val="10"/>
        <c:tickLblSkip val="5"/>
        <c:tickMarkSkip val="5"/>
        <c:noMultiLvlLbl val="0"/>
      </c:catAx>
      <c:valAx>
        <c:axId val="-2077355464"/>
        <c:scaling>
          <c:logBase val="10.0"/>
          <c:orientation val="minMax"/>
        </c:scaling>
        <c:delete val="0"/>
        <c:axPos val="l"/>
        <c:majorGridlines/>
        <c:numFmt formatCode="0.E+00" sourceLinked="0"/>
        <c:majorTickMark val="out"/>
        <c:minorTickMark val="none"/>
        <c:tickLblPos val="nextTo"/>
        <c:crossAx val="-2077358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0.32621</cdr:x>
      <cdr:y>0.26408</cdr:y>
    </cdr:from>
    <cdr:to>
      <cdr:x>0.32621</cdr:x>
      <cdr:y>0.78865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4722858" y="2396306"/>
          <a:ext cx="0" cy="476005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0.38218</cdr:x>
      <cdr:y>0.26477</cdr:y>
    </cdr:from>
    <cdr:to>
      <cdr:x>0.38218</cdr:x>
      <cdr:y>0.78934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5533133" y="2402524"/>
          <a:ext cx="0" cy="476005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8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0.43751</cdr:x>
      <cdr:y>0.26444</cdr:y>
    </cdr:from>
    <cdr:to>
      <cdr:x>0.43751</cdr:x>
      <cdr:y>0.78902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6334270" y="2399605"/>
          <a:ext cx="0" cy="476005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2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0.4676</cdr:x>
      <cdr:y>0.26412</cdr:y>
    </cdr:from>
    <cdr:to>
      <cdr:x>0.4676</cdr:x>
      <cdr:y>0.7887</cdr:y>
    </cdr:to>
    <cdr:cxnSp macro="">
      <cdr:nvCxnSpPr>
        <cdr:cNvPr id="6" name="Straight Connector 5"/>
        <cdr:cNvCxnSpPr/>
      </cdr:nvCxnSpPr>
      <cdr:spPr>
        <a:xfrm xmlns:a="http://schemas.openxmlformats.org/drawingml/2006/main">
          <a:off x="6769922" y="2396686"/>
          <a:ext cx="0" cy="476005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0.32577</cdr:x>
      <cdr:y>0.27587</cdr:y>
    </cdr:from>
    <cdr:to>
      <cdr:x>0.34916</cdr:x>
      <cdr:y>0.33694</cdr:y>
    </cdr:to>
    <cdr:sp macro="" textlink="">
      <cdr:nvSpPr>
        <cdr:cNvPr id="7" name="TextBox 6"/>
        <cdr:cNvSpPr txBox="1"/>
      </cdr:nvSpPr>
      <cdr:spPr>
        <a:xfrm xmlns:a="http://schemas.openxmlformats.org/drawingml/2006/main" rot="5400000">
          <a:off x="4608727" y="2611089"/>
          <a:ext cx="55414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rgbClr val="0000FF"/>
              </a:solidFill>
            </a:rPr>
            <a:t>LEO</a:t>
          </a:r>
          <a:endParaRPr lang="en-US" i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0.38174</cdr:x>
      <cdr:y>0.26608</cdr:y>
    </cdr:from>
    <cdr:to>
      <cdr:x>0.40513</cdr:x>
      <cdr:y>0.33191</cdr:y>
    </cdr:to>
    <cdr:sp macro="" textlink="">
      <cdr:nvSpPr>
        <cdr:cNvPr id="8" name="TextBox 7"/>
        <cdr:cNvSpPr txBox="1"/>
      </cdr:nvSpPr>
      <cdr:spPr>
        <a:xfrm xmlns:a="http://schemas.openxmlformats.org/drawingml/2006/main" rot="5400000">
          <a:off x="5397477" y="2543821"/>
          <a:ext cx="59732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rgbClr val="008000"/>
              </a:solidFill>
            </a:rPr>
            <a:t>GEO</a:t>
          </a:r>
          <a:endParaRPr lang="en-US" i="1" dirty="0">
            <a:solidFill>
              <a:srgbClr val="008000"/>
            </a:solidFill>
          </a:endParaRPr>
        </a:p>
      </cdr:txBody>
    </cdr:sp>
  </cdr:relSizeAnchor>
  <cdr:relSizeAnchor xmlns:cdr="http://schemas.openxmlformats.org/drawingml/2006/chartDrawing">
    <cdr:from>
      <cdr:x>0.43836</cdr:x>
      <cdr:y>0.26174</cdr:y>
    </cdr:from>
    <cdr:to>
      <cdr:x>0.46175</cdr:x>
      <cdr:y>0.3396</cdr:y>
    </cdr:to>
    <cdr:sp macro="" textlink="">
      <cdr:nvSpPr>
        <cdr:cNvPr id="9" name="TextBox 8"/>
        <cdr:cNvSpPr txBox="1"/>
      </cdr:nvSpPr>
      <cdr:spPr>
        <a:xfrm xmlns:a="http://schemas.openxmlformats.org/drawingml/2006/main" rot="5400000">
          <a:off x="6162615" y="2559044"/>
          <a:ext cx="70653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chemeClr val="bg2">
                  <a:lumMod val="25000"/>
                </a:schemeClr>
              </a:solidFill>
            </a:rPr>
            <a:t>Lunar</a:t>
          </a:r>
          <a:endParaRPr lang="en-US" i="1" dirty="0">
            <a:solidFill>
              <a:schemeClr val="bg2">
                <a:lumMod val="2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0.46591</cdr:x>
      <cdr:y>0.28169</cdr:y>
    </cdr:from>
    <cdr:to>
      <cdr:x>0.48929</cdr:x>
      <cdr:y>0.33531</cdr:y>
    </cdr:to>
    <cdr:sp macro="" textlink="">
      <cdr:nvSpPr>
        <cdr:cNvPr id="10" name="TextBox 9"/>
        <cdr:cNvSpPr txBox="1"/>
      </cdr:nvSpPr>
      <cdr:spPr>
        <a:xfrm xmlns:a="http://schemas.openxmlformats.org/drawingml/2006/main" rot="5400000">
          <a:off x="6671398" y="2630074"/>
          <a:ext cx="486519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rgbClr val="0000FF"/>
              </a:solidFill>
            </a:rPr>
            <a:t>L-1</a:t>
          </a:r>
          <a:endParaRPr lang="en-US" i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0.65453</cdr:x>
      <cdr:y>0.73377</cdr:y>
    </cdr:from>
    <cdr:to>
      <cdr:x>0.74071</cdr:x>
      <cdr:y>0.77448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9476299" y="6658379"/>
          <a:ext cx="124764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>
              <a:solidFill>
                <a:schemeClr val="tx1">
                  <a:lumMod val="50000"/>
                  <a:lumOff val="50000"/>
                </a:schemeClr>
              </a:solidFill>
            </a:rPr>
            <a:t>Tones Land</a:t>
          </a:r>
          <a:endParaRPr lang="en-US" sz="2000" dirty="0">
            <a:solidFill>
              <a:schemeClr val="tx1">
                <a:lumMod val="50000"/>
                <a:lumOff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0.56984</cdr:x>
      <cdr:y>0.26312</cdr:y>
    </cdr:from>
    <cdr:to>
      <cdr:x>0.56984</cdr:x>
      <cdr:y>0.78769</cdr:y>
    </cdr:to>
    <cdr:cxnSp macro="">
      <cdr:nvCxnSpPr>
        <cdr:cNvPr id="12" name="Straight Connector 11"/>
        <cdr:cNvCxnSpPr/>
      </cdr:nvCxnSpPr>
      <cdr:spPr>
        <a:xfrm xmlns:a="http://schemas.openxmlformats.org/drawingml/2006/main">
          <a:off x="8250139" y="2387550"/>
          <a:ext cx="0" cy="476005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2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0.56942</cdr:x>
      <cdr:y>0.26742</cdr:y>
    </cdr:from>
    <cdr:to>
      <cdr:x>0.5928</cdr:x>
      <cdr:y>0.33731</cdr:y>
    </cdr:to>
    <cdr:sp macro="" textlink="">
      <cdr:nvSpPr>
        <cdr:cNvPr id="13" name="TextBox 12"/>
        <cdr:cNvSpPr txBox="1"/>
      </cdr:nvSpPr>
      <cdr:spPr>
        <a:xfrm xmlns:a="http://schemas.openxmlformats.org/drawingml/2006/main" rot="5400000">
          <a:off x="8096248" y="2574464"/>
          <a:ext cx="63419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i="1" dirty="0" smtClean="0">
              <a:solidFill>
                <a:schemeClr val="bg2">
                  <a:lumMod val="25000"/>
                </a:schemeClr>
              </a:solidFill>
            </a:rPr>
            <a:t>1 AU</a:t>
          </a:r>
          <a:endParaRPr lang="en-US" i="1" dirty="0">
            <a:solidFill>
              <a:schemeClr val="bg2">
                <a:lumMod val="2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0.53826</cdr:x>
      <cdr:y>0.82077</cdr:y>
    </cdr:from>
    <cdr:to>
      <cdr:x>0.57739</cdr:x>
      <cdr:y>0.82077</cdr:y>
    </cdr:to>
    <cdr:cxnSp macro="">
      <cdr:nvCxnSpPr>
        <cdr:cNvPr id="15" name="Straight Arrow Connector 14"/>
        <cdr:cNvCxnSpPr/>
      </cdr:nvCxnSpPr>
      <cdr:spPr>
        <a:xfrm xmlns:a="http://schemas.openxmlformats.org/drawingml/2006/main">
          <a:off x="7792940" y="7447766"/>
          <a:ext cx="566503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00FF"/>
          </a:solidFill>
          <a:headEnd type="arrow"/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0.5515</cdr:x>
      <cdr:y>0.84189</cdr:y>
    </cdr:from>
    <cdr:to>
      <cdr:x>0.59</cdr:x>
      <cdr:y>0.84189</cdr:y>
    </cdr:to>
    <cdr:cxnSp macro="">
      <cdr:nvCxnSpPr>
        <cdr:cNvPr id="21" name="Straight Arrow Connector 20"/>
        <cdr:cNvCxnSpPr/>
      </cdr:nvCxnSpPr>
      <cdr:spPr>
        <a:xfrm xmlns:a="http://schemas.openxmlformats.org/drawingml/2006/main" flipV="1">
          <a:off x="7984626" y="7639439"/>
          <a:ext cx="557366" cy="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headEnd type="arrow"/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0.5784</cdr:x>
      <cdr:y>0.80091</cdr:y>
    </cdr:from>
    <cdr:to>
      <cdr:x>0.62471</cdr:x>
      <cdr:y>0.83483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8374145" y="7267582"/>
          <a:ext cx="67040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rgbClr val="0000FF"/>
              </a:solidFill>
            </a:rPr>
            <a:t>Venus</a:t>
          </a:r>
          <a:endParaRPr lang="en-US" i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0.65141</cdr:x>
      <cdr:y>0.96608</cdr:y>
    </cdr:from>
    <cdr:to>
      <cdr:x>0.69772</cdr:x>
      <cdr:y>1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9431123" y="11988174"/>
          <a:ext cx="67040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rgbClr val="0000FF"/>
              </a:solidFill>
            </a:rPr>
            <a:t>Venus</a:t>
          </a:r>
          <a:endParaRPr lang="en-US" i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0.59335</cdr:x>
      <cdr:y>0.82274</cdr:y>
    </cdr:from>
    <cdr:to>
      <cdr:x>0.63517</cdr:x>
      <cdr:y>0.85666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8590504" y="7465664"/>
          <a:ext cx="605529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rgbClr val="FF0000"/>
              </a:solidFill>
            </a:rPr>
            <a:t>Mars</a:t>
          </a:r>
          <a:endParaRPr lang="en-US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0.60011</cdr:x>
      <cdr:y>0.49264</cdr:y>
    </cdr:from>
    <cdr:to>
      <cdr:x>0.60011</cdr:x>
      <cdr:y>0.7071</cdr:y>
    </cdr:to>
    <cdr:cxnSp macro="">
      <cdr:nvCxnSpPr>
        <cdr:cNvPr id="31" name="Straight Connector 30"/>
        <cdr:cNvCxnSpPr/>
      </cdr:nvCxnSpPr>
      <cdr:spPr>
        <a:xfrm xmlns:a="http://schemas.openxmlformats.org/drawingml/2006/main">
          <a:off x="8688380" y="4470266"/>
          <a:ext cx="0" cy="194604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0.59866</cdr:x>
      <cdr:y>0.45259</cdr:y>
    </cdr:from>
    <cdr:to>
      <cdr:x>0.61992</cdr:x>
      <cdr:y>0.53208</cdr:y>
    </cdr:to>
    <cdr:sp macro="" textlink="">
      <cdr:nvSpPr>
        <cdr:cNvPr id="35" name="TextBox 34"/>
        <cdr:cNvSpPr txBox="1"/>
      </cdr:nvSpPr>
      <cdr:spPr>
        <a:xfrm xmlns:a="http://schemas.openxmlformats.org/drawingml/2006/main" rot="5400000">
          <a:off x="8460652" y="4313646"/>
          <a:ext cx="721346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chemeClr val="accent6">
                  <a:lumMod val="75000"/>
                </a:schemeClr>
              </a:solidFill>
            </a:rPr>
            <a:t>Jupiter</a:t>
          </a:r>
          <a:endParaRPr lang="en-US" sz="1600" i="1" dirty="0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0.63967</cdr:x>
      <cdr:y>0.49433</cdr:y>
    </cdr:from>
    <cdr:to>
      <cdr:x>0.63967</cdr:x>
      <cdr:y>0.69469</cdr:y>
    </cdr:to>
    <cdr:cxnSp macro="">
      <cdr:nvCxnSpPr>
        <cdr:cNvPr id="36" name="Straight Connector 35"/>
        <cdr:cNvCxnSpPr/>
      </cdr:nvCxnSpPr>
      <cdr:spPr>
        <a:xfrm xmlns:a="http://schemas.openxmlformats.org/drawingml/2006/main">
          <a:off x="9261089" y="4485620"/>
          <a:ext cx="0" cy="18181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8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0.67354</cdr:x>
      <cdr:y>0.49501</cdr:y>
    </cdr:from>
    <cdr:to>
      <cdr:x>0.67354</cdr:x>
      <cdr:y>0.69538</cdr:y>
    </cdr:to>
    <cdr:cxnSp macro="">
      <cdr:nvCxnSpPr>
        <cdr:cNvPr id="37" name="Straight Connector 36"/>
        <cdr:cNvCxnSpPr/>
      </cdr:nvCxnSpPr>
      <cdr:spPr>
        <a:xfrm xmlns:a="http://schemas.openxmlformats.org/drawingml/2006/main">
          <a:off x="9751563" y="4491838"/>
          <a:ext cx="0" cy="18181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0.64008</cdr:x>
      <cdr:y>0.45224</cdr:y>
    </cdr:from>
    <cdr:to>
      <cdr:x>0.66134</cdr:x>
      <cdr:y>0.5462</cdr:y>
    </cdr:to>
    <cdr:sp macro="" textlink="">
      <cdr:nvSpPr>
        <cdr:cNvPr id="39" name="TextBox 38"/>
        <cdr:cNvSpPr txBox="1"/>
      </cdr:nvSpPr>
      <cdr:spPr>
        <a:xfrm xmlns:a="http://schemas.openxmlformats.org/drawingml/2006/main" rot="5400000">
          <a:off x="8994637" y="4376087"/>
          <a:ext cx="85256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chemeClr val="accent3">
                  <a:lumMod val="50000"/>
                </a:schemeClr>
              </a:solidFill>
            </a:rPr>
            <a:t>Neptune</a:t>
          </a:r>
          <a:endParaRPr lang="en-US" sz="1600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0.67408</cdr:x>
      <cdr:y>0.46324</cdr:y>
    </cdr:from>
    <cdr:to>
      <cdr:x>0.69534</cdr:x>
      <cdr:y>0.55521</cdr:y>
    </cdr:to>
    <cdr:sp macro="" textlink="">
      <cdr:nvSpPr>
        <cdr:cNvPr id="40" name="TextBox 39"/>
        <cdr:cNvSpPr txBox="1"/>
      </cdr:nvSpPr>
      <cdr:spPr>
        <a:xfrm xmlns:a="http://schemas.openxmlformats.org/drawingml/2006/main" rot="5400000">
          <a:off x="9495935" y="4466909"/>
          <a:ext cx="83450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chemeClr val="accent3">
                  <a:lumMod val="50000"/>
                </a:schemeClr>
              </a:solidFill>
            </a:rPr>
            <a:t>Voyager</a:t>
          </a:r>
          <a:endParaRPr lang="en-US" sz="1600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0.53395</cdr:x>
      <cdr:y>0.40634</cdr:y>
    </cdr:from>
    <cdr:to>
      <cdr:x>0.53395</cdr:x>
      <cdr:y>0.60671</cdr:y>
    </cdr:to>
    <cdr:cxnSp macro="">
      <cdr:nvCxnSpPr>
        <cdr:cNvPr id="42" name="Straight Connector 41"/>
        <cdr:cNvCxnSpPr/>
      </cdr:nvCxnSpPr>
      <cdr:spPr>
        <a:xfrm xmlns:a="http://schemas.openxmlformats.org/drawingml/2006/main">
          <a:off x="7730600" y="3687204"/>
          <a:ext cx="0" cy="18181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0.53385</cdr:x>
      <cdr:y>0.45546</cdr:y>
    </cdr:from>
    <cdr:to>
      <cdr:x>0.55511</cdr:x>
      <cdr:y>0.51448</cdr:y>
    </cdr:to>
    <cdr:sp macro="" textlink="">
      <cdr:nvSpPr>
        <cdr:cNvPr id="43" name="TextBox 42"/>
        <cdr:cNvSpPr txBox="1"/>
      </cdr:nvSpPr>
      <cdr:spPr>
        <a:xfrm xmlns:a="http://schemas.openxmlformats.org/drawingml/2006/main" rot="5400000">
          <a:off x="7615237" y="4246834"/>
          <a:ext cx="53557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i="1" dirty="0" smtClean="0">
              <a:solidFill>
                <a:schemeClr val="accent3">
                  <a:lumMod val="50000"/>
                </a:schemeClr>
              </a:solidFill>
            </a:rPr>
            <a:t>NEA</a:t>
          </a:r>
          <a:endParaRPr lang="en-US" sz="1600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0.70352</cdr:x>
      <cdr:y>0.47175</cdr:y>
    </cdr:from>
    <cdr:to>
      <cdr:x>0.80373</cdr:x>
      <cdr:y>0.58368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10185578" y="4280737"/>
          <a:ext cx="1450850" cy="10156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 smtClean="0"/>
            <a:t>Unless otherwise noted:</a:t>
          </a:r>
        </a:p>
        <a:p xmlns:a="http://schemas.openxmlformats.org/drawingml/2006/main">
          <a:r>
            <a:rPr lang="en-US" sz="1000" dirty="0" smtClean="0"/>
            <a:t>  1 W, Conv. K=7, r=1/2</a:t>
          </a:r>
        </a:p>
        <a:p xmlns:a="http://schemas.openxmlformats.org/drawingml/2006/main">
          <a:r>
            <a:rPr lang="en-US" sz="1000" dirty="0" smtClean="0"/>
            <a:t>  34 </a:t>
          </a:r>
          <a:r>
            <a:rPr lang="en-US" sz="1000" dirty="0"/>
            <a:t>m, 45K</a:t>
          </a:r>
        </a:p>
        <a:p xmlns:a="http://schemas.openxmlformats.org/drawingml/2006/main">
          <a:r>
            <a:rPr lang="en-US" sz="1000" dirty="0" smtClean="0"/>
            <a:t>  8.4 GHz</a:t>
          </a:r>
        </a:p>
        <a:p xmlns:a="http://schemas.openxmlformats.org/drawingml/2006/main">
          <a:r>
            <a:rPr lang="en-US" sz="1000" dirty="0" smtClean="0"/>
            <a:t>Mars and beyond:</a:t>
          </a:r>
        </a:p>
        <a:p xmlns:a="http://schemas.openxmlformats.org/drawingml/2006/main">
          <a:r>
            <a:rPr lang="en-US" sz="1000" dirty="0" smtClean="0"/>
            <a:t>  2 W, Turbo 1/6 1728</a:t>
          </a:r>
          <a:endParaRPr lang="en-US" sz="1000" dirty="0"/>
        </a:p>
      </cdr:txBody>
    </cdr:sp>
  </cdr:relSizeAnchor>
  <cdr:relSizeAnchor xmlns:cdr="http://schemas.openxmlformats.org/drawingml/2006/chartDrawing">
    <cdr:from>
      <cdr:x>0.62743</cdr:x>
      <cdr:y>0.64417</cdr:y>
    </cdr:from>
    <cdr:to>
      <cdr:x>0.6455</cdr:x>
      <cdr:y>0.73827</cdr:y>
    </cdr:to>
    <cdr:sp macro="" textlink="">
      <cdr:nvSpPr>
        <cdr:cNvPr id="45" name="TextBox 44"/>
        <cdr:cNvSpPr txBox="1"/>
      </cdr:nvSpPr>
      <cdr:spPr>
        <a:xfrm xmlns:a="http://schemas.openxmlformats.org/drawingml/2006/main" rot="3442963">
          <a:off x="8787793" y="6141430"/>
          <a:ext cx="8538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rgbClr val="000090"/>
              </a:solidFill>
            </a:rPr>
            <a:t>Half m. </a:t>
          </a:r>
          <a:r>
            <a:rPr lang="en-US" sz="1100" i="1" dirty="0" err="1" smtClean="0">
              <a:solidFill>
                <a:srgbClr val="000090"/>
              </a:solidFill>
            </a:rPr>
            <a:t>Ka</a:t>
          </a:r>
          <a:r>
            <a:rPr lang="en-US" sz="1100" i="1" dirty="0" smtClean="0">
              <a:solidFill>
                <a:srgbClr val="000090"/>
              </a:solidFill>
            </a:rPr>
            <a:t>-</a:t>
          </a:r>
          <a:endParaRPr lang="en-US" sz="1200" i="1" dirty="0">
            <a:solidFill>
              <a:srgbClr val="000090"/>
            </a:solidFill>
          </a:endParaRPr>
        </a:p>
      </cdr:txBody>
    </cdr:sp>
  </cdr:relSizeAnchor>
  <cdr:relSizeAnchor xmlns:cdr="http://schemas.openxmlformats.org/drawingml/2006/chartDrawing">
    <cdr:from>
      <cdr:x>0.62969</cdr:x>
      <cdr:y>0.70959</cdr:y>
    </cdr:from>
    <cdr:to>
      <cdr:x>0.64776</cdr:x>
      <cdr:y>0.79569</cdr:y>
    </cdr:to>
    <cdr:sp macro="" textlink="">
      <cdr:nvSpPr>
        <cdr:cNvPr id="46" name="TextBox 45"/>
        <cdr:cNvSpPr txBox="1"/>
      </cdr:nvSpPr>
      <cdr:spPr>
        <a:xfrm xmlns:a="http://schemas.openxmlformats.org/drawingml/2006/main" rot="3442963">
          <a:off x="8856860" y="6698732"/>
          <a:ext cx="78126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3"/>
              </a:solidFill>
            </a:rPr>
            <a:t>Half m. X-</a:t>
          </a:r>
          <a:endParaRPr lang="en-US" sz="1200" i="1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0.57666</cdr:x>
      <cdr:y>0.66172</cdr:y>
    </cdr:from>
    <cdr:to>
      <cdr:x>0.59473</cdr:x>
      <cdr:y>0.75139</cdr:y>
    </cdr:to>
    <cdr:sp macro="" textlink="">
      <cdr:nvSpPr>
        <cdr:cNvPr id="47" name="TextBox 46"/>
        <cdr:cNvSpPr txBox="1"/>
      </cdr:nvSpPr>
      <cdr:spPr>
        <a:xfrm xmlns:a="http://schemas.openxmlformats.org/drawingml/2006/main" rot="3442963">
          <a:off x="8072809" y="6280591"/>
          <a:ext cx="81363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tx2"/>
              </a:solidFill>
            </a:rPr>
            <a:t>NEAS HGA</a:t>
          </a:r>
          <a:endParaRPr lang="en-US" sz="1200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0.60752</cdr:x>
      <cdr:y>0.67858</cdr:y>
    </cdr:from>
    <cdr:to>
      <cdr:x>0.62559</cdr:x>
      <cdr:y>0.78637</cdr:y>
    </cdr:to>
    <cdr:sp macro="" textlink="">
      <cdr:nvSpPr>
        <cdr:cNvPr id="48" name="TextBox 47"/>
        <cdr:cNvSpPr txBox="1"/>
      </cdr:nvSpPr>
      <cdr:spPr>
        <a:xfrm xmlns:a="http://schemas.openxmlformats.org/drawingml/2006/main" rot="3442963">
          <a:off x="8437453" y="6515810"/>
          <a:ext cx="978121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2"/>
              </a:solidFill>
            </a:rPr>
            <a:t>Mars -&gt; 70 m</a:t>
          </a:r>
          <a:endParaRPr lang="en-US" sz="1200" i="1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0.52998</cdr:x>
      <cdr:y>0.67401</cdr:y>
    </cdr:from>
    <cdr:to>
      <cdr:x>0.54805</cdr:x>
      <cdr:y>0.76052</cdr:y>
    </cdr:to>
    <cdr:sp macro="" textlink="">
      <cdr:nvSpPr>
        <cdr:cNvPr id="49" name="TextBox 48"/>
        <cdr:cNvSpPr txBox="1"/>
      </cdr:nvSpPr>
      <cdr:spPr>
        <a:xfrm xmlns:a="http://schemas.openxmlformats.org/drawingml/2006/main" rot="3442963">
          <a:off x="7411264" y="6377777"/>
          <a:ext cx="78505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2"/>
              </a:solidFill>
            </a:rPr>
            <a:t>NEAS LGA</a:t>
          </a:r>
          <a:endParaRPr lang="en-US" sz="1200" i="1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0.51126</cdr:x>
      <cdr:y>0.64344</cdr:y>
    </cdr:from>
    <cdr:to>
      <cdr:x>0.52933</cdr:x>
      <cdr:y>0.7679</cdr:y>
    </cdr:to>
    <cdr:sp macro="" textlink="">
      <cdr:nvSpPr>
        <cdr:cNvPr id="50" name="TextBox 49"/>
        <cdr:cNvSpPr txBox="1"/>
      </cdr:nvSpPr>
      <cdr:spPr>
        <a:xfrm xmlns:a="http://schemas.openxmlformats.org/drawingml/2006/main" rot="3442963">
          <a:off x="6968181" y="6272515"/>
          <a:ext cx="112937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rgbClr val="000090"/>
              </a:solidFill>
            </a:rPr>
            <a:t>Lunar Flashlight</a:t>
          </a:r>
          <a:endParaRPr lang="en-US" sz="1200" i="1" dirty="0">
            <a:solidFill>
              <a:srgbClr val="000090"/>
            </a:solidFill>
          </a:endParaRPr>
        </a:p>
      </cdr:txBody>
    </cdr:sp>
  </cdr:relSizeAnchor>
  <cdr:relSizeAnchor xmlns:cdr="http://schemas.openxmlformats.org/drawingml/2006/chartDrawing">
    <cdr:from>
      <cdr:x>0.50463</cdr:x>
      <cdr:y>0.688</cdr:y>
    </cdr:from>
    <cdr:to>
      <cdr:x>0.5227</cdr:x>
      <cdr:y>0.76098</cdr:y>
    </cdr:to>
    <cdr:sp macro="" textlink="">
      <cdr:nvSpPr>
        <cdr:cNvPr id="51" name="TextBox 50"/>
        <cdr:cNvSpPr txBox="1"/>
      </cdr:nvSpPr>
      <cdr:spPr>
        <a:xfrm xmlns:a="http://schemas.openxmlformats.org/drawingml/2006/main" rot="3442963">
          <a:off x="7105713" y="6443319"/>
          <a:ext cx="66217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2">
                  <a:lumMod val="75000"/>
                </a:schemeClr>
              </a:solidFill>
            </a:rPr>
            <a:t>INSPIRE</a:t>
          </a:r>
          <a:endParaRPr lang="en-US" sz="1200" i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0.4732</cdr:x>
      <cdr:y>0.70658</cdr:y>
    </cdr:from>
    <cdr:to>
      <cdr:x>0.49127</cdr:x>
      <cdr:y>0.80439</cdr:y>
    </cdr:to>
    <cdr:sp macro="" textlink="">
      <cdr:nvSpPr>
        <cdr:cNvPr id="52" name="TextBox 51"/>
        <cdr:cNvSpPr txBox="1"/>
      </cdr:nvSpPr>
      <cdr:spPr>
        <a:xfrm xmlns:a="http://schemas.openxmlformats.org/drawingml/2006/main" rot="3442963">
          <a:off x="6538052" y="6724551"/>
          <a:ext cx="88754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accent3">
                  <a:lumMod val="75000"/>
                </a:schemeClr>
              </a:solidFill>
            </a:rPr>
            <a:t>INSPIRE PM</a:t>
          </a:r>
          <a:endParaRPr lang="en-US" sz="1200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0.49001</cdr:x>
      <cdr:y>0.67117</cdr:y>
    </cdr:from>
    <cdr:to>
      <cdr:x>0.50808</cdr:x>
      <cdr:y>0.77781</cdr:y>
    </cdr:to>
    <cdr:sp macro="" textlink="">
      <cdr:nvSpPr>
        <cdr:cNvPr id="53" name="TextBox 52"/>
        <cdr:cNvSpPr txBox="1"/>
      </cdr:nvSpPr>
      <cdr:spPr>
        <a:xfrm xmlns:a="http://schemas.openxmlformats.org/drawingml/2006/main" rot="3442963">
          <a:off x="6741278" y="6443319"/>
          <a:ext cx="96772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smtClean="0">
              <a:solidFill>
                <a:schemeClr val="tx2">
                  <a:lumMod val="60000"/>
                  <a:lumOff val="40000"/>
                </a:schemeClr>
              </a:solidFill>
            </a:rPr>
            <a:t>LF Morehead</a:t>
          </a:r>
          <a:endParaRPr lang="en-US" sz="1200" i="1" dirty="0">
            <a:solidFill>
              <a:schemeClr val="tx2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0.39792</cdr:x>
      <cdr:y>0.35345</cdr:y>
    </cdr:from>
    <cdr:to>
      <cdr:x>0.41599</cdr:x>
      <cdr:y>0.49542</cdr:y>
    </cdr:to>
    <cdr:sp macro="" textlink="">
      <cdr:nvSpPr>
        <cdr:cNvPr id="54" name="TextBox 53"/>
        <cdr:cNvSpPr txBox="1"/>
      </cdr:nvSpPr>
      <cdr:spPr>
        <a:xfrm xmlns:a="http://schemas.openxmlformats.org/drawingml/2006/main" rot="3529778">
          <a:off x="5247726" y="3720567"/>
          <a:ext cx="128828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err="1" smtClean="0">
              <a:solidFill>
                <a:srgbClr val="558ED5"/>
              </a:solidFill>
            </a:rPr>
            <a:t>Uncoded</a:t>
          </a:r>
          <a:r>
            <a:rPr lang="en-US" sz="1100" i="1" dirty="0" smtClean="0">
              <a:solidFill>
                <a:srgbClr val="558ED5"/>
              </a:solidFill>
            </a:rPr>
            <a:t> BPSK &gt;34</a:t>
          </a:r>
          <a:endParaRPr lang="en-US" sz="1200" i="1" dirty="0">
            <a:solidFill>
              <a:srgbClr val="558ED5"/>
            </a:solidFill>
          </a:endParaRPr>
        </a:p>
      </cdr:txBody>
    </cdr:sp>
  </cdr:relSizeAnchor>
  <cdr:relSizeAnchor xmlns:cdr="http://schemas.openxmlformats.org/drawingml/2006/chartDrawing">
    <cdr:from>
      <cdr:x>0.34806</cdr:x>
      <cdr:y>0.37067</cdr:y>
    </cdr:from>
    <cdr:to>
      <cdr:x>0.36613</cdr:x>
      <cdr:y>0.52801</cdr:y>
    </cdr:to>
    <cdr:sp macro="" textlink="">
      <cdr:nvSpPr>
        <cdr:cNvPr id="55" name="TextBox 54"/>
        <cdr:cNvSpPr txBox="1"/>
      </cdr:nvSpPr>
      <cdr:spPr>
        <a:xfrm xmlns:a="http://schemas.openxmlformats.org/drawingml/2006/main" rot="3525481">
          <a:off x="4456134" y="3946588"/>
          <a:ext cx="14277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err="1" smtClean="0">
              <a:solidFill>
                <a:schemeClr val="accent6">
                  <a:lumMod val="50000"/>
                </a:schemeClr>
              </a:solidFill>
            </a:rPr>
            <a:t>Uncoded</a:t>
          </a:r>
          <a:r>
            <a:rPr lang="en-US" sz="1100" i="1" dirty="0" smtClean="0">
              <a:solidFill>
                <a:schemeClr val="accent6">
                  <a:lumMod val="50000"/>
                </a:schemeClr>
              </a:solidFill>
            </a:rPr>
            <a:t> BPSK &gt; 2 m.</a:t>
          </a:r>
          <a:endParaRPr lang="en-US" sz="1200" i="1" dirty="0">
            <a:solidFill>
              <a:schemeClr val="accent6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0.34969</cdr:x>
      <cdr:y>0.41789</cdr:y>
    </cdr:from>
    <cdr:to>
      <cdr:x>0.36776</cdr:x>
      <cdr:y>0.57523</cdr:y>
    </cdr:to>
    <cdr:sp macro="" textlink="">
      <cdr:nvSpPr>
        <cdr:cNvPr id="56" name="TextBox 55"/>
        <cdr:cNvSpPr txBox="1"/>
      </cdr:nvSpPr>
      <cdr:spPr>
        <a:xfrm xmlns:a="http://schemas.openxmlformats.org/drawingml/2006/main" rot="3442963">
          <a:off x="4479697" y="4375058"/>
          <a:ext cx="142776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 err="1" smtClean="0">
              <a:solidFill>
                <a:schemeClr val="accent1">
                  <a:lumMod val="75000"/>
                </a:schemeClr>
              </a:solidFill>
            </a:rPr>
            <a:t>Uncoded</a:t>
          </a:r>
          <a:r>
            <a:rPr lang="en-US" sz="1100" i="1" dirty="0" smtClean="0">
              <a:solidFill>
                <a:schemeClr val="accent1">
                  <a:lumMod val="75000"/>
                </a:schemeClr>
              </a:solidFill>
            </a:rPr>
            <a:t> BPSK &gt; 1 m.</a:t>
          </a:r>
          <a:endParaRPr lang="en-US" sz="1200" i="1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0.69221</cdr:x>
      <cdr:y>0.32078</cdr:y>
    </cdr:from>
    <cdr:to>
      <cdr:x>0.73449</cdr:x>
      <cdr:y>0.34961</cdr:y>
    </cdr:to>
    <cdr:sp macro="" textlink="">
      <cdr:nvSpPr>
        <cdr:cNvPr id="57" name="TextBox 56"/>
        <cdr:cNvSpPr txBox="1"/>
      </cdr:nvSpPr>
      <cdr:spPr>
        <a:xfrm xmlns:a="http://schemas.openxmlformats.org/drawingml/2006/main">
          <a:off x="10021816" y="2910769"/>
          <a:ext cx="61206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chemeClr val="accent3">
                  <a:lumMod val="75000"/>
                </a:schemeClr>
              </a:solidFill>
            </a:rPr>
            <a:t>8 Mbps</a:t>
          </a:r>
          <a:endParaRPr lang="en-US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0.68875</cdr:x>
      <cdr:y>0.65398</cdr:y>
    </cdr:from>
    <cdr:to>
      <cdr:x>0.73503</cdr:x>
      <cdr:y>0.68281</cdr:y>
    </cdr:to>
    <cdr:sp macro="" textlink="">
      <cdr:nvSpPr>
        <cdr:cNvPr id="58" name="TextBox 57"/>
        <cdr:cNvSpPr txBox="1"/>
      </cdr:nvSpPr>
      <cdr:spPr>
        <a:xfrm xmlns:a="http://schemas.openxmlformats.org/drawingml/2006/main">
          <a:off x="9971757" y="5934280"/>
          <a:ext cx="67005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chemeClr val="accent2">
                  <a:lumMod val="75000"/>
                </a:schemeClr>
              </a:solidFill>
            </a:rPr>
            <a:t>62.5 bps</a:t>
          </a:r>
          <a:endParaRPr lang="en-US" sz="1200" dirty="0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658DB-60EE-0F4D-A23C-D6E52A2E0447}" type="datetimeFigureOut">
              <a:rPr lang="en-US" smtClean="0"/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8E69A-103D-494C-84AE-FB71520FB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815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8FF15-E5AB-C04C-9AED-6FD2DBD54825}" type="datetimeFigureOut">
              <a:rPr lang="en-US" smtClean="0"/>
              <a:t>4/17/15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3ABCC-4468-F640-AE82-704730ED6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94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3ABCC-4468-F640-AE82-704730ED6A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44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76F0-2FFC-2744-9FA8-9187F1AEE1F6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5A2F8-EAE6-5849-B303-FAB8F50EF25E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99F1-9C92-7C44-AAA7-39CD5D352D1A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A115-8FA5-604F-999E-377DB754351F}" type="datetime1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C03D-E23B-8445-89D2-0BDF5F192018}" type="datetime1">
              <a:rPr lang="en-US" smtClean="0"/>
              <a:t>4/17/15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8AEF-D5D0-DA4B-8BDC-1CF3E6B37A96}" type="datetime1">
              <a:rPr lang="en-US" smtClean="0"/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D0B6-EA39-0648-A186-A5C922A3CFFF}" type="datetime1">
              <a:rPr lang="en-US" smtClean="0"/>
              <a:t>4/17/15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1906-0F02-8542-86E5-11395709C15B}" type="datetime1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2D879-0351-3246-BFD8-1632C52852C0}" type="datetime1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2769-1151-1343-AFA5-02A306628CC2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6887-E68D-EE41-9220-8FE92E9A6D18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774578C-AD14-AB4F-9B14-3F368498F701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2D11C0C-311A-6244-AAD1-ED7558906A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4351"/>
            <a:ext cx="7772400" cy="2889063"/>
          </a:xfrm>
        </p:spPr>
        <p:txBody>
          <a:bodyPr>
            <a:noAutofit/>
          </a:bodyPr>
          <a:lstStyle/>
          <a:p>
            <a:r>
              <a:rPr lang="en-US" sz="2800" dirty="0"/>
              <a:t>Iris </a:t>
            </a:r>
            <a:r>
              <a:rPr lang="en-US" sz="2800" dirty="0" smtClean="0"/>
              <a:t>Version 2</a:t>
            </a:r>
            <a:br>
              <a:rPr lang="en-US" sz="2800" dirty="0" smtClean="0"/>
            </a:br>
            <a:r>
              <a:rPr lang="en-US" sz="2800" dirty="0" smtClean="0"/>
              <a:t>Deep Space</a:t>
            </a:r>
            <a:br>
              <a:rPr lang="en-US" sz="2800" dirty="0" smtClean="0"/>
            </a:br>
            <a:r>
              <a:rPr lang="en-US" sz="2800" dirty="0" smtClean="0"/>
              <a:t>Communications,</a:t>
            </a:r>
            <a:br>
              <a:rPr lang="en-US" sz="2800" dirty="0" smtClean="0"/>
            </a:br>
            <a:r>
              <a:rPr lang="en-US" sz="2800" dirty="0" smtClean="0"/>
              <a:t>Navigation, and</a:t>
            </a:r>
            <a:br>
              <a:rPr lang="en-US" sz="2800" dirty="0" smtClean="0"/>
            </a:br>
            <a:r>
              <a:rPr lang="en-US" sz="2800" dirty="0" smtClean="0"/>
              <a:t>Radio Science for</a:t>
            </a:r>
            <a:br>
              <a:rPr lang="en-US" sz="2800" dirty="0" smtClean="0"/>
            </a:br>
            <a:r>
              <a:rPr lang="en-US" sz="2800" dirty="0" smtClean="0"/>
              <a:t>Small Space Craft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4087791"/>
            <a:ext cx="7239965" cy="1799471"/>
          </a:xfrm>
        </p:spPr>
        <p:txBody>
          <a:bodyPr>
            <a:noAutofit/>
          </a:bodyPr>
          <a:lstStyle/>
          <a:p>
            <a:r>
              <a:rPr lang="en-US" sz="2000" dirty="0" smtClean="0"/>
              <a:t>Courtney Duncan</a:t>
            </a:r>
          </a:p>
          <a:p>
            <a:r>
              <a:rPr lang="en-US" sz="2000" dirty="0" smtClean="0"/>
              <a:t>Jet Propulsion Laboratory – California Institute of Technology</a:t>
            </a:r>
          </a:p>
          <a:p>
            <a:r>
              <a:rPr lang="en-US" sz="2000" dirty="0" smtClean="0"/>
              <a:t>Interplanetary </a:t>
            </a:r>
            <a:r>
              <a:rPr lang="en-US" sz="2000" dirty="0"/>
              <a:t>Small Satellite </a:t>
            </a:r>
            <a:r>
              <a:rPr lang="en-US" sz="2000" dirty="0" smtClean="0"/>
              <a:t>Conference 4</a:t>
            </a:r>
          </a:p>
          <a:p>
            <a:r>
              <a:rPr lang="en-US" sz="2000" dirty="0" smtClean="0"/>
              <a:t>Santa </a:t>
            </a:r>
            <a:r>
              <a:rPr lang="en-US" sz="2000" dirty="0"/>
              <a:t>Clara University</a:t>
            </a:r>
          </a:p>
          <a:p>
            <a:r>
              <a:rPr lang="en-US" sz="2000" dirty="0" smtClean="0"/>
              <a:t>2015 April 27</a:t>
            </a:r>
          </a:p>
        </p:txBody>
      </p:sp>
      <p:pic>
        <p:nvPicPr>
          <p:cNvPr id="5" name="Picture 4" descr="nasa_logo(80x66)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68" y="5180410"/>
            <a:ext cx="1018032" cy="8412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31478" y="6145674"/>
            <a:ext cx="3881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© </a:t>
            </a:r>
            <a:r>
              <a:rPr lang="en-US" sz="1400" dirty="0" smtClean="0"/>
              <a:t>2015 </a:t>
            </a:r>
            <a:r>
              <a:rPr lang="en-US" sz="1400" dirty="0"/>
              <a:t>California Institute of </a:t>
            </a:r>
            <a:r>
              <a:rPr lang="en-US" sz="1400" dirty="0" smtClean="0"/>
              <a:t>Technology.</a:t>
            </a:r>
          </a:p>
          <a:p>
            <a:r>
              <a:rPr lang="en-US" sz="1400" dirty="0" smtClean="0"/>
              <a:t>Government </a:t>
            </a:r>
            <a:r>
              <a:rPr lang="en-US" sz="1400" dirty="0"/>
              <a:t>sponsorship acknowledged.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29197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10200" y="1088352"/>
            <a:ext cx="4776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Marina-2 Virtex 5 Modem Processor</a:t>
            </a:r>
          </a:p>
          <a:p>
            <a:r>
              <a:rPr lang="en-US" dirty="0"/>
              <a:t>Power Supply Board, 13 W @ 7.5 </a:t>
            </a:r>
            <a:r>
              <a:rPr lang="en-US" dirty="0" smtClean="0"/>
              <a:t>VDC</a:t>
            </a:r>
          </a:p>
          <a:p>
            <a:r>
              <a:rPr lang="en-US" dirty="0"/>
              <a:t>X-Band Receiver 7.2 </a:t>
            </a:r>
            <a:r>
              <a:rPr lang="en-US" dirty="0" smtClean="0"/>
              <a:t>GHz</a:t>
            </a:r>
          </a:p>
          <a:p>
            <a:r>
              <a:rPr lang="en-US" dirty="0"/>
              <a:t>X-Band Exciter 8.4 </a:t>
            </a:r>
            <a:r>
              <a:rPr lang="en-US" dirty="0" smtClean="0"/>
              <a:t>GHz</a:t>
            </a:r>
          </a:p>
          <a:p>
            <a:r>
              <a:rPr lang="en-US" dirty="0" smtClean="0"/>
              <a:t>	0.25 </a:t>
            </a:r>
            <a:r>
              <a:rPr lang="en-US" dirty="0"/>
              <a:t>W RF output</a:t>
            </a:r>
          </a:p>
          <a:p>
            <a:r>
              <a:rPr lang="en-US" dirty="0"/>
              <a:t>Independent, </a:t>
            </a:r>
            <a:r>
              <a:rPr lang="en-US" dirty="0" smtClean="0"/>
              <a:t>selectable antennas</a:t>
            </a:r>
          </a:p>
          <a:p>
            <a:pPr marL="0" lvl="1"/>
            <a:r>
              <a:rPr lang="en-US" dirty="0"/>
              <a:t>	</a:t>
            </a:r>
            <a:r>
              <a:rPr lang="en-US" dirty="0" smtClean="0"/>
              <a:t>(Amp power switching</a:t>
            </a:r>
            <a:r>
              <a:rPr lang="en-US" dirty="0"/>
              <a:t>, not </a:t>
            </a:r>
            <a:r>
              <a:rPr lang="en-US" dirty="0" smtClean="0"/>
              <a:t>RF switching)</a:t>
            </a:r>
            <a:endParaRPr lang="en-US" dirty="0"/>
          </a:p>
          <a:p>
            <a:pPr lvl="1"/>
            <a:r>
              <a:rPr lang="en-US" dirty="0" smtClean="0"/>
              <a:t>2 </a:t>
            </a:r>
            <a:r>
              <a:rPr lang="en-US" dirty="0" smtClean="0"/>
              <a:t>transmit, 2 </a:t>
            </a:r>
            <a:r>
              <a:rPr lang="en-US" dirty="0"/>
              <a:t>receive</a:t>
            </a:r>
          </a:p>
          <a:p>
            <a:pPr lvl="2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1299" y="360842"/>
            <a:ext cx="7570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D2533C"/>
                </a:solidFill>
              </a:rPr>
              <a:t>Iris Version 1 Transponder, 2014</a:t>
            </a:r>
            <a:endParaRPr lang="en-US" sz="3600" dirty="0">
              <a:solidFill>
                <a:srgbClr val="D2533C"/>
              </a:solidFill>
            </a:endParaRPr>
          </a:p>
        </p:txBody>
      </p:sp>
      <p:pic>
        <p:nvPicPr>
          <p:cNvPr id="12" name="Picture 11" descr="Screen shot 2014-04-14 at 10.38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99" y="1080139"/>
            <a:ext cx="3120076" cy="27085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299" y="3800228"/>
            <a:ext cx="363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Iris V1 Prototype Stack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987734" y="3762644"/>
            <a:ext cx="509626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Firmware Modems – CCSDS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DSN compatibility certified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Reed-Solomon and Convolutional Codes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SPI spacecraft interface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Full Duplex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Coherent Doppler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Range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Command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Telemetry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FireCode</a:t>
            </a: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3718" y="4408975"/>
            <a:ext cx="3749744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/>
              <a:t>JPL’s INSPIRE Mission</a:t>
            </a:r>
          </a:p>
          <a:p>
            <a:pPr marL="742950" lvl="1" indent="-285750">
              <a:buFontTx/>
              <a:buChar char="-"/>
            </a:pPr>
            <a:r>
              <a:rPr lang="en-US" sz="2000" dirty="0" smtClean="0"/>
              <a:t>Two 3U CubeSats</a:t>
            </a:r>
          </a:p>
          <a:p>
            <a:pPr marL="742950" lvl="1" indent="-285750">
              <a:buFontTx/>
              <a:buChar char="-"/>
            </a:pPr>
            <a:r>
              <a:rPr lang="en-US" sz="2000" dirty="0" smtClean="0"/>
              <a:t>10 M km deep space</a:t>
            </a:r>
          </a:p>
          <a:p>
            <a:pPr marL="742950" lvl="1" indent="-285750">
              <a:buFontTx/>
              <a:buChar char="-"/>
            </a:pPr>
            <a:r>
              <a:rPr lang="en-US" sz="2000" dirty="0" smtClean="0"/>
              <a:t>90 day max, COTS parts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In Hibernation June 2014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Waiting launch opportunity</a:t>
            </a:r>
            <a:endParaRPr lang="en-US" dirty="0"/>
          </a:p>
        </p:txBody>
      </p:sp>
      <p:pic>
        <p:nvPicPr>
          <p:cNvPr id="17" name="Picture 16" descr="P102038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8997" y="4748096"/>
            <a:ext cx="2167283" cy="16254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09374" y="6297387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TX / RX LGA</a:t>
            </a:r>
            <a:endParaRPr lang="en-US" dirty="0"/>
          </a:p>
        </p:txBody>
      </p:sp>
      <p:sp>
        <p:nvSpPr>
          <p:cNvPr id="2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2D11C0C-311A-6244-AAD1-ED7558906AC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855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Iris V2 from V1 Lessons </a:t>
            </a:r>
            <a:r>
              <a:rPr lang="en-US" dirty="0"/>
              <a:t>L</a:t>
            </a:r>
            <a:r>
              <a:rPr lang="en-US" dirty="0" smtClean="0"/>
              <a:t>earned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Higher power output needed for truly deep space</a:t>
            </a:r>
          </a:p>
          <a:p>
            <a:pPr lvl="1"/>
            <a:r>
              <a:rPr lang="en-US" i="1" dirty="0" smtClean="0"/>
              <a:t>Hundreds</a:t>
            </a:r>
            <a:r>
              <a:rPr lang="en-US" dirty="0" smtClean="0"/>
              <a:t> of millions of km</a:t>
            </a:r>
          </a:p>
          <a:p>
            <a:pPr lvl="1"/>
            <a:r>
              <a:rPr lang="en-US" dirty="0" smtClean="0"/>
              <a:t>A few Astronomical </a:t>
            </a:r>
            <a:r>
              <a:rPr lang="en-US" dirty="0" smtClean="0"/>
              <a:t>Units</a:t>
            </a:r>
          </a:p>
          <a:p>
            <a:pPr lvl="1"/>
            <a:r>
              <a:rPr lang="en-US" dirty="0" smtClean="0"/>
              <a:t>More distant is likely better served by a larger mission using Universal Space Transponder (UST) and/or proximity operations</a:t>
            </a:r>
            <a:endParaRPr lang="en-US" dirty="0" smtClean="0"/>
          </a:p>
          <a:p>
            <a:r>
              <a:rPr lang="en-US" dirty="0" smtClean="0"/>
              <a:t>Missions of years rather than months, just to get there</a:t>
            </a:r>
          </a:p>
          <a:p>
            <a:pPr lvl="1"/>
            <a:r>
              <a:rPr lang="en-US" dirty="0" smtClean="0"/>
              <a:t>As much hardening as is ‘affordable’</a:t>
            </a:r>
          </a:p>
          <a:p>
            <a:r>
              <a:rPr lang="en-US" dirty="0" smtClean="0"/>
              <a:t>C&amp;DH interface</a:t>
            </a:r>
          </a:p>
          <a:p>
            <a:pPr lvl="1"/>
            <a:r>
              <a:rPr lang="en-US" dirty="0" smtClean="0"/>
              <a:t>Commands versus ‘peeks and pokes’</a:t>
            </a:r>
          </a:p>
          <a:p>
            <a:r>
              <a:rPr lang="en-US" dirty="0"/>
              <a:t>CubeSats are small for 10s of W of heat dissipation, requires intentional design</a:t>
            </a:r>
          </a:p>
          <a:p>
            <a:pPr lvl="1"/>
            <a:r>
              <a:rPr lang="en-US" dirty="0" err="1"/>
              <a:t>Wedgelocks</a:t>
            </a:r>
            <a:endParaRPr lang="en-US" dirty="0"/>
          </a:p>
          <a:p>
            <a:pPr lvl="1"/>
            <a:r>
              <a:rPr lang="en-US" dirty="0"/>
              <a:t>SSPAs on radiators – semi-</a:t>
            </a:r>
            <a:r>
              <a:rPr lang="en-US" dirty="0" smtClean="0"/>
              <a:t>custom spacecraft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620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V2 Description,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37100" cy="4400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Four Board Stack plus external SSPAs</a:t>
            </a:r>
          </a:p>
          <a:p>
            <a:pPr lvl="1"/>
            <a:r>
              <a:rPr lang="en-US" dirty="0" smtClean="0"/>
              <a:t>X-Band Exciter</a:t>
            </a:r>
          </a:p>
          <a:p>
            <a:pPr lvl="2"/>
            <a:r>
              <a:rPr lang="en-US" dirty="0" smtClean="0"/>
              <a:t>SSPA 4 W RF out</a:t>
            </a:r>
          </a:p>
          <a:p>
            <a:pPr lvl="1"/>
            <a:r>
              <a:rPr lang="en-US" dirty="0" smtClean="0"/>
              <a:t>X-Band Receiver</a:t>
            </a:r>
          </a:p>
          <a:p>
            <a:pPr lvl="1"/>
            <a:r>
              <a:rPr lang="en-US" dirty="0" smtClean="0"/>
              <a:t>UHF Receiver (slice architecture)</a:t>
            </a:r>
          </a:p>
          <a:p>
            <a:pPr lvl="1"/>
            <a:r>
              <a:rPr lang="en-US" dirty="0" err="1" smtClean="0"/>
              <a:t>RadiX</a:t>
            </a:r>
            <a:r>
              <a:rPr lang="en-US" dirty="0" smtClean="0"/>
              <a:t> Virtex-6 board</a:t>
            </a:r>
          </a:p>
          <a:p>
            <a:pPr lvl="1"/>
            <a:r>
              <a:rPr lang="en-US" dirty="0" smtClean="0"/>
              <a:t>Power Supply Board</a:t>
            </a:r>
          </a:p>
          <a:p>
            <a:pPr lvl="2"/>
            <a:r>
              <a:rPr lang="en-US" dirty="0" smtClean="0"/>
              <a:t>27 W input CBE @ 12 VDC</a:t>
            </a:r>
          </a:p>
          <a:p>
            <a:pPr lvl="2"/>
            <a:r>
              <a:rPr lang="en-US" dirty="0" smtClean="0"/>
              <a:t>RX-only, Digital-only lower powers</a:t>
            </a:r>
          </a:p>
          <a:p>
            <a:r>
              <a:rPr lang="en-US" dirty="0" smtClean="0"/>
              <a:t>500 g, 0.5 U</a:t>
            </a:r>
          </a:p>
          <a:p>
            <a:pPr lvl="1"/>
            <a:r>
              <a:rPr lang="en-US" dirty="0" smtClean="0"/>
              <a:t>6U Spacecraft compatible</a:t>
            </a:r>
          </a:p>
          <a:p>
            <a:r>
              <a:rPr lang="en-US" dirty="0" smtClean="0"/>
              <a:t>2-3 year design life</a:t>
            </a:r>
          </a:p>
        </p:txBody>
      </p:sp>
      <p:pic>
        <p:nvPicPr>
          <p:cNvPr id="5" name="Picture 4" descr="image00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019" y="1387764"/>
            <a:ext cx="3492500" cy="3278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8418" y="4296442"/>
            <a:ext cx="1877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Iris V2 CAD Model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019" y="4941091"/>
            <a:ext cx="3102909" cy="155296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4831932" y="6026629"/>
            <a:ext cx="1482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SSPA Drawing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00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V2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Iris V1 Features, plus:</a:t>
            </a:r>
          </a:p>
          <a:p>
            <a:r>
              <a:rPr lang="en-US" dirty="0" smtClean="0"/>
              <a:t>Delta DOR navigation support</a:t>
            </a:r>
          </a:p>
          <a:p>
            <a:pPr lvl="1"/>
            <a:r>
              <a:rPr lang="en-US" dirty="0" smtClean="0"/>
              <a:t>Plane of sky technique in cooperation with DSN</a:t>
            </a:r>
          </a:p>
          <a:p>
            <a:r>
              <a:rPr lang="en-US" dirty="0" smtClean="0"/>
              <a:t>Direct carrier modulation with residual carrier</a:t>
            </a:r>
          </a:p>
          <a:p>
            <a:r>
              <a:rPr lang="en-US" dirty="0" smtClean="0"/>
              <a:t>Turbo Codes, Manchester, and scrambling</a:t>
            </a:r>
          </a:p>
          <a:p>
            <a:r>
              <a:rPr lang="en-US" dirty="0" smtClean="0"/>
              <a:t>Command and Telemetry Dictionary</a:t>
            </a:r>
          </a:p>
          <a:p>
            <a:r>
              <a:rPr lang="en-US" dirty="0" smtClean="0"/>
              <a:t>Independent, </a:t>
            </a:r>
            <a:r>
              <a:rPr lang="en-US" dirty="0" smtClean="0"/>
              <a:t>selectable antennas</a:t>
            </a:r>
          </a:p>
          <a:p>
            <a:pPr lvl="1"/>
            <a:r>
              <a:rPr lang="en-US" dirty="0" smtClean="0"/>
              <a:t>Power switching to amplifiers, not radio frequency switching</a:t>
            </a:r>
            <a:endParaRPr lang="en-US" dirty="0" smtClean="0"/>
          </a:p>
          <a:p>
            <a:pPr lvl="1"/>
            <a:r>
              <a:rPr lang="en-US" dirty="0" smtClean="0"/>
              <a:t>3 transmit</a:t>
            </a:r>
          </a:p>
          <a:p>
            <a:pPr lvl="1"/>
            <a:r>
              <a:rPr lang="en-US" dirty="0" smtClean="0"/>
              <a:t>3 receive</a:t>
            </a:r>
          </a:p>
          <a:p>
            <a:pPr marL="914400" lvl="2" indent="0"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3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V2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CPU</a:t>
            </a:r>
          </a:p>
          <a:p>
            <a:pPr lvl="1"/>
            <a:r>
              <a:rPr lang="en-US" dirty="0" err="1" smtClean="0"/>
              <a:t>Gaissler</a:t>
            </a:r>
            <a:r>
              <a:rPr lang="en-US" dirty="0" smtClean="0"/>
              <a:t> LEON3-FT </a:t>
            </a:r>
            <a:r>
              <a:rPr lang="en-US" dirty="0" err="1" smtClean="0"/>
              <a:t>softcore</a:t>
            </a:r>
            <a:r>
              <a:rPr lang="en-US" dirty="0" smtClean="0"/>
              <a:t> on Virtex 6</a:t>
            </a:r>
          </a:p>
          <a:p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32 Mbit non-volatile NOR-Flash (radiation tolerant)</a:t>
            </a:r>
          </a:p>
          <a:p>
            <a:pPr lvl="2"/>
            <a:r>
              <a:rPr lang="en-US" dirty="0" smtClean="0"/>
              <a:t>Multiple FPGA </a:t>
            </a:r>
            <a:r>
              <a:rPr lang="en-US" dirty="0" err="1" smtClean="0"/>
              <a:t>bitfiles</a:t>
            </a:r>
            <a:r>
              <a:rPr lang="en-US" dirty="0" smtClean="0"/>
              <a:t> (8.8 Mbit each)</a:t>
            </a:r>
          </a:p>
          <a:p>
            <a:pPr lvl="3"/>
            <a:r>
              <a:rPr lang="en-US" dirty="0" smtClean="0"/>
              <a:t>Backup copies and future </a:t>
            </a:r>
            <a:r>
              <a:rPr lang="en-US" dirty="0" err="1" smtClean="0"/>
              <a:t>reprogramability</a:t>
            </a:r>
            <a:endParaRPr lang="en-US" dirty="0" smtClean="0"/>
          </a:p>
          <a:p>
            <a:pPr lvl="2"/>
            <a:r>
              <a:rPr lang="en-US" dirty="0" smtClean="0"/>
              <a:t>Vector tables for </a:t>
            </a:r>
            <a:r>
              <a:rPr lang="en-US" dirty="0" err="1" smtClean="0"/>
              <a:t>TurboCoding</a:t>
            </a:r>
            <a:r>
              <a:rPr lang="en-US" dirty="0" smtClean="0"/>
              <a:t>, (2 Mb)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oot PROM </a:t>
            </a:r>
            <a:r>
              <a:rPr lang="en-US" dirty="0"/>
              <a:t>and </a:t>
            </a:r>
            <a:r>
              <a:rPr lang="en-US" dirty="0" smtClean="0"/>
              <a:t>software image storage (for LEON)</a:t>
            </a:r>
            <a:endParaRPr lang="en-US" dirty="0"/>
          </a:p>
          <a:p>
            <a:pPr lvl="2"/>
            <a:r>
              <a:rPr lang="en-US" dirty="0" smtClean="0"/>
              <a:t>Boot PROM copies application to SRAM for execution</a:t>
            </a:r>
          </a:p>
          <a:p>
            <a:pPr lvl="1"/>
            <a:r>
              <a:rPr lang="en-US" dirty="0" smtClean="0"/>
              <a:t>20 </a:t>
            </a:r>
            <a:r>
              <a:rPr lang="en-US" dirty="0" err="1" smtClean="0"/>
              <a:t>Mbyte</a:t>
            </a:r>
            <a:r>
              <a:rPr lang="en-US" dirty="0" smtClean="0"/>
              <a:t> of volatile SRAM (radiation tolerant)</a:t>
            </a:r>
          </a:p>
          <a:p>
            <a:pPr lvl="2"/>
            <a:r>
              <a:rPr lang="en-US" dirty="0"/>
              <a:t>O</a:t>
            </a:r>
            <a:r>
              <a:rPr lang="en-US" dirty="0" smtClean="0"/>
              <a:t>ne 16 </a:t>
            </a:r>
            <a:r>
              <a:rPr lang="en-US" dirty="0" err="1" smtClean="0"/>
              <a:t>Mbyte</a:t>
            </a:r>
            <a:r>
              <a:rPr lang="en-US" dirty="0" smtClean="0"/>
              <a:t> part / One 4 </a:t>
            </a:r>
            <a:r>
              <a:rPr lang="en-US" dirty="0" err="1" smtClean="0"/>
              <a:t>Mbyte</a:t>
            </a:r>
            <a:r>
              <a:rPr lang="en-US" dirty="0" smtClean="0"/>
              <a:t> part for EDAC</a:t>
            </a:r>
          </a:p>
          <a:p>
            <a:pPr lvl="2"/>
            <a:r>
              <a:rPr lang="en-US" dirty="0" smtClean="0"/>
              <a:t>LEON program execution, stack, and storage</a:t>
            </a:r>
          </a:p>
          <a:p>
            <a:pPr lvl="2"/>
            <a:r>
              <a:rPr lang="en-US" dirty="0" smtClean="0"/>
              <a:t>Data storage</a:t>
            </a:r>
          </a:p>
          <a:p>
            <a:pPr marL="914400" lvl="2" indent="0"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8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CubeSat X-Band Antennas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65249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Estimates to DSN 34 m.</a:t>
            </a:r>
          </a:p>
          <a:p>
            <a:pPr lvl="1"/>
            <a:r>
              <a:rPr lang="en-US" dirty="0" smtClean="0"/>
              <a:t>For 20 m., 100 Kelvin, divide by 10</a:t>
            </a:r>
          </a:p>
          <a:p>
            <a:pPr lvl="1"/>
            <a:r>
              <a:rPr lang="en-US" dirty="0" smtClean="0"/>
              <a:t>For 70 m., multiply by 4</a:t>
            </a:r>
            <a:endParaRPr lang="en-US" dirty="0"/>
          </a:p>
          <a:p>
            <a:r>
              <a:rPr lang="en-US" dirty="0" smtClean="0"/>
              <a:t>LGA</a:t>
            </a:r>
            <a:r>
              <a:rPr lang="en-US" dirty="0" smtClean="0"/>
              <a:t>, included with Iris</a:t>
            </a:r>
          </a:p>
          <a:p>
            <a:pPr lvl="1"/>
            <a:r>
              <a:rPr lang="en-US" dirty="0" smtClean="0"/>
              <a:t>10s of bps (semaphores) from Mars</a:t>
            </a:r>
          </a:p>
          <a:p>
            <a:pPr lvl="2"/>
            <a:r>
              <a:rPr lang="en-US" dirty="0" smtClean="0"/>
              <a:t>(</a:t>
            </a:r>
            <a:r>
              <a:rPr lang="en-US" dirty="0"/>
              <a:t>at arrival ~1 AU</a:t>
            </a:r>
            <a:r>
              <a:rPr lang="en-US" dirty="0" smtClean="0"/>
              <a:t>)</a:t>
            </a:r>
          </a:p>
          <a:p>
            <a:r>
              <a:rPr lang="en-US" dirty="0" smtClean="0"/>
              <a:t>MGA – side of a CubeSat</a:t>
            </a:r>
          </a:p>
          <a:p>
            <a:pPr lvl="1"/>
            <a:r>
              <a:rPr lang="en-US" dirty="0" smtClean="0"/>
              <a:t>Needs pointing</a:t>
            </a:r>
          </a:p>
          <a:p>
            <a:pPr lvl="1"/>
            <a:r>
              <a:rPr lang="en-US" dirty="0" smtClean="0"/>
              <a:t>Hundreds of bps from Mars </a:t>
            </a:r>
          </a:p>
          <a:p>
            <a:r>
              <a:rPr lang="en-US" dirty="0" smtClean="0"/>
              <a:t>HGA – Deployable (</a:t>
            </a:r>
            <a:r>
              <a:rPr lang="en-US" dirty="0" err="1" smtClean="0"/>
              <a:t>MarCO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Needs good pointing</a:t>
            </a:r>
          </a:p>
          <a:p>
            <a:pPr lvl="1"/>
            <a:r>
              <a:rPr lang="en-US" dirty="0" smtClean="0"/>
              <a:t>2000 bps from Mars</a:t>
            </a:r>
          </a:p>
          <a:p>
            <a:pPr lvl="2"/>
            <a:r>
              <a:rPr lang="en-US" dirty="0" smtClean="0"/>
              <a:t>(</a:t>
            </a:r>
            <a:r>
              <a:rPr lang="en-US" dirty="0"/>
              <a:t>at arrival ~1 AU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Ka</a:t>
            </a:r>
            <a:r>
              <a:rPr lang="en-US" dirty="0" smtClean="0"/>
              <a:t>-Band 3U Turkey Tail version also in development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64806" y="4780680"/>
            <a:ext cx="1936210" cy="17466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974" y="1600200"/>
            <a:ext cx="833701" cy="1059727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104" y="3103249"/>
            <a:ext cx="2309506" cy="167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65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 V2 Status and Availability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Missions</a:t>
            </a:r>
          </a:p>
          <a:p>
            <a:pPr lvl="1"/>
            <a:r>
              <a:rPr lang="en-US" dirty="0" err="1"/>
              <a:t>MarCO</a:t>
            </a:r>
            <a:r>
              <a:rPr lang="en-US" dirty="0"/>
              <a:t> </a:t>
            </a:r>
            <a:r>
              <a:rPr lang="en-US" dirty="0" smtClean="0"/>
              <a:t>flying prototypes, </a:t>
            </a:r>
            <a:r>
              <a:rPr lang="en-US" dirty="0"/>
              <a:t>delivery August </a:t>
            </a:r>
            <a:r>
              <a:rPr lang="en-US" dirty="0" smtClean="0"/>
              <a:t>2015 launch March 2016</a:t>
            </a:r>
            <a:endParaRPr lang="en-US" dirty="0"/>
          </a:p>
          <a:p>
            <a:pPr lvl="1"/>
            <a:r>
              <a:rPr lang="en-US" dirty="0"/>
              <a:t>EM-</a:t>
            </a:r>
            <a:r>
              <a:rPr lang="en-US" dirty="0" smtClean="0"/>
              <a:t>1</a:t>
            </a:r>
            <a:r>
              <a:rPr lang="en-US" dirty="0"/>
              <a:t> </a:t>
            </a:r>
            <a:r>
              <a:rPr lang="en-US" dirty="0" err="1" smtClean="0"/>
              <a:t>secondaries</a:t>
            </a:r>
            <a:r>
              <a:rPr lang="en-US" dirty="0" smtClean="0"/>
              <a:t>, various, </a:t>
            </a:r>
            <a:r>
              <a:rPr lang="en-US" dirty="0"/>
              <a:t>launch 2018</a:t>
            </a:r>
          </a:p>
          <a:p>
            <a:r>
              <a:rPr lang="en-US" dirty="0" err="1" smtClean="0"/>
              <a:t>MarCo</a:t>
            </a:r>
            <a:r>
              <a:rPr lang="en-US" dirty="0" smtClean="0"/>
              <a:t> flight boards </a:t>
            </a:r>
            <a:r>
              <a:rPr lang="en-US" dirty="0" smtClean="0"/>
              <a:t>in </a:t>
            </a:r>
            <a:r>
              <a:rPr lang="en-US" dirty="0" smtClean="0"/>
              <a:t>work now</a:t>
            </a:r>
          </a:p>
          <a:p>
            <a:pPr lvl="1"/>
            <a:r>
              <a:rPr lang="en-US" dirty="0" smtClean="0"/>
              <a:t>Boards built and in test</a:t>
            </a:r>
          </a:p>
          <a:p>
            <a:pPr lvl="1"/>
            <a:r>
              <a:rPr lang="en-US" dirty="0" smtClean="0"/>
              <a:t>Firmware and software being written</a:t>
            </a:r>
          </a:p>
          <a:p>
            <a:pPr lvl="1"/>
            <a:r>
              <a:rPr lang="en-US" dirty="0" smtClean="0"/>
              <a:t>Delivery to </a:t>
            </a:r>
            <a:r>
              <a:rPr lang="en-US" dirty="0" err="1" smtClean="0"/>
              <a:t>MarCO</a:t>
            </a:r>
            <a:r>
              <a:rPr lang="en-US" dirty="0" smtClean="0"/>
              <a:t> and DSN compatibility August 2015</a:t>
            </a:r>
          </a:p>
          <a:p>
            <a:r>
              <a:rPr lang="en-US" dirty="0" smtClean="0"/>
              <a:t>Ground Support Equipment (GSE) in </a:t>
            </a:r>
            <a:r>
              <a:rPr lang="en-US" dirty="0"/>
              <a:t>progress</a:t>
            </a:r>
          </a:p>
          <a:p>
            <a:r>
              <a:rPr lang="en-US" dirty="0" smtClean="0"/>
              <a:t>Production copies to be produced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y a to-be-named partner company</a:t>
            </a:r>
          </a:p>
          <a:p>
            <a:r>
              <a:rPr lang="en-US" dirty="0" smtClean="0"/>
              <a:t>Orders / Contracts expected third quarter 2015</a:t>
            </a:r>
          </a:p>
          <a:p>
            <a:pPr lvl="1"/>
            <a:r>
              <a:rPr lang="en-US" dirty="0" smtClean="0"/>
              <a:t>EM-1 and later missions</a:t>
            </a:r>
          </a:p>
          <a:p>
            <a:r>
              <a:rPr lang="en-US" dirty="0" smtClean="0"/>
              <a:t>Early deliveries first quarter 2016</a:t>
            </a:r>
          </a:p>
          <a:p>
            <a:r>
              <a:rPr lang="en-US" dirty="0" smtClean="0"/>
              <a:t>Cost </a:t>
            </a:r>
            <a:r>
              <a:rPr lang="en-US" dirty="0" smtClean="0"/>
              <a:t>is dependent on mission difficulty and market volume</a:t>
            </a:r>
            <a:endParaRPr lang="en-US" dirty="0" smtClean="0"/>
          </a:p>
          <a:p>
            <a:pPr lvl="1"/>
            <a:r>
              <a:rPr lang="en-US" dirty="0" smtClean="0"/>
              <a:t>JPL is happy to help assess the 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57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70747"/>
          </a:xfrm>
        </p:spPr>
        <p:txBody>
          <a:bodyPr/>
          <a:lstStyle/>
          <a:p>
            <a:r>
              <a:rPr lang="en-US" dirty="0" smtClean="0"/>
              <a:t>JPL and Deep Space Network (DSN) are committed to supporting deep space </a:t>
            </a:r>
            <a:r>
              <a:rPr lang="en-US" dirty="0" err="1" smtClean="0"/>
              <a:t>SmallSats</a:t>
            </a:r>
            <a:r>
              <a:rPr lang="en-US" dirty="0" smtClean="0"/>
              <a:t> and CubeSats</a:t>
            </a:r>
          </a:p>
          <a:p>
            <a:r>
              <a:rPr lang="en-US" dirty="0" smtClean="0"/>
              <a:t>Initial Iris V2 testing for </a:t>
            </a:r>
            <a:r>
              <a:rPr lang="en-US" dirty="0" err="1" smtClean="0"/>
              <a:t>MarCO</a:t>
            </a:r>
            <a:r>
              <a:rPr lang="en-US" dirty="0" smtClean="0"/>
              <a:t> project has been successful</a:t>
            </a:r>
          </a:p>
          <a:p>
            <a:r>
              <a:rPr lang="en-US" dirty="0" smtClean="0"/>
              <a:t>JPL working towards a commercial implementation</a:t>
            </a:r>
          </a:p>
          <a:p>
            <a:pPr lvl="1"/>
            <a:r>
              <a:rPr lang="en-US" dirty="0" smtClean="0"/>
              <a:t>Success depends on the market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92"/>
          <a:stretch>
            <a:fillRect/>
          </a:stretch>
        </p:blipFill>
        <p:spPr bwMode="auto">
          <a:xfrm>
            <a:off x="4202678" y="4576332"/>
            <a:ext cx="4653740" cy="196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Parkes-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98962" y="5124437"/>
            <a:ext cx="1852330" cy="130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DSGS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53" y="4576331"/>
            <a:ext cx="1741762" cy="130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247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Iris CubeSat Compatible, deep space transponder is now in Version 2 development for several planned deep space CubeSat missions.  Iris V2 features X-Band power output of four watts, designed flight longevity of 2-3 years in deep space, and proper thermal management within a </a:t>
            </a:r>
            <a:r>
              <a:rPr lang="en-US" dirty="0" err="1"/>
              <a:t>SmallSat</a:t>
            </a:r>
            <a:r>
              <a:rPr lang="en-US" dirty="0"/>
              <a:t> context.  These and other improved Iris features enable </a:t>
            </a:r>
            <a:r>
              <a:rPr lang="en-US" dirty="0" err="1"/>
              <a:t>telecommand</a:t>
            </a:r>
            <a:r>
              <a:rPr lang="en-US" dirty="0"/>
              <a:t>, telemetry, and radio science from destinations up to a few Astronomical Units from Earth.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36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078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Iris Downlink Rates</a:t>
            </a:r>
            <a:endParaRPr lang="en-US" sz="36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Chart 6" title="bits per second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435302"/>
              </p:ext>
            </p:extLst>
          </p:nvPr>
        </p:nvGraphicFramePr>
        <p:xfrm>
          <a:off x="-2667000" y="-1108075"/>
          <a:ext cx="14478000" cy="907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2555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714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Iris (</a:t>
            </a:r>
            <a:r>
              <a:rPr lang="en-US" dirty="0"/>
              <a:t>I</a:t>
            </a:r>
            <a:r>
              <a:rPr lang="el-GR" dirty="0" smtClean="0"/>
              <a:t>ρις)</a:t>
            </a:r>
            <a:r>
              <a:rPr lang="en-US" dirty="0" smtClean="0"/>
              <a:t> – (not an acronym)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5760" y="1118643"/>
            <a:ext cx="3660965" cy="5113079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072641"/>
            <a:ext cx="4038600" cy="2941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goddess </a:t>
            </a:r>
            <a:r>
              <a:rPr lang="en-US" dirty="0"/>
              <a:t>Iris is associated </a:t>
            </a:r>
            <a:r>
              <a:rPr lang="en-US" dirty="0" smtClean="0"/>
              <a:t>with:</a:t>
            </a:r>
          </a:p>
          <a:p>
            <a:pPr marL="0" indent="0">
              <a:buNone/>
            </a:pPr>
            <a:r>
              <a:rPr lang="en-US" dirty="0" smtClean="0"/>
              <a:t>communication, messages,</a:t>
            </a:r>
          </a:p>
          <a:p>
            <a:pPr marL="0" indent="0">
              <a:buNone/>
            </a:pPr>
            <a:r>
              <a:rPr lang="en-US" dirty="0" smtClean="0"/>
              <a:t>the rainbow,</a:t>
            </a:r>
          </a:p>
          <a:p>
            <a:pPr marL="0" indent="0">
              <a:buNone/>
            </a:pPr>
            <a:r>
              <a:rPr lang="en-US" dirty="0" smtClean="0"/>
              <a:t>new endeavors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1C0C-311A-6244-AAD1-ED7558906A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512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14543</TotalTime>
  <Words>913</Words>
  <Application>Microsoft Macintosh PowerPoint</Application>
  <PresentationFormat>On-screen Show (4:3)</PresentationFormat>
  <Paragraphs>183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Iris Version 2 Deep Space Communications, Navigation, and Radio Science for Small Space Craft </vt:lpstr>
      <vt:lpstr>PowerPoint Presentation</vt:lpstr>
      <vt:lpstr>Iris V2 from V1 Lessons Learned </vt:lpstr>
      <vt:lpstr>Iris V2 Description, 2015</vt:lpstr>
      <vt:lpstr>Iris V2 Features</vt:lpstr>
      <vt:lpstr>Iris V2 Features</vt:lpstr>
      <vt:lpstr>CubeSat X-Band Antennas</vt:lpstr>
      <vt:lpstr>Iris V2 Status and Availability</vt:lpstr>
      <vt:lpstr>Summary</vt:lpstr>
      <vt:lpstr>Backup</vt:lpstr>
      <vt:lpstr>Abstract</vt:lpstr>
      <vt:lpstr>Iris Downlink Rates</vt:lpstr>
      <vt:lpstr>Iris (Iρις) – (not an acronym)</vt:lpstr>
    </vt:vector>
  </TitlesOfParts>
  <Company>lockheed / 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Duncan</dc:creator>
  <cp:lastModifiedBy>Courtney Duncan</cp:lastModifiedBy>
  <cp:revision>168</cp:revision>
  <cp:lastPrinted>2014-04-11T00:06:44Z</cp:lastPrinted>
  <dcterms:created xsi:type="dcterms:W3CDTF">2014-04-09T21:02:33Z</dcterms:created>
  <dcterms:modified xsi:type="dcterms:W3CDTF">2015-04-17T17:58:01Z</dcterms:modified>
</cp:coreProperties>
</file>