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049" autoAdjust="0"/>
  </p:normalViewPr>
  <p:slideViewPr>
    <p:cSldViewPr showGuides="1">
      <p:cViewPr>
        <p:scale>
          <a:sx n="98" d="100"/>
          <a:sy n="98" d="100"/>
        </p:scale>
        <p:origin x="-917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689D9-B293-4F11-BE2F-6CBB6FB6820B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2B6-CB14-4812-91C7-01719C4340B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193" y="0"/>
            <a:ext cx="1231613" cy="1035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689D9-B293-4F11-BE2F-6CBB6FB6820B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2B6-CB14-4812-91C7-01719C4340B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689D9-B293-4F11-BE2F-6CBB6FB6820B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2B6-CB14-4812-91C7-01719C434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689D9-B293-4F11-BE2F-6CBB6FB6820B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2B6-CB14-4812-91C7-01719C434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689D9-B293-4F11-BE2F-6CBB6FB6820B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2B6-CB14-4812-91C7-01719C434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689D9-B293-4F11-BE2F-6CBB6FB6820B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2B6-CB14-4812-91C7-01719C434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689D9-B293-4F11-BE2F-6CBB6FB6820B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2B6-CB14-4812-91C7-01719C434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689D9-B293-4F11-BE2F-6CBB6FB6820B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2B6-CB14-4812-91C7-01719C434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689D9-B293-4F11-BE2F-6CBB6FB6820B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2B6-CB14-4812-91C7-01719C434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689D9-B293-4F11-BE2F-6CBB6FB6820B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2B6-CB14-4812-91C7-01719C434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689D9-B293-4F11-BE2F-6CBB6FB6820B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2B6-CB14-4812-91C7-01719C434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8A2689D9-B293-4F11-BE2F-6CBB6FB6820B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73DC92B6-CB14-4812-91C7-01719C4340B0}" type="slidenum">
              <a:rPr lang="en-US" smtClean="0"/>
              <a:t>‹#›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89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733800"/>
            <a:ext cx="7162800" cy="2514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Alessandra Babuscia</a:t>
            </a:r>
          </a:p>
          <a:p>
            <a:r>
              <a:rPr lang="en-US" dirty="0" smtClean="0"/>
              <a:t>Kar-Ming Cheung, Steven Waldherr, Eleanor Basilio, Greg Welz, Jay Wyatt</a:t>
            </a:r>
          </a:p>
          <a:p>
            <a:r>
              <a:rPr lang="en-US" dirty="0" smtClean="0"/>
              <a:t>Jet Propulsion Laboratory – California Institute of Technology</a:t>
            </a:r>
          </a:p>
          <a:p>
            <a:endParaRPr lang="en-US" dirty="0"/>
          </a:p>
          <a:p>
            <a:r>
              <a:rPr lang="en-US" dirty="0" smtClean="0"/>
              <a:t>Interplanetary Small Satellite Conference (ISSC 2015)</a:t>
            </a:r>
          </a:p>
          <a:p>
            <a:r>
              <a:rPr lang="en-US" dirty="0" smtClean="0"/>
              <a:t>27</a:t>
            </a:r>
            <a:r>
              <a:rPr lang="en-US" baseline="30000" dirty="0" smtClean="0"/>
              <a:t>th</a:t>
            </a:r>
            <a:r>
              <a:rPr lang="en-US" dirty="0" smtClean="0"/>
              <a:t> April 2015</a:t>
            </a:r>
          </a:p>
          <a:p>
            <a:r>
              <a:rPr lang="en-US" dirty="0" smtClean="0"/>
              <a:t>Santa Clara University, Santa Clara, CA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/>
          <a:lstStyle/>
          <a:p>
            <a:r>
              <a:rPr lang="en-US" dirty="0"/>
              <a:t>Current efforts in the development of telecommunication technologies and services for future interplanetary </a:t>
            </a:r>
            <a:r>
              <a:rPr lang="en-US" dirty="0" err="1"/>
              <a:t>CubeSat</a:t>
            </a:r>
            <a:r>
              <a:rPr lang="en-US" dirty="0"/>
              <a:t> missions.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76200" y="6172200"/>
            <a:ext cx="9067800" cy="646331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white"/>
                </a:solidFill>
                <a:cs typeface="Arial" pitchFamily="34" charset="0"/>
              </a:rPr>
              <a:t>Part of this work was performed at the Jet Propulsion Laboratory, California Institute of Technology, under a contract with the National Aeronautics and Space Administration</a:t>
            </a:r>
            <a:r>
              <a:rPr lang="en-US" sz="1200" dirty="0" smtClean="0">
                <a:solidFill>
                  <a:prstClr val="white"/>
                </a:solidFill>
                <a:cs typeface="Arial" pitchFamily="34" charset="0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/>
              <a:t>© </a:t>
            </a:r>
            <a:r>
              <a:rPr lang="en-US" sz="1200" dirty="0" smtClean="0"/>
              <a:t>2015 </a:t>
            </a:r>
            <a:r>
              <a:rPr lang="en-US" sz="1200" dirty="0"/>
              <a:t>California Institute of Technology. Government sponsorship acknowledged. </a:t>
            </a:r>
            <a:endParaRPr lang="en-US" sz="1200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660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Telecommunication technologies</a:t>
            </a:r>
          </a:p>
          <a:p>
            <a:pPr lvl="1"/>
            <a:r>
              <a:rPr lang="en-US" dirty="0" smtClean="0"/>
              <a:t>Modelling</a:t>
            </a:r>
          </a:p>
          <a:p>
            <a:pPr lvl="1"/>
            <a:r>
              <a:rPr lang="en-US" dirty="0" smtClean="0"/>
              <a:t>Antennas</a:t>
            </a:r>
          </a:p>
          <a:p>
            <a:pPr lvl="2"/>
            <a:r>
              <a:rPr lang="en-US" dirty="0" err="1" smtClean="0"/>
              <a:t>Reflectarray</a:t>
            </a:r>
            <a:endParaRPr lang="en-US" dirty="0" smtClean="0"/>
          </a:p>
          <a:p>
            <a:pPr lvl="2"/>
            <a:r>
              <a:rPr lang="en-US" dirty="0" err="1" smtClean="0"/>
              <a:t>Deploayble</a:t>
            </a:r>
            <a:endParaRPr lang="en-US" dirty="0" smtClean="0"/>
          </a:p>
          <a:p>
            <a:pPr lvl="2"/>
            <a:r>
              <a:rPr lang="en-US" dirty="0" smtClean="0"/>
              <a:t>Inflatable</a:t>
            </a:r>
          </a:p>
          <a:p>
            <a:pPr lvl="1"/>
            <a:r>
              <a:rPr lang="en-US" dirty="0" smtClean="0"/>
              <a:t>Radio</a:t>
            </a:r>
          </a:p>
          <a:p>
            <a:r>
              <a:rPr lang="en-US" dirty="0" smtClean="0"/>
              <a:t>Telecommunication services</a:t>
            </a:r>
          </a:p>
          <a:p>
            <a:pPr lvl="1"/>
            <a:r>
              <a:rPr lang="en-US" dirty="0" smtClean="0"/>
              <a:t>DSN support</a:t>
            </a:r>
          </a:p>
          <a:p>
            <a:pPr lvl="1"/>
            <a:r>
              <a:rPr lang="en-US" dirty="0" smtClean="0"/>
              <a:t>New techniques for simultaneous tracking</a:t>
            </a:r>
          </a:p>
          <a:p>
            <a:pPr lvl="1"/>
            <a:r>
              <a:rPr lang="en-US" dirty="0" smtClean="0"/>
              <a:t>Use of non-DSN antennas</a:t>
            </a:r>
          </a:p>
          <a:p>
            <a:pPr lvl="1"/>
            <a:r>
              <a:rPr lang="en-US" dirty="0" smtClean="0"/>
              <a:t>Ground data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196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Currently,  </a:t>
            </a:r>
            <a:r>
              <a:rPr lang="en-US" dirty="0"/>
              <a:t>an increasing number of interplanetary missions is being planned and proposed. </a:t>
            </a:r>
            <a:endParaRPr lang="en-US" dirty="0" smtClean="0"/>
          </a:p>
          <a:p>
            <a:r>
              <a:rPr lang="en-US" dirty="0" smtClean="0"/>
              <a:t>As </a:t>
            </a:r>
            <a:r>
              <a:rPr lang="en-US" dirty="0"/>
              <a:t>these missions become increasingly popular, several parallel efforts are being performed to overcome one of the key bottlenecks in </a:t>
            </a:r>
            <a:r>
              <a:rPr lang="en-US" dirty="0" err="1"/>
              <a:t>CubeSat</a:t>
            </a:r>
            <a:r>
              <a:rPr lang="en-US" dirty="0"/>
              <a:t> exploration using small platforms: telecommunication. </a:t>
            </a:r>
            <a:endParaRPr lang="en-US" dirty="0" smtClean="0"/>
          </a:p>
          <a:p>
            <a:r>
              <a:rPr lang="en-US" dirty="0" smtClean="0"/>
              <a:t>As </a:t>
            </a:r>
            <a:r>
              <a:rPr lang="en-US" dirty="0"/>
              <a:t>the communication range increases, being able to provide a reliable communication link is always a challenge and this challenge can strongly condition how the mission is designed and operated.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presentation aims to provide an updated review of the current status of technologies in development to provide telecommunication services to future interplanetary missions. </a:t>
            </a:r>
            <a:endParaRPr lang="en-US" dirty="0" smtClean="0"/>
          </a:p>
          <a:p>
            <a:r>
              <a:rPr lang="en-US" dirty="0" smtClean="0"/>
              <a:t>Recently, JPL Interplanetary Network Directorate commissioned a study related to the support of interplanetary small satellite missions. The main results of this study are included in a paper recently presented at the </a:t>
            </a:r>
            <a:r>
              <a:rPr lang="en-US" dirty="0" err="1" smtClean="0"/>
              <a:t>Calpoly</a:t>
            </a:r>
            <a:r>
              <a:rPr lang="en-US" dirty="0" smtClean="0"/>
              <a:t> </a:t>
            </a:r>
            <a:r>
              <a:rPr lang="en-US" dirty="0" err="1" smtClean="0"/>
              <a:t>CubeSat</a:t>
            </a:r>
            <a:r>
              <a:rPr lang="en-US" dirty="0" smtClean="0"/>
              <a:t> Workshop. Part of this presentation refers to the results of the study.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247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Telecommunication Modelling - </a:t>
            </a:r>
            <a:r>
              <a:rPr lang="en-US" dirty="0" err="1" smtClean="0"/>
              <a:t>teamxc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 smtClean="0"/>
              <a:t>TeamXc</a:t>
            </a:r>
            <a:r>
              <a:rPr lang="en-US" dirty="0" smtClean="0"/>
              <a:t> is a facility for rapid development of mission concepts for </a:t>
            </a:r>
            <a:r>
              <a:rPr lang="en-US" dirty="0" err="1" smtClean="0"/>
              <a:t>Cubesats</a:t>
            </a:r>
            <a:r>
              <a:rPr lang="en-US" dirty="0" smtClean="0"/>
              <a:t> and small satellites</a:t>
            </a:r>
          </a:p>
          <a:p>
            <a:r>
              <a:rPr lang="en-US" dirty="0" smtClean="0"/>
              <a:t>A telecommunication model specifically tailored for small spacecraft was developed as part of this effort</a:t>
            </a:r>
          </a:p>
          <a:p>
            <a:r>
              <a:rPr lang="en-US" dirty="0" smtClean="0"/>
              <a:t>The telecommunication model handles: LEO and interplanetary missions, single satellites and constellations</a:t>
            </a:r>
          </a:p>
          <a:p>
            <a:r>
              <a:rPr lang="en-US" dirty="0" smtClean="0"/>
              <a:t>Model features:</a:t>
            </a:r>
          </a:p>
          <a:p>
            <a:pPr lvl="1"/>
            <a:r>
              <a:rPr lang="en-US" dirty="0" smtClean="0"/>
              <a:t>Link analysis (Excel)</a:t>
            </a:r>
          </a:p>
          <a:p>
            <a:pPr lvl="1"/>
            <a:r>
              <a:rPr lang="en-US" dirty="0" smtClean="0"/>
              <a:t>Coverage analysis (STK-</a:t>
            </a:r>
            <a:r>
              <a:rPr lang="en-US" dirty="0" err="1" smtClean="0"/>
              <a:t>Matlab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Components database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889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75"/>
            <a:ext cx="7924800" cy="1143000"/>
          </a:xfrm>
        </p:spPr>
        <p:txBody>
          <a:bodyPr/>
          <a:lstStyle/>
          <a:p>
            <a:r>
              <a:rPr lang="en-US" dirty="0" smtClean="0"/>
              <a:t>Antennas: </a:t>
            </a:r>
            <a:r>
              <a:rPr lang="en-US" dirty="0" err="1" smtClean="0"/>
              <a:t>reflectarray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Team: JPL (N. Chahat/R. Hodges)</a:t>
            </a:r>
          </a:p>
          <a:p>
            <a:endParaRPr lang="en-US" dirty="0" smtClean="0"/>
          </a:p>
          <a:p>
            <a:r>
              <a:rPr lang="en-US" dirty="0" smtClean="0"/>
              <a:t>X-band </a:t>
            </a:r>
            <a:r>
              <a:rPr lang="en-US" dirty="0"/>
              <a:t>antenna</a:t>
            </a:r>
          </a:p>
          <a:p>
            <a:endParaRPr lang="en-US" dirty="0"/>
          </a:p>
          <a:p>
            <a:r>
              <a:rPr lang="en-US" dirty="0"/>
              <a:t>Antenna gain: 29.1 </a:t>
            </a:r>
            <a:r>
              <a:rPr lang="en-US" dirty="0" err="1"/>
              <a:t>dBi</a:t>
            </a:r>
            <a:r>
              <a:rPr lang="en-US" dirty="0"/>
              <a:t> (TX)</a:t>
            </a:r>
          </a:p>
          <a:p>
            <a:endParaRPr lang="en-US" dirty="0"/>
          </a:p>
          <a:p>
            <a:r>
              <a:rPr lang="en-US" dirty="0"/>
              <a:t>Stowage volume: </a:t>
            </a:r>
            <a:r>
              <a:rPr lang="en-US" dirty="0" smtClean="0"/>
              <a:t>2x20x30 cm </a:t>
            </a:r>
            <a:r>
              <a:rPr lang="en-US" dirty="0"/>
              <a:t>(6U)</a:t>
            </a:r>
          </a:p>
          <a:p>
            <a:endParaRPr lang="en-US" dirty="0"/>
          </a:p>
          <a:p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beamwidth</a:t>
            </a:r>
            <a:r>
              <a:rPr lang="en-US" dirty="0"/>
              <a:t>: 4.0°</a:t>
            </a:r>
          </a:p>
          <a:p>
            <a:endParaRPr lang="en-US" dirty="0"/>
          </a:p>
          <a:p>
            <a:r>
              <a:rPr lang="en-US" dirty="0"/>
              <a:t>El </a:t>
            </a:r>
            <a:r>
              <a:rPr lang="en-US" dirty="0" err="1"/>
              <a:t>Beamwidth</a:t>
            </a:r>
            <a:r>
              <a:rPr lang="en-US" dirty="0"/>
              <a:t>: 7.0°</a:t>
            </a:r>
          </a:p>
          <a:p>
            <a:endParaRPr lang="en-US" dirty="0"/>
          </a:p>
        </p:txBody>
      </p:sp>
      <p:pic>
        <p:nvPicPr>
          <p:cNvPr id="39" name="Picture 38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06" r="72726" b="41504"/>
          <a:stretch/>
        </p:blipFill>
        <p:spPr bwMode="auto">
          <a:xfrm>
            <a:off x="3352800" y="3962400"/>
            <a:ext cx="1798688" cy="1608944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TextBox 50"/>
          <p:cNvSpPr txBox="1"/>
          <p:nvPr/>
        </p:nvSpPr>
        <p:spPr>
          <a:xfrm>
            <a:off x="4958204" y="5037028"/>
            <a:ext cx="38945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Courtesy: N. Chahat, R. Hodges (JPL/Caltech)</a:t>
            </a:r>
            <a:endParaRPr lang="en-US" sz="1600" dirty="0"/>
          </a:p>
        </p:txBody>
      </p:sp>
      <p:cxnSp>
        <p:nvCxnSpPr>
          <p:cNvPr id="53" name="Straight Arrow Connector 52"/>
          <p:cNvCxnSpPr/>
          <p:nvPr/>
        </p:nvCxnSpPr>
        <p:spPr>
          <a:xfrm flipV="1">
            <a:off x="5003627" y="1135302"/>
            <a:ext cx="2705998" cy="711440"/>
          </a:xfrm>
          <a:prstGeom prst="straightConnector1">
            <a:avLst/>
          </a:prstGeom>
          <a:ln>
            <a:headEnd type="triangle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95400"/>
            <a:ext cx="3858744" cy="3581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680865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Antennas: deployable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Team: JPL (M. Thompson / J. Sauder / N. Chahat)</a:t>
            </a:r>
          </a:p>
          <a:p>
            <a:endParaRPr lang="en-US" dirty="0"/>
          </a:p>
          <a:p>
            <a:r>
              <a:rPr lang="en-US" dirty="0" err="1" smtClean="0"/>
              <a:t>Ka</a:t>
            </a:r>
            <a:r>
              <a:rPr lang="en-US" dirty="0" smtClean="0"/>
              <a:t>-band </a:t>
            </a:r>
            <a:r>
              <a:rPr lang="en-US" dirty="0"/>
              <a:t>antenna</a:t>
            </a:r>
          </a:p>
          <a:p>
            <a:endParaRPr lang="en-US" dirty="0"/>
          </a:p>
          <a:p>
            <a:r>
              <a:rPr lang="en-US" dirty="0"/>
              <a:t>Antenna gain: 42.5 </a:t>
            </a:r>
            <a:r>
              <a:rPr lang="en-US" dirty="0" err="1"/>
              <a:t>dBi</a:t>
            </a:r>
            <a:endParaRPr lang="en-US" dirty="0"/>
          </a:p>
          <a:p>
            <a:endParaRPr lang="en-US" dirty="0"/>
          </a:p>
          <a:p>
            <a:r>
              <a:rPr lang="en-US" dirty="0"/>
              <a:t>Stowage volume: 1.5U</a:t>
            </a:r>
          </a:p>
          <a:p>
            <a:endParaRPr lang="en-US" dirty="0"/>
          </a:p>
          <a:p>
            <a:r>
              <a:rPr lang="en-US" dirty="0" err="1"/>
              <a:t>Az</a:t>
            </a:r>
            <a:r>
              <a:rPr lang="en-US" dirty="0"/>
              <a:t>/El </a:t>
            </a:r>
            <a:r>
              <a:rPr lang="en-US" dirty="0" err="1"/>
              <a:t>beamwidth</a:t>
            </a:r>
            <a:r>
              <a:rPr lang="en-US" dirty="0"/>
              <a:t>: </a:t>
            </a:r>
            <a:r>
              <a:rPr lang="en-US" dirty="0" smtClean="0"/>
              <a:t>1.2 </a:t>
            </a:r>
            <a:r>
              <a:rPr lang="en-US" dirty="0" err="1" smtClean="0"/>
              <a:t>deg</a:t>
            </a:r>
            <a:endParaRPr lang="en-US" dirty="0"/>
          </a:p>
        </p:txBody>
      </p:sp>
      <p:pic>
        <p:nvPicPr>
          <p:cNvPr id="3074" name="Picture 2" descr="C:\Users\babuscia\AppData\Local\Microsoft\Windows\Temporary Internet Files\Content.Outlook\WLSK8UI3\Assem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371600"/>
            <a:ext cx="3325906" cy="257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45602" y="3801446"/>
            <a:ext cx="1118825" cy="17551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2905" y="4073056"/>
            <a:ext cx="4086448" cy="13660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8360" y="5681990"/>
            <a:ext cx="86373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N. Chahat, </a:t>
            </a:r>
            <a:r>
              <a:rPr lang="en-US" sz="1100" dirty="0"/>
              <a:t>J. </a:t>
            </a:r>
            <a:r>
              <a:rPr lang="en-US" sz="1100" dirty="0" smtClean="0"/>
              <a:t>Sauder, </a:t>
            </a:r>
            <a:r>
              <a:rPr lang="en-US" sz="1100" i="1" dirty="0" smtClean="0"/>
              <a:t>et al.</a:t>
            </a:r>
            <a:r>
              <a:rPr lang="en-US" sz="1100" dirty="0" smtClean="0"/>
              <a:t>, “CubeSat deployable Ka-band reflector antenna for deep space missions”, IEEE MTT 2015.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931956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Antennas: inflatable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3505200" cy="4495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Team: JPL (A. Babuscia, R. Hodges, J. Sauder, L. Jones), MPI (J. Welinski), ASU (Prof. J. Thanga)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X Band antenna</a:t>
            </a:r>
          </a:p>
          <a:p>
            <a:endParaRPr lang="en-US" dirty="0" smtClean="0"/>
          </a:p>
          <a:p>
            <a:r>
              <a:rPr lang="en-US" dirty="0" smtClean="0"/>
              <a:t>Antenna gain: 34 </a:t>
            </a:r>
            <a:r>
              <a:rPr lang="en-US" dirty="0" err="1" smtClean="0"/>
              <a:t>dBi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Stowage volume: 0.5 U</a:t>
            </a:r>
          </a:p>
          <a:p>
            <a:endParaRPr lang="en-US" dirty="0" smtClean="0"/>
          </a:p>
          <a:p>
            <a:r>
              <a:rPr lang="en-US" dirty="0" smtClean="0"/>
              <a:t>Inflation: sublimating powder</a:t>
            </a:r>
          </a:p>
          <a:p>
            <a:endParaRPr lang="en-US" dirty="0"/>
          </a:p>
          <a:p>
            <a:r>
              <a:rPr lang="en-US" dirty="0" err="1" smtClean="0"/>
              <a:t>Az</a:t>
            </a:r>
            <a:r>
              <a:rPr lang="en-US" dirty="0" smtClean="0"/>
              <a:t>/El </a:t>
            </a:r>
            <a:r>
              <a:rPr lang="en-US" dirty="0" err="1" smtClean="0"/>
              <a:t>beamwidth</a:t>
            </a:r>
            <a:r>
              <a:rPr lang="en-US" dirty="0" smtClean="0"/>
              <a:t>: 4 </a:t>
            </a:r>
            <a:r>
              <a:rPr lang="en-US" dirty="0" err="1" smtClean="0"/>
              <a:t>deg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Advantage: high scalability to larger sizes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447800"/>
            <a:ext cx="28527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C:\Users\Alessandra\Dropbox\Inflatable_antenna_test_JPL\IMG_01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786" y="3733800"/>
            <a:ext cx="3352814" cy="251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81400"/>
            <a:ext cx="1375737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6816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Antenna Technologies summary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194733"/>
              </p:ext>
            </p:extLst>
          </p:nvPr>
        </p:nvGraphicFramePr>
        <p:xfrm>
          <a:off x="228600" y="1676400"/>
          <a:ext cx="868680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447800"/>
                <a:gridCol w="1447800"/>
                <a:gridCol w="990600"/>
                <a:gridCol w="1905000"/>
                <a:gridCol w="1447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Antenna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Bands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Projected gain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Advantages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Challenges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Reflectarray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 and </a:t>
                      </a:r>
                      <a:r>
                        <a:rPr lang="en-US" dirty="0" err="1" smtClean="0"/>
                        <a:t>Ka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29 </a:t>
                      </a:r>
                      <a:r>
                        <a:rPr lang="en-US" dirty="0" err="1" smtClean="0"/>
                        <a:t>dBi</a:t>
                      </a:r>
                      <a:r>
                        <a:rPr lang="en-US" dirty="0" smtClean="0"/>
                        <a:t> (X-Band)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2x20x30 cm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 efficiency (0.6), very limited volume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Limited scalability to higher gains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Deployable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 and </a:t>
                      </a:r>
                      <a:r>
                        <a:rPr lang="en-US" dirty="0" err="1" smtClean="0"/>
                        <a:t>Ka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42.5 </a:t>
                      </a:r>
                      <a:r>
                        <a:rPr lang="en-US" dirty="0" err="1" smtClean="0"/>
                        <a:t>dBi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Ka</a:t>
                      </a:r>
                      <a:r>
                        <a:rPr lang="en-US" dirty="0" smtClean="0"/>
                        <a:t> –Band)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1.5 U for 0.5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 efficiency (0.6)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Limited scalability</a:t>
                      </a:r>
                    </a:p>
                    <a:p>
                      <a:r>
                        <a:rPr lang="en-US" dirty="0" smtClean="0"/>
                        <a:t>Low</a:t>
                      </a:r>
                      <a:r>
                        <a:rPr lang="en-US" baseline="0" dirty="0" smtClean="0"/>
                        <a:t> stowing efficiency (5:1)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Inflatable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 and 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 </a:t>
                      </a:r>
                      <a:r>
                        <a:rPr lang="en-US" dirty="0" err="1" smtClean="0"/>
                        <a:t>dBi</a:t>
                      </a:r>
                      <a:r>
                        <a:rPr lang="en-US" dirty="0" smtClean="0"/>
                        <a:t> (S-Band), 34 </a:t>
                      </a:r>
                      <a:r>
                        <a:rPr lang="en-US" dirty="0" err="1" smtClean="0"/>
                        <a:t>dBi</a:t>
                      </a:r>
                      <a:r>
                        <a:rPr lang="en-US" dirty="0" smtClean="0"/>
                        <a:t> (X-Band)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 U for 1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 stowing efficiency (20:1), High scalability to larger structures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Wrinkles and shape maintenance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337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Iris radio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5181600" cy="4343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Development </a:t>
            </a:r>
            <a:r>
              <a:rPr lang="en-US" dirty="0" smtClean="0"/>
              <a:t>began </a:t>
            </a:r>
            <a:r>
              <a:rPr lang="en-US" dirty="0"/>
              <a:t>in 2013 in support of JPL’s INSPIRE “First </a:t>
            </a:r>
            <a:r>
              <a:rPr lang="en-US" dirty="0" err="1"/>
              <a:t>CubeSat</a:t>
            </a:r>
            <a:r>
              <a:rPr lang="en-US" dirty="0"/>
              <a:t> to Deep Space” mission, and continues </a:t>
            </a:r>
            <a:r>
              <a:rPr lang="en-US" dirty="0" smtClean="0"/>
              <a:t>now for Lunar </a:t>
            </a:r>
            <a:r>
              <a:rPr lang="en-US" dirty="0"/>
              <a:t>Flashlight, </a:t>
            </a:r>
            <a:r>
              <a:rPr lang="en-US" dirty="0" smtClean="0"/>
              <a:t>NEA </a:t>
            </a:r>
            <a:r>
              <a:rPr lang="en-US" dirty="0"/>
              <a:t>Scout, Bio Sentinel, and </a:t>
            </a:r>
            <a:r>
              <a:rPr lang="en-US" dirty="0" err="1" smtClean="0"/>
              <a:t>MarCO</a:t>
            </a:r>
            <a:r>
              <a:rPr lang="en-US" dirty="0"/>
              <a:t>.   </a:t>
            </a:r>
            <a:endParaRPr lang="en-US" dirty="0" smtClean="0"/>
          </a:p>
          <a:p>
            <a:r>
              <a:rPr lang="en-US" dirty="0" smtClean="0"/>
              <a:t>Iris </a:t>
            </a:r>
            <a:r>
              <a:rPr lang="en-US" dirty="0"/>
              <a:t>provides DSN- compatible communications and navigation services in a volume (0.4 U) and mass (0.4 kg) compatible with the smallest </a:t>
            </a:r>
            <a:r>
              <a:rPr lang="en-US" dirty="0" err="1"/>
              <a:t>CubeSats</a:t>
            </a:r>
            <a:r>
              <a:rPr lang="en-US" dirty="0"/>
              <a:t>.</a:t>
            </a:r>
          </a:p>
          <a:p>
            <a:r>
              <a:rPr lang="en-US" dirty="0" smtClean="0"/>
              <a:t>Iris has </a:t>
            </a:r>
            <a:r>
              <a:rPr lang="en-US" dirty="0"/>
              <a:t>RF slices for </a:t>
            </a:r>
            <a:r>
              <a:rPr lang="en-US" dirty="0" smtClean="0"/>
              <a:t>X-Band and UHF.</a:t>
            </a:r>
          </a:p>
          <a:p>
            <a:r>
              <a:rPr lang="en-US" dirty="0" smtClean="0"/>
              <a:t>Supports CCSDS AOS </a:t>
            </a:r>
            <a:r>
              <a:rPr lang="en-US" dirty="0"/>
              <a:t>framing, Turbo and convolutional </a:t>
            </a:r>
            <a:r>
              <a:rPr lang="en-US" dirty="0" smtClean="0"/>
              <a:t>coding. </a:t>
            </a:r>
          </a:p>
          <a:p>
            <a:r>
              <a:rPr lang="en-US" dirty="0" smtClean="0"/>
              <a:t>Data </a:t>
            </a:r>
            <a:r>
              <a:rPr lang="en-US" dirty="0"/>
              <a:t>rates from 62.5 to 256,000 bps </a:t>
            </a:r>
            <a:r>
              <a:rPr lang="en-US" dirty="0" smtClean="0"/>
              <a:t>in downlink   </a:t>
            </a:r>
            <a:endParaRPr lang="en-US" dirty="0"/>
          </a:p>
          <a:p>
            <a:r>
              <a:rPr lang="en-US" dirty="0" smtClean="0"/>
              <a:t>Navigation support includes </a:t>
            </a:r>
            <a:r>
              <a:rPr lang="en-US" dirty="0"/>
              <a:t>coherent Doppler, ranging, and Delta-Differential One Way (</a:t>
            </a:r>
            <a:r>
              <a:rPr lang="en-US" dirty="0" err="1"/>
              <a:t>Ddelta</a:t>
            </a:r>
            <a:r>
              <a:rPr lang="en-US" dirty="0"/>
              <a:t>-DOR) tones. </a:t>
            </a:r>
            <a:endParaRPr lang="en-US" dirty="0" smtClean="0"/>
          </a:p>
          <a:p>
            <a:r>
              <a:rPr lang="en-US" dirty="0" smtClean="0"/>
              <a:t>At X-Band</a:t>
            </a:r>
            <a:r>
              <a:rPr lang="en-US" dirty="0"/>
              <a:t>, 4 W</a:t>
            </a:r>
            <a:r>
              <a:rPr lang="en-US" dirty="0" smtClean="0"/>
              <a:t> </a:t>
            </a:r>
            <a:r>
              <a:rPr lang="en-US" dirty="0"/>
              <a:t>of RF output correspond to a DC power input of about 20 </a:t>
            </a:r>
            <a:r>
              <a:rPr lang="en-US" dirty="0" smtClean="0"/>
              <a:t>W.  </a:t>
            </a:r>
            <a:r>
              <a:rPr lang="en-US" dirty="0"/>
              <a:t>The Iris receiver uses about 6.5 </a:t>
            </a:r>
            <a:r>
              <a:rPr lang="en-US" dirty="0" smtClean="0"/>
              <a:t>W of </a:t>
            </a:r>
            <a:r>
              <a:rPr lang="en-US" dirty="0"/>
              <a:t>DC input</a:t>
            </a:r>
            <a:r>
              <a:rPr lang="en-US" dirty="0" smtClean="0"/>
              <a:t>..</a:t>
            </a:r>
            <a:endParaRPr lang="en-US" dirty="0"/>
          </a:p>
          <a:p>
            <a:r>
              <a:rPr lang="en-US" dirty="0"/>
              <a:t>DSN compatibility for </a:t>
            </a:r>
            <a:r>
              <a:rPr lang="en-US" dirty="0" smtClean="0"/>
              <a:t>version 1 has </a:t>
            </a:r>
            <a:r>
              <a:rPr lang="en-US" dirty="0"/>
              <a:t>been formally verified at DTF–21 </a:t>
            </a:r>
            <a:endParaRPr lang="en-US" dirty="0" smtClean="0"/>
          </a:p>
          <a:p>
            <a:r>
              <a:rPr lang="en-US" dirty="0" smtClean="0"/>
              <a:t>Iris </a:t>
            </a:r>
            <a:r>
              <a:rPr lang="en-US" dirty="0"/>
              <a:t>Version 2 supports three sets of transmit and receive </a:t>
            </a:r>
            <a:r>
              <a:rPr lang="en-US" dirty="0" smtClean="0"/>
              <a:t>antennas,  and it </a:t>
            </a:r>
            <a:r>
              <a:rPr lang="en-US" dirty="0"/>
              <a:t>is intended for longer duration missions, up to 2.5 </a:t>
            </a:r>
            <a:r>
              <a:rPr lang="en-US" dirty="0" smtClean="0"/>
              <a:t>years.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752600"/>
            <a:ext cx="3381375" cy="2092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770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Dsn</a:t>
            </a:r>
            <a:r>
              <a:rPr lang="en-US" dirty="0" smtClean="0"/>
              <a:t>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5720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DSN (</a:t>
            </a:r>
            <a:r>
              <a:rPr lang="en-US" dirty="0" smtClean="0"/>
              <a:t>13 antennas) provides </a:t>
            </a:r>
            <a:r>
              <a:rPr lang="en-US" dirty="0"/>
              <a:t>high quality communications and tracking services for the commanding, telemetry, tracking, and monitoring of the health and safety of deep space spacecraft.   </a:t>
            </a:r>
            <a:endParaRPr lang="en-US" dirty="0" smtClean="0"/>
          </a:p>
          <a:p>
            <a:r>
              <a:rPr lang="en-US" dirty="0" smtClean="0"/>
              <a:t>Interplanetary </a:t>
            </a:r>
            <a:r>
              <a:rPr lang="en-US" dirty="0" err="1"/>
              <a:t>SmallSat</a:t>
            </a:r>
            <a:r>
              <a:rPr lang="en-US" dirty="0"/>
              <a:t> missions are typically highly cost-constrained, and might not be able to afford the traditional high-end communications and tracking services provided by the DSN. </a:t>
            </a: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reduce DSN costs for the interplanetary </a:t>
            </a:r>
            <a:r>
              <a:rPr lang="en-US" dirty="0" err="1"/>
              <a:t>SmallSat</a:t>
            </a:r>
            <a:r>
              <a:rPr lang="en-US" dirty="0"/>
              <a:t> missions, the Interplanetary Network Directorate (IND) is </a:t>
            </a:r>
            <a:r>
              <a:rPr lang="en-US" dirty="0" smtClean="0"/>
              <a:t>considering:</a:t>
            </a:r>
          </a:p>
          <a:p>
            <a:pPr lvl="1"/>
            <a:r>
              <a:rPr lang="en-US" dirty="0" smtClean="0"/>
              <a:t> A </a:t>
            </a:r>
            <a:r>
              <a:rPr lang="en-US" dirty="0"/>
              <a:t>number of variations on the MSPA schemes 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CubeSat</a:t>
            </a:r>
            <a:r>
              <a:rPr lang="en-US" dirty="0" smtClean="0"/>
              <a:t> </a:t>
            </a:r>
            <a:r>
              <a:rPr lang="en-US" dirty="0"/>
              <a:t>tracking packages. These package deals of one price (examples below), included all of the standard services included in the DSN aperture </a:t>
            </a:r>
            <a:r>
              <a:rPr lang="en-US" dirty="0" smtClean="0"/>
              <a:t>fee.</a:t>
            </a:r>
          </a:p>
          <a:p>
            <a:pPr lvl="2"/>
            <a:r>
              <a:rPr lang="en-US" dirty="0" smtClean="0"/>
              <a:t>Value </a:t>
            </a:r>
            <a:r>
              <a:rPr lang="en-US" dirty="0"/>
              <a:t>Package of 50 hours total tracking (for one spacecraft or multiple </a:t>
            </a:r>
            <a:r>
              <a:rPr lang="en-US" dirty="0" smtClean="0"/>
              <a:t>spacecraft)</a:t>
            </a:r>
          </a:p>
          <a:p>
            <a:pPr lvl="2"/>
            <a:r>
              <a:rPr lang="en-US" dirty="0" smtClean="0"/>
              <a:t>Economy </a:t>
            </a:r>
            <a:r>
              <a:rPr lang="en-US" dirty="0"/>
              <a:t>Package of 100 hours total tracking (for one </a:t>
            </a:r>
            <a:r>
              <a:rPr lang="en-US" dirty="0" smtClean="0"/>
              <a:t>spacecraft)</a:t>
            </a:r>
          </a:p>
          <a:p>
            <a:pPr lvl="2"/>
            <a:r>
              <a:rPr lang="en-US" dirty="0" smtClean="0"/>
              <a:t>Supersize </a:t>
            </a:r>
            <a:r>
              <a:rPr lang="en-US" dirty="0"/>
              <a:t>Package of 100 hours plus total (pro-rated for hours after 100 hours, for one or multiple </a:t>
            </a:r>
            <a:r>
              <a:rPr lang="en-US" dirty="0" smtClean="0"/>
              <a:t>spacecraft)</a:t>
            </a:r>
          </a:p>
          <a:p>
            <a:pPr lvl="1"/>
            <a:r>
              <a:rPr lang="en-US" dirty="0" smtClean="0"/>
              <a:t>A reduced </a:t>
            </a:r>
            <a:r>
              <a:rPr lang="en-US" dirty="0"/>
              <a:t>pre-launch testing when a </a:t>
            </a:r>
            <a:r>
              <a:rPr lang="en-US" dirty="0" err="1"/>
              <a:t>CubeSat</a:t>
            </a:r>
            <a:r>
              <a:rPr lang="en-US" dirty="0"/>
              <a:t> mission consists of several spacecraft. 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 The DSN cost savings approach would be to configure for all the </a:t>
            </a:r>
            <a:r>
              <a:rPr lang="en-US" dirty="0" err="1" smtClean="0"/>
              <a:t>CubeSat</a:t>
            </a:r>
            <a:r>
              <a:rPr lang="en-US" dirty="0" smtClean="0"/>
              <a:t> spacecraft for the mission during pre-launch phase. </a:t>
            </a:r>
          </a:p>
          <a:p>
            <a:pPr lvl="2"/>
            <a:r>
              <a:rPr lang="en-US" dirty="0" smtClean="0"/>
              <a:t>The </a:t>
            </a:r>
            <a:r>
              <a:rPr lang="en-US" dirty="0"/>
              <a:t>DSN would then only </a:t>
            </a:r>
            <a:r>
              <a:rPr lang="en-US" dirty="0" smtClean="0"/>
              <a:t>test </a:t>
            </a:r>
            <a:r>
              <a:rPr lang="en-US" dirty="0"/>
              <a:t>one of the </a:t>
            </a:r>
            <a:r>
              <a:rPr lang="en-US" dirty="0" err="1"/>
              <a:t>CubeSat</a:t>
            </a:r>
            <a:r>
              <a:rPr lang="en-US" dirty="0"/>
              <a:t> spacecraft fully (i.e. RF compatibility testing, Ground Data System (GDS) testing. </a:t>
            </a:r>
          </a:p>
          <a:p>
            <a:pPr lvl="2"/>
            <a:r>
              <a:rPr lang="en-US" dirty="0" smtClean="0"/>
              <a:t>Only a subset </a:t>
            </a:r>
            <a:r>
              <a:rPr lang="en-US" dirty="0"/>
              <a:t>of tests on the subsequent </a:t>
            </a:r>
            <a:r>
              <a:rPr lang="en-US" dirty="0" err="1"/>
              <a:t>CubeSat</a:t>
            </a:r>
            <a:r>
              <a:rPr lang="en-US" dirty="0"/>
              <a:t> spacecraft within that mission. </a:t>
            </a:r>
          </a:p>
        </p:txBody>
      </p:sp>
    </p:spTree>
    <p:extLst>
      <p:ext uri="{BB962C8B-B14F-4D97-AF65-F5344CB8AC3E}">
        <p14:creationId xmlns:p14="http://schemas.microsoft.com/office/powerpoint/2010/main" val="2795864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Simultaneous tracking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Multiple Spacecraft per Antenna (MSPA</a:t>
            </a:r>
            <a:r>
              <a:rPr lang="en-US" dirty="0" smtClean="0"/>
              <a:t>): multiple </a:t>
            </a:r>
            <a:r>
              <a:rPr lang="en-US" dirty="0"/>
              <a:t>spacecraft that will be in view of the same ground antenna at the same time can schedule to share it for their </a:t>
            </a:r>
            <a:r>
              <a:rPr lang="en-US" dirty="0" smtClean="0"/>
              <a:t>downlink</a:t>
            </a:r>
          </a:p>
          <a:p>
            <a:r>
              <a:rPr lang="en-US" dirty="0" smtClean="0"/>
              <a:t>The </a:t>
            </a:r>
            <a:r>
              <a:rPr lang="en-US" dirty="0"/>
              <a:t>number that can share the antenna tends to be constrained by the number of deep space receivers affiliated with </a:t>
            </a:r>
            <a:r>
              <a:rPr lang="en-US" dirty="0" smtClean="0"/>
              <a:t>it (currently 2)</a:t>
            </a:r>
          </a:p>
          <a:p>
            <a:r>
              <a:rPr lang="en-US" dirty="0"/>
              <a:t>U</a:t>
            </a:r>
            <a:r>
              <a:rPr lang="en-US" dirty="0" smtClean="0"/>
              <a:t>plink </a:t>
            </a:r>
            <a:r>
              <a:rPr lang="en-US" dirty="0"/>
              <a:t>for spacecraft commanding and ranging measurement is shared between the two spacecraft via time </a:t>
            </a:r>
            <a:r>
              <a:rPr lang="en-US" dirty="0" smtClean="0"/>
              <a:t>multiplexing.</a:t>
            </a:r>
          </a:p>
          <a:p>
            <a:r>
              <a:rPr lang="en-US" dirty="0" smtClean="0"/>
              <a:t>DSN </a:t>
            </a:r>
            <a:r>
              <a:rPr lang="en-US" dirty="0"/>
              <a:t>has recently been investigating different approaches to increase the number of simultaneous spacecraft that MSPA </a:t>
            </a:r>
            <a:endParaRPr lang="en-US" dirty="0" smtClean="0"/>
          </a:p>
          <a:p>
            <a:pPr lvl="1"/>
            <a:r>
              <a:rPr lang="en-US" dirty="0" smtClean="0"/>
              <a:t>4-MSPA </a:t>
            </a:r>
          </a:p>
          <a:p>
            <a:pPr lvl="1"/>
            <a:r>
              <a:rPr lang="en-US" dirty="0" smtClean="0"/>
              <a:t>Opportunistic MSPA: a </a:t>
            </a:r>
            <a:r>
              <a:rPr lang="en-US" dirty="0"/>
              <a:t>wideband recorder, rather than additional receivers, is added to the ground antenna and run 24/7, recording </a:t>
            </a:r>
            <a:r>
              <a:rPr lang="en-US" dirty="0" smtClean="0"/>
              <a:t>whatever </a:t>
            </a:r>
            <a:r>
              <a:rPr lang="en-US" dirty="0"/>
              <a:t>the ground antenna sees within the frequency bands of </a:t>
            </a:r>
            <a:r>
              <a:rPr lang="en-US" dirty="0" smtClean="0"/>
              <a:t>interest. While </a:t>
            </a:r>
            <a:r>
              <a:rPr lang="en-US" dirty="0"/>
              <a:t>traditional links involving the antenna’s deep space receiver still get scheduled, </a:t>
            </a:r>
            <a:r>
              <a:rPr lang="en-US" dirty="0" err="1"/>
              <a:t>smallsats</a:t>
            </a:r>
            <a:r>
              <a:rPr lang="en-US" dirty="0"/>
              <a:t> and other spacecraft that will be within the same beam of the antenna, can opportunistically transmit open-loop, with their signals getting captured on the recorder. </a:t>
            </a:r>
          </a:p>
        </p:txBody>
      </p:sp>
    </p:spTree>
    <p:extLst>
      <p:ext uri="{BB962C8B-B14F-4D97-AF65-F5344CB8AC3E}">
        <p14:creationId xmlns:p14="http://schemas.microsoft.com/office/powerpoint/2010/main" val="3168573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7924800" cy="1143000"/>
          </a:xfrm>
        </p:spPr>
        <p:txBody>
          <a:bodyPr/>
          <a:lstStyle/>
          <a:p>
            <a:r>
              <a:rPr lang="en-US" dirty="0" smtClean="0"/>
              <a:t>Use of non-</a:t>
            </a:r>
            <a:r>
              <a:rPr lang="en-US" dirty="0" err="1" smtClean="0"/>
              <a:t>dsn</a:t>
            </a:r>
            <a:r>
              <a:rPr lang="en-US" dirty="0" smtClean="0"/>
              <a:t> stations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1219200"/>
            <a:ext cx="60960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One possible solution to guarantee support is the partnership of DSN with additional high gain ground stations operated by universities and other centers</a:t>
            </a:r>
          </a:p>
          <a:p>
            <a:r>
              <a:rPr lang="en-US" dirty="0" smtClean="0"/>
              <a:t>One example is the Morehead State 21 m dish</a:t>
            </a:r>
          </a:p>
          <a:p>
            <a:r>
              <a:rPr lang="en-US" dirty="0"/>
              <a:t>The MSU 21 m Space Tracking Antenna </a:t>
            </a:r>
            <a:r>
              <a:rPr lang="en-US" dirty="0" smtClean="0"/>
              <a:t>was </a:t>
            </a:r>
            <a:r>
              <a:rPr lang="en-US" dirty="0"/>
              <a:t>brought on -line in 2006 and provides telemetry, tracking, and command (TT&amp;C) services for a wide variety of space </a:t>
            </a:r>
            <a:r>
              <a:rPr lang="en-US" dirty="0" smtClean="0"/>
              <a:t>missions</a:t>
            </a:r>
          </a:p>
          <a:p>
            <a:r>
              <a:rPr lang="en-US" dirty="0"/>
              <a:t>The 21-m system incorporates back-end (digital front-end) technologies that includes complete automation and control systems (for remote autonomous operation of the 21- m), software-defined radio/ DSP front-end </a:t>
            </a:r>
          </a:p>
          <a:p>
            <a:r>
              <a:rPr lang="en-US" dirty="0" smtClean="0"/>
              <a:t>The </a:t>
            </a:r>
            <a:r>
              <a:rPr lang="en-US" dirty="0"/>
              <a:t>21-m is currently an effective system at S-Band, X-</a:t>
            </a:r>
            <a:r>
              <a:rPr lang="en-US" dirty="0" err="1"/>
              <a:t>Bband</a:t>
            </a:r>
            <a:r>
              <a:rPr lang="en-US" dirty="0"/>
              <a:t>, and Ku-bands.   The system also supports remote operation by off-site operators, and it is capable of supporting the SLE data formatting and processing </a:t>
            </a:r>
            <a:r>
              <a:rPr lang="en-US" dirty="0" smtClean="0"/>
              <a:t>protocol.</a:t>
            </a:r>
          </a:p>
          <a:p>
            <a:r>
              <a:rPr lang="en-US" dirty="0"/>
              <a:t>The 21 m has been employed </a:t>
            </a:r>
            <a:r>
              <a:rPr lang="en-US" dirty="0" smtClean="0"/>
              <a:t>for: KySat-2</a:t>
            </a:r>
            <a:r>
              <a:rPr lang="en-US" dirty="0"/>
              <a:t>, Planet Lab’s Dove-2 and Dove-3 satellites, and Morehead State’s Cosmic X-Ray Background </a:t>
            </a:r>
            <a:r>
              <a:rPr lang="en-US" dirty="0" err="1"/>
              <a:t>NanoSatellite</a:t>
            </a:r>
            <a:r>
              <a:rPr lang="en-US" dirty="0"/>
              <a:t> (</a:t>
            </a:r>
            <a:r>
              <a:rPr lang="en-US" dirty="0" smtClean="0"/>
              <a:t>CXBN), </a:t>
            </a:r>
            <a:r>
              <a:rPr lang="en-US" dirty="0" err="1" smtClean="0"/>
              <a:t>EduSat</a:t>
            </a:r>
            <a:r>
              <a:rPr lang="en-US" dirty="0" smtClean="0"/>
              <a:t>, UniSat-5 </a:t>
            </a:r>
            <a:r>
              <a:rPr lang="en-US" dirty="0"/>
              <a:t>missions. 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The system has been employed in the testing and calibration of the NASA Lunar Reconnaissance Orbiter synthetic aperture radar (mini-SAR) at X- and S-bands. </a:t>
            </a:r>
            <a:endParaRPr lang="en-US" dirty="0" smtClean="0"/>
          </a:p>
          <a:p>
            <a:r>
              <a:rPr lang="en-US" dirty="0" smtClean="0"/>
              <a:t>Work is currently in progress to evolve the facility into a DSN-compatible assets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600200"/>
            <a:ext cx="2554287" cy="28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8093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Ground data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</a:t>
            </a:r>
            <a:r>
              <a:rPr lang="en-US" b="1" u="sng" dirty="0"/>
              <a:t>A</a:t>
            </a:r>
            <a:r>
              <a:rPr lang="en-US" u="sng" dirty="0"/>
              <a:t>dvanced </a:t>
            </a:r>
            <a:r>
              <a:rPr lang="en-US" b="1" u="sng" dirty="0"/>
              <a:t>M</a:t>
            </a:r>
            <a:r>
              <a:rPr lang="en-US" u="sng" dirty="0"/>
              <a:t>ulti-</a:t>
            </a:r>
            <a:r>
              <a:rPr lang="en-US" b="1" u="sng" dirty="0"/>
              <a:t>M</a:t>
            </a:r>
            <a:r>
              <a:rPr lang="en-US" u="sng" dirty="0"/>
              <a:t>ission </a:t>
            </a:r>
            <a:r>
              <a:rPr lang="en-US" b="1" u="sng" dirty="0"/>
              <a:t>O</a:t>
            </a:r>
            <a:r>
              <a:rPr lang="en-US" u="sng" dirty="0"/>
              <a:t>perations </a:t>
            </a:r>
            <a:r>
              <a:rPr lang="en-US" b="1" u="sng" dirty="0"/>
              <a:t>S</a:t>
            </a:r>
            <a:r>
              <a:rPr lang="en-US" u="sng" dirty="0"/>
              <a:t>ystem</a:t>
            </a:r>
            <a:r>
              <a:rPr lang="en-US" dirty="0"/>
              <a:t> (</a:t>
            </a:r>
            <a:r>
              <a:rPr lang="en-US" b="1" dirty="0"/>
              <a:t>AMMOS</a:t>
            </a:r>
            <a:r>
              <a:rPr lang="en-US" dirty="0"/>
              <a:t>) provides most of the ground data system functions needed to design, implement, and operate a </a:t>
            </a:r>
            <a:r>
              <a:rPr lang="en-US" b="1" dirty="0"/>
              <a:t>M</a:t>
            </a:r>
            <a:r>
              <a:rPr lang="en-US" dirty="0"/>
              <a:t>ission </a:t>
            </a:r>
            <a:r>
              <a:rPr lang="en-US" b="1" dirty="0"/>
              <a:t>O</a:t>
            </a:r>
            <a:r>
              <a:rPr lang="en-US" dirty="0"/>
              <a:t>perations </a:t>
            </a:r>
            <a:r>
              <a:rPr lang="en-US" b="1" dirty="0"/>
              <a:t>S</a:t>
            </a:r>
            <a:r>
              <a:rPr lang="en-US" dirty="0"/>
              <a:t>ystem (MOS) for all mission types and classes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Examples of AMMOS tools and services include: planning and sequencing, downlink, navigation and mission design, operations engineering, ground data system integration, test and deployment.</a:t>
            </a:r>
          </a:p>
          <a:p>
            <a:r>
              <a:rPr lang="en-US" dirty="0" smtClean="0"/>
              <a:t>AMMOS adaptation for interplanetary small </a:t>
            </a:r>
            <a:r>
              <a:rPr lang="en-US" dirty="0"/>
              <a:t>satellites started with INSPIRE: AMMOS Multi-mission Data Processing and Control System (AMPCS</a:t>
            </a:r>
            <a:r>
              <a:rPr lang="en-US" dirty="0" smtClean="0"/>
              <a:t>) was provided to the INSPIRE team</a:t>
            </a:r>
          </a:p>
          <a:p>
            <a:r>
              <a:rPr lang="en-US" dirty="0" smtClean="0"/>
              <a:t>AMPCS allows </a:t>
            </a:r>
            <a:r>
              <a:rPr lang="en-US" dirty="0"/>
              <a:t>to command and monitor their spacecraft </a:t>
            </a:r>
            <a:r>
              <a:rPr lang="en-US" dirty="0" smtClean="0"/>
              <a:t>in a way that is </a:t>
            </a:r>
            <a:r>
              <a:rPr lang="en-US" dirty="0"/>
              <a:t>compatible with the DSN supported interfaces and protocols</a:t>
            </a:r>
            <a:r>
              <a:rPr lang="en-US" dirty="0" smtClean="0"/>
              <a:t>.</a:t>
            </a:r>
          </a:p>
          <a:p>
            <a:r>
              <a:rPr lang="en-US" dirty="0"/>
              <a:t>T</a:t>
            </a:r>
            <a:r>
              <a:rPr lang="en-US" dirty="0" smtClean="0"/>
              <a:t>o support interplanetary small </a:t>
            </a:r>
            <a:r>
              <a:rPr lang="en-US" dirty="0"/>
              <a:t>satellite missions Interplanetary Network Directorate (IND) Customer Assistance Package (ICAP</a:t>
            </a:r>
            <a:r>
              <a:rPr lang="en-US" dirty="0" smtClean="0"/>
              <a:t>) was created</a:t>
            </a:r>
          </a:p>
          <a:p>
            <a:r>
              <a:rPr lang="en-US" dirty="0" smtClean="0"/>
              <a:t> The </a:t>
            </a:r>
            <a:r>
              <a:rPr lang="en-US" dirty="0"/>
              <a:t>ICAP is </a:t>
            </a:r>
            <a:r>
              <a:rPr lang="en-US" dirty="0" smtClean="0"/>
              <a:t>a </a:t>
            </a:r>
            <a:r>
              <a:rPr lang="en-US" dirty="0"/>
              <a:t>support package designed to provide mission GDS engineers with a set of telemetry and command capabilities on the first day of the mission, with little or no involvement from MGSS</a:t>
            </a:r>
          </a:p>
        </p:txBody>
      </p:sp>
    </p:spTree>
    <p:extLst>
      <p:ext uri="{BB962C8B-B14F-4D97-AF65-F5344CB8AC3E}">
        <p14:creationId xmlns:p14="http://schemas.microsoft.com/office/powerpoint/2010/main" val="1024630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An overview of the current JPL efforts in the support of telecommunication for interplanetary small satellites is presented.</a:t>
            </a:r>
          </a:p>
          <a:p>
            <a:r>
              <a:rPr lang="en-US" dirty="0" smtClean="0"/>
              <a:t>Modelling effort is ongoing and focusing on integrating more tools for fast design and prototyping</a:t>
            </a:r>
          </a:p>
          <a:p>
            <a:r>
              <a:rPr lang="en-US" dirty="0" smtClean="0"/>
              <a:t>Antenna technologies is an active area of research: 3 different types of antenna simultaneously supported </a:t>
            </a:r>
          </a:p>
          <a:p>
            <a:r>
              <a:rPr lang="en-US" dirty="0" smtClean="0"/>
              <a:t>Iris development is ongoing to include new capabilities</a:t>
            </a:r>
          </a:p>
          <a:p>
            <a:r>
              <a:rPr lang="en-US" dirty="0" smtClean="0"/>
              <a:t>DSN is developing a plan to support future interplanetary mission</a:t>
            </a:r>
          </a:p>
          <a:p>
            <a:r>
              <a:rPr lang="en-US" dirty="0" smtClean="0"/>
              <a:t>AMMOS AMPCS was adapted for small satellites</a:t>
            </a:r>
          </a:p>
          <a:p>
            <a:r>
              <a:rPr lang="en-US" dirty="0" smtClean="0"/>
              <a:t>Future efforts will focus on: miniaturization of components, migration to higher frequencies, development of multiple access schemes (ongoing work in CDMA), routing schemes for multi-hop communication, cooperative communication techniques.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872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This </a:t>
            </a:r>
            <a:r>
              <a:rPr lang="en-US" dirty="0"/>
              <a:t>work was performed at the Jet Propulsion Laboratory, California Institute of Technology, under a contract with the National Aeronautics and Space Administration.</a:t>
            </a:r>
          </a:p>
          <a:p>
            <a:r>
              <a:rPr lang="en-US" dirty="0"/>
              <a:t>Thanks to Kar-Ming Cheung , Douglas Abraham, Belinda Arroyo, Eleanor Basilio, </a:t>
            </a:r>
            <a:r>
              <a:rPr lang="en-US" dirty="0" smtClean="0"/>
              <a:t>Nacer Chahat, Courtney </a:t>
            </a:r>
            <a:r>
              <a:rPr lang="en-US" dirty="0"/>
              <a:t>Duncan, Dennis Lee, Kamal Oudrhiri, Timothy Pham</a:t>
            </a:r>
            <a:r>
              <a:rPr lang="en-US" dirty="0" smtClean="0"/>
              <a:t>, Jonathan Sauder, Robert </a:t>
            </a:r>
            <a:r>
              <a:rPr lang="en-US" dirty="0"/>
              <a:t>Staehle, Stefan Waldherr, Gregory Welz, Jay </a:t>
            </a:r>
            <a:r>
              <a:rPr lang="en-US" dirty="0" smtClean="0"/>
              <a:t>Wyatt for their contributions.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208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K. </a:t>
            </a:r>
            <a:r>
              <a:rPr lang="en-US" dirty="0"/>
              <a:t>Cheung et al., “Next-Generation Ground Network Architecture for Communications and Tracking of Interplanetary </a:t>
            </a:r>
            <a:r>
              <a:rPr lang="en-US" dirty="0" err="1"/>
              <a:t>SmallSats</a:t>
            </a:r>
            <a:r>
              <a:rPr lang="en-US" dirty="0" smtClean="0"/>
              <a:t>”, </a:t>
            </a:r>
            <a:r>
              <a:rPr lang="en-US" dirty="0" err="1" smtClean="0"/>
              <a:t>CubeSat</a:t>
            </a:r>
            <a:r>
              <a:rPr lang="en-US" dirty="0" smtClean="0"/>
              <a:t> Developers Workshop, </a:t>
            </a:r>
            <a:r>
              <a:rPr lang="en-US" dirty="0" err="1" smtClean="0"/>
              <a:t>Calpoly</a:t>
            </a:r>
            <a:r>
              <a:rPr lang="en-US" dirty="0" smtClean="0"/>
              <a:t>, April 2015</a:t>
            </a:r>
          </a:p>
          <a:p>
            <a:r>
              <a:rPr lang="en-US" sz="1800" dirty="0"/>
              <a:t>N. Chahat, J. Sauder, </a:t>
            </a:r>
            <a:r>
              <a:rPr lang="en-US" sz="1800" i="1" dirty="0"/>
              <a:t>et al.</a:t>
            </a:r>
            <a:r>
              <a:rPr lang="en-US" sz="1800" dirty="0"/>
              <a:t>, “</a:t>
            </a:r>
            <a:r>
              <a:rPr lang="en-US" sz="1800" dirty="0" err="1"/>
              <a:t>CubeSat</a:t>
            </a:r>
            <a:r>
              <a:rPr lang="en-US" sz="1800" dirty="0"/>
              <a:t> deployable </a:t>
            </a:r>
            <a:r>
              <a:rPr lang="en-US" sz="1800" dirty="0" err="1"/>
              <a:t>Ka</a:t>
            </a:r>
            <a:r>
              <a:rPr lang="en-US" sz="1800" dirty="0"/>
              <a:t>-band reflector antenna for deep space missions”, IEEE MTT 2015. </a:t>
            </a:r>
            <a:endParaRPr lang="en-US" sz="1800" dirty="0" smtClean="0"/>
          </a:p>
          <a:p>
            <a:r>
              <a:rPr lang="en-US" dirty="0" smtClean="0"/>
              <a:t> </a:t>
            </a:r>
            <a:r>
              <a:rPr lang="en-US" dirty="0"/>
              <a:t>A. Babuscia, B. Corbin, M. Knapp, R. Jensen-Clem, M. Van de Loo, and M., S. Seager,    “Inflatable antenna for </a:t>
            </a:r>
            <a:r>
              <a:rPr lang="en-US" dirty="0" err="1"/>
              <a:t>CubeSats</a:t>
            </a:r>
            <a:r>
              <a:rPr lang="en-US" dirty="0"/>
              <a:t>: Motivation for development and antenna design,” </a:t>
            </a:r>
            <a:r>
              <a:rPr lang="en-US" dirty="0" err="1"/>
              <a:t>Acta</a:t>
            </a:r>
            <a:r>
              <a:rPr lang="en-US" dirty="0"/>
              <a:t> </a:t>
            </a:r>
            <a:r>
              <a:rPr lang="en-US" dirty="0" err="1"/>
              <a:t>Astronautica</a:t>
            </a:r>
            <a:r>
              <a:rPr lang="en-US" dirty="0"/>
              <a:t>, vol.  , 91, pp. 322–-332, 2013.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58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389520"/>
      </p:ext>
    </p:extLst>
  </p:cSld>
  <p:clrMapOvr>
    <a:masterClrMapping/>
  </p:clrMapOvr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20049</TotalTime>
  <Words>1891</Words>
  <Application>Microsoft Office PowerPoint</Application>
  <PresentationFormat>On-screen Show (4:3)</PresentationFormat>
  <Paragraphs>164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Horizon</vt:lpstr>
      <vt:lpstr>Current efforts in the development of telecommunication technologies and services for future interplanetary CubeSat missions.</vt:lpstr>
      <vt:lpstr>outline</vt:lpstr>
      <vt:lpstr>introduction</vt:lpstr>
      <vt:lpstr>Telecommunication Modelling - teamxc</vt:lpstr>
      <vt:lpstr>Antennas: reflectarray</vt:lpstr>
      <vt:lpstr>Antennas: deployable</vt:lpstr>
      <vt:lpstr>Antennas: inflatable</vt:lpstr>
      <vt:lpstr>Antenna Technologies summary</vt:lpstr>
      <vt:lpstr>Iris radio</vt:lpstr>
      <vt:lpstr>Dsn support</vt:lpstr>
      <vt:lpstr>Simultaneous tracking</vt:lpstr>
      <vt:lpstr>Use of non-dsn stations</vt:lpstr>
      <vt:lpstr>Ground data system</vt:lpstr>
      <vt:lpstr>conclusions</vt:lpstr>
      <vt:lpstr>acknowledgments</vt:lpstr>
      <vt:lpstr>references</vt:lpstr>
      <vt:lpstr>Thank you!</vt:lpstr>
    </vt:vector>
  </TitlesOfParts>
  <Company>JPL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Current efforts in the development of telecommunication technologies and services for future interplanetary CubeSat missions.</dc:title>
  <dc:creator>Babuscia, Alessandra</dc:creator>
  <cp:lastModifiedBy>Babuscia, Alessandra </cp:lastModifiedBy>
  <cp:revision>23</cp:revision>
  <dcterms:created xsi:type="dcterms:W3CDTF">2015-03-19T23:20:40Z</dcterms:created>
  <dcterms:modified xsi:type="dcterms:W3CDTF">2015-04-02T21:29:58Z</dcterms:modified>
</cp:coreProperties>
</file>