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32" r:id="rId2"/>
    <p:sldId id="472" r:id="rId3"/>
    <p:sldId id="474" r:id="rId4"/>
    <p:sldId id="475" r:id="rId5"/>
    <p:sldId id="476" r:id="rId6"/>
    <p:sldId id="483" r:id="rId7"/>
    <p:sldId id="484" r:id="rId8"/>
    <p:sldId id="485" r:id="rId9"/>
    <p:sldId id="477" r:id="rId10"/>
    <p:sldId id="478" r:id="rId11"/>
    <p:sldId id="486" r:id="rId12"/>
    <p:sldId id="488" r:id="rId13"/>
    <p:sldId id="481" r:id="rId14"/>
    <p:sldId id="480" r:id="rId15"/>
    <p:sldId id="487" r:id="rId16"/>
    <p:sldId id="482" r:id="rId1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FF00"/>
    <a:srgbClr val="FF3300"/>
    <a:srgbClr val="FF5050"/>
    <a:srgbClr val="00FF00"/>
    <a:srgbClr val="6699FF"/>
    <a:srgbClr val="99CC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 autoAdjust="0"/>
    <p:restoredTop sz="99828" autoAdjust="0"/>
  </p:normalViewPr>
  <p:slideViewPr>
    <p:cSldViewPr>
      <p:cViewPr varScale="1">
        <p:scale>
          <a:sx n="82" d="100"/>
          <a:sy n="82" d="100"/>
        </p:scale>
        <p:origin x="1742" y="77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-24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01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fld id="{4F99F19D-FA1D-4325-9072-466C0AA93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62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73" tIns="48287" rIns="96573" bIns="48287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fld id="{792F9566-EBEC-4E53-8890-2E4B35062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51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11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55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72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57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99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6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55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32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08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09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94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23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51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2F9566-EBEC-4E53-8890-2E4B350620A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8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15498-6BAD-41C8-B197-E3E177B01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59436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114800"/>
          </a:xfrm>
        </p:spPr>
        <p:txBody>
          <a:bodyPr/>
          <a:lstStyle>
            <a:lvl1pPr>
              <a:defRPr sz="24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400">
                <a:solidFill>
                  <a:srgbClr val="FFFF00"/>
                </a:solidFill>
              </a:defRPr>
            </a:lvl3pPr>
            <a:lvl4pPr>
              <a:defRPr sz="2400">
                <a:solidFill>
                  <a:srgbClr val="FFFF00"/>
                </a:solidFill>
              </a:defRPr>
            </a:lvl4pPr>
            <a:lvl5pPr>
              <a:defRPr sz="2400">
                <a:solidFill>
                  <a:srgbClr val="FFFF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122" y="55880"/>
            <a:ext cx="2030998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302FD-D685-4590-AB41-640877437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CFB2F-A70B-4BFD-9E77-CEBC87E84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24EA6-8CAF-431B-94D6-77C478909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F5404-3D3D-41DD-95BF-C4E13A78C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D04CF-F3EB-49A9-8A81-1EE2336DB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FADFC-C9A4-4D7E-90FD-82424AC2C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7B800-CA3E-4A3D-8374-7FD1E1140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C7B14-465E-4727-9731-25472C1E6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152400"/>
            <a:ext cx="20193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59055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67E92-42B5-4572-8E35-A1EB074AF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0" y="1047750"/>
            <a:ext cx="9144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5943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6400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11B82F3E-09F3-4F58-BF62-B8FD0A8E2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6" name="Picture 17" descr="Ecliptic_logo_200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00" y="76200"/>
            <a:ext cx="1447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image" Target="../media/image5.jpe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g"/><Relationship Id="rId10" Type="http://schemas.openxmlformats.org/officeDocument/2006/relationships/image" Target="../media/image34.jpe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" y="457201"/>
            <a:ext cx="9480586" cy="5943598"/>
          </a:xfrm>
          <a:prstGeom prst="rect">
            <a:avLst/>
          </a:prstGeom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89216" y="990600"/>
            <a:ext cx="77724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LightSail Program Update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Rex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Ridenoure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, CEO	   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	      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Ecliptic 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Enterprises 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Corporation	</a:t>
            </a:r>
            <a:r>
              <a:rPr lang="en-US" sz="1600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	</a:t>
            </a: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Barbara </a:t>
            </a:r>
            <a:r>
              <a:rPr lang="en-US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Plante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President</a:t>
            </a:r>
          </a:p>
          <a:p>
            <a:pPr>
              <a:defRPr/>
            </a:pPr>
            <a:r>
              <a:rPr lang="en-US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Boreal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Space</a:t>
            </a: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… and the LightSail Team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Interplanetary Small Satellite Conference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Santa Clara, CA</a:t>
            </a:r>
          </a:p>
          <a:p>
            <a:pPr>
              <a:defRPr/>
            </a:pPr>
            <a:r>
              <a:rPr lang="en-US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2015 Apr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27-28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				</a:t>
            </a:r>
            <a:endParaRPr lang="en-US" sz="3200" b="1" dirty="0">
              <a:latin typeface="Arial" charset="0"/>
            </a:endParaRPr>
          </a:p>
          <a:p>
            <a:pPr marL="457200" lvl="4">
              <a:defRPr/>
            </a:pPr>
            <a:r>
              <a:rPr lang="en-US" sz="1800" b="1" dirty="0">
                <a:latin typeface="Arial" charset="0"/>
              </a:rPr>
              <a:t>	</a:t>
            </a:r>
          </a:p>
          <a:p>
            <a:pPr>
              <a:defRPr/>
            </a:pPr>
            <a:endParaRPr lang="en-US" sz="1800" b="1" dirty="0">
              <a:latin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89908" y="5267775"/>
            <a:ext cx="7334527" cy="361601"/>
            <a:chOff x="990600" y="5267775"/>
            <a:chExt cx="7334527" cy="36160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5267775"/>
              <a:ext cx="1010058" cy="36160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562" y="5273348"/>
              <a:ext cx="1061986" cy="35045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371" y="5269210"/>
              <a:ext cx="591850" cy="35873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4889" y="5273461"/>
              <a:ext cx="792859" cy="35022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6554" y="5275628"/>
              <a:ext cx="508573" cy="34589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4222" y="5269655"/>
              <a:ext cx="1064636" cy="35784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1691" y="5275202"/>
              <a:ext cx="1155820" cy="34674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090" y="5269964"/>
              <a:ext cx="813368" cy="35722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Program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1628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Privately funded by members of The Planetary Society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Principal objectives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Demonstrate feasibility of solar sailing from 3U CubeSat in Earth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Serve as pathfinder for future solar sail missions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plans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LightSail A (2015 launch on Atlas 5)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LightSail B (2016 launch on Falcon Heavy)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Mission-control ground segments in California and Georgia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41073"/>
            <a:ext cx="7010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Overall program direction; funding; outreach</a:t>
            </a:r>
          </a:p>
          <a:p>
            <a:pPr marL="231775" indent="-231775">
              <a:spcBef>
                <a:spcPts val="0"/>
              </a:spcBef>
            </a:pPr>
            <a:endParaRPr lang="en-US" sz="8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Program management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Lead </a:t>
            </a:r>
            <a:r>
              <a:rPr lang="en-US" sz="2000" dirty="0"/>
              <a:t>s</a:t>
            </a:r>
            <a:r>
              <a:rPr lang="en-US" sz="2000" dirty="0" smtClean="0"/>
              <a:t>ystem contractor; system I&amp;T</a:t>
            </a:r>
          </a:p>
          <a:p>
            <a:pPr marL="231775" indent="-231775">
              <a:spcBef>
                <a:spcPts val="0"/>
              </a:spcBef>
            </a:pPr>
            <a:endParaRPr lang="en-US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management; system analyses; mission ops</a:t>
            </a:r>
          </a:p>
          <a:p>
            <a:pPr marL="231775" indent="-231775">
              <a:spcBef>
                <a:spcPts val="0"/>
              </a:spcBef>
            </a:pPr>
            <a:endParaRPr lang="en-US" sz="1400" dirty="0" smtClean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Launch integration; environmental test; mission ops</a:t>
            </a:r>
          </a:p>
          <a:p>
            <a:pPr marL="231775" indent="-231775">
              <a:spcBef>
                <a:spcPts val="0"/>
              </a:spcBef>
            </a:pPr>
            <a:endParaRPr lang="en-US" sz="14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Systems engineering; ACS; flight software</a:t>
            </a:r>
          </a:p>
          <a:p>
            <a:pPr marL="231775" indent="-231775">
              <a:spcBef>
                <a:spcPts val="0"/>
              </a:spcBef>
            </a:pPr>
            <a:endParaRPr lang="en-US" sz="12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Systems engineering; system I&amp;T support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/>
              <a:t>CubeSat design; initial construction; I&amp;T support</a:t>
            </a:r>
          </a:p>
          <a:p>
            <a:pPr marL="231775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2" y="1219138"/>
            <a:ext cx="1010058" cy="361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490079"/>
            <a:ext cx="1025061" cy="338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2" y="2189484"/>
            <a:ext cx="1010058" cy="612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2926199"/>
            <a:ext cx="1025061" cy="452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76" y="4960509"/>
            <a:ext cx="1006151" cy="684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99" y="1706880"/>
            <a:ext cx="1008105" cy="3388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6" y="4511159"/>
            <a:ext cx="1035170" cy="3105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939659"/>
            <a:ext cx="1025061" cy="4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Follow-on to previous solar sail mission attempt by TPS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Cosmos 1 (2005)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3U CubeSat concept defined 2009-2011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Two spacecraft constructed by end of 2011 (one partly tested)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~18-month program pause 2012-2013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Program resumed late 2013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Two launch opportunities secured (LightSail-A and LightSail-B)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New program and technical management team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 I&amp;T completed late 2014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 I&amp;T to be completed late 2015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Spacecraft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2" y="1074574"/>
            <a:ext cx="4199823" cy="5173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62" y="2719673"/>
            <a:ext cx="4496637" cy="304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5786333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462" y="1077683"/>
            <a:ext cx="2127400" cy="2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LightSail-A Spacecraft</a:t>
            </a:r>
            <a:br>
              <a:rPr lang="en-US" dirty="0" smtClean="0"/>
            </a:br>
            <a:r>
              <a:rPr lang="en-US" sz="2000" dirty="0" smtClean="0"/>
              <a:t>(Mostly stowed)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76131"/>
            <a:ext cx="7772400" cy="531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LightSail-A Spacecraft</a:t>
            </a:r>
            <a:br>
              <a:rPr lang="en-US" dirty="0" smtClean="0"/>
            </a:br>
            <a:r>
              <a:rPr lang="en-US" sz="2000" dirty="0" smtClean="0"/>
              <a:t>(Fully deployed)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78173"/>
            <a:ext cx="8859862" cy="53159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04800" y="1336129"/>
            <a:ext cx="4122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area = 32 m</a:t>
            </a:r>
            <a:r>
              <a:rPr lang="en-US" b="1" baseline="30000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4-m booms</a:t>
            </a:r>
          </a:p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5.6 m on a side</a:t>
            </a:r>
          </a:p>
          <a:p>
            <a:pPr algn="ctr"/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Cameras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3" name="Picture 3" descr="\\euler\users\rmunakata\LightSail\CAD models and Drawings\Pictures\camera loc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4" t="8313" r="17757" b="9521"/>
          <a:stretch>
            <a:fillRect/>
          </a:stretch>
        </p:blipFill>
        <p:spPr bwMode="auto">
          <a:xfrm>
            <a:off x="2286000" y="1128712"/>
            <a:ext cx="4308422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-481410" y="2782813"/>
            <a:ext cx="4175959" cy="3133913"/>
          </a:xfrm>
          <a:prstGeom prst="rect">
            <a:avLst/>
          </a:prstGeom>
          <a:ln w="38100">
            <a:solidFill>
              <a:srgbClr val="FFFF66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2947" y="923471"/>
            <a:ext cx="1927782" cy="2406876"/>
          </a:xfrm>
          <a:prstGeom prst="rect">
            <a:avLst/>
          </a:prstGeom>
          <a:ln w="38100">
            <a:solidFill>
              <a:srgbClr val="FFFF66"/>
            </a:solidFill>
          </a:ln>
        </p:spPr>
      </p:pic>
      <p:pic>
        <p:nvPicPr>
          <p:cNvPr id="12" name="Picture 6" descr="http://planetary.s3.amazonaws.com/assets/images/spacecraft/2014/20140929_onboard-cams-full-deplo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440" y="1174496"/>
            <a:ext cx="2971800" cy="1100138"/>
          </a:xfrm>
          <a:prstGeom prst="rect">
            <a:avLst/>
          </a:prstGeom>
          <a:noFill/>
          <a:ln w="38100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80" y="2426582"/>
            <a:ext cx="3562738" cy="3562738"/>
          </a:xfrm>
          <a:prstGeom prst="rect">
            <a:avLst/>
          </a:prstGeom>
          <a:ln w="38100">
            <a:solidFill>
              <a:srgbClr val="FFFF99"/>
            </a:solidFill>
          </a:ln>
        </p:spPr>
      </p:pic>
      <p:sp>
        <p:nvSpPr>
          <p:cNvPr id="7" name="Oval 6"/>
          <p:cNvSpPr/>
          <p:nvPr/>
        </p:nvSpPr>
        <p:spPr>
          <a:xfrm>
            <a:off x="3287966" y="1600200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77283" y="1600200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33450" y="1219200"/>
            <a:ext cx="1606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PSCAM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Launches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5910"/>
            <a:ext cx="9144000" cy="304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76200" y="1066800"/>
            <a:ext cx="96012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Atlas 5 / AFSPC-5 payload; from CCAFS;2015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NASA </a:t>
            </a:r>
            <a:r>
              <a:rPr lang="en-US" sz="2000" dirty="0" err="1" smtClean="0"/>
              <a:t>ELaNa</a:t>
            </a:r>
            <a:r>
              <a:rPr lang="en-US" sz="2000" dirty="0" smtClean="0"/>
              <a:t> slot on </a:t>
            </a:r>
            <a:r>
              <a:rPr lang="en-US" sz="2000" dirty="0" err="1" smtClean="0"/>
              <a:t>ULTRASat</a:t>
            </a:r>
            <a:r>
              <a:rPr lang="en-US" sz="2000" dirty="0" smtClean="0"/>
              <a:t> (NPS </a:t>
            </a:r>
            <a:r>
              <a:rPr lang="en-US" sz="2000" dirty="0" err="1" smtClean="0"/>
              <a:t>CuL</a:t>
            </a:r>
            <a:r>
              <a:rPr lang="en-US" sz="2000" dirty="0"/>
              <a:t> </a:t>
            </a:r>
            <a:r>
              <a:rPr lang="en-US" sz="2000" dirty="0" smtClean="0"/>
              <a:t>Lite)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Low elliptical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2015 ~May 20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1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Falcon Heavy / STP payloads; from CCAFS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Embedded target for Prox-1 spacecraft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~720-km LEO orbit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2016 2Q-3Q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44" y="1162050"/>
            <a:ext cx="1762125" cy="219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58" y="3771900"/>
            <a:ext cx="1789282" cy="152089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488297" y="2078485"/>
            <a:ext cx="674434" cy="674434"/>
          </a:xfrm>
          <a:prstGeom prst="ellipse">
            <a:avLst/>
          </a:prstGeom>
          <a:noFill/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34" y="2521005"/>
            <a:ext cx="1051066" cy="46610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69" y="2513824"/>
            <a:ext cx="474131" cy="4741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2" y="2518730"/>
            <a:ext cx="655728" cy="468377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67" y="5016774"/>
            <a:ext cx="2116625" cy="4696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90" y="2412279"/>
            <a:ext cx="686199" cy="6812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69" y="5012269"/>
            <a:ext cx="474131" cy="4741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376" y="5562140"/>
            <a:ext cx="1366624" cy="4576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280" y="5560756"/>
            <a:ext cx="1157783" cy="45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7086600" cy="1143000"/>
          </a:xfrm>
        </p:spPr>
        <p:txBody>
          <a:bodyPr/>
          <a:lstStyle/>
          <a:p>
            <a:r>
              <a:rPr lang="en-US" dirty="0" smtClean="0"/>
              <a:t>LightSail Mission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 objective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Successfully deploy solar sail from 3U CubeSat in Earth orbit and demonstrate key spacecraft functions (i.e., show design is sound)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LightSail-B objectives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Successfully deploy solar </a:t>
            </a:r>
            <a:r>
              <a:rPr lang="en-US" sz="2000" dirty="0" smtClean="0"/>
              <a:t>sail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Successfully control attitude before and after sail deployment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Observably change orbit parameters (e.g., inclination)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Capture engineering and CONOPS data relevant to future CubeSat-class solar sail missions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Mission collaborations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NEA Scout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Lunar Flashlight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Plus other program objectives of TPS …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1" y="5650909"/>
            <a:ext cx="1295400" cy="4637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376" y="4922995"/>
            <a:ext cx="1366624" cy="4576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280" y="4921611"/>
            <a:ext cx="1157783" cy="45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6934200" cy="1143000"/>
          </a:xfrm>
        </p:spPr>
        <p:txBody>
          <a:bodyPr/>
          <a:lstStyle/>
          <a:p>
            <a:r>
              <a:rPr lang="en-US" dirty="0" smtClean="0"/>
              <a:t>LightSail-A Mission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LightSail-A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~Launch+1 </a:t>
            </a:r>
            <a:r>
              <a:rPr lang="en-US" sz="2000" dirty="0" err="1" smtClean="0"/>
              <a:t>hr</a:t>
            </a:r>
            <a:r>
              <a:rPr lang="en-US" sz="2000" dirty="0" smtClean="0"/>
              <a:t>:  Eject from </a:t>
            </a:r>
            <a:r>
              <a:rPr lang="en-US" sz="2000" dirty="0" err="1" smtClean="0"/>
              <a:t>ULTRASat</a:t>
            </a:r>
            <a:endParaRPr lang="en-US" sz="200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Eject+15 sec:  Boot-up complete; ACS ON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Eject+55 min:  RF antenna deploy; start beacon TLM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Eject+4 days:  Gyros and camera checkout 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Eject+28 days:  Deploy solar panels, solar sails; image sail deployment and download images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Sail deploy+2 to 10 days:  Enter atmosphere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3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7162800" cy="1143000"/>
          </a:xfrm>
        </p:spPr>
        <p:txBody>
          <a:bodyPr/>
          <a:lstStyle/>
          <a:p>
            <a:r>
              <a:rPr lang="en-US" dirty="0" smtClean="0"/>
              <a:t>Prox-1 / LightSail-B CONOPS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8" name="Content Placeholder 3" descr="Prox-1_LS_CONO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3218"/>
          <a:stretch>
            <a:fillRect/>
          </a:stretch>
        </p:blipFill>
        <p:spPr bwMode="auto">
          <a:xfrm>
            <a:off x="0" y="1073697"/>
            <a:ext cx="90582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41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6324600" cy="1143000"/>
          </a:xfrm>
        </p:spPr>
        <p:txBody>
          <a:bodyPr/>
          <a:lstStyle/>
          <a:p>
            <a:r>
              <a:rPr lang="en-US" dirty="0" smtClean="0"/>
              <a:t>LightSail-A Issues Resolved</a:t>
            </a:r>
            <a:br>
              <a:rPr lang="en-US" dirty="0" smtClean="0"/>
            </a:br>
            <a:r>
              <a:rPr lang="en-US" sz="2000" dirty="0" smtClean="0"/>
              <a:t>(Partial List)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791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Hardware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Re-design payload interface board (re-spin</a:t>
            </a:r>
            <a:r>
              <a:rPr lang="en-US" sz="2000" dirty="0" smtClean="0"/>
              <a:t>)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Upgrade and mod flight computer board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Upgrade and mod radio board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Replace blown radios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Re-tune/match and replace RF antenna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Fix camera housing interference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Stiffen solar panels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Software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Major re-do of ACS CONOPS and software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Resolve various telemetry issues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Test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Fix vibe failures of burn wire assembly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Deployment table facility</a:t>
            </a:r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Ops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Lower duty cycle of motor drive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410200" y="1143000"/>
            <a:ext cx="373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FFFF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FFFF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Wire staking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Fastener staking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Mod burn wire install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Mod </a:t>
            </a:r>
            <a:r>
              <a:rPr lang="en-US" sz="2000" kern="0" dirty="0" err="1" smtClean="0"/>
              <a:t>spectraline</a:t>
            </a:r>
            <a:r>
              <a:rPr lang="en-US" sz="2000" kern="0" dirty="0" smtClean="0"/>
              <a:t> routing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Re-grease motor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cracked cells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solar panel switch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Work mode transitions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Fix motor drive counter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Breakout board issues</a:t>
            </a:r>
          </a:p>
          <a:p>
            <a:pPr marL="631825" lvl="1" indent="-231775">
              <a:spcBef>
                <a:spcPts val="0"/>
              </a:spcBef>
            </a:pPr>
            <a:endParaRPr lang="en-US" sz="2000" kern="0" dirty="0"/>
          </a:p>
          <a:p>
            <a:pPr marL="631825" lvl="1" indent="-231775">
              <a:spcBef>
                <a:spcPts val="0"/>
              </a:spcBef>
            </a:pPr>
            <a:endParaRPr lang="en-US" sz="2000" kern="0" dirty="0" smtClean="0"/>
          </a:p>
          <a:p>
            <a:pPr marL="631825" lvl="1" indent="-231775">
              <a:spcBef>
                <a:spcPts val="0"/>
              </a:spcBef>
            </a:pPr>
            <a:r>
              <a:rPr lang="en-US" sz="2000" kern="0" dirty="0" smtClean="0"/>
              <a:t>Ground tracking</a:t>
            </a:r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</a:pPr>
            <a:endParaRPr lang="en-US" sz="2000" kern="0" dirty="0" smtClean="0"/>
          </a:p>
          <a:p>
            <a:pPr marL="231775" indent="-231775">
              <a:spcBef>
                <a:spcPts val="0"/>
              </a:spcBef>
              <a:buFontTx/>
              <a:buNone/>
            </a:pPr>
            <a:endParaRPr lang="en-US" sz="2000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441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Schedule</a:t>
            </a:r>
            <a:br>
              <a:rPr lang="en-US" dirty="0" smtClean="0"/>
            </a:br>
            <a:r>
              <a:rPr lang="en-US" sz="2000" dirty="0" smtClean="0"/>
              <a:t>(Since program pause in late 2011)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2012 Aug	Program resumption assessment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2013 Aug	Preliminary program review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2013 Dec	Program review – and resumption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 smtClean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Jan-Aug	LS-A build-up, mods, functional testing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Sep	LS-A day-in-the-life test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Oct-Nov	LS-A system environmental testing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2014 Dec	LS-A Mission Readiness Review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Jan	LS-A P-POD/</a:t>
            </a:r>
            <a:r>
              <a:rPr lang="en-US" sz="2000" dirty="0" err="1" smtClean="0"/>
              <a:t>ULTRASat</a:t>
            </a:r>
            <a:r>
              <a:rPr lang="en-US" sz="2000" dirty="0" smtClean="0"/>
              <a:t> integration; ship to Cape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Apr	LS-A ORT-1 and ORT-2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May	LS-A launch (expected)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Jun	LS-A mission ops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2015 Jan-Dec	LS-B I&amp;T</a:t>
            </a:r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endParaRPr lang="en-US" sz="2000" dirty="0"/>
          </a:p>
          <a:p>
            <a:pPr marL="231775" indent="-231775">
              <a:spcBef>
                <a:spcPts val="0"/>
              </a:spcBef>
              <a:tabLst>
                <a:tab pos="2286000" algn="l"/>
              </a:tabLst>
            </a:pPr>
            <a:r>
              <a:rPr lang="en-US" sz="2000" dirty="0" smtClean="0"/>
              <a:t>Mid-2016	LS-B launch (expected) and mission ops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7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162800" cy="1143000"/>
          </a:xfrm>
        </p:spPr>
        <p:txBody>
          <a:bodyPr/>
          <a:lstStyle/>
          <a:p>
            <a:r>
              <a:rPr lang="en-US" dirty="0" smtClean="0"/>
              <a:t>LightSail-A Ready for Launch!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64224" y="1659294"/>
            <a:ext cx="412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LightSail A:  4.93 kg </a:t>
            </a:r>
            <a:endParaRPr lang="en-US" b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78173"/>
            <a:ext cx="8859862" cy="53159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1073510"/>
            <a:ext cx="6645412" cy="53205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891" y="1075066"/>
            <a:ext cx="4246640" cy="531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7924800" cy="1143000"/>
          </a:xfrm>
        </p:spPr>
        <p:txBody>
          <a:bodyPr/>
          <a:lstStyle/>
          <a:p>
            <a:r>
              <a:rPr lang="en-US" dirty="0" smtClean="0"/>
              <a:t>LightSail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114800"/>
          </a:xfrm>
        </p:spPr>
        <p:txBody>
          <a:bodyPr/>
          <a:lstStyle/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Intro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http://sail.planetary.org</a:t>
            </a:r>
            <a:r>
              <a:rPr lang="en-US" sz="2000" dirty="0" smtClean="0"/>
              <a:t>/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Solar sail deployment (PSCAM view)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planet.ly/unfurl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TPS updates by Jason Davis</a:t>
            </a:r>
            <a:endParaRPr lang="en-US" sz="2000" dirty="0"/>
          </a:p>
          <a:p>
            <a:pPr marL="631825" lvl="1" indent="-231775">
              <a:spcBef>
                <a:spcPts val="0"/>
              </a:spcBef>
            </a:pPr>
            <a:r>
              <a:rPr lang="en-US" sz="2000" dirty="0"/>
              <a:t>http://</a:t>
            </a:r>
            <a:r>
              <a:rPr lang="en-US" sz="2000" dirty="0" smtClean="0"/>
              <a:t>www.planetary.org/explore/projects/lightsail-solar-sailing/project-updates.html</a:t>
            </a:r>
          </a:p>
          <a:p>
            <a:pPr marL="631825" lvl="1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r>
              <a:rPr lang="en-US" sz="2000" dirty="0" smtClean="0"/>
              <a:t>And talk to us at the Ecliptic booth!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Rex Ridenoure (Ecliptic)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Barbara </a:t>
            </a:r>
            <a:r>
              <a:rPr lang="en-US" sz="2000" dirty="0" err="1" smtClean="0"/>
              <a:t>Plante</a:t>
            </a:r>
            <a:r>
              <a:rPr lang="en-US" sz="2000" dirty="0" smtClean="0"/>
              <a:t> (Boreal Space)</a:t>
            </a:r>
          </a:p>
          <a:p>
            <a:pPr marL="631825" lvl="1" indent="-231775">
              <a:spcBef>
                <a:spcPts val="0"/>
              </a:spcBef>
            </a:pPr>
            <a:r>
              <a:rPr lang="en-US" sz="2000" dirty="0" smtClean="0"/>
              <a:t>SWAG -- !</a:t>
            </a:r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</a:pPr>
            <a:endParaRPr lang="en-US" sz="2000" dirty="0"/>
          </a:p>
          <a:p>
            <a:pPr marL="231775" indent="-231775">
              <a:spcBef>
                <a:spcPts val="0"/>
              </a:spcBef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 Apr 27-28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ISSC -- Santa Clara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15D8E-7804-4201-8696-A5AC5F11E88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9" y="4267200"/>
            <a:ext cx="1873495" cy="113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20395</TotalTime>
  <Words>717</Words>
  <Application>Microsoft Office PowerPoint</Application>
  <PresentationFormat>On-screen Show (4:3)</PresentationFormat>
  <Paragraphs>264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Default Design</vt:lpstr>
      <vt:lpstr>PowerPoint Presentation</vt:lpstr>
      <vt:lpstr>LightSail Program Scope</vt:lpstr>
      <vt:lpstr>LightSail Team</vt:lpstr>
      <vt:lpstr>LightSail History</vt:lpstr>
      <vt:lpstr>LightSail Spacecraft</vt:lpstr>
      <vt:lpstr>LightSail-A Spacecraft (Mostly stowed)</vt:lpstr>
      <vt:lpstr>LightSail-A Spacecraft (Fully deployed)</vt:lpstr>
      <vt:lpstr>LightSail Cameras</vt:lpstr>
      <vt:lpstr>LightSail Launches</vt:lpstr>
      <vt:lpstr>LightSail Mission Objectives</vt:lpstr>
      <vt:lpstr>LightSail-A Mission Operations</vt:lpstr>
      <vt:lpstr>Prox-1 / LightSail-B CONOPS</vt:lpstr>
      <vt:lpstr>LightSail-A Issues Resolved (Partial List)</vt:lpstr>
      <vt:lpstr>LightSail Schedule (Since program pause in late 2011)</vt:lpstr>
      <vt:lpstr>LightSail-A Ready for Launch!</vt:lpstr>
      <vt:lpstr>LightSail Information</vt:lpstr>
    </vt:vector>
  </TitlesOfParts>
  <Company>Dell Computer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ECLIPTIC ENTERPRISES</dc:title>
  <dc:creator>jscully</dc:creator>
  <cp:lastModifiedBy>Rex Ridenoure</cp:lastModifiedBy>
  <cp:revision>872</cp:revision>
  <cp:lastPrinted>2014-04-16T00:30:01Z</cp:lastPrinted>
  <dcterms:created xsi:type="dcterms:W3CDTF">2003-10-15T18:50:32Z</dcterms:created>
  <dcterms:modified xsi:type="dcterms:W3CDTF">2015-04-23T14:18:53Z</dcterms:modified>
</cp:coreProperties>
</file>