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9" r:id="rId2"/>
    <p:sldMasterId id="2147483684" r:id="rId3"/>
  </p:sldMasterIdLst>
  <p:notesMasterIdLst>
    <p:notesMasterId r:id="rId33"/>
  </p:notesMasterIdLst>
  <p:sldIdLst>
    <p:sldId id="256" r:id="rId4"/>
    <p:sldId id="351" r:id="rId5"/>
    <p:sldId id="269" r:id="rId6"/>
    <p:sldId id="352" r:id="rId7"/>
    <p:sldId id="289" r:id="rId8"/>
    <p:sldId id="346" r:id="rId9"/>
    <p:sldId id="318" r:id="rId10"/>
    <p:sldId id="338" r:id="rId11"/>
    <p:sldId id="329" r:id="rId12"/>
    <p:sldId id="330" r:id="rId13"/>
    <p:sldId id="290" r:id="rId14"/>
    <p:sldId id="354" r:id="rId15"/>
    <p:sldId id="348" r:id="rId16"/>
    <p:sldId id="347" r:id="rId17"/>
    <p:sldId id="356" r:id="rId18"/>
    <p:sldId id="353" r:id="rId19"/>
    <p:sldId id="268" r:id="rId20"/>
    <p:sldId id="349" r:id="rId21"/>
    <p:sldId id="320" r:id="rId22"/>
    <p:sldId id="282" r:id="rId23"/>
    <p:sldId id="321" r:id="rId24"/>
    <p:sldId id="331" r:id="rId25"/>
    <p:sldId id="279" r:id="rId26"/>
    <p:sldId id="328" r:id="rId27"/>
    <p:sldId id="337" r:id="rId28"/>
    <p:sldId id="339" r:id="rId29"/>
    <p:sldId id="345" r:id="rId30"/>
    <p:sldId id="288" r:id="rId31"/>
    <p:sldId id="336" r:id="rId32"/>
  </p:sldIdLst>
  <p:sldSz cx="9144000" cy="6858000" type="screen4x3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roda, Vanessa (ARC-RE)" initials="KV(" lastIdx="5" clrIdx="0">
    <p:extLst>
      <p:ext uri="{19B8F6BF-5375-455C-9EA6-DF929625EA0E}">
        <p15:presenceInfo xmlns:p15="http://schemas.microsoft.com/office/powerpoint/2012/main" userId="S-1-5-21-330711430-3775241029-4075259233-3235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69ACFF"/>
    <a:srgbClr val="FF6666"/>
    <a:srgbClr val="D996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027" autoAdjust="0"/>
  </p:normalViewPr>
  <p:slideViewPr>
    <p:cSldViewPr>
      <p:cViewPr varScale="1">
        <p:scale>
          <a:sx n="56" d="100"/>
          <a:sy n="56" d="100"/>
        </p:scale>
        <p:origin x="78" y="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0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kuroda\Documents\coder_comm\BioSentinel\Data%20Rate%20vs.%20Distance\DataRate_vs_distance-2015041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kuroda\Documents\coder_comm\BioSentinel\Data%20Rate%20vs.%20Distance\DataRate_vs_distance-2015041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kuroda\Documents\coder_comm\BioSentinel\Data%20Rate%20vs.%20Distance\DataRate_vs_distance-2015041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ysClr val="windowText" lastClr="000000"/>
                </a:solidFill>
              </a:rPr>
              <a:t>Distance from Earth </a:t>
            </a:r>
            <a:r>
              <a:rPr lang="en-US" b="1" dirty="0" smtClean="0">
                <a:solidFill>
                  <a:sysClr val="windowText" lastClr="000000"/>
                </a:solidFill>
              </a:rPr>
              <a:t>vs</a:t>
            </a:r>
            <a:r>
              <a:rPr lang="en-US" b="1" dirty="0">
                <a:solidFill>
                  <a:sysClr val="windowText" lastClr="000000"/>
                </a:solidFill>
              </a:rPr>
              <a:t>. Mission Days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Distance (Mkm) vs. Mission Days</c:v>
          </c:tx>
          <c:spPr>
            <a:ln w="3175" cap="rnd">
              <a:solidFill>
                <a:srgbClr val="120098"/>
              </a:solidFill>
              <a:round/>
            </a:ln>
            <a:effectLst/>
          </c:spPr>
          <c:marker>
            <c:symbol val="none"/>
          </c:marker>
          <c:xVal>
            <c:numRef>
              <c:f>'Dist-To-Earth-full-mission-Nehr'!$A$2:$A$47520</c:f>
              <c:numCache>
                <c:formatCode>General</c:formatCode>
                <c:ptCount val="11"/>
                <c:pt idx="0">
                  <c:v>107</c:v>
                </c:pt>
                <c:pt idx="1">
                  <c:v>125.37</c:v>
                </c:pt>
                <c:pt idx="2">
                  <c:v>150</c:v>
                </c:pt>
                <c:pt idx="3">
                  <c:v>158.37</c:v>
                </c:pt>
                <c:pt idx="4">
                  <c:v>180</c:v>
                </c:pt>
                <c:pt idx="5">
                  <c:v>199.01</c:v>
                </c:pt>
                <c:pt idx="6">
                  <c:v>228</c:v>
                </c:pt>
                <c:pt idx="7">
                  <c:v>270</c:v>
                </c:pt>
                <c:pt idx="8">
                  <c:v>359.01</c:v>
                </c:pt>
                <c:pt idx="9">
                  <c:v>448</c:v>
                </c:pt>
                <c:pt idx="10">
                  <c:v>540</c:v>
                </c:pt>
              </c:numCache>
            </c:numRef>
          </c:xVal>
          <c:yVal>
            <c:numRef>
              <c:f>'Dist-To-Earth-full-mission-Nehr'!$D$2:$D$46658</c:f>
              <c:numCache>
                <c:formatCode>0.000000E+00</c:formatCode>
                <c:ptCount val="11"/>
                <c:pt idx="0">
                  <c:v>10.577</c:v>
                </c:pt>
                <c:pt idx="1">
                  <c:v>15.49</c:v>
                </c:pt>
                <c:pt idx="2">
                  <c:v>23.759</c:v>
                </c:pt>
                <c:pt idx="3">
                  <c:v>26.876999999999999</c:v>
                </c:pt>
                <c:pt idx="4">
                  <c:v>35.334000000000003</c:v>
                </c:pt>
                <c:pt idx="5">
                  <c:v>42.762999999999998</c:v>
                </c:pt>
                <c:pt idx="6">
                  <c:v>53.046999999999997</c:v>
                </c:pt>
                <c:pt idx="7">
                  <c:v>63.570999999999998</c:v>
                </c:pt>
                <c:pt idx="8">
                  <c:v>67.692999999999998</c:v>
                </c:pt>
                <c:pt idx="9">
                  <c:v>73.576999999999998</c:v>
                </c:pt>
                <c:pt idx="10">
                  <c:v>105.48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338448"/>
        <c:axId val="148333760"/>
      </c:scatterChart>
      <c:valAx>
        <c:axId val="1483384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0">
                    <a:solidFill>
                      <a:sysClr val="windowText" lastClr="000000"/>
                    </a:solidFill>
                  </a:rPr>
                  <a:t>Elapsed Time (Days)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33760"/>
        <c:crosses val="autoZero"/>
        <c:crossBetween val="midCat"/>
      </c:valAx>
      <c:valAx>
        <c:axId val="14833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0">
                    <a:solidFill>
                      <a:sysClr val="windowText" lastClr="000000"/>
                    </a:solidFill>
                  </a:rPr>
                  <a:t>Distance</a:t>
                </a:r>
                <a:r>
                  <a:rPr lang="en-US" b="0" baseline="0">
                    <a:solidFill>
                      <a:sysClr val="windowText" lastClr="000000"/>
                    </a:solidFill>
                  </a:rPr>
                  <a:t> from Earth (Mkm)</a:t>
                </a:r>
                <a:endParaRPr lang="en-US" b="0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38448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ysClr val="windowText" lastClr="000000"/>
                </a:solidFill>
              </a:rPr>
              <a:t>Achievable </a:t>
            </a:r>
            <a:r>
              <a:rPr lang="en-US" b="1" dirty="0" smtClean="0">
                <a:solidFill>
                  <a:sysClr val="windowText" lastClr="000000"/>
                </a:solidFill>
              </a:rPr>
              <a:t>Downlink Data </a:t>
            </a:r>
            <a:r>
              <a:rPr lang="en-US" b="1" dirty="0">
                <a:solidFill>
                  <a:sysClr val="windowText" lastClr="000000"/>
                </a:solidFill>
              </a:rPr>
              <a:t>Rate (bps) vs. Mission Days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66353913043072"/>
          <c:y val="0.17058823529411765"/>
          <c:w val="0.78845773427547283"/>
          <c:h val="0.68305542689516752"/>
        </c:manualLayout>
      </c:layout>
      <c:scatterChart>
        <c:scatterStyle val="smoothMarker"/>
        <c:varyColors val="0"/>
        <c:ser>
          <c:idx val="0"/>
          <c:order val="0"/>
          <c:tx>
            <c:v>3 dB Margin Data Rate (bps) vs. Mission Days</c:v>
          </c:tx>
          <c:spPr>
            <a:ln w="2222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'Dist-To-Earth-full-mission-Nehr'!$A$13685:$A$46658</c:f>
              <c:numCache>
                <c:formatCode>General</c:formatCode>
                <c:ptCount val="8"/>
                <c:pt idx="0">
                  <c:v>158.37</c:v>
                </c:pt>
                <c:pt idx="1">
                  <c:v>180</c:v>
                </c:pt>
                <c:pt idx="2">
                  <c:v>199.01</c:v>
                </c:pt>
                <c:pt idx="3">
                  <c:v>228</c:v>
                </c:pt>
                <c:pt idx="4">
                  <c:v>270</c:v>
                </c:pt>
                <c:pt idx="5">
                  <c:v>359.01</c:v>
                </c:pt>
                <c:pt idx="6">
                  <c:v>448</c:v>
                </c:pt>
                <c:pt idx="7">
                  <c:v>540</c:v>
                </c:pt>
              </c:numCache>
            </c:numRef>
          </c:xVal>
          <c:yVal>
            <c:numRef>
              <c:f>'Dist-To-Earth-full-mission-Nehr'!$F$13685:$F$46658</c:f>
              <c:numCache>
                <c:formatCode>General</c:formatCode>
                <c:ptCount val="8"/>
                <c:pt idx="0">
                  <c:v>3921</c:v>
                </c:pt>
                <c:pt idx="1">
                  <c:v>2269</c:v>
                </c:pt>
                <c:pt idx="2">
                  <c:v>1549</c:v>
                </c:pt>
                <c:pt idx="3">
                  <c:v>1006</c:v>
                </c:pt>
                <c:pt idx="4">
                  <c:v>701</c:v>
                </c:pt>
                <c:pt idx="5">
                  <c:v>618</c:v>
                </c:pt>
                <c:pt idx="6">
                  <c:v>523</c:v>
                </c:pt>
                <c:pt idx="7">
                  <c:v>254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338064"/>
        <c:axId val="148364800"/>
      </c:scatterChart>
      <c:valAx>
        <c:axId val="1483380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dirty="0" smtClean="0">
                    <a:solidFill>
                      <a:sysClr val="windowText" lastClr="000000"/>
                    </a:solidFill>
                  </a:rPr>
                  <a:t>Elapsed Time (Days)</a:t>
                </a:r>
                <a:endParaRPr lang="en-US" sz="1200" b="0" dirty="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42952803495368508"/>
              <c:y val="0.916666666666666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64800"/>
        <c:crosses val="autoZero"/>
        <c:crossBetween val="midCat"/>
      </c:valAx>
      <c:valAx>
        <c:axId val="14836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dirty="0" smtClean="0">
                    <a:solidFill>
                      <a:sysClr val="windowText" lastClr="000000"/>
                    </a:solidFill>
                  </a:rPr>
                  <a:t>Achievable</a:t>
                </a:r>
                <a:r>
                  <a:rPr lang="en-US" sz="1200" b="0" baseline="0" dirty="0" smtClean="0">
                    <a:solidFill>
                      <a:sysClr val="windowText" lastClr="000000"/>
                    </a:solidFill>
                  </a:rPr>
                  <a:t> Data Rate (bps)</a:t>
                </a:r>
                <a:endParaRPr lang="en-US" sz="1200" b="0" dirty="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32821264988935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38064"/>
        <c:crosses val="autoZero"/>
        <c:crossBetween val="midCat"/>
      </c:valAx>
      <c:spPr>
        <a:noFill/>
        <a:ln>
          <a:solidFill>
            <a:schemeClr val="accent1">
              <a:lumMod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ysClr val="windowText" lastClr="000000"/>
                </a:solidFill>
              </a:rPr>
              <a:t>Distance from Earth </a:t>
            </a:r>
            <a:r>
              <a:rPr lang="en-US" b="1" dirty="0" smtClean="0">
                <a:solidFill>
                  <a:sysClr val="windowText" lastClr="000000"/>
                </a:solidFill>
              </a:rPr>
              <a:t>vs</a:t>
            </a:r>
            <a:r>
              <a:rPr lang="en-US" b="1" dirty="0">
                <a:solidFill>
                  <a:sysClr val="windowText" lastClr="000000"/>
                </a:solidFill>
              </a:rPr>
              <a:t>. Mission Days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Distance (Mkm) vs. Mission Days</c:v>
          </c:tx>
          <c:spPr>
            <a:ln w="3175" cap="rnd">
              <a:solidFill>
                <a:srgbClr val="120098"/>
              </a:solidFill>
              <a:round/>
            </a:ln>
            <a:effectLst/>
          </c:spPr>
          <c:marker>
            <c:symbol val="none"/>
          </c:marker>
          <c:xVal>
            <c:numRef>
              <c:f>'Dist-To-Earth-full-mission-Nehr'!$A$2:$A$47520</c:f>
              <c:numCache>
                <c:formatCode>General</c:formatCode>
                <c:ptCount val="11"/>
                <c:pt idx="0">
                  <c:v>107</c:v>
                </c:pt>
                <c:pt idx="1">
                  <c:v>125.37</c:v>
                </c:pt>
                <c:pt idx="2">
                  <c:v>150</c:v>
                </c:pt>
                <c:pt idx="3">
                  <c:v>158.37</c:v>
                </c:pt>
                <c:pt idx="4">
                  <c:v>180</c:v>
                </c:pt>
                <c:pt idx="5">
                  <c:v>199.01</c:v>
                </c:pt>
                <c:pt idx="6">
                  <c:v>228</c:v>
                </c:pt>
                <c:pt idx="7">
                  <c:v>270</c:v>
                </c:pt>
                <c:pt idx="8">
                  <c:v>359.01</c:v>
                </c:pt>
                <c:pt idx="9">
                  <c:v>448</c:v>
                </c:pt>
                <c:pt idx="10">
                  <c:v>540</c:v>
                </c:pt>
              </c:numCache>
            </c:numRef>
          </c:xVal>
          <c:yVal>
            <c:numRef>
              <c:f>'Dist-To-Earth-full-mission-Nehr'!$D$2:$D$46658</c:f>
              <c:numCache>
                <c:formatCode>0.000000E+00</c:formatCode>
                <c:ptCount val="11"/>
                <c:pt idx="0">
                  <c:v>10.577</c:v>
                </c:pt>
                <c:pt idx="1">
                  <c:v>15.49</c:v>
                </c:pt>
                <c:pt idx="2">
                  <c:v>23.759</c:v>
                </c:pt>
                <c:pt idx="3">
                  <c:v>26.876999999999999</c:v>
                </c:pt>
                <c:pt idx="4">
                  <c:v>35.334000000000003</c:v>
                </c:pt>
                <c:pt idx="5">
                  <c:v>42.762999999999998</c:v>
                </c:pt>
                <c:pt idx="6">
                  <c:v>53.046999999999997</c:v>
                </c:pt>
                <c:pt idx="7">
                  <c:v>63.570999999999998</c:v>
                </c:pt>
                <c:pt idx="8">
                  <c:v>67.692999999999998</c:v>
                </c:pt>
                <c:pt idx="9">
                  <c:v>73.576999999999998</c:v>
                </c:pt>
                <c:pt idx="10">
                  <c:v>105.48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534216"/>
        <c:axId val="148160440"/>
      </c:scatterChart>
      <c:valAx>
        <c:axId val="1475342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0">
                    <a:solidFill>
                      <a:sysClr val="windowText" lastClr="000000"/>
                    </a:solidFill>
                  </a:rPr>
                  <a:t>Elapsed Time (Days)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160440"/>
        <c:crosses val="autoZero"/>
        <c:crossBetween val="midCat"/>
      </c:valAx>
      <c:valAx>
        <c:axId val="14816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0">
                    <a:solidFill>
                      <a:sysClr val="windowText" lastClr="000000"/>
                    </a:solidFill>
                  </a:rPr>
                  <a:t>Distance</a:t>
                </a:r>
                <a:r>
                  <a:rPr lang="en-US" b="0" baseline="0">
                    <a:solidFill>
                      <a:sysClr val="windowText" lastClr="000000"/>
                    </a:solidFill>
                  </a:rPr>
                  <a:t> from Earth (Mkm)</a:t>
                </a:r>
                <a:endParaRPr lang="en-US" b="0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53421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409DA-E875-434E-B63B-8C4FE6402D6C}" type="datetimeFigureOut">
              <a:rPr lang="en-US" smtClean="0"/>
              <a:pPr/>
              <a:t>4/21/2015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79A0B-EAEB-44B1-9C63-079F0713C6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02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*Make sure to emphasize correlating</a:t>
            </a:r>
            <a:r>
              <a:rPr lang="en-US" baseline="0" dirty="0" smtClean="0"/>
              <a:t> data, with TID and LET spectrometer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79A0B-EAEB-44B1-9C63-079F0713C66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91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34BCE7-D49F-4786-82E9-9318F2B783B5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4754" name="Placeholder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ce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1334" y="4409758"/>
            <a:ext cx="5122333" cy="417766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99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OMD-National-template-v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2" y="362588"/>
            <a:ext cx="6121398" cy="695745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2" y="1188713"/>
            <a:ext cx="6121398" cy="67394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3 July 02014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67" descr="NASA insignia RGB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182" y="255412"/>
            <a:ext cx="1166283" cy="100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81940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0" y="409704"/>
            <a:ext cx="8356799" cy="409704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75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01" y="819410"/>
            <a:ext cx="8843045" cy="5799505"/>
          </a:xfrm>
          <a:prstGeom prst="rect">
            <a:avLst/>
          </a:prstGeom>
        </p:spPr>
        <p:txBody>
          <a:bodyPr/>
          <a:lstStyle>
            <a:lvl1pPr marL="233363" indent="-233363">
              <a:defRPr sz="1600">
                <a:latin typeface="Arial Narrow"/>
                <a:cs typeface="Arial Narrow"/>
              </a:defRPr>
            </a:lvl1pPr>
            <a:lvl2pPr marL="512763" indent="-285750">
              <a:defRPr sz="1400">
                <a:latin typeface="Arial Narrow"/>
                <a:cs typeface="Arial Narrow"/>
              </a:defRPr>
            </a:lvl2pPr>
            <a:lvl3pPr marL="803275" indent="-228600">
              <a:defRPr sz="1400">
                <a:latin typeface="Arial Narrow"/>
                <a:cs typeface="Arial Narrow"/>
              </a:defRPr>
            </a:lvl3pPr>
            <a:lvl4pPr marL="1030288" indent="-228600">
              <a:defRPr sz="1200">
                <a:latin typeface="Arial Narrow"/>
                <a:cs typeface="Arial Narrow"/>
              </a:defRPr>
            </a:lvl4pPr>
            <a:lvl5pPr marL="1306513" indent="-228600"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3"/>
          </p:nvPr>
        </p:nvSpPr>
        <p:spPr>
          <a:xfrm>
            <a:off x="127003" y="401965"/>
            <a:ext cx="8254998" cy="502108"/>
          </a:xfrm>
          <a:prstGeom prst="rect">
            <a:avLst/>
          </a:prstGeom>
        </p:spPr>
        <p:txBody>
          <a:bodyPr vert="horz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1">
                <a:latin typeface="Arial Narrow"/>
                <a:cs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127199" y="-42893"/>
            <a:ext cx="8229600" cy="457808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FFFFFF"/>
                </a:solidFill>
                <a:latin typeface="Arial Narrow"/>
                <a:cs typeface="Arial Narrow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5" name="Date Placeholder 3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 smtClean="0"/>
              <a:t>3 July 02014</a:t>
            </a:r>
            <a:endParaRPr lang="en-US" dirty="0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fld id="{DF07178A-A57D-C748-BC79-22073AD067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67" descr="NASA insignia RGB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9667" y="59269"/>
            <a:ext cx="804333" cy="6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201" y="829734"/>
            <a:ext cx="4442925" cy="5732246"/>
          </a:xfrm>
          <a:prstGeom prst="rect">
            <a:avLst/>
          </a:prstGeom>
        </p:spPr>
        <p:txBody>
          <a:bodyPr>
            <a:normAutofit/>
          </a:bodyPr>
          <a:lstStyle>
            <a:lvl1pPr marL="173038" indent="-173038">
              <a:defRPr sz="1600">
                <a:latin typeface="Arial Narrow"/>
                <a:cs typeface="Arial Narrow"/>
              </a:defRPr>
            </a:lvl1pPr>
            <a:lvl2pPr marL="403225" indent="-173038">
              <a:defRPr sz="1400">
                <a:latin typeface="Arial Narrow"/>
                <a:cs typeface="Arial Narrow"/>
              </a:defRPr>
            </a:lvl2pPr>
            <a:lvl3pPr marL="633413" indent="-173038">
              <a:defRPr sz="1400">
                <a:latin typeface="Arial Narrow"/>
                <a:cs typeface="Arial Narrow"/>
              </a:defRPr>
            </a:lvl3pPr>
            <a:lvl4pPr marL="909638" indent="-228600">
              <a:defRPr sz="1200">
                <a:latin typeface="Arial Narrow"/>
                <a:cs typeface="Arial Narrow"/>
              </a:defRPr>
            </a:lvl4pPr>
            <a:lvl5pPr marL="909638" indent="-228600"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0124" y="829734"/>
            <a:ext cx="4450121" cy="5732246"/>
          </a:xfrm>
          <a:prstGeom prst="rect">
            <a:avLst/>
          </a:prstGeom>
        </p:spPr>
        <p:txBody>
          <a:bodyPr>
            <a:normAutofit/>
          </a:bodyPr>
          <a:lstStyle>
            <a:lvl1pPr marL="173038" indent="-173038">
              <a:defRPr sz="1600">
                <a:latin typeface="Arial Narrow"/>
                <a:cs typeface="Arial Narrow"/>
              </a:defRPr>
            </a:lvl1pPr>
            <a:lvl2pPr marL="403225" indent="-173038">
              <a:defRPr sz="1400">
                <a:latin typeface="Arial Narrow"/>
                <a:cs typeface="Arial Narrow"/>
              </a:defRPr>
            </a:lvl2pPr>
            <a:lvl3pPr marL="633413" indent="-173038">
              <a:defRPr sz="1400">
                <a:latin typeface="Arial Narrow"/>
                <a:cs typeface="Arial Narrow"/>
              </a:defRPr>
            </a:lvl3pPr>
            <a:lvl4pPr marL="906463" indent="-228600">
              <a:defRPr sz="1200">
                <a:latin typeface="Arial Narrow"/>
                <a:cs typeface="Arial Narrow"/>
              </a:defRPr>
            </a:lvl4pPr>
            <a:lvl5pPr marL="906463" indent="-228600"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F07178A-A57D-C748-BC79-22073AD067E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0" y="0"/>
            <a:ext cx="9144000" cy="81940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0" y="409704"/>
            <a:ext cx="8356799" cy="409704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75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67" descr="NASA insignia RGB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9667" y="59269"/>
            <a:ext cx="804333" cy="6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30"/>
          <p:cNvSpPr>
            <a:spLocks noGrp="1"/>
          </p:cNvSpPr>
          <p:nvPr>
            <p:ph type="body" sz="quarter" idx="13"/>
          </p:nvPr>
        </p:nvSpPr>
        <p:spPr>
          <a:xfrm>
            <a:off x="127003" y="401965"/>
            <a:ext cx="8254998" cy="502108"/>
          </a:xfrm>
          <a:prstGeom prst="rect">
            <a:avLst/>
          </a:prstGeom>
        </p:spPr>
        <p:txBody>
          <a:bodyPr vert="horz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1">
                <a:latin typeface="Arial Narrow"/>
                <a:cs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28"/>
          <p:cNvSpPr>
            <a:spLocks noGrp="1"/>
          </p:cNvSpPr>
          <p:nvPr>
            <p:ph type="title"/>
          </p:nvPr>
        </p:nvSpPr>
        <p:spPr>
          <a:xfrm>
            <a:off x="127199" y="-42893"/>
            <a:ext cx="8229600" cy="457808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FFFFFF"/>
                </a:solidFill>
                <a:latin typeface="Arial Narrow"/>
                <a:cs typeface="Arial Narrow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F07178A-A57D-C748-BC79-22073AD067E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81940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409704"/>
            <a:ext cx="8356799" cy="409704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75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67" descr="NASA insignia RGB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9667" y="59269"/>
            <a:ext cx="804333" cy="6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30"/>
          <p:cNvSpPr>
            <a:spLocks noGrp="1"/>
          </p:cNvSpPr>
          <p:nvPr>
            <p:ph type="body" sz="quarter" idx="13"/>
          </p:nvPr>
        </p:nvSpPr>
        <p:spPr>
          <a:xfrm>
            <a:off x="127003" y="401965"/>
            <a:ext cx="8254998" cy="502108"/>
          </a:xfrm>
          <a:prstGeom prst="rect">
            <a:avLst/>
          </a:prstGeom>
        </p:spPr>
        <p:txBody>
          <a:bodyPr vert="horz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1">
                <a:latin typeface="Arial Narrow"/>
                <a:cs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28"/>
          <p:cNvSpPr>
            <a:spLocks noGrp="1"/>
          </p:cNvSpPr>
          <p:nvPr>
            <p:ph type="title"/>
          </p:nvPr>
        </p:nvSpPr>
        <p:spPr>
          <a:xfrm>
            <a:off x="127199" y="-42893"/>
            <a:ext cx="8229600" cy="457808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FFFFFF"/>
                </a:solidFill>
                <a:latin typeface="Arial Narrow"/>
                <a:cs typeface="Arial Narrow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07178A-A57D-C748-BC79-22073AD067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668" indent="0">
              <a:buNone/>
              <a:defRPr sz="1800"/>
            </a:lvl2pPr>
            <a:lvl3pPr marL="913331" indent="0">
              <a:buNone/>
              <a:defRPr sz="1600"/>
            </a:lvl3pPr>
            <a:lvl4pPr marL="1369998" indent="0">
              <a:buNone/>
              <a:defRPr sz="1400"/>
            </a:lvl4pPr>
            <a:lvl5pPr marL="1826662" indent="0">
              <a:buNone/>
              <a:defRPr sz="1400"/>
            </a:lvl5pPr>
            <a:lvl6pPr marL="2283330" indent="0">
              <a:buNone/>
              <a:defRPr sz="1400"/>
            </a:lvl6pPr>
            <a:lvl7pPr marL="2739993" indent="0">
              <a:buNone/>
              <a:defRPr sz="1400"/>
            </a:lvl7pPr>
            <a:lvl8pPr marL="3196660" indent="0">
              <a:buNone/>
              <a:defRPr sz="1400"/>
            </a:lvl8pPr>
            <a:lvl9pPr marL="365332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455242">
              <a:defRPr>
                <a:ea typeface="MS PGothic" pitchFamily="34" charset="-128"/>
              </a:defRPr>
            </a:lvl1pPr>
          </a:lstStyle>
          <a:p>
            <a:r>
              <a:rPr lang="en-US" altLang="en-US">
                <a:cs typeface="ＭＳ Ｐゴシック"/>
              </a:rPr>
              <a:t>Speakers Bureau</a:t>
            </a:r>
            <a:r>
              <a:rPr lang="en-US" altLang="en-US">
                <a:solidFill>
                  <a:srgbClr val="FFFFFF"/>
                </a:solidFill>
                <a:cs typeface="ＭＳ Ｐゴシック"/>
              </a:rPr>
              <a:t> </a:t>
            </a:r>
            <a:r>
              <a:rPr lang="en-US" altLang="en-US" b="1">
                <a:solidFill>
                  <a:srgbClr val="FFFFFF"/>
                </a:solidFill>
                <a:cs typeface="ＭＳ Ｐゴシック"/>
              </a:rPr>
              <a:t>    </a:t>
            </a:r>
            <a:fld id="{27D6F177-0A26-41BD-A80B-6CA5F1C50999}" type="slidenum">
              <a:rPr lang="en-US" altLang="en-US" b="1">
                <a:solidFill>
                  <a:srgbClr val="FFFFFF"/>
                </a:solidFill>
                <a:cs typeface="ＭＳ Ｐゴシック"/>
              </a:rPr>
              <a:pPr/>
              <a:t>‹#›</a:t>
            </a:fld>
            <a:endParaRPr lang="en-US" altLang="en-US" b="1">
              <a:solidFill>
                <a:srgbClr val="FFFFFF"/>
              </a:solidFill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75204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455242">
              <a:defRPr>
                <a:ea typeface="MS PGothic" pitchFamily="34" charset="-128"/>
              </a:defRPr>
            </a:lvl1pPr>
          </a:lstStyle>
          <a:p>
            <a:r>
              <a:rPr lang="en-US" altLang="en-US">
                <a:cs typeface="ＭＳ Ｐゴシック"/>
              </a:rPr>
              <a:t>Speakers Bureau</a:t>
            </a:r>
            <a:r>
              <a:rPr lang="en-US" altLang="en-US">
                <a:solidFill>
                  <a:srgbClr val="FFFFFF"/>
                </a:solidFill>
                <a:cs typeface="ＭＳ Ｐゴシック"/>
              </a:rPr>
              <a:t> </a:t>
            </a:r>
            <a:r>
              <a:rPr lang="en-US" altLang="en-US" b="1">
                <a:solidFill>
                  <a:srgbClr val="FFFFFF"/>
                </a:solidFill>
                <a:cs typeface="ＭＳ Ｐゴシック"/>
              </a:rPr>
              <a:t>    </a:t>
            </a:r>
            <a:fld id="{964C9515-70D9-4675-B83D-6EB7448C4B3C}" type="slidenum">
              <a:rPr lang="en-US" altLang="en-US" b="1">
                <a:solidFill>
                  <a:srgbClr val="FFFFFF"/>
                </a:solidFill>
                <a:cs typeface="ＭＳ Ｐゴシック"/>
              </a:rPr>
              <a:pPr/>
              <a:t>‹#›</a:t>
            </a:fld>
            <a:endParaRPr lang="en-US" altLang="en-US" b="1">
              <a:solidFill>
                <a:srgbClr val="FFFFFF"/>
              </a:solidFill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9946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2212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848600" y="6477000"/>
            <a:ext cx="1146174" cy="304800"/>
          </a:xfrm>
        </p:spPr>
        <p:txBody>
          <a:bodyPr/>
          <a:lstStyle>
            <a:lvl1pPr defTabSz="455242">
              <a:defRPr>
                <a:ea typeface="MS PGothic" pitchFamily="34" charset="-128"/>
              </a:defRPr>
            </a:lvl1pPr>
          </a:lstStyle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‹#›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057400" y="64770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2015 Interplanetary</a:t>
            </a:r>
            <a:r>
              <a:rPr lang="en-US" sz="1200" baseline="0" dirty="0" smtClean="0"/>
              <a:t> Small Satellite Conference</a:t>
            </a:r>
            <a:r>
              <a:rPr lang="en-US" sz="1200" dirty="0" smtClean="0"/>
              <a:t>, 4/27-28/15 </a:t>
            </a:r>
            <a:endParaRPr lang="en-US" sz="1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37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86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60E3AAB-F752-465B-986A-1A22ABBDDC46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937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876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728075" y="6515100"/>
            <a:ext cx="352425" cy="317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666A2779-5EC8-4021-B8CE-438AE85A787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54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45AC-9DF0-044D-914A-3B030182A61D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3233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2B9A-09BC-AB4A-823A-468C2F69500E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5272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FA35-25C1-1C4D-BB58-4A3CC5782545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756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467-E256-7A48-BE6D-E4E34AA518E6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1581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5C5D-D828-B447-B976-2956BE7F38B6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1521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77D6E-500D-9D41-8235-70152A0691C5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6088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E49F7-4BD1-BA47-A62D-F2C0E6C93310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5229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A6BBC-7E20-4F4D-8F60-98FE7BB27D10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611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70477-F597-4542-8057-6A5CBE1C7DD7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10937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5C7E0-2C36-1E47-80C8-29FBD4D12AE6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3310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6509-DCB7-274A-9004-7825A57EF747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5812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14"/>
          <p:cNvSpPr>
            <a:spLocks noGrp="1"/>
          </p:cNvSpPr>
          <p:nvPr>
            <p:ph type="dt" sz="half" idx="2"/>
          </p:nvPr>
        </p:nvSpPr>
        <p:spPr>
          <a:xfrm>
            <a:off x="0" y="6588100"/>
            <a:ext cx="2133600" cy="366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000000"/>
                </a:solidFill>
                <a:latin typeface="Arial Narrow"/>
                <a:cs typeface="Arial Narrow"/>
              </a:defRPr>
            </a:lvl1pPr>
          </a:lstStyle>
          <a:p>
            <a:r>
              <a:rPr lang="en-US" smtClean="0"/>
              <a:t>3 July 02014</a:t>
            </a:r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>
          <a:xfrm>
            <a:off x="3124200" y="6588100"/>
            <a:ext cx="2895600" cy="366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FF0000"/>
                </a:solidFill>
                <a:latin typeface="Arial Narrow"/>
                <a:cs typeface="Arial Narrow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4"/>
          </p:nvPr>
        </p:nvSpPr>
        <p:spPr>
          <a:xfrm>
            <a:off x="7010400" y="6588100"/>
            <a:ext cx="2133600" cy="366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000000"/>
                </a:solidFill>
                <a:latin typeface="Arial Narrow"/>
                <a:cs typeface="Arial Narrow"/>
              </a:defRPr>
            </a:lvl1pPr>
          </a:lstStyle>
          <a:p>
            <a:fld id="{DF07178A-A57D-C748-BC79-22073AD067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Font typeface="Arial"/>
        <a:buChar char="•"/>
        <a:tabLst/>
        <a:defRPr sz="20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463550" indent="-233363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693738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909638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1"/>
          <p:cNvSpPr>
            <a:spLocks noChangeArrowheads="1"/>
          </p:cNvSpPr>
          <p:nvPr/>
        </p:nvSpPr>
        <p:spPr bwMode="auto">
          <a:xfrm>
            <a:off x="0" y="0"/>
            <a:ext cx="9144000" cy="8461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33" tIns="45667" rIns="91333" bIns="45667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  <a:latin typeface="Helvetica Neue Black Condensed" pitchFamily="-84" charset="0"/>
              <a:cs typeface="ＭＳ Ｐゴシック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grpSp>
        <p:nvGrpSpPr>
          <p:cNvPr id="26628" name="Group 11"/>
          <p:cNvGrpSpPr>
            <a:grpSpLocks/>
          </p:cNvGrpSpPr>
          <p:nvPr/>
        </p:nvGrpSpPr>
        <p:grpSpPr bwMode="auto">
          <a:xfrm>
            <a:off x="0" y="6397625"/>
            <a:ext cx="5715000" cy="460375"/>
            <a:chOff x="0" y="4030"/>
            <a:chExt cx="3600" cy="290"/>
          </a:xfrm>
        </p:grpSpPr>
        <p:sp>
          <p:nvSpPr>
            <p:cNvPr id="26633" name="Line 12"/>
            <p:cNvSpPr>
              <a:spLocks noChangeShapeType="1"/>
            </p:cNvSpPr>
            <p:nvPr userDrawn="1"/>
          </p:nvSpPr>
          <p:spPr bwMode="auto">
            <a:xfrm>
              <a:off x="0" y="4174"/>
              <a:ext cx="360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4" name="Line 13"/>
            <p:cNvSpPr>
              <a:spLocks noChangeShapeType="1"/>
            </p:cNvSpPr>
            <p:nvPr userDrawn="1"/>
          </p:nvSpPr>
          <p:spPr bwMode="auto">
            <a:xfrm rot="-5400000">
              <a:off x="317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5" name="Line 14"/>
            <p:cNvSpPr>
              <a:spLocks noChangeShapeType="1"/>
            </p:cNvSpPr>
            <p:nvPr userDrawn="1"/>
          </p:nvSpPr>
          <p:spPr bwMode="auto">
            <a:xfrm rot="-5400000">
              <a:off x="331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6" name="Line 15"/>
            <p:cNvSpPr>
              <a:spLocks noChangeShapeType="1"/>
            </p:cNvSpPr>
            <p:nvPr userDrawn="1"/>
          </p:nvSpPr>
          <p:spPr bwMode="auto">
            <a:xfrm rot="-5400000">
              <a:off x="302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7" name="Line 16"/>
            <p:cNvSpPr>
              <a:spLocks noChangeShapeType="1"/>
            </p:cNvSpPr>
            <p:nvPr userDrawn="1"/>
          </p:nvSpPr>
          <p:spPr bwMode="auto">
            <a:xfrm rot="-5400000">
              <a:off x="2597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8" name="Line 17"/>
            <p:cNvSpPr>
              <a:spLocks noChangeShapeType="1"/>
            </p:cNvSpPr>
            <p:nvPr userDrawn="1"/>
          </p:nvSpPr>
          <p:spPr bwMode="auto">
            <a:xfrm rot="-5400000">
              <a:off x="274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39" name="Line 18"/>
            <p:cNvSpPr>
              <a:spLocks noChangeShapeType="1"/>
            </p:cNvSpPr>
            <p:nvPr userDrawn="1"/>
          </p:nvSpPr>
          <p:spPr bwMode="auto">
            <a:xfrm rot="-5400000">
              <a:off x="288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0" name="Line 19"/>
            <p:cNvSpPr>
              <a:spLocks noChangeShapeType="1"/>
            </p:cNvSpPr>
            <p:nvPr userDrawn="1"/>
          </p:nvSpPr>
          <p:spPr bwMode="auto">
            <a:xfrm rot="-5400000">
              <a:off x="245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1" name="Line 20"/>
            <p:cNvSpPr>
              <a:spLocks noChangeShapeType="1"/>
            </p:cNvSpPr>
            <p:nvPr userDrawn="1"/>
          </p:nvSpPr>
          <p:spPr bwMode="auto">
            <a:xfrm rot="-5400000">
              <a:off x="230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2" name="Line 21"/>
            <p:cNvSpPr>
              <a:spLocks noChangeShapeType="1"/>
            </p:cNvSpPr>
            <p:nvPr userDrawn="1"/>
          </p:nvSpPr>
          <p:spPr bwMode="auto">
            <a:xfrm rot="-5400000">
              <a:off x="1877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3" name="Line 22"/>
            <p:cNvSpPr>
              <a:spLocks noChangeShapeType="1"/>
            </p:cNvSpPr>
            <p:nvPr userDrawn="1"/>
          </p:nvSpPr>
          <p:spPr bwMode="auto">
            <a:xfrm rot="-5400000">
              <a:off x="202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4" name="Line 23"/>
            <p:cNvSpPr>
              <a:spLocks noChangeShapeType="1"/>
            </p:cNvSpPr>
            <p:nvPr userDrawn="1"/>
          </p:nvSpPr>
          <p:spPr bwMode="auto">
            <a:xfrm rot="-5400000">
              <a:off x="216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5" name="Line 24"/>
            <p:cNvSpPr>
              <a:spLocks noChangeShapeType="1"/>
            </p:cNvSpPr>
            <p:nvPr userDrawn="1"/>
          </p:nvSpPr>
          <p:spPr bwMode="auto">
            <a:xfrm rot="-5400000">
              <a:off x="173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6" name="Line 25"/>
            <p:cNvSpPr>
              <a:spLocks noChangeShapeType="1"/>
            </p:cNvSpPr>
            <p:nvPr userDrawn="1"/>
          </p:nvSpPr>
          <p:spPr bwMode="auto">
            <a:xfrm rot="-5400000">
              <a:off x="129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7" name="Line 26"/>
            <p:cNvSpPr>
              <a:spLocks noChangeShapeType="1"/>
            </p:cNvSpPr>
            <p:nvPr userDrawn="1"/>
          </p:nvSpPr>
          <p:spPr bwMode="auto">
            <a:xfrm rot="-5400000">
              <a:off x="144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8" name="Line 27"/>
            <p:cNvSpPr>
              <a:spLocks noChangeShapeType="1"/>
            </p:cNvSpPr>
            <p:nvPr userDrawn="1"/>
          </p:nvSpPr>
          <p:spPr bwMode="auto">
            <a:xfrm rot="-5400000">
              <a:off x="158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49" name="Line 28"/>
            <p:cNvSpPr>
              <a:spLocks noChangeShapeType="1"/>
            </p:cNvSpPr>
            <p:nvPr userDrawn="1"/>
          </p:nvSpPr>
          <p:spPr bwMode="auto">
            <a:xfrm rot="-5400000">
              <a:off x="115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0" name="Line 29"/>
            <p:cNvSpPr>
              <a:spLocks noChangeShapeType="1"/>
            </p:cNvSpPr>
            <p:nvPr userDrawn="1"/>
          </p:nvSpPr>
          <p:spPr bwMode="auto">
            <a:xfrm rot="-5400000">
              <a:off x="72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1" name="Line 30"/>
            <p:cNvSpPr>
              <a:spLocks noChangeShapeType="1"/>
            </p:cNvSpPr>
            <p:nvPr userDrawn="1"/>
          </p:nvSpPr>
          <p:spPr bwMode="auto">
            <a:xfrm rot="-5400000">
              <a:off x="86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2" name="Line 31"/>
            <p:cNvSpPr>
              <a:spLocks noChangeShapeType="1"/>
            </p:cNvSpPr>
            <p:nvPr userDrawn="1"/>
          </p:nvSpPr>
          <p:spPr bwMode="auto">
            <a:xfrm rot="-5400000">
              <a:off x="101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3" name="Line 32"/>
            <p:cNvSpPr>
              <a:spLocks noChangeShapeType="1"/>
            </p:cNvSpPr>
            <p:nvPr userDrawn="1"/>
          </p:nvSpPr>
          <p:spPr bwMode="auto">
            <a:xfrm rot="-5400000">
              <a:off x="577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4" name="Line 33"/>
            <p:cNvSpPr>
              <a:spLocks noChangeShapeType="1"/>
            </p:cNvSpPr>
            <p:nvPr userDrawn="1"/>
          </p:nvSpPr>
          <p:spPr bwMode="auto">
            <a:xfrm rot="-5400000">
              <a:off x="149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5" name="Line 34"/>
            <p:cNvSpPr>
              <a:spLocks noChangeShapeType="1"/>
            </p:cNvSpPr>
            <p:nvPr userDrawn="1"/>
          </p:nvSpPr>
          <p:spPr bwMode="auto">
            <a:xfrm rot="-5400000">
              <a:off x="291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6" name="Line 35"/>
            <p:cNvSpPr>
              <a:spLocks noChangeShapeType="1"/>
            </p:cNvSpPr>
            <p:nvPr userDrawn="1"/>
          </p:nvSpPr>
          <p:spPr bwMode="auto">
            <a:xfrm rot="-5400000">
              <a:off x="433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  <p:sp>
          <p:nvSpPr>
            <p:cNvPr id="26657" name="Line 36"/>
            <p:cNvSpPr>
              <a:spLocks noChangeShapeType="1"/>
            </p:cNvSpPr>
            <p:nvPr userDrawn="1"/>
          </p:nvSpPr>
          <p:spPr bwMode="auto">
            <a:xfrm rot="-5400000">
              <a:off x="5" y="4177"/>
              <a:ext cx="290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455242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ＭＳ Ｐゴシック"/>
              </a:endParaRPr>
            </a:p>
          </p:txBody>
        </p:sp>
      </p:grpSp>
      <p:sp>
        <p:nvSpPr>
          <p:cNvPr id="1092" name="Line 68"/>
          <p:cNvSpPr>
            <a:spLocks noChangeShapeType="1"/>
          </p:cNvSpPr>
          <p:nvPr/>
        </p:nvSpPr>
        <p:spPr bwMode="auto">
          <a:xfrm flipH="1">
            <a:off x="0" y="8382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</p:spPr>
        <p:txBody>
          <a:bodyPr wrap="none" lIns="91333" tIns="45667" rIns="91333" bIns="45667" anchor="ctr"/>
          <a:lstStyle/>
          <a:p>
            <a:pPr defTabSz="91333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Helvetica Neue Black Condensed"/>
              <a:ea typeface="ＭＳ Ｐゴシック"/>
              <a:cs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7999" y="6477000"/>
            <a:ext cx="2136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>
            <a:lvl1pPr algn="r" defTabSz="912065" eaLnBrk="0" hangingPunct="0">
              <a:defRPr sz="1000">
                <a:solidFill>
                  <a:srgbClr val="000000"/>
                </a:solidFill>
                <a:latin typeface="Arial" pitchFamily="34" charset="0"/>
                <a:ea typeface="ヒラギノ角ゴ Pro W3" pitchFamily="-8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C6F228-37F8-4842-B430-F9A8CDDA9543}" type="slidenum">
              <a:rPr lang="en-US" altLang="en-US"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cs typeface="ＭＳ Ｐゴシック"/>
            </a:endParaRPr>
          </a:p>
        </p:txBody>
      </p:sp>
      <p:sp>
        <p:nvSpPr>
          <p:cNvPr id="26632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766763" y="111125"/>
            <a:ext cx="75422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26630" name="Picture 72" descr="NASA insignia RGB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3" y="111125"/>
            <a:ext cx="6858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211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96" r:id="rId4"/>
    <p:sldLayoutId id="2147483697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n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MS PGothic" pitchFamily="34" charset="-128"/>
          <a:cs typeface="ＭＳ Ｐゴシック" pitchFamily="-80" charset="-128"/>
        </a:defRPr>
      </a:lvl5pPr>
      <a:lvl6pPr marL="45666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6pPr>
      <a:lvl7pPr marL="91333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7pPr>
      <a:lvl8pPr marL="136999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8pPr>
      <a:lvl9pPr marL="1826662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charset="0"/>
          <a:ea typeface="ＭＳ Ｐゴシック" pitchFamily="-80" charset="-128"/>
          <a:cs typeface="ＭＳ Ｐゴシック" pitchFamily="-80" charset="-128"/>
        </a:defRPr>
      </a:lvl9pPr>
    </p:titleStyle>
    <p:bodyStyle>
      <a:lvl1pPr marL="223655" indent="-22365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6827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678896" indent="-21889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912065" indent="-229999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135719" indent="-220481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593572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050239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06904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63570" indent="-22199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6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31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8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62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3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93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60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324" algn="l" defTabSz="4566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BD616-7BB7-694F-8399-9E8618B3EBC2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/>
              <a:t>4/21/2015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837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.xml"/><Relationship Id="rId5" Type="http://schemas.openxmlformats.org/officeDocument/2006/relationships/image" Target="../media/image36.png"/><Relationship Id="rId4" Type="http://schemas.openxmlformats.org/officeDocument/2006/relationships/package" Target="../embeddings/Microsoft_Word_Document1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457200"/>
            <a:ext cx="7391400" cy="5562600"/>
          </a:xfrm>
        </p:spPr>
        <p:txBody>
          <a:bodyPr/>
          <a:lstStyle/>
          <a:p>
            <a:r>
              <a:rPr lang="en-US" sz="2800" dirty="0" err="1" smtClean="0"/>
              <a:t>BioSentinel</a:t>
            </a:r>
            <a:r>
              <a:rPr lang="en-US" sz="2800" dirty="0" smtClean="0"/>
              <a:t>: Mission Development </a:t>
            </a:r>
            <a:br>
              <a:rPr lang="en-US" sz="2800" dirty="0" smtClean="0"/>
            </a:br>
            <a:r>
              <a:rPr lang="en-US" sz="2800" dirty="0" smtClean="0"/>
              <a:t>of a Radiation Biosensor to Gauge DNA Damage and Repair Beyond Low Earth Orbit on a 6U </a:t>
            </a:r>
            <a:r>
              <a:rPr lang="en-US" sz="2800" dirty="0" err="1" smtClean="0"/>
              <a:t>Nanosatellite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Vanessa Kuroda – Communications Subsystem Lead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2015 Interplanetary Small Satellite Conference, </a:t>
            </a:r>
            <a:br>
              <a:rPr lang="en-US" sz="2000" dirty="0" smtClean="0"/>
            </a:br>
            <a:r>
              <a:rPr lang="en-US" sz="2000" dirty="0" smtClean="0"/>
              <a:t>Santa Clara, CA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4/27/15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194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64225"/>
            <a:ext cx="914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81963" y="1484000"/>
            <a:ext cx="4667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638773">
            <a:off x="2709863" y="2057087"/>
            <a:ext cx="282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2736537"/>
            <a:ext cx="39687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1762" y="4736787"/>
            <a:ext cx="722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2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5041587"/>
            <a:ext cx="311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8" name="Text Box 12"/>
          <p:cNvSpPr txBox="1">
            <a:spLocks noChangeArrowheads="1"/>
          </p:cNvSpPr>
          <p:nvPr/>
        </p:nvSpPr>
        <p:spPr bwMode="auto">
          <a:xfrm rot="16200000">
            <a:off x="102354" y="3512437"/>
            <a:ext cx="17715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Distance from Earth</a:t>
            </a:r>
            <a:endParaRPr lang="en-US" sz="2400" b="1" dirty="0">
              <a:solidFill>
                <a:srgbClr val="FF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1752600" y="2069787"/>
            <a:ext cx="0" cy="381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5724129" y="5786735"/>
            <a:ext cx="24482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Mission Duration</a:t>
            </a:r>
            <a:endParaRPr lang="en-US" sz="2400" b="1" dirty="0">
              <a:solidFill>
                <a:srgbClr val="FF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 rot="-24184442">
            <a:off x="1279525" y="580358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Minutes</a:t>
            </a:r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2209800" y="5574987"/>
            <a:ext cx="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 rot="-24184442">
            <a:off x="1524000" y="5963925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12.5 Days</a:t>
            </a:r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2943225" y="5574987"/>
            <a:ext cx="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>
            <a:off x="8315325" y="5574987"/>
            <a:ext cx="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17" name="Line 21"/>
          <p:cNvSpPr>
            <a:spLocks noChangeShapeType="1"/>
          </p:cNvSpPr>
          <p:nvPr/>
        </p:nvSpPr>
        <p:spPr bwMode="auto">
          <a:xfrm flipH="1">
            <a:off x="1524000" y="527018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18" name="Line 22"/>
          <p:cNvSpPr>
            <a:spLocks noChangeShapeType="1"/>
          </p:cNvSpPr>
          <p:nvPr/>
        </p:nvSpPr>
        <p:spPr bwMode="auto">
          <a:xfrm flipH="1">
            <a:off x="1524000" y="487648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19" name="Line 23"/>
          <p:cNvSpPr>
            <a:spLocks noChangeShapeType="1"/>
          </p:cNvSpPr>
          <p:nvPr/>
        </p:nvSpPr>
        <p:spPr bwMode="auto">
          <a:xfrm flipH="1">
            <a:off x="1524000" y="290798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20" name="Line 24"/>
          <p:cNvSpPr>
            <a:spLocks noChangeShapeType="1"/>
          </p:cNvSpPr>
          <p:nvPr/>
        </p:nvSpPr>
        <p:spPr bwMode="auto">
          <a:xfrm flipH="1">
            <a:off x="1524000" y="229838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21" name="Line 25"/>
          <p:cNvSpPr>
            <a:spLocks noChangeShapeType="1"/>
          </p:cNvSpPr>
          <p:nvPr/>
        </p:nvSpPr>
        <p:spPr bwMode="auto">
          <a:xfrm flipH="1">
            <a:off x="1524000" y="176498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>
            <a:off x="1752600" y="1536387"/>
            <a:ext cx="0" cy="381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2514600" y="5811525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6 Months</a:t>
            </a:r>
          </a:p>
        </p:txBody>
      </p:sp>
      <p:sp>
        <p:nvSpPr>
          <p:cNvPr id="29724" name="Line 28"/>
          <p:cNvSpPr>
            <a:spLocks noChangeShapeType="1"/>
          </p:cNvSpPr>
          <p:nvPr/>
        </p:nvSpPr>
        <p:spPr bwMode="auto">
          <a:xfrm>
            <a:off x="1981200" y="5574987"/>
            <a:ext cx="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25" name="Text Box 29"/>
          <p:cNvSpPr txBox="1">
            <a:spLocks noChangeArrowheads="1"/>
          </p:cNvSpPr>
          <p:nvPr/>
        </p:nvSpPr>
        <p:spPr bwMode="auto">
          <a:xfrm>
            <a:off x="7953821" y="5821843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3 Years</a:t>
            </a: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381000" y="511778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62 mi</a:t>
            </a:r>
          </a:p>
        </p:txBody>
      </p:sp>
      <p:sp>
        <p:nvSpPr>
          <p:cNvPr id="29727" name="Text Box 31"/>
          <p:cNvSpPr txBox="1">
            <a:spLocks noChangeArrowheads="1"/>
          </p:cNvSpPr>
          <p:nvPr/>
        </p:nvSpPr>
        <p:spPr bwMode="auto">
          <a:xfrm>
            <a:off x="381000" y="473678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180-300 mi</a:t>
            </a:r>
          </a:p>
        </p:txBody>
      </p:sp>
      <p:sp>
        <p:nvSpPr>
          <p:cNvPr id="29728" name="Text Box 32"/>
          <p:cNvSpPr txBox="1">
            <a:spLocks noChangeArrowheads="1"/>
          </p:cNvSpPr>
          <p:nvPr/>
        </p:nvSpPr>
        <p:spPr bwMode="auto">
          <a:xfrm>
            <a:off x="381000" y="275558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240,000 mi</a:t>
            </a:r>
          </a:p>
        </p:txBody>
      </p:sp>
      <p:sp>
        <p:nvSpPr>
          <p:cNvPr id="29729" name="Text Box 33"/>
          <p:cNvSpPr txBox="1">
            <a:spLocks noChangeArrowheads="1"/>
          </p:cNvSpPr>
          <p:nvPr/>
        </p:nvSpPr>
        <p:spPr bwMode="auto">
          <a:xfrm>
            <a:off x="381000" y="2145987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Millions mi</a:t>
            </a: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304800" y="1612587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36 million mi</a:t>
            </a:r>
          </a:p>
        </p:txBody>
      </p:sp>
      <p:sp>
        <p:nvSpPr>
          <p:cNvPr id="29731" name="Rectangle 35"/>
          <p:cNvSpPr>
            <a:spLocks noChangeArrowheads="1"/>
          </p:cNvSpPr>
          <p:nvPr/>
        </p:nvSpPr>
        <p:spPr bwMode="auto">
          <a:xfrm>
            <a:off x="2295524" y="4508188"/>
            <a:ext cx="1846263" cy="1033462"/>
          </a:xfrm>
          <a:prstGeom prst="rect">
            <a:avLst/>
          </a:prstGeom>
          <a:solidFill>
            <a:srgbClr val="00FF00">
              <a:alpha val="42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1752600" y="2679387"/>
            <a:ext cx="542925" cy="2895600"/>
          </a:xfrm>
          <a:prstGeom prst="rect">
            <a:avLst/>
          </a:prstGeom>
          <a:solidFill>
            <a:srgbClr val="00FF00">
              <a:alpha val="42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33" name="Line 37"/>
          <p:cNvSpPr>
            <a:spLocks noChangeShapeType="1"/>
          </p:cNvSpPr>
          <p:nvPr/>
        </p:nvSpPr>
        <p:spPr bwMode="auto">
          <a:xfrm flipH="1">
            <a:off x="1752600" y="5574987"/>
            <a:ext cx="6807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34" name="Line 38"/>
          <p:cNvSpPr>
            <a:spLocks noChangeShapeType="1"/>
          </p:cNvSpPr>
          <p:nvPr/>
        </p:nvSpPr>
        <p:spPr bwMode="auto">
          <a:xfrm>
            <a:off x="1752600" y="2679387"/>
            <a:ext cx="0" cy="2895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5791200" y="3886200"/>
            <a:ext cx="15695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Calibri"/>
                <a:ea typeface="ＭＳ Ｐゴシック" charset="0"/>
                <a:cs typeface="ＭＳ Ｐゴシック" charset="0"/>
              </a:rPr>
              <a:t>Unknown</a:t>
            </a:r>
            <a:endParaRPr lang="en-US" sz="2400" b="1" dirty="0">
              <a:solidFill>
                <a:srgbClr val="FFFF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36" name="Text Box 40"/>
          <p:cNvSpPr txBox="1">
            <a:spLocks noChangeArrowheads="1"/>
          </p:cNvSpPr>
          <p:nvPr/>
        </p:nvSpPr>
        <p:spPr bwMode="auto">
          <a:xfrm>
            <a:off x="1976437" y="4538349"/>
            <a:ext cx="1031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Calibri"/>
                <a:ea typeface="ＭＳ Ｐゴシック" charset="0"/>
                <a:cs typeface="ＭＳ Ｐゴシック" charset="0"/>
              </a:rPr>
              <a:t>Known</a:t>
            </a:r>
          </a:p>
        </p:txBody>
      </p:sp>
      <p:sp>
        <p:nvSpPr>
          <p:cNvPr id="29742" name="Line 46"/>
          <p:cNvSpPr>
            <a:spLocks noChangeShapeType="1"/>
          </p:cNvSpPr>
          <p:nvPr/>
        </p:nvSpPr>
        <p:spPr bwMode="auto">
          <a:xfrm>
            <a:off x="4141788" y="5574987"/>
            <a:ext cx="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9743" name="Text Box 47"/>
          <p:cNvSpPr txBox="1">
            <a:spLocks noChangeArrowheads="1"/>
          </p:cNvSpPr>
          <p:nvPr/>
        </p:nvSpPr>
        <p:spPr bwMode="auto">
          <a:xfrm>
            <a:off x="3749675" y="580358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12 Months</a:t>
            </a:r>
          </a:p>
        </p:txBody>
      </p:sp>
      <p:sp>
        <p:nvSpPr>
          <p:cNvPr id="2" name="Rectangle 3"/>
          <p:cNvSpPr txBox="1">
            <a:spLocks/>
          </p:cNvSpPr>
          <p:nvPr/>
        </p:nvSpPr>
        <p:spPr>
          <a:xfrm>
            <a:off x="4141788" y="4736787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Extended ISS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3017838" y="2145987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NEA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7446963" y="1536387"/>
            <a:ext cx="604837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FFFFFF"/>
                </a:solidFill>
                <a:latin typeface="Calibri"/>
                <a:ea typeface="ＭＳ Ｐゴシック" charset="0"/>
                <a:cs typeface="ＭＳ Ｐゴシック" charset="0"/>
              </a:rPr>
              <a:t>Mars</a:t>
            </a:r>
          </a:p>
        </p:txBody>
      </p:sp>
      <p:sp>
        <p:nvSpPr>
          <p:cNvPr id="7" name="Rectangle 3"/>
          <p:cNvSpPr txBox="1">
            <a:spLocks/>
          </p:cNvSpPr>
          <p:nvPr/>
        </p:nvSpPr>
        <p:spPr>
          <a:xfrm>
            <a:off x="8172400" y="836712"/>
            <a:ext cx="792087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FFFFFF"/>
                </a:solidFill>
                <a:latin typeface="Calibri"/>
                <a:ea typeface="ＭＳ Ｐゴシック" charset="0"/>
                <a:cs typeface="ＭＳ Ｐゴシック" charset="0"/>
              </a:rPr>
              <a:t>Beyond</a:t>
            </a:r>
          </a:p>
        </p:txBody>
      </p:sp>
      <p:sp>
        <p:nvSpPr>
          <p:cNvPr id="49" name="Rectangle 3"/>
          <p:cNvSpPr txBox="1">
            <a:spLocks/>
          </p:cNvSpPr>
          <p:nvPr/>
        </p:nvSpPr>
        <p:spPr>
          <a:xfrm>
            <a:off x="2492375" y="2584137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•  L2</a:t>
            </a:r>
            <a:endParaRPr lang="en-US" sz="1400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Slide Number Placeholder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96D65-F92A-7645-A865-A43E6AF441E1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Arc 8"/>
          <p:cNvSpPr/>
          <p:nvPr/>
        </p:nvSpPr>
        <p:spPr>
          <a:xfrm flipH="1">
            <a:off x="2195736" y="1357347"/>
            <a:ext cx="6120680" cy="2520280"/>
          </a:xfrm>
          <a:prstGeom prst="arc">
            <a:avLst>
              <a:gd name="adj1" fmla="val 16161553"/>
              <a:gd name="adj2" fmla="val 2157951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3366FF"/>
              </a:solidFill>
              <a:latin typeface="Calibri"/>
            </a:endParaRPr>
          </a:p>
        </p:txBody>
      </p:sp>
      <p:sp>
        <p:nvSpPr>
          <p:cNvPr id="46" name="Line 46"/>
          <p:cNvSpPr>
            <a:spLocks noChangeShapeType="1"/>
          </p:cNvSpPr>
          <p:nvPr/>
        </p:nvSpPr>
        <p:spPr bwMode="auto">
          <a:xfrm>
            <a:off x="5249590" y="5576475"/>
            <a:ext cx="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47" name="Text Box 47"/>
          <p:cNvSpPr txBox="1">
            <a:spLocks noChangeArrowheads="1"/>
          </p:cNvSpPr>
          <p:nvPr/>
        </p:nvSpPr>
        <p:spPr bwMode="auto">
          <a:xfrm>
            <a:off x="4857477" y="5805075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18 </a:t>
            </a:r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Months</a:t>
            </a:r>
          </a:p>
        </p:txBody>
      </p:sp>
      <p:sp>
        <p:nvSpPr>
          <p:cNvPr id="48" name="Text Box 34"/>
          <p:cNvSpPr txBox="1">
            <a:spLocks noChangeArrowheads="1"/>
          </p:cNvSpPr>
          <p:nvPr/>
        </p:nvSpPr>
        <p:spPr bwMode="auto">
          <a:xfrm>
            <a:off x="2915816" y="1700619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 smtClean="0">
                <a:solidFill>
                  <a:srgbClr val="3366FF"/>
                </a:solidFill>
                <a:latin typeface="Calibri"/>
                <a:ea typeface="ＭＳ Ｐゴシック" charset="0"/>
                <a:cs typeface="ＭＳ Ｐゴシック" charset="0"/>
              </a:rPr>
              <a:t>25 </a:t>
            </a:r>
            <a:r>
              <a:rPr lang="en-US" sz="1400" dirty="0">
                <a:solidFill>
                  <a:srgbClr val="3366FF"/>
                </a:solidFill>
                <a:latin typeface="Calibri"/>
                <a:ea typeface="ＭＳ Ｐゴシック" charset="0"/>
                <a:cs typeface="ＭＳ Ｐゴシック" charset="0"/>
              </a:rPr>
              <a:t>million mi</a:t>
            </a:r>
          </a:p>
        </p:txBody>
      </p:sp>
      <p:sp>
        <p:nvSpPr>
          <p:cNvPr id="51" name="Text Box 34"/>
          <p:cNvSpPr txBox="1">
            <a:spLocks noChangeArrowheads="1"/>
          </p:cNvSpPr>
          <p:nvPr/>
        </p:nvSpPr>
        <p:spPr bwMode="auto">
          <a:xfrm>
            <a:off x="4716016" y="1412776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3366FF"/>
                </a:solidFill>
                <a:latin typeface="Calibri"/>
                <a:ea typeface="ＭＳ Ｐゴシック" charset="0"/>
                <a:cs typeface="ＭＳ Ｐゴシック" charset="0"/>
              </a:rPr>
              <a:t>6</a:t>
            </a:r>
            <a:r>
              <a:rPr lang="en-US" sz="1400" dirty="0" smtClean="0">
                <a:solidFill>
                  <a:srgbClr val="3366FF"/>
                </a:solidFill>
                <a:latin typeface="Calibri"/>
                <a:ea typeface="ＭＳ Ｐゴシック" charset="0"/>
                <a:cs typeface="ＭＳ Ｐゴシック" charset="0"/>
              </a:rPr>
              <a:t>5 </a:t>
            </a:r>
            <a:r>
              <a:rPr lang="en-US" sz="1400" dirty="0">
                <a:solidFill>
                  <a:srgbClr val="3366FF"/>
                </a:solidFill>
                <a:latin typeface="Calibri"/>
                <a:ea typeface="ＭＳ Ｐゴシック" charset="0"/>
                <a:cs typeface="ＭＳ Ｐゴシック" charset="0"/>
              </a:rPr>
              <a:t>million mi</a:t>
            </a:r>
          </a:p>
        </p:txBody>
      </p:sp>
      <p:sp>
        <p:nvSpPr>
          <p:cNvPr id="3" name="Oval 2"/>
          <p:cNvSpPr/>
          <p:nvPr/>
        </p:nvSpPr>
        <p:spPr>
          <a:xfrm>
            <a:off x="2895600" y="1752600"/>
            <a:ext cx="72008" cy="72008"/>
          </a:xfrm>
          <a:prstGeom prst="ellipse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261992" y="1295400"/>
            <a:ext cx="72008" cy="7200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Rectangle 3"/>
          <p:cNvSpPr txBox="1">
            <a:spLocks/>
          </p:cNvSpPr>
          <p:nvPr/>
        </p:nvSpPr>
        <p:spPr>
          <a:xfrm>
            <a:off x="179512" y="30824"/>
            <a:ext cx="8064896" cy="1295400"/>
          </a:xfrm>
          <a:prstGeom prst="rect">
            <a:avLst/>
          </a:prstGeom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The 1</a:t>
            </a:r>
            <a:r>
              <a:rPr lang="en-US" sz="2800" b="1" baseline="30000" dirty="0" smtClean="0">
                <a:solidFill>
                  <a:srgbClr val="FFFF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st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 Biology Experiment beyond LEO since Apollo  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600" i="1" dirty="0" smtClean="0">
                <a:solidFill>
                  <a:srgbClr val="FFFF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The limits of life in space, as we know it, is 12.5 days on a lunar round trip or 1 year in LEO.  As we send people further into space, we can use model organisms to understand the biological risks and how they can be addressed.</a:t>
            </a:r>
            <a:endParaRPr lang="en-US" sz="1600" i="1" dirty="0">
              <a:solidFill>
                <a:srgbClr val="FFFFFF"/>
              </a:solidFill>
              <a:latin typeface="Calibri" pitchFamily="34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Rectangle 3"/>
          <p:cNvSpPr txBox="1">
            <a:spLocks/>
          </p:cNvSpPr>
          <p:nvPr/>
        </p:nvSpPr>
        <p:spPr>
          <a:xfrm>
            <a:off x="3707904" y="2060848"/>
            <a:ext cx="5112568" cy="1139552"/>
          </a:xfrm>
          <a:prstGeom prst="rect">
            <a:avLst/>
          </a:prstGeom>
          <a:ln>
            <a:solidFill>
              <a:srgbClr val="3366FF"/>
            </a:solidFill>
          </a:ln>
        </p:spPr>
        <p:txBody>
          <a:bodyPr/>
          <a:lstStyle/>
          <a:p>
            <a:pPr defTabSz="9144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dirty="0" smtClean="0">
                <a:solidFill>
                  <a:srgbClr val="3366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-</a:t>
            </a:r>
            <a:r>
              <a:rPr lang="en-US" dirty="0" err="1" smtClean="0">
                <a:solidFill>
                  <a:srgbClr val="3366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BioSentinel</a:t>
            </a:r>
            <a:r>
              <a:rPr lang="en-US" dirty="0" smtClean="0">
                <a:solidFill>
                  <a:srgbClr val="3366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 is a 6U free-flying satellite that will be delivered by SLS EM-1 to a heliocentric orbit.  </a:t>
            </a:r>
          </a:p>
          <a:p>
            <a:pPr defTabSz="9144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dirty="0" smtClean="0">
                <a:solidFill>
                  <a:srgbClr val="3366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-It will operate in a deep-space radiation environment throughout its </a:t>
            </a:r>
            <a:r>
              <a:rPr lang="en-US" dirty="0">
                <a:solidFill>
                  <a:srgbClr val="3366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12 to 18-month mission</a:t>
            </a:r>
            <a:r>
              <a:rPr lang="en-US" dirty="0" smtClean="0">
                <a:solidFill>
                  <a:srgbClr val="3366FF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.</a:t>
            </a:r>
            <a:endParaRPr lang="en-US" dirty="0">
              <a:solidFill>
                <a:srgbClr val="3366FF"/>
              </a:solidFill>
              <a:latin typeface="Calibri" pitchFamily="34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640" y="1149531"/>
            <a:ext cx="678113" cy="611257"/>
          </a:xfrm>
          <a:prstGeom prst="rect">
            <a:avLst/>
          </a:prstGeom>
        </p:spPr>
      </p:pic>
      <p:sp>
        <p:nvSpPr>
          <p:cNvPr id="57" name="Rectangle 3"/>
          <p:cNvSpPr txBox="1">
            <a:spLocks/>
          </p:cNvSpPr>
          <p:nvPr/>
        </p:nvSpPr>
        <p:spPr>
          <a:xfrm>
            <a:off x="6317026" y="1143000"/>
            <a:ext cx="1074374" cy="38535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 err="1" smtClean="0">
                <a:solidFill>
                  <a:srgbClr val="FFFFFF"/>
                </a:solidFill>
              </a:rPr>
              <a:t>BioSentinel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1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Project Objectives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3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381000" y="1066800"/>
            <a:ext cx="822960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/>
              <a:t>Key </a:t>
            </a:r>
            <a:r>
              <a:rPr lang="en-US" dirty="0" err="1"/>
              <a:t>BioSentinel</a:t>
            </a:r>
            <a:r>
              <a:rPr lang="en-US" dirty="0"/>
              <a:t> Project Objectives 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/>
              <a:t>Develop a </a:t>
            </a:r>
            <a:r>
              <a:rPr lang="en-US" b="1" i="1" dirty="0"/>
              <a:t>deep space </a:t>
            </a:r>
            <a:r>
              <a:rPr lang="en-US" b="1" i="1" dirty="0" err="1"/>
              <a:t>nanosat</a:t>
            </a:r>
            <a:r>
              <a:rPr lang="en-US" b="1" i="1" dirty="0"/>
              <a:t> </a:t>
            </a:r>
            <a:r>
              <a:rPr lang="en-US" dirty="0"/>
              <a:t>capability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Develop a </a:t>
            </a:r>
            <a:r>
              <a:rPr lang="en-US" b="1" i="1" dirty="0"/>
              <a:t>radiation biosensor</a:t>
            </a:r>
            <a:r>
              <a:rPr lang="en-US" dirty="0"/>
              <a:t> useful for other missions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/>
              <a:t>Define &amp; validate </a:t>
            </a:r>
            <a:r>
              <a:rPr lang="en-US" b="1" dirty="0" smtClean="0"/>
              <a:t>SLS (Space Launch System) secondary </a:t>
            </a:r>
            <a:br>
              <a:rPr lang="en-US" b="1" dirty="0" smtClean="0"/>
            </a:br>
            <a:r>
              <a:rPr lang="en-US" b="1" dirty="0" smtClean="0"/>
              <a:t>payload interfaces and accommodations</a:t>
            </a:r>
            <a:r>
              <a:rPr lang="en-US" dirty="0" smtClean="0"/>
              <a:t> </a:t>
            </a:r>
            <a:r>
              <a:rPr lang="en-US" dirty="0"/>
              <a:t>for a </a:t>
            </a:r>
            <a:r>
              <a:rPr lang="en-US" dirty="0" smtClean="0"/>
              <a:t>biological </a:t>
            </a:r>
            <a:br>
              <a:rPr lang="en-US" dirty="0" smtClean="0"/>
            </a:br>
            <a:r>
              <a:rPr lang="en-US" dirty="0" smtClean="0"/>
              <a:t>payload</a:t>
            </a:r>
          </a:p>
          <a:p>
            <a:pPr lvl="1" eaLnBrk="0" hangingPunct="0">
              <a:lnSpc>
                <a:spcPct val="90000"/>
              </a:lnSpc>
              <a:spcBef>
                <a:spcPts val="800"/>
              </a:spcBef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Advance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ＭＳ Ｐゴシック" charset="0"/>
                <a:cs typeface="ＭＳ Ｐゴシック" charset="0"/>
              </a:rPr>
              <a:t>d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 Exploration System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ＭＳ Ｐゴシック" charset="0"/>
                <a:cs typeface="ＭＳ Ｐゴシック" charset="0"/>
              </a:rPr>
              <a:t>s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(AES) Program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 Office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selected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BioSentinel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 to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 fly on the SLS Exploration Mission (EM-1) as a secondary payload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 smtClean="0"/>
              <a:t>Payload selected to help fill </a:t>
            </a:r>
            <a:r>
              <a:rPr lang="en-US" b="1" dirty="0" smtClean="0"/>
              <a:t>HEOMD Strategic Knowledge Gaps in Radiation effects on Biology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lang="en-US" dirty="0" smtClean="0"/>
              <a:t>Current EM-1 Launch Readiness Date: July 2018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ＭＳ Ｐゴシック" charset="0"/>
              <a:cs typeface="ＭＳ Ｐゴシック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AES also selected two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 other (non-biological) missions for EM-1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Near Earth Asteroid (NEA) Scout (MSFC)</a:t>
            </a:r>
          </a:p>
          <a:p>
            <a:pPr marL="800100" lvl="1" indent="-342900" eaLnBrk="0" hangingPunct="0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defRPr/>
            </a:pP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Lunar Flashlight (JPL)</a:t>
            </a:r>
          </a:p>
          <a:p>
            <a:pPr lvl="1" eaLnBrk="0" hangingPunct="0">
              <a:lnSpc>
                <a:spcPct val="90000"/>
              </a:lnSpc>
              <a:spcBef>
                <a:spcPts val="800"/>
              </a:spcBef>
              <a:defRPr/>
            </a:pP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112" y="1219200"/>
            <a:ext cx="16002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4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: A </a:t>
            </a:r>
            <a:r>
              <a:rPr lang="en-US" dirty="0" err="1" smtClean="0"/>
              <a:t>BioSensor</a:t>
            </a:r>
            <a:r>
              <a:rPr lang="en-US" dirty="0" smtClean="0"/>
              <a:t> in Space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4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003301"/>
            <a:ext cx="8610600" cy="27305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400" u="sng" dirty="0"/>
              <a:t>What</a:t>
            </a:r>
            <a:r>
              <a:rPr lang="en-US" sz="2400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BioSentinel</a:t>
            </a:r>
            <a:r>
              <a:rPr lang="en-US" sz="2000" dirty="0"/>
              <a:t> is a yeast radiation biosensor that will measure the DNA damage caused by space radiation, specifically double-strand breaks (DSBs). 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400" u="sng" dirty="0"/>
              <a:t>Why</a:t>
            </a:r>
            <a:r>
              <a:rPr lang="en-US" sz="2400" dirty="0"/>
              <a:t>:</a:t>
            </a:r>
            <a:r>
              <a:rPr lang="en-US" sz="2000" dirty="0"/>
              <a:t> Deep space radiation environment cannot be duplicated on Earth. 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400" u="sng" dirty="0">
                <a:solidFill>
                  <a:prstClr val="black"/>
                </a:solidFill>
              </a:rPr>
              <a:t>How</a:t>
            </a:r>
            <a:r>
              <a:rPr lang="en-US" sz="2400" dirty="0">
                <a:solidFill>
                  <a:prstClr val="black"/>
                </a:solidFill>
              </a:rPr>
              <a:t>:</a:t>
            </a:r>
            <a:r>
              <a:rPr lang="en-US" sz="2000" dirty="0">
                <a:solidFill>
                  <a:prstClr val="black"/>
                </a:solidFill>
              </a:rPr>
              <a:t> Engineered </a:t>
            </a:r>
            <a:r>
              <a:rPr lang="en-US" sz="2000" i="1" dirty="0">
                <a:solidFill>
                  <a:prstClr val="black"/>
                </a:solidFill>
              </a:rPr>
              <a:t>S. </a:t>
            </a:r>
            <a:r>
              <a:rPr lang="en-US" sz="2000" i="1" dirty="0" err="1">
                <a:solidFill>
                  <a:prstClr val="black"/>
                </a:solidFill>
              </a:rPr>
              <a:t>cerevisiae</a:t>
            </a:r>
            <a:r>
              <a:rPr lang="en-US" sz="2000" dirty="0">
                <a:solidFill>
                  <a:prstClr val="black"/>
                </a:solidFill>
              </a:rPr>
              <a:t> will sense and repair DNA </a:t>
            </a:r>
            <a:r>
              <a:rPr lang="en-US" sz="2000" dirty="0" smtClean="0">
                <a:solidFill>
                  <a:prstClr val="black"/>
                </a:solidFill>
              </a:rPr>
              <a:t>DSBs.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400" u="sng" dirty="0" smtClean="0">
                <a:solidFill>
                  <a:prstClr val="black"/>
                </a:solidFill>
              </a:rPr>
              <a:t>Why </a:t>
            </a:r>
            <a:r>
              <a:rPr lang="en-US" sz="2400" u="sng" dirty="0">
                <a:solidFill>
                  <a:prstClr val="black"/>
                </a:solidFill>
              </a:rPr>
              <a:t>yeast: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dirty="0"/>
              <a:t>Eukaryotic organism; easy genetic / physical manipulation; DNA repair mechanism in common with humans; availability of assays; extensive flight heritage; can b</a:t>
            </a:r>
            <a:r>
              <a:rPr lang="en-US" dirty="0">
                <a:solidFill>
                  <a:srgbClr val="000000"/>
                </a:solidFill>
              </a:rPr>
              <a:t>e stored in long-duration stasis 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3836689"/>
            <a:ext cx="7848600" cy="2580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400" b="1" dirty="0" smtClean="0">
                <a:solidFill>
                  <a:prstClr val="black"/>
                </a:solidFill>
              </a:rPr>
              <a:t>Key Science </a:t>
            </a:r>
            <a:r>
              <a:rPr lang="en-US" sz="2400" b="1" dirty="0">
                <a:solidFill>
                  <a:prstClr val="black"/>
                </a:solidFill>
              </a:rPr>
              <a:t>Goals  </a:t>
            </a:r>
          </a:p>
          <a:p>
            <a:pPr marL="681228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arenR"/>
            </a:pPr>
            <a:r>
              <a:rPr lang="en-US" dirty="0"/>
              <a:t>Characterize rates of DNA DSB-and-repair events during spaceflight</a:t>
            </a:r>
          </a:p>
          <a:p>
            <a:pPr marL="681228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arenR"/>
            </a:pPr>
            <a:r>
              <a:rPr lang="en-US" dirty="0"/>
              <a:t>Characterize DNA damage repair and cell survival in response to a solar particle event (SPE) </a:t>
            </a:r>
            <a:endParaRPr lang="en-US" dirty="0" smtClean="0"/>
          </a:p>
          <a:p>
            <a:pPr marL="681228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arenR"/>
            </a:pPr>
            <a:r>
              <a:rPr lang="en-US" dirty="0" smtClean="0"/>
              <a:t>Use </a:t>
            </a:r>
            <a:r>
              <a:rPr lang="en-US" dirty="0"/>
              <a:t>radiation-sensitive yeast strains to obtain survival data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space</a:t>
            </a:r>
            <a:endParaRPr lang="en-US" dirty="0"/>
          </a:p>
          <a:p>
            <a:pPr marL="681228" indent="-457200">
              <a:lnSpc>
                <a:spcPct val="90000"/>
              </a:lnSpc>
              <a:spcBef>
                <a:spcPts val="800"/>
              </a:spcBef>
              <a:buFont typeface="+mj-lt"/>
              <a:buAutoNum type="arabicParenR"/>
            </a:pPr>
            <a:r>
              <a:rPr lang="en-US" dirty="0"/>
              <a:t>Correlate data of exposures using terrestrial radiation facilities to ambient space radiation</a:t>
            </a:r>
            <a:endParaRPr lang="en-US" sz="2000" u="sng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5257800"/>
            <a:ext cx="1447800" cy="1447800"/>
          </a:xfrm>
          <a:prstGeom prst="rect">
            <a:avLst/>
          </a:prstGeom>
        </p:spPr>
      </p:pic>
      <p:grpSp>
        <p:nvGrpSpPr>
          <p:cNvPr id="13" name="Group 12"/>
          <p:cNvGrpSpPr>
            <a:grpSpLocks noChangeAspect="1"/>
          </p:cNvGrpSpPr>
          <p:nvPr/>
        </p:nvGrpSpPr>
        <p:grpSpPr>
          <a:xfrm rot="170270">
            <a:off x="8051257" y="3507729"/>
            <a:ext cx="1019501" cy="1566272"/>
            <a:chOff x="8031727" y="5204876"/>
            <a:chExt cx="880928" cy="1436181"/>
          </a:xfrm>
        </p:grpSpPr>
        <p:grpSp>
          <p:nvGrpSpPr>
            <p:cNvPr id="14" name="Group 13"/>
            <p:cNvGrpSpPr/>
            <p:nvPr/>
          </p:nvGrpSpPr>
          <p:grpSpPr>
            <a:xfrm>
              <a:off x="8031727" y="5486999"/>
              <a:ext cx="693874" cy="1154058"/>
              <a:chOff x="6872003" y="2535427"/>
              <a:chExt cx="1143000" cy="1788696"/>
            </a:xfrm>
          </p:grpSpPr>
          <p:sp>
            <p:nvSpPr>
              <p:cNvPr id="16" name="Oval 15"/>
              <p:cNvSpPr/>
              <p:nvPr/>
            </p:nvSpPr>
            <p:spPr bwMode="auto">
              <a:xfrm>
                <a:off x="6872003" y="2952523"/>
                <a:ext cx="1143000" cy="1371600"/>
              </a:xfrm>
              <a:prstGeom prst="ellipse">
                <a:avLst/>
              </a:prstGeom>
              <a:solidFill>
                <a:srgbClr val="E1DFB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63500" dist="1016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93" eaLnBrk="0" hangingPunct="0"/>
                <a:endParaRPr lang="en-US" dirty="0" smtClean="0">
                  <a:solidFill>
                    <a:prstClr val="black"/>
                  </a:solidFill>
                  <a:latin typeface="Times" charset="0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 bwMode="auto">
              <a:xfrm>
                <a:off x="7305139" y="2535427"/>
                <a:ext cx="609600" cy="609600"/>
              </a:xfrm>
              <a:prstGeom prst="ellipse">
                <a:avLst/>
              </a:prstGeom>
              <a:solidFill>
                <a:srgbClr val="E1DFB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63500" dist="76200">
                  <a:schemeClr val="tx1"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93" eaLnBrk="0" hangingPunct="0"/>
                <a:endParaRPr lang="en-US" dirty="0" smtClean="0">
                  <a:solidFill>
                    <a:prstClr val="black"/>
                  </a:solidFill>
                  <a:latin typeface="Times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 bwMode="auto">
              <a:xfrm>
                <a:off x="7209183" y="2938412"/>
                <a:ext cx="609600" cy="609600"/>
              </a:xfrm>
              <a:prstGeom prst="ellipse">
                <a:avLst/>
              </a:prstGeom>
              <a:solidFill>
                <a:srgbClr val="E1DFB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93" eaLnBrk="0" hangingPunct="0"/>
                <a:endParaRPr lang="en-US" dirty="0" smtClean="0">
                  <a:solidFill>
                    <a:prstClr val="black"/>
                  </a:solidFill>
                  <a:latin typeface="Times" charset="0"/>
                </a:endParaRPr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90978">
              <a:off x="8104074" y="5204876"/>
              <a:ext cx="808581" cy="7529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77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EM-1 Mission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5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7756" y="1412776"/>
            <a:ext cx="3616732" cy="345638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1907704" y="1484784"/>
            <a:ext cx="3600400" cy="5040560"/>
          </a:xfrm>
          <a:prstGeom prst="rect">
            <a:avLst/>
          </a:prstGeom>
        </p:spPr>
        <p:txBody>
          <a:bodyPr/>
          <a:lstStyle/>
          <a:p>
            <a:pPr indent="-216000">
              <a:lnSpc>
                <a:spcPct val="90000"/>
              </a:lnSpc>
              <a:spcBef>
                <a:spcPts val="600"/>
              </a:spcBef>
            </a:pPr>
            <a:r>
              <a:rPr lang="en-US" sz="2000" dirty="0">
                <a:latin typeface="Calibri"/>
                <a:cs typeface="Calibri"/>
              </a:rPr>
              <a:t>L</a:t>
            </a:r>
            <a:r>
              <a:rPr lang="en-US" sz="2000" dirty="0" smtClean="0">
                <a:latin typeface="Calibri"/>
                <a:cs typeface="Calibri"/>
              </a:rPr>
              <a:t>aunched as a secondary payload on SLS </a:t>
            </a:r>
            <a:r>
              <a:rPr lang="en-US" sz="2000" b="1" dirty="0" smtClean="0">
                <a:latin typeface="Calibri"/>
                <a:cs typeface="Calibri"/>
              </a:rPr>
              <a:t>EM</a:t>
            </a:r>
            <a:r>
              <a:rPr lang="en-US" sz="2000" dirty="0" smtClean="0">
                <a:latin typeface="Calibri"/>
                <a:cs typeface="Calibri"/>
              </a:rPr>
              <a:t>-1</a:t>
            </a: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600" b="1" dirty="0">
                <a:latin typeface="Calibri"/>
                <a:cs typeface="Calibri"/>
              </a:rPr>
              <a:t>E</a:t>
            </a:r>
            <a:r>
              <a:rPr lang="en-US" sz="1600" dirty="0">
                <a:latin typeface="Calibri"/>
                <a:cs typeface="Calibri"/>
              </a:rPr>
              <a:t>xploration </a:t>
            </a:r>
            <a:r>
              <a:rPr lang="en-US" sz="1600" b="1" dirty="0">
                <a:latin typeface="Calibri"/>
                <a:cs typeface="Calibri"/>
              </a:rPr>
              <a:t>M</a:t>
            </a:r>
            <a:r>
              <a:rPr lang="en-US" sz="1600" dirty="0">
                <a:latin typeface="Calibri"/>
                <a:cs typeface="Calibri"/>
              </a:rPr>
              <a:t>ission 1</a:t>
            </a:r>
            <a:r>
              <a:rPr lang="en-US" sz="1600" dirty="0" smtClean="0">
                <a:latin typeface="Calibri"/>
                <a:cs typeface="Calibri"/>
              </a:rPr>
              <a:t>: 1</a:t>
            </a:r>
            <a:r>
              <a:rPr lang="en-US" sz="1600" baseline="30000" dirty="0" smtClean="0">
                <a:latin typeface="Calibri"/>
                <a:cs typeface="Calibri"/>
              </a:rPr>
              <a:t>st</a:t>
            </a:r>
            <a:r>
              <a:rPr lang="en-US" sz="1600" dirty="0" smtClean="0">
                <a:latin typeface="Calibri"/>
                <a:cs typeface="Calibri"/>
              </a:rPr>
              <a:t> flight </a:t>
            </a:r>
            <a:r>
              <a:rPr lang="en-US" sz="1600" dirty="0">
                <a:latin typeface="Calibri"/>
                <a:cs typeface="Calibri"/>
              </a:rPr>
              <a:t>of </a:t>
            </a:r>
            <a:r>
              <a:rPr lang="en-US" sz="1600" dirty="0" smtClean="0">
                <a:latin typeface="Calibri"/>
                <a:cs typeface="Calibri"/>
              </a:rPr>
              <a:t>NASA’s Space </a:t>
            </a:r>
            <a:r>
              <a:rPr lang="en-US" sz="1600" dirty="0">
                <a:latin typeface="Calibri"/>
                <a:cs typeface="Calibri"/>
              </a:rPr>
              <a:t>Launch </a:t>
            </a:r>
            <a:r>
              <a:rPr lang="en-US" sz="1600" dirty="0" smtClean="0">
                <a:latin typeface="Calibri"/>
                <a:cs typeface="Calibri"/>
              </a:rPr>
              <a:t>System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latin typeface="Calibri"/>
                <a:cs typeface="Calibri"/>
              </a:rPr>
              <a:t>Pre-launch starts with loading of biology at L-6 months</a:t>
            </a:r>
            <a:endParaRPr lang="en-US" sz="1600" dirty="0">
              <a:latin typeface="Calibri"/>
              <a:cs typeface="Calibri"/>
            </a:endParaRPr>
          </a:p>
          <a:p>
            <a:pPr indent="-228600">
              <a:lnSpc>
                <a:spcPct val="90000"/>
              </a:lnSpc>
              <a:spcBef>
                <a:spcPts val="900"/>
              </a:spcBef>
            </a:pPr>
            <a:r>
              <a:rPr lang="en-US" sz="2000" dirty="0" smtClean="0">
                <a:latin typeface="Calibri"/>
                <a:cs typeface="Calibri"/>
              </a:rPr>
              <a:t>Final orbit of secondary's to be finalized</a:t>
            </a:r>
          </a:p>
          <a:p>
            <a:pPr indent="-216000">
              <a:lnSpc>
                <a:spcPct val="90000"/>
              </a:lnSpc>
              <a:spcBef>
                <a:spcPts val="900"/>
              </a:spcBef>
            </a:pPr>
            <a:r>
              <a:rPr lang="en-US" sz="2000" dirty="0" err="1" smtClean="0">
                <a:latin typeface="Calibri"/>
                <a:cs typeface="Calibri"/>
              </a:rPr>
              <a:t>BioSentinel</a:t>
            </a:r>
            <a:r>
              <a:rPr lang="en-US" sz="2000" dirty="0" smtClean="0">
                <a:latin typeface="Calibri"/>
                <a:cs typeface="Calibri"/>
              </a:rPr>
              <a:t> will have Earth-interior, heliocentric orbit</a:t>
            </a:r>
          </a:p>
          <a:p>
            <a:pPr indent="-216000">
              <a:lnSpc>
                <a:spcPct val="90000"/>
              </a:lnSpc>
              <a:spcBef>
                <a:spcPts val="900"/>
              </a:spcBef>
            </a:pPr>
            <a:r>
              <a:rPr lang="en-US" sz="2000" dirty="0" smtClean="0">
                <a:latin typeface="Calibri"/>
                <a:cs typeface="Calibri"/>
              </a:rPr>
              <a:t>Far outside the LEOs typically occupied by </a:t>
            </a:r>
            <a:r>
              <a:rPr lang="en-US" sz="2000" dirty="0" err="1" smtClean="0">
                <a:latin typeface="Calibri"/>
                <a:cs typeface="Calibri"/>
              </a:rPr>
              <a:t>CubeSats</a:t>
            </a:r>
            <a:endParaRPr lang="en-US" sz="2000" dirty="0" smtClean="0">
              <a:latin typeface="Calibri"/>
              <a:cs typeface="Calibri"/>
            </a:endParaRPr>
          </a:p>
          <a:p>
            <a:pPr lvl="1" indent="-216000">
              <a:lnSpc>
                <a:spcPct val="90000"/>
              </a:lnSpc>
              <a:spcBef>
                <a:spcPts val="900"/>
              </a:spcBef>
            </a:pPr>
            <a:r>
              <a:rPr lang="en-US" sz="1600" dirty="0" smtClean="0">
                <a:latin typeface="Calibri"/>
                <a:cs typeface="Calibri"/>
              </a:rPr>
              <a:t>Range to Earth of 0.73 AU at 18 months</a:t>
            </a:r>
          </a:p>
          <a:p>
            <a:pPr lvl="1" indent="-216000">
              <a:lnSpc>
                <a:spcPct val="90000"/>
              </a:lnSpc>
              <a:spcBef>
                <a:spcPts val="900"/>
              </a:spcBef>
            </a:pPr>
            <a:r>
              <a:rPr lang="en-US" sz="1600" dirty="0" smtClean="0">
                <a:latin typeface="Calibri"/>
                <a:cs typeface="Calibri"/>
              </a:rPr>
              <a:t>Far outside the protective shield of Earth’s magnetosphere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24128" y="4869160"/>
            <a:ext cx="29523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libri"/>
                <a:cs typeface="Calibri"/>
              </a:rPr>
              <a:t>A representative orbit that BioSentinel might occupy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79512" y="1052736"/>
            <a:ext cx="1728192" cy="50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76176" anchor="ctr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0000FF"/>
                </a:solidFill>
                <a:latin typeface="Calibri"/>
                <a:cs typeface="Calibri"/>
              </a:rPr>
              <a:t>Launch</a:t>
            </a:r>
            <a:endParaRPr lang="en-US" sz="2800" i="1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pic>
        <p:nvPicPr>
          <p:cNvPr id="9" name="Picture 2" descr="http://upload.wikimedia.org/wikipedia/commons/9/97/Art_of_SLS_launch.jpg"/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53"/>
          <a:stretch/>
        </p:blipFill>
        <p:spPr bwMode="auto">
          <a:xfrm>
            <a:off x="179512" y="1628800"/>
            <a:ext cx="1728192" cy="34607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9512" y="515719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libri"/>
                <a:cs typeface="Calibri"/>
              </a:rPr>
              <a:t>Artist’s rendering of the Space Launch System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724128" y="1052736"/>
            <a:ext cx="3212232" cy="50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76176" anchor="ctr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0000FF"/>
                </a:solidFill>
                <a:latin typeface="Calibri"/>
                <a:cs typeface="Calibri"/>
              </a:rPr>
              <a:t>Mission Orbit</a:t>
            </a:r>
            <a:endParaRPr lang="en-US" sz="2800" i="1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2511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r="9912" b="5247"/>
          <a:stretch/>
        </p:blipFill>
        <p:spPr>
          <a:xfrm>
            <a:off x="4839170" y="3200400"/>
            <a:ext cx="3847630" cy="25992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229600" cy="576064"/>
          </a:xfrm>
        </p:spPr>
        <p:txBody>
          <a:bodyPr/>
          <a:lstStyle/>
          <a:p>
            <a:r>
              <a:rPr lang="en-US" dirty="0" smtClean="0"/>
              <a:t>Secondary Payload Location on SLS EM-1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031E662-33D5-4E4C-87D5-EC93CC6C498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2817" t="10014" r="8731" b="18029"/>
          <a:stretch/>
        </p:blipFill>
        <p:spPr>
          <a:xfrm>
            <a:off x="7467600" y="990600"/>
            <a:ext cx="1546412" cy="20574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20423" t="9090" r="10836" b="17655"/>
          <a:stretch/>
        </p:blipFill>
        <p:spPr>
          <a:xfrm>
            <a:off x="5638800" y="1143000"/>
            <a:ext cx="1791236" cy="1778000"/>
          </a:xfrm>
          <a:prstGeom prst="rect">
            <a:avLst/>
          </a:prstGeom>
        </p:spPr>
      </p:pic>
      <p:pic>
        <p:nvPicPr>
          <p:cNvPr id="17" name="Picture 16" descr="SLS 70t 7.5H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524000"/>
            <a:ext cx="2016109" cy="410090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 bwMode="auto">
          <a:xfrm>
            <a:off x="0" y="1905000"/>
            <a:ext cx="115396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900" dirty="0" smtClean="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rPr>
              <a:t>Multi-Purpose Crew Vehicle (MPCV):</a:t>
            </a:r>
          </a:p>
          <a:p>
            <a:pPr algn="ctr">
              <a:defRPr/>
            </a:pPr>
            <a:r>
              <a:rPr lang="en-US" sz="900" dirty="0" smtClean="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rPr>
              <a:t>Orion Crew Vehicle</a:t>
            </a:r>
            <a:endParaRPr lang="en-US" sz="900" dirty="0">
              <a:solidFill>
                <a:srgbClr val="000000"/>
              </a:solidFill>
              <a:latin typeface="+mn-lt"/>
              <a:ea typeface="+mn-ea"/>
              <a:cs typeface="ＭＳ Ｐゴシック" charset="0"/>
            </a:endParaRPr>
          </a:p>
        </p:txBody>
      </p:sp>
      <p:sp>
        <p:nvSpPr>
          <p:cNvPr id="22" name="Oval 28"/>
          <p:cNvSpPr>
            <a:spLocks noChangeArrowheads="1"/>
          </p:cNvSpPr>
          <p:nvPr/>
        </p:nvSpPr>
        <p:spPr bwMode="auto">
          <a:xfrm>
            <a:off x="435571" y="3061894"/>
            <a:ext cx="1358320" cy="1798977"/>
          </a:xfrm>
          <a:prstGeom prst="ellipse">
            <a:avLst/>
          </a:prstGeom>
          <a:noFill/>
          <a:ln w="38100" cmpd="sng">
            <a:solidFill>
              <a:srgbClr val="3366FF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6938"/>
          <a:stretch>
            <a:fillRect/>
          </a:stretch>
        </p:blipFill>
        <p:spPr bwMode="auto">
          <a:xfrm>
            <a:off x="2362099" y="4464713"/>
            <a:ext cx="2409847" cy="113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448" r="3674"/>
          <a:stretch>
            <a:fillRect/>
          </a:stretch>
        </p:blipFill>
        <p:spPr bwMode="auto">
          <a:xfrm rot="5400000">
            <a:off x="1874803" y="1462718"/>
            <a:ext cx="3466433" cy="253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711" t="48503" r="1413"/>
          <a:stretch>
            <a:fillRect/>
          </a:stretch>
        </p:blipFill>
        <p:spPr bwMode="auto">
          <a:xfrm rot="5400000">
            <a:off x="1106846" y="2231377"/>
            <a:ext cx="3702675" cy="1221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 bwMode="auto">
          <a:xfrm>
            <a:off x="2438400" y="5029200"/>
            <a:ext cx="105886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rPr>
              <a:t>Core Stage</a:t>
            </a:r>
          </a:p>
        </p:txBody>
      </p:sp>
      <p:cxnSp>
        <p:nvCxnSpPr>
          <p:cNvPr id="28" name="Straight Connector 13"/>
          <p:cNvCxnSpPr>
            <a:cxnSpLocks noChangeShapeType="1"/>
          </p:cNvCxnSpPr>
          <p:nvPr/>
        </p:nvCxnSpPr>
        <p:spPr bwMode="auto">
          <a:xfrm>
            <a:off x="1896439" y="1710190"/>
            <a:ext cx="80028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" name="Straight Connector 14"/>
          <p:cNvCxnSpPr>
            <a:cxnSpLocks noChangeShapeType="1"/>
          </p:cNvCxnSpPr>
          <p:nvPr/>
        </p:nvCxnSpPr>
        <p:spPr bwMode="auto">
          <a:xfrm>
            <a:off x="1896439" y="2018289"/>
            <a:ext cx="849435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0" name="TextBox 29"/>
          <p:cNvSpPr txBox="1"/>
          <p:nvPr/>
        </p:nvSpPr>
        <p:spPr bwMode="auto">
          <a:xfrm>
            <a:off x="1752600" y="1676400"/>
            <a:ext cx="106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900" dirty="0">
                <a:solidFill>
                  <a:srgbClr val="3366FF"/>
                </a:solidFill>
                <a:latin typeface="+mn-lt"/>
                <a:ea typeface="+mn-ea"/>
                <a:cs typeface="ＭＳ Ｐゴシック" charset="0"/>
              </a:rPr>
              <a:t>MPCV Stage </a:t>
            </a:r>
            <a:r>
              <a:rPr lang="en-US" sz="900" dirty="0" smtClean="0">
                <a:solidFill>
                  <a:srgbClr val="3366FF"/>
                </a:solidFill>
                <a:latin typeface="+mn-lt"/>
                <a:ea typeface="+mn-ea"/>
                <a:cs typeface="ＭＳ Ｐゴシック" charset="0"/>
              </a:rPr>
              <a:t>Adapter (</a:t>
            </a:r>
            <a:r>
              <a:rPr lang="en-US" sz="900" dirty="0">
                <a:solidFill>
                  <a:srgbClr val="3366FF"/>
                </a:solidFill>
                <a:latin typeface="+mn-lt"/>
                <a:ea typeface="+mn-ea"/>
                <a:cs typeface="ＭＳ Ｐゴシック" charset="0"/>
              </a:rPr>
              <a:t>MSA)</a:t>
            </a:r>
          </a:p>
        </p:txBody>
      </p:sp>
      <p:cxnSp>
        <p:nvCxnSpPr>
          <p:cNvPr id="32" name="Straight Connector 15"/>
          <p:cNvCxnSpPr>
            <a:cxnSpLocks noChangeShapeType="1"/>
          </p:cNvCxnSpPr>
          <p:nvPr/>
        </p:nvCxnSpPr>
        <p:spPr bwMode="auto">
          <a:xfrm flipV="1">
            <a:off x="1940889" y="2743200"/>
            <a:ext cx="834534" cy="88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3" name="TextBox 32"/>
          <p:cNvSpPr txBox="1"/>
          <p:nvPr/>
        </p:nvSpPr>
        <p:spPr bwMode="auto">
          <a:xfrm>
            <a:off x="1600200" y="3124200"/>
            <a:ext cx="10287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rPr>
              <a:t>Launch Vehicle Adapter (LVSA)</a:t>
            </a:r>
          </a:p>
        </p:txBody>
      </p:sp>
      <p:cxnSp>
        <p:nvCxnSpPr>
          <p:cNvPr id="34" name="Straight Connector 22"/>
          <p:cNvCxnSpPr>
            <a:cxnSpLocks noChangeShapeType="1"/>
          </p:cNvCxnSpPr>
          <p:nvPr/>
        </p:nvCxnSpPr>
        <p:spPr bwMode="auto">
          <a:xfrm flipV="1">
            <a:off x="1940112" y="4670692"/>
            <a:ext cx="420147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" name="Straight Arrow Connector 34"/>
          <p:cNvCxnSpPr/>
          <p:nvPr/>
        </p:nvCxnSpPr>
        <p:spPr>
          <a:xfrm flipV="1">
            <a:off x="1828800" y="3886200"/>
            <a:ext cx="457200" cy="273050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343400" y="1981200"/>
            <a:ext cx="1066800" cy="1524000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1600200" y="2133600"/>
            <a:ext cx="12922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dirty="0">
                <a:latin typeface="+mn-lt"/>
                <a:ea typeface="+mn-ea"/>
                <a:cs typeface="ＭＳ Ｐゴシック" charset="0"/>
              </a:rPr>
              <a:t>Interim Cryogenic Propulsion Stage (ICPS)</a:t>
            </a:r>
          </a:p>
        </p:txBody>
      </p:sp>
      <p:sp>
        <p:nvSpPr>
          <p:cNvPr id="38" name="Oval 28"/>
          <p:cNvSpPr>
            <a:spLocks noChangeArrowheads="1"/>
          </p:cNvSpPr>
          <p:nvPr/>
        </p:nvSpPr>
        <p:spPr bwMode="auto">
          <a:xfrm>
            <a:off x="7391400" y="3200400"/>
            <a:ext cx="685800" cy="1066800"/>
          </a:xfrm>
          <a:prstGeom prst="ellipse">
            <a:avLst/>
          </a:prstGeom>
          <a:noFill/>
          <a:ln w="38100" cmpd="sng">
            <a:solidFill>
              <a:srgbClr val="3366FF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H="1" flipV="1">
            <a:off x="7315200" y="2743200"/>
            <a:ext cx="267170" cy="425450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 bwMode="auto">
          <a:xfrm>
            <a:off x="5486400" y="2590800"/>
            <a:ext cx="990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rgbClr val="3366FF"/>
                </a:solidFill>
                <a:cs typeface="ＭＳ Ｐゴシック" charset="0"/>
              </a:rPr>
              <a:t>Bracket &amp; Shelf</a:t>
            </a:r>
            <a:endParaRPr lang="en-US" sz="1400" dirty="0">
              <a:solidFill>
                <a:srgbClr val="3366FF"/>
              </a:solidFill>
              <a:cs typeface="ＭＳ Ｐゴシック" charset="0"/>
            </a:endParaRPr>
          </a:p>
        </p:txBody>
      </p:sp>
      <p:sp>
        <p:nvSpPr>
          <p:cNvPr id="42" name="TextBox 41"/>
          <p:cNvSpPr txBox="1"/>
          <p:nvPr/>
        </p:nvSpPr>
        <p:spPr bwMode="auto">
          <a:xfrm>
            <a:off x="6477000" y="990600"/>
            <a:ext cx="1295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rgbClr val="3366FF"/>
                </a:solidFill>
                <a:cs typeface="ＭＳ Ｐゴシック" charset="0"/>
              </a:rPr>
              <a:t>6U Dispenser</a:t>
            </a:r>
            <a:endParaRPr lang="en-US" sz="1400" dirty="0">
              <a:solidFill>
                <a:srgbClr val="3366FF"/>
              </a:solidFill>
              <a:cs typeface="ＭＳ Ｐゴシック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7391400" y="1295400"/>
            <a:ext cx="533400" cy="228600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5943600" y="2209800"/>
            <a:ext cx="76200" cy="381000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15"/>
          <p:cNvCxnSpPr>
            <a:cxnSpLocks noChangeShapeType="1"/>
          </p:cNvCxnSpPr>
          <p:nvPr/>
        </p:nvCxnSpPr>
        <p:spPr bwMode="auto">
          <a:xfrm>
            <a:off x="609600" y="2675876"/>
            <a:ext cx="228600" cy="2197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2" name="Text Placeholder 1"/>
          <p:cNvSpPr txBox="1">
            <a:spLocks/>
          </p:cNvSpPr>
          <p:nvPr/>
        </p:nvSpPr>
        <p:spPr bwMode="auto">
          <a:xfrm>
            <a:off x="152400" y="5791200"/>
            <a:ext cx="815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85750" indent="-285750">
              <a:buFont typeface="Arial" pitchFamily="-84" charset="0"/>
              <a:buChar char="•"/>
            </a:pPr>
            <a:r>
              <a:rPr lang="en-US" sz="1800" dirty="0" smtClean="0">
                <a:ea typeface="ヒラギノ角ゴ Pro W6" pitchFamily="-84" charset="-128"/>
                <a:cs typeface="ヒラギノ角ゴ Pro W6" pitchFamily="-84" charset="-128"/>
              </a:rPr>
              <a:t>11 - </a:t>
            </a:r>
            <a:r>
              <a:rPr lang="en-US" dirty="0" smtClean="0">
                <a:ea typeface="ヒラギノ角ゴ Pro W6" pitchFamily="-84" charset="-128"/>
                <a:cs typeface="ヒラギノ角ゴ Pro W6" pitchFamily="-84" charset="-128"/>
              </a:rPr>
              <a:t>dispenser locations that each </a:t>
            </a:r>
            <a:r>
              <a:rPr lang="en-US" sz="1800" dirty="0" smtClean="0">
                <a:ea typeface="ヒラギノ角ゴ Pro W6" pitchFamily="-84" charset="-128"/>
                <a:cs typeface="ヒラギノ角ゴ Pro W6" pitchFamily="-84" charset="-128"/>
              </a:rPr>
              <a:t>support a 6U (14 kg) </a:t>
            </a:r>
            <a:r>
              <a:rPr lang="en-US" dirty="0" smtClean="0">
                <a:ea typeface="ヒラギノ角ゴ Pro W6" pitchFamily="-84" charset="-128"/>
                <a:cs typeface="ヒラギノ角ゴ Pro W6" pitchFamily="-84" charset="-128"/>
              </a:rPr>
              <a:t>secondary payload</a:t>
            </a:r>
            <a:endParaRPr lang="en-US" sz="1800" b="0" dirty="0" smtClean="0">
              <a:ea typeface="ヒラギノ角ゴ Pro W6" pitchFamily="-84" charset="-128"/>
              <a:cs typeface="ヒラギノ角ゴ Pro W6" pitchFamily="-84" charset="-128"/>
            </a:endParaRPr>
          </a:p>
          <a:p>
            <a:pPr marL="285750" indent="-285750" defTabSz="457200">
              <a:buFont typeface="Arial" pitchFamily="-84" charset="0"/>
              <a:buChar char="•"/>
            </a:pPr>
            <a:r>
              <a:rPr lang="en-US" sz="1800" dirty="0" smtClean="0">
                <a:ea typeface="ヒラギノ角ゴ Pro W6" pitchFamily="-84" charset="-128"/>
                <a:cs typeface="ヒラギノ角ゴ Pro W6" pitchFamily="-84" charset="-128"/>
              </a:rPr>
              <a:t>1 - bracket location allocated to a sequencer</a:t>
            </a:r>
          </a:p>
          <a:p>
            <a:pPr marL="285750" indent="-285750">
              <a:buFont typeface="Arial" pitchFamily="-84" charset="0"/>
              <a:buChar char="•"/>
            </a:pPr>
            <a:r>
              <a:rPr lang="en-US" sz="1800" b="0" dirty="0" smtClean="0">
                <a:ea typeface="ヒラギノ角ゴ Pro W6" pitchFamily="-84" charset="-128"/>
                <a:cs typeface="ヒラギノ角ゴ Pro W6" pitchFamily="-84" charset="-128"/>
              </a:rPr>
              <a:t>EM-1 only accommodates 6U; EM-2 may </a:t>
            </a:r>
            <a:r>
              <a:rPr lang="en-US" dirty="0">
                <a:ea typeface="ヒラギノ角ゴ Pro W6" pitchFamily="-84" charset="-128"/>
                <a:cs typeface="ヒラギノ角ゴ Pro W6" pitchFamily="-84" charset="-128"/>
              </a:rPr>
              <a:t>accommodate 12U payloads</a:t>
            </a:r>
            <a:endParaRPr lang="en-US" sz="1800" b="0" dirty="0">
              <a:ea typeface="ヒラギノ角ゴ Pro W6" pitchFamily="-84" charset="-128"/>
              <a:cs typeface="ヒラギノ角ゴ Pro W6" pitchFamily="-84" charset="-128"/>
            </a:endParaRPr>
          </a:p>
        </p:txBody>
      </p:sp>
      <p:sp>
        <p:nvSpPr>
          <p:cNvPr id="53" name="Oval 28"/>
          <p:cNvSpPr>
            <a:spLocks noChangeArrowheads="1"/>
          </p:cNvSpPr>
          <p:nvPr/>
        </p:nvSpPr>
        <p:spPr bwMode="auto">
          <a:xfrm>
            <a:off x="2743200" y="1524000"/>
            <a:ext cx="1600200" cy="685800"/>
          </a:xfrm>
          <a:prstGeom prst="ellipse">
            <a:avLst/>
          </a:prstGeom>
          <a:noFill/>
          <a:ln w="38100" cmpd="sng">
            <a:solidFill>
              <a:srgbClr val="3366FF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5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Spacecraft_BioCard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7597" y="3581400"/>
            <a:ext cx="2920603" cy="2632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r>
              <a:rPr lang="en-US" dirty="0"/>
              <a:t> EM-1 Spacecraft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7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6" name="Content Placeholder 7" descr="Spacecraft_Sketch_Deployed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" b="-550"/>
          <a:stretch/>
        </p:blipFill>
        <p:spPr>
          <a:xfrm>
            <a:off x="4267200" y="1460852"/>
            <a:ext cx="2895600" cy="2425348"/>
          </a:xfrm>
        </p:spPr>
      </p:pic>
      <p:cxnSp>
        <p:nvCxnSpPr>
          <p:cNvPr id="8" name="Straight Arrow Connector 7"/>
          <p:cNvCxnSpPr>
            <a:endCxn id="29" idx="0"/>
          </p:cNvCxnSpPr>
          <p:nvPr/>
        </p:nvCxnSpPr>
        <p:spPr>
          <a:xfrm flipH="1">
            <a:off x="3009900" y="4648200"/>
            <a:ext cx="571500" cy="990600"/>
          </a:xfrm>
          <a:prstGeom prst="straightConnector1">
            <a:avLst/>
          </a:prstGeom>
          <a:ln w="38100" cmpd="sng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1" descr="C:\Users\mnehrenz\AppData\Local\Temp\1\Spacecraft_Sketch_Deployed_Interna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8518" y="4267335"/>
            <a:ext cx="3312368" cy="236206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684629" y="4157246"/>
            <a:ext cx="8685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Avionics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477000" y="3886200"/>
            <a:ext cx="12305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Transponder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715000" y="6019800"/>
            <a:ext cx="833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Payload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733800" y="26670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Deployable/</a:t>
            </a:r>
            <a:br>
              <a:rPr lang="en-US" sz="1600" dirty="0" smtClean="0"/>
            </a:br>
            <a:r>
              <a:rPr lang="en-US" sz="1600" dirty="0" smtClean="0"/>
              <a:t>Single Axis Gimbal Solar Arrays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7772400" y="3886200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Propulsion System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315" y="5257800"/>
            <a:ext cx="9294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Batteries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7315200" y="2743200"/>
            <a:ext cx="138381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Star Tracker (ST)</a:t>
            </a:r>
            <a:endParaRPr lang="en-US" sz="1600" dirty="0"/>
          </a:p>
        </p:txBody>
      </p:sp>
      <p:cxnSp>
        <p:nvCxnSpPr>
          <p:cNvPr id="18" name="Straight Arrow Connector 17"/>
          <p:cNvCxnSpPr>
            <a:stCxn id="14" idx="3"/>
          </p:cNvCxnSpPr>
          <p:nvPr/>
        </p:nvCxnSpPr>
        <p:spPr>
          <a:xfrm flipV="1">
            <a:off x="5181600" y="3200400"/>
            <a:ext cx="1447800" cy="52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0"/>
          </p:cNvCxnSpPr>
          <p:nvPr/>
        </p:nvCxnSpPr>
        <p:spPr>
          <a:xfrm flipV="1">
            <a:off x="6131845" y="5029200"/>
            <a:ext cx="878555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248400" y="4495800"/>
            <a:ext cx="908350" cy="1667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162800" y="4343400"/>
            <a:ext cx="221565" cy="3191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5" idx="2"/>
          </p:cNvCxnSpPr>
          <p:nvPr/>
        </p:nvCxnSpPr>
        <p:spPr>
          <a:xfrm flipH="1">
            <a:off x="8001000" y="4470975"/>
            <a:ext cx="419472" cy="177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6" idx="0"/>
          </p:cNvCxnSpPr>
          <p:nvPr/>
        </p:nvCxnSpPr>
        <p:spPr>
          <a:xfrm flipH="1" flipV="1">
            <a:off x="7833515" y="4876801"/>
            <a:ext cx="769543" cy="3809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0"/>
          </p:cNvCxnSpPr>
          <p:nvPr/>
        </p:nvCxnSpPr>
        <p:spPr>
          <a:xfrm flipH="1" flipV="1">
            <a:off x="6781800" y="2362200"/>
            <a:ext cx="1225307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391400" y="1600200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Patch Antennas</a:t>
            </a:r>
          </a:p>
          <a:p>
            <a:pPr algn="ctr"/>
            <a:r>
              <a:rPr lang="en-US" sz="1600" dirty="0" smtClean="0"/>
              <a:t>LGA (</a:t>
            </a:r>
            <a:r>
              <a:rPr lang="en-US" sz="1600" dirty="0" err="1" smtClean="0"/>
              <a:t>Tx</a:t>
            </a:r>
            <a:r>
              <a:rPr lang="en-US" sz="1600" dirty="0" smtClean="0"/>
              <a:t>) &amp; LGA (Rx)</a:t>
            </a:r>
            <a:endParaRPr lang="en-US" sz="1600" dirty="0"/>
          </a:p>
        </p:txBody>
      </p:sp>
      <p:cxnSp>
        <p:nvCxnSpPr>
          <p:cNvPr id="26" name="Straight Arrow Connector 25"/>
          <p:cNvCxnSpPr>
            <a:stCxn id="25" idx="1"/>
          </p:cNvCxnSpPr>
          <p:nvPr/>
        </p:nvCxnSpPr>
        <p:spPr>
          <a:xfrm flipH="1" flipV="1">
            <a:off x="6400800" y="1828803"/>
            <a:ext cx="990600" cy="3100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286000" y="5638800"/>
            <a:ext cx="1447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18 Coplanar Fluidic Cards</a:t>
            </a:r>
            <a:endParaRPr lang="en-US" sz="1600" dirty="0"/>
          </a:p>
        </p:txBody>
      </p:sp>
      <p:sp>
        <p:nvSpPr>
          <p:cNvPr id="44" name="TextBox 43"/>
          <p:cNvSpPr txBox="1"/>
          <p:nvPr/>
        </p:nvSpPr>
        <p:spPr>
          <a:xfrm>
            <a:off x="228600" y="57912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Fluidic Card</a:t>
            </a:r>
          </a:p>
          <a:p>
            <a:pPr algn="ctr"/>
            <a:r>
              <a:rPr lang="en-US" sz="1400" i="1" dirty="0" smtClean="0"/>
              <a:t>Each Card has a Set or Bank of 16 µwells</a:t>
            </a:r>
            <a:endParaRPr lang="en-US" sz="1400" i="1" dirty="0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1937189" y="4648200"/>
            <a:ext cx="1491811" cy="457200"/>
          </a:xfrm>
          <a:prstGeom prst="straightConnector1">
            <a:avLst/>
          </a:prstGeom>
          <a:ln w="38100" cmpd="sng">
            <a:prstDash val="dash"/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7" name="Picture 56" descr="BioSentinel Stow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981200"/>
            <a:ext cx="1866913" cy="1387234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850900" y="990600"/>
            <a:ext cx="250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Stowed Configuration</a:t>
            </a:r>
            <a:endParaRPr lang="en-US" dirty="0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1676400" y="1981200"/>
            <a:ext cx="609601" cy="2526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56100" y="990600"/>
            <a:ext cx="288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Deployed Configuration</a:t>
            </a:r>
          </a:p>
          <a:p>
            <a:pPr algn="ctr"/>
            <a:r>
              <a:rPr lang="en-US" dirty="0" smtClean="0"/>
              <a:t>(underside)</a:t>
            </a:r>
            <a:endParaRPr lang="en-US" dirty="0"/>
          </a:p>
        </p:txBody>
      </p:sp>
      <p:cxnSp>
        <p:nvCxnSpPr>
          <p:cNvPr id="69" name="Straight Arrow Connector 68"/>
          <p:cNvCxnSpPr>
            <a:stCxn id="14" idx="0"/>
          </p:cNvCxnSpPr>
          <p:nvPr/>
        </p:nvCxnSpPr>
        <p:spPr>
          <a:xfrm flipV="1">
            <a:off x="4457700" y="2133600"/>
            <a:ext cx="2667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4x4_Car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4419600"/>
            <a:ext cx="1609245" cy="13716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28600" y="1447800"/>
            <a:ext cx="152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Patch Antennas MGA (</a:t>
            </a:r>
            <a:r>
              <a:rPr lang="en-US" sz="1600" dirty="0" err="1" smtClean="0"/>
              <a:t>Tx</a:t>
            </a:r>
            <a:r>
              <a:rPr lang="en-US" sz="1600" dirty="0" smtClean="0"/>
              <a:t>), LGA (Rx)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025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80975" y="976977"/>
            <a:ext cx="8963025" cy="50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i="1" dirty="0" smtClean="0">
                <a:solidFill>
                  <a:prstClr val="black"/>
                </a:solidFill>
                <a:latin typeface="Gill Sans MT" charset="0"/>
                <a:ea typeface="ＭＳ Ｐゴシック" charset="0"/>
                <a:cs typeface="Times New Roman" charset="0"/>
              </a:rPr>
              <a:t>Payload Configuration </a:t>
            </a:r>
            <a:r>
              <a:rPr lang="en-US" sz="3000" b="1" i="1" baseline="30000" dirty="0" smtClean="0">
                <a:solidFill>
                  <a:prstClr val="black"/>
                </a:solidFill>
                <a:latin typeface="Gill Sans MT" charset="0"/>
                <a:ea typeface="ＭＳ Ｐゴシック" charset="0"/>
                <a:cs typeface="Times New Roman" charset="0"/>
              </a:rPr>
              <a:t>(cont’d.)</a:t>
            </a:r>
            <a:endParaRPr lang="en-US" sz="3000" i="1" baseline="30000" dirty="0">
              <a:solidFill>
                <a:prstClr val="black"/>
              </a:solidFill>
              <a:latin typeface="Gill Sans MT" charset="0"/>
              <a:ea typeface="ＭＳ Ｐゴシック" charset="0"/>
              <a:cs typeface="Times New Roman" charset="0"/>
            </a:endParaRPr>
          </a:p>
        </p:txBody>
      </p:sp>
      <p:sp>
        <p:nvSpPr>
          <p:cNvPr id="6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00" y="6552728"/>
            <a:ext cx="971600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547E6E8-0A58-9A42-BDA5-4CE04D551B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251520" y="1988840"/>
            <a:ext cx="3326013" cy="1262236"/>
            <a:chOff x="251520" y="1988840"/>
            <a:chExt cx="3326013" cy="1262236"/>
          </a:xfrm>
        </p:grpSpPr>
        <p:grpSp>
          <p:nvGrpSpPr>
            <p:cNvPr id="4" name="Group 72"/>
            <p:cNvGrpSpPr/>
            <p:nvPr/>
          </p:nvGrpSpPr>
          <p:grpSpPr>
            <a:xfrm>
              <a:off x="251520" y="2632193"/>
              <a:ext cx="3293250" cy="618883"/>
              <a:chOff x="1049997" y="2620020"/>
              <a:chExt cx="3468002" cy="651724"/>
            </a:xfrm>
          </p:grpSpPr>
          <p:sp>
            <p:nvSpPr>
              <p:cNvPr id="90" name="Freeform 26"/>
              <p:cNvSpPr>
                <a:spLocks/>
              </p:cNvSpPr>
              <p:nvPr/>
            </p:nvSpPr>
            <p:spPr bwMode="auto">
              <a:xfrm>
                <a:off x="3304799" y="2620020"/>
                <a:ext cx="1213200" cy="648733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0" y="288"/>
                  </a:cxn>
                  <a:cxn ang="0">
                    <a:pos x="624" y="0"/>
                  </a:cxn>
                  <a:cxn ang="0">
                    <a:pos x="624" y="48"/>
                  </a:cxn>
                  <a:cxn ang="0">
                    <a:pos x="0" y="336"/>
                  </a:cxn>
                </a:cxnLst>
                <a:rect l="0" t="0" r="r" b="b"/>
                <a:pathLst>
                  <a:path w="624" h="336">
                    <a:moveTo>
                      <a:pt x="0" y="336"/>
                    </a:moveTo>
                    <a:lnTo>
                      <a:pt x="0" y="288"/>
                    </a:lnTo>
                    <a:lnTo>
                      <a:pt x="624" y="0"/>
                    </a:lnTo>
                    <a:lnTo>
                      <a:pt x="624" y="48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8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1" name="AutoShape 24"/>
              <p:cNvSpPr>
                <a:spLocks noChangeArrowheads="1"/>
              </p:cNvSpPr>
              <p:nvPr/>
            </p:nvSpPr>
            <p:spPr bwMode="auto">
              <a:xfrm>
                <a:off x="1049997" y="2623552"/>
                <a:ext cx="3449994" cy="556057"/>
              </a:xfrm>
              <a:prstGeom prst="parallelogram">
                <a:avLst>
                  <a:gd name="adj" fmla="val 215278"/>
                </a:avLst>
              </a:prstGeom>
              <a:solidFill>
                <a:srgbClr val="80FF00">
                  <a:alpha val="53999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2" name="Rectangle 25"/>
              <p:cNvSpPr>
                <a:spLocks noChangeArrowheads="1"/>
              </p:cNvSpPr>
              <p:nvPr/>
            </p:nvSpPr>
            <p:spPr bwMode="auto">
              <a:xfrm>
                <a:off x="1054104" y="3179068"/>
                <a:ext cx="2246400" cy="92676"/>
              </a:xfrm>
              <a:prstGeom prst="rect">
                <a:avLst/>
              </a:prstGeom>
              <a:solidFill>
                <a:srgbClr val="8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5" name="Group 73"/>
            <p:cNvGrpSpPr/>
            <p:nvPr/>
          </p:nvGrpSpPr>
          <p:grpSpPr>
            <a:xfrm>
              <a:off x="253493" y="2471630"/>
              <a:ext cx="3299909" cy="595247"/>
              <a:chOff x="1043608" y="2442126"/>
              <a:chExt cx="3475015" cy="626834"/>
            </a:xfrm>
          </p:grpSpPr>
          <p:sp>
            <p:nvSpPr>
              <p:cNvPr id="87" name="Freeform 30"/>
              <p:cNvSpPr>
                <a:spLocks/>
              </p:cNvSpPr>
              <p:nvPr/>
            </p:nvSpPr>
            <p:spPr bwMode="auto">
              <a:xfrm>
                <a:off x="3270847" y="2442126"/>
                <a:ext cx="1247776" cy="618367"/>
              </a:xfrm>
              <a:custGeom>
                <a:avLst/>
                <a:gdLst/>
                <a:ahLst/>
                <a:cxnLst>
                  <a:cxn ang="0">
                    <a:pos x="2" y="448"/>
                  </a:cxn>
                  <a:cxn ang="0">
                    <a:pos x="0" y="404"/>
                  </a:cxn>
                  <a:cxn ang="0">
                    <a:pos x="904" y="0"/>
                  </a:cxn>
                  <a:cxn ang="0">
                    <a:pos x="904" y="46"/>
                  </a:cxn>
                  <a:cxn ang="0">
                    <a:pos x="2" y="448"/>
                  </a:cxn>
                </a:cxnLst>
                <a:rect l="0" t="0" r="r" b="b"/>
                <a:pathLst>
                  <a:path w="904" h="448">
                    <a:moveTo>
                      <a:pt x="2" y="448"/>
                    </a:moveTo>
                    <a:lnTo>
                      <a:pt x="0" y="404"/>
                    </a:lnTo>
                    <a:lnTo>
                      <a:pt x="904" y="0"/>
                    </a:lnTo>
                    <a:lnTo>
                      <a:pt x="904" y="46"/>
                    </a:lnTo>
                    <a:lnTo>
                      <a:pt x="2" y="448"/>
                    </a:lnTo>
                    <a:close/>
                  </a:path>
                </a:pathLst>
              </a:custGeom>
              <a:solidFill>
                <a:srgbClr val="FF66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8" name="AutoShape 28"/>
              <p:cNvSpPr>
                <a:spLocks noChangeArrowheads="1"/>
              </p:cNvSpPr>
              <p:nvPr/>
            </p:nvSpPr>
            <p:spPr bwMode="auto">
              <a:xfrm>
                <a:off x="1043608" y="2450593"/>
                <a:ext cx="3449994" cy="556254"/>
              </a:xfrm>
              <a:prstGeom prst="parallelogram">
                <a:avLst>
                  <a:gd name="adj" fmla="val 223325"/>
                </a:avLst>
              </a:prstGeom>
              <a:solidFill>
                <a:srgbClr val="FF6666">
                  <a:alpha val="53999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9" name="Rectangle 29"/>
              <p:cNvSpPr>
                <a:spLocks noChangeArrowheads="1"/>
              </p:cNvSpPr>
              <p:nvPr/>
            </p:nvSpPr>
            <p:spPr bwMode="auto">
              <a:xfrm>
                <a:off x="1045143" y="3004087"/>
                <a:ext cx="2227976" cy="64873"/>
              </a:xfrm>
              <a:prstGeom prst="rect">
                <a:avLst/>
              </a:prstGeom>
              <a:solidFill>
                <a:srgbClr val="FF66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" name="Group 74"/>
            <p:cNvGrpSpPr/>
            <p:nvPr/>
          </p:nvGrpSpPr>
          <p:grpSpPr>
            <a:xfrm>
              <a:off x="251557" y="2274460"/>
              <a:ext cx="3306950" cy="722212"/>
              <a:chOff x="1041569" y="2130736"/>
              <a:chExt cx="3482429" cy="760536"/>
            </a:xfrm>
          </p:grpSpPr>
          <p:sp>
            <p:nvSpPr>
              <p:cNvPr id="84" name="Freeform 38"/>
              <p:cNvSpPr>
                <a:spLocks/>
              </p:cNvSpPr>
              <p:nvPr/>
            </p:nvSpPr>
            <p:spPr bwMode="auto">
              <a:xfrm>
                <a:off x="3272081" y="2130736"/>
                <a:ext cx="1251917" cy="757775"/>
              </a:xfrm>
              <a:custGeom>
                <a:avLst/>
                <a:gdLst/>
                <a:ahLst/>
                <a:cxnLst>
                  <a:cxn ang="0">
                    <a:pos x="0" y="549"/>
                  </a:cxn>
                  <a:cxn ang="0">
                    <a:pos x="0" y="405"/>
                  </a:cxn>
                  <a:cxn ang="0">
                    <a:pos x="907" y="0"/>
                  </a:cxn>
                  <a:cxn ang="0">
                    <a:pos x="907" y="146"/>
                  </a:cxn>
                  <a:cxn ang="0">
                    <a:pos x="0" y="549"/>
                  </a:cxn>
                </a:cxnLst>
                <a:rect l="0" t="0" r="r" b="b"/>
                <a:pathLst>
                  <a:path w="907" h="549">
                    <a:moveTo>
                      <a:pt x="0" y="549"/>
                    </a:moveTo>
                    <a:lnTo>
                      <a:pt x="0" y="405"/>
                    </a:lnTo>
                    <a:lnTo>
                      <a:pt x="907" y="0"/>
                    </a:lnTo>
                    <a:lnTo>
                      <a:pt x="907" y="146"/>
                    </a:lnTo>
                    <a:lnTo>
                      <a:pt x="0" y="549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5" name="AutoShape 37"/>
              <p:cNvSpPr>
                <a:spLocks noChangeArrowheads="1"/>
              </p:cNvSpPr>
              <p:nvPr/>
            </p:nvSpPr>
            <p:spPr bwMode="auto">
              <a:xfrm>
                <a:off x="1049997" y="2136257"/>
                <a:ext cx="3449994" cy="556254"/>
              </a:xfrm>
              <a:prstGeom prst="parallelogram">
                <a:avLst>
                  <a:gd name="adj" fmla="val 223325"/>
                </a:avLst>
              </a:prstGeom>
              <a:solidFill>
                <a:schemeClr val="accent1">
                  <a:alpha val="53999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6" name="Rectangle 36"/>
              <p:cNvSpPr>
                <a:spLocks noChangeArrowheads="1"/>
              </p:cNvSpPr>
              <p:nvPr/>
            </p:nvSpPr>
            <p:spPr bwMode="auto">
              <a:xfrm>
                <a:off x="1041569" y="2692511"/>
                <a:ext cx="2229934" cy="198761"/>
              </a:xfrm>
              <a:prstGeom prst="rect">
                <a:avLst/>
              </a:prstGeom>
              <a:solidFill>
                <a:srgbClr val="008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8" name="Group 3"/>
            <p:cNvGrpSpPr/>
            <p:nvPr/>
          </p:nvGrpSpPr>
          <p:grpSpPr>
            <a:xfrm>
              <a:off x="253493" y="2216202"/>
              <a:ext cx="3299909" cy="595247"/>
              <a:chOff x="253493" y="2216202"/>
              <a:chExt cx="3299909" cy="595247"/>
            </a:xfrm>
          </p:grpSpPr>
          <p:grpSp>
            <p:nvGrpSpPr>
              <p:cNvPr id="10" name="Group 75"/>
              <p:cNvGrpSpPr/>
              <p:nvPr/>
            </p:nvGrpSpPr>
            <p:grpSpPr>
              <a:xfrm>
                <a:off x="253493" y="2216202"/>
                <a:ext cx="3299909" cy="595247"/>
                <a:chOff x="1043608" y="1980373"/>
                <a:chExt cx="3475015" cy="626834"/>
              </a:xfrm>
            </p:grpSpPr>
            <p:sp>
              <p:nvSpPr>
                <p:cNvPr id="81" name="Freeform 46"/>
                <p:cNvSpPr>
                  <a:spLocks/>
                </p:cNvSpPr>
                <p:nvPr/>
              </p:nvSpPr>
              <p:spPr bwMode="auto">
                <a:xfrm>
                  <a:off x="3270847" y="1980373"/>
                  <a:ext cx="1247776" cy="618367"/>
                </a:xfrm>
                <a:custGeom>
                  <a:avLst/>
                  <a:gdLst/>
                  <a:ahLst/>
                  <a:cxnLst>
                    <a:cxn ang="0">
                      <a:pos x="2" y="448"/>
                    </a:cxn>
                    <a:cxn ang="0">
                      <a:pos x="0" y="404"/>
                    </a:cxn>
                    <a:cxn ang="0">
                      <a:pos x="904" y="0"/>
                    </a:cxn>
                    <a:cxn ang="0">
                      <a:pos x="904" y="46"/>
                    </a:cxn>
                    <a:cxn ang="0">
                      <a:pos x="2" y="448"/>
                    </a:cxn>
                  </a:cxnLst>
                  <a:rect l="0" t="0" r="r" b="b"/>
                  <a:pathLst>
                    <a:path w="904" h="448">
                      <a:moveTo>
                        <a:pt x="2" y="448"/>
                      </a:moveTo>
                      <a:lnTo>
                        <a:pt x="0" y="404"/>
                      </a:lnTo>
                      <a:lnTo>
                        <a:pt x="904" y="0"/>
                      </a:lnTo>
                      <a:lnTo>
                        <a:pt x="904" y="46"/>
                      </a:lnTo>
                      <a:lnTo>
                        <a:pt x="2" y="448"/>
                      </a:lnTo>
                      <a:close/>
                    </a:path>
                  </a:pathLst>
                </a:custGeom>
                <a:solidFill>
                  <a:srgbClr val="FF66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82" name="AutoShape 44"/>
                <p:cNvSpPr>
                  <a:spLocks noChangeArrowheads="1"/>
                </p:cNvSpPr>
                <p:nvPr/>
              </p:nvSpPr>
              <p:spPr bwMode="auto">
                <a:xfrm>
                  <a:off x="1043608" y="1988840"/>
                  <a:ext cx="3449994" cy="556254"/>
                </a:xfrm>
                <a:prstGeom prst="parallelogram">
                  <a:avLst>
                    <a:gd name="adj" fmla="val 223325"/>
                  </a:avLst>
                </a:prstGeom>
                <a:solidFill>
                  <a:srgbClr val="FF6666">
                    <a:alpha val="53999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83" name="Rectangle 45"/>
                <p:cNvSpPr>
                  <a:spLocks noChangeArrowheads="1"/>
                </p:cNvSpPr>
                <p:nvPr/>
              </p:nvSpPr>
              <p:spPr bwMode="auto">
                <a:xfrm>
                  <a:off x="1045143" y="2542334"/>
                  <a:ext cx="2227976" cy="64873"/>
                </a:xfrm>
                <a:prstGeom prst="rect">
                  <a:avLst/>
                </a:prstGeom>
                <a:solidFill>
                  <a:srgbClr val="FF66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1" name="Group 1"/>
              <p:cNvGrpSpPr/>
              <p:nvPr/>
            </p:nvGrpSpPr>
            <p:grpSpPr>
              <a:xfrm>
                <a:off x="760273" y="2257418"/>
                <a:ext cx="2219548" cy="445152"/>
                <a:chOff x="760273" y="2257418"/>
                <a:chExt cx="2219548" cy="445152"/>
              </a:xfrm>
            </p:grpSpPr>
            <p:grpSp>
              <p:nvGrpSpPr>
                <p:cNvPr id="13" name="Group 9"/>
                <p:cNvGrpSpPr/>
                <p:nvPr/>
              </p:nvGrpSpPr>
              <p:grpSpPr>
                <a:xfrm>
                  <a:off x="760273" y="2612570"/>
                  <a:ext cx="1440000" cy="90000"/>
                  <a:chOff x="1077325" y="5505994"/>
                  <a:chExt cx="1550459" cy="144016"/>
                </a:xfrm>
              </p:grpSpPr>
              <p:sp>
                <p:nvSpPr>
                  <p:cNvPr id="9" name="Oval 8"/>
                  <p:cNvSpPr/>
                  <p:nvPr/>
                </p:nvSpPr>
                <p:spPr>
                  <a:xfrm>
                    <a:off x="1077325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3" name="Oval 92"/>
                  <p:cNvSpPr/>
                  <p:nvPr/>
                </p:nvSpPr>
                <p:spPr>
                  <a:xfrm>
                    <a:off x="1498134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4" name="Oval 93"/>
                  <p:cNvSpPr/>
                  <p:nvPr/>
                </p:nvSpPr>
                <p:spPr>
                  <a:xfrm>
                    <a:off x="1918943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5" name="Oval 94"/>
                  <p:cNvSpPr/>
                  <p:nvPr/>
                </p:nvSpPr>
                <p:spPr>
                  <a:xfrm>
                    <a:off x="2339752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14" name="Group 110"/>
                <p:cNvGrpSpPr/>
                <p:nvPr/>
              </p:nvGrpSpPr>
              <p:grpSpPr>
                <a:xfrm>
                  <a:off x="1041955" y="2494186"/>
                  <a:ext cx="1440000" cy="90000"/>
                  <a:chOff x="1077325" y="5505994"/>
                  <a:chExt cx="1550459" cy="144016"/>
                </a:xfrm>
              </p:grpSpPr>
              <p:sp>
                <p:nvSpPr>
                  <p:cNvPr id="112" name="Oval 111"/>
                  <p:cNvSpPr/>
                  <p:nvPr/>
                </p:nvSpPr>
                <p:spPr>
                  <a:xfrm>
                    <a:off x="1077325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3" name="Oval 112"/>
                  <p:cNvSpPr/>
                  <p:nvPr/>
                </p:nvSpPr>
                <p:spPr>
                  <a:xfrm>
                    <a:off x="1498134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4" name="Oval 113"/>
                  <p:cNvSpPr/>
                  <p:nvPr/>
                </p:nvSpPr>
                <p:spPr>
                  <a:xfrm>
                    <a:off x="1918943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5" name="Oval 114"/>
                  <p:cNvSpPr/>
                  <p:nvPr/>
                </p:nvSpPr>
                <p:spPr>
                  <a:xfrm>
                    <a:off x="2339752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15" name="Group 115"/>
                <p:cNvGrpSpPr/>
                <p:nvPr/>
              </p:nvGrpSpPr>
              <p:grpSpPr>
                <a:xfrm>
                  <a:off x="1264329" y="2375802"/>
                  <a:ext cx="1440000" cy="90000"/>
                  <a:chOff x="1077325" y="5505994"/>
                  <a:chExt cx="1550459" cy="144016"/>
                </a:xfrm>
              </p:grpSpPr>
              <p:sp>
                <p:nvSpPr>
                  <p:cNvPr id="117" name="Oval 116"/>
                  <p:cNvSpPr/>
                  <p:nvPr/>
                </p:nvSpPr>
                <p:spPr>
                  <a:xfrm>
                    <a:off x="1077325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8" name="Oval 117"/>
                  <p:cNvSpPr/>
                  <p:nvPr/>
                </p:nvSpPr>
                <p:spPr>
                  <a:xfrm>
                    <a:off x="1498134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9" name="Oval 118"/>
                  <p:cNvSpPr/>
                  <p:nvPr/>
                </p:nvSpPr>
                <p:spPr>
                  <a:xfrm>
                    <a:off x="1918943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0" name="Oval 119"/>
                  <p:cNvSpPr/>
                  <p:nvPr/>
                </p:nvSpPr>
                <p:spPr>
                  <a:xfrm>
                    <a:off x="2339752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17" name="Group 120"/>
                <p:cNvGrpSpPr/>
                <p:nvPr/>
              </p:nvGrpSpPr>
              <p:grpSpPr>
                <a:xfrm>
                  <a:off x="1539821" y="2257418"/>
                  <a:ext cx="1440000" cy="90000"/>
                  <a:chOff x="1077325" y="5505994"/>
                  <a:chExt cx="1550459" cy="144016"/>
                </a:xfrm>
              </p:grpSpPr>
              <p:sp>
                <p:nvSpPr>
                  <p:cNvPr id="122" name="Oval 121"/>
                  <p:cNvSpPr/>
                  <p:nvPr/>
                </p:nvSpPr>
                <p:spPr>
                  <a:xfrm>
                    <a:off x="1077325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3" name="Oval 122"/>
                  <p:cNvSpPr/>
                  <p:nvPr/>
                </p:nvSpPr>
                <p:spPr>
                  <a:xfrm>
                    <a:off x="1498134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4" name="Oval 123"/>
                  <p:cNvSpPr/>
                  <p:nvPr/>
                </p:nvSpPr>
                <p:spPr>
                  <a:xfrm>
                    <a:off x="1918943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5" name="Oval 124"/>
                  <p:cNvSpPr/>
                  <p:nvPr/>
                </p:nvSpPr>
                <p:spPr>
                  <a:xfrm>
                    <a:off x="2339752" y="5505994"/>
                    <a:ext cx="288032" cy="144016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</p:grpSp>
        </p:grpSp>
        <p:grpSp>
          <p:nvGrpSpPr>
            <p:cNvPr id="18" name="Group 76"/>
            <p:cNvGrpSpPr/>
            <p:nvPr/>
          </p:nvGrpSpPr>
          <p:grpSpPr>
            <a:xfrm>
              <a:off x="271075" y="1988840"/>
              <a:ext cx="3306458" cy="624083"/>
              <a:chOff x="1047754" y="1764349"/>
              <a:chExt cx="3481911" cy="657200"/>
            </a:xfrm>
          </p:grpSpPr>
          <p:sp>
            <p:nvSpPr>
              <p:cNvPr id="78" name="AutoShape 48"/>
              <p:cNvSpPr>
                <a:spLocks noChangeArrowheads="1"/>
              </p:cNvSpPr>
              <p:nvPr/>
            </p:nvSpPr>
            <p:spPr bwMode="auto">
              <a:xfrm>
                <a:off x="1049997" y="1772816"/>
                <a:ext cx="3449994" cy="556254"/>
              </a:xfrm>
              <a:prstGeom prst="parallelogram">
                <a:avLst>
                  <a:gd name="adj" fmla="val 223325"/>
                </a:avLst>
              </a:prstGeom>
              <a:solidFill>
                <a:srgbClr val="80FF00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9" name="Rectangle 49"/>
              <p:cNvSpPr>
                <a:spLocks noChangeArrowheads="1"/>
              </p:cNvSpPr>
              <p:nvPr/>
            </p:nvSpPr>
            <p:spPr bwMode="auto">
              <a:xfrm>
                <a:off x="1047754" y="2329070"/>
                <a:ext cx="2227976" cy="92479"/>
              </a:xfrm>
              <a:prstGeom prst="rect">
                <a:avLst/>
              </a:prstGeom>
              <a:solidFill>
                <a:srgbClr val="8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0" name="Freeform 50"/>
              <p:cNvSpPr>
                <a:spLocks/>
              </p:cNvSpPr>
              <p:nvPr/>
            </p:nvSpPr>
            <p:spPr bwMode="auto">
              <a:xfrm>
                <a:off x="3279129" y="1764349"/>
                <a:ext cx="1250536" cy="648733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0" y="288"/>
                  </a:cxn>
                  <a:cxn ang="0">
                    <a:pos x="624" y="0"/>
                  </a:cxn>
                  <a:cxn ang="0">
                    <a:pos x="624" y="48"/>
                  </a:cxn>
                  <a:cxn ang="0">
                    <a:pos x="0" y="336"/>
                  </a:cxn>
                </a:cxnLst>
                <a:rect l="0" t="0" r="r" b="b"/>
                <a:pathLst>
                  <a:path w="624" h="336">
                    <a:moveTo>
                      <a:pt x="0" y="336"/>
                    </a:moveTo>
                    <a:lnTo>
                      <a:pt x="0" y="288"/>
                    </a:lnTo>
                    <a:lnTo>
                      <a:pt x="624" y="0"/>
                    </a:lnTo>
                    <a:lnTo>
                      <a:pt x="624" y="48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8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6" name="Rectangle 15"/>
          <p:cNvSpPr/>
          <p:nvPr/>
        </p:nvSpPr>
        <p:spPr>
          <a:xfrm>
            <a:off x="1197827" y="1518119"/>
            <a:ext cx="22943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u="sng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16-well fluidic card</a:t>
            </a:r>
            <a:endParaRPr lang="en-US" sz="2400" u="sng" dirty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638329" y="3027451"/>
            <a:ext cx="11398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(1 of 18)</a:t>
            </a:r>
            <a:endParaRPr lang="en-US" sz="2400" dirty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9" name="Group 7"/>
          <p:cNvGrpSpPr/>
          <p:nvPr/>
        </p:nvGrpSpPr>
        <p:grpSpPr>
          <a:xfrm>
            <a:off x="4968218" y="655131"/>
            <a:ext cx="4093977" cy="6304011"/>
            <a:chOff x="4968218" y="655131"/>
            <a:chExt cx="4093977" cy="630401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2240" y="655131"/>
              <a:ext cx="2329955" cy="6304011"/>
            </a:xfrm>
            <a:prstGeom prst="rect">
              <a:avLst/>
            </a:prstGeom>
          </p:spPr>
        </p:pic>
        <p:grpSp>
          <p:nvGrpSpPr>
            <p:cNvPr id="20" name="Group 6"/>
            <p:cNvGrpSpPr/>
            <p:nvPr/>
          </p:nvGrpSpPr>
          <p:grpSpPr>
            <a:xfrm>
              <a:off x="4968218" y="1248153"/>
              <a:ext cx="2340086" cy="4845142"/>
              <a:chOff x="4968218" y="1248153"/>
              <a:chExt cx="2340086" cy="4845142"/>
            </a:xfrm>
          </p:grpSpPr>
          <p:sp>
            <p:nvSpPr>
              <p:cNvPr id="62" name="Line 58"/>
              <p:cNvSpPr>
                <a:spLocks noChangeShapeType="1"/>
              </p:cNvSpPr>
              <p:nvPr/>
            </p:nvSpPr>
            <p:spPr bwMode="auto">
              <a:xfrm>
                <a:off x="4968218" y="3052226"/>
                <a:ext cx="2340086" cy="30410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1" name="Line 57"/>
              <p:cNvSpPr>
                <a:spLocks noChangeShapeType="1"/>
              </p:cNvSpPr>
              <p:nvPr/>
            </p:nvSpPr>
            <p:spPr bwMode="auto">
              <a:xfrm>
                <a:off x="5066748" y="2617195"/>
                <a:ext cx="2147734" cy="31089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9" name="Line 54"/>
              <p:cNvSpPr>
                <a:spLocks noChangeShapeType="1"/>
              </p:cNvSpPr>
              <p:nvPr/>
            </p:nvSpPr>
            <p:spPr bwMode="auto">
              <a:xfrm flipV="1">
                <a:off x="5597351" y="1248153"/>
                <a:ext cx="1134889" cy="42850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0" name="Line 56"/>
              <p:cNvSpPr>
                <a:spLocks noChangeShapeType="1"/>
              </p:cNvSpPr>
              <p:nvPr/>
            </p:nvSpPr>
            <p:spPr bwMode="auto">
              <a:xfrm>
                <a:off x="4968218" y="2268001"/>
                <a:ext cx="1884991" cy="139981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3" name="Line 59"/>
              <p:cNvSpPr>
                <a:spLocks noChangeShapeType="1"/>
              </p:cNvSpPr>
              <p:nvPr/>
            </p:nvSpPr>
            <p:spPr bwMode="auto">
              <a:xfrm flipV="1">
                <a:off x="5066748" y="1518119"/>
                <a:ext cx="2038258" cy="46278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21" name="Group 4"/>
          <p:cNvGrpSpPr/>
          <p:nvPr/>
        </p:nvGrpSpPr>
        <p:grpSpPr>
          <a:xfrm>
            <a:off x="3583442" y="1484784"/>
            <a:ext cx="2378304" cy="1588127"/>
            <a:chOff x="3583442" y="1484784"/>
            <a:chExt cx="2378304" cy="1588127"/>
          </a:xfrm>
        </p:grpSpPr>
        <p:sp>
          <p:nvSpPr>
            <p:cNvPr id="67" name="Line 54"/>
            <p:cNvSpPr>
              <a:spLocks noChangeShapeType="1"/>
            </p:cNvSpPr>
            <p:nvPr/>
          </p:nvSpPr>
          <p:spPr bwMode="auto">
            <a:xfrm flipH="1">
              <a:off x="3596721" y="1634900"/>
              <a:ext cx="364395" cy="32022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8" name="Line 56"/>
            <p:cNvSpPr>
              <a:spLocks noChangeShapeType="1"/>
            </p:cNvSpPr>
            <p:nvPr/>
          </p:nvSpPr>
          <p:spPr bwMode="auto">
            <a:xfrm flipH="1">
              <a:off x="3596721" y="2268001"/>
              <a:ext cx="372980" cy="1000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9" name="Line 57"/>
            <p:cNvSpPr>
              <a:spLocks noChangeShapeType="1"/>
            </p:cNvSpPr>
            <p:nvPr/>
          </p:nvSpPr>
          <p:spPr bwMode="auto">
            <a:xfrm flipH="1" flipV="1">
              <a:off x="3596721" y="2500205"/>
              <a:ext cx="361742" cy="824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0" name="Line 58"/>
            <p:cNvSpPr>
              <a:spLocks noChangeShapeType="1"/>
            </p:cNvSpPr>
            <p:nvPr/>
          </p:nvSpPr>
          <p:spPr bwMode="auto">
            <a:xfrm flipH="1" flipV="1">
              <a:off x="3583442" y="2706842"/>
              <a:ext cx="395019" cy="1925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1" name="Line 59"/>
            <p:cNvSpPr>
              <a:spLocks noChangeShapeType="1"/>
            </p:cNvSpPr>
            <p:nvPr/>
          </p:nvSpPr>
          <p:spPr bwMode="auto">
            <a:xfrm flipH="1">
              <a:off x="3596721" y="1937637"/>
              <a:ext cx="375437" cy="2870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6" name="Text Box 53"/>
            <p:cNvSpPr txBox="1">
              <a:spLocks noChangeArrowheads="1"/>
            </p:cNvSpPr>
            <p:nvPr/>
          </p:nvSpPr>
          <p:spPr bwMode="auto">
            <a:xfrm>
              <a:off x="3911805" y="1484784"/>
              <a:ext cx="2049941" cy="1588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lnSpc>
                  <a:spcPct val="85000"/>
                </a:lnSpc>
                <a:spcBef>
                  <a:spcPct val="45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optical PCB</a:t>
              </a:r>
              <a:r>
                <a:rPr lang="en-US" sz="1600" dirty="0" smtClean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/source</a:t>
              </a:r>
              <a:endParaRPr lang="en-US" sz="1600" dirty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  <a:p>
              <a:pPr defTabSz="914400" fontAlgn="base">
                <a:lnSpc>
                  <a:spcPct val="85000"/>
                </a:lnSpc>
                <a:spcBef>
                  <a:spcPct val="45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heater layer</a:t>
              </a:r>
            </a:p>
            <a:p>
              <a:pPr defTabSz="914400" fontAlgn="base">
                <a:lnSpc>
                  <a:spcPct val="85000"/>
                </a:lnSpc>
                <a:spcBef>
                  <a:spcPct val="4500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fluidic </a:t>
              </a:r>
              <a:r>
                <a:rPr lang="en-US" sz="1600" dirty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card</a:t>
              </a:r>
            </a:p>
            <a:p>
              <a:pPr defTabSz="914400" fontAlgn="base">
                <a:lnSpc>
                  <a:spcPct val="85000"/>
                </a:lnSpc>
                <a:spcBef>
                  <a:spcPct val="4500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heater </a:t>
              </a:r>
              <a:r>
                <a:rPr lang="en-US" sz="1600" dirty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layer</a:t>
              </a:r>
            </a:p>
            <a:p>
              <a:pPr defTabSz="914400" fontAlgn="base">
                <a:lnSpc>
                  <a:spcPct val="85000"/>
                </a:lnSpc>
                <a:spcBef>
                  <a:spcPct val="450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optical </a:t>
              </a:r>
              <a:r>
                <a:rPr lang="en-US" sz="1600" dirty="0" smtClean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PCB</a:t>
              </a:r>
              <a:r>
                <a:rPr lang="en-US" sz="1600" dirty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/</a:t>
              </a:r>
              <a:r>
                <a:rPr lang="en-US" sz="1600" dirty="0" smtClean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detection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07506" y="3468985"/>
            <a:ext cx="5683786" cy="3088025"/>
          </a:xfrm>
          <a:prstGeom prst="rect">
            <a:avLst/>
          </a:prstGeom>
          <a:solidFill>
            <a:srgbClr val="FFFFFF"/>
          </a:solidFill>
        </p:spPr>
        <p:txBody>
          <a:bodyPr wrap="square" tIns="0" rIns="0">
            <a:spAutoFit/>
          </a:bodyPr>
          <a:lstStyle/>
          <a:p>
            <a:pPr marL="285750" lvl="1" indent="-103188" defTabSz="914400">
              <a:spcBef>
                <a:spcPts val="900"/>
              </a:spcBef>
              <a:spcAft>
                <a:spcPts val="200"/>
              </a:spcAft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 Optical </a:t>
            </a:r>
            <a:r>
              <a:rPr lang="en-US" sz="2000" b="1" dirty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absorbance measurement per well </a:t>
            </a:r>
            <a:endParaRPr lang="en-US" sz="2000" b="1" dirty="0" smtClean="0">
              <a:solidFill>
                <a:srgbClr val="0000FF"/>
              </a:solidFill>
              <a:latin typeface="Arial"/>
              <a:ea typeface="ＭＳ Ｐゴシック" charset="0"/>
              <a:cs typeface="Arial"/>
            </a:endParaRPr>
          </a:p>
          <a:p>
            <a:pPr marL="982662" lvl="2" indent="-342900" defTabSz="914400">
              <a:spcAft>
                <a:spcPts val="200"/>
              </a:spcAft>
              <a:buFont typeface="Wingdings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D</a:t>
            </a: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edicated 3-color optical system at each well</a:t>
            </a:r>
          </a:p>
          <a:p>
            <a:pPr marL="982662" lvl="2" indent="-342900" defTabSz="914400">
              <a:spcAft>
                <a:spcPts val="200"/>
              </a:spcAft>
              <a:buFont typeface="Wingdings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M</a:t>
            </a: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easure dye</a:t>
            </a:r>
            <a:r>
              <a:rPr lang="en-US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absorbance &amp; optical density (cell population)</a:t>
            </a:r>
          </a:p>
          <a:p>
            <a:pPr marL="982662" lvl="2" indent="-342900" defTabSz="914400">
              <a:spcAft>
                <a:spcPts val="200"/>
              </a:spcAft>
              <a:buFont typeface="Wingdings" charset="2"/>
              <a:buChar char="Ø"/>
              <a:defRPr/>
            </a:pP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Ground pre-calibration + in-flight “active” cal. </a:t>
            </a:r>
          </a:p>
          <a:p>
            <a:pPr marL="285750" lvl="1" indent="-103188" defTabSz="914400">
              <a:spcBef>
                <a:spcPts val="900"/>
              </a:spcBef>
              <a:spcAft>
                <a:spcPts val="20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 Pressure &amp; humidity sensors</a:t>
            </a:r>
            <a:r>
              <a:rPr lang="en-US" sz="2000" b="1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in P/L volume  </a:t>
            </a:r>
            <a:endParaRPr lang="en-US" sz="2000" dirty="0">
              <a:solidFill>
                <a:prstClr val="black"/>
              </a:solidFill>
              <a:latin typeface="Arial"/>
              <a:ea typeface="ＭＳ Ｐゴシック" charset="0"/>
              <a:cs typeface="Arial"/>
            </a:endParaRPr>
          </a:p>
          <a:p>
            <a:pPr marL="285750" lvl="1" indent="-103188" defTabSz="914400">
              <a:spcBef>
                <a:spcPts val="900"/>
              </a:spcBef>
              <a:spcAft>
                <a:spcPts val="200"/>
              </a:spcAft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 Dedicated thermal control system per card</a:t>
            </a:r>
          </a:p>
          <a:p>
            <a:pPr marL="982662" lvl="2" indent="-342900" defTabSz="914400">
              <a:spcAft>
                <a:spcPts val="200"/>
              </a:spcAft>
              <a:buFont typeface="Wingdings" charset="2"/>
              <a:buChar char="Ø"/>
              <a:defRPr/>
            </a:pP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23°C with 1 </a:t>
            </a:r>
            <a:r>
              <a:rPr lang="en-US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°C </a:t>
            </a: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uniformity, accuracy, stability</a:t>
            </a:r>
          </a:p>
          <a:p>
            <a:pPr marL="982662" lvl="2" indent="-342900" defTabSz="914400">
              <a:spcAft>
                <a:spcPts val="200"/>
              </a:spcAft>
              <a:buFont typeface="Wingdings" charset="2"/>
              <a:buChar char="Ø"/>
              <a:defRPr/>
            </a:pP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1 temp</a:t>
            </a:r>
            <a:r>
              <a:rPr lang="en-US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. </a:t>
            </a: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sensor </a:t>
            </a:r>
            <a:r>
              <a:rPr lang="en-US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per </a:t>
            </a:r>
            <a:r>
              <a:rPr lang="en-US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card: closed-loop control  </a:t>
            </a:r>
          </a:p>
        </p:txBody>
      </p:sp>
    </p:spTree>
    <p:extLst>
      <p:ext uri="{BB962C8B-B14F-4D97-AF65-F5344CB8AC3E}">
        <p14:creationId xmlns:p14="http://schemas.microsoft.com/office/powerpoint/2010/main" val="192687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r>
              <a:rPr lang="en-US" dirty="0"/>
              <a:t> </a:t>
            </a:r>
            <a:r>
              <a:rPr lang="en-US" dirty="0" smtClean="0"/>
              <a:t>Launch and Deployment </a:t>
            </a:r>
            <a:r>
              <a:rPr lang="en-US" dirty="0" err="1" smtClean="0"/>
              <a:t>ConOps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808787"/>
              </p:ext>
            </p:extLst>
          </p:nvPr>
        </p:nvGraphicFramePr>
        <p:xfrm>
          <a:off x="68424" y="876247"/>
          <a:ext cx="4209862" cy="5588000"/>
        </p:xfrm>
        <a:graphic>
          <a:graphicData uri="http://schemas.openxmlformats.org/drawingml/2006/table">
            <a:tbl>
              <a:tblPr firstRow="1" bandRow="1"/>
              <a:tblGrid>
                <a:gridCol w="709248"/>
                <a:gridCol w="1093331"/>
                <a:gridCol w="2407283"/>
              </a:tblGrid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381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/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Events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381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/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BioSentinel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State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381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/>
                    </a:solidFill>
                  </a:tcPr>
                </a:tc>
              </a:tr>
              <a:tr h="191589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T-0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381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Launch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381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Powered off, 2X</a:t>
                      </a:r>
                      <a:r>
                        <a:rPr lang="en-US" sz="1000" baseline="0" dirty="0" smtClean="0"/>
                        <a:t> inhibits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381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</a:tr>
              <a:tr h="225179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T+90s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Ascent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102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Powered off, 2X</a:t>
                      </a:r>
                      <a:r>
                        <a:rPr lang="en-US" sz="1000" baseline="0" dirty="0" smtClean="0"/>
                        <a:t> inhibits</a:t>
                      </a:r>
                      <a:endParaRPr lang="en-US" sz="1000" dirty="0" smtClean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T+4h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baseline="0" dirty="0" smtClean="0"/>
                        <a:t>Deployment window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102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Powered off, 2X</a:t>
                      </a:r>
                      <a:r>
                        <a:rPr lang="en-US" sz="1000" baseline="0" dirty="0" smtClean="0"/>
                        <a:t> inhibits</a:t>
                      </a:r>
                      <a:endParaRPr lang="en-US" sz="1000" dirty="0" smtClean="0"/>
                    </a:p>
                    <a:p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T+4h (TBD s)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BioSentinel Deployment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2X Switches</a:t>
                      </a:r>
                      <a:r>
                        <a:rPr lang="en-US" sz="1000" baseline="0" dirty="0" smtClean="0"/>
                        <a:t> close, power applied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D+90s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FSW Boot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FSW boot</a:t>
                      </a:r>
                      <a:r>
                        <a:rPr lang="en-US" sz="1000" baseline="0" dirty="0" smtClean="0"/>
                        <a:t> sequence complete </a:t>
                      </a:r>
                    </a:p>
                    <a:p>
                      <a:r>
                        <a:rPr lang="en-US" sz="1000" b="1" baseline="0" dirty="0" smtClean="0"/>
                        <a:t>(First time switch commands viable)</a:t>
                      </a:r>
                      <a:endParaRPr lang="en-US" sz="1000" b="1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D+1:45m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Interface</a:t>
                      </a:r>
                      <a:r>
                        <a:rPr lang="en-US" sz="1000" baseline="0" dirty="0" smtClean="0"/>
                        <a:t> App Initialization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Interface</a:t>
                      </a:r>
                      <a:r>
                        <a:rPr lang="en-US" sz="1000" baseline="0" dirty="0" smtClean="0"/>
                        <a:t> applications loaded on FSW framework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D+2m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err="1" smtClean="0"/>
                        <a:t>BioSensor</a:t>
                      </a:r>
                      <a:r>
                        <a:rPr lang="en-US" sz="1000" dirty="0" smtClean="0"/>
                        <a:t> Activated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Thermal control applied to biologic payload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D+2:15m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GNC Unit Activated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GNC booted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D+2:30m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err="1" smtClean="0"/>
                        <a:t>Detumble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Prop system commanded</a:t>
                      </a:r>
                      <a:r>
                        <a:rPr lang="en-US" sz="1000" baseline="0" dirty="0" smtClean="0"/>
                        <a:t> to </a:t>
                      </a:r>
                      <a:r>
                        <a:rPr lang="en-US" sz="1000" baseline="0" dirty="0" err="1" smtClean="0"/>
                        <a:t>detumble</a:t>
                      </a:r>
                      <a:r>
                        <a:rPr lang="en-US" sz="1000" baseline="0" dirty="0" smtClean="0"/>
                        <a:t> (as required)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D+3m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Acquire sun vector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GNC commanded</a:t>
                      </a:r>
                      <a:r>
                        <a:rPr lang="en-US" sz="1000" baseline="0" dirty="0" smtClean="0"/>
                        <a:t> to acquire sun vector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D+3:30m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Transponder activated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Transponder powered on, broadcasting</a:t>
                      </a:r>
                      <a:r>
                        <a:rPr lang="en-US" sz="1000" baseline="0" dirty="0" smtClean="0"/>
                        <a:t> telemetry, state-of-health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D+5m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Solar arrays deployed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Solar arrays commanded to deploy, reacquire</a:t>
                      </a:r>
                      <a:r>
                        <a:rPr lang="en-US" sz="1000" baseline="0" dirty="0" smtClean="0"/>
                        <a:t> sun vector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D+1h</a:t>
                      </a:r>
                      <a:r>
                        <a:rPr lang="en-US" sz="1000" baseline="0" dirty="0" smtClean="0"/>
                        <a:t> (TBC)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Ranging,</a:t>
                      </a:r>
                      <a:r>
                        <a:rPr lang="en-US" sz="1000" baseline="0" dirty="0" smtClean="0"/>
                        <a:t> Checkout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Initial checkout</a:t>
                      </a:r>
                      <a:r>
                        <a:rPr lang="en-US" sz="1000" baseline="0" dirty="0" smtClean="0"/>
                        <a:t> and ranging to system to establish ephemeris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D+(4-7)d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Lunar flyby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666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3331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69998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6662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333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39993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196660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3324" algn="l" defTabSz="45666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000" dirty="0" smtClean="0"/>
                        <a:t>Flyby and entry to science mode</a:t>
                      </a:r>
                      <a:endParaRPr lang="en-US" sz="1000" dirty="0"/>
                    </a:p>
                  </a:txBody>
                  <a:tcPr>
                    <a:lnL w="12700" cmpd="sng">
                      <a:solidFill>
                        <a:srgbClr val="969696"/>
                      </a:solidFill>
                    </a:lnL>
                    <a:lnR w="12700" cmpd="sng">
                      <a:solidFill>
                        <a:srgbClr val="969696"/>
                      </a:solidFill>
                    </a:lnR>
                    <a:lnT w="12700" cmpd="sng">
                      <a:solidFill>
                        <a:srgbClr val="969696"/>
                      </a:solidFill>
                    </a:lnT>
                    <a:lnB w="12700" cmpd="sng">
                      <a:solidFill>
                        <a:srgbClr val="96969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5D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286" y="1955409"/>
            <a:ext cx="4865714" cy="3582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6382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r>
              <a:rPr lang="en-US" dirty="0"/>
              <a:t> </a:t>
            </a:r>
            <a:r>
              <a:rPr lang="en-US" dirty="0" smtClean="0"/>
              <a:t>Month-in-the-Life </a:t>
            </a:r>
            <a:r>
              <a:rPr lang="en-US" dirty="0" err="1" smtClean="0"/>
              <a:t>ConOps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88819" y="1468841"/>
            <a:ext cx="7848600" cy="0"/>
          </a:xfrm>
          <a:prstGeom prst="line">
            <a:avLst/>
          </a:prstGeom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24300" y="1367296"/>
            <a:ext cx="0" cy="304800"/>
          </a:xfrm>
          <a:prstGeom prst="line">
            <a:avLst/>
          </a:prstGeom>
          <a:ln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437419" y="1316441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86500" y="1527314"/>
            <a:ext cx="285750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Transmit to DSN</a:t>
            </a:r>
          </a:p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(2 to 4X per week, 2 – 4 hours per contact, ATS)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1800" y="1676547"/>
            <a:ext cx="16764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Collect science data</a:t>
            </a:r>
          </a:p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(Continuous, RTS)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8309" y="1667141"/>
            <a:ext cx="177338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Wet new card</a:t>
            </a:r>
          </a:p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(1x per month, ATS)</a:t>
            </a:r>
            <a:endParaRPr lang="en-US" sz="1100" dirty="0">
              <a:solidFill>
                <a:srgbClr val="00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658100" y="1376782"/>
            <a:ext cx="0" cy="299618"/>
          </a:xfrm>
          <a:prstGeom prst="line">
            <a:avLst/>
          </a:prstGeom>
          <a:ln>
            <a:solidFill>
              <a:srgbClr val="4F81BD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04999" y="1364753"/>
            <a:ext cx="0" cy="304800"/>
          </a:xfrm>
          <a:prstGeom prst="line">
            <a:avLst/>
          </a:prstGeom>
          <a:ln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8819" y="1340182"/>
            <a:ext cx="0" cy="304800"/>
          </a:xfrm>
          <a:prstGeom prst="line">
            <a:avLst/>
          </a:prstGeom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95746" y="918803"/>
            <a:ext cx="78486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Monitor Bus Functions</a:t>
            </a:r>
            <a:endParaRPr lang="en-US" sz="1600" dirty="0"/>
          </a:p>
        </p:txBody>
      </p:sp>
      <p:pic>
        <p:nvPicPr>
          <p:cNvPr id="17" name="Picture 2" descr="http://images.wisegeek.com/planet-earth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6" t="11585" r="9205" b="8659"/>
          <a:stretch/>
        </p:blipFill>
        <p:spPr bwMode="auto">
          <a:xfrm>
            <a:off x="8573461" y="5607257"/>
            <a:ext cx="384496" cy="381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thumbs.gograph.com/gg5808251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19" y="6393178"/>
            <a:ext cx="404813" cy="4048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thumbs.gograph.com/gg5808251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713" y="6429374"/>
            <a:ext cx="352426" cy="352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mgandlin\Desktop\BioSentinel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81909" flipH="1">
            <a:off x="1131134" y="5655711"/>
            <a:ext cx="858394" cy="7583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mgandlin\Desktop\BioSentinel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6465" flipH="1">
            <a:off x="6948521" y="5684161"/>
            <a:ext cx="951072" cy="8402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867349"/>
              </p:ext>
            </p:extLst>
          </p:nvPr>
        </p:nvGraphicFramePr>
        <p:xfrm>
          <a:off x="76200" y="2235478"/>
          <a:ext cx="2924350" cy="30226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17175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Major</a:t>
                      </a:r>
                      <a:r>
                        <a:rPr lang="en-US" sz="1000" baseline="0" dirty="0" smtClean="0"/>
                        <a:t> 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Subfunctions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Select card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Determine fluidic</a:t>
                      </a:r>
                      <a:r>
                        <a:rPr lang="en-US" sz="1000" baseline="0" dirty="0" smtClean="0"/>
                        <a:t> card</a:t>
                      </a:r>
                      <a:endParaRPr lang="en-US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Select u-controller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Select</a:t>
                      </a:r>
                      <a:r>
                        <a:rPr lang="en-US" sz="1000" baseline="0" dirty="0" smtClean="0"/>
                        <a:t> pump and valve set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Apply</a:t>
                      </a:r>
                      <a:r>
                        <a:rPr lang="en-US" sz="1000" baseline="0" dirty="0" smtClean="0"/>
                        <a:t> Fluids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Open</a:t>
                      </a:r>
                      <a:r>
                        <a:rPr lang="en-US" sz="1000" baseline="0" dirty="0" smtClean="0"/>
                        <a:t> inlet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Open plate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Open nutrient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Activate Pump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Configure Thermal Control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Apply warm set</a:t>
                      </a:r>
                      <a:r>
                        <a:rPr lang="en-US" sz="1000" baseline="0" dirty="0" smtClean="0"/>
                        <a:t> points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Apply cold set points to other cards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Close</a:t>
                      </a:r>
                      <a:r>
                        <a:rPr lang="en-US" sz="1000" baseline="0" dirty="0" smtClean="0"/>
                        <a:t> System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Close inlet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Close</a:t>
                      </a:r>
                      <a:r>
                        <a:rPr lang="en-US" sz="1000" baseline="0" dirty="0" smtClean="0"/>
                        <a:t> plate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Close nutrient valve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De-active pump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523097"/>
              </p:ext>
            </p:extLst>
          </p:nvPr>
        </p:nvGraphicFramePr>
        <p:xfrm>
          <a:off x="3124200" y="2235478"/>
          <a:ext cx="3100475" cy="3327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242321"/>
                <a:gridCol w="185815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Major</a:t>
                      </a:r>
                      <a:r>
                        <a:rPr lang="en-US" sz="1000" baseline="0" dirty="0" smtClean="0"/>
                        <a:t> 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Subfunctions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Readout </a:t>
                      </a:r>
                      <a:r>
                        <a:rPr lang="en-US" sz="1000" dirty="0" err="1" smtClean="0"/>
                        <a:t>BioSensor</a:t>
                      </a:r>
                      <a:r>
                        <a:rPr lang="en-US" sz="1000" baseline="0" dirty="0" smtClean="0"/>
                        <a:t> </a:t>
                      </a:r>
                    </a:p>
                    <a:p>
                      <a:r>
                        <a:rPr lang="en-US" sz="1000" baseline="0" dirty="0" smtClean="0"/>
                        <a:t>(15 min cadence)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Determine fluidic</a:t>
                      </a:r>
                      <a:r>
                        <a:rPr lang="en-US" sz="1000" baseline="0" dirty="0" smtClean="0"/>
                        <a:t> card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Select u-controller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Select and power well LEDs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Select and readout sensor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Iterate all wells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Readout TID sensor</a:t>
                      </a:r>
                    </a:p>
                    <a:p>
                      <a:r>
                        <a:rPr lang="en-US" sz="1000" dirty="0" smtClean="0"/>
                        <a:t>(15 min cadence)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Apply power to sensor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Wait</a:t>
                      </a:r>
                      <a:r>
                        <a:rPr lang="en-US" sz="1000" baseline="0" dirty="0" smtClean="0"/>
                        <a:t> for stabilization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Sample analog readouts</a:t>
                      </a:r>
                      <a:endParaRPr lang="en-US" sz="1000" baseline="0" dirty="0" smtClean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Readout LET</a:t>
                      </a:r>
                      <a:r>
                        <a:rPr lang="en-US" sz="1000" baseline="0" dirty="0" smtClean="0"/>
                        <a:t> Spectrometer sensor</a:t>
                      </a:r>
                    </a:p>
                    <a:p>
                      <a:r>
                        <a:rPr lang="en-US" sz="1000" baseline="0" dirty="0" smtClean="0"/>
                        <a:t>(1 sec cadence)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Acquire frame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Store</a:t>
                      </a:r>
                      <a:r>
                        <a:rPr lang="en-US" sz="1000" baseline="0" dirty="0" smtClean="0"/>
                        <a:t> frame in file system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Log frame stats (size, compression ratio)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Monitor for SPE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Sample</a:t>
                      </a:r>
                      <a:r>
                        <a:rPr lang="en-US" sz="1000" baseline="0" dirty="0" smtClean="0"/>
                        <a:t> TID readout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Process individual LET frames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Wet new card as required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844705"/>
              </p:ext>
            </p:extLst>
          </p:nvPr>
        </p:nvGraphicFramePr>
        <p:xfrm>
          <a:off x="6328650" y="2235478"/>
          <a:ext cx="2739150" cy="30886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097543"/>
                <a:gridCol w="164160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Major</a:t>
                      </a:r>
                      <a:r>
                        <a:rPr lang="en-US" sz="1000" baseline="0" dirty="0" smtClean="0"/>
                        <a:t> 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Subfunctions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Align </a:t>
                      </a:r>
                      <a:r>
                        <a:rPr lang="en-US" sz="1000" baseline="0" dirty="0" smtClean="0"/>
                        <a:t> spacecraft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Determine vector to Earth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Slew</a:t>
                      </a:r>
                      <a:r>
                        <a:rPr lang="en-US" sz="1000" baseline="0" dirty="0" smtClean="0"/>
                        <a:t> to Earth vector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Power </a:t>
                      </a:r>
                      <a:r>
                        <a:rPr lang="en-US" sz="1000" dirty="0" err="1" smtClean="0"/>
                        <a:t>Tx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Power transmitter</a:t>
                      </a:r>
                      <a:endParaRPr lang="en-US" sz="1000" baseline="0" dirty="0" smtClean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Broadcast data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Broadcast</a:t>
                      </a:r>
                      <a:r>
                        <a:rPr lang="en-US" sz="1000" baseline="0" dirty="0" smtClean="0"/>
                        <a:t> SOH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On CFDP command, transmit </a:t>
                      </a:r>
                      <a:r>
                        <a:rPr lang="en-US" sz="1000" baseline="0" dirty="0" err="1" smtClean="0"/>
                        <a:t>BioSensor</a:t>
                      </a:r>
                      <a:r>
                        <a:rPr lang="en-US" sz="1000" baseline="0" dirty="0" smtClean="0"/>
                        <a:t>, TID data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aseline="0" dirty="0" smtClean="0"/>
                        <a:t>On CFDP command, transmit LET frames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Deactivate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baseline="0" dirty="0" err="1" smtClean="0"/>
                        <a:t>Tx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Power off transmitter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Realign spacecraft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 smtClean="0"/>
                        <a:t>Slew</a:t>
                      </a:r>
                      <a:r>
                        <a:rPr lang="en-US" sz="1000" baseline="0" dirty="0" smtClean="0"/>
                        <a:t> back to sun vector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513119" y="1673988"/>
            <a:ext cx="177338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Refresh card</a:t>
            </a:r>
          </a:p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(1x per month, ATS)</a:t>
            </a:r>
            <a:endParaRPr lang="en-US" sz="1100" dirty="0">
              <a:solidFill>
                <a:srgbClr val="0000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5399809" y="1371600"/>
            <a:ext cx="0" cy="304800"/>
          </a:xfrm>
          <a:prstGeom prst="line">
            <a:avLst/>
          </a:prstGeom>
          <a:ln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4" descr="http://thumbs.gograph.com/gg5808251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587" y="6148386"/>
            <a:ext cx="404813" cy="4048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mgandlin\Desktop\BioSentinel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81909" flipH="1">
            <a:off x="4428590" y="5846256"/>
            <a:ext cx="858394" cy="7583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Oval 28"/>
          <p:cNvSpPr/>
          <p:nvPr/>
        </p:nvSpPr>
        <p:spPr>
          <a:xfrm>
            <a:off x="1790699" y="1234037"/>
            <a:ext cx="228600" cy="228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1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1143000" y="2070564"/>
            <a:ext cx="228600" cy="228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1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285509" y="1234037"/>
            <a:ext cx="228600" cy="228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1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4235754" y="2096255"/>
            <a:ext cx="228600" cy="228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33" name="Oval 32"/>
          <p:cNvSpPr/>
          <p:nvPr/>
        </p:nvSpPr>
        <p:spPr>
          <a:xfrm>
            <a:off x="7309757" y="2093696"/>
            <a:ext cx="228600" cy="228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3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7543800" y="1234037"/>
            <a:ext cx="228600" cy="228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3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3810000" y="1234037"/>
            <a:ext cx="228600" cy="2286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51596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(Potential) Firsts &amp; Challenges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11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half" idx="4294967295"/>
          </p:nvPr>
        </p:nvSpPr>
        <p:spPr>
          <a:xfrm>
            <a:off x="179512" y="1356792"/>
            <a:ext cx="4536504" cy="367240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Complement of 6U </a:t>
            </a:r>
            <a:r>
              <a:rPr lang="en-US" sz="2000" dirty="0" err="1"/>
              <a:t>CubeSats</a:t>
            </a:r>
            <a:r>
              <a:rPr lang="en-US" sz="2000" dirty="0"/>
              <a:t> to fly beyond LEO (on SLS EM-1)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b="1" dirty="0"/>
              <a:t>Challenges for communications and attitude control </a:t>
            </a:r>
            <a:endParaRPr lang="en-US" b="1" dirty="0" smtClean="0"/>
          </a:p>
          <a:p>
            <a:pPr lvl="1">
              <a:lnSpc>
                <a:spcPct val="90000"/>
              </a:lnSpc>
              <a:spcBef>
                <a:spcPts val="600"/>
              </a:spcBef>
            </a:pPr>
            <a:endParaRPr lang="en-US" sz="2000" b="1" dirty="0"/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NASA biology study beyond LEO in 4 decades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800" dirty="0" smtClean="0"/>
              <a:t>Enabling comparison across multiple radiation &amp; gravitation environments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800" b="1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CubeSat to combine a biology science payload with capable C&amp;DH and FSW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800" dirty="0" smtClean="0"/>
              <a:t>Payload includes autonomous measurement response to SPEs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670" y="1809800"/>
            <a:ext cx="4327229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3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655710"/>
              </p:ext>
            </p:extLst>
          </p:nvPr>
        </p:nvGraphicFramePr>
        <p:xfrm>
          <a:off x="26437" y="914400"/>
          <a:ext cx="4572000" cy="3797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4516" y="5003505"/>
            <a:ext cx="46448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Current challenge: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Necessary antenna gain and size vs. payload considerations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Thermal</a:t>
            </a:r>
            <a:endParaRPr lang="en-US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Uniform radiation shielding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2895600" y="2582509"/>
            <a:ext cx="28570" cy="15957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90741" y="2120844"/>
            <a:ext cx="1466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1 year nominal mission life</a:t>
            </a:r>
            <a:endParaRPr lang="en-US" sz="1200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710885" y="125692"/>
            <a:ext cx="82296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n-lt"/>
                <a:ea typeface="MS PGothic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ＭＳ Ｐゴシック" pitchFamily="-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ＭＳ Ｐゴシック" pitchFamily="-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ＭＳ Ｐゴシック" pitchFamily="-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ＭＳ Ｐゴシック" pitchFamily="-80" charset="-128"/>
              </a:defRPr>
            </a:lvl5pPr>
            <a:lvl6pPr marL="456668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charset="0"/>
                <a:ea typeface="ＭＳ Ｐゴシック" pitchFamily="-80" charset="-128"/>
                <a:cs typeface="ＭＳ Ｐゴシック" pitchFamily="-80" charset="-128"/>
              </a:defRPr>
            </a:lvl6pPr>
            <a:lvl7pPr marL="913331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charset="0"/>
                <a:ea typeface="ＭＳ Ｐゴシック" pitchFamily="-80" charset="-128"/>
                <a:cs typeface="ＭＳ Ｐゴシック" pitchFamily="-80" charset="-128"/>
              </a:defRPr>
            </a:lvl7pPr>
            <a:lvl8pPr marL="1369998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charset="0"/>
                <a:ea typeface="ＭＳ Ｐゴシック" pitchFamily="-80" charset="-128"/>
                <a:cs typeface="ＭＳ Ｐゴシック" pitchFamily="-80" charset="-128"/>
              </a:defRPr>
            </a:lvl8pPr>
            <a:lvl9pPr marL="1826662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charset="0"/>
                <a:ea typeface="ＭＳ Ｐゴシック" pitchFamily="-80" charset="-128"/>
                <a:cs typeface="ＭＳ Ｐゴシック" pitchFamily="-80" charset="-128"/>
              </a:defRPr>
            </a:lvl9pPr>
          </a:lstStyle>
          <a:p>
            <a:pPr defTabSz="914400"/>
            <a:r>
              <a:rPr lang="en-US" kern="0" dirty="0" smtClean="0"/>
              <a:t>Communications Challenges</a:t>
            </a:r>
            <a:endParaRPr lang="en-US" kern="0" dirty="0"/>
          </a:p>
        </p:txBody>
      </p:sp>
      <p:pic>
        <p:nvPicPr>
          <p:cNvPr id="18" name="Picture 17" descr="BioSentinel Stow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473" y="5407881"/>
            <a:ext cx="1866913" cy="1387234"/>
          </a:xfrm>
          <a:prstGeom prst="rect">
            <a:avLst/>
          </a:prstGeom>
        </p:spPr>
      </p:pic>
      <p:pic>
        <p:nvPicPr>
          <p:cNvPr id="19" name="Content Placeholder 7" descr="Spacecraft_Sketch_Deployed.pn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" b="-550"/>
          <a:stretch/>
        </p:blipFill>
        <p:spPr>
          <a:xfrm>
            <a:off x="6391871" y="4723287"/>
            <a:ext cx="2548614" cy="2134713"/>
          </a:xfrm>
        </p:spPr>
      </p:pic>
      <p:grpSp>
        <p:nvGrpSpPr>
          <p:cNvPr id="23" name="Group 22"/>
          <p:cNvGrpSpPr/>
          <p:nvPr/>
        </p:nvGrpSpPr>
        <p:grpSpPr>
          <a:xfrm>
            <a:off x="4495800" y="838200"/>
            <a:ext cx="4315665" cy="3886200"/>
            <a:chOff x="4572000" y="2377440"/>
            <a:chExt cx="4315665" cy="3886200"/>
          </a:xfrm>
        </p:grpSpPr>
        <p:grpSp>
          <p:nvGrpSpPr>
            <p:cNvPr id="24" name="Group 23"/>
            <p:cNvGrpSpPr/>
            <p:nvPr/>
          </p:nvGrpSpPr>
          <p:grpSpPr>
            <a:xfrm>
              <a:off x="4572000" y="2377440"/>
              <a:ext cx="4315665" cy="3886200"/>
              <a:chOff x="4572000" y="2377440"/>
              <a:chExt cx="4315665" cy="3886200"/>
            </a:xfrm>
          </p:grpSpPr>
          <p:graphicFrame>
            <p:nvGraphicFramePr>
              <p:cNvPr id="26" name="Chart 2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92856442"/>
                  </p:ext>
                </p:extLst>
              </p:nvPr>
            </p:nvGraphicFramePr>
            <p:xfrm>
              <a:off x="4572000" y="2377440"/>
              <a:ext cx="4296886" cy="3886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cxnSp>
            <p:nvCxnSpPr>
              <p:cNvPr id="27" name="Straight Connector 26"/>
              <p:cNvCxnSpPr/>
              <p:nvPr/>
            </p:nvCxnSpPr>
            <p:spPr bwMode="auto">
              <a:xfrm flipH="1">
                <a:off x="6400800" y="4038600"/>
                <a:ext cx="228600" cy="30480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dist="17961" dir="2700000" algn="ctr" rotWithShape="0">
                  <a:schemeClr val="tx1">
                    <a:alpha val="74998"/>
                  </a:schemeClr>
                </a:outerShdw>
              </a:effectLst>
            </p:spPr>
          </p:cxnSp>
          <p:sp>
            <p:nvSpPr>
              <p:cNvPr id="28" name="TextBox 27"/>
              <p:cNvSpPr txBox="1"/>
              <p:nvPr/>
            </p:nvSpPr>
            <p:spPr>
              <a:xfrm>
                <a:off x="6629400" y="3765453"/>
                <a:ext cx="869149" cy="276999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/>
                  <a:t>6 months</a:t>
                </a:r>
                <a:endParaRPr lang="en-US" sz="1200" b="1" dirty="0"/>
              </a:p>
            </p:txBody>
          </p:sp>
          <p:cxnSp>
            <p:nvCxnSpPr>
              <p:cNvPr id="29" name="Straight Connector 28"/>
              <p:cNvCxnSpPr>
                <a:stCxn id="30" idx="2"/>
              </p:cNvCxnSpPr>
              <p:nvPr/>
            </p:nvCxnSpPr>
            <p:spPr bwMode="auto">
              <a:xfrm flipH="1">
                <a:off x="7324498" y="4876800"/>
                <a:ext cx="132007" cy="36710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dist="17961" dir="2700000" algn="ctr" rotWithShape="0">
                  <a:schemeClr val="tx1">
                    <a:alpha val="74998"/>
                  </a:schemeClr>
                </a:outerShdw>
              </a:effectLst>
            </p:spPr>
          </p:cxnSp>
          <p:sp>
            <p:nvSpPr>
              <p:cNvPr id="30" name="TextBox 29"/>
              <p:cNvSpPr txBox="1"/>
              <p:nvPr/>
            </p:nvSpPr>
            <p:spPr>
              <a:xfrm>
                <a:off x="6979451" y="4599801"/>
                <a:ext cx="954107" cy="276999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/>
                  <a:t>12 months</a:t>
                </a:r>
                <a:endParaRPr lang="en-US" sz="1200" b="1" dirty="0"/>
              </a:p>
            </p:txBody>
          </p:sp>
          <p:cxnSp>
            <p:nvCxnSpPr>
              <p:cNvPr id="31" name="Straight Connector 30"/>
              <p:cNvCxnSpPr>
                <a:stCxn id="32" idx="2"/>
              </p:cNvCxnSpPr>
              <p:nvPr/>
            </p:nvCxnSpPr>
            <p:spPr bwMode="auto">
              <a:xfrm flipH="1">
                <a:off x="8278607" y="5153799"/>
                <a:ext cx="132005" cy="36710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dist="17961" dir="2700000" algn="ctr" rotWithShape="0">
                  <a:schemeClr val="tx1">
                    <a:alpha val="74998"/>
                  </a:schemeClr>
                </a:outerShdw>
              </a:effectLst>
            </p:spPr>
          </p:cxnSp>
          <p:sp>
            <p:nvSpPr>
              <p:cNvPr id="32" name="TextBox 31"/>
              <p:cNvSpPr txBox="1"/>
              <p:nvPr/>
            </p:nvSpPr>
            <p:spPr>
              <a:xfrm>
                <a:off x="7933558" y="4876800"/>
                <a:ext cx="954107" cy="276999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/>
                  <a:t>18 months</a:t>
                </a:r>
                <a:endParaRPr lang="en-US" sz="1200" b="1" dirty="0"/>
              </a:p>
            </p:txBody>
          </p:sp>
        </p:grpSp>
        <p:cxnSp>
          <p:nvCxnSpPr>
            <p:cNvPr id="25" name="Straight Connector 24"/>
            <p:cNvCxnSpPr/>
            <p:nvPr/>
          </p:nvCxnSpPr>
          <p:spPr bwMode="auto">
            <a:xfrm>
              <a:off x="5257800" y="3352800"/>
              <a:ext cx="9144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229034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Antenna FOV &amp; Achievable Data Rate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573467"/>
              </p:ext>
            </p:extLst>
          </p:nvPr>
        </p:nvGraphicFramePr>
        <p:xfrm>
          <a:off x="1295400" y="990600"/>
          <a:ext cx="64008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Document" r:id="rId4" imgW="6400800" imgH="1371600" progId="Word.Document.12">
                  <p:embed/>
                </p:oleObj>
              </mc:Choice>
              <mc:Fallback>
                <p:oleObj name="Document" r:id="rId4" imgW="6400800" imgH="1371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95400" y="990600"/>
                        <a:ext cx="6400800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6296331"/>
              </p:ext>
            </p:extLst>
          </p:nvPr>
        </p:nvGraphicFramePr>
        <p:xfrm>
          <a:off x="0" y="2514600"/>
          <a:ext cx="4572000" cy="3797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4641331" y="2590800"/>
            <a:ext cx="4512501" cy="3536776"/>
            <a:chOff x="4427984" y="914401"/>
            <a:chExt cx="4512501" cy="3536776"/>
          </a:xfrm>
        </p:grpSpPr>
        <p:pic>
          <p:nvPicPr>
            <p:cNvPr id="29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27984" y="1066801"/>
              <a:ext cx="4512501" cy="3384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" name="TextBox 29"/>
            <p:cNvSpPr txBox="1"/>
            <p:nvPr/>
          </p:nvSpPr>
          <p:spPr>
            <a:xfrm>
              <a:off x="4819319" y="914401"/>
              <a:ext cx="36388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Sun-Probe-Earth Angle vs. Mission Days</a:t>
              </a:r>
              <a:endParaRPr lang="en-US" sz="1400" b="1" dirty="0"/>
            </a:p>
          </p:txBody>
        </p:sp>
      </p:grpSp>
      <p:cxnSp>
        <p:nvCxnSpPr>
          <p:cNvPr id="31" name="Straight Connector 30"/>
          <p:cNvCxnSpPr>
            <a:endCxn id="32" idx="2"/>
          </p:cNvCxnSpPr>
          <p:nvPr/>
        </p:nvCxnSpPr>
        <p:spPr>
          <a:xfrm flipV="1">
            <a:off x="2819400" y="4191000"/>
            <a:ext cx="28571" cy="1600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114541" y="3729335"/>
            <a:ext cx="1466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1 year nominal mission life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3317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Attitude Pointing During Communication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8540750" cy="5486400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6280" y="5286103"/>
            <a:ext cx="2095863" cy="157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0836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(Potential) Firsts &amp; Challenges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15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half" idx="4294967295"/>
          </p:nvPr>
        </p:nvSpPr>
        <p:spPr>
          <a:xfrm>
            <a:off x="179512" y="1140024"/>
            <a:ext cx="4536504" cy="367240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NASA biology studies beyond LEO in 4 decades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800" dirty="0" smtClean="0"/>
              <a:t>Enabling comparison across multiple radiation &amp; gravitation environments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Complement of 6U </a:t>
            </a:r>
            <a:r>
              <a:rPr lang="en-US" sz="2000" dirty="0" err="1" smtClean="0"/>
              <a:t>CubeSats</a:t>
            </a:r>
            <a:r>
              <a:rPr lang="en-US" sz="2000" dirty="0" smtClean="0"/>
              <a:t> to fly beyond LEO (on SLS EM-1)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800" dirty="0"/>
              <a:t>C</a:t>
            </a:r>
            <a:r>
              <a:rPr lang="en-US" sz="1800" dirty="0" smtClean="0"/>
              <a:t>hallenges for communications and attitude control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CubeSat to combine a biology science payload with capable C&amp;DH and FSW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800" dirty="0" smtClean="0"/>
              <a:t>Payload includes autonomous measurement response to SPEs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670" y="1212032"/>
            <a:ext cx="4327229" cy="3456384"/>
          </a:xfrm>
          <a:prstGeom prst="rect">
            <a:avLst/>
          </a:prstGeom>
        </p:spPr>
      </p:pic>
      <p:sp>
        <p:nvSpPr>
          <p:cNvPr id="7" name="Content Placeholder 3"/>
          <p:cNvSpPr>
            <a:spLocks noGrp="1"/>
          </p:cNvSpPr>
          <p:nvPr>
            <p:ph sz="half" idx="4294967295"/>
          </p:nvPr>
        </p:nvSpPr>
        <p:spPr>
          <a:xfrm>
            <a:off x="17602" y="5532512"/>
            <a:ext cx="9126398" cy="79208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1800" b="1" i="1" dirty="0">
                <a:solidFill>
                  <a:srgbClr val="0000FF"/>
                </a:solidFill>
                <a:latin typeface="Gill Sans MT" charset="0"/>
                <a:cs typeface="Times New Roman" charset="0"/>
              </a:rPr>
              <a:t>Support </a:t>
            </a:r>
            <a:r>
              <a:rPr lang="en-US" sz="1800" b="1" i="1" dirty="0" smtClean="0">
                <a:solidFill>
                  <a:srgbClr val="0000FF"/>
                </a:solidFill>
                <a:latin typeface="Gill Sans MT" charset="0"/>
                <a:cs typeface="Times New Roman" charset="0"/>
              </a:rPr>
              <a:t>: </a:t>
            </a:r>
            <a:r>
              <a:rPr lang="en-US" sz="1800" dirty="0" smtClean="0"/>
              <a:t>NASA Human Exploration and Operations Mission Directorate (HEOMD)</a:t>
            </a:r>
          </a:p>
          <a:p>
            <a:pPr marL="0" indent="0" algn="ctr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1800" dirty="0" smtClean="0"/>
              <a:t>Advanced Exploration Systems Division – </a:t>
            </a:r>
            <a:r>
              <a:rPr lang="en-US" sz="1800" dirty="0" err="1" smtClean="0"/>
              <a:t>Jitendra</a:t>
            </a:r>
            <a:r>
              <a:rPr lang="en-US" sz="1800" dirty="0" smtClean="0"/>
              <a:t> Joshi, Jason </a:t>
            </a:r>
            <a:r>
              <a:rPr lang="en-US" sz="1800" dirty="0" err="1" smtClean="0"/>
              <a:t>Crusan</a:t>
            </a:r>
            <a:r>
              <a:rPr lang="en-US" sz="1800" dirty="0" smtClean="0"/>
              <a:t> Program Execs.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80975" y="5178593"/>
            <a:ext cx="8945423" cy="353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76176" anchor="ctr">
            <a:spAutoFit/>
          </a:bodyPr>
          <a:lstStyle/>
          <a:p>
            <a:pPr algn="ctr"/>
            <a:r>
              <a:rPr lang="en-US" sz="1800" b="1" i="1" dirty="0" smtClean="0">
                <a:solidFill>
                  <a:srgbClr val="0000FF"/>
                </a:solidFill>
                <a:latin typeface="Gill Sans MT" charset="0"/>
                <a:cs typeface="Times New Roman" charset="0"/>
              </a:rPr>
              <a:t> Affiliations : </a:t>
            </a:r>
            <a:r>
              <a:rPr lang="en-US" sz="1800" dirty="0" smtClean="0">
                <a:latin typeface="+mn-lt"/>
                <a:cs typeface="Arial"/>
              </a:rPr>
              <a:t>NASA ARC, NASA JSC, NASA GRC, LLUMC, Univ. Saskatchewan</a:t>
            </a:r>
            <a:endParaRPr lang="en-US" sz="1800" dirty="0"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1921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26398" cy="594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47800" y="3124200"/>
            <a:ext cx="7542212" cy="609600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b="0" dirty="0">
                <a:solidFill>
                  <a:schemeClr val="accent3"/>
                </a:solidFill>
              </a:rPr>
              <a:t>vanessa.m.kuroda@nasa.gov</a:t>
            </a:r>
            <a:r>
              <a:rPr lang="en-US" dirty="0">
                <a:solidFill>
                  <a:schemeClr val="accent3"/>
                </a:solidFill>
              </a:rPr>
              <a:t/>
            </a:r>
            <a:br>
              <a:rPr lang="en-US" dirty="0">
                <a:solidFill>
                  <a:schemeClr val="accent3"/>
                </a:solidFill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16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533400" y="6142457"/>
            <a:ext cx="861060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>
            <a:lvl1pPr marL="223655" indent="-22365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6827" indent="-229999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678896" indent="-21889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912065" indent="-229999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135719" indent="-220481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1593572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0239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06904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63570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b="1" i="1" kern="0" dirty="0" smtClean="0">
                <a:solidFill>
                  <a:srgbClr val="0000FF"/>
                </a:solidFill>
                <a:latin typeface="Gill Sans MT" charset="0"/>
                <a:cs typeface="Times New Roman" charset="0"/>
              </a:rPr>
              <a:t>Support : </a:t>
            </a:r>
            <a:r>
              <a:rPr lang="en-US" kern="0" dirty="0" smtClean="0">
                <a:solidFill>
                  <a:schemeClr val="accent3"/>
                </a:solidFill>
              </a:rPr>
              <a:t>NASA Human Exploration and Operations Mission Directorate (HEOMD)</a:t>
            </a:r>
          </a:p>
          <a:p>
            <a:pPr marL="0" indent="0" algn="ctr" defTabSz="914400"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kern="0" dirty="0" smtClean="0">
                <a:solidFill>
                  <a:schemeClr val="accent3"/>
                </a:solidFill>
              </a:rPr>
              <a:t>Advanced Exploration Systems– </a:t>
            </a:r>
            <a:r>
              <a:rPr lang="en-US" kern="0" dirty="0" err="1" smtClean="0">
                <a:solidFill>
                  <a:schemeClr val="accent3"/>
                </a:solidFill>
              </a:rPr>
              <a:t>Jitendra</a:t>
            </a:r>
            <a:r>
              <a:rPr lang="en-US" kern="0" dirty="0" smtClean="0">
                <a:solidFill>
                  <a:schemeClr val="accent3"/>
                </a:solidFill>
              </a:rPr>
              <a:t> Joshi, Jason Crusan Program Execs. 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8577" y="5822951"/>
            <a:ext cx="8945423" cy="353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76176" anchor="ctr">
            <a:spAutoFit/>
          </a:bodyPr>
          <a:lstStyle/>
          <a:p>
            <a:pPr algn="ctr"/>
            <a:r>
              <a:rPr lang="en-US" sz="1800" b="1" i="1" dirty="0" smtClean="0">
                <a:solidFill>
                  <a:srgbClr val="0000FF"/>
                </a:solidFill>
                <a:latin typeface="Gill Sans MT" charset="0"/>
                <a:cs typeface="Times New Roman" charset="0"/>
              </a:rPr>
              <a:t> Affiliations : </a:t>
            </a:r>
            <a:r>
              <a:rPr lang="en-US" sz="1800" dirty="0" smtClean="0">
                <a:solidFill>
                  <a:schemeClr val="accent3"/>
                </a:solidFill>
                <a:latin typeface="+mn-lt"/>
                <a:cs typeface="Arial"/>
              </a:rPr>
              <a:t>NASA ARC, NASA JSC, NASA GRC, LLUMC, Univ. Saskatchewan</a:t>
            </a:r>
            <a:endParaRPr lang="en-US" sz="1800" dirty="0">
              <a:solidFill>
                <a:schemeClr val="accent3"/>
              </a:solidFill>
              <a:latin typeface="+mn-lt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900182" y="97731"/>
            <a:ext cx="75422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n-lt"/>
                <a:ea typeface="MS PGothic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ＭＳ Ｐゴシック" pitchFamily="-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ＭＳ Ｐゴシック" pitchFamily="-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ＭＳ Ｐゴシック" pitchFamily="-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ＭＳ Ｐゴシック" pitchFamily="-80" charset="-128"/>
              </a:defRPr>
            </a:lvl5pPr>
            <a:lvl6pPr marL="456668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charset="0"/>
                <a:ea typeface="ＭＳ Ｐゴシック" pitchFamily="-80" charset="-128"/>
                <a:cs typeface="ＭＳ Ｐゴシック" pitchFamily="-80" charset="-128"/>
              </a:defRPr>
            </a:lvl6pPr>
            <a:lvl7pPr marL="913331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charset="0"/>
                <a:ea typeface="ＭＳ Ｐゴシック" pitchFamily="-80" charset="-128"/>
                <a:cs typeface="ＭＳ Ｐゴシック" pitchFamily="-80" charset="-128"/>
              </a:defRPr>
            </a:lvl7pPr>
            <a:lvl8pPr marL="1369998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charset="0"/>
                <a:ea typeface="ＭＳ Ｐゴシック" pitchFamily="-80" charset="-128"/>
                <a:cs typeface="ＭＳ Ｐゴシック" pitchFamily="-80" charset="-128"/>
              </a:defRPr>
            </a:lvl8pPr>
            <a:lvl9pPr marL="1826662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charset="0"/>
                <a:ea typeface="ＭＳ Ｐゴシック" pitchFamily="-80" charset="-128"/>
                <a:cs typeface="ＭＳ Ｐゴシック" pitchFamily="-80" charset="-128"/>
              </a:defRPr>
            </a:lvl9pPr>
          </a:lstStyle>
          <a:p>
            <a:pPr algn="ctr" defTabSz="914400"/>
            <a:r>
              <a:rPr lang="en-US" kern="0" dirty="0" err="1" smtClean="0"/>
              <a:t>BioSentinel</a:t>
            </a:r>
            <a:r>
              <a:rPr lang="en-US" kern="0" dirty="0" smtClean="0"/>
              <a:t> Mission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91410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17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BACK-UP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9265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Teaming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18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4294967295"/>
          </p:nvPr>
        </p:nvSpPr>
        <p:spPr>
          <a:xfrm>
            <a:off x="152400" y="1295400"/>
            <a:ext cx="8712968" cy="35283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Management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/>
              <a:t>Bob Hanel, Elwood Agasid, Andres Martinez, Debra Reiss-</a:t>
            </a:r>
            <a:r>
              <a:rPr lang="en-US" sz="1600" dirty="0" err="1" smtClean="0"/>
              <a:t>Bubenheim</a:t>
            </a:r>
            <a:endParaRPr lang="en-US" sz="1600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Science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/>
              <a:t>Sharmila Bhattacharya, Macarena Parra</a:t>
            </a:r>
            <a:r>
              <a:rPr lang="en-US" sz="1600" dirty="0"/>
              <a:t>, </a:t>
            </a:r>
            <a:r>
              <a:rPr lang="en-US" sz="1600" dirty="0" smtClean="0"/>
              <a:t>Tore </a:t>
            </a:r>
            <a:r>
              <a:rPr lang="en-US" sz="1600" dirty="0" err="1" smtClean="0"/>
              <a:t>Straume</a:t>
            </a:r>
            <a:r>
              <a:rPr lang="en-US" sz="1600" dirty="0" smtClean="0"/>
              <a:t>, Sergio </a:t>
            </a:r>
            <a:r>
              <a:rPr lang="en-US" sz="1600" dirty="0"/>
              <a:t>Santa </a:t>
            </a:r>
            <a:r>
              <a:rPr lang="en-US" sz="1600" dirty="0" smtClean="0"/>
              <a:t>Maria, Diana Marina, C. Mark </a:t>
            </a:r>
            <a:r>
              <a:rPr lang="en-US" sz="1600" dirty="0" err="1" smtClean="0"/>
              <a:t>Ott</a:t>
            </a:r>
            <a:r>
              <a:rPr lang="en-US" sz="1600" dirty="0" smtClean="0"/>
              <a:t>, Sarah Castro, Greg Nelson, Troy </a:t>
            </a:r>
            <a:r>
              <a:rPr lang="en-US" sz="1600" dirty="0" err="1" smtClean="0"/>
              <a:t>Harkness</a:t>
            </a:r>
            <a:endParaRPr lang="en-US" sz="1600" dirty="0" smtClean="0"/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Payload 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/>
              <a:t>Tony Ricco, Travis Boone, Ming Tan, Charlie Friedericks, Aaron </a:t>
            </a:r>
            <a:r>
              <a:rPr lang="en-US" sz="1600" dirty="0" err="1" smtClean="0"/>
              <a:t>Schooley</a:t>
            </a:r>
            <a:r>
              <a:rPr lang="en-US" sz="1600" dirty="0" smtClean="0"/>
              <a:t>, Charlie </a:t>
            </a:r>
            <a:r>
              <a:rPr lang="en-US" sz="1600" dirty="0" err="1" smtClean="0"/>
              <a:t>Ricco</a:t>
            </a:r>
            <a:r>
              <a:rPr lang="en-US" sz="1600" dirty="0" smtClean="0"/>
              <a:t>, Terry Lusby, Bobbie Gail Swan, Scott Wheeler, Susan </a:t>
            </a:r>
            <a:r>
              <a:rPr lang="en-US" sz="1600" dirty="0" err="1" smtClean="0"/>
              <a:t>Gavalas</a:t>
            </a:r>
            <a:r>
              <a:rPr lang="en-US" sz="1600" dirty="0" smtClean="0"/>
              <a:t>, Edward </a:t>
            </a:r>
            <a:r>
              <a:rPr lang="en-US" sz="1600" dirty="0" err="1" smtClean="0"/>
              <a:t>Semones</a:t>
            </a:r>
            <a:r>
              <a:rPr lang="en-US" sz="1600" dirty="0" smtClean="0"/>
              <a:t> 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 smtClean="0"/>
              <a:t>Spacecraft and Bus 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/>
              <a:t>Brian </a:t>
            </a:r>
            <a:r>
              <a:rPr lang="en-US" sz="1600" dirty="0"/>
              <a:t>Lewis, Matthew </a:t>
            </a:r>
            <a:r>
              <a:rPr lang="en-US" sz="1600" dirty="0" err="1"/>
              <a:t>Sorgenfrei</a:t>
            </a:r>
            <a:r>
              <a:rPr lang="en-US" sz="1600" dirty="0" smtClean="0"/>
              <a:t>, </a:t>
            </a:r>
            <a:r>
              <a:rPr lang="en-US" sz="1600" dirty="0"/>
              <a:t>Matthew </a:t>
            </a:r>
            <a:r>
              <a:rPr lang="en-US" sz="1600" dirty="0" err="1" smtClean="0"/>
              <a:t>Nehrenz</a:t>
            </a:r>
            <a:r>
              <a:rPr lang="en-US" sz="1600" dirty="0" smtClean="0"/>
              <a:t>, Vanessa Kuroda, Ben </a:t>
            </a:r>
            <a:r>
              <a:rPr lang="en-US" sz="1600" dirty="0" err="1" smtClean="0"/>
              <a:t>Klamm</a:t>
            </a:r>
            <a:r>
              <a:rPr lang="en-US" sz="1600" dirty="0" smtClean="0"/>
              <a:t>, Craig </a:t>
            </a:r>
            <a:r>
              <a:rPr lang="en-US" sz="1600" dirty="0" err="1" smtClean="0"/>
              <a:t>Pires</a:t>
            </a:r>
            <a:r>
              <a:rPr lang="en-US" sz="1600" dirty="0" smtClean="0"/>
              <a:t>, Shang Wu, Abe Rademacher, Josh Benton, Doug Forman, Hugo Sanchez, Brittany </a:t>
            </a:r>
            <a:r>
              <a:rPr lang="en-US" sz="1600" dirty="0" err="1" smtClean="0"/>
              <a:t>Wickizer</a:t>
            </a:r>
            <a:endParaRPr lang="en-US" sz="1600" dirty="0" smtClean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80975" y="945177"/>
            <a:ext cx="8963025" cy="4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/>
          <a:p>
            <a:r>
              <a:rPr lang="en-US" sz="2400" b="1" i="1" dirty="0" smtClean="0">
                <a:solidFill>
                  <a:srgbClr val="0000FF"/>
                </a:solidFill>
                <a:latin typeface="Gill Sans MT" charset="0"/>
                <a:cs typeface="Times New Roman" charset="0"/>
              </a:rPr>
              <a:t>The Project Team </a:t>
            </a:r>
            <a:endParaRPr lang="en-US" sz="2400" i="1" dirty="0">
              <a:solidFill>
                <a:srgbClr val="0000FF"/>
              </a:solidFill>
              <a:latin typeface="Gill Sans MT" charset="0"/>
              <a:cs typeface="Times New Roman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80975" y="5334000"/>
            <a:ext cx="8963025" cy="96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/>
          <a:p>
            <a:pPr lvl="0" defTabSz="9144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400" b="1" i="1" dirty="0" smtClean="0">
                <a:solidFill>
                  <a:srgbClr val="0000FF"/>
                </a:solidFill>
                <a:latin typeface="Gill Sans MT" charset="0"/>
                <a:cs typeface="Times New Roman" charset="0"/>
              </a:rPr>
              <a:t>Support</a:t>
            </a:r>
            <a:r>
              <a:rPr lang="en-US" sz="2800" b="1" i="1" dirty="0" smtClean="0">
                <a:solidFill>
                  <a:srgbClr val="0000FF"/>
                </a:solidFill>
                <a:latin typeface="Gill Sans MT" charset="0"/>
                <a:cs typeface="Times New Roman" charset="0"/>
              </a:rPr>
              <a:t>	</a:t>
            </a:r>
            <a:r>
              <a:rPr lang="en-US" kern="0" dirty="0" smtClean="0">
                <a:solidFill>
                  <a:srgbClr val="000000"/>
                </a:solidFill>
                <a:ea typeface="MS PGothic" pitchFamily="34" charset="-128"/>
              </a:rPr>
              <a:t>NASA </a:t>
            </a:r>
            <a:r>
              <a:rPr lang="en-US" kern="0" dirty="0">
                <a:solidFill>
                  <a:srgbClr val="000000"/>
                </a:solidFill>
                <a:ea typeface="MS PGothic" pitchFamily="34" charset="-128"/>
              </a:rPr>
              <a:t>Human Exploration and Operations Mission Directorate (HEOMD</a:t>
            </a:r>
            <a:r>
              <a:rPr lang="en-US" kern="0" dirty="0" smtClean="0">
                <a:solidFill>
                  <a:srgbClr val="000000"/>
                </a:solidFill>
                <a:ea typeface="MS PGothic" pitchFamily="34" charset="-128"/>
              </a:rPr>
              <a:t>); Advanced </a:t>
            </a:r>
            <a:r>
              <a:rPr lang="en-US" kern="0" dirty="0">
                <a:solidFill>
                  <a:srgbClr val="000000"/>
                </a:solidFill>
                <a:ea typeface="MS PGothic" pitchFamily="34" charset="-128"/>
              </a:rPr>
              <a:t>Exploration Systems Division – </a:t>
            </a:r>
            <a:r>
              <a:rPr lang="en-US" kern="0" dirty="0" err="1">
                <a:solidFill>
                  <a:srgbClr val="000000"/>
                </a:solidFill>
                <a:ea typeface="MS PGothic" pitchFamily="34" charset="-128"/>
              </a:rPr>
              <a:t>Jitendra</a:t>
            </a:r>
            <a:r>
              <a:rPr lang="en-US" kern="0" dirty="0">
                <a:solidFill>
                  <a:srgbClr val="000000"/>
                </a:solidFill>
                <a:ea typeface="MS PGothic" pitchFamily="34" charset="-128"/>
              </a:rPr>
              <a:t> Joshi, Jason </a:t>
            </a:r>
            <a:r>
              <a:rPr lang="en-US" kern="0" dirty="0" err="1">
                <a:solidFill>
                  <a:srgbClr val="000000"/>
                </a:solidFill>
                <a:ea typeface="MS PGothic" pitchFamily="34" charset="-128"/>
              </a:rPr>
              <a:t>Crusan</a:t>
            </a:r>
            <a:r>
              <a:rPr lang="en-US" kern="0" dirty="0">
                <a:solidFill>
                  <a:srgbClr val="000000"/>
                </a:solidFill>
                <a:ea typeface="MS PGothic" pitchFamily="34" charset="-128"/>
              </a:rPr>
              <a:t> Program Execs. 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80975" y="4800600"/>
            <a:ext cx="8963025" cy="50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/>
          <a:p>
            <a:r>
              <a:rPr lang="en-US" sz="2400" b="1" i="1" dirty="0" smtClean="0">
                <a:solidFill>
                  <a:srgbClr val="0000FF"/>
                </a:solidFill>
                <a:latin typeface="Gill Sans MT" charset="0"/>
                <a:cs typeface="Times New Roman" charset="0"/>
              </a:rPr>
              <a:t>Affiliations</a:t>
            </a:r>
            <a:r>
              <a:rPr lang="en-US" sz="2800" b="1" i="1" dirty="0" smtClean="0">
                <a:solidFill>
                  <a:srgbClr val="0000FF"/>
                </a:solidFill>
                <a:latin typeface="Gill Sans MT" charset="0"/>
                <a:cs typeface="Times New Roman" charset="0"/>
              </a:rPr>
              <a:t>     </a:t>
            </a:r>
            <a:r>
              <a:rPr lang="en-US" sz="1800" dirty="0" smtClean="0">
                <a:latin typeface="Arial"/>
                <a:cs typeface="Arial"/>
              </a:rPr>
              <a:t>NASA Ames, NASA JSC - </a:t>
            </a:r>
            <a:r>
              <a:rPr lang="en-US" sz="1800" dirty="0" err="1" smtClean="0">
                <a:latin typeface="Arial"/>
                <a:cs typeface="Arial"/>
              </a:rPr>
              <a:t>RadWorks</a:t>
            </a:r>
            <a:r>
              <a:rPr lang="en-US" sz="1800" dirty="0" smtClean="0">
                <a:latin typeface="Arial"/>
                <a:cs typeface="Arial"/>
              </a:rPr>
              <a:t>, LLUMC, Univ. Saskatchewan</a:t>
            </a:r>
            <a:endParaRPr lang="en-US" sz="1800" i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445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542212" cy="609600"/>
          </a:xfrm>
        </p:spPr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Relevance to SKGs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19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155" y="990600"/>
            <a:ext cx="873424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cs typeface="Times New Roman" pitchFamily="18" charset="0"/>
              </a:rPr>
              <a:t>Goals:</a:t>
            </a:r>
          </a:p>
          <a:p>
            <a:pPr marL="285750" indent="-103188">
              <a:buFont typeface="Arial" pitchFamily="34" charset="0"/>
              <a:buChar char="•"/>
            </a:pPr>
            <a:r>
              <a:rPr lang="en-US" dirty="0" smtClean="0">
                <a:cs typeface="Times New Roman" pitchFamily="18" charset="0"/>
              </a:rPr>
              <a:t>Life science studies beyond Low Earth Orbit (LEO</a:t>
            </a:r>
            <a:r>
              <a:rPr lang="en-US" dirty="0">
                <a:cs typeface="Times New Roman" pitchFamily="18" charset="0"/>
              </a:rPr>
              <a:t>) relevant </a:t>
            </a:r>
            <a:r>
              <a:rPr lang="en-US" dirty="0" smtClean="0">
                <a:cs typeface="Times New Roman" pitchFamily="18" charset="0"/>
              </a:rPr>
              <a:t>to </a:t>
            </a:r>
            <a:r>
              <a:rPr lang="en-US" dirty="0">
                <a:cs typeface="Times New Roman" pitchFamily="18" charset="0"/>
              </a:rPr>
              <a:t>h</a:t>
            </a:r>
            <a:r>
              <a:rPr lang="en-US" dirty="0" smtClean="0">
                <a:cs typeface="Times New Roman" pitchFamily="18" charset="0"/>
              </a:rPr>
              <a:t>uman exploration</a:t>
            </a:r>
          </a:p>
          <a:p>
            <a:pPr marL="285750" lvl="1" indent="-103188">
              <a:buFont typeface="Arial" pitchFamily="34" charset="0"/>
              <a:buChar char="•"/>
            </a:pPr>
            <a:r>
              <a:rPr lang="en-US" dirty="0" smtClean="0">
                <a:cs typeface="Times New Roman" pitchFamily="18" charset="0"/>
              </a:rPr>
              <a:t>Use simple organisms to inform us of greatest risks to humans beyond LEO, so that appropriate protection can be developed and dangers can be mitigated</a:t>
            </a:r>
          </a:p>
          <a:p>
            <a:pPr marL="285750" lvl="1" indent="-103188">
              <a:buFont typeface="Arial" pitchFamily="34" charset="0"/>
              <a:buChar char="•"/>
            </a:pPr>
            <a:r>
              <a:rPr lang="en-US" dirty="0" smtClean="0">
                <a:cs typeface="Times New Roman" pitchFamily="18" charset="0"/>
              </a:rPr>
              <a:t>Provide critical advances to autonomous life support technologies for small organisms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068268"/>
              </p:ext>
            </p:extLst>
          </p:nvPr>
        </p:nvGraphicFramePr>
        <p:xfrm>
          <a:off x="457200" y="3048000"/>
          <a:ext cx="8458200" cy="3333084"/>
        </p:xfrm>
        <a:graphic>
          <a:graphicData uri="http://schemas.openxmlformats.org/drawingml/2006/table">
            <a:tbl>
              <a:tblPr/>
              <a:tblGrid>
                <a:gridCol w="3074192"/>
                <a:gridCol w="5384008"/>
              </a:tblGrid>
              <a:tr h="340376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FFFFF"/>
                          </a:solidFill>
                          <a:latin typeface="Gill Sans MT"/>
                          <a:ea typeface="Times New Roman"/>
                          <a:cs typeface="Gill Sans MT"/>
                        </a:rPr>
                        <a:t>Filling Strategic</a:t>
                      </a:r>
                      <a:r>
                        <a:rPr lang="en-US" sz="2800" baseline="0" dirty="0" smtClean="0">
                          <a:solidFill>
                            <a:srgbClr val="FFFFFF"/>
                          </a:solidFill>
                          <a:latin typeface="Gill Sans MT"/>
                          <a:ea typeface="Times New Roman"/>
                          <a:cs typeface="Gill Sans MT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FFFFFF"/>
                          </a:solidFill>
                          <a:latin typeface="Gill Sans MT"/>
                          <a:ea typeface="Times New Roman"/>
                          <a:cs typeface="Gill Sans MT"/>
                        </a:rPr>
                        <a:t>Knowledge Gaps (SKGs)</a:t>
                      </a:r>
                      <a:endParaRPr lang="en-US" sz="2800" dirty="0">
                        <a:latin typeface="Gill Sans MT"/>
                        <a:ea typeface="Times New Roman"/>
                        <a:cs typeface="Gill Sans MT"/>
                      </a:endParaRPr>
                    </a:p>
                  </a:txBody>
                  <a:tcPr marL="73025" marR="73025" marT="8890" marB="88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ill Sans MT"/>
                          <a:ea typeface="Times New Roman"/>
                          <a:cs typeface="Gill Sans MT"/>
                        </a:rPr>
                        <a:t>SKG documents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Gill Sans MT"/>
                          <a:ea typeface="Times New Roman"/>
                          <a:cs typeface="Gill Sans MT"/>
                        </a:rPr>
                        <a:t>Gaps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797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Gill Sans MT"/>
                          <a:ea typeface="Times New Roman"/>
                          <a:cs typeface="Gill Sans MT"/>
                        </a:rPr>
                        <a:t>Mars </a:t>
                      </a:r>
                      <a:r>
                        <a:rPr lang="en-US" sz="1400" dirty="0" smtClean="0">
                          <a:latin typeface="Gill Sans MT"/>
                          <a:cs typeface="Gill Sans MT"/>
                        </a:rPr>
                        <a:t>Precursor Strategic Analysis Group (P-SAG) </a:t>
                      </a:r>
                      <a:r>
                        <a:rPr lang="en-US" sz="1400" dirty="0" smtClean="0">
                          <a:latin typeface="Gill Sans MT"/>
                          <a:ea typeface="Times New Roman"/>
                          <a:cs typeface="Gill Sans MT"/>
                        </a:rPr>
                        <a:t>SKGs</a:t>
                      </a:r>
                      <a:r>
                        <a:rPr lang="en-US" sz="1400" dirty="0">
                          <a:latin typeface="Gill Sans MT"/>
                          <a:ea typeface="Times New Roman"/>
                          <a:cs typeface="Gill Sans MT"/>
                        </a:rPr>
                        <a:t>, May </a:t>
                      </a:r>
                      <a:r>
                        <a:rPr lang="en-US" sz="1400" dirty="0" smtClean="0">
                          <a:latin typeface="Gill Sans MT"/>
                          <a:ea typeface="Times New Roman"/>
                          <a:cs typeface="Gill Sans MT"/>
                        </a:rPr>
                        <a:t>2012</a:t>
                      </a:r>
                      <a:endParaRPr lang="en-US" sz="1400" dirty="0">
                        <a:latin typeface="Gill Sans MT"/>
                        <a:ea typeface="Times New Roman"/>
                        <a:cs typeface="Gill Sans M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II-D Effects of radiation</a:t>
                      </a:r>
                      <a:r>
                        <a:rPr lang="en-AU" sz="1400" baseline="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 and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 effecti</a:t>
                      </a:r>
                      <a:r>
                        <a:rPr lang="en-AU" sz="1400" baseline="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vely 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low</a:t>
                      </a:r>
                      <a:r>
                        <a:rPr lang="en-AU" sz="1400" b="1" i="1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 g 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on biology and physiology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 smtClean="0">
                          <a:solidFill>
                            <a:schemeClr val="tx1"/>
                          </a:solidFill>
                          <a:latin typeface="Gill Sans MT"/>
                          <a:ea typeface="Times"/>
                          <a:cs typeface="Gill Sans MT"/>
                        </a:rPr>
                        <a:t>III-G 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Radiation shielding, specifically for subsystems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MT"/>
                        <a:ea typeface="Times"/>
                        <a:cs typeface="Gill Sans M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Gill Sans MT"/>
                          <a:cs typeface="Gill Sans MT"/>
                        </a:rPr>
                        <a:t>P-SAG</a:t>
                      </a:r>
                      <a:r>
                        <a:rPr lang="en-US" sz="1400" baseline="0" dirty="0" smtClean="0">
                          <a:latin typeface="Gill Sans MT"/>
                          <a:cs typeface="Gill Sans MT"/>
                        </a:rPr>
                        <a:t> &amp; </a:t>
                      </a:r>
                      <a:r>
                        <a:rPr lang="en-US" sz="1400" dirty="0" smtClean="0">
                          <a:latin typeface="Gill Sans MT"/>
                          <a:cs typeface="Gill Sans MT"/>
                        </a:rPr>
                        <a:t>MEPAG (Mars Exploration Program Analysis Group)</a:t>
                      </a:r>
                      <a:endParaRPr lang="en-US" sz="1400" dirty="0">
                        <a:latin typeface="Gill Sans MT"/>
                        <a:ea typeface="Times New Roman"/>
                        <a:cs typeface="Gill Sans M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Gill Sans MT"/>
                          <a:cs typeface="Gill Sans MT"/>
                        </a:rPr>
                        <a:t>B3-2, Crew Health and Performance:</a:t>
                      </a:r>
                      <a:r>
                        <a:rPr lang="en-US" sz="1400" baseline="0" dirty="0" smtClean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lang="en-US" sz="1400" dirty="0" smtClean="0">
                          <a:latin typeface="Gill Sans MT"/>
                          <a:cs typeface="Gill Sans MT"/>
                        </a:rPr>
                        <a:t>place</a:t>
                      </a:r>
                      <a:r>
                        <a:rPr lang="en-US" sz="1400" baseline="0" dirty="0" smtClean="0">
                          <a:latin typeface="Gill Sans MT"/>
                          <a:cs typeface="Gill Sans MT"/>
                        </a:rPr>
                        <a:t> detector</a:t>
                      </a:r>
                      <a:r>
                        <a:rPr lang="en-US" sz="1400" dirty="0" smtClean="0">
                          <a:latin typeface="Gill Sans MT"/>
                          <a:cs typeface="Gill Sans MT"/>
                        </a:rPr>
                        <a:t> in orbit to measure energy spectra during Solar Energetic Particle Events (SPEs) </a:t>
                      </a:r>
                      <a:endParaRPr lang="en-US" sz="1400" dirty="0">
                        <a:latin typeface="Gill Sans MT"/>
                        <a:ea typeface="Times New Roman"/>
                        <a:cs typeface="Gill Sans M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Gill Sans MT"/>
                          <a:ea typeface="Times New Roman"/>
                          <a:cs typeface="Gill Sans MT"/>
                        </a:rPr>
                        <a:t>SBAG SKGs, Nov </a:t>
                      </a:r>
                      <a:r>
                        <a:rPr lang="en-US" sz="1400" dirty="0" smtClean="0">
                          <a:latin typeface="Gill Sans MT"/>
                          <a:ea typeface="Times New Roman"/>
                          <a:cs typeface="Gill Sans MT"/>
                        </a:rPr>
                        <a:t>2012</a:t>
                      </a:r>
                      <a:endParaRPr lang="en-US" sz="1400" dirty="0">
                        <a:latin typeface="Gill Sans MT"/>
                        <a:ea typeface="Times New Roman"/>
                        <a:cs typeface="Gill Sans M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Gill Sans MT"/>
                          <a:ea typeface="Times New Roman"/>
                          <a:cs typeface="Gill Sans MT"/>
                        </a:rPr>
                        <a:t>III-B:</a:t>
                      </a:r>
                      <a:r>
                        <a:rPr lang="en-US" sz="1400" baseline="0" dirty="0" smtClean="0">
                          <a:latin typeface="Gill Sans MT"/>
                          <a:ea typeface="Times New Roman"/>
                          <a:cs typeface="Gill Sans MT"/>
                        </a:rPr>
                        <a:t> Ionizing Radiation Environment at Small Body Surfaces</a:t>
                      </a:r>
                      <a:endParaRPr lang="en-US" sz="1400" dirty="0">
                        <a:latin typeface="Gill Sans MT"/>
                        <a:ea typeface="Times New Roman"/>
                        <a:cs typeface="Gill Sans M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Gill Sans MT"/>
                          <a:ea typeface="Times New Roman"/>
                          <a:cs typeface="Gill Sans MT"/>
                        </a:rPr>
                        <a:t>LEAG-SAT SKGs, March </a:t>
                      </a:r>
                      <a:r>
                        <a:rPr lang="en-US" sz="1400" dirty="0" smtClean="0">
                          <a:latin typeface="Gill Sans MT"/>
                          <a:ea typeface="Times New Roman"/>
                          <a:cs typeface="Gill Sans MT"/>
                        </a:rPr>
                        <a:t>2012</a:t>
                      </a:r>
                      <a:endParaRPr lang="en-US" sz="1400" dirty="0">
                        <a:latin typeface="Gill Sans MT"/>
                        <a:ea typeface="Times New Roman"/>
                        <a:cs typeface="Gill Sans M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A4-4: Autonomous systems tech demo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A4-6: Life support tech demo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A4-7: Mechanisms tech demo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B3-6: Radiation shielding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latin typeface="Gill Sans MT"/>
                          <a:cs typeface="Gill Sans MT"/>
                        </a:rPr>
                        <a:t>B5-3: Microbial survival, Mars conditions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MT"/>
                        <a:ea typeface="Times"/>
                        <a:cs typeface="Gill Sans M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655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BioSentinel</a:t>
            </a:r>
            <a:r>
              <a:rPr lang="en-US" dirty="0" smtClean="0"/>
              <a:t> Science Concept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20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idx="1"/>
          </p:nvPr>
        </p:nvSpPr>
        <p:spPr>
          <a:xfrm>
            <a:off x="38199" y="1066800"/>
            <a:ext cx="7124601" cy="5086474"/>
          </a:xfrm>
        </p:spPr>
        <p:txBody>
          <a:bodyPr/>
          <a:lstStyle/>
          <a:p>
            <a:pPr>
              <a:spcBef>
                <a:spcPts val="1080"/>
              </a:spcBef>
            </a:pPr>
            <a:r>
              <a:rPr lang="en-US" sz="2000" dirty="0" smtClean="0">
                <a:cs typeface="Arial"/>
              </a:rPr>
              <a:t>Quantify DNA damage from space radiation environment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Space environment cannot be reproduced on earth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Omnidirectional, continuous, low flux with varying particle types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Health risk for humans spending long durations beyond LEO 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Radiation flux can spike 1000x during a solar particle event (SPE)</a:t>
            </a:r>
          </a:p>
          <a:p>
            <a:pPr>
              <a:spcBef>
                <a:spcPts val="400"/>
              </a:spcBef>
            </a:pPr>
            <a:r>
              <a:rPr lang="en-US" sz="2000" dirty="0" smtClean="0">
                <a:cs typeface="Arial"/>
              </a:rPr>
              <a:t>Correlate biologic response with LET </a:t>
            </a:r>
            <a:r>
              <a:rPr lang="en-US" sz="2000" dirty="0">
                <a:cs typeface="Arial"/>
              </a:rPr>
              <a:t>and TID </a:t>
            </a:r>
            <a:r>
              <a:rPr lang="en-US" sz="2000" dirty="0" smtClean="0">
                <a:cs typeface="Arial"/>
              </a:rPr>
              <a:t>data</a:t>
            </a:r>
          </a:p>
          <a:p>
            <a:pPr lvl="1">
              <a:spcBef>
                <a:spcPts val="400"/>
              </a:spcBef>
            </a:pPr>
            <a:r>
              <a:rPr lang="en-US" sz="1600" dirty="0" err="1" smtClean="0">
                <a:cs typeface="Arial"/>
              </a:rPr>
              <a:t>BioSensor</a:t>
            </a:r>
            <a:r>
              <a:rPr lang="en-US" sz="1600" dirty="0" smtClean="0">
                <a:cs typeface="Arial"/>
              </a:rPr>
              <a:t> payload uses engineered </a:t>
            </a:r>
            <a:r>
              <a:rPr lang="en-US" sz="1600" i="1" dirty="0" smtClean="0">
                <a:cs typeface="Arial"/>
              </a:rPr>
              <a:t>S. </a:t>
            </a:r>
            <a:r>
              <a:rPr lang="en-US" sz="1600" i="1" dirty="0" err="1" smtClean="0">
                <a:cs typeface="Arial"/>
              </a:rPr>
              <a:t>cerevisiae</a:t>
            </a:r>
            <a:r>
              <a:rPr lang="en-US" sz="1600" i="1" dirty="0">
                <a:cs typeface="Arial"/>
              </a:rPr>
              <a:t> </a:t>
            </a:r>
            <a:r>
              <a:rPr lang="en-US" sz="1600" dirty="0" smtClean="0">
                <a:cs typeface="Arial"/>
              </a:rPr>
              <a:t>yeast 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Measures rate of Double </a:t>
            </a:r>
            <a:r>
              <a:rPr lang="en-US" sz="1600" dirty="0">
                <a:cs typeface="Arial"/>
              </a:rPr>
              <a:t>S</a:t>
            </a:r>
            <a:r>
              <a:rPr lang="en-US" sz="1600" dirty="0" smtClean="0">
                <a:cs typeface="Arial"/>
              </a:rPr>
              <a:t>trand Breaks (DSB) in DNA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Linear Energy Transfer (LET) spectrometer measures particle energy and count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Total Ionizing Dose (TID) dosimeter measures integrated deposited energy</a:t>
            </a:r>
          </a:p>
          <a:p>
            <a:pPr>
              <a:spcBef>
                <a:spcPts val="400"/>
              </a:spcBef>
            </a:pPr>
            <a:r>
              <a:rPr lang="en-US" sz="2000" dirty="0" smtClean="0">
                <a:cs typeface="Arial"/>
              </a:rPr>
              <a:t>Yeast assay uses microfluidic arrays to monitor for DSBs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Three strains of </a:t>
            </a:r>
            <a:r>
              <a:rPr lang="en-US" sz="1600" i="1" dirty="0" smtClean="0">
                <a:cs typeface="Arial"/>
              </a:rPr>
              <a:t>S. </a:t>
            </a:r>
            <a:r>
              <a:rPr lang="en-US" sz="1600" i="1" dirty="0" err="1" smtClean="0">
                <a:cs typeface="Arial"/>
              </a:rPr>
              <a:t>cerevisae</a:t>
            </a:r>
            <a:r>
              <a:rPr lang="en-US" sz="1600" dirty="0" smtClean="0">
                <a:cs typeface="Arial"/>
              </a:rPr>
              <a:t>, two controls and engineered strain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Wet and activate multiple banks of </a:t>
            </a:r>
            <a:r>
              <a:rPr lang="en-US" sz="1600" dirty="0" err="1" smtClean="0">
                <a:cs typeface="Arial"/>
              </a:rPr>
              <a:t>microwells</a:t>
            </a:r>
            <a:r>
              <a:rPr lang="en-US" sz="1600" dirty="0" smtClean="0">
                <a:cs typeface="Arial"/>
              </a:rPr>
              <a:t> over mission lifetime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DSB and associated repair enable cell growth and division</a:t>
            </a:r>
          </a:p>
          <a:p>
            <a:pPr lvl="1">
              <a:spcBef>
                <a:spcPts val="400"/>
              </a:spcBef>
            </a:pPr>
            <a:r>
              <a:rPr lang="en-US" sz="1600" dirty="0" smtClean="0">
                <a:cs typeface="Arial"/>
              </a:rPr>
              <a:t>Activate reserve wells in event of a Solar Particle Event (SPE)</a:t>
            </a:r>
          </a:p>
          <a:p>
            <a:pPr lvl="1">
              <a:spcBef>
                <a:spcPts val="400"/>
              </a:spcBef>
            </a:pPr>
            <a:endParaRPr lang="en-US" sz="1600" dirty="0" smtClean="0">
              <a:cs typeface="Arial"/>
            </a:endParaRPr>
          </a:p>
        </p:txBody>
      </p:sp>
      <p:pic>
        <p:nvPicPr>
          <p:cNvPr id="10" name="Picture 11" descr="S-cerevisia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77"/>
          <a:stretch/>
        </p:blipFill>
        <p:spPr bwMode="auto">
          <a:xfrm rot="16200000">
            <a:off x="6562778" y="1564212"/>
            <a:ext cx="2926233" cy="1931411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39486" y="3869113"/>
            <a:ext cx="1772816" cy="1931410"/>
          </a:xfrm>
          <a:prstGeom prst="rect">
            <a:avLst/>
          </a:prstGeom>
        </p:spPr>
      </p:pic>
      <p:grpSp>
        <p:nvGrpSpPr>
          <p:cNvPr id="12" name="Group 11"/>
          <p:cNvGrpSpPr>
            <a:grpSpLocks noChangeAspect="1"/>
          </p:cNvGrpSpPr>
          <p:nvPr/>
        </p:nvGrpSpPr>
        <p:grpSpPr>
          <a:xfrm rot="170270">
            <a:off x="8122335" y="4587306"/>
            <a:ext cx="688162" cy="1057232"/>
            <a:chOff x="8031727" y="5204876"/>
            <a:chExt cx="880928" cy="1436181"/>
          </a:xfrm>
        </p:grpSpPr>
        <p:grpSp>
          <p:nvGrpSpPr>
            <p:cNvPr id="13" name="Group 12"/>
            <p:cNvGrpSpPr/>
            <p:nvPr/>
          </p:nvGrpSpPr>
          <p:grpSpPr>
            <a:xfrm>
              <a:off x="8031727" y="5486999"/>
              <a:ext cx="693874" cy="1154058"/>
              <a:chOff x="6872003" y="2535427"/>
              <a:chExt cx="1143000" cy="1788696"/>
            </a:xfrm>
          </p:grpSpPr>
          <p:sp>
            <p:nvSpPr>
              <p:cNvPr id="15" name="Oval 14"/>
              <p:cNvSpPr/>
              <p:nvPr/>
            </p:nvSpPr>
            <p:spPr bwMode="auto">
              <a:xfrm>
                <a:off x="6872003" y="2952523"/>
                <a:ext cx="1143000" cy="1371600"/>
              </a:xfrm>
              <a:prstGeom prst="ellipse">
                <a:avLst/>
              </a:prstGeom>
              <a:solidFill>
                <a:srgbClr val="E1DFB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63500" dist="1016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93" eaLnBrk="0" hangingPunct="0"/>
                <a:endParaRPr lang="en-US" sz="2400" dirty="0" smtClean="0">
                  <a:latin typeface="Times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 bwMode="auto">
              <a:xfrm>
                <a:off x="7305139" y="2535427"/>
                <a:ext cx="609600" cy="609600"/>
              </a:xfrm>
              <a:prstGeom prst="ellipse">
                <a:avLst/>
              </a:prstGeom>
              <a:solidFill>
                <a:srgbClr val="E1DFB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innerShdw blurRad="63500" dist="76200">
                  <a:schemeClr val="tx1"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93" eaLnBrk="0" hangingPunct="0"/>
                <a:endParaRPr lang="en-US" sz="2400" dirty="0" smtClean="0">
                  <a:latin typeface="Times" charset="0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 bwMode="auto">
              <a:xfrm>
                <a:off x="7209183" y="2938412"/>
                <a:ext cx="609600" cy="609600"/>
              </a:xfrm>
              <a:prstGeom prst="ellipse">
                <a:avLst/>
              </a:prstGeom>
              <a:solidFill>
                <a:srgbClr val="E1DFB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93" eaLnBrk="0" hangingPunct="0"/>
                <a:endParaRPr lang="en-US" sz="2400" dirty="0" smtClean="0">
                  <a:latin typeface="Times" charset="0"/>
                </a:endParaRPr>
              </a:p>
            </p:txBody>
          </p:sp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90978">
              <a:off x="8104074" y="5204876"/>
              <a:ext cx="808581" cy="7529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7847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r>
              <a:rPr lang="en-US" dirty="0"/>
              <a:t> </a:t>
            </a:r>
            <a:r>
              <a:rPr lang="en-US" dirty="0" smtClean="0"/>
              <a:t>EM-1 Mission Overview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21</a:t>
            </a:fld>
            <a:endParaRPr lang="en-US" altLang="en-US" b="1" dirty="0">
              <a:cs typeface="ＭＳ Ｐゴシック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122863"/>
          </a:xfrm>
        </p:spPr>
        <p:txBody>
          <a:bodyPr/>
          <a:lstStyle/>
          <a:p>
            <a:r>
              <a:rPr lang="en-US" dirty="0" smtClean="0"/>
              <a:t>SLS EM-1 Pre-launch Integration flow starts ~L-6 months (biology in stasis)</a:t>
            </a:r>
          </a:p>
          <a:p>
            <a:r>
              <a:rPr lang="en-US" dirty="0" smtClean="0"/>
              <a:t>Launch </a:t>
            </a:r>
            <a:r>
              <a:rPr lang="en-US" dirty="0"/>
              <a:t>on SLS EM-1 in </a:t>
            </a:r>
            <a:r>
              <a:rPr lang="en-US" dirty="0" smtClean="0"/>
              <a:t>July 2018 as </a:t>
            </a:r>
            <a:r>
              <a:rPr lang="en-US" dirty="0"/>
              <a:t>a secondary payload</a:t>
            </a:r>
          </a:p>
          <a:p>
            <a:r>
              <a:rPr lang="en-US" dirty="0"/>
              <a:t>Deployment </a:t>
            </a:r>
            <a:r>
              <a:rPr lang="en-US" dirty="0" smtClean="0"/>
              <a:t>from the SLS 2</a:t>
            </a:r>
            <a:r>
              <a:rPr lang="en-US" baseline="30000" dirty="0" smtClean="0"/>
              <a:t>nd</a:t>
            </a:r>
            <a:r>
              <a:rPr lang="en-US" dirty="0" smtClean="0"/>
              <a:t> Stage will </a:t>
            </a:r>
            <a:r>
              <a:rPr lang="en-US" dirty="0"/>
              <a:t>achieve a lunar flyby and place </a:t>
            </a:r>
            <a:r>
              <a:rPr lang="en-US" dirty="0" err="1"/>
              <a:t>BioSentinel</a:t>
            </a:r>
            <a:r>
              <a:rPr lang="en-US" dirty="0"/>
              <a:t> into </a:t>
            </a:r>
            <a:r>
              <a:rPr lang="en-US" dirty="0" smtClean="0"/>
              <a:t>an Earth-Interior </a:t>
            </a:r>
            <a:r>
              <a:rPr lang="en-US" dirty="0"/>
              <a:t>Heliocentric orbit 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 err="1" smtClean="0"/>
              <a:t>BioSentinel</a:t>
            </a:r>
            <a:r>
              <a:rPr lang="en-US" dirty="0" smtClean="0"/>
              <a:t>-to-Earth Distance will increase over time</a:t>
            </a:r>
            <a:endParaRPr lang="en-US" dirty="0"/>
          </a:p>
          <a:p>
            <a:r>
              <a:rPr lang="en-US" dirty="0" smtClean="0"/>
              <a:t>By </a:t>
            </a:r>
            <a:r>
              <a:rPr lang="en-US" dirty="0"/>
              <a:t>being outside the Van Allen Belts, </a:t>
            </a:r>
            <a:r>
              <a:rPr lang="en-US" dirty="0" err="1"/>
              <a:t>BioSentinel</a:t>
            </a:r>
            <a:r>
              <a:rPr lang="en-US" dirty="0"/>
              <a:t> will be in a radiation deep space environment at a nominal </a:t>
            </a:r>
            <a:r>
              <a:rPr lang="en-US" dirty="0" smtClean="0"/>
              <a:t>1-AU </a:t>
            </a:r>
            <a:r>
              <a:rPr lang="en-US" dirty="0"/>
              <a:t>from the sun</a:t>
            </a:r>
          </a:p>
          <a:p>
            <a:r>
              <a:rPr lang="en-US" dirty="0"/>
              <a:t>Science Mission </a:t>
            </a:r>
            <a:r>
              <a:rPr lang="en-US" dirty="0" smtClean="0"/>
              <a:t>Duration (post launch) </a:t>
            </a:r>
            <a:r>
              <a:rPr lang="en-US" dirty="0"/>
              <a:t>is </a:t>
            </a:r>
            <a:r>
              <a:rPr lang="en-US" dirty="0" smtClean="0"/>
              <a:t>12-mo </a:t>
            </a:r>
            <a:r>
              <a:rPr lang="en-US" dirty="0"/>
              <a:t>b</a:t>
            </a:r>
            <a:r>
              <a:rPr lang="en-US" dirty="0" smtClean="0"/>
              <a:t>aseline, 18-mo extended, &amp; 3-mo minimum</a:t>
            </a:r>
            <a:endParaRPr lang="en-US" dirty="0"/>
          </a:p>
          <a:p>
            <a:pPr lvl="1"/>
            <a:r>
              <a:rPr lang="en-US" dirty="0" smtClean="0"/>
              <a:t>Consistent </a:t>
            </a:r>
            <a:r>
              <a:rPr lang="en-US" dirty="0"/>
              <a:t>with a typical </a:t>
            </a:r>
            <a:r>
              <a:rPr lang="en-US" dirty="0" smtClean="0"/>
              <a:t>10-mo </a:t>
            </a:r>
            <a:r>
              <a:rPr lang="en-US" dirty="0"/>
              <a:t>outbound flight to Mars or </a:t>
            </a:r>
            <a:r>
              <a:rPr lang="en-US" dirty="0" smtClean="0"/>
              <a:t>6-mo </a:t>
            </a:r>
            <a:r>
              <a:rPr lang="en-US" dirty="0"/>
              <a:t>Near Earth Asteroid (NEA) manned rendezvous </a:t>
            </a:r>
            <a:r>
              <a:rPr lang="en-US" dirty="0" smtClean="0"/>
              <a:t>mission</a:t>
            </a:r>
          </a:p>
          <a:p>
            <a:pPr lvl="1"/>
            <a:r>
              <a:rPr lang="en-US" dirty="0" smtClean="0"/>
              <a:t>The longer the mission, the greater the chance to observe a Solar Particle Event (SPE)</a:t>
            </a:r>
          </a:p>
          <a:p>
            <a:r>
              <a:rPr lang="en-US" dirty="0"/>
              <a:t>Spacecraft bus provides deep space capability</a:t>
            </a:r>
          </a:p>
          <a:p>
            <a:r>
              <a:rPr lang="en-US" dirty="0" err="1"/>
              <a:t>BioSentinel</a:t>
            </a:r>
            <a:r>
              <a:rPr lang="en-US" dirty="0"/>
              <a:t> payload consists of:</a:t>
            </a:r>
          </a:p>
          <a:p>
            <a:pPr lvl="1"/>
            <a:r>
              <a:rPr lang="en-US" dirty="0" err="1"/>
              <a:t>BioSensor</a:t>
            </a:r>
            <a:endParaRPr lang="en-US" dirty="0"/>
          </a:p>
          <a:p>
            <a:pPr lvl="1"/>
            <a:r>
              <a:rPr lang="en-US" dirty="0"/>
              <a:t>Linear Energy Transfer (LET) Spectrometer (provided by JSC </a:t>
            </a:r>
            <a:r>
              <a:rPr lang="en-US" dirty="0" err="1"/>
              <a:t>RadWorks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Total Integrating Dose (TID) Dosimeter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61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r>
              <a:rPr lang="en-US" dirty="0"/>
              <a:t> </a:t>
            </a:r>
            <a:r>
              <a:rPr lang="en-US" dirty="0" smtClean="0"/>
              <a:t>Spacecraft Internal Configuration</a:t>
            </a:r>
            <a:endParaRPr lang="en-US" dirty="0"/>
          </a:p>
        </p:txBody>
      </p:sp>
      <p:pic>
        <p:nvPicPr>
          <p:cNvPr id="36" name="Content Placeholder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90" y="1600200"/>
            <a:ext cx="6528020" cy="452596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376159" y="1988840"/>
            <a:ext cx="1678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Propulsion System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163234" y="2852936"/>
            <a:ext cx="891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Batteries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47919" y="3645024"/>
            <a:ext cx="18069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Integrated GNC Unit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318772" y="4797152"/>
            <a:ext cx="1736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Star Tracker Cutout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1520" y="5517232"/>
            <a:ext cx="11606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Solar Arrays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51520" y="4627875"/>
            <a:ext cx="1688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Solar Array Gimbal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80204" y="5404938"/>
            <a:ext cx="17283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BioSensor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Canister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00200" y="1219200"/>
            <a:ext cx="1945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Patch Antennas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LGA (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Tx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 &amp; LGA (Rx)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4732" y="1988840"/>
            <a:ext cx="28003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CDH / EPS / Transponder Stack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3505200" y="1524000"/>
            <a:ext cx="1332413" cy="618729"/>
          </a:xfrm>
          <a:prstGeom prst="straightConnector1">
            <a:avLst/>
          </a:prstGeom>
          <a:noFill/>
          <a:ln w="38100" cap="flat" cmpd="sng" algn="ctr">
            <a:solidFill>
              <a:srgbClr val="33669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49" name="Straight Arrow Connector 48"/>
          <p:cNvCxnSpPr>
            <a:stCxn id="47" idx="3"/>
          </p:cNvCxnSpPr>
          <p:nvPr/>
        </p:nvCxnSpPr>
        <p:spPr>
          <a:xfrm>
            <a:off x="3045126" y="2142729"/>
            <a:ext cx="2024142" cy="843484"/>
          </a:xfrm>
          <a:prstGeom prst="straightConnector1">
            <a:avLst/>
          </a:prstGeom>
          <a:noFill/>
          <a:ln w="38100" cap="flat" cmpd="sng" algn="ctr">
            <a:solidFill>
              <a:srgbClr val="33669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0" name="Straight Arrow Connector 49"/>
          <p:cNvCxnSpPr>
            <a:stCxn id="42" idx="3"/>
          </p:cNvCxnSpPr>
          <p:nvPr/>
        </p:nvCxnSpPr>
        <p:spPr>
          <a:xfrm flipV="1">
            <a:off x="1939546" y="4627876"/>
            <a:ext cx="976270" cy="153888"/>
          </a:xfrm>
          <a:prstGeom prst="straightConnector1">
            <a:avLst/>
          </a:prstGeom>
          <a:noFill/>
          <a:ln w="38100" cap="flat" cmpd="sng" algn="ctr">
            <a:solidFill>
              <a:srgbClr val="33669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1" name="Straight Arrow Connector 50"/>
          <p:cNvCxnSpPr>
            <a:stCxn id="41" idx="3"/>
          </p:cNvCxnSpPr>
          <p:nvPr/>
        </p:nvCxnSpPr>
        <p:spPr>
          <a:xfrm flipV="1">
            <a:off x="1412159" y="5229201"/>
            <a:ext cx="1935705" cy="441920"/>
          </a:xfrm>
          <a:prstGeom prst="straightConnector1">
            <a:avLst/>
          </a:prstGeom>
          <a:noFill/>
          <a:ln w="38100" cap="flat" cmpd="sng" algn="ctr">
            <a:solidFill>
              <a:srgbClr val="33669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2" name="Straight Arrow Connector 51"/>
          <p:cNvCxnSpPr>
            <a:stCxn id="37" idx="1"/>
          </p:cNvCxnSpPr>
          <p:nvPr/>
        </p:nvCxnSpPr>
        <p:spPr>
          <a:xfrm flipH="1">
            <a:off x="6588225" y="2142729"/>
            <a:ext cx="787934" cy="710207"/>
          </a:xfrm>
          <a:prstGeom prst="straightConnector1">
            <a:avLst/>
          </a:prstGeom>
          <a:noFill/>
          <a:ln w="38100" cap="flat" cmpd="sng" algn="ctr">
            <a:solidFill>
              <a:srgbClr val="33669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3" name="Straight Arrow Connector 52"/>
          <p:cNvCxnSpPr>
            <a:stCxn id="38" idx="1"/>
          </p:cNvCxnSpPr>
          <p:nvPr/>
        </p:nvCxnSpPr>
        <p:spPr>
          <a:xfrm flipH="1">
            <a:off x="6372201" y="3006825"/>
            <a:ext cx="1791033" cy="422175"/>
          </a:xfrm>
          <a:prstGeom prst="straightConnector1">
            <a:avLst/>
          </a:prstGeom>
          <a:noFill/>
          <a:ln w="38100" cap="flat" cmpd="sng" algn="ctr">
            <a:solidFill>
              <a:srgbClr val="33669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4" name="Straight Arrow Connector 53"/>
          <p:cNvCxnSpPr>
            <a:stCxn id="39" idx="1"/>
          </p:cNvCxnSpPr>
          <p:nvPr/>
        </p:nvCxnSpPr>
        <p:spPr>
          <a:xfrm flipH="1">
            <a:off x="6372201" y="3798913"/>
            <a:ext cx="875718" cy="15388"/>
          </a:xfrm>
          <a:prstGeom prst="straightConnector1">
            <a:avLst/>
          </a:prstGeom>
          <a:noFill/>
          <a:ln w="38100" cap="flat" cmpd="sng" algn="ctr">
            <a:solidFill>
              <a:srgbClr val="33669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5" name="Straight Arrow Connector 54"/>
          <p:cNvCxnSpPr/>
          <p:nvPr/>
        </p:nvCxnSpPr>
        <p:spPr>
          <a:xfrm flipH="1" flipV="1">
            <a:off x="6516216" y="4581128"/>
            <a:ext cx="732553" cy="385301"/>
          </a:xfrm>
          <a:prstGeom prst="straightConnector1">
            <a:avLst/>
          </a:prstGeom>
          <a:noFill/>
          <a:ln w="38100" cap="flat" cmpd="sng" algn="ctr">
            <a:solidFill>
              <a:srgbClr val="33669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6" name="Straight Arrow Connector 55"/>
          <p:cNvCxnSpPr/>
          <p:nvPr/>
        </p:nvCxnSpPr>
        <p:spPr>
          <a:xfrm flipH="1" flipV="1">
            <a:off x="4493972" y="3781509"/>
            <a:ext cx="2250411" cy="1619310"/>
          </a:xfrm>
          <a:prstGeom prst="straightConnector1">
            <a:avLst/>
          </a:prstGeom>
          <a:noFill/>
          <a:ln w="38100" cap="flat" cmpd="sng" algn="ctr">
            <a:solidFill>
              <a:srgbClr val="33669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795384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16-Well (4x4) Fluidic Card Stack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23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246" name="Content Placeholder 3" descr="4x4_Card_Explod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27854" y="1500668"/>
            <a:ext cx="1560137" cy="4221163"/>
          </a:xfrm>
        </p:spPr>
      </p:pic>
      <p:pic>
        <p:nvPicPr>
          <p:cNvPr id="247" name="Picture 246" descr="Spacecraft_BioCard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320068"/>
            <a:ext cx="2514600" cy="2266682"/>
          </a:xfrm>
          <a:prstGeom prst="rect">
            <a:avLst/>
          </a:prstGeom>
        </p:spPr>
      </p:pic>
      <p:pic>
        <p:nvPicPr>
          <p:cNvPr id="248" name="Picture 247" descr="Manifol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9401" y="4624868"/>
            <a:ext cx="3200400" cy="2080732"/>
          </a:xfrm>
          <a:prstGeom prst="rect">
            <a:avLst/>
          </a:prstGeom>
        </p:spPr>
      </p:pic>
      <p:pic>
        <p:nvPicPr>
          <p:cNvPr id="249" name="Picture 248" descr="4x4_Car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33600" y="999080"/>
            <a:ext cx="4432802" cy="3778187"/>
          </a:xfrm>
          <a:prstGeom prst="rect">
            <a:avLst/>
          </a:prstGeom>
        </p:spPr>
      </p:pic>
      <p:pic>
        <p:nvPicPr>
          <p:cNvPr id="250" name="Picture 249" descr="Spacecraft_Sketch_Deployed_Interna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" y="2662987"/>
            <a:ext cx="1981853" cy="1733282"/>
          </a:xfrm>
          <a:prstGeom prst="rect">
            <a:avLst/>
          </a:prstGeom>
        </p:spPr>
      </p:pic>
      <p:sp>
        <p:nvSpPr>
          <p:cNvPr id="251" name="TextBox 250"/>
          <p:cNvSpPr txBox="1"/>
          <p:nvPr/>
        </p:nvSpPr>
        <p:spPr>
          <a:xfrm>
            <a:off x="152400" y="1082937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BioSentinel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6U Spacecraft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152400" y="3685405"/>
            <a:ext cx="137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BioSensor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Enclosure</a:t>
            </a:r>
          </a:p>
        </p:txBody>
      </p:sp>
      <p:cxnSp>
        <p:nvCxnSpPr>
          <p:cNvPr id="253" name="Straight Arrow Connector 252"/>
          <p:cNvCxnSpPr/>
          <p:nvPr/>
        </p:nvCxnSpPr>
        <p:spPr>
          <a:xfrm flipV="1">
            <a:off x="838200" y="3253268"/>
            <a:ext cx="457200" cy="514082"/>
          </a:xfrm>
          <a:prstGeom prst="straightConnector1">
            <a:avLst/>
          </a:prstGeom>
          <a:noFill/>
          <a:ln w="38100" cap="flat" cmpd="sng" algn="ctr">
            <a:solidFill>
              <a:srgbClr val="92D050"/>
            </a:solidFill>
            <a:prstDash val="solid"/>
            <a:tailEnd type="arrow"/>
          </a:ln>
          <a:effectLst/>
        </p:spPr>
      </p:cxnSp>
      <p:sp>
        <p:nvSpPr>
          <p:cNvPr id="254" name="TextBox 253"/>
          <p:cNvSpPr txBox="1"/>
          <p:nvPr/>
        </p:nvSpPr>
        <p:spPr>
          <a:xfrm>
            <a:off x="152400" y="5463068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9-card assemblies (2)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(pumps &amp; bags beneath)</a:t>
            </a:r>
          </a:p>
        </p:txBody>
      </p:sp>
      <p:pic>
        <p:nvPicPr>
          <p:cNvPr id="255" name="Picture 254" descr="Spacecraft_Sketch_Deploye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" y="1643613"/>
            <a:ext cx="1346891" cy="1214099"/>
          </a:xfrm>
          <a:prstGeom prst="rect">
            <a:avLst/>
          </a:prstGeom>
        </p:spPr>
      </p:pic>
      <p:cxnSp>
        <p:nvCxnSpPr>
          <p:cNvPr id="256" name="Straight Arrow Connector 255"/>
          <p:cNvCxnSpPr/>
          <p:nvPr/>
        </p:nvCxnSpPr>
        <p:spPr>
          <a:xfrm flipV="1">
            <a:off x="914400" y="5005868"/>
            <a:ext cx="533400" cy="781318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lumMod val="60000"/>
                <a:lumOff val="40000"/>
              </a:srgbClr>
            </a:solidFill>
            <a:prstDash val="solid"/>
            <a:tailEnd type="arrow"/>
          </a:ln>
          <a:effectLst/>
        </p:spPr>
      </p:cxnSp>
      <p:cxnSp>
        <p:nvCxnSpPr>
          <p:cNvPr id="257" name="Straight Arrow Connector 256"/>
          <p:cNvCxnSpPr/>
          <p:nvPr/>
        </p:nvCxnSpPr>
        <p:spPr>
          <a:xfrm flipV="1">
            <a:off x="990600" y="5158268"/>
            <a:ext cx="685800" cy="705118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lumMod val="60000"/>
                <a:lumOff val="40000"/>
              </a:srgbClr>
            </a:solidFill>
            <a:prstDash val="solid"/>
            <a:tailEnd type="arrow"/>
          </a:ln>
          <a:effectLst/>
        </p:spPr>
      </p:cxnSp>
      <p:sp>
        <p:nvSpPr>
          <p:cNvPr id="258" name="TextBox 257"/>
          <p:cNvSpPr txBox="1"/>
          <p:nvPr/>
        </p:nvSpPr>
        <p:spPr>
          <a:xfrm>
            <a:off x="7315200" y="977448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Card Stack Layers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59" name="Straight Arrow Connector 258"/>
          <p:cNvCxnSpPr/>
          <p:nvPr/>
        </p:nvCxnSpPr>
        <p:spPr>
          <a:xfrm flipV="1">
            <a:off x="4724400" y="4243868"/>
            <a:ext cx="0" cy="489466"/>
          </a:xfrm>
          <a:prstGeom prst="straightConnector1">
            <a:avLst/>
          </a:prstGeom>
          <a:noFill/>
          <a:ln w="38100" cap="flat" cmpd="sng" algn="ctr">
            <a:solidFill>
              <a:srgbClr val="00B0F0"/>
            </a:solidFill>
            <a:prstDash val="solid"/>
            <a:tailEnd type="arrow"/>
          </a:ln>
          <a:effectLst/>
        </p:spPr>
      </p:cxnSp>
      <p:sp>
        <p:nvSpPr>
          <p:cNvPr id="260" name="TextBox 259"/>
          <p:cNvSpPr txBox="1"/>
          <p:nvPr/>
        </p:nvSpPr>
        <p:spPr>
          <a:xfrm>
            <a:off x="5181600" y="4167668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Fluid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Inlets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and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</a:rPr>
              <a:t>Outlets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</a:endParaRPr>
          </a:p>
        </p:txBody>
      </p:sp>
      <p:cxnSp>
        <p:nvCxnSpPr>
          <p:cNvPr id="261" name="Straight Arrow Connector 260"/>
          <p:cNvCxnSpPr/>
          <p:nvPr/>
        </p:nvCxnSpPr>
        <p:spPr>
          <a:xfrm>
            <a:off x="4953000" y="4091468"/>
            <a:ext cx="0" cy="457200"/>
          </a:xfrm>
          <a:prstGeom prst="straightConnector1">
            <a:avLst/>
          </a:prstGeom>
          <a:noFill/>
          <a:ln w="38100" cap="flat" cmpd="sng" algn="ctr">
            <a:solidFill>
              <a:srgbClr val="C0504D">
                <a:lumMod val="75000"/>
              </a:srgbClr>
            </a:solidFill>
            <a:prstDash val="solid"/>
            <a:tailEnd type="arrow"/>
          </a:ln>
          <a:effectLst/>
        </p:spPr>
      </p:cxnSp>
      <p:cxnSp>
        <p:nvCxnSpPr>
          <p:cNvPr id="262" name="Straight Arrow Connector 261"/>
          <p:cNvCxnSpPr/>
          <p:nvPr/>
        </p:nvCxnSpPr>
        <p:spPr>
          <a:xfrm flipV="1">
            <a:off x="5181600" y="3939068"/>
            <a:ext cx="0" cy="533400"/>
          </a:xfrm>
          <a:prstGeom prst="straightConnector1">
            <a:avLst/>
          </a:prstGeom>
          <a:noFill/>
          <a:ln w="38100" cap="flat" cmpd="sng" algn="ctr">
            <a:solidFill>
              <a:srgbClr val="00B0F0"/>
            </a:solidFill>
            <a:prstDash val="solid"/>
            <a:tailEnd type="arrow"/>
          </a:ln>
          <a:effectLst/>
        </p:spPr>
      </p:cxnSp>
      <p:cxnSp>
        <p:nvCxnSpPr>
          <p:cNvPr id="263" name="Straight Arrow Connector 262"/>
          <p:cNvCxnSpPr/>
          <p:nvPr/>
        </p:nvCxnSpPr>
        <p:spPr>
          <a:xfrm flipV="1">
            <a:off x="5638800" y="3602002"/>
            <a:ext cx="0" cy="489466"/>
          </a:xfrm>
          <a:prstGeom prst="straightConnector1">
            <a:avLst/>
          </a:prstGeom>
          <a:noFill/>
          <a:ln w="38100" cap="flat" cmpd="sng" algn="ctr">
            <a:solidFill>
              <a:srgbClr val="00B0F0"/>
            </a:solidFill>
            <a:prstDash val="solid"/>
            <a:tailEnd type="arrow"/>
          </a:ln>
          <a:effectLst/>
        </p:spPr>
      </p:cxnSp>
      <p:cxnSp>
        <p:nvCxnSpPr>
          <p:cNvPr id="264" name="Straight Arrow Connector 263"/>
          <p:cNvCxnSpPr/>
          <p:nvPr/>
        </p:nvCxnSpPr>
        <p:spPr>
          <a:xfrm>
            <a:off x="5867400" y="3449602"/>
            <a:ext cx="0" cy="457200"/>
          </a:xfrm>
          <a:prstGeom prst="straightConnector1">
            <a:avLst/>
          </a:prstGeom>
          <a:noFill/>
          <a:ln w="38100" cap="flat" cmpd="sng" algn="ctr">
            <a:solidFill>
              <a:srgbClr val="C0504D">
                <a:lumMod val="75000"/>
              </a:srgbClr>
            </a:solidFill>
            <a:prstDash val="solid"/>
            <a:tailEnd type="arrow"/>
          </a:ln>
          <a:effectLst/>
        </p:spPr>
      </p:cxnSp>
      <p:cxnSp>
        <p:nvCxnSpPr>
          <p:cNvPr id="265" name="Straight Arrow Connector 264"/>
          <p:cNvCxnSpPr/>
          <p:nvPr/>
        </p:nvCxnSpPr>
        <p:spPr>
          <a:xfrm flipV="1">
            <a:off x="6096000" y="3297202"/>
            <a:ext cx="0" cy="533400"/>
          </a:xfrm>
          <a:prstGeom prst="straightConnector1">
            <a:avLst/>
          </a:prstGeom>
          <a:noFill/>
          <a:ln w="38100" cap="flat" cmpd="sng" algn="ctr">
            <a:solidFill>
              <a:srgbClr val="00B0F0"/>
            </a:solidFill>
            <a:prstDash val="solid"/>
            <a:tailEnd type="arrow"/>
          </a:ln>
          <a:effectLst/>
        </p:spPr>
      </p:cxnSp>
      <p:sp>
        <p:nvSpPr>
          <p:cNvPr id="266" name="TextBox 265"/>
          <p:cNvSpPr txBox="1"/>
          <p:nvPr/>
        </p:nvSpPr>
        <p:spPr>
          <a:xfrm>
            <a:off x="1523999" y="831801"/>
            <a:ext cx="17018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Gap Pad contacts Enclosure wall for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hermal exchange</a:t>
            </a:r>
          </a:p>
        </p:txBody>
      </p:sp>
      <p:cxnSp>
        <p:nvCxnSpPr>
          <p:cNvPr id="267" name="Straight Arrow Connector 266"/>
          <p:cNvCxnSpPr/>
          <p:nvPr/>
        </p:nvCxnSpPr>
        <p:spPr>
          <a:xfrm>
            <a:off x="2286000" y="1576868"/>
            <a:ext cx="762000" cy="381000"/>
          </a:xfrm>
          <a:prstGeom prst="straightConnector1">
            <a:avLst/>
          </a:prstGeom>
          <a:noFill/>
          <a:ln w="38100" cap="flat" cmpd="sng" algn="ctr">
            <a:solidFill>
              <a:srgbClr val="FFC000"/>
            </a:solidFill>
            <a:prstDash val="solid"/>
            <a:tailEnd type="arrow"/>
          </a:ln>
          <a:effectLst/>
        </p:spPr>
      </p:cxnSp>
      <p:sp>
        <p:nvSpPr>
          <p:cNvPr id="268" name="TextBox 267"/>
          <p:cNvSpPr txBox="1"/>
          <p:nvPr/>
        </p:nvSpPr>
        <p:spPr>
          <a:xfrm>
            <a:off x="6096000" y="5691668"/>
            <a:ext cx="1447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Fluidic Manifold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</a:endParaRPr>
          </a:p>
        </p:txBody>
      </p:sp>
      <p:cxnSp>
        <p:nvCxnSpPr>
          <p:cNvPr id="269" name="Straight Arrow Connector 268"/>
          <p:cNvCxnSpPr/>
          <p:nvPr/>
        </p:nvCxnSpPr>
        <p:spPr>
          <a:xfrm flipH="1">
            <a:off x="5257800" y="6148868"/>
            <a:ext cx="914400" cy="152400"/>
          </a:xfrm>
          <a:prstGeom prst="straightConnector1">
            <a:avLst/>
          </a:prstGeom>
          <a:noFill/>
          <a:ln w="38100" cap="flat" cmpd="sng" algn="ctr">
            <a:solidFill>
              <a:srgbClr val="00B0F0"/>
            </a:solidFill>
            <a:prstDash val="solid"/>
            <a:tailEnd type="arrow"/>
          </a:ln>
          <a:effectLst/>
        </p:spPr>
      </p:cxnSp>
      <p:sp>
        <p:nvSpPr>
          <p:cNvPr id="270" name="TextBox 269"/>
          <p:cNvSpPr txBox="1"/>
          <p:nvPr/>
        </p:nvSpPr>
        <p:spPr>
          <a:xfrm>
            <a:off x="6096000" y="6301268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Control PCBs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</a:endParaRPr>
          </a:p>
        </p:txBody>
      </p:sp>
      <p:cxnSp>
        <p:nvCxnSpPr>
          <p:cNvPr id="271" name="Straight Arrow Connector 270"/>
          <p:cNvCxnSpPr/>
          <p:nvPr/>
        </p:nvCxnSpPr>
        <p:spPr>
          <a:xfrm flipH="1">
            <a:off x="4953000" y="6529868"/>
            <a:ext cx="1066800" cy="76200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272" name="Straight Arrow Connector 271"/>
          <p:cNvCxnSpPr/>
          <p:nvPr/>
        </p:nvCxnSpPr>
        <p:spPr>
          <a:xfrm flipH="1" flipV="1">
            <a:off x="5791200" y="6301268"/>
            <a:ext cx="228600" cy="152400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sp>
        <p:nvSpPr>
          <p:cNvPr id="273" name="TextBox 272"/>
          <p:cNvSpPr txBox="1"/>
          <p:nvPr/>
        </p:nvSpPr>
        <p:spPr>
          <a:xfrm>
            <a:off x="2667000" y="5996468"/>
            <a:ext cx="1371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Calibration Well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</a:endParaRPr>
          </a:p>
        </p:txBody>
      </p:sp>
      <p:cxnSp>
        <p:nvCxnSpPr>
          <p:cNvPr id="274" name="Straight Arrow Connector 273"/>
          <p:cNvCxnSpPr/>
          <p:nvPr/>
        </p:nvCxnSpPr>
        <p:spPr>
          <a:xfrm flipV="1">
            <a:off x="3733800" y="5920268"/>
            <a:ext cx="990600" cy="457200"/>
          </a:xfrm>
          <a:prstGeom prst="straightConnector1">
            <a:avLst/>
          </a:prstGeom>
          <a:noFill/>
          <a:ln w="381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  <a:tailEnd type="arrow"/>
          </a:ln>
          <a:effectLst/>
        </p:spPr>
      </p:cxnSp>
      <p:sp>
        <p:nvSpPr>
          <p:cNvPr id="275" name="Left Brace 274"/>
          <p:cNvSpPr/>
          <p:nvPr/>
        </p:nvSpPr>
        <p:spPr>
          <a:xfrm>
            <a:off x="7162800" y="2491268"/>
            <a:ext cx="304800" cy="1905000"/>
          </a:xfrm>
          <a:prstGeom prst="leftBrace">
            <a:avLst>
              <a:gd name="adj1" fmla="val 11076"/>
              <a:gd name="adj2" fmla="val 49616"/>
            </a:avLst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6477000" y="3100868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Fluidic Card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6553200" y="1710218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LED PCB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6553200" y="1500668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Gap Pad</a:t>
            </a:r>
          </a:p>
        </p:txBody>
      </p:sp>
      <p:sp>
        <p:nvSpPr>
          <p:cNvPr id="279" name="TextBox 278"/>
          <p:cNvSpPr txBox="1"/>
          <p:nvPr/>
        </p:nvSpPr>
        <p:spPr>
          <a:xfrm>
            <a:off x="6553200" y="1919768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Heater</a:t>
            </a:r>
          </a:p>
        </p:txBody>
      </p:sp>
      <p:sp>
        <p:nvSpPr>
          <p:cNvPr id="280" name="TextBox 279"/>
          <p:cNvSpPr txBox="1"/>
          <p:nvPr/>
        </p:nvSpPr>
        <p:spPr>
          <a:xfrm>
            <a:off x="6553200" y="2129318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Spreader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6553200" y="2338868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Bond (thermal)</a:t>
            </a:r>
          </a:p>
        </p:txBody>
      </p:sp>
      <p:cxnSp>
        <p:nvCxnSpPr>
          <p:cNvPr id="282" name="Straight Connector 281"/>
          <p:cNvCxnSpPr/>
          <p:nvPr/>
        </p:nvCxnSpPr>
        <p:spPr>
          <a:xfrm>
            <a:off x="7315200" y="1653068"/>
            <a:ext cx="457200" cy="152400"/>
          </a:xfrm>
          <a:prstGeom prst="line">
            <a:avLst/>
          </a:prstGeom>
          <a:noFill/>
          <a:ln w="19050" cap="flat" cmpd="sng" algn="ctr">
            <a:solidFill>
              <a:srgbClr val="FFC000"/>
            </a:solidFill>
            <a:prstDash val="solid"/>
          </a:ln>
          <a:effectLst/>
        </p:spPr>
      </p:cxnSp>
      <p:cxnSp>
        <p:nvCxnSpPr>
          <p:cNvPr id="283" name="Straight Connector 282"/>
          <p:cNvCxnSpPr/>
          <p:nvPr/>
        </p:nvCxnSpPr>
        <p:spPr>
          <a:xfrm>
            <a:off x="7315200" y="1881668"/>
            <a:ext cx="381000" cy="7620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84" name="Straight Connector 283"/>
          <p:cNvCxnSpPr/>
          <p:nvPr/>
        </p:nvCxnSpPr>
        <p:spPr>
          <a:xfrm>
            <a:off x="7239000" y="2110268"/>
            <a:ext cx="45720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85" name="Straight Connector 284"/>
          <p:cNvCxnSpPr/>
          <p:nvPr/>
        </p:nvCxnSpPr>
        <p:spPr>
          <a:xfrm>
            <a:off x="7315200" y="2338868"/>
            <a:ext cx="45720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86" name="Straight Connector 285"/>
          <p:cNvCxnSpPr/>
          <p:nvPr/>
        </p:nvCxnSpPr>
        <p:spPr>
          <a:xfrm flipV="1">
            <a:off x="7086600" y="2415068"/>
            <a:ext cx="457200" cy="7620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287" name="TextBox 286"/>
          <p:cNvSpPr txBox="1"/>
          <p:nvPr/>
        </p:nvSpPr>
        <p:spPr>
          <a:xfrm>
            <a:off x="6324600" y="5005868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Detector PCB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6477000" y="4790812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Heater</a:t>
            </a:r>
          </a:p>
        </p:txBody>
      </p:sp>
      <p:sp>
        <p:nvSpPr>
          <p:cNvPr id="289" name="TextBox 288"/>
          <p:cNvSpPr txBox="1"/>
          <p:nvPr/>
        </p:nvSpPr>
        <p:spPr>
          <a:xfrm>
            <a:off x="6477000" y="4575755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Spreader</a:t>
            </a:r>
          </a:p>
        </p:txBody>
      </p:sp>
      <p:sp>
        <p:nvSpPr>
          <p:cNvPr id="290" name="TextBox 289"/>
          <p:cNvSpPr txBox="1"/>
          <p:nvPr/>
        </p:nvSpPr>
        <p:spPr>
          <a:xfrm>
            <a:off x="6477000" y="420862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Bond (thermal)</a:t>
            </a:r>
          </a:p>
        </p:txBody>
      </p:sp>
      <p:cxnSp>
        <p:nvCxnSpPr>
          <p:cNvPr id="291" name="Straight Connector 290"/>
          <p:cNvCxnSpPr/>
          <p:nvPr/>
        </p:nvCxnSpPr>
        <p:spPr>
          <a:xfrm flipV="1">
            <a:off x="7086600" y="4929668"/>
            <a:ext cx="609600" cy="7620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92" name="Straight Connector 291"/>
          <p:cNvCxnSpPr/>
          <p:nvPr/>
        </p:nvCxnSpPr>
        <p:spPr>
          <a:xfrm>
            <a:off x="7315200" y="5234468"/>
            <a:ext cx="381000" cy="7620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93" name="Straight Connector 292"/>
          <p:cNvCxnSpPr/>
          <p:nvPr/>
        </p:nvCxnSpPr>
        <p:spPr>
          <a:xfrm>
            <a:off x="7010400" y="4396268"/>
            <a:ext cx="457200" cy="7620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94" name="Straight Connector 293"/>
          <p:cNvCxnSpPr/>
          <p:nvPr/>
        </p:nvCxnSpPr>
        <p:spPr>
          <a:xfrm flipV="1">
            <a:off x="7239000" y="4701068"/>
            <a:ext cx="457200" cy="7620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95" name="Straight Arrow Connector 294"/>
          <p:cNvCxnSpPr/>
          <p:nvPr/>
        </p:nvCxnSpPr>
        <p:spPr>
          <a:xfrm flipH="1">
            <a:off x="1447800" y="1576868"/>
            <a:ext cx="762000" cy="1676400"/>
          </a:xfrm>
          <a:prstGeom prst="straightConnector1">
            <a:avLst/>
          </a:prstGeom>
          <a:noFill/>
          <a:ln w="38100" cap="flat" cmpd="sng" algn="ctr">
            <a:solidFill>
              <a:srgbClr val="FFC000"/>
            </a:solidFill>
            <a:prstDash val="solid"/>
            <a:tailEnd type="arrow"/>
          </a:ln>
          <a:effectLst/>
        </p:spPr>
      </p:cxnSp>
      <p:sp>
        <p:nvSpPr>
          <p:cNvPr id="296" name="TextBox 295"/>
          <p:cNvSpPr txBox="1"/>
          <p:nvPr/>
        </p:nvSpPr>
        <p:spPr>
          <a:xfrm rot="1605523">
            <a:off x="7430894" y="3465726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Block</a:t>
            </a:r>
          </a:p>
        </p:txBody>
      </p:sp>
      <p:sp>
        <p:nvSpPr>
          <p:cNvPr id="297" name="TextBox 296"/>
          <p:cNvSpPr txBox="1"/>
          <p:nvPr/>
        </p:nvSpPr>
        <p:spPr>
          <a:xfrm>
            <a:off x="7620000" y="5698871"/>
            <a:ext cx="137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Temp Sensor embedded in block</a:t>
            </a:r>
          </a:p>
        </p:txBody>
      </p:sp>
    </p:spTree>
    <p:extLst>
      <p:ext uri="{BB962C8B-B14F-4D97-AF65-F5344CB8AC3E}">
        <p14:creationId xmlns:p14="http://schemas.microsoft.com/office/powerpoint/2010/main" val="1612455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BioSentinel</a:t>
            </a:r>
            <a:r>
              <a:rPr lang="en-US" dirty="0"/>
              <a:t> </a:t>
            </a:r>
            <a:r>
              <a:rPr lang="en-US" dirty="0" smtClean="0"/>
              <a:t>Spacecraft Functional Block Diagram</a:t>
            </a:r>
            <a:endParaRPr lang="en-US" dirty="0"/>
          </a:p>
        </p:txBody>
      </p:sp>
      <p:pic>
        <p:nvPicPr>
          <p:cNvPr id="4" name="Content Placeholder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90600"/>
            <a:ext cx="6485890" cy="542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99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301209"/>
            <a:ext cx="1582739" cy="1556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" y="1600200"/>
            <a:ext cx="6781800" cy="4288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25462" lvl="1" indent="-342900" defTabSz="9144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support biology in stasis &amp; growth</a:t>
            </a:r>
          </a:p>
          <a:p>
            <a:pPr marL="525462" lvl="1" indent="-342900" defTabSz="9144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enable &amp; perform measurements </a:t>
            </a:r>
          </a:p>
          <a:p>
            <a:pPr marL="525462" lvl="1" indent="-342900" defTabSz="9144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compatible with multiple platforms </a:t>
            </a:r>
          </a:p>
          <a:p>
            <a:pPr marL="982662" lvl="2" indent="-342900" defTabSz="914400">
              <a:spcAft>
                <a:spcPts val="800"/>
              </a:spcAft>
              <a:buFont typeface="Courier New"/>
              <a:buChar char="o"/>
              <a:defRPr/>
            </a:pPr>
            <a:r>
              <a:rPr lang="en-US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free flyer (EM-1), Mars 2020, ISS, ground experiments </a:t>
            </a:r>
          </a:p>
          <a:p>
            <a:pPr marL="982662" lvl="2" indent="-342900" defTabSz="914400">
              <a:spcAft>
                <a:spcPts val="800"/>
              </a:spcAft>
              <a:buFont typeface="Courier New"/>
              <a:buChar char="o"/>
              <a:defRPr/>
            </a:pPr>
            <a:r>
              <a:rPr lang="en-US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robust, standard data &amp; power interfaces </a:t>
            </a:r>
          </a:p>
          <a:p>
            <a:pPr marL="525462" lvl="1" indent="-342900" defTabSz="9144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onfiguration: 4U hermetic containment vessel </a:t>
            </a:r>
          </a:p>
          <a:p>
            <a:pPr marL="982662" lvl="2" indent="-342900" defTabSz="914400">
              <a:spcAft>
                <a:spcPts val="800"/>
              </a:spcAft>
              <a:buFont typeface="Courier New"/>
              <a:buChar char="o"/>
              <a:defRPr/>
            </a:pPr>
            <a:r>
              <a:rPr lang="en-US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1 atm internal pressure, low RH</a:t>
            </a:r>
          </a:p>
          <a:p>
            <a:pPr marL="982662" lvl="2" indent="-342900" defTabSz="914400">
              <a:spcAft>
                <a:spcPts val="800"/>
              </a:spcAft>
              <a:buFont typeface="Courier New"/>
              <a:buChar char="o"/>
              <a:defRPr/>
            </a:pPr>
            <a:r>
              <a:rPr lang="en-US" b="1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Fluidics</a:t>
            </a:r>
            <a:r>
              <a:rPr lang="en-US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: 18 sets (cards) of 16 µwells each</a:t>
            </a:r>
          </a:p>
          <a:p>
            <a:pPr marL="1439862" lvl="3" indent="-342900" defTabSz="914400">
              <a:spcAft>
                <a:spcPts val="800"/>
              </a:spcAft>
              <a:buFont typeface="Wingdings" charset="2"/>
              <a:buChar char="v"/>
              <a:defRPr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2 cards / month; 1 – 2 sets on “SPE standby” </a:t>
            </a:r>
          </a:p>
          <a:p>
            <a:pPr marL="982662" lvl="2" indent="-342900" defTabSz="914400">
              <a:spcAft>
                <a:spcPts val="800"/>
              </a:spcAft>
              <a:buFont typeface="Courier New"/>
              <a:buChar char="o"/>
              <a:defRPr/>
            </a:pPr>
            <a:r>
              <a:rPr lang="en-US" b="1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Pumps, Valves, Tubing, Media </a:t>
            </a:r>
            <a:r>
              <a:rPr lang="en-US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external to cards </a:t>
            </a:r>
          </a:p>
          <a:p>
            <a:pPr marL="1439862" lvl="3" indent="-342900" defTabSz="914400">
              <a:spcAft>
                <a:spcPts val="800"/>
              </a:spcAft>
              <a:buFont typeface="Wingdings" charset="2"/>
              <a:buChar char="v"/>
              <a:defRPr/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l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ow-permeability materials to keep dry yeast dry 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80975" y="1048985"/>
            <a:ext cx="8963025" cy="50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i="1" dirty="0" smtClean="0">
                <a:solidFill>
                  <a:prstClr val="black"/>
                </a:solidFill>
                <a:latin typeface="Gill Sans MT" charset="0"/>
                <a:ea typeface="ＭＳ Ｐゴシック" charset="0"/>
                <a:cs typeface="Times New Roman" charset="0"/>
              </a:rPr>
              <a:t>Biological Support &amp; Measurement Systems</a:t>
            </a:r>
            <a:endParaRPr lang="en-US" sz="2800" i="1" dirty="0">
              <a:solidFill>
                <a:prstClr val="black"/>
              </a:solidFill>
              <a:latin typeface="Gill Sans MT" charset="0"/>
              <a:ea typeface="ＭＳ Ｐゴシック" charset="0"/>
              <a:cs typeface="Times New Roman" charset="0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00" y="6552728"/>
            <a:ext cx="971600" cy="3326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547E6E8-0A58-9A42-BDA5-4CE04D551B52}" type="slidenum">
              <a:rPr lang="en-US" smtClean="0">
                <a:solidFill>
                  <a:srgbClr val="7F7F7F"/>
                </a:solidFill>
                <a:latin typeface="Calibri"/>
              </a:rPr>
              <a:pPr>
                <a:defRPr/>
              </a:pPr>
              <a:t>25</a:t>
            </a:fld>
            <a:endParaRPr lang="en-US" dirty="0">
              <a:solidFill>
                <a:srgbClr val="7F7F7F"/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6600" y="1524000"/>
            <a:ext cx="1757093" cy="2327742"/>
          </a:xfrm>
          <a:prstGeom prst="rect">
            <a:avLst/>
          </a:prstGeom>
        </p:spPr>
      </p:pic>
      <p:pic>
        <p:nvPicPr>
          <p:cNvPr id="2" name="Picture 1" descr="ACD15-0042-0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191000"/>
            <a:ext cx="24384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7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ctangle 215"/>
          <p:cNvSpPr/>
          <p:nvPr/>
        </p:nvSpPr>
        <p:spPr>
          <a:xfrm>
            <a:off x="107505" y="908720"/>
            <a:ext cx="36383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i="1" dirty="0" smtClean="0">
                <a:solidFill>
                  <a:srgbClr val="0000FF"/>
                </a:solidFill>
                <a:latin typeface="Gill Sans MT"/>
                <a:ea typeface="ＭＳ Ｐゴシック" charset="0"/>
                <a:cs typeface="Gill Sans MT"/>
              </a:rPr>
              <a:t>Biology / fluidics / optical / thermal configuration</a:t>
            </a:r>
            <a:endParaRPr lang="en-US" sz="2200" i="1" dirty="0">
              <a:solidFill>
                <a:srgbClr val="0000FF"/>
              </a:solidFill>
              <a:latin typeface="Gill Sans MT"/>
              <a:ea typeface="ＭＳ Ｐゴシック" charset="0"/>
              <a:cs typeface="Gill Sans MT"/>
            </a:endParaRPr>
          </a:p>
        </p:txBody>
      </p:sp>
      <p:sp>
        <p:nvSpPr>
          <p:cNvPr id="2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2400" y="6552728"/>
            <a:ext cx="971600" cy="332656"/>
          </a:xfrm>
        </p:spPr>
        <p:txBody>
          <a:bodyPr/>
          <a:lstStyle/>
          <a:p>
            <a:pPr>
              <a:defRPr/>
            </a:pPr>
            <a:fld id="{5547E6E8-0A58-9A42-BDA5-4CE04D551B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2" name="Group 239"/>
          <p:cNvGrpSpPr/>
          <p:nvPr/>
        </p:nvGrpSpPr>
        <p:grpSpPr>
          <a:xfrm>
            <a:off x="1059138" y="915409"/>
            <a:ext cx="7775636" cy="2546793"/>
            <a:chOff x="1059138" y="915409"/>
            <a:chExt cx="7775636" cy="2546793"/>
          </a:xfrm>
        </p:grpSpPr>
        <p:grpSp>
          <p:nvGrpSpPr>
            <p:cNvPr id="3" name="Group 238"/>
            <p:cNvGrpSpPr/>
            <p:nvPr/>
          </p:nvGrpSpPr>
          <p:grpSpPr>
            <a:xfrm>
              <a:off x="1059138" y="1563351"/>
              <a:ext cx="2286197" cy="1322442"/>
              <a:chOff x="1059138" y="1563351"/>
              <a:chExt cx="2286197" cy="1322442"/>
            </a:xfrm>
          </p:grpSpPr>
          <p:sp>
            <p:nvSpPr>
              <p:cNvPr id="424" name="Rectangle 423"/>
              <p:cNvSpPr/>
              <p:nvPr/>
            </p:nvSpPr>
            <p:spPr>
              <a:xfrm>
                <a:off x="1059138" y="1870130"/>
                <a:ext cx="1904545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dirty="0" smtClean="0">
                    <a:solidFill>
                      <a:prstClr val="black"/>
                    </a:solidFill>
                    <a:latin typeface="Arial"/>
                    <a:ea typeface="ＭＳ Ｐゴシック" charset="0"/>
                    <a:cs typeface="Arial"/>
                  </a:rPr>
                  <a:t>16-well card</a:t>
                </a:r>
              </a:p>
              <a:p>
                <a:pPr algn="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dirty="0" smtClean="0">
                    <a:solidFill>
                      <a:srgbClr val="0000FF"/>
                    </a:solidFill>
                    <a:latin typeface="Arial"/>
                    <a:ea typeface="ＭＳ Ｐゴシック" charset="0"/>
                    <a:cs typeface="Arial"/>
                  </a:rPr>
                  <a:t>= 1 “set”</a:t>
                </a:r>
              </a:p>
              <a:p>
                <a:pPr algn="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 smtClean="0">
                    <a:solidFill>
                      <a:prstClr val="black"/>
                    </a:solidFill>
                    <a:latin typeface="Arial"/>
                    <a:ea typeface="ＭＳ Ｐゴシック" charset="0"/>
                    <a:cs typeface="Arial"/>
                  </a:rPr>
                  <a:t>(18 sets total)</a:t>
                </a:r>
                <a:endParaRPr lang="en-US" sz="2000" dirty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25" name="Right Brace 424"/>
              <p:cNvSpPr/>
              <p:nvPr/>
            </p:nvSpPr>
            <p:spPr>
              <a:xfrm flipH="1">
                <a:off x="3122646" y="1563351"/>
                <a:ext cx="222689" cy="1222999"/>
              </a:xfrm>
              <a:prstGeom prst="rightBrace">
                <a:avLst>
                  <a:gd name="adj1" fmla="val 40400"/>
                  <a:gd name="adj2" fmla="val 50821"/>
                </a:avLst>
              </a:prstGeom>
              <a:ln w="76200" cmpd="sng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4" name="Group 237"/>
            <p:cNvGrpSpPr/>
            <p:nvPr/>
          </p:nvGrpSpPr>
          <p:grpSpPr>
            <a:xfrm>
              <a:off x="3395383" y="915409"/>
              <a:ext cx="5439391" cy="2546793"/>
              <a:chOff x="3395383" y="915409"/>
              <a:chExt cx="5439391" cy="2546793"/>
            </a:xfrm>
          </p:grpSpPr>
          <p:pic>
            <p:nvPicPr>
              <p:cNvPr id="11" name="Picture 10" descr="4x4_Card.PNG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95383" y="915409"/>
                <a:ext cx="2988056" cy="2546793"/>
              </a:xfrm>
              <a:prstGeom prst="rect">
                <a:avLst/>
              </a:prstGeom>
            </p:spPr>
          </p:pic>
          <p:grpSp>
            <p:nvGrpSpPr>
              <p:cNvPr id="5" name="Group 3"/>
              <p:cNvGrpSpPr/>
              <p:nvPr/>
            </p:nvGrpSpPr>
            <p:grpSpPr>
              <a:xfrm>
                <a:off x="5484432" y="1014866"/>
                <a:ext cx="3350342" cy="2117503"/>
                <a:chOff x="5484432" y="1014866"/>
                <a:chExt cx="3350342" cy="2117503"/>
              </a:xfrm>
            </p:grpSpPr>
            <p:grpSp>
              <p:nvGrpSpPr>
                <p:cNvPr id="9" name="Group 2"/>
                <p:cNvGrpSpPr/>
                <p:nvPr/>
              </p:nvGrpSpPr>
              <p:grpSpPr>
                <a:xfrm>
                  <a:off x="5819610" y="1014866"/>
                  <a:ext cx="3015164" cy="2117503"/>
                  <a:chOff x="5819610" y="1014866"/>
                  <a:chExt cx="3015164" cy="2117503"/>
                </a:xfrm>
              </p:grpSpPr>
              <p:sp>
                <p:nvSpPr>
                  <p:cNvPr id="73781" name="Text 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784833" y="1014866"/>
                    <a:ext cx="2049941" cy="211750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914400" fontAlgn="base">
                      <a:lnSpc>
                        <a:spcPct val="85000"/>
                      </a:lnSpc>
                      <a:spcBef>
                        <a:spcPct val="45000"/>
                      </a:spcBef>
                      <a:spcAft>
                        <a:spcPct val="0"/>
                      </a:spcAft>
                    </a:pPr>
                    <a:r>
                      <a:rPr lang="en-US" sz="1600" dirty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t</a:t>
                    </a:r>
                    <a:r>
                      <a:rPr lang="en-US" sz="1600" dirty="0" smtClean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hermal link (gasket)</a:t>
                    </a:r>
                  </a:p>
                  <a:p>
                    <a:pPr defTabSz="914400" fontAlgn="base">
                      <a:lnSpc>
                        <a:spcPct val="85000"/>
                      </a:lnSpc>
                      <a:spcBef>
                        <a:spcPct val="45000"/>
                      </a:spcBef>
                      <a:spcAft>
                        <a:spcPct val="0"/>
                      </a:spcAft>
                    </a:pPr>
                    <a:r>
                      <a:rPr lang="en-US" sz="1600" dirty="0" smtClean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optical PCB/source</a:t>
                    </a:r>
                    <a:endParaRPr lang="en-US" sz="1600" dirty="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  <a:p>
                    <a:pPr defTabSz="914400" fontAlgn="base">
                      <a:lnSpc>
                        <a:spcPct val="85000"/>
                      </a:lnSpc>
                      <a:spcBef>
                        <a:spcPct val="45000"/>
                      </a:spcBef>
                      <a:spcAft>
                        <a:spcPct val="0"/>
                      </a:spcAft>
                    </a:pPr>
                    <a:r>
                      <a:rPr lang="en-US" sz="1600" dirty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heater layer</a:t>
                    </a:r>
                  </a:p>
                  <a:p>
                    <a:pPr defTabSz="914400" fontAlgn="base">
                      <a:lnSpc>
                        <a:spcPct val="85000"/>
                      </a:lnSpc>
                      <a:spcBef>
                        <a:spcPct val="45000"/>
                      </a:spcBef>
                      <a:spcAft>
                        <a:spcPct val="0"/>
                      </a:spcAft>
                    </a:pPr>
                    <a:r>
                      <a:rPr lang="en-US" sz="1600" dirty="0" smtClean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fluidic </a:t>
                    </a:r>
                    <a:r>
                      <a:rPr lang="en-US" sz="1600" dirty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card</a:t>
                    </a:r>
                  </a:p>
                  <a:p>
                    <a:pPr defTabSz="914400" fontAlgn="base">
                      <a:lnSpc>
                        <a:spcPct val="85000"/>
                      </a:lnSpc>
                      <a:spcBef>
                        <a:spcPct val="45000"/>
                      </a:spcBef>
                      <a:spcAft>
                        <a:spcPct val="0"/>
                      </a:spcAft>
                    </a:pPr>
                    <a:r>
                      <a:rPr lang="en-US" sz="1600" dirty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h</a:t>
                    </a:r>
                    <a:r>
                      <a:rPr lang="en-US" sz="1600" dirty="0" smtClean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eater &amp; thermal spreader</a:t>
                    </a:r>
                    <a:endParaRPr lang="en-US" sz="1600" dirty="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  <a:p>
                    <a:pPr defTabSz="914400" fontAlgn="base">
                      <a:lnSpc>
                        <a:spcPct val="85000"/>
                      </a:lnSpc>
                      <a:spcBef>
                        <a:spcPct val="45000"/>
                      </a:spcBef>
                      <a:spcAft>
                        <a:spcPct val="0"/>
                      </a:spcAft>
                    </a:pPr>
                    <a:r>
                      <a:rPr lang="en-US" sz="1600" dirty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optical </a:t>
                    </a:r>
                    <a:r>
                      <a:rPr lang="en-US" sz="1600" dirty="0" smtClean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PCB</a:t>
                    </a:r>
                    <a:r>
                      <a:rPr lang="en-US" sz="1600" dirty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/</a:t>
                    </a:r>
                    <a:r>
                      <a:rPr lang="en-US" sz="1600" dirty="0" smtClean="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detection</a:t>
                    </a:r>
                  </a:p>
                </p:txBody>
              </p:sp>
              <p:sp>
                <p:nvSpPr>
                  <p:cNvPr id="73782" name="Line 5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58148" y="1490884"/>
                    <a:ext cx="684581" cy="13791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3784" name="Line 5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238819" y="2123985"/>
                    <a:ext cx="603910" cy="100088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3785" name="Line 5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12158" y="2564903"/>
                    <a:ext cx="792089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3786" name="Line 5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5819610" y="2761692"/>
                    <a:ext cx="912630" cy="23526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3787" name="Line 5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372200" y="1844824"/>
                    <a:ext cx="432048" cy="179037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  <p:sp>
              <p:nvSpPr>
                <p:cNvPr id="181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5484432" y="1179992"/>
                  <a:ext cx="1358295" cy="13485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stealth" w="med" len="lg"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</p:grpSp>
      <p:grpSp>
        <p:nvGrpSpPr>
          <p:cNvPr id="12" name="Group 236"/>
          <p:cNvGrpSpPr/>
          <p:nvPr/>
        </p:nvGrpSpPr>
        <p:grpSpPr>
          <a:xfrm>
            <a:off x="82771" y="3573016"/>
            <a:ext cx="8941388" cy="2861446"/>
            <a:chOff x="82771" y="3573016"/>
            <a:chExt cx="8941388" cy="286144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07504" y="3573016"/>
              <a:ext cx="885698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ube 9"/>
            <p:cNvSpPr/>
            <p:nvPr/>
          </p:nvSpPr>
          <p:spPr>
            <a:xfrm>
              <a:off x="6117437" y="6012008"/>
              <a:ext cx="1656737" cy="422454"/>
            </a:xfrm>
            <a:prstGeom prst="cube">
              <a:avLst>
                <a:gd name="adj" fmla="val 84418"/>
              </a:avLst>
            </a:prstGeom>
            <a:solidFill>
              <a:srgbClr val="FFF48E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ts val="1800"/>
                </a:spcAft>
              </a:pPr>
              <a:r>
                <a:rPr lang="en-US" b="1" i="1" dirty="0" smtClean="0">
                  <a:solidFill>
                    <a:prstClr val="black"/>
                  </a:solidFill>
                  <a:latin typeface="Calibri"/>
                </a:rPr>
                <a:t>      TID sensor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ts val="1800"/>
                </a:spcAft>
              </a:pPr>
              <a:endParaRPr lang="en-US" b="1" i="1" dirty="0" smtClea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Cube 225"/>
            <p:cNvSpPr/>
            <p:nvPr/>
          </p:nvSpPr>
          <p:spPr>
            <a:xfrm>
              <a:off x="6117437" y="5474768"/>
              <a:ext cx="2057049" cy="545707"/>
            </a:xfrm>
            <a:prstGeom prst="cube">
              <a:avLst>
                <a:gd name="adj" fmla="val 84418"/>
              </a:avLst>
            </a:prstGeom>
            <a:solidFill>
              <a:srgbClr val="FDD0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14400" fontAlgn="base">
                <a:lnSpc>
                  <a:spcPct val="30000"/>
                </a:lnSpc>
              </a:pPr>
              <a:r>
                <a:rPr lang="en-US" b="1" i="1" dirty="0" smtClean="0">
                  <a:solidFill>
                    <a:prstClr val="black"/>
                  </a:solidFill>
                  <a:latin typeface="Calibri"/>
                </a:rPr>
                <a:t>        LET    </a:t>
              </a:r>
            </a:p>
            <a:p>
              <a:pPr algn="ctr" defTabSz="914400" fontAlgn="base">
                <a:lnSpc>
                  <a:spcPct val="80000"/>
                </a:lnSpc>
                <a:spcBef>
                  <a:spcPct val="0"/>
                </a:spcBef>
                <a:spcAft>
                  <a:spcPts val="1800"/>
                </a:spcAft>
              </a:pPr>
              <a:r>
                <a:rPr lang="en-US" b="1" i="1" dirty="0" smtClean="0">
                  <a:solidFill>
                    <a:prstClr val="black"/>
                  </a:solidFill>
                  <a:latin typeface="Calibri"/>
                </a:rPr>
                <a:t>    spectrometer</a:t>
              </a:r>
            </a:p>
            <a:p>
              <a:pPr algn="ctr" defTabSz="914400" fontAlgn="base">
                <a:lnSpc>
                  <a:spcPct val="80000"/>
                </a:lnSpc>
                <a:spcBef>
                  <a:spcPct val="0"/>
                </a:spcBef>
                <a:spcAft>
                  <a:spcPts val="1800"/>
                </a:spcAft>
              </a:pPr>
              <a:endParaRPr lang="en-US" b="1" i="1" dirty="0" smtClean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295626" y="4253354"/>
              <a:ext cx="5626859" cy="2062024"/>
              <a:chOff x="107503" y="4482080"/>
              <a:chExt cx="5626859" cy="2062024"/>
            </a:xfrm>
          </p:grpSpPr>
          <p:sp>
            <p:nvSpPr>
              <p:cNvPr id="412" name="AutoShape 7"/>
              <p:cNvSpPr>
                <a:spLocks noChangeArrowheads="1"/>
              </p:cNvSpPr>
              <p:nvPr/>
            </p:nvSpPr>
            <p:spPr bwMode="auto">
              <a:xfrm>
                <a:off x="2384340" y="5896032"/>
                <a:ext cx="1982875" cy="648072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b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 b="1" i="1" dirty="0" smtClean="0">
                    <a:solidFill>
                      <a:prstClr val="white"/>
                    </a:solidFill>
                    <a:latin typeface="Calibri" charset="0"/>
                    <a:ea typeface="ＭＳ Ｐゴシック" charset="0"/>
                    <a:cs typeface="ＭＳ Ｐゴシック" charset="0"/>
                  </a:rPr>
                  <a:t>Hermetic fluid storage</a:t>
                </a:r>
                <a:endParaRPr lang="en-US" sz="1500" b="1" i="1" dirty="0">
                  <a:solidFill>
                    <a:prstClr val="white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 b="1" i="1" dirty="0">
                    <a:solidFill>
                      <a:prstClr val="white"/>
                    </a:solidFill>
                    <a:latin typeface="Calibri" charset="0"/>
                    <a:ea typeface="ＭＳ Ｐゴシック" charset="0"/>
                    <a:cs typeface="ＭＳ Ｐゴシック" charset="0"/>
                  </a:rPr>
                  <a:t> &amp; </a:t>
                </a:r>
                <a:r>
                  <a:rPr lang="en-US" sz="1500" b="1" i="1" dirty="0" smtClean="0">
                    <a:solidFill>
                      <a:prstClr val="white"/>
                    </a:solidFill>
                    <a:latin typeface="Calibri" charset="0"/>
                    <a:ea typeface="ＭＳ Ｐゴシック" charset="0"/>
                    <a:cs typeface="ＭＳ Ｐゴシック" charset="0"/>
                  </a:rPr>
                  <a:t>delivery (10-18)</a:t>
                </a:r>
                <a:endParaRPr lang="en-US" sz="1500" b="1" i="1" dirty="0">
                  <a:solidFill>
                    <a:prstClr val="white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16" name="AutoShape 6"/>
              <p:cNvSpPr>
                <a:spLocks noChangeArrowheads="1"/>
              </p:cNvSpPr>
              <p:nvPr/>
            </p:nvSpPr>
            <p:spPr bwMode="auto">
              <a:xfrm rot="5400000">
                <a:off x="3688448" y="5472398"/>
                <a:ext cx="796455" cy="248516"/>
              </a:xfrm>
              <a:prstGeom prst="leftRightArrow">
                <a:avLst>
                  <a:gd name="adj1" fmla="val 50000"/>
                  <a:gd name="adj2" fmla="val 3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Times" pitchFamily="-128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17" name="AutoShape 6"/>
              <p:cNvSpPr>
                <a:spLocks noChangeArrowheads="1"/>
              </p:cNvSpPr>
              <p:nvPr/>
            </p:nvSpPr>
            <p:spPr bwMode="auto">
              <a:xfrm rot="5400000">
                <a:off x="3396630" y="5645634"/>
                <a:ext cx="444500" cy="254000"/>
              </a:xfrm>
              <a:prstGeom prst="leftRightArrow">
                <a:avLst>
                  <a:gd name="adj1" fmla="val 50000"/>
                  <a:gd name="adj2" fmla="val 3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Times" pitchFamily="-128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15" name="AutoShape 7"/>
              <p:cNvSpPr>
                <a:spLocks noChangeArrowheads="1"/>
              </p:cNvSpPr>
              <p:nvPr/>
            </p:nvSpPr>
            <p:spPr bwMode="auto">
              <a:xfrm>
                <a:off x="107503" y="5896032"/>
                <a:ext cx="1982875" cy="648072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b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 b="1" i="1" dirty="0" smtClean="0">
                    <a:solidFill>
                      <a:prstClr val="white"/>
                    </a:solidFill>
                    <a:latin typeface="Calibri" charset="0"/>
                    <a:ea typeface="ＭＳ Ｐゴシック" charset="0"/>
                    <a:cs typeface="ＭＳ Ｐゴシック" charset="0"/>
                  </a:rPr>
                  <a:t>Hermetic fluid storage</a:t>
                </a:r>
                <a:endParaRPr lang="en-US" sz="1500" b="1" i="1" dirty="0">
                  <a:solidFill>
                    <a:prstClr val="white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 b="1" i="1" dirty="0">
                    <a:solidFill>
                      <a:prstClr val="white"/>
                    </a:solidFill>
                    <a:latin typeface="Calibri" charset="0"/>
                    <a:ea typeface="ＭＳ Ｐゴシック" charset="0"/>
                    <a:cs typeface="ＭＳ Ｐゴシック" charset="0"/>
                  </a:rPr>
                  <a:t> &amp; </a:t>
                </a:r>
                <a:r>
                  <a:rPr lang="en-US" sz="1500" b="1" i="1" dirty="0" smtClean="0">
                    <a:solidFill>
                      <a:prstClr val="white"/>
                    </a:solidFill>
                    <a:latin typeface="Calibri" charset="0"/>
                    <a:ea typeface="ＭＳ Ｐゴシック" charset="0"/>
                    <a:cs typeface="ＭＳ Ｐゴシック" charset="0"/>
                  </a:rPr>
                  <a:t>delivery (1-9)</a:t>
                </a:r>
                <a:endParaRPr lang="en-US" sz="1500" b="1" i="1" dirty="0">
                  <a:solidFill>
                    <a:prstClr val="white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13" name="AutoShape 6"/>
              <p:cNvSpPr>
                <a:spLocks noChangeArrowheads="1"/>
              </p:cNvSpPr>
              <p:nvPr/>
            </p:nvSpPr>
            <p:spPr bwMode="auto">
              <a:xfrm rot="5400000">
                <a:off x="554127" y="5472397"/>
                <a:ext cx="796455" cy="248516"/>
              </a:xfrm>
              <a:prstGeom prst="leftRightArrow">
                <a:avLst>
                  <a:gd name="adj1" fmla="val 50000"/>
                  <a:gd name="adj2" fmla="val 3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Times" pitchFamily="-128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14" name="AutoShape 6"/>
              <p:cNvSpPr>
                <a:spLocks noChangeArrowheads="1"/>
              </p:cNvSpPr>
              <p:nvPr/>
            </p:nvSpPr>
            <p:spPr bwMode="auto">
              <a:xfrm rot="5400000">
                <a:off x="1489718" y="5472397"/>
                <a:ext cx="796455" cy="248516"/>
              </a:xfrm>
              <a:prstGeom prst="leftRightArrow">
                <a:avLst>
                  <a:gd name="adj1" fmla="val 50000"/>
                  <a:gd name="adj2" fmla="val 3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Times" pitchFamily="-128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789893" y="4937365"/>
                <a:ext cx="116336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i="1" dirty="0" smtClean="0">
                    <a:solidFill>
                      <a:prstClr val="black"/>
                    </a:solidFill>
                    <a:latin typeface="Arial"/>
                    <a:ea typeface="ＭＳ Ｐゴシック" charset="0"/>
                    <a:cs typeface="Arial"/>
                  </a:rPr>
                  <a:t>…      … </a:t>
                </a:r>
              </a:p>
            </p:txBody>
          </p:sp>
          <p:grpSp>
            <p:nvGrpSpPr>
              <p:cNvPr id="14" name="Group 19"/>
              <p:cNvGrpSpPr/>
              <p:nvPr/>
            </p:nvGrpSpPr>
            <p:grpSpPr>
              <a:xfrm>
                <a:off x="626418" y="5050999"/>
                <a:ext cx="1360255" cy="255626"/>
                <a:chOff x="1049997" y="2620020"/>
                <a:chExt cx="3468002" cy="651724"/>
              </a:xfrm>
            </p:grpSpPr>
            <p:sp>
              <p:nvSpPr>
                <p:cNvPr id="73754" name="Freeform 26"/>
                <p:cNvSpPr>
                  <a:spLocks/>
                </p:cNvSpPr>
                <p:nvPr/>
              </p:nvSpPr>
              <p:spPr bwMode="auto">
                <a:xfrm>
                  <a:off x="3304799" y="2620020"/>
                  <a:ext cx="1213200" cy="648733"/>
                </a:xfrm>
                <a:custGeom>
                  <a:avLst/>
                  <a:gdLst/>
                  <a:ahLst/>
                  <a:cxnLst>
                    <a:cxn ang="0">
                      <a:pos x="0" y="336"/>
                    </a:cxn>
                    <a:cxn ang="0">
                      <a:pos x="0" y="288"/>
                    </a:cxn>
                    <a:cxn ang="0">
                      <a:pos x="624" y="0"/>
                    </a:cxn>
                    <a:cxn ang="0">
                      <a:pos x="624" y="48"/>
                    </a:cxn>
                    <a:cxn ang="0">
                      <a:pos x="0" y="336"/>
                    </a:cxn>
                  </a:cxnLst>
                  <a:rect l="0" t="0" r="r" b="b"/>
                  <a:pathLst>
                    <a:path w="624" h="336">
                      <a:moveTo>
                        <a:pt x="0" y="336"/>
                      </a:moveTo>
                      <a:lnTo>
                        <a:pt x="0" y="288"/>
                      </a:lnTo>
                      <a:lnTo>
                        <a:pt x="624" y="0"/>
                      </a:lnTo>
                      <a:lnTo>
                        <a:pt x="624" y="48"/>
                      </a:lnTo>
                      <a:lnTo>
                        <a:pt x="0" y="336"/>
                      </a:lnTo>
                      <a:close/>
                    </a:path>
                  </a:pathLst>
                </a:custGeom>
                <a:solidFill>
                  <a:srgbClr val="8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73752" name="AutoShape 24"/>
                <p:cNvSpPr>
                  <a:spLocks noChangeArrowheads="1"/>
                </p:cNvSpPr>
                <p:nvPr/>
              </p:nvSpPr>
              <p:spPr bwMode="auto">
                <a:xfrm>
                  <a:off x="1049997" y="2623552"/>
                  <a:ext cx="3449994" cy="556057"/>
                </a:xfrm>
                <a:prstGeom prst="parallelogram">
                  <a:avLst>
                    <a:gd name="adj" fmla="val 215278"/>
                  </a:avLst>
                </a:prstGeom>
                <a:solidFill>
                  <a:srgbClr val="80FF00">
                    <a:alpha val="53999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73753" name="Rectangle 25"/>
                <p:cNvSpPr>
                  <a:spLocks noChangeArrowheads="1"/>
                </p:cNvSpPr>
                <p:nvPr/>
              </p:nvSpPr>
              <p:spPr bwMode="auto">
                <a:xfrm>
                  <a:off x="1054104" y="3179068"/>
                  <a:ext cx="2246400" cy="92676"/>
                </a:xfrm>
                <a:prstGeom prst="rect">
                  <a:avLst/>
                </a:prstGeom>
                <a:solidFill>
                  <a:srgbClr val="80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5" name="Group 17"/>
              <p:cNvGrpSpPr/>
              <p:nvPr/>
            </p:nvGrpSpPr>
            <p:grpSpPr>
              <a:xfrm>
                <a:off x="627233" y="5031029"/>
                <a:ext cx="1363006" cy="245863"/>
                <a:chOff x="1043608" y="2442126"/>
                <a:chExt cx="3475015" cy="626834"/>
              </a:xfrm>
            </p:grpSpPr>
            <p:sp>
              <p:nvSpPr>
                <p:cNvPr id="73758" name="Freeform 30"/>
                <p:cNvSpPr>
                  <a:spLocks/>
                </p:cNvSpPr>
                <p:nvPr/>
              </p:nvSpPr>
              <p:spPr bwMode="auto">
                <a:xfrm>
                  <a:off x="3270847" y="2442126"/>
                  <a:ext cx="1247776" cy="618367"/>
                </a:xfrm>
                <a:custGeom>
                  <a:avLst/>
                  <a:gdLst/>
                  <a:ahLst/>
                  <a:cxnLst>
                    <a:cxn ang="0">
                      <a:pos x="2" y="448"/>
                    </a:cxn>
                    <a:cxn ang="0">
                      <a:pos x="0" y="404"/>
                    </a:cxn>
                    <a:cxn ang="0">
                      <a:pos x="904" y="0"/>
                    </a:cxn>
                    <a:cxn ang="0">
                      <a:pos x="904" y="46"/>
                    </a:cxn>
                    <a:cxn ang="0">
                      <a:pos x="2" y="448"/>
                    </a:cxn>
                  </a:cxnLst>
                  <a:rect l="0" t="0" r="r" b="b"/>
                  <a:pathLst>
                    <a:path w="904" h="448">
                      <a:moveTo>
                        <a:pt x="2" y="448"/>
                      </a:moveTo>
                      <a:lnTo>
                        <a:pt x="0" y="404"/>
                      </a:lnTo>
                      <a:lnTo>
                        <a:pt x="904" y="0"/>
                      </a:lnTo>
                      <a:lnTo>
                        <a:pt x="904" y="46"/>
                      </a:lnTo>
                      <a:lnTo>
                        <a:pt x="2" y="448"/>
                      </a:lnTo>
                      <a:close/>
                    </a:path>
                  </a:pathLst>
                </a:custGeom>
                <a:solidFill>
                  <a:srgbClr val="FF66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73756" name="AutoShape 28"/>
                <p:cNvSpPr>
                  <a:spLocks noChangeArrowheads="1"/>
                </p:cNvSpPr>
                <p:nvPr/>
              </p:nvSpPr>
              <p:spPr bwMode="auto">
                <a:xfrm>
                  <a:off x="1043608" y="2450593"/>
                  <a:ext cx="3449994" cy="556254"/>
                </a:xfrm>
                <a:prstGeom prst="parallelogram">
                  <a:avLst>
                    <a:gd name="adj" fmla="val 223325"/>
                  </a:avLst>
                </a:prstGeom>
                <a:solidFill>
                  <a:srgbClr val="FF6666">
                    <a:alpha val="53999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73757" name="Rectangle 29"/>
                <p:cNvSpPr>
                  <a:spLocks noChangeArrowheads="1"/>
                </p:cNvSpPr>
                <p:nvPr/>
              </p:nvSpPr>
              <p:spPr bwMode="auto">
                <a:xfrm>
                  <a:off x="1045143" y="3004087"/>
                  <a:ext cx="2227976" cy="64873"/>
                </a:xfrm>
                <a:prstGeom prst="rect">
                  <a:avLst/>
                </a:prstGeom>
                <a:solidFill>
                  <a:srgbClr val="FF66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627233" y="4925526"/>
                <a:ext cx="1363006" cy="245863"/>
                <a:chOff x="1043608" y="1980373"/>
                <a:chExt cx="3475015" cy="626834"/>
              </a:xfrm>
            </p:grpSpPr>
            <p:sp>
              <p:nvSpPr>
                <p:cNvPr id="73774" name="Freeform 46"/>
                <p:cNvSpPr>
                  <a:spLocks/>
                </p:cNvSpPr>
                <p:nvPr/>
              </p:nvSpPr>
              <p:spPr bwMode="auto">
                <a:xfrm>
                  <a:off x="3270847" y="1980373"/>
                  <a:ext cx="1247776" cy="618367"/>
                </a:xfrm>
                <a:custGeom>
                  <a:avLst/>
                  <a:gdLst/>
                  <a:ahLst/>
                  <a:cxnLst>
                    <a:cxn ang="0">
                      <a:pos x="2" y="448"/>
                    </a:cxn>
                    <a:cxn ang="0">
                      <a:pos x="0" y="404"/>
                    </a:cxn>
                    <a:cxn ang="0">
                      <a:pos x="904" y="0"/>
                    </a:cxn>
                    <a:cxn ang="0">
                      <a:pos x="904" y="46"/>
                    </a:cxn>
                    <a:cxn ang="0">
                      <a:pos x="2" y="448"/>
                    </a:cxn>
                  </a:cxnLst>
                  <a:rect l="0" t="0" r="r" b="b"/>
                  <a:pathLst>
                    <a:path w="904" h="448">
                      <a:moveTo>
                        <a:pt x="2" y="448"/>
                      </a:moveTo>
                      <a:lnTo>
                        <a:pt x="0" y="404"/>
                      </a:lnTo>
                      <a:lnTo>
                        <a:pt x="904" y="0"/>
                      </a:lnTo>
                      <a:lnTo>
                        <a:pt x="904" y="46"/>
                      </a:lnTo>
                      <a:lnTo>
                        <a:pt x="2" y="448"/>
                      </a:lnTo>
                      <a:close/>
                    </a:path>
                  </a:pathLst>
                </a:custGeom>
                <a:solidFill>
                  <a:srgbClr val="FF66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73772" name="AutoShape 44"/>
                <p:cNvSpPr>
                  <a:spLocks noChangeArrowheads="1"/>
                </p:cNvSpPr>
                <p:nvPr/>
              </p:nvSpPr>
              <p:spPr bwMode="auto">
                <a:xfrm>
                  <a:off x="1043608" y="1988840"/>
                  <a:ext cx="3449994" cy="556254"/>
                </a:xfrm>
                <a:prstGeom prst="parallelogram">
                  <a:avLst>
                    <a:gd name="adj" fmla="val 223325"/>
                  </a:avLst>
                </a:prstGeom>
                <a:solidFill>
                  <a:srgbClr val="FF6666">
                    <a:alpha val="53999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73773" name="Rectangle 45"/>
                <p:cNvSpPr>
                  <a:spLocks noChangeArrowheads="1"/>
                </p:cNvSpPr>
                <p:nvPr/>
              </p:nvSpPr>
              <p:spPr bwMode="auto">
                <a:xfrm>
                  <a:off x="1045143" y="2542334"/>
                  <a:ext cx="2227976" cy="64873"/>
                </a:xfrm>
                <a:prstGeom prst="rect">
                  <a:avLst/>
                </a:prstGeom>
                <a:solidFill>
                  <a:srgbClr val="FF66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9" name="Group 86"/>
              <p:cNvGrpSpPr/>
              <p:nvPr/>
            </p:nvGrpSpPr>
            <p:grpSpPr>
              <a:xfrm>
                <a:off x="626433" y="4887920"/>
                <a:ext cx="1368137" cy="359974"/>
                <a:chOff x="626433" y="5085184"/>
                <a:chExt cx="1368137" cy="359974"/>
              </a:xfrm>
            </p:grpSpPr>
            <p:grpSp>
              <p:nvGrpSpPr>
                <p:cNvPr id="20" name="Group 20"/>
                <p:cNvGrpSpPr/>
                <p:nvPr/>
              </p:nvGrpSpPr>
              <p:grpSpPr>
                <a:xfrm>
                  <a:off x="626433" y="5146853"/>
                  <a:ext cx="1365914" cy="298305"/>
                  <a:chOff x="1041569" y="2130736"/>
                  <a:chExt cx="3482429" cy="760536"/>
                </a:xfrm>
              </p:grpSpPr>
              <p:sp>
                <p:nvSpPr>
                  <p:cNvPr id="73766" name="Freeform 38"/>
                  <p:cNvSpPr>
                    <a:spLocks/>
                  </p:cNvSpPr>
                  <p:nvPr/>
                </p:nvSpPr>
                <p:spPr bwMode="auto">
                  <a:xfrm>
                    <a:off x="3272081" y="2130736"/>
                    <a:ext cx="1251917" cy="757775"/>
                  </a:xfrm>
                  <a:custGeom>
                    <a:avLst/>
                    <a:gdLst/>
                    <a:ahLst/>
                    <a:cxnLst>
                      <a:cxn ang="0">
                        <a:pos x="0" y="549"/>
                      </a:cxn>
                      <a:cxn ang="0">
                        <a:pos x="0" y="405"/>
                      </a:cxn>
                      <a:cxn ang="0">
                        <a:pos x="907" y="0"/>
                      </a:cxn>
                      <a:cxn ang="0">
                        <a:pos x="907" y="146"/>
                      </a:cxn>
                      <a:cxn ang="0">
                        <a:pos x="0" y="549"/>
                      </a:cxn>
                    </a:cxnLst>
                    <a:rect l="0" t="0" r="r" b="b"/>
                    <a:pathLst>
                      <a:path w="907" h="549">
                        <a:moveTo>
                          <a:pt x="0" y="549"/>
                        </a:moveTo>
                        <a:lnTo>
                          <a:pt x="0" y="405"/>
                        </a:lnTo>
                        <a:lnTo>
                          <a:pt x="907" y="0"/>
                        </a:lnTo>
                        <a:lnTo>
                          <a:pt x="907" y="146"/>
                        </a:lnTo>
                        <a:lnTo>
                          <a:pt x="0" y="549"/>
                        </a:lnTo>
                        <a:close/>
                      </a:path>
                    </a:pathLst>
                  </a:custGeom>
                  <a:solidFill>
                    <a:srgbClr val="0080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3765" name="AutoShape 37"/>
                  <p:cNvSpPr>
                    <a:spLocks noChangeArrowheads="1"/>
                  </p:cNvSpPr>
                  <p:nvPr/>
                </p:nvSpPr>
                <p:spPr bwMode="auto">
                  <a:xfrm>
                    <a:off x="1049997" y="2136257"/>
                    <a:ext cx="3449994" cy="556254"/>
                  </a:xfrm>
                  <a:prstGeom prst="parallelogram">
                    <a:avLst>
                      <a:gd name="adj" fmla="val 223325"/>
                    </a:avLst>
                  </a:prstGeom>
                  <a:solidFill>
                    <a:schemeClr val="accent1">
                      <a:alpha val="53999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3764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1041569" y="2692511"/>
                    <a:ext cx="2229934" cy="198761"/>
                  </a:xfrm>
                  <a:prstGeom prst="rect">
                    <a:avLst/>
                  </a:prstGeom>
                  <a:solidFill>
                    <a:srgbClr val="008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  <p:grpSp>
              <p:nvGrpSpPr>
                <p:cNvPr id="21" name="Group 69"/>
                <p:cNvGrpSpPr/>
                <p:nvPr/>
              </p:nvGrpSpPr>
              <p:grpSpPr>
                <a:xfrm>
                  <a:off x="628859" y="5085184"/>
                  <a:ext cx="1365711" cy="257773"/>
                  <a:chOff x="628859" y="5085184"/>
                  <a:chExt cx="1365711" cy="257773"/>
                </a:xfrm>
              </p:grpSpPr>
              <p:sp>
                <p:nvSpPr>
                  <p:cNvPr id="73776" name="AutoShape 48"/>
                  <p:cNvSpPr>
                    <a:spLocks noChangeArrowheads="1"/>
                  </p:cNvSpPr>
                  <p:nvPr/>
                </p:nvSpPr>
                <p:spPr bwMode="auto">
                  <a:xfrm>
                    <a:off x="629739" y="5088505"/>
                    <a:ext cx="1353192" cy="218179"/>
                  </a:xfrm>
                  <a:prstGeom prst="parallelogram">
                    <a:avLst>
                      <a:gd name="adj" fmla="val 223325"/>
                    </a:avLst>
                  </a:prstGeom>
                  <a:solidFill>
                    <a:srgbClr val="80FF00">
                      <a:alpha val="50000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b="1" i="1" dirty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c</a:t>
                    </a:r>
                    <a:r>
                      <a:rPr lang="en-US" sz="1400" b="1" i="1" dirty="0" smtClean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ard 1</a:t>
                    </a:r>
                    <a:endParaRPr lang="en-US" sz="1400" b="1" i="1" dirty="0">
                      <a:solidFill>
                        <a:srgbClr val="FFFFFF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3777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628859" y="5306684"/>
                    <a:ext cx="873880" cy="36273"/>
                  </a:xfrm>
                  <a:prstGeom prst="rect">
                    <a:avLst/>
                  </a:pr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3778" name="Freeform 50"/>
                  <p:cNvSpPr>
                    <a:spLocks/>
                  </p:cNvSpPr>
                  <p:nvPr/>
                </p:nvSpPr>
                <p:spPr bwMode="auto">
                  <a:xfrm>
                    <a:off x="1504072" y="5085184"/>
                    <a:ext cx="490498" cy="254452"/>
                  </a:xfrm>
                  <a:custGeom>
                    <a:avLst/>
                    <a:gdLst/>
                    <a:ahLst/>
                    <a:cxnLst>
                      <a:cxn ang="0">
                        <a:pos x="0" y="336"/>
                      </a:cxn>
                      <a:cxn ang="0">
                        <a:pos x="0" y="288"/>
                      </a:cxn>
                      <a:cxn ang="0">
                        <a:pos x="624" y="0"/>
                      </a:cxn>
                      <a:cxn ang="0">
                        <a:pos x="624" y="48"/>
                      </a:cxn>
                      <a:cxn ang="0">
                        <a:pos x="0" y="336"/>
                      </a:cxn>
                    </a:cxnLst>
                    <a:rect l="0" t="0" r="r" b="b"/>
                    <a:pathLst>
                      <a:path w="624" h="336">
                        <a:moveTo>
                          <a:pt x="0" y="336"/>
                        </a:moveTo>
                        <a:lnTo>
                          <a:pt x="0" y="288"/>
                        </a:lnTo>
                        <a:lnTo>
                          <a:pt x="624" y="0"/>
                        </a:lnTo>
                        <a:lnTo>
                          <a:pt x="624" y="48"/>
                        </a:lnTo>
                        <a:lnTo>
                          <a:pt x="0" y="336"/>
                        </a:lnTo>
                        <a:close/>
                      </a:path>
                    </a:pathLst>
                  </a:cu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grpSp>
            <p:nvGrpSpPr>
              <p:cNvPr id="22" name="Group 81"/>
              <p:cNvGrpSpPr/>
              <p:nvPr/>
            </p:nvGrpSpPr>
            <p:grpSpPr>
              <a:xfrm>
                <a:off x="1566838" y="4887920"/>
                <a:ext cx="1368152" cy="418705"/>
                <a:chOff x="1566838" y="5085184"/>
                <a:chExt cx="1368152" cy="418705"/>
              </a:xfrm>
            </p:grpSpPr>
            <p:grpSp>
              <p:nvGrpSpPr>
                <p:cNvPr id="23" name="Group 80"/>
                <p:cNvGrpSpPr/>
                <p:nvPr/>
              </p:nvGrpSpPr>
              <p:grpSpPr>
                <a:xfrm>
                  <a:off x="1566838" y="5122790"/>
                  <a:ext cx="1365929" cy="381099"/>
                  <a:chOff x="1566838" y="5122790"/>
                  <a:chExt cx="1365929" cy="381099"/>
                </a:xfrm>
              </p:grpSpPr>
              <p:grpSp>
                <p:nvGrpSpPr>
                  <p:cNvPr id="26" name="Group 284"/>
                  <p:cNvGrpSpPr/>
                  <p:nvPr/>
                </p:nvGrpSpPr>
                <p:grpSpPr>
                  <a:xfrm>
                    <a:off x="1566838" y="5248263"/>
                    <a:ext cx="1360255" cy="255626"/>
                    <a:chOff x="1049997" y="2620020"/>
                    <a:chExt cx="3468002" cy="651724"/>
                  </a:xfrm>
                </p:grpSpPr>
                <p:sp>
                  <p:nvSpPr>
                    <p:cNvPr id="302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304799" y="2620020"/>
                      <a:ext cx="1213200" cy="64873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6"/>
                        </a:cxn>
                        <a:cxn ang="0">
                          <a:pos x="0" y="288"/>
                        </a:cxn>
                        <a:cxn ang="0">
                          <a:pos x="624" y="0"/>
                        </a:cxn>
                        <a:cxn ang="0">
                          <a:pos x="624" y="48"/>
                        </a:cxn>
                        <a:cxn ang="0">
                          <a:pos x="0" y="336"/>
                        </a:cxn>
                      </a:cxnLst>
                      <a:rect l="0" t="0" r="r" b="b"/>
                      <a:pathLst>
                        <a:path w="624" h="336">
                          <a:moveTo>
                            <a:pt x="0" y="336"/>
                          </a:moveTo>
                          <a:lnTo>
                            <a:pt x="0" y="288"/>
                          </a:lnTo>
                          <a:lnTo>
                            <a:pt x="624" y="0"/>
                          </a:lnTo>
                          <a:lnTo>
                            <a:pt x="624" y="48"/>
                          </a:lnTo>
                          <a:lnTo>
                            <a:pt x="0" y="336"/>
                          </a:lnTo>
                          <a:close/>
                        </a:path>
                      </a:pathLst>
                    </a:cu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03" name="AutoShap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623552"/>
                      <a:ext cx="3449994" cy="556057"/>
                    </a:xfrm>
                    <a:prstGeom prst="parallelogram">
                      <a:avLst>
                        <a:gd name="adj" fmla="val 215278"/>
                      </a:avLst>
                    </a:prstGeom>
                    <a:solidFill>
                      <a:srgbClr val="80FF00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04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4104" y="3179068"/>
                      <a:ext cx="2246400" cy="92676"/>
                    </a:xfrm>
                    <a:prstGeom prst="rect">
                      <a:avLst/>
                    </a:pr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27" name="Group 285"/>
                  <p:cNvGrpSpPr/>
                  <p:nvPr/>
                </p:nvGrpSpPr>
                <p:grpSpPr>
                  <a:xfrm>
                    <a:off x="1567653" y="5228293"/>
                    <a:ext cx="1363006" cy="245863"/>
                    <a:chOff x="1043608" y="2442126"/>
                    <a:chExt cx="3475015" cy="626834"/>
                  </a:xfrm>
                </p:grpSpPr>
                <p:sp>
                  <p:nvSpPr>
                    <p:cNvPr id="299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270847" y="2442126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00" name="AutoShap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2450593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01" name="Rectangl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3004087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28" name="Group 286"/>
                  <p:cNvGrpSpPr/>
                  <p:nvPr/>
                </p:nvGrpSpPr>
                <p:grpSpPr>
                  <a:xfrm>
                    <a:off x="1566853" y="5146853"/>
                    <a:ext cx="1365914" cy="298305"/>
                    <a:chOff x="1041569" y="2130736"/>
                    <a:chExt cx="3482429" cy="760536"/>
                  </a:xfrm>
                </p:grpSpPr>
                <p:sp>
                  <p:nvSpPr>
                    <p:cNvPr id="296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3272081" y="2130736"/>
                      <a:ext cx="1251917" cy="75777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9"/>
                        </a:cxn>
                        <a:cxn ang="0">
                          <a:pos x="0" y="405"/>
                        </a:cxn>
                        <a:cxn ang="0">
                          <a:pos x="907" y="0"/>
                        </a:cxn>
                        <a:cxn ang="0">
                          <a:pos x="907" y="146"/>
                        </a:cxn>
                        <a:cxn ang="0">
                          <a:pos x="0" y="549"/>
                        </a:cxn>
                      </a:cxnLst>
                      <a:rect l="0" t="0" r="r" b="b"/>
                      <a:pathLst>
                        <a:path w="907" h="549">
                          <a:moveTo>
                            <a:pt x="0" y="549"/>
                          </a:moveTo>
                          <a:lnTo>
                            <a:pt x="0" y="405"/>
                          </a:lnTo>
                          <a:lnTo>
                            <a:pt x="907" y="0"/>
                          </a:lnTo>
                          <a:lnTo>
                            <a:pt x="907" y="146"/>
                          </a:lnTo>
                          <a:lnTo>
                            <a:pt x="0" y="549"/>
                          </a:lnTo>
                          <a:close/>
                        </a:path>
                      </a:pathLst>
                    </a:cu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297" name="AutoShap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136257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chemeClr val="accent1">
                        <a:alpha val="53999"/>
                      </a:scheme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298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1569" y="2692511"/>
                      <a:ext cx="2229934" cy="198761"/>
                    </a:xfrm>
                    <a:prstGeom prst="rect">
                      <a:avLst/>
                    </a:pr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29" name="Group 287"/>
                  <p:cNvGrpSpPr/>
                  <p:nvPr/>
                </p:nvGrpSpPr>
                <p:grpSpPr>
                  <a:xfrm>
                    <a:off x="1567653" y="5122790"/>
                    <a:ext cx="1363006" cy="245863"/>
                    <a:chOff x="1043608" y="1980373"/>
                    <a:chExt cx="3475015" cy="626834"/>
                  </a:xfrm>
                </p:grpSpPr>
                <p:sp>
                  <p:nvSpPr>
                    <p:cNvPr id="293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3270847" y="1980373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294" name="AutoShape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1988840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295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2542334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  <p:grpSp>
              <p:nvGrpSpPr>
                <p:cNvPr id="30" name="Group 66"/>
                <p:cNvGrpSpPr/>
                <p:nvPr/>
              </p:nvGrpSpPr>
              <p:grpSpPr>
                <a:xfrm>
                  <a:off x="1569279" y="5085184"/>
                  <a:ext cx="1365711" cy="257773"/>
                  <a:chOff x="1569279" y="5085184"/>
                  <a:chExt cx="1365711" cy="257773"/>
                </a:xfrm>
              </p:grpSpPr>
              <p:sp>
                <p:nvSpPr>
                  <p:cNvPr id="290" name="AutoShape 48"/>
                  <p:cNvSpPr>
                    <a:spLocks noChangeArrowheads="1"/>
                  </p:cNvSpPr>
                  <p:nvPr/>
                </p:nvSpPr>
                <p:spPr bwMode="auto">
                  <a:xfrm>
                    <a:off x="1570159" y="5088505"/>
                    <a:ext cx="1353192" cy="218179"/>
                  </a:xfrm>
                  <a:prstGeom prst="parallelogram">
                    <a:avLst>
                      <a:gd name="adj" fmla="val 223325"/>
                    </a:avLst>
                  </a:prstGeom>
                  <a:solidFill>
                    <a:srgbClr val="80FF00">
                      <a:alpha val="50000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b="1" i="1" dirty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c</a:t>
                    </a:r>
                    <a:r>
                      <a:rPr lang="en-US" sz="1400" b="1" i="1" dirty="0" smtClean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ard 3</a:t>
                    </a:r>
                    <a:endParaRPr lang="en-US" sz="1400" b="1" i="1" dirty="0">
                      <a:solidFill>
                        <a:srgbClr val="FFFFFF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291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1569279" y="5306684"/>
                    <a:ext cx="873880" cy="36273"/>
                  </a:xfrm>
                  <a:prstGeom prst="rect">
                    <a:avLst/>
                  </a:pr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292" name="Freeform 50"/>
                  <p:cNvSpPr>
                    <a:spLocks/>
                  </p:cNvSpPr>
                  <p:nvPr/>
                </p:nvSpPr>
                <p:spPr bwMode="auto">
                  <a:xfrm>
                    <a:off x="2444492" y="5085184"/>
                    <a:ext cx="490498" cy="254452"/>
                  </a:xfrm>
                  <a:custGeom>
                    <a:avLst/>
                    <a:gdLst/>
                    <a:ahLst/>
                    <a:cxnLst>
                      <a:cxn ang="0">
                        <a:pos x="0" y="336"/>
                      </a:cxn>
                      <a:cxn ang="0">
                        <a:pos x="0" y="288"/>
                      </a:cxn>
                      <a:cxn ang="0">
                        <a:pos x="624" y="0"/>
                      </a:cxn>
                      <a:cxn ang="0">
                        <a:pos x="624" y="48"/>
                      </a:cxn>
                      <a:cxn ang="0">
                        <a:pos x="0" y="336"/>
                      </a:cxn>
                    </a:cxnLst>
                    <a:rect l="0" t="0" r="r" b="b"/>
                    <a:pathLst>
                      <a:path w="624" h="336">
                        <a:moveTo>
                          <a:pt x="0" y="336"/>
                        </a:moveTo>
                        <a:lnTo>
                          <a:pt x="0" y="288"/>
                        </a:lnTo>
                        <a:lnTo>
                          <a:pt x="624" y="0"/>
                        </a:lnTo>
                        <a:lnTo>
                          <a:pt x="624" y="48"/>
                        </a:lnTo>
                        <a:lnTo>
                          <a:pt x="0" y="336"/>
                        </a:lnTo>
                        <a:close/>
                      </a:path>
                    </a:pathLst>
                  </a:cu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grpSp>
            <p:nvGrpSpPr>
              <p:cNvPr id="31" name="Group 30"/>
              <p:cNvGrpSpPr/>
              <p:nvPr/>
            </p:nvGrpSpPr>
            <p:grpSpPr>
              <a:xfrm>
                <a:off x="107504" y="5125793"/>
                <a:ext cx="1368152" cy="418705"/>
                <a:chOff x="107504" y="5323057"/>
                <a:chExt cx="1368152" cy="418705"/>
              </a:xfrm>
            </p:grpSpPr>
            <p:grpSp>
              <p:nvGrpSpPr>
                <p:cNvPr id="64" name="Group 29"/>
                <p:cNvGrpSpPr/>
                <p:nvPr/>
              </p:nvGrpSpPr>
              <p:grpSpPr>
                <a:xfrm>
                  <a:off x="107504" y="5360663"/>
                  <a:ext cx="1365929" cy="381099"/>
                  <a:chOff x="107504" y="5360663"/>
                  <a:chExt cx="1365929" cy="381099"/>
                </a:xfrm>
              </p:grpSpPr>
              <p:grpSp>
                <p:nvGrpSpPr>
                  <p:cNvPr id="65" name="Group 305"/>
                  <p:cNvGrpSpPr/>
                  <p:nvPr/>
                </p:nvGrpSpPr>
                <p:grpSpPr>
                  <a:xfrm>
                    <a:off x="107504" y="5486136"/>
                    <a:ext cx="1360255" cy="255626"/>
                    <a:chOff x="1049997" y="2620020"/>
                    <a:chExt cx="3468002" cy="651724"/>
                  </a:xfrm>
                </p:grpSpPr>
                <p:sp>
                  <p:nvSpPr>
                    <p:cNvPr id="323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304799" y="2620020"/>
                      <a:ext cx="1213200" cy="64873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6"/>
                        </a:cxn>
                        <a:cxn ang="0">
                          <a:pos x="0" y="288"/>
                        </a:cxn>
                        <a:cxn ang="0">
                          <a:pos x="624" y="0"/>
                        </a:cxn>
                        <a:cxn ang="0">
                          <a:pos x="624" y="48"/>
                        </a:cxn>
                        <a:cxn ang="0">
                          <a:pos x="0" y="336"/>
                        </a:cxn>
                      </a:cxnLst>
                      <a:rect l="0" t="0" r="r" b="b"/>
                      <a:pathLst>
                        <a:path w="624" h="336">
                          <a:moveTo>
                            <a:pt x="0" y="336"/>
                          </a:moveTo>
                          <a:lnTo>
                            <a:pt x="0" y="288"/>
                          </a:lnTo>
                          <a:lnTo>
                            <a:pt x="624" y="0"/>
                          </a:lnTo>
                          <a:lnTo>
                            <a:pt x="624" y="48"/>
                          </a:lnTo>
                          <a:lnTo>
                            <a:pt x="0" y="336"/>
                          </a:lnTo>
                          <a:close/>
                        </a:path>
                      </a:pathLst>
                    </a:cu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24" name="AutoShap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623552"/>
                      <a:ext cx="3449994" cy="556057"/>
                    </a:xfrm>
                    <a:prstGeom prst="parallelogram">
                      <a:avLst>
                        <a:gd name="adj" fmla="val 215278"/>
                      </a:avLst>
                    </a:prstGeom>
                    <a:solidFill>
                      <a:srgbClr val="80FF00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25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4104" y="3179068"/>
                      <a:ext cx="2246400" cy="92676"/>
                    </a:xfrm>
                    <a:prstGeom prst="rect">
                      <a:avLst/>
                    </a:pr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66" name="Group 306"/>
                  <p:cNvGrpSpPr/>
                  <p:nvPr/>
                </p:nvGrpSpPr>
                <p:grpSpPr>
                  <a:xfrm>
                    <a:off x="108319" y="5466166"/>
                    <a:ext cx="1363006" cy="245863"/>
                    <a:chOff x="1043608" y="2442126"/>
                    <a:chExt cx="3475015" cy="626834"/>
                  </a:xfrm>
                </p:grpSpPr>
                <p:sp>
                  <p:nvSpPr>
                    <p:cNvPr id="320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270847" y="2442126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21" name="AutoShap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2450593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22" name="Rectangl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3004087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67" name="Group 307"/>
                  <p:cNvGrpSpPr/>
                  <p:nvPr/>
                </p:nvGrpSpPr>
                <p:grpSpPr>
                  <a:xfrm>
                    <a:off x="107519" y="5384726"/>
                    <a:ext cx="1365914" cy="298305"/>
                    <a:chOff x="1041569" y="2130736"/>
                    <a:chExt cx="3482429" cy="760536"/>
                  </a:xfrm>
                </p:grpSpPr>
                <p:sp>
                  <p:nvSpPr>
                    <p:cNvPr id="317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3272081" y="2130736"/>
                      <a:ext cx="1251917" cy="75777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9"/>
                        </a:cxn>
                        <a:cxn ang="0">
                          <a:pos x="0" y="405"/>
                        </a:cxn>
                        <a:cxn ang="0">
                          <a:pos x="907" y="0"/>
                        </a:cxn>
                        <a:cxn ang="0">
                          <a:pos x="907" y="146"/>
                        </a:cxn>
                        <a:cxn ang="0">
                          <a:pos x="0" y="549"/>
                        </a:cxn>
                      </a:cxnLst>
                      <a:rect l="0" t="0" r="r" b="b"/>
                      <a:pathLst>
                        <a:path w="907" h="549">
                          <a:moveTo>
                            <a:pt x="0" y="549"/>
                          </a:moveTo>
                          <a:lnTo>
                            <a:pt x="0" y="405"/>
                          </a:lnTo>
                          <a:lnTo>
                            <a:pt x="907" y="0"/>
                          </a:lnTo>
                          <a:lnTo>
                            <a:pt x="907" y="146"/>
                          </a:lnTo>
                          <a:lnTo>
                            <a:pt x="0" y="549"/>
                          </a:lnTo>
                          <a:close/>
                        </a:path>
                      </a:pathLst>
                    </a:cu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18" name="AutoShap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136257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chemeClr val="accent1">
                        <a:alpha val="53999"/>
                      </a:scheme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19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1569" y="2692511"/>
                      <a:ext cx="2229934" cy="198761"/>
                    </a:xfrm>
                    <a:prstGeom prst="rect">
                      <a:avLst/>
                    </a:pr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69" name="Group 308"/>
                  <p:cNvGrpSpPr/>
                  <p:nvPr/>
                </p:nvGrpSpPr>
                <p:grpSpPr>
                  <a:xfrm>
                    <a:off x="108319" y="5360663"/>
                    <a:ext cx="1363006" cy="245863"/>
                    <a:chOff x="1043608" y="1980373"/>
                    <a:chExt cx="3475015" cy="626834"/>
                  </a:xfrm>
                </p:grpSpPr>
                <p:sp>
                  <p:nvSpPr>
                    <p:cNvPr id="314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3270847" y="1980373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15" name="AutoShape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1988840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16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2542334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  <p:grpSp>
              <p:nvGrpSpPr>
                <p:cNvPr id="70" name="Group 28"/>
                <p:cNvGrpSpPr/>
                <p:nvPr/>
              </p:nvGrpSpPr>
              <p:grpSpPr>
                <a:xfrm>
                  <a:off x="109945" y="5323057"/>
                  <a:ext cx="1365711" cy="257773"/>
                  <a:chOff x="109945" y="5323057"/>
                  <a:chExt cx="1365711" cy="257773"/>
                </a:xfrm>
              </p:grpSpPr>
              <p:sp>
                <p:nvSpPr>
                  <p:cNvPr id="311" name="AutoShape 48"/>
                  <p:cNvSpPr>
                    <a:spLocks noChangeArrowheads="1"/>
                  </p:cNvSpPr>
                  <p:nvPr/>
                </p:nvSpPr>
                <p:spPr bwMode="auto">
                  <a:xfrm>
                    <a:off x="110825" y="5326378"/>
                    <a:ext cx="1353192" cy="218179"/>
                  </a:xfrm>
                  <a:prstGeom prst="parallelogram">
                    <a:avLst>
                      <a:gd name="adj" fmla="val 223325"/>
                    </a:avLst>
                  </a:prstGeom>
                  <a:solidFill>
                    <a:srgbClr val="80FF00">
                      <a:alpha val="50000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b="1" i="1" dirty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c</a:t>
                    </a:r>
                    <a:r>
                      <a:rPr lang="en-US" sz="1400" b="1" i="1" dirty="0" smtClean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ard 2</a:t>
                    </a:r>
                    <a:endParaRPr lang="en-US" sz="1400" b="1" i="1" dirty="0">
                      <a:solidFill>
                        <a:srgbClr val="FFFFFF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312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109945" y="5544557"/>
                    <a:ext cx="873880" cy="36273"/>
                  </a:xfrm>
                  <a:prstGeom prst="rect">
                    <a:avLst/>
                  </a:pr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313" name="Freeform 50"/>
                  <p:cNvSpPr>
                    <a:spLocks/>
                  </p:cNvSpPr>
                  <p:nvPr/>
                </p:nvSpPr>
                <p:spPr bwMode="auto">
                  <a:xfrm>
                    <a:off x="985158" y="5323057"/>
                    <a:ext cx="490498" cy="254452"/>
                  </a:xfrm>
                  <a:custGeom>
                    <a:avLst/>
                    <a:gdLst/>
                    <a:ahLst/>
                    <a:cxnLst>
                      <a:cxn ang="0">
                        <a:pos x="0" y="336"/>
                      </a:cxn>
                      <a:cxn ang="0">
                        <a:pos x="0" y="288"/>
                      </a:cxn>
                      <a:cxn ang="0">
                        <a:pos x="624" y="0"/>
                      </a:cxn>
                      <a:cxn ang="0">
                        <a:pos x="624" y="48"/>
                      </a:cxn>
                      <a:cxn ang="0">
                        <a:pos x="0" y="336"/>
                      </a:cxn>
                    </a:cxnLst>
                    <a:rect l="0" t="0" r="r" b="b"/>
                    <a:pathLst>
                      <a:path w="624" h="336">
                        <a:moveTo>
                          <a:pt x="0" y="336"/>
                        </a:moveTo>
                        <a:lnTo>
                          <a:pt x="0" y="288"/>
                        </a:lnTo>
                        <a:lnTo>
                          <a:pt x="624" y="0"/>
                        </a:lnTo>
                        <a:lnTo>
                          <a:pt x="624" y="48"/>
                        </a:lnTo>
                        <a:lnTo>
                          <a:pt x="0" y="336"/>
                        </a:lnTo>
                        <a:close/>
                      </a:path>
                    </a:pathLst>
                  </a:cu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grpSp>
            <p:nvGrpSpPr>
              <p:cNvPr id="71" name="Group 85"/>
              <p:cNvGrpSpPr/>
              <p:nvPr/>
            </p:nvGrpSpPr>
            <p:grpSpPr>
              <a:xfrm>
                <a:off x="1047924" y="5125793"/>
                <a:ext cx="1368152" cy="418705"/>
                <a:chOff x="1047924" y="5323057"/>
                <a:chExt cx="1368152" cy="418705"/>
              </a:xfrm>
            </p:grpSpPr>
            <p:grpSp>
              <p:nvGrpSpPr>
                <p:cNvPr id="72" name="Group 73"/>
                <p:cNvGrpSpPr/>
                <p:nvPr/>
              </p:nvGrpSpPr>
              <p:grpSpPr>
                <a:xfrm>
                  <a:off x="1047924" y="5360663"/>
                  <a:ext cx="1365929" cy="381099"/>
                  <a:chOff x="1047924" y="5360663"/>
                  <a:chExt cx="1365929" cy="381099"/>
                </a:xfrm>
              </p:grpSpPr>
              <p:grpSp>
                <p:nvGrpSpPr>
                  <p:cNvPr id="73" name="Group 326"/>
                  <p:cNvGrpSpPr/>
                  <p:nvPr/>
                </p:nvGrpSpPr>
                <p:grpSpPr>
                  <a:xfrm>
                    <a:off x="1047924" y="5486136"/>
                    <a:ext cx="1360255" cy="255626"/>
                    <a:chOff x="1049997" y="2620020"/>
                    <a:chExt cx="3468002" cy="651724"/>
                  </a:xfrm>
                </p:grpSpPr>
                <p:sp>
                  <p:nvSpPr>
                    <p:cNvPr id="344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304799" y="2620020"/>
                      <a:ext cx="1213200" cy="64873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6"/>
                        </a:cxn>
                        <a:cxn ang="0">
                          <a:pos x="0" y="288"/>
                        </a:cxn>
                        <a:cxn ang="0">
                          <a:pos x="624" y="0"/>
                        </a:cxn>
                        <a:cxn ang="0">
                          <a:pos x="624" y="48"/>
                        </a:cxn>
                        <a:cxn ang="0">
                          <a:pos x="0" y="336"/>
                        </a:cxn>
                      </a:cxnLst>
                      <a:rect l="0" t="0" r="r" b="b"/>
                      <a:pathLst>
                        <a:path w="624" h="336">
                          <a:moveTo>
                            <a:pt x="0" y="336"/>
                          </a:moveTo>
                          <a:lnTo>
                            <a:pt x="0" y="288"/>
                          </a:lnTo>
                          <a:lnTo>
                            <a:pt x="624" y="0"/>
                          </a:lnTo>
                          <a:lnTo>
                            <a:pt x="624" y="48"/>
                          </a:lnTo>
                          <a:lnTo>
                            <a:pt x="0" y="336"/>
                          </a:lnTo>
                          <a:close/>
                        </a:path>
                      </a:pathLst>
                    </a:cu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45" name="AutoShap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623552"/>
                      <a:ext cx="3449994" cy="556057"/>
                    </a:xfrm>
                    <a:prstGeom prst="parallelogram">
                      <a:avLst>
                        <a:gd name="adj" fmla="val 215278"/>
                      </a:avLst>
                    </a:prstGeom>
                    <a:solidFill>
                      <a:srgbClr val="80FF00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46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4104" y="3179068"/>
                      <a:ext cx="2246400" cy="92676"/>
                    </a:xfrm>
                    <a:prstGeom prst="rect">
                      <a:avLst/>
                    </a:pr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74" name="Group 327"/>
                  <p:cNvGrpSpPr/>
                  <p:nvPr/>
                </p:nvGrpSpPr>
                <p:grpSpPr>
                  <a:xfrm>
                    <a:off x="1048739" y="5466166"/>
                    <a:ext cx="1363006" cy="245863"/>
                    <a:chOff x="1043608" y="2442126"/>
                    <a:chExt cx="3475015" cy="626834"/>
                  </a:xfrm>
                </p:grpSpPr>
                <p:sp>
                  <p:nvSpPr>
                    <p:cNvPr id="341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270847" y="2442126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42" name="AutoShap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2450593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43" name="Rectangl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3004087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75" name="Group 328"/>
                  <p:cNvGrpSpPr/>
                  <p:nvPr/>
                </p:nvGrpSpPr>
                <p:grpSpPr>
                  <a:xfrm>
                    <a:off x="1047939" y="5384726"/>
                    <a:ext cx="1365914" cy="298305"/>
                    <a:chOff x="1041569" y="2130736"/>
                    <a:chExt cx="3482429" cy="760536"/>
                  </a:xfrm>
                </p:grpSpPr>
                <p:sp>
                  <p:nvSpPr>
                    <p:cNvPr id="338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3272081" y="2130736"/>
                      <a:ext cx="1251917" cy="75777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9"/>
                        </a:cxn>
                        <a:cxn ang="0">
                          <a:pos x="0" y="405"/>
                        </a:cxn>
                        <a:cxn ang="0">
                          <a:pos x="907" y="0"/>
                        </a:cxn>
                        <a:cxn ang="0">
                          <a:pos x="907" y="146"/>
                        </a:cxn>
                        <a:cxn ang="0">
                          <a:pos x="0" y="549"/>
                        </a:cxn>
                      </a:cxnLst>
                      <a:rect l="0" t="0" r="r" b="b"/>
                      <a:pathLst>
                        <a:path w="907" h="549">
                          <a:moveTo>
                            <a:pt x="0" y="549"/>
                          </a:moveTo>
                          <a:lnTo>
                            <a:pt x="0" y="405"/>
                          </a:lnTo>
                          <a:lnTo>
                            <a:pt x="907" y="0"/>
                          </a:lnTo>
                          <a:lnTo>
                            <a:pt x="907" y="146"/>
                          </a:lnTo>
                          <a:lnTo>
                            <a:pt x="0" y="549"/>
                          </a:lnTo>
                          <a:close/>
                        </a:path>
                      </a:pathLst>
                    </a:cu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39" name="AutoShap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136257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chemeClr val="accent1">
                        <a:alpha val="53999"/>
                      </a:scheme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40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1569" y="2692511"/>
                      <a:ext cx="2229934" cy="198761"/>
                    </a:xfrm>
                    <a:prstGeom prst="rect">
                      <a:avLst/>
                    </a:pr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76" name="Group 329"/>
                  <p:cNvGrpSpPr/>
                  <p:nvPr/>
                </p:nvGrpSpPr>
                <p:grpSpPr>
                  <a:xfrm>
                    <a:off x="1048739" y="5360663"/>
                    <a:ext cx="1363006" cy="245863"/>
                    <a:chOff x="1043608" y="1980373"/>
                    <a:chExt cx="3475015" cy="626834"/>
                  </a:xfrm>
                </p:grpSpPr>
                <p:sp>
                  <p:nvSpPr>
                    <p:cNvPr id="335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3270847" y="1980373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36" name="AutoShape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1988840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37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2542334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  <p:grpSp>
              <p:nvGrpSpPr>
                <p:cNvPr id="77" name="Group 65"/>
                <p:cNvGrpSpPr/>
                <p:nvPr/>
              </p:nvGrpSpPr>
              <p:grpSpPr>
                <a:xfrm>
                  <a:off x="1050365" y="5323057"/>
                  <a:ext cx="1365711" cy="257773"/>
                  <a:chOff x="1050365" y="5323057"/>
                  <a:chExt cx="1365711" cy="257773"/>
                </a:xfrm>
              </p:grpSpPr>
              <p:sp>
                <p:nvSpPr>
                  <p:cNvPr id="332" name="AutoShape 48"/>
                  <p:cNvSpPr>
                    <a:spLocks noChangeArrowheads="1"/>
                  </p:cNvSpPr>
                  <p:nvPr/>
                </p:nvSpPr>
                <p:spPr bwMode="auto">
                  <a:xfrm>
                    <a:off x="1051245" y="5326378"/>
                    <a:ext cx="1353192" cy="218179"/>
                  </a:xfrm>
                  <a:prstGeom prst="parallelogram">
                    <a:avLst>
                      <a:gd name="adj" fmla="val 223325"/>
                    </a:avLst>
                  </a:prstGeom>
                  <a:solidFill>
                    <a:srgbClr val="80FF00">
                      <a:alpha val="50000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b="1" i="1" dirty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c</a:t>
                    </a:r>
                    <a:r>
                      <a:rPr lang="en-US" sz="1400" b="1" i="1" dirty="0" smtClean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ard 4</a:t>
                    </a:r>
                    <a:endParaRPr lang="en-US" sz="1400" b="1" i="1" dirty="0">
                      <a:solidFill>
                        <a:srgbClr val="FFFFFF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333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1050365" y="5544557"/>
                    <a:ext cx="873880" cy="36273"/>
                  </a:xfrm>
                  <a:prstGeom prst="rect">
                    <a:avLst/>
                  </a:pr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334" name="Freeform 50"/>
                  <p:cNvSpPr>
                    <a:spLocks/>
                  </p:cNvSpPr>
                  <p:nvPr/>
                </p:nvSpPr>
                <p:spPr bwMode="auto">
                  <a:xfrm>
                    <a:off x="1925578" y="5323057"/>
                    <a:ext cx="490498" cy="254452"/>
                  </a:xfrm>
                  <a:custGeom>
                    <a:avLst/>
                    <a:gdLst/>
                    <a:ahLst/>
                    <a:cxnLst>
                      <a:cxn ang="0">
                        <a:pos x="0" y="336"/>
                      </a:cxn>
                      <a:cxn ang="0">
                        <a:pos x="0" y="288"/>
                      </a:cxn>
                      <a:cxn ang="0">
                        <a:pos x="624" y="0"/>
                      </a:cxn>
                      <a:cxn ang="0">
                        <a:pos x="624" y="48"/>
                      </a:cxn>
                      <a:cxn ang="0">
                        <a:pos x="0" y="336"/>
                      </a:cxn>
                    </a:cxnLst>
                    <a:rect l="0" t="0" r="r" b="b"/>
                    <a:pathLst>
                      <a:path w="624" h="336">
                        <a:moveTo>
                          <a:pt x="0" y="336"/>
                        </a:moveTo>
                        <a:lnTo>
                          <a:pt x="0" y="288"/>
                        </a:lnTo>
                        <a:lnTo>
                          <a:pt x="624" y="0"/>
                        </a:lnTo>
                        <a:lnTo>
                          <a:pt x="624" y="48"/>
                        </a:lnTo>
                        <a:lnTo>
                          <a:pt x="0" y="336"/>
                        </a:lnTo>
                        <a:close/>
                      </a:path>
                    </a:pathLst>
                  </a:cu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grpSp>
            <p:nvGrpSpPr>
              <p:cNvPr id="78" name="Group 83"/>
              <p:cNvGrpSpPr/>
              <p:nvPr/>
            </p:nvGrpSpPr>
            <p:grpSpPr>
              <a:xfrm>
                <a:off x="3851920" y="4887920"/>
                <a:ext cx="1368152" cy="418705"/>
                <a:chOff x="3203848" y="5085184"/>
                <a:chExt cx="1368152" cy="418705"/>
              </a:xfrm>
            </p:grpSpPr>
            <p:grpSp>
              <p:nvGrpSpPr>
                <p:cNvPr id="79" name="Group 71"/>
                <p:cNvGrpSpPr/>
                <p:nvPr/>
              </p:nvGrpSpPr>
              <p:grpSpPr>
                <a:xfrm>
                  <a:off x="3203848" y="5122790"/>
                  <a:ext cx="1365929" cy="381099"/>
                  <a:chOff x="3203848" y="5122790"/>
                  <a:chExt cx="1365929" cy="381099"/>
                </a:xfrm>
              </p:grpSpPr>
              <p:grpSp>
                <p:nvGrpSpPr>
                  <p:cNvPr id="80" name="Group 347"/>
                  <p:cNvGrpSpPr/>
                  <p:nvPr/>
                </p:nvGrpSpPr>
                <p:grpSpPr>
                  <a:xfrm>
                    <a:off x="3203848" y="5248263"/>
                    <a:ext cx="1360255" cy="255626"/>
                    <a:chOff x="1049997" y="2620020"/>
                    <a:chExt cx="3468002" cy="651724"/>
                  </a:xfrm>
                </p:grpSpPr>
                <p:sp>
                  <p:nvSpPr>
                    <p:cNvPr id="365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304799" y="2620020"/>
                      <a:ext cx="1213200" cy="64873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6"/>
                        </a:cxn>
                        <a:cxn ang="0">
                          <a:pos x="0" y="288"/>
                        </a:cxn>
                        <a:cxn ang="0">
                          <a:pos x="624" y="0"/>
                        </a:cxn>
                        <a:cxn ang="0">
                          <a:pos x="624" y="48"/>
                        </a:cxn>
                        <a:cxn ang="0">
                          <a:pos x="0" y="336"/>
                        </a:cxn>
                      </a:cxnLst>
                      <a:rect l="0" t="0" r="r" b="b"/>
                      <a:pathLst>
                        <a:path w="624" h="336">
                          <a:moveTo>
                            <a:pt x="0" y="336"/>
                          </a:moveTo>
                          <a:lnTo>
                            <a:pt x="0" y="288"/>
                          </a:lnTo>
                          <a:lnTo>
                            <a:pt x="624" y="0"/>
                          </a:lnTo>
                          <a:lnTo>
                            <a:pt x="624" y="48"/>
                          </a:lnTo>
                          <a:lnTo>
                            <a:pt x="0" y="336"/>
                          </a:lnTo>
                          <a:close/>
                        </a:path>
                      </a:pathLst>
                    </a:cu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66" name="AutoShap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623552"/>
                      <a:ext cx="3449994" cy="556057"/>
                    </a:xfrm>
                    <a:prstGeom prst="parallelogram">
                      <a:avLst>
                        <a:gd name="adj" fmla="val 215278"/>
                      </a:avLst>
                    </a:prstGeom>
                    <a:solidFill>
                      <a:srgbClr val="80FF00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67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4104" y="3179068"/>
                      <a:ext cx="2246400" cy="92676"/>
                    </a:xfrm>
                    <a:prstGeom prst="rect">
                      <a:avLst/>
                    </a:pr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81" name="Group 348"/>
                  <p:cNvGrpSpPr/>
                  <p:nvPr/>
                </p:nvGrpSpPr>
                <p:grpSpPr>
                  <a:xfrm>
                    <a:off x="3204663" y="5228293"/>
                    <a:ext cx="1363006" cy="245863"/>
                    <a:chOff x="1043608" y="2442126"/>
                    <a:chExt cx="3475015" cy="626834"/>
                  </a:xfrm>
                </p:grpSpPr>
                <p:sp>
                  <p:nvSpPr>
                    <p:cNvPr id="362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270847" y="2442126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63" name="AutoShap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2450593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64" name="Rectangl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3004087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82" name="Group 349"/>
                  <p:cNvGrpSpPr/>
                  <p:nvPr/>
                </p:nvGrpSpPr>
                <p:grpSpPr>
                  <a:xfrm>
                    <a:off x="3203863" y="5146853"/>
                    <a:ext cx="1365914" cy="298305"/>
                    <a:chOff x="1041569" y="2130736"/>
                    <a:chExt cx="3482429" cy="760536"/>
                  </a:xfrm>
                </p:grpSpPr>
                <p:sp>
                  <p:nvSpPr>
                    <p:cNvPr id="359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3272081" y="2130736"/>
                      <a:ext cx="1251917" cy="75777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9"/>
                        </a:cxn>
                        <a:cxn ang="0">
                          <a:pos x="0" y="405"/>
                        </a:cxn>
                        <a:cxn ang="0">
                          <a:pos x="907" y="0"/>
                        </a:cxn>
                        <a:cxn ang="0">
                          <a:pos x="907" y="146"/>
                        </a:cxn>
                        <a:cxn ang="0">
                          <a:pos x="0" y="549"/>
                        </a:cxn>
                      </a:cxnLst>
                      <a:rect l="0" t="0" r="r" b="b"/>
                      <a:pathLst>
                        <a:path w="907" h="549">
                          <a:moveTo>
                            <a:pt x="0" y="549"/>
                          </a:moveTo>
                          <a:lnTo>
                            <a:pt x="0" y="405"/>
                          </a:lnTo>
                          <a:lnTo>
                            <a:pt x="907" y="0"/>
                          </a:lnTo>
                          <a:lnTo>
                            <a:pt x="907" y="146"/>
                          </a:lnTo>
                          <a:lnTo>
                            <a:pt x="0" y="549"/>
                          </a:lnTo>
                          <a:close/>
                        </a:path>
                      </a:pathLst>
                    </a:cu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60" name="AutoShap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136257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chemeClr val="accent1">
                        <a:alpha val="53999"/>
                      </a:scheme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61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1569" y="2692511"/>
                      <a:ext cx="2229934" cy="198761"/>
                    </a:xfrm>
                    <a:prstGeom prst="rect">
                      <a:avLst/>
                    </a:pr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83" name="Group 350"/>
                  <p:cNvGrpSpPr/>
                  <p:nvPr/>
                </p:nvGrpSpPr>
                <p:grpSpPr>
                  <a:xfrm>
                    <a:off x="3204663" y="5122790"/>
                    <a:ext cx="1363006" cy="245863"/>
                    <a:chOff x="1043608" y="1980373"/>
                    <a:chExt cx="3475015" cy="626834"/>
                  </a:xfrm>
                </p:grpSpPr>
                <p:sp>
                  <p:nvSpPr>
                    <p:cNvPr id="356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3270847" y="1980373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57" name="AutoShape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1988840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58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2542334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  <p:grpSp>
              <p:nvGrpSpPr>
                <p:cNvPr id="84" name="Group 63"/>
                <p:cNvGrpSpPr/>
                <p:nvPr/>
              </p:nvGrpSpPr>
              <p:grpSpPr>
                <a:xfrm>
                  <a:off x="3206289" y="5085184"/>
                  <a:ext cx="1365711" cy="257773"/>
                  <a:chOff x="3206289" y="5085184"/>
                  <a:chExt cx="1365711" cy="257773"/>
                </a:xfrm>
              </p:grpSpPr>
              <p:sp>
                <p:nvSpPr>
                  <p:cNvPr id="353" name="AutoShape 48"/>
                  <p:cNvSpPr>
                    <a:spLocks noChangeArrowheads="1"/>
                  </p:cNvSpPr>
                  <p:nvPr/>
                </p:nvSpPr>
                <p:spPr bwMode="auto">
                  <a:xfrm>
                    <a:off x="3207169" y="5088505"/>
                    <a:ext cx="1353192" cy="218179"/>
                  </a:xfrm>
                  <a:prstGeom prst="parallelogram">
                    <a:avLst>
                      <a:gd name="adj" fmla="val 223325"/>
                    </a:avLst>
                  </a:prstGeom>
                  <a:solidFill>
                    <a:srgbClr val="80FF00">
                      <a:alpha val="50000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b="1" i="1" dirty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card </a:t>
                    </a:r>
                    <a:r>
                      <a:rPr lang="en-US" sz="1400" b="1" i="1" dirty="0" smtClean="0">
                        <a:solidFill>
                          <a:srgbClr val="FFFFFF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17</a:t>
                    </a:r>
                    <a:endParaRPr lang="en-US" sz="1400" b="1" i="1" dirty="0">
                      <a:solidFill>
                        <a:srgbClr val="FFFFFF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354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3206289" y="5306684"/>
                    <a:ext cx="873880" cy="36273"/>
                  </a:xfrm>
                  <a:prstGeom prst="rect">
                    <a:avLst/>
                  </a:pr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355" name="Freeform 50"/>
                  <p:cNvSpPr>
                    <a:spLocks/>
                  </p:cNvSpPr>
                  <p:nvPr/>
                </p:nvSpPr>
                <p:spPr bwMode="auto">
                  <a:xfrm>
                    <a:off x="4081502" y="5085184"/>
                    <a:ext cx="490498" cy="254452"/>
                  </a:xfrm>
                  <a:custGeom>
                    <a:avLst/>
                    <a:gdLst/>
                    <a:ahLst/>
                    <a:cxnLst>
                      <a:cxn ang="0">
                        <a:pos x="0" y="336"/>
                      </a:cxn>
                      <a:cxn ang="0">
                        <a:pos x="0" y="288"/>
                      </a:cxn>
                      <a:cxn ang="0">
                        <a:pos x="624" y="0"/>
                      </a:cxn>
                      <a:cxn ang="0">
                        <a:pos x="624" y="48"/>
                      </a:cxn>
                      <a:cxn ang="0">
                        <a:pos x="0" y="336"/>
                      </a:cxn>
                    </a:cxnLst>
                    <a:rect l="0" t="0" r="r" b="b"/>
                    <a:pathLst>
                      <a:path w="624" h="336">
                        <a:moveTo>
                          <a:pt x="0" y="336"/>
                        </a:moveTo>
                        <a:lnTo>
                          <a:pt x="0" y="288"/>
                        </a:lnTo>
                        <a:lnTo>
                          <a:pt x="624" y="0"/>
                        </a:lnTo>
                        <a:lnTo>
                          <a:pt x="624" y="48"/>
                        </a:lnTo>
                        <a:lnTo>
                          <a:pt x="0" y="336"/>
                        </a:lnTo>
                        <a:close/>
                      </a:path>
                    </a:pathLst>
                  </a:cu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grpSp>
            <p:nvGrpSpPr>
              <p:cNvPr id="85" name="Group 84"/>
              <p:cNvGrpSpPr/>
              <p:nvPr/>
            </p:nvGrpSpPr>
            <p:grpSpPr>
              <a:xfrm>
                <a:off x="3333006" y="5125793"/>
                <a:ext cx="1368152" cy="418705"/>
                <a:chOff x="2684934" y="5323057"/>
                <a:chExt cx="1368152" cy="418705"/>
              </a:xfrm>
            </p:grpSpPr>
            <p:grpSp>
              <p:nvGrpSpPr>
                <p:cNvPr id="86" name="Group 70"/>
                <p:cNvGrpSpPr/>
                <p:nvPr/>
              </p:nvGrpSpPr>
              <p:grpSpPr>
                <a:xfrm>
                  <a:off x="2684934" y="5360663"/>
                  <a:ext cx="1365929" cy="381099"/>
                  <a:chOff x="2684934" y="5360663"/>
                  <a:chExt cx="1365929" cy="381099"/>
                </a:xfrm>
              </p:grpSpPr>
              <p:grpSp>
                <p:nvGrpSpPr>
                  <p:cNvPr id="87" name="Group 368"/>
                  <p:cNvGrpSpPr/>
                  <p:nvPr/>
                </p:nvGrpSpPr>
                <p:grpSpPr>
                  <a:xfrm>
                    <a:off x="2684934" y="5486136"/>
                    <a:ext cx="1360255" cy="255626"/>
                    <a:chOff x="1049997" y="2620020"/>
                    <a:chExt cx="3468002" cy="651724"/>
                  </a:xfrm>
                </p:grpSpPr>
                <p:sp>
                  <p:nvSpPr>
                    <p:cNvPr id="386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304799" y="2620020"/>
                      <a:ext cx="1213200" cy="64873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36"/>
                        </a:cxn>
                        <a:cxn ang="0">
                          <a:pos x="0" y="288"/>
                        </a:cxn>
                        <a:cxn ang="0">
                          <a:pos x="624" y="0"/>
                        </a:cxn>
                        <a:cxn ang="0">
                          <a:pos x="624" y="48"/>
                        </a:cxn>
                        <a:cxn ang="0">
                          <a:pos x="0" y="336"/>
                        </a:cxn>
                      </a:cxnLst>
                      <a:rect l="0" t="0" r="r" b="b"/>
                      <a:pathLst>
                        <a:path w="624" h="336">
                          <a:moveTo>
                            <a:pt x="0" y="336"/>
                          </a:moveTo>
                          <a:lnTo>
                            <a:pt x="0" y="288"/>
                          </a:lnTo>
                          <a:lnTo>
                            <a:pt x="624" y="0"/>
                          </a:lnTo>
                          <a:lnTo>
                            <a:pt x="624" y="48"/>
                          </a:lnTo>
                          <a:lnTo>
                            <a:pt x="0" y="336"/>
                          </a:lnTo>
                          <a:close/>
                        </a:path>
                      </a:pathLst>
                    </a:cu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87" name="AutoShap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623552"/>
                      <a:ext cx="3449994" cy="556057"/>
                    </a:xfrm>
                    <a:prstGeom prst="parallelogram">
                      <a:avLst>
                        <a:gd name="adj" fmla="val 215278"/>
                      </a:avLst>
                    </a:prstGeom>
                    <a:solidFill>
                      <a:srgbClr val="80FF00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88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4104" y="3179068"/>
                      <a:ext cx="2246400" cy="92676"/>
                    </a:xfrm>
                    <a:prstGeom prst="rect">
                      <a:avLst/>
                    </a:prstGeom>
                    <a:solidFill>
                      <a:srgbClr val="80FF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88" name="Group 369"/>
                  <p:cNvGrpSpPr/>
                  <p:nvPr/>
                </p:nvGrpSpPr>
                <p:grpSpPr>
                  <a:xfrm>
                    <a:off x="2685749" y="5466166"/>
                    <a:ext cx="1363006" cy="245863"/>
                    <a:chOff x="1043608" y="2442126"/>
                    <a:chExt cx="3475015" cy="626834"/>
                  </a:xfrm>
                </p:grpSpPr>
                <p:sp>
                  <p:nvSpPr>
                    <p:cNvPr id="383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270847" y="2442126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84" name="AutoShap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2450593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85" name="Rectangl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3004087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89" name="Group 370"/>
                  <p:cNvGrpSpPr/>
                  <p:nvPr/>
                </p:nvGrpSpPr>
                <p:grpSpPr>
                  <a:xfrm>
                    <a:off x="2684949" y="5384726"/>
                    <a:ext cx="1365914" cy="298305"/>
                    <a:chOff x="1041569" y="2130736"/>
                    <a:chExt cx="3482429" cy="760536"/>
                  </a:xfrm>
                </p:grpSpPr>
                <p:sp>
                  <p:nvSpPr>
                    <p:cNvPr id="380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3272081" y="2130736"/>
                      <a:ext cx="1251917" cy="75777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9"/>
                        </a:cxn>
                        <a:cxn ang="0">
                          <a:pos x="0" y="405"/>
                        </a:cxn>
                        <a:cxn ang="0">
                          <a:pos x="907" y="0"/>
                        </a:cxn>
                        <a:cxn ang="0">
                          <a:pos x="907" y="146"/>
                        </a:cxn>
                        <a:cxn ang="0">
                          <a:pos x="0" y="549"/>
                        </a:cxn>
                      </a:cxnLst>
                      <a:rect l="0" t="0" r="r" b="b"/>
                      <a:pathLst>
                        <a:path w="907" h="549">
                          <a:moveTo>
                            <a:pt x="0" y="549"/>
                          </a:moveTo>
                          <a:lnTo>
                            <a:pt x="0" y="405"/>
                          </a:lnTo>
                          <a:lnTo>
                            <a:pt x="907" y="0"/>
                          </a:lnTo>
                          <a:lnTo>
                            <a:pt x="907" y="146"/>
                          </a:lnTo>
                          <a:lnTo>
                            <a:pt x="0" y="549"/>
                          </a:lnTo>
                          <a:close/>
                        </a:path>
                      </a:pathLst>
                    </a:cu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81" name="AutoShap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9997" y="2136257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chemeClr val="accent1">
                        <a:alpha val="53999"/>
                      </a:scheme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82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1569" y="2692511"/>
                      <a:ext cx="2229934" cy="198761"/>
                    </a:xfrm>
                    <a:prstGeom prst="rect">
                      <a:avLst/>
                    </a:prstGeom>
                    <a:solidFill>
                      <a:srgbClr val="0080FF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90" name="Group 371"/>
                  <p:cNvGrpSpPr/>
                  <p:nvPr/>
                </p:nvGrpSpPr>
                <p:grpSpPr>
                  <a:xfrm>
                    <a:off x="2685749" y="5360663"/>
                    <a:ext cx="1363006" cy="245863"/>
                    <a:chOff x="1043608" y="1980373"/>
                    <a:chExt cx="3475015" cy="626834"/>
                  </a:xfrm>
                </p:grpSpPr>
                <p:sp>
                  <p:nvSpPr>
                    <p:cNvPr id="377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3270847" y="1980373"/>
                      <a:ext cx="1247776" cy="618367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48"/>
                        </a:cxn>
                        <a:cxn ang="0">
                          <a:pos x="0" y="404"/>
                        </a:cxn>
                        <a:cxn ang="0">
                          <a:pos x="904" y="0"/>
                        </a:cxn>
                        <a:cxn ang="0">
                          <a:pos x="904" y="46"/>
                        </a:cxn>
                        <a:cxn ang="0">
                          <a:pos x="2" y="448"/>
                        </a:cxn>
                      </a:cxnLst>
                      <a:rect l="0" t="0" r="r" b="b"/>
                      <a:pathLst>
                        <a:path w="904" h="448">
                          <a:moveTo>
                            <a:pt x="2" y="448"/>
                          </a:moveTo>
                          <a:lnTo>
                            <a:pt x="0" y="404"/>
                          </a:lnTo>
                          <a:lnTo>
                            <a:pt x="904" y="0"/>
                          </a:lnTo>
                          <a:lnTo>
                            <a:pt x="904" y="46"/>
                          </a:lnTo>
                          <a:lnTo>
                            <a:pt x="2" y="448"/>
                          </a:lnTo>
                          <a:close/>
                        </a:path>
                      </a:pathLst>
                    </a:cu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78" name="AutoShape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3608" y="1988840"/>
                      <a:ext cx="3449994" cy="556254"/>
                    </a:xfrm>
                    <a:prstGeom prst="parallelogram">
                      <a:avLst>
                        <a:gd name="adj" fmla="val 223325"/>
                      </a:avLst>
                    </a:prstGeom>
                    <a:solidFill>
                      <a:srgbClr val="FF6666">
                        <a:alpha val="53999"/>
                      </a:srgb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0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379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5143" y="2542334"/>
                      <a:ext cx="2227976" cy="64873"/>
                    </a:xfrm>
                    <a:prstGeom prst="rect">
                      <a:avLst/>
                    </a:prstGeom>
                    <a:solidFill>
                      <a:srgbClr val="FF666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prstClr val="black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  <p:grpSp>
              <p:nvGrpSpPr>
                <p:cNvPr id="91" name="Group 64"/>
                <p:cNvGrpSpPr/>
                <p:nvPr/>
              </p:nvGrpSpPr>
              <p:grpSpPr>
                <a:xfrm>
                  <a:off x="2687375" y="5323057"/>
                  <a:ext cx="1365711" cy="257773"/>
                  <a:chOff x="2687375" y="5323057"/>
                  <a:chExt cx="1365711" cy="257773"/>
                </a:xfrm>
              </p:grpSpPr>
              <p:sp>
                <p:nvSpPr>
                  <p:cNvPr id="374" name="AutoShape 48"/>
                  <p:cNvSpPr>
                    <a:spLocks noChangeArrowheads="1"/>
                  </p:cNvSpPr>
                  <p:nvPr/>
                </p:nvSpPr>
                <p:spPr bwMode="auto">
                  <a:xfrm>
                    <a:off x="2688255" y="5326378"/>
                    <a:ext cx="1353192" cy="218179"/>
                  </a:xfrm>
                  <a:prstGeom prst="parallelogram">
                    <a:avLst>
                      <a:gd name="adj" fmla="val 223325"/>
                    </a:avLst>
                  </a:prstGeom>
                  <a:solidFill>
                    <a:srgbClr val="80FF00">
                      <a:alpha val="50000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b="1" i="1" dirty="0">
                        <a:solidFill>
                          <a:prstClr val="white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card </a:t>
                    </a:r>
                    <a:r>
                      <a:rPr lang="en-US" sz="1400" b="1" i="1" dirty="0" smtClean="0">
                        <a:solidFill>
                          <a:prstClr val="white"/>
                        </a:solidFill>
                        <a:latin typeface="Calibri" charset="0"/>
                        <a:ea typeface="ＭＳ Ｐゴシック" charset="0"/>
                        <a:cs typeface="ＭＳ Ｐゴシック" charset="0"/>
                      </a:rPr>
                      <a:t>18</a:t>
                    </a:r>
                    <a:endParaRPr lang="en-US" sz="1400" b="1" i="1" dirty="0">
                      <a:solidFill>
                        <a:prstClr val="white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375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2687375" y="5544557"/>
                    <a:ext cx="873880" cy="36273"/>
                  </a:xfrm>
                  <a:prstGeom prst="rect">
                    <a:avLst/>
                  </a:pr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376" name="Freeform 50"/>
                  <p:cNvSpPr>
                    <a:spLocks/>
                  </p:cNvSpPr>
                  <p:nvPr/>
                </p:nvSpPr>
                <p:spPr bwMode="auto">
                  <a:xfrm>
                    <a:off x="3562588" y="5323057"/>
                    <a:ext cx="490498" cy="254452"/>
                  </a:xfrm>
                  <a:custGeom>
                    <a:avLst/>
                    <a:gdLst/>
                    <a:ahLst/>
                    <a:cxnLst>
                      <a:cxn ang="0">
                        <a:pos x="0" y="336"/>
                      </a:cxn>
                      <a:cxn ang="0">
                        <a:pos x="0" y="288"/>
                      </a:cxn>
                      <a:cxn ang="0">
                        <a:pos x="624" y="0"/>
                      </a:cxn>
                      <a:cxn ang="0">
                        <a:pos x="624" y="48"/>
                      </a:cxn>
                      <a:cxn ang="0">
                        <a:pos x="0" y="336"/>
                      </a:cxn>
                    </a:cxnLst>
                    <a:rect l="0" t="0" r="r" b="b"/>
                    <a:pathLst>
                      <a:path w="624" h="336">
                        <a:moveTo>
                          <a:pt x="0" y="336"/>
                        </a:moveTo>
                        <a:lnTo>
                          <a:pt x="0" y="288"/>
                        </a:lnTo>
                        <a:lnTo>
                          <a:pt x="624" y="0"/>
                        </a:lnTo>
                        <a:lnTo>
                          <a:pt x="624" y="48"/>
                        </a:lnTo>
                        <a:lnTo>
                          <a:pt x="0" y="336"/>
                        </a:lnTo>
                        <a:close/>
                      </a:path>
                    </a:pathLst>
                  </a:custGeom>
                  <a:solidFill>
                    <a:srgbClr val="80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sp>
            <p:nvSpPr>
              <p:cNvPr id="410" name="Rectangle 409"/>
              <p:cNvSpPr/>
              <p:nvPr/>
            </p:nvSpPr>
            <p:spPr>
              <a:xfrm>
                <a:off x="2355854" y="5182021"/>
                <a:ext cx="126242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i="1" dirty="0" smtClean="0">
                    <a:solidFill>
                      <a:prstClr val="black"/>
                    </a:solidFill>
                    <a:latin typeface="Arial"/>
                    <a:ea typeface="ＭＳ Ｐゴシック" charset="0"/>
                    <a:cs typeface="Arial"/>
                  </a:rPr>
                  <a:t>…      … </a:t>
                </a:r>
              </a:p>
            </p:txBody>
          </p:sp>
          <p:sp>
            <p:nvSpPr>
              <p:cNvPr id="212" name="AutoShape 6"/>
              <p:cNvSpPr>
                <a:spLocks noChangeArrowheads="1"/>
              </p:cNvSpPr>
              <p:nvPr/>
            </p:nvSpPr>
            <p:spPr bwMode="auto">
              <a:xfrm rot="5400000">
                <a:off x="262310" y="5645633"/>
                <a:ext cx="444500" cy="254000"/>
              </a:xfrm>
              <a:prstGeom prst="leftRightArrow">
                <a:avLst>
                  <a:gd name="adj1" fmla="val 50000"/>
                  <a:gd name="adj2" fmla="val 3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Times" pitchFamily="-128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15" name="AutoShape 6"/>
              <p:cNvSpPr>
                <a:spLocks noChangeArrowheads="1"/>
              </p:cNvSpPr>
              <p:nvPr/>
            </p:nvSpPr>
            <p:spPr bwMode="auto">
              <a:xfrm rot="5400000">
                <a:off x="1197900" y="5645633"/>
                <a:ext cx="444500" cy="254000"/>
              </a:xfrm>
              <a:prstGeom prst="leftRightArrow">
                <a:avLst>
                  <a:gd name="adj1" fmla="val 50000"/>
                  <a:gd name="adj2" fmla="val 3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Times" pitchFamily="-128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2" name="Group 12"/>
              <p:cNvGrpSpPr/>
              <p:nvPr/>
            </p:nvGrpSpPr>
            <p:grpSpPr>
              <a:xfrm>
                <a:off x="107503" y="4482080"/>
                <a:ext cx="5626859" cy="674592"/>
                <a:chOff x="107503" y="4482080"/>
                <a:chExt cx="5626859" cy="674592"/>
              </a:xfrm>
            </p:grpSpPr>
            <p:grpSp>
              <p:nvGrpSpPr>
                <p:cNvPr id="93" name="Group 8"/>
                <p:cNvGrpSpPr/>
                <p:nvPr/>
              </p:nvGrpSpPr>
              <p:grpSpPr>
                <a:xfrm>
                  <a:off x="107503" y="4482080"/>
                  <a:ext cx="5626859" cy="674592"/>
                  <a:chOff x="107503" y="4482080"/>
                  <a:chExt cx="5626859" cy="674592"/>
                </a:xfrm>
              </p:grpSpPr>
              <p:sp>
                <p:nvSpPr>
                  <p:cNvPr id="73740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107504" y="4482080"/>
                    <a:ext cx="5544616" cy="628873"/>
                  </a:xfrm>
                  <a:prstGeom prst="parallelogram">
                    <a:avLst>
                      <a:gd name="adj" fmla="val 223325"/>
                    </a:avLst>
                  </a:prstGeom>
                  <a:solidFill>
                    <a:srgbClr val="FEB309">
                      <a:alpha val="65000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374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107503" y="5110953"/>
                    <a:ext cx="4155463" cy="45719"/>
                  </a:xfrm>
                  <a:prstGeom prst="rect">
                    <a:avLst/>
                  </a:prstGeom>
                  <a:solidFill>
                    <a:srgbClr val="FEB309">
                      <a:alpha val="65000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7" name="Parallelogram 6"/>
                  <p:cNvSpPr/>
                  <p:nvPr/>
                </p:nvSpPr>
                <p:spPr>
                  <a:xfrm rot="20160000">
                    <a:off x="4186362" y="4792773"/>
                    <a:ext cx="1548000" cy="45719"/>
                  </a:xfrm>
                  <a:prstGeom prst="parallelogram">
                    <a:avLst>
                      <a:gd name="adj" fmla="val 41889"/>
                    </a:avLst>
                  </a:prstGeom>
                  <a:solidFill>
                    <a:srgbClr val="FEB309">
                      <a:alpha val="65000"/>
                    </a:srgb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73743" name="Rectangle 15"/>
                <p:cNvSpPr>
                  <a:spLocks noChangeArrowheads="1"/>
                </p:cNvSpPr>
                <p:nvPr/>
              </p:nvSpPr>
              <p:spPr bwMode="auto">
                <a:xfrm>
                  <a:off x="1712600" y="4518442"/>
                  <a:ext cx="2587182" cy="4001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 b="1" i="1" dirty="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rPr>
                    <a:t>T</a:t>
                  </a:r>
                  <a:r>
                    <a:rPr lang="en-US" sz="2000" b="1" i="1" dirty="0" smtClean="0">
                      <a:solidFill>
                        <a:prstClr val="black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rPr>
                    <a:t>hermal       exchange</a:t>
                  </a:r>
                  <a:endParaRPr lang="en-US" sz="2000" b="1" i="1" dirty="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16" name="Rounded Rectangle 15"/>
            <p:cNvSpPr/>
            <p:nvPr/>
          </p:nvSpPr>
          <p:spPr>
            <a:xfrm>
              <a:off x="82771" y="4064815"/>
              <a:ext cx="5900080" cy="2369647"/>
            </a:xfrm>
            <a:prstGeom prst="roundRect">
              <a:avLst/>
            </a:prstGeom>
            <a:noFill/>
            <a:ln w="76200" cmpd="tri">
              <a:solidFill>
                <a:schemeClr val="tx1"/>
              </a:solidFill>
            </a:ln>
            <a:effectLst>
              <a:outerShdw blurRad="40005" dist="22987" dir="5400000" algn="tl" rotWithShape="0">
                <a:schemeClr val="bg1">
                  <a:lumMod val="50000"/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1445391" y="3644914"/>
              <a:ext cx="331420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ＭＳ Ｐゴシック" charset="0"/>
                  <a:cs typeface="Arial"/>
                </a:rPr>
                <a:t>1 atm Payload Containment</a:t>
              </a:r>
              <a:endParaRPr lang="en-US" sz="20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9" name="AutoShape 6"/>
            <p:cNvSpPr>
              <a:spLocks noChangeArrowheads="1"/>
            </p:cNvSpPr>
            <p:nvPr/>
          </p:nvSpPr>
          <p:spPr bwMode="auto">
            <a:xfrm>
              <a:off x="7534550" y="6198911"/>
              <a:ext cx="1439524" cy="216000"/>
            </a:xfrm>
            <a:prstGeom prst="leftRightArrow">
              <a:avLst>
                <a:gd name="adj1" fmla="val 50000"/>
                <a:gd name="adj2" fmla="val 35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i="1" dirty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t</a:t>
              </a:r>
              <a:r>
                <a:rPr lang="en-US" sz="1000" i="1" dirty="0" smtClean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o bus</a:t>
              </a:r>
              <a:endParaRPr lang="en-US" sz="1000" i="1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sp>
          <p:nvSpPr>
            <p:cNvPr id="200" name="AutoShape 6"/>
            <p:cNvSpPr>
              <a:spLocks noChangeArrowheads="1"/>
            </p:cNvSpPr>
            <p:nvPr/>
          </p:nvSpPr>
          <p:spPr bwMode="auto">
            <a:xfrm>
              <a:off x="7852336" y="5734556"/>
              <a:ext cx="1170766" cy="216000"/>
            </a:xfrm>
            <a:prstGeom prst="leftRightArrow">
              <a:avLst>
                <a:gd name="adj1" fmla="val 50000"/>
                <a:gd name="adj2" fmla="val 35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i="1" dirty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t</a:t>
              </a:r>
              <a:r>
                <a:rPr lang="en-US" sz="1000" i="1" dirty="0" smtClean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o bus</a:t>
              </a:r>
              <a:endParaRPr lang="en-US" sz="1000" i="1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sp>
          <p:nvSpPr>
            <p:cNvPr id="201" name="AutoShape 6"/>
            <p:cNvSpPr>
              <a:spLocks noChangeArrowheads="1"/>
            </p:cNvSpPr>
            <p:nvPr/>
          </p:nvSpPr>
          <p:spPr bwMode="auto">
            <a:xfrm>
              <a:off x="8447971" y="5149287"/>
              <a:ext cx="575131" cy="216000"/>
            </a:xfrm>
            <a:prstGeom prst="leftRightArrow">
              <a:avLst>
                <a:gd name="adj1" fmla="val 50000"/>
                <a:gd name="adj2" fmla="val 35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i="1" dirty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t</a:t>
              </a:r>
              <a:r>
                <a:rPr lang="en-US" sz="1000" i="1" dirty="0" smtClean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o bus</a:t>
              </a:r>
              <a:endParaRPr lang="en-US" sz="1000" i="1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012158" y="3771149"/>
              <a:ext cx="1989668" cy="587332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dirty="0" smtClean="0">
                  <a:solidFill>
                    <a:prstClr val="black"/>
                  </a:solidFill>
                  <a:latin typeface="Calibri"/>
                </a:rPr>
                <a:t>~</a:t>
              </a:r>
              <a:r>
                <a:rPr lang="en-US" sz="4000" b="1" dirty="0" smtClean="0">
                  <a:solidFill>
                    <a:prstClr val="black"/>
                  </a:solidFill>
                  <a:latin typeface="Calibri"/>
                </a:rPr>
                <a:t> 4U</a:t>
              </a:r>
              <a:endParaRPr lang="en-US" sz="40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Hexagon 24"/>
            <p:cNvSpPr/>
            <p:nvPr/>
          </p:nvSpPr>
          <p:spPr>
            <a:xfrm>
              <a:off x="5022481" y="5664446"/>
              <a:ext cx="778691" cy="683175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 dirty="0" smtClean="0">
                  <a:solidFill>
                    <a:prstClr val="white"/>
                  </a:solidFill>
                  <a:latin typeface="Calibri"/>
                </a:rPr>
                <a:t>p   T RH</a:t>
              </a:r>
              <a:endParaRPr lang="en-US" sz="1600" b="1" i="1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68" name="Elbow Connector 67"/>
            <p:cNvCxnSpPr/>
            <p:nvPr/>
          </p:nvCxnSpPr>
          <p:spPr>
            <a:xfrm rot="10800000" flipV="1">
              <a:off x="4474672" y="5133356"/>
              <a:ext cx="1908768" cy="857034"/>
            </a:xfrm>
            <a:prstGeom prst="bentConnector3">
              <a:avLst>
                <a:gd name="adj1" fmla="val 75062"/>
              </a:avLst>
            </a:prstGeom>
            <a:ln>
              <a:solidFill>
                <a:schemeClr val="tx1"/>
              </a:solidFill>
              <a:headEnd type="triangle"/>
              <a:tailEnd type="triangle"/>
            </a:ln>
            <a:effectLst>
              <a:outerShdw blurRad="40005" dist="22987" dir="5400000" algn="tl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9" name="Elbow Connector 228"/>
            <p:cNvCxnSpPr/>
            <p:nvPr/>
          </p:nvCxnSpPr>
          <p:spPr>
            <a:xfrm rot="10800000" flipV="1">
              <a:off x="5393236" y="5229199"/>
              <a:ext cx="906959" cy="438108"/>
            </a:xfrm>
            <a:prstGeom prst="bentConnector3">
              <a:avLst>
                <a:gd name="adj1" fmla="val 99710"/>
              </a:avLst>
            </a:prstGeom>
            <a:ln>
              <a:solidFill>
                <a:schemeClr val="tx1"/>
              </a:solidFill>
              <a:headEnd type="triangle"/>
              <a:tailEnd type="triangle"/>
            </a:ln>
            <a:effectLst>
              <a:outerShdw blurRad="40005" dist="22987" dir="5400000" algn="tl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9" name="Straight Arrow Connector 168"/>
            <p:cNvCxnSpPr/>
            <p:nvPr/>
          </p:nvCxnSpPr>
          <p:spPr>
            <a:xfrm>
              <a:off x="4789228" y="5036100"/>
              <a:ext cx="1722661" cy="4635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/>
            <p:nvPr/>
          </p:nvCxnSpPr>
          <p:spPr>
            <a:xfrm>
              <a:off x="4970866" y="4948755"/>
              <a:ext cx="1628901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22"/>
            <p:cNvGrpSpPr/>
            <p:nvPr/>
          </p:nvGrpSpPr>
          <p:grpSpPr>
            <a:xfrm>
              <a:off x="6117437" y="4681888"/>
              <a:ext cx="2906722" cy="748358"/>
              <a:chOff x="6128518" y="3928333"/>
              <a:chExt cx="2906722" cy="748358"/>
            </a:xfrm>
          </p:grpSpPr>
          <p:grpSp>
            <p:nvGrpSpPr>
              <p:cNvPr id="95" name="Group 21"/>
              <p:cNvGrpSpPr/>
              <p:nvPr/>
            </p:nvGrpSpPr>
            <p:grpSpPr>
              <a:xfrm>
                <a:off x="6128518" y="3928333"/>
                <a:ext cx="2906722" cy="748358"/>
                <a:chOff x="6153916" y="3945267"/>
                <a:chExt cx="2906722" cy="748358"/>
              </a:xfrm>
            </p:grpSpPr>
            <p:sp>
              <p:nvSpPr>
                <p:cNvPr id="178" name="Rectangle 13"/>
                <p:cNvSpPr>
                  <a:spLocks noChangeArrowheads="1"/>
                </p:cNvSpPr>
                <p:nvPr/>
              </p:nvSpPr>
              <p:spPr bwMode="auto">
                <a:xfrm>
                  <a:off x="6158149" y="4586229"/>
                  <a:ext cx="2173549" cy="107396"/>
                </a:xfrm>
                <a:prstGeom prst="rect">
                  <a:avLst/>
                </a:prstGeom>
                <a:solidFill>
                  <a:srgbClr val="80FF00">
                    <a:alpha val="50000"/>
                  </a:srgbClr>
                </a:solidFill>
                <a:ln w="9525">
                  <a:solidFill>
                    <a:srgbClr val="A6A6A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79" name="Freeform 14"/>
                <p:cNvSpPr>
                  <a:spLocks/>
                </p:cNvSpPr>
                <p:nvPr/>
              </p:nvSpPr>
              <p:spPr bwMode="auto">
                <a:xfrm>
                  <a:off x="8330926" y="3957356"/>
                  <a:ext cx="727347" cy="733425"/>
                </a:xfrm>
                <a:custGeom>
                  <a:avLst/>
                  <a:gdLst/>
                  <a:ahLst/>
                  <a:cxnLst>
                    <a:cxn ang="0">
                      <a:pos x="0" y="336"/>
                    </a:cxn>
                    <a:cxn ang="0">
                      <a:pos x="0" y="288"/>
                    </a:cxn>
                    <a:cxn ang="0">
                      <a:pos x="624" y="0"/>
                    </a:cxn>
                    <a:cxn ang="0">
                      <a:pos x="624" y="48"/>
                    </a:cxn>
                    <a:cxn ang="0">
                      <a:pos x="0" y="336"/>
                    </a:cxn>
                  </a:cxnLst>
                  <a:rect l="0" t="0" r="r" b="b"/>
                  <a:pathLst>
                    <a:path w="624" h="336">
                      <a:moveTo>
                        <a:pt x="0" y="336"/>
                      </a:moveTo>
                      <a:lnTo>
                        <a:pt x="0" y="288"/>
                      </a:lnTo>
                      <a:lnTo>
                        <a:pt x="624" y="0"/>
                      </a:lnTo>
                      <a:lnTo>
                        <a:pt x="624" y="48"/>
                      </a:lnTo>
                      <a:lnTo>
                        <a:pt x="0" y="336"/>
                      </a:lnTo>
                      <a:close/>
                    </a:path>
                  </a:pathLst>
                </a:custGeom>
                <a:solidFill>
                  <a:srgbClr val="80FF00">
                    <a:alpha val="50000"/>
                  </a:srgbClr>
                </a:solidFill>
                <a:ln w="9525">
                  <a:solidFill>
                    <a:srgbClr val="A6A6A6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7" name="Parallelogram 16"/>
                <p:cNvSpPr/>
                <p:nvPr/>
              </p:nvSpPr>
              <p:spPr>
                <a:xfrm>
                  <a:off x="6153916" y="3945267"/>
                  <a:ext cx="2906722" cy="632496"/>
                </a:xfrm>
                <a:prstGeom prst="parallelogram">
                  <a:avLst>
                    <a:gd name="adj" fmla="val 116454"/>
                  </a:avLst>
                </a:prstGeom>
                <a:solidFill>
                  <a:srgbClr val="98FD69">
                    <a:alpha val="50000"/>
                  </a:srgbClr>
                </a:solidFill>
                <a:ln w="6350" cmpd="sng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80" name="Rectangle 15"/>
              <p:cNvSpPr>
                <a:spLocks noChangeArrowheads="1"/>
              </p:cNvSpPr>
              <p:nvPr/>
            </p:nvSpPr>
            <p:spPr bwMode="auto">
              <a:xfrm>
                <a:off x="6216096" y="3979751"/>
                <a:ext cx="223202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i="1" dirty="0" smtClean="0">
                    <a:solidFill>
                      <a:prstClr val="black"/>
                    </a:solidFill>
                    <a:latin typeface="Calibri" charset="0"/>
                    <a:ea typeface="ＭＳ Ｐゴシック" charset="0"/>
                    <a:cs typeface="ＭＳ Ｐゴシック" charset="0"/>
                  </a:rPr>
                  <a:t>P/L Electronics</a:t>
                </a:r>
                <a:endParaRPr lang="en-US" sz="2000" b="1" i="1" dirty="0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cxnSp>
          <p:nvCxnSpPr>
            <p:cNvPr id="273" name="Straight Arrow Connector 272"/>
            <p:cNvCxnSpPr/>
            <p:nvPr/>
          </p:nvCxnSpPr>
          <p:spPr>
            <a:xfrm>
              <a:off x="2169993" y="5979406"/>
              <a:ext cx="401757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728" name="Group 235"/>
          <p:cNvGrpSpPr/>
          <p:nvPr/>
        </p:nvGrpSpPr>
        <p:grpSpPr>
          <a:xfrm>
            <a:off x="237529" y="4064815"/>
            <a:ext cx="3583920" cy="2369647"/>
            <a:chOff x="237529" y="4064815"/>
            <a:chExt cx="3583920" cy="2369647"/>
          </a:xfrm>
        </p:grpSpPr>
        <p:grpSp>
          <p:nvGrpSpPr>
            <p:cNvPr id="73729" name="Group 234"/>
            <p:cNvGrpSpPr/>
            <p:nvPr/>
          </p:nvGrpSpPr>
          <p:grpSpPr>
            <a:xfrm>
              <a:off x="2424777" y="4064815"/>
              <a:ext cx="1396672" cy="2369647"/>
              <a:chOff x="2424777" y="4064815"/>
              <a:chExt cx="1396672" cy="2369647"/>
            </a:xfrm>
          </p:grpSpPr>
          <p:cxnSp>
            <p:nvCxnSpPr>
              <p:cNvPr id="234" name="Straight Connector 233"/>
              <p:cNvCxnSpPr>
                <a:stCxn id="16" idx="0"/>
                <a:endCxn id="16" idx="2"/>
              </p:cNvCxnSpPr>
              <p:nvPr/>
            </p:nvCxnSpPr>
            <p:spPr>
              <a:xfrm>
                <a:off x="3032811" y="4064815"/>
                <a:ext cx="0" cy="2369647"/>
              </a:xfrm>
              <a:prstGeom prst="line">
                <a:avLst/>
              </a:prstGeom>
              <a:ln w="76200" cmpd="tri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/>
              <p:cNvCxnSpPr/>
              <p:nvPr/>
            </p:nvCxnSpPr>
            <p:spPr>
              <a:xfrm flipV="1">
                <a:off x="2424777" y="4251209"/>
                <a:ext cx="1396672" cy="62183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9" name="Hexagon 278"/>
            <p:cNvSpPr/>
            <p:nvPr/>
          </p:nvSpPr>
          <p:spPr>
            <a:xfrm>
              <a:off x="237529" y="4140484"/>
              <a:ext cx="595018" cy="522032"/>
            </a:xfrm>
            <a:prstGeom prst="hexagon">
              <a:avLst/>
            </a:prstGeom>
            <a:solidFill>
              <a:schemeClr val="accent4">
                <a:lumMod val="75000"/>
                <a:alpha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i="1" dirty="0" smtClean="0">
                  <a:solidFill>
                    <a:prstClr val="white"/>
                  </a:solidFill>
                  <a:latin typeface="Calibri"/>
                </a:rPr>
                <a:t>p T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i="1" dirty="0" smtClean="0">
                  <a:solidFill>
                    <a:prstClr val="white"/>
                  </a:solidFill>
                  <a:latin typeface="Calibri"/>
                </a:rPr>
                <a:t>RH</a:t>
              </a:r>
              <a:endParaRPr lang="en-US" sz="1400" b="1" i="1" dirty="0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282" name="Picture 28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4187" flipH="1">
            <a:off x="3917698" y="293287"/>
            <a:ext cx="4743475" cy="358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25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3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Fluidic Delivery System Block Diagram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27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90600"/>
            <a:ext cx="7289800" cy="5467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6477000"/>
            <a:ext cx="1154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Version - 3/10/15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777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5496" y="1066800"/>
            <a:ext cx="8856984" cy="2949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103188" fontAlgn="auto">
              <a:spcBef>
                <a:spcPts val="900"/>
              </a:spcBef>
              <a:spcAft>
                <a:spcPts val="200"/>
              </a:spcAft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/>
                <a:cs typeface="Arial"/>
              </a:rPr>
              <a:t> Radiation sensors</a:t>
            </a:r>
            <a:endParaRPr lang="en-US" sz="2000" b="1" dirty="0">
              <a:solidFill>
                <a:srgbClr val="0000FF"/>
              </a:solidFill>
              <a:latin typeface="Arial"/>
              <a:cs typeface="Arial"/>
            </a:endParaRPr>
          </a:p>
          <a:p>
            <a:pPr marL="925512" lvl="1" indent="-285750" fontAlgn="auto">
              <a:spcBef>
                <a:spcPts val="0"/>
              </a:spcBef>
              <a:spcAft>
                <a:spcPts val="200"/>
              </a:spcAft>
              <a:buSzPct val="70000"/>
              <a:buFont typeface="Wingdings" charset="2"/>
              <a:buChar char="Ø"/>
              <a:defRPr/>
            </a:pPr>
            <a:r>
              <a:rPr lang="en-US" sz="1800" dirty="0" smtClean="0">
                <a:solidFill>
                  <a:prstClr val="black"/>
                </a:solidFill>
                <a:latin typeface="Arial"/>
                <a:cs typeface="Arial"/>
              </a:rPr>
              <a:t>LET spectrometer device: TimePix family solid-state device </a:t>
            </a:r>
          </a:p>
          <a:p>
            <a:pPr marL="1382712" lvl="2" indent="-285750" fontAlgn="auto">
              <a:spcBef>
                <a:spcPts val="0"/>
              </a:spcBef>
              <a:spcAft>
                <a:spcPts val="200"/>
              </a:spcAft>
              <a:buSzPct val="70000"/>
              <a:buFont typeface="Courier New"/>
              <a:buChar char="o"/>
              <a:defRPr/>
            </a:pPr>
            <a:r>
              <a:rPr lang="en-US" sz="1800" dirty="0" smtClean="0">
                <a:solidFill>
                  <a:prstClr val="black"/>
                </a:solidFill>
                <a:latin typeface="Arial"/>
                <a:cs typeface="Arial"/>
              </a:rPr>
              <a:t>energy (LET) measured </a:t>
            </a:r>
          </a:p>
          <a:p>
            <a:pPr marL="1382712" lvl="2" indent="-285750" fontAlgn="auto">
              <a:spcBef>
                <a:spcPts val="0"/>
              </a:spcBef>
              <a:spcAft>
                <a:spcPts val="200"/>
              </a:spcAft>
              <a:buSzPct val="70000"/>
              <a:buFont typeface="Courier New"/>
              <a:buChar char="o"/>
              <a:defRPr/>
            </a:pPr>
            <a:r>
              <a:rPr lang="en-US" sz="1800" dirty="0" smtClean="0">
                <a:solidFill>
                  <a:prstClr val="black"/>
                </a:solidFill>
                <a:latin typeface="Arial"/>
                <a:cs typeface="Arial"/>
              </a:rPr>
              <a:t>direction (crudely) determined</a:t>
            </a:r>
          </a:p>
          <a:p>
            <a:pPr marL="1382712" lvl="2" indent="-285750" fontAlgn="auto">
              <a:spcBef>
                <a:spcPts val="0"/>
              </a:spcBef>
              <a:spcAft>
                <a:spcPts val="200"/>
              </a:spcAft>
              <a:buSzPct val="70000"/>
              <a:buFont typeface="Courier New"/>
              <a:buChar char="o"/>
              <a:defRPr/>
            </a:pPr>
            <a:r>
              <a:rPr lang="en-US" sz="1800" dirty="0" smtClean="0">
                <a:solidFill>
                  <a:prstClr val="black"/>
                </a:solidFill>
                <a:latin typeface="Arial"/>
                <a:cs typeface="Arial"/>
              </a:rPr>
              <a:t>frequent </a:t>
            </a:r>
            <a:r>
              <a:rPr lang="en-US" sz="1800" dirty="0">
                <a:solidFill>
                  <a:prstClr val="black"/>
                </a:solidFill>
                <a:latin typeface="Arial"/>
                <a:cs typeface="Arial"/>
              </a:rPr>
              <a:t>measurement &amp; caching of results; selective </a:t>
            </a:r>
            <a:r>
              <a:rPr lang="en-US" sz="1800" dirty="0" smtClean="0">
                <a:solidFill>
                  <a:prstClr val="black"/>
                </a:solidFill>
                <a:latin typeface="Arial"/>
                <a:cs typeface="Arial"/>
              </a:rPr>
              <a:t>downlink</a:t>
            </a:r>
          </a:p>
          <a:p>
            <a:pPr marL="1382712" lvl="2" indent="-285750" fontAlgn="auto">
              <a:spcBef>
                <a:spcPts val="0"/>
              </a:spcBef>
              <a:spcAft>
                <a:spcPts val="200"/>
              </a:spcAft>
              <a:buSzPct val="70000"/>
              <a:buFont typeface="Courier New"/>
              <a:buChar char="o"/>
              <a:defRPr/>
            </a:pPr>
            <a:r>
              <a:rPr lang="en-US" sz="1800" i="1" dirty="0" smtClean="0">
                <a:solidFill>
                  <a:srgbClr val="0000FF"/>
                </a:solidFill>
                <a:latin typeface="Arial"/>
                <a:cs typeface="Arial"/>
              </a:rPr>
              <a:t>technology demonstration is underway on ISS (JSC) </a:t>
            </a:r>
            <a:endParaRPr lang="en-US" sz="1800" i="1" dirty="0">
              <a:solidFill>
                <a:srgbClr val="0000FF"/>
              </a:solidFill>
              <a:latin typeface="Arial"/>
              <a:cs typeface="Arial"/>
            </a:endParaRPr>
          </a:p>
          <a:p>
            <a:pPr marL="925512" lvl="1" indent="-285750" fontAlgn="auto">
              <a:spcBef>
                <a:spcPts val="1000"/>
              </a:spcBef>
              <a:spcAft>
                <a:spcPts val="200"/>
              </a:spcAft>
              <a:buSzPct val="70000"/>
              <a:buFont typeface="Wingdings" charset="2"/>
              <a:buChar char="Ø"/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Total integrating dosimeter: Teledyne µDOS001 </a:t>
            </a:r>
          </a:p>
          <a:p>
            <a:pPr marL="1382712" lvl="2" indent="-285750" fontAlgn="auto">
              <a:spcBef>
                <a:spcPts val="0"/>
              </a:spcBef>
              <a:spcAft>
                <a:spcPts val="200"/>
              </a:spcAft>
              <a:buSzPct val="70000"/>
              <a:buFont typeface="Wingdings" charset="2"/>
              <a:buChar char="Ø"/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15 µrad resolution; ranged 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analog 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outputs</a:t>
            </a:r>
            <a:endParaRPr lang="en-US" sz="1800" dirty="0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pPr marL="1382712" lvl="2" indent="-285750" fontAlgn="auto">
              <a:spcBef>
                <a:spcPts val="0"/>
              </a:spcBef>
              <a:spcAft>
                <a:spcPts val="200"/>
              </a:spcAft>
              <a:buSzPct val="70000"/>
              <a:buFont typeface="Wingdings" charset="2"/>
              <a:buChar char="Ø"/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highly 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successful on 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LRO</a:t>
            </a:r>
            <a:endParaRPr lang="en-US" sz="18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Payload Configuration: </a:t>
            </a:r>
            <a:r>
              <a:rPr lang="en-US" i="1" dirty="0" smtClean="0"/>
              <a:t>Radiation </a:t>
            </a:r>
            <a:r>
              <a:rPr lang="en-US" i="1" dirty="0" err="1" smtClean="0"/>
              <a:t>Dosimetry</a:t>
            </a:r>
            <a:endParaRPr lang="en-US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253BF-A487-49B2-AFE0-93AC3B5EDB1F}" type="slidenum">
              <a:rPr lang="en-US" altLang="en-US" b="1" smtClean="0">
                <a:cs typeface="ＭＳ Ｐゴシック"/>
              </a:rPr>
              <a:pPr/>
              <a:t>28</a:t>
            </a:fld>
            <a:endParaRPr lang="en-US" altLang="en-US" b="1" dirty="0">
              <a:cs typeface="ＭＳ Ｐゴシック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3312" y="1052737"/>
            <a:ext cx="1462391" cy="936103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83769" y="4502696"/>
            <a:ext cx="2808311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lide Number Placeholder 3"/>
          <p:cNvSpPr txBox="1">
            <a:spLocks/>
          </p:cNvSpPr>
          <p:nvPr/>
        </p:nvSpPr>
        <p:spPr>
          <a:xfrm>
            <a:off x="8172400" y="6114256"/>
            <a:ext cx="9716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5547E6E8-0A58-9A42-BDA5-4CE04D551B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32040" y="5106144"/>
            <a:ext cx="1080120" cy="65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TimePix Chip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4530080"/>
            <a:ext cx="1901370" cy="13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45468" y="5800581"/>
            <a:ext cx="1186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Teledyne dosimeter</a:t>
            </a: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16216" y="4602088"/>
            <a:ext cx="2548496" cy="177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6300192" y="3810000"/>
            <a:ext cx="2880320" cy="761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Typical TimePix frame: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 256 x 256 x 14 bits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 0.25 – 150 </a:t>
            </a:r>
            <a:r>
              <a:rPr kumimoji="0" lang="en-US" sz="16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keV</a:t>
            </a: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/µm LET range</a:t>
            </a: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Slide Number Placeholder 3"/>
          <p:cNvSpPr txBox="1">
            <a:spLocks/>
          </p:cNvSpPr>
          <p:nvPr/>
        </p:nvSpPr>
        <p:spPr>
          <a:xfrm>
            <a:off x="8172400" y="6141640"/>
            <a:ext cx="9716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5547E6E8-0A58-9A42-BDA5-4CE04D551B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9862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BioSentinel</a:t>
            </a:r>
            <a:r>
              <a:rPr lang="en-US" dirty="0"/>
              <a:t>/</a:t>
            </a:r>
            <a:r>
              <a:rPr lang="en-US" dirty="0" smtClean="0"/>
              <a:t>Mars Instrument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idx="1"/>
          </p:nvPr>
        </p:nvSpPr>
        <p:spPr>
          <a:xfrm>
            <a:off x="228600" y="1003301"/>
            <a:ext cx="8229600" cy="4635499"/>
          </a:xfrm>
        </p:spPr>
        <p:txBody>
          <a:bodyPr/>
          <a:lstStyle/>
          <a:p>
            <a:pPr marL="0" indent="0">
              <a:buNone/>
            </a:pPr>
            <a:r>
              <a:rPr lang="en-US" sz="2000" b="1" i="1" dirty="0" smtClean="0"/>
              <a:t>Use the BioSentinel Payload currently in development for EM-1</a:t>
            </a:r>
          </a:p>
          <a:p>
            <a:pPr lvl="1"/>
            <a:r>
              <a:rPr lang="en-US" dirty="0" smtClean="0"/>
              <a:t>18-fluidic </a:t>
            </a:r>
            <a:r>
              <a:rPr lang="en-US" dirty="0"/>
              <a:t>c</a:t>
            </a:r>
            <a:r>
              <a:rPr lang="en-US" dirty="0" smtClean="0"/>
              <a:t>ard </a:t>
            </a:r>
            <a:r>
              <a:rPr lang="en-US" dirty="0" err="1" smtClean="0"/>
              <a:t>BioSensor</a:t>
            </a:r>
            <a:r>
              <a:rPr lang="en-US" dirty="0" smtClean="0"/>
              <a:t> Payload; </a:t>
            </a:r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c</a:t>
            </a:r>
            <a:r>
              <a:rPr lang="en-US" dirty="0" smtClean="0"/>
              <a:t>ard has 16 micro-fluidic wells</a:t>
            </a:r>
          </a:p>
          <a:p>
            <a:pPr lvl="1"/>
            <a:r>
              <a:rPr lang="en-US" dirty="0" smtClean="0"/>
              <a:t>Volume: ~4U (10 cm x 20 cm x 20 cm)</a:t>
            </a:r>
          </a:p>
          <a:p>
            <a:pPr lvl="1"/>
            <a:r>
              <a:rPr lang="en-US" dirty="0" smtClean="0"/>
              <a:t>Mass: 6 </a:t>
            </a:r>
            <a:r>
              <a:rPr lang="en-US" dirty="0"/>
              <a:t>–</a:t>
            </a:r>
            <a:r>
              <a:rPr lang="en-US" dirty="0" smtClean="0"/>
              <a:t> 8 kg</a:t>
            </a:r>
          </a:p>
          <a:p>
            <a:pPr lvl="1"/>
            <a:r>
              <a:rPr lang="en-US" dirty="0" smtClean="0"/>
              <a:t>Power: 5 – 8 W</a:t>
            </a:r>
          </a:p>
          <a:p>
            <a:pPr lvl="1"/>
            <a:r>
              <a:rPr lang="en-US" dirty="0" smtClean="0"/>
              <a:t>Data Volume: 0.2-1 MB/week</a:t>
            </a:r>
          </a:p>
          <a:p>
            <a:pPr lvl="1"/>
            <a:r>
              <a:rPr lang="en-US" dirty="0" smtClean="0"/>
              <a:t>Linear energy </a:t>
            </a:r>
            <a:r>
              <a:rPr lang="en-US" dirty="0"/>
              <a:t>t</a:t>
            </a:r>
            <a:r>
              <a:rPr lang="en-US" dirty="0" smtClean="0"/>
              <a:t>ransfer (LET) Spectrometer</a:t>
            </a:r>
          </a:p>
          <a:p>
            <a:pPr lvl="1"/>
            <a:r>
              <a:rPr lang="en-US" dirty="0" smtClean="0"/>
              <a:t>Total ionizing </a:t>
            </a:r>
            <a:r>
              <a:rPr lang="en-US" dirty="0"/>
              <a:t>d</a:t>
            </a:r>
            <a:r>
              <a:rPr lang="en-US" dirty="0" smtClean="0"/>
              <a:t>ose (TID) Sensor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641979"/>
            <a:ext cx="5334000" cy="4139821"/>
          </a:xfrm>
          <a:prstGeom prst="rect">
            <a:avLst/>
          </a:prstGeom>
        </p:spPr>
      </p:pic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228600" y="3886200"/>
            <a:ext cx="3657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>
            <a:lvl1pPr marL="223655" indent="-22365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6827" indent="-229999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678896" indent="-21889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912065" indent="-229999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135719" indent="-220481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1593572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0239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06904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63570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5000"/>
              </a:lnSpc>
            </a:pPr>
            <a:r>
              <a:rPr lang="en-US" dirty="0" smtClean="0"/>
              <a:t>Attach to Mars 2020 Cruise Stage for power and data relay data to Earth</a:t>
            </a:r>
          </a:p>
          <a:p>
            <a:pPr>
              <a:lnSpc>
                <a:spcPct val="95000"/>
              </a:lnSpc>
              <a:spcBef>
                <a:spcPts val="1032"/>
              </a:spcBef>
            </a:pPr>
            <a:r>
              <a:rPr lang="en-US" dirty="0" smtClean="0"/>
              <a:t>Wet 1 card every ~ 2 weeks over the 9-month Cruise Phase</a:t>
            </a:r>
          </a:p>
          <a:p>
            <a:pPr>
              <a:lnSpc>
                <a:spcPct val="95000"/>
              </a:lnSpc>
              <a:spcBef>
                <a:spcPts val="1032"/>
              </a:spcBef>
            </a:pPr>
            <a:r>
              <a:rPr lang="en-US" dirty="0" smtClean="0"/>
              <a:t>Record consequences of cosmic radiation including solar particle event(s) if they occur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629400" y="2819400"/>
            <a:ext cx="685800" cy="1066800"/>
          </a:xfrm>
          <a:prstGeom prst="straightConnector1">
            <a:avLst/>
          </a:prstGeom>
          <a:ln w="38100" cmpd="sng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4x4_Car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800" y="1752600"/>
            <a:ext cx="1609245" cy="1371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72400" y="3014246"/>
            <a:ext cx="13589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Fluidic Card</a:t>
            </a:r>
          </a:p>
          <a:p>
            <a:pPr algn="r"/>
            <a:r>
              <a:rPr lang="en-US" sz="1600" i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1 of 18</a:t>
            </a:r>
          </a:p>
        </p:txBody>
      </p:sp>
    </p:spTree>
    <p:extLst>
      <p:ext uri="{BB962C8B-B14F-4D97-AF65-F5344CB8AC3E}">
        <p14:creationId xmlns:p14="http://schemas.microsoft.com/office/powerpoint/2010/main" val="291186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ExplorationTemplate_Feb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charset="0"/>
            <a:ea typeface="ＭＳ Ｐゴシック" pitchFamily="-80" charset="-128"/>
            <a:cs typeface="ＭＳ Ｐゴシック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9794</TotalTime>
  <Words>2512</Words>
  <Application>Microsoft Office PowerPoint</Application>
  <PresentationFormat>On-screen Show (4:3)</PresentationFormat>
  <Paragraphs>485</Paragraphs>
  <Slides>29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7" baseType="lpstr">
      <vt:lpstr>MS PGothic</vt:lpstr>
      <vt:lpstr>MS PGothic</vt:lpstr>
      <vt:lpstr>Arial</vt:lpstr>
      <vt:lpstr>Arial Narrow</vt:lpstr>
      <vt:lpstr>Calibri</vt:lpstr>
      <vt:lpstr>Courier New</vt:lpstr>
      <vt:lpstr>Gill Sans MT</vt:lpstr>
      <vt:lpstr>Helvetica</vt:lpstr>
      <vt:lpstr>Helvetica Neue Black Condensed</vt:lpstr>
      <vt:lpstr>Times</vt:lpstr>
      <vt:lpstr>Times New Roman</vt:lpstr>
      <vt:lpstr>Wingdings</vt:lpstr>
      <vt:lpstr>ヒラギノ角ゴ Pro W3</vt:lpstr>
      <vt:lpstr>ヒラギノ角ゴ Pro W6</vt:lpstr>
      <vt:lpstr>Default Theme</vt:lpstr>
      <vt:lpstr>ExplorationTemplate_Feb2011</vt:lpstr>
      <vt:lpstr>4_Office Theme</vt:lpstr>
      <vt:lpstr>Document</vt:lpstr>
      <vt:lpstr>BioSentinel: Mission Development  of a Radiation Biosensor to Gauge DNA Damage and Repair Beyond Low Earth Orbit on a 6U Nanosatellite  Vanessa Kuroda – Communications Subsystem Lead    2015 Interplanetary Small Satellite Conference,  Santa Clara, CA  4/27/15</vt:lpstr>
      <vt:lpstr>PowerPoint Presentation</vt:lpstr>
      <vt:lpstr>BioSentinel Project Objectives</vt:lpstr>
      <vt:lpstr>BioSentinel: A BioSensor in Space</vt:lpstr>
      <vt:lpstr>BioSentinel EM-1 Mission</vt:lpstr>
      <vt:lpstr>Secondary Payload Location on SLS EM-1</vt:lpstr>
      <vt:lpstr>BioSentinel EM-1 Spacecraft</vt:lpstr>
      <vt:lpstr>PowerPoint Presentation</vt:lpstr>
      <vt:lpstr>BioSentinel Launch and Deployment ConOps</vt:lpstr>
      <vt:lpstr>BioSentinel Month-in-the-Life ConOps</vt:lpstr>
      <vt:lpstr>BioSentinel (Potential) Firsts &amp; Challenges</vt:lpstr>
      <vt:lpstr>PowerPoint Presentation</vt:lpstr>
      <vt:lpstr>Antenna FOV &amp; Achievable Data Rate</vt:lpstr>
      <vt:lpstr>Attitude Pointing During Communication</vt:lpstr>
      <vt:lpstr>BioSentinel (Potential) Firsts &amp; Challenges</vt:lpstr>
      <vt:lpstr>Questions? vanessa.m.kuroda@nasa.gov </vt:lpstr>
      <vt:lpstr>BioSentinel</vt:lpstr>
      <vt:lpstr>BioSentinel Teaming </vt:lpstr>
      <vt:lpstr>BioSentinel Relevance to SKGs</vt:lpstr>
      <vt:lpstr>BioSentinel Science Concept</vt:lpstr>
      <vt:lpstr>BioSentinel EM-1 Mission Overview</vt:lpstr>
      <vt:lpstr>BioSentinel Spacecraft Internal Configuration</vt:lpstr>
      <vt:lpstr>16-Well (4x4) Fluidic Card Stack</vt:lpstr>
      <vt:lpstr>BioSentinel Spacecraft Functional Block Diagram</vt:lpstr>
      <vt:lpstr>PowerPoint Presentation</vt:lpstr>
      <vt:lpstr>PowerPoint Presentation</vt:lpstr>
      <vt:lpstr>Fluidic Delivery System Block Diagram</vt:lpstr>
      <vt:lpstr>Payload Configuration: Radiation Dosimetry</vt:lpstr>
      <vt:lpstr>BioSentinel/Mars Instrument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Comments on the NRC Pathways Report</dc:title>
  <dc:creator>zpirtle</dc:creator>
  <cp:lastModifiedBy>Kuroda, Vanessa (ARC-RE)</cp:lastModifiedBy>
  <cp:revision>215</cp:revision>
  <cp:lastPrinted>2014-07-01T18:16:02Z</cp:lastPrinted>
  <dcterms:created xsi:type="dcterms:W3CDTF">2015-03-08T07:25:57Z</dcterms:created>
  <dcterms:modified xsi:type="dcterms:W3CDTF">2015-04-21T22:25:23Z</dcterms:modified>
</cp:coreProperties>
</file>