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69" r:id="rId3"/>
    <p:sldId id="258" r:id="rId4"/>
    <p:sldId id="275" r:id="rId5"/>
    <p:sldId id="260" r:id="rId6"/>
    <p:sldId id="267" r:id="rId7"/>
    <p:sldId id="262" r:id="rId8"/>
    <p:sldId id="263" r:id="rId9"/>
    <p:sldId id="276" r:id="rId10"/>
    <p:sldId id="277" r:id="rId11"/>
    <p:sldId id="279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96" autoAdjust="0"/>
  </p:normalViewPr>
  <p:slideViewPr>
    <p:cSldViewPr snapToGrid="0" snapToObjects="1">
      <p:cViewPr>
        <p:scale>
          <a:sx n="116" d="100"/>
          <a:sy n="116" d="100"/>
        </p:scale>
        <p:origin x="-5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4732A-E4E5-7C4F-B6AD-62E32ABAD03F}" type="datetimeFigureOut">
              <a:rPr lang="en-US" smtClean="0"/>
              <a:t>4/29/14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C9A1B-B54D-1B45-9A56-C40C7061D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09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Good afternoon, my name is Pez</a:t>
            </a:r>
            <a:r>
              <a:rPr lang="en-US" sz="1200" baseline="0" dirty="0" smtClean="0"/>
              <a:t> Zarifian and I am a Systems Engineer in JPL’s Advance Concept Group. This presentation is about Team Xc, which is </a:t>
            </a:r>
            <a:r>
              <a:rPr lang="en-US" sz="1200" b="1" baseline="0" dirty="0" smtClean="0"/>
              <a:t>JPL’s collaborative design team </a:t>
            </a:r>
            <a:r>
              <a:rPr lang="en-US" sz="1200" baseline="0" dirty="0" smtClean="0"/>
              <a:t>for CubeSats, NanoSats and SmallSats. Before I tell you about Team Xc, I’d like to tell you a bit about the Team X which is </a:t>
            </a:r>
            <a:r>
              <a:rPr lang="en-US" sz="1200" b="1" baseline="0" dirty="0" smtClean="0"/>
              <a:t>JPL’s concurrent engineering team for rapid design and analysis of space mission concepts.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C9A1B-B54D-1B45-9A56-C40C7061D0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8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2" y="4343400"/>
            <a:ext cx="5485778" cy="4116366"/>
          </a:xfrm>
          <a:noFill/>
          <a:ln/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Back in 1995 the formulation office at JPL recognized the need for Team X when they recognized the potential of concurrent engineering as oppose to the traditional engineering methods. What happened at that time was that the program offices spun up a team of systems engineers and SMEs every time they needed to study a concept. They soon realized that…</a:t>
            </a:r>
          </a:p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  <a:p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Traditional method:  working in cubicles, writing ICDs, occasional interaction with other design team members.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Concurrent engineering: </a:t>
            </a:r>
            <a:r>
              <a:rPr lang="en-US" sz="1800" dirty="0" smtClean="0"/>
              <a:t>Diverse specialists working in real time, in the same place, with shared data, to yield an integrated design	</a:t>
            </a:r>
            <a:endParaRPr lang="en-US" dirty="0" smtClean="0">
              <a:latin typeface="Arial" pitchFamily="34" charset="0"/>
              <a:ea typeface="ＭＳ Ｐゴシック" pitchFamily="34" charset="-128"/>
            </a:endParaRPr>
          </a:p>
          <a:p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Benefits:  Lower cost, much quicker, less chance for design inconsistencies.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latin typeface="Times New Roman" charset="0"/>
                <a:ea typeface="MS PGothic" charset="0"/>
                <a:cs typeface="Times New Roman" charset="0"/>
              </a:rPr>
              <a:t>TeamXc’s business</a:t>
            </a:r>
            <a:r>
              <a:rPr lang="en-US" sz="2400" baseline="0" dirty="0" smtClean="0">
                <a:latin typeface="Times New Roman" charset="0"/>
                <a:ea typeface="MS PGothic" charset="0"/>
                <a:cs typeface="Times New Roman" charset="0"/>
              </a:rPr>
              <a:t> model matches the CubeSat paradigm in the sense that we are agile and cost effective</a:t>
            </a:r>
            <a:endParaRPr lang="en-US" sz="2400" b="0" dirty="0" smtClean="0">
              <a:latin typeface="Times New Roman" charset="0"/>
              <a:ea typeface="MS PGothic" charset="0"/>
              <a:cs typeface="Times New Roman" charset="0"/>
            </a:endParaRPr>
          </a:p>
          <a:p>
            <a:pPr eaLnBrk="1" hangingPunct="1">
              <a:buFont typeface="Wingdings 2" charset="0"/>
              <a:buNone/>
            </a:pPr>
            <a:endParaRPr lang="en-US" sz="1200" b="0" dirty="0" smtClean="0">
              <a:latin typeface="Times New Roman" charset="0"/>
              <a:ea typeface="MS PGothic" charset="0"/>
              <a:cs typeface="Times New Roman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C8B52C62-2B20-4342-B85A-C4EA95D290EF}" type="slidenum">
              <a:rPr lang="en-US" sz="1200">
                <a:cs typeface="Arial" charset="0"/>
              </a:rPr>
              <a:pPr eaLnBrk="1" hangingPunct="1"/>
              <a:t>3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r>
              <a:rPr lang="en-US" dirty="0" smtClean="0">
                <a:latin typeface="Times New Roman" charset="0"/>
                <a:cs typeface="Times New Roman" charset="0"/>
              </a:rPr>
              <a:t>Inputs: Customer may approach Team X</a:t>
            </a:r>
            <a:r>
              <a:rPr lang="en-US" baseline="-25000" dirty="0" smtClean="0">
                <a:latin typeface="Times New Roman" charset="0"/>
                <a:cs typeface="Times New Roman" charset="0"/>
              </a:rPr>
              <a:t>c</a:t>
            </a:r>
            <a:r>
              <a:rPr lang="en-US" dirty="0" smtClean="0">
                <a:latin typeface="Times New Roman" charset="0"/>
                <a:cs typeface="Times New Roman" charset="0"/>
              </a:rPr>
              <a:t> with one following as examples: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b="0" dirty="0" smtClean="0">
                <a:latin typeface="Times New Roman" charset="0"/>
                <a:cs typeface="Times New Roman" charset="0"/>
              </a:rPr>
              <a:t>Science / technology mission objective (e.g. science measurement, demo flight hardware)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b="0" dirty="0" smtClean="0">
                <a:latin typeface="Times New Roman" charset="0"/>
                <a:cs typeface="Times New Roman" charset="0"/>
              </a:rPr>
              <a:t>Science / technology payload to fly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b="0" dirty="0" smtClean="0">
                <a:latin typeface="Times New Roman" charset="0"/>
                <a:cs typeface="Times New Roman" charset="0"/>
              </a:rPr>
              <a:t>Spacecraft / Launch opportunity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b="0" dirty="0" smtClean="0">
                <a:latin typeface="Times New Roman" charset="0"/>
                <a:cs typeface="Times New Roman" charset="0"/>
              </a:rPr>
              <a:t>Mission concept that was already proposed </a:t>
            </a:r>
          </a:p>
          <a:p>
            <a:endParaRPr lang="en-US" dirty="0">
              <a:ea typeface="MS PGothic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D188DFF9-F399-8E4F-B7F7-09DEC2F90ACC}" type="slidenum">
              <a:rPr lang="en-US" sz="1200">
                <a:cs typeface="Arial" charset="0"/>
              </a:rPr>
              <a:pPr eaLnBrk="1" hangingPunct="1"/>
              <a:t>5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CFF51132-E27E-7148-A086-7F08FD9D258D}" type="slidenum">
              <a:rPr lang="en-US" sz="1200">
                <a:cs typeface="Arial" charset="0"/>
              </a:rPr>
              <a:pPr eaLnBrk="1" hangingPunct="1"/>
              <a:t>6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8A1F7A28-8427-2A44-9AE4-CD9A3D6CD64C}" type="slidenum">
              <a:rPr lang="en-US" sz="1200">
                <a:cs typeface="Arial" charset="0"/>
              </a:rPr>
              <a:pPr eaLnBrk="1" hangingPunct="1"/>
              <a:t>7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90E5C808-E021-614E-A4C7-58EC028CC639}" type="slidenum">
              <a:rPr lang="en-US" sz="1200">
                <a:cs typeface="Arial" charset="0"/>
              </a:rPr>
              <a:pPr eaLnBrk="1" hangingPunct="1"/>
              <a:t>9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90E5C808-E021-614E-A4C7-58EC028CC639}" type="slidenum">
              <a:rPr lang="en-US" sz="1200">
                <a:cs typeface="Arial" charset="0"/>
              </a:rPr>
              <a:pPr eaLnBrk="1" hangingPunct="1"/>
              <a:t>10</a:t>
            </a:fld>
            <a:endParaRPr lang="en-US" sz="120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3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8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1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7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5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67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8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2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607DA-2C68-D044-AB2D-C3579FC9C2D5}" type="datetimeFigureOut">
              <a:rPr lang="en-US" smtClean="0"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7EA7DC-7DFF-4345-BE26-3DBBAE5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0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cs typeface="+mn-cs"/>
            </a:endParaRPr>
          </a:p>
        </p:txBody>
      </p:sp>
      <p:sp>
        <p:nvSpPr>
          <p:cNvPr id="19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8207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chemeClr val="bg1"/>
              </a:solidFill>
              <a:cs typeface="+mn-cs"/>
            </a:endParaRP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152400"/>
            <a:ext cx="731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6075" y="1057275"/>
            <a:ext cx="8616950" cy="544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16700"/>
            <a:ext cx="1905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 b="1">
                <a:solidFill>
                  <a:srgbClr val="DDDDDD"/>
                </a:solidFill>
              </a:defRPr>
            </a:lvl1pPr>
          </a:lstStyle>
          <a:p>
            <a:pPr>
              <a:defRPr/>
            </a:pPr>
            <a:fld id="{ABAD0E45-BC16-BE4A-B11B-307C9D599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Line 7"/>
          <p:cNvSpPr>
            <a:spLocks noChangeShapeType="1"/>
          </p:cNvSpPr>
          <p:nvPr userDrawn="1"/>
        </p:nvSpPr>
        <p:spPr bwMode="auto">
          <a:xfrm>
            <a:off x="0" y="820738"/>
            <a:ext cx="91440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650"/>
            <a:ext cx="2825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 b="1" smtClean="0">
                <a:solidFill>
                  <a:srgbClr val="DDDDDD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Feb 28, 2014</a:t>
            </a:r>
          </a:p>
        </p:txBody>
      </p:sp>
      <p:sp>
        <p:nvSpPr>
          <p:cNvPr id="25" name="Text Box 9"/>
          <p:cNvSpPr txBox="1">
            <a:spLocks noChangeArrowheads="1"/>
          </p:cNvSpPr>
          <p:nvPr userDrawn="1"/>
        </p:nvSpPr>
        <p:spPr bwMode="auto">
          <a:xfrm>
            <a:off x="1778747" y="6584958"/>
            <a:ext cx="558650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18288" bIns="0" anchor="b" anchorCtr="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600" b="1" dirty="0" smtClean="0">
                <a:solidFill>
                  <a:srgbClr val="DDDDDD"/>
                </a:solidFill>
                <a:cs typeface="+mn-cs"/>
              </a:rPr>
              <a:t>"(c) 2013 California Institute of Technology. Government sponsorship acknowledged."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600" b="1" dirty="0" smtClean="0">
                <a:solidFill>
                  <a:srgbClr val="DDDDDD"/>
                </a:solidFill>
                <a:cs typeface="+mn-cs"/>
              </a:rPr>
              <a:t>"This document has been reviewed and determined not to contain export controlled technical data." </a:t>
            </a:r>
            <a:endParaRPr lang="en-US" sz="600" b="1" dirty="0" smtClean="0">
              <a:solidFill>
                <a:srgbClr val="CC0000"/>
              </a:solidFill>
              <a:cs typeface="+mn-cs"/>
            </a:endParaRPr>
          </a:p>
        </p:txBody>
      </p:sp>
      <p:sp>
        <p:nvSpPr>
          <p:cNvPr id="26" name="Line 10"/>
          <p:cNvSpPr>
            <a:spLocks noChangeShapeType="1"/>
          </p:cNvSpPr>
          <p:nvPr userDrawn="1"/>
        </p:nvSpPr>
        <p:spPr bwMode="auto">
          <a:xfrm>
            <a:off x="0" y="6581775"/>
            <a:ext cx="91440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" name="Picture 11" descr="TmXLogo_dark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1066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2" descr="JPL Logo 4 TeamX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60338"/>
            <a:ext cx="838200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33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teven.E.Matousek@jpl.nasa.gov" TargetMode="External"/><Relationship Id="rId3" Type="http://schemas.openxmlformats.org/officeDocument/2006/relationships/hyperlink" Target="mailto:Pezhman.Zarifian@jpl.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amxc_1_cove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" r="1065" b="1466"/>
          <a:stretch/>
        </p:blipFill>
        <p:spPr>
          <a:xfrm>
            <a:off x="0" y="-76132"/>
            <a:ext cx="9159659" cy="6934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113" y="4048591"/>
            <a:ext cx="5926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Pez Zarifian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April 29th, 2014</a:t>
            </a:r>
            <a:endParaRPr lang="en-US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728188"/>
            <a:ext cx="9145548" cy="129812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201269"/>
            <a:ext cx="9144000" cy="582083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756" y="6328487"/>
            <a:ext cx="1074941" cy="320990"/>
          </a:xfrm>
          <a:prstGeom prst="rect">
            <a:avLst/>
          </a:prstGeom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778747" y="6469506"/>
            <a:ext cx="558650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18288" bIns="0" anchor="b" anchorCtr="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600" b="1" dirty="0" smtClean="0">
                <a:solidFill>
                  <a:srgbClr val="DDDDDD"/>
                </a:solidFill>
                <a:cs typeface="+mn-cs"/>
              </a:rPr>
              <a:t>"(c) 2013 California Institute of Technology. Government sponsorship acknowledged."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600" b="1" dirty="0" smtClean="0">
                <a:solidFill>
                  <a:srgbClr val="DDDDDD"/>
                </a:solidFill>
                <a:cs typeface="+mn-cs"/>
              </a:rPr>
              <a:t>"This document has been reviewed and determined not to contain export controlled technical data." </a:t>
            </a:r>
            <a:endParaRPr lang="en-US" sz="600" b="1" dirty="0" smtClean="0">
              <a:solidFill>
                <a:srgbClr val="CC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15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6950" cy="5441950"/>
          </a:xfrm>
        </p:spPr>
        <p:txBody>
          <a:bodyPr/>
          <a:lstStyle/>
          <a:p>
            <a:r>
              <a:rPr lang="en-US" sz="3000" dirty="0" smtClean="0">
                <a:latin typeface="Times New Roman"/>
                <a:cs typeface="Times New Roman"/>
              </a:rPr>
              <a:t>Traditional Engineering– Serial</a:t>
            </a:r>
          </a:p>
          <a:p>
            <a:endParaRPr lang="en-US" sz="1800" dirty="0" smtClean="0">
              <a:latin typeface="Times New Roman"/>
              <a:cs typeface="Times New Roman"/>
            </a:endParaRPr>
          </a:p>
          <a:p>
            <a:endParaRPr lang="en-US" sz="1800" dirty="0" smtClean="0">
              <a:latin typeface="Times New Roman"/>
              <a:cs typeface="Times New Roman"/>
            </a:endParaRPr>
          </a:p>
          <a:p>
            <a:endParaRPr lang="en-US" sz="1800" dirty="0" smtClean="0">
              <a:latin typeface="Times New Roman"/>
              <a:cs typeface="Times New Roman"/>
            </a:endParaRPr>
          </a:p>
          <a:p>
            <a:endParaRPr lang="en-US" sz="1800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1800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1800" dirty="0" smtClean="0">
              <a:latin typeface="Times New Roman"/>
              <a:cs typeface="Times New Roman"/>
            </a:endParaRPr>
          </a:p>
          <a:p>
            <a:r>
              <a:rPr lang="en-US" sz="3000" dirty="0" smtClean="0">
                <a:latin typeface="Times New Roman"/>
                <a:cs typeface="Times New Roman"/>
              </a:rPr>
              <a:t>Concurrent Engineering – Parallel</a:t>
            </a:r>
          </a:p>
        </p:txBody>
      </p:sp>
      <p:pic>
        <p:nvPicPr>
          <p:cNvPr id="6149" name="Picture 22" descr="MCj0090663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990" y="1638207"/>
            <a:ext cx="1517142" cy="153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2274258" y="1960030"/>
            <a:ext cx="6194958" cy="1278465"/>
            <a:chOff x="2274258" y="1960030"/>
            <a:chExt cx="6194958" cy="1278465"/>
          </a:xfrm>
        </p:grpSpPr>
        <p:grpSp>
          <p:nvGrpSpPr>
            <p:cNvPr id="6150" name="Group 23"/>
            <p:cNvGrpSpPr>
              <a:grpSpLocks/>
            </p:cNvGrpSpPr>
            <p:nvPr/>
          </p:nvGrpSpPr>
          <p:grpSpPr bwMode="auto">
            <a:xfrm>
              <a:off x="2274258" y="1960030"/>
              <a:ext cx="6194958" cy="889933"/>
              <a:chOff x="336" y="2966"/>
              <a:chExt cx="5088" cy="730"/>
            </a:xfrm>
          </p:grpSpPr>
          <p:grpSp>
            <p:nvGrpSpPr>
              <p:cNvPr id="6153" name="Group 24"/>
              <p:cNvGrpSpPr>
                <a:grpSpLocks/>
              </p:cNvGrpSpPr>
              <p:nvPr/>
            </p:nvGrpSpPr>
            <p:grpSpPr bwMode="auto">
              <a:xfrm>
                <a:off x="336" y="2966"/>
                <a:ext cx="5088" cy="576"/>
                <a:chOff x="336" y="2966"/>
                <a:chExt cx="5088" cy="576"/>
              </a:xfrm>
            </p:grpSpPr>
            <p:grpSp>
              <p:nvGrpSpPr>
                <p:cNvPr id="6171" name="Group 25"/>
                <p:cNvGrpSpPr>
                  <a:grpSpLocks/>
                </p:cNvGrpSpPr>
                <p:nvPr/>
              </p:nvGrpSpPr>
              <p:grpSpPr bwMode="auto">
                <a:xfrm>
                  <a:off x="336" y="2966"/>
                  <a:ext cx="576" cy="576"/>
                  <a:chOff x="336" y="2966"/>
                  <a:chExt cx="576" cy="576"/>
                </a:xfrm>
              </p:grpSpPr>
              <p:sp>
                <p:nvSpPr>
                  <p:cNvPr id="6175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336" y="2966"/>
                    <a:ext cx="576" cy="576"/>
                  </a:xfrm>
                  <a:prstGeom prst="ellipse">
                    <a:avLst/>
                  </a:prstGeom>
                  <a:solidFill>
                    <a:srgbClr val="FFCC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76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4" y="3139"/>
                    <a:ext cx="480" cy="231"/>
                  </a:xfrm>
                  <a:prstGeom prst="rect">
                    <a:avLst/>
                  </a:prstGeom>
                  <a:solidFill>
                    <a:srgbClr val="FFCC00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0"/>
                      </a:spcBef>
                    </a:pPr>
                    <a:r>
                      <a:rPr lang="en-US" sz="1400" b="1" i="1" dirty="0">
                        <a:latin typeface="Helvetica" charset="0"/>
                      </a:rPr>
                      <a:t>Start</a:t>
                    </a:r>
                  </a:p>
                </p:txBody>
              </p:sp>
            </p:grpSp>
            <p:grpSp>
              <p:nvGrpSpPr>
                <p:cNvPr id="6172" name="Group 28"/>
                <p:cNvGrpSpPr>
                  <a:grpSpLocks/>
                </p:cNvGrpSpPr>
                <p:nvPr/>
              </p:nvGrpSpPr>
              <p:grpSpPr bwMode="auto">
                <a:xfrm>
                  <a:off x="4848" y="2966"/>
                  <a:ext cx="576" cy="576"/>
                  <a:chOff x="4848" y="2966"/>
                  <a:chExt cx="576" cy="576"/>
                </a:xfrm>
              </p:grpSpPr>
              <p:sp>
                <p:nvSpPr>
                  <p:cNvPr id="6173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2966"/>
                    <a:ext cx="576" cy="576"/>
                  </a:xfrm>
                  <a:prstGeom prst="ellipse">
                    <a:avLst/>
                  </a:prstGeom>
                  <a:solidFill>
                    <a:srgbClr val="FFCC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74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6" y="3139"/>
                    <a:ext cx="480" cy="231"/>
                  </a:xfrm>
                  <a:prstGeom prst="rect">
                    <a:avLst/>
                  </a:prstGeom>
                  <a:solidFill>
                    <a:srgbClr val="FFCC00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sz="1400" b="1" i="1" dirty="0">
                        <a:latin typeface="Helvetica" charset="0"/>
                      </a:rPr>
                      <a:t>End</a:t>
                    </a:r>
                  </a:p>
                </p:txBody>
              </p:sp>
            </p:grpSp>
          </p:grpSp>
          <p:sp>
            <p:nvSpPr>
              <p:cNvPr id="6154" name="Text Box 31"/>
              <p:cNvSpPr txBox="1">
                <a:spLocks noChangeArrowheads="1"/>
              </p:cNvSpPr>
              <p:nvPr/>
            </p:nvSpPr>
            <p:spPr bwMode="auto">
              <a:xfrm>
                <a:off x="1008" y="3048"/>
                <a:ext cx="903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Provide Staff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55" name="Text Box 32"/>
              <p:cNvSpPr txBox="1">
                <a:spLocks noChangeArrowheads="1"/>
              </p:cNvSpPr>
              <p:nvPr/>
            </p:nvSpPr>
            <p:spPr bwMode="auto">
              <a:xfrm>
                <a:off x="2026" y="3048"/>
                <a:ext cx="1056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Subsystem Design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56" name="Text Box 33"/>
              <p:cNvSpPr txBox="1">
                <a:spLocks noChangeArrowheads="1"/>
              </p:cNvSpPr>
              <p:nvPr/>
            </p:nvSpPr>
            <p:spPr bwMode="auto">
              <a:xfrm>
                <a:off x="3197" y="3048"/>
                <a:ext cx="816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System Trades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57" name="Line 34"/>
              <p:cNvSpPr>
                <a:spLocks noChangeShapeType="1"/>
              </p:cNvSpPr>
              <p:nvPr/>
            </p:nvSpPr>
            <p:spPr bwMode="auto">
              <a:xfrm rot="5328390">
                <a:off x="959" y="3207"/>
                <a:ext cx="1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8" name="Line 35"/>
              <p:cNvSpPr>
                <a:spLocks noChangeShapeType="1"/>
              </p:cNvSpPr>
              <p:nvPr/>
            </p:nvSpPr>
            <p:spPr bwMode="auto">
              <a:xfrm rot="5328390">
                <a:off x="1967" y="3193"/>
                <a:ext cx="1" cy="1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9" name="Line 36"/>
              <p:cNvSpPr>
                <a:spLocks noChangeShapeType="1"/>
              </p:cNvSpPr>
              <p:nvPr/>
            </p:nvSpPr>
            <p:spPr bwMode="auto">
              <a:xfrm rot="5328390">
                <a:off x="3137" y="3196"/>
                <a:ext cx="1" cy="1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0" name="Line 37"/>
              <p:cNvSpPr>
                <a:spLocks noChangeShapeType="1"/>
              </p:cNvSpPr>
              <p:nvPr/>
            </p:nvSpPr>
            <p:spPr bwMode="auto">
              <a:xfrm rot="5328390">
                <a:off x="4799" y="3209"/>
                <a:ext cx="0" cy="9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161" name="Group 38"/>
              <p:cNvGrpSpPr>
                <a:grpSpLocks/>
              </p:cNvGrpSpPr>
              <p:nvPr/>
            </p:nvGrpSpPr>
            <p:grpSpPr bwMode="auto">
              <a:xfrm>
                <a:off x="2352" y="3456"/>
                <a:ext cx="2112" cy="240"/>
                <a:chOff x="2256" y="2112"/>
                <a:chExt cx="2112" cy="240"/>
              </a:xfrm>
            </p:grpSpPr>
            <p:sp>
              <p:nvSpPr>
                <p:cNvPr id="6168" name="Line 39"/>
                <p:cNvSpPr>
                  <a:spLocks noChangeShapeType="1"/>
                </p:cNvSpPr>
                <p:nvPr/>
              </p:nvSpPr>
              <p:spPr bwMode="auto">
                <a:xfrm>
                  <a:off x="4368" y="211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69" name="Line 40"/>
                <p:cNvSpPr>
                  <a:spLocks noChangeShapeType="1"/>
                </p:cNvSpPr>
                <p:nvPr/>
              </p:nvSpPr>
              <p:spPr bwMode="auto">
                <a:xfrm>
                  <a:off x="2256" y="211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70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2256" y="2352"/>
                  <a:ext cx="21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62" name="Group 42"/>
              <p:cNvGrpSpPr>
                <a:grpSpLocks/>
              </p:cNvGrpSpPr>
              <p:nvPr/>
            </p:nvGrpSpPr>
            <p:grpSpPr bwMode="auto">
              <a:xfrm>
                <a:off x="2640" y="3456"/>
                <a:ext cx="912" cy="148"/>
                <a:chOff x="2640" y="3456"/>
                <a:chExt cx="912" cy="148"/>
              </a:xfrm>
            </p:grpSpPr>
            <p:sp>
              <p:nvSpPr>
                <p:cNvPr id="6165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3552" y="3458"/>
                  <a:ext cx="0" cy="14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66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642" y="3456"/>
                  <a:ext cx="0" cy="14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67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640" y="3600"/>
                  <a:ext cx="912" cy="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163" name="Text Box 46"/>
              <p:cNvSpPr txBox="1">
                <a:spLocks noChangeArrowheads="1"/>
              </p:cNvSpPr>
              <p:nvPr/>
            </p:nvSpPr>
            <p:spPr bwMode="auto">
              <a:xfrm>
                <a:off x="4128" y="3044"/>
                <a:ext cx="624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Cost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64" name="Line 47"/>
              <p:cNvSpPr>
                <a:spLocks noChangeShapeType="1"/>
              </p:cNvSpPr>
              <p:nvPr/>
            </p:nvSpPr>
            <p:spPr bwMode="auto">
              <a:xfrm rot="5328390">
                <a:off x="4069" y="3195"/>
                <a:ext cx="1" cy="1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51" name="Text Box 50"/>
            <p:cNvSpPr txBox="1">
              <a:spLocks noChangeArrowheads="1"/>
            </p:cNvSpPr>
            <p:nvPr/>
          </p:nvSpPr>
          <p:spPr bwMode="auto">
            <a:xfrm>
              <a:off x="4445676" y="2899941"/>
              <a:ext cx="299683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CC0000"/>
                  </a:solidFill>
                </a:rPr>
                <a:t>Delays, inconsistencies, </a:t>
              </a:r>
              <a:r>
                <a:rPr lang="en-US" sz="1600" b="1" dirty="0" smtClean="0">
                  <a:solidFill>
                    <a:srgbClr val="CC0000"/>
                  </a:solidFill>
                </a:rPr>
                <a:t>high </a:t>
              </a:r>
              <a:r>
                <a:rPr lang="en-US" sz="1600" b="1" dirty="0" smtClean="0">
                  <a:solidFill>
                    <a:srgbClr val="CC0000"/>
                  </a:solidFill>
                </a:rPr>
                <a:t>cost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3703958" y="4357640"/>
            <a:ext cx="4796097" cy="1473670"/>
            <a:chOff x="240" y="1458"/>
            <a:chExt cx="3600" cy="1106"/>
          </a:xfrm>
        </p:grpSpPr>
        <p:sp>
          <p:nvSpPr>
            <p:cNvPr id="6177" name="Oval 5"/>
            <p:cNvSpPr>
              <a:spLocks noChangeArrowheads="1"/>
            </p:cNvSpPr>
            <p:nvPr/>
          </p:nvSpPr>
          <p:spPr bwMode="auto">
            <a:xfrm>
              <a:off x="240" y="1723"/>
              <a:ext cx="576" cy="576"/>
            </a:xfrm>
            <a:prstGeom prst="ellipse">
              <a:avLst/>
            </a:prstGeom>
            <a:solidFill>
              <a:srgbClr val="0066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8" name="Text Box 6"/>
            <p:cNvSpPr txBox="1">
              <a:spLocks noChangeArrowheads="1"/>
            </p:cNvSpPr>
            <p:nvPr/>
          </p:nvSpPr>
          <p:spPr bwMode="auto">
            <a:xfrm>
              <a:off x="288" y="1895"/>
              <a:ext cx="480" cy="231"/>
            </a:xfrm>
            <a:prstGeom prst="rect">
              <a:avLst/>
            </a:prstGeom>
            <a:solidFill>
              <a:srgbClr val="0066CC"/>
            </a:soli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i="1">
                  <a:latin typeface="Helvetica" charset="0"/>
                </a:rPr>
                <a:t>Start</a:t>
              </a:r>
            </a:p>
          </p:txBody>
        </p:sp>
        <p:grpSp>
          <p:nvGrpSpPr>
            <p:cNvPr id="6179" name="Group 7"/>
            <p:cNvGrpSpPr>
              <a:grpSpLocks/>
            </p:cNvGrpSpPr>
            <p:nvPr/>
          </p:nvGrpSpPr>
          <p:grpSpPr bwMode="auto">
            <a:xfrm>
              <a:off x="3264" y="1723"/>
              <a:ext cx="576" cy="576"/>
              <a:chOff x="3264" y="1723"/>
              <a:chExt cx="576" cy="576"/>
            </a:xfrm>
          </p:grpSpPr>
          <p:sp>
            <p:nvSpPr>
              <p:cNvPr id="6192" name="Oval 8"/>
              <p:cNvSpPr>
                <a:spLocks noChangeArrowheads="1"/>
              </p:cNvSpPr>
              <p:nvPr/>
            </p:nvSpPr>
            <p:spPr bwMode="auto">
              <a:xfrm>
                <a:off x="3264" y="1723"/>
                <a:ext cx="576" cy="576"/>
              </a:xfrm>
              <a:prstGeom prst="ellipse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3" name="Text Box 9"/>
              <p:cNvSpPr txBox="1">
                <a:spLocks noChangeArrowheads="1"/>
              </p:cNvSpPr>
              <p:nvPr/>
            </p:nvSpPr>
            <p:spPr bwMode="auto">
              <a:xfrm>
                <a:off x="3312" y="1895"/>
                <a:ext cx="480" cy="231"/>
              </a:xfrm>
              <a:prstGeom prst="rect">
                <a:avLst/>
              </a:prstGeom>
              <a:solidFill>
                <a:srgbClr val="0066CC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End</a:t>
                </a:r>
              </a:p>
            </p:txBody>
          </p:sp>
        </p:grpSp>
        <p:sp>
          <p:nvSpPr>
            <p:cNvPr id="6180" name="Line 10"/>
            <p:cNvSpPr>
              <a:spLocks noChangeShapeType="1"/>
            </p:cNvSpPr>
            <p:nvPr/>
          </p:nvSpPr>
          <p:spPr bwMode="auto">
            <a:xfrm rot="5328390">
              <a:off x="911" y="1939"/>
              <a:ext cx="1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1" name="AutoShape 11"/>
            <p:cNvSpPr>
              <a:spLocks/>
            </p:cNvSpPr>
            <p:nvPr/>
          </p:nvSpPr>
          <p:spPr bwMode="auto">
            <a:xfrm>
              <a:off x="1008" y="1624"/>
              <a:ext cx="144" cy="774"/>
            </a:xfrm>
            <a:prstGeom prst="leftBrace">
              <a:avLst>
                <a:gd name="adj1" fmla="val 44792"/>
                <a:gd name="adj2" fmla="val 50000"/>
              </a:avLst>
            </a:prstGeom>
            <a:solidFill>
              <a:srgbClr val="0066CC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2" name="AutoShape 12"/>
            <p:cNvSpPr>
              <a:spLocks/>
            </p:cNvSpPr>
            <p:nvPr/>
          </p:nvSpPr>
          <p:spPr bwMode="auto">
            <a:xfrm flipH="1">
              <a:off x="2928" y="1624"/>
              <a:ext cx="144" cy="774"/>
            </a:xfrm>
            <a:prstGeom prst="leftBrace">
              <a:avLst>
                <a:gd name="adj1" fmla="val 44792"/>
                <a:gd name="adj2" fmla="val 50000"/>
              </a:avLst>
            </a:prstGeom>
            <a:solidFill>
              <a:srgbClr val="0066CC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3" name="Line 13"/>
            <p:cNvSpPr>
              <a:spLocks noChangeShapeType="1"/>
            </p:cNvSpPr>
            <p:nvPr/>
          </p:nvSpPr>
          <p:spPr bwMode="auto">
            <a:xfrm>
              <a:off x="3105" y="2011"/>
              <a:ext cx="144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84" name="Group 14"/>
            <p:cNvGrpSpPr>
              <a:grpSpLocks/>
            </p:cNvGrpSpPr>
            <p:nvPr/>
          </p:nvGrpSpPr>
          <p:grpSpPr bwMode="auto">
            <a:xfrm>
              <a:off x="1248" y="1458"/>
              <a:ext cx="1584" cy="1106"/>
              <a:chOff x="1248" y="1458"/>
              <a:chExt cx="1584" cy="1106"/>
            </a:xfrm>
          </p:grpSpPr>
          <p:sp>
            <p:nvSpPr>
              <p:cNvPr id="6185" name="Text Box 15"/>
              <p:cNvSpPr txBox="1">
                <a:spLocks noChangeArrowheads="1"/>
              </p:cNvSpPr>
              <p:nvPr/>
            </p:nvSpPr>
            <p:spPr bwMode="auto">
              <a:xfrm>
                <a:off x="1248" y="1458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Subsystem Design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86" name="Text Box 16"/>
              <p:cNvSpPr txBox="1">
                <a:spLocks noChangeArrowheads="1"/>
              </p:cNvSpPr>
              <p:nvPr/>
            </p:nvSpPr>
            <p:spPr bwMode="auto">
              <a:xfrm>
                <a:off x="1248" y="1880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System  Trades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87" name="Text Box 17"/>
              <p:cNvSpPr txBox="1">
                <a:spLocks noChangeArrowheads="1"/>
              </p:cNvSpPr>
              <p:nvPr/>
            </p:nvSpPr>
            <p:spPr bwMode="auto">
              <a:xfrm>
                <a:off x="1248" y="2306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Cost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6188" name="Line 18"/>
              <p:cNvSpPr>
                <a:spLocks noChangeShapeType="1"/>
              </p:cNvSpPr>
              <p:nvPr/>
            </p:nvSpPr>
            <p:spPr bwMode="auto">
              <a:xfrm>
                <a:off x="1475" y="171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9" name="Line 19"/>
              <p:cNvSpPr>
                <a:spLocks noChangeShapeType="1"/>
              </p:cNvSpPr>
              <p:nvPr/>
            </p:nvSpPr>
            <p:spPr bwMode="auto">
              <a:xfrm>
                <a:off x="1475" y="2142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0" name="Line 20"/>
              <p:cNvSpPr>
                <a:spLocks noChangeShapeType="1"/>
              </p:cNvSpPr>
              <p:nvPr/>
            </p:nvSpPr>
            <p:spPr bwMode="auto">
              <a:xfrm>
                <a:off x="2646" y="213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1" name="Line 21"/>
              <p:cNvSpPr>
                <a:spLocks noChangeShapeType="1"/>
              </p:cNvSpPr>
              <p:nvPr/>
            </p:nvSpPr>
            <p:spPr bwMode="auto">
              <a:xfrm>
                <a:off x="2646" y="171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6152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945" y="4215314"/>
            <a:ext cx="2704198" cy="18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Team X &amp; Concurrent Engineering</a:t>
            </a:r>
            <a:endParaRPr lang="en-US" sz="4000" baseline="-25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67081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6846"/>
          </a:xfrm>
        </p:spPr>
        <p:txBody>
          <a:bodyPr/>
          <a:lstStyle/>
          <a:p>
            <a:r>
              <a:rPr lang="en-US" sz="4000" dirty="0" smtClean="0">
                <a:latin typeface="Arial Narrow"/>
                <a:cs typeface="Arial Narrow"/>
              </a:rPr>
              <a:t>What is Team X</a:t>
            </a:r>
            <a:r>
              <a:rPr lang="en-US" sz="4000" baseline="-25000" dirty="0" smtClean="0">
                <a:latin typeface="Arial Narrow"/>
                <a:cs typeface="Arial Narrow"/>
              </a:rPr>
              <a:t>c</a:t>
            </a:r>
            <a:r>
              <a:rPr lang="en-US" sz="4000" dirty="0" smtClean="0">
                <a:latin typeface="Arial Narrow"/>
                <a:cs typeface="Arial Narrow"/>
              </a:rPr>
              <a:t>?</a:t>
            </a:r>
            <a:endParaRPr lang="en-US" sz="4000" baseline="-25000" dirty="0">
              <a:latin typeface="Arial Narrow"/>
              <a:cs typeface="Arial Narrow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991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r>
              <a:rPr lang="en-US" sz="3000" dirty="0">
                <a:latin typeface="Times New Roman" charset="0"/>
                <a:cs typeface="Times New Roman" charset="0"/>
              </a:rPr>
              <a:t>Agile, collaborative design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team for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CubeSats, NanoSats and SmallSats,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built </a:t>
            </a:r>
            <a:r>
              <a:rPr lang="en-US" sz="3000" dirty="0">
                <a:latin typeface="Times New Roman" charset="0"/>
                <a:cs typeface="Times New Roman" charset="0"/>
              </a:rPr>
              <a:t>on Team X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infrastructure</a:t>
            </a:r>
            <a:endParaRPr lang="en-US" sz="3000" dirty="0">
              <a:latin typeface="Times New Roman" charset="0"/>
              <a:cs typeface="Times New Roman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62128" y="2404655"/>
            <a:ext cx="7997232" cy="551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Customizable 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studies and products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Feasibility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2800" b="0" dirty="0" smtClean="0">
                <a:latin typeface="Times New Roman" charset="0"/>
                <a:cs typeface="Times New Roman" charset="0"/>
              </a:rPr>
              <a:t>Trade Space Exploration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Point Design</a:t>
            </a:r>
            <a:endParaRPr lang="en-US" sz="2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>
                <a:latin typeface="Times New Roman" charset="0"/>
                <a:cs typeface="Times New Roman" charset="0"/>
              </a:rPr>
              <a:t>Proposal-Ready 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Products</a:t>
            </a:r>
            <a:endParaRPr lang="en-US" sz="300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>
                <a:latin typeface="Times New Roman" charset="0"/>
                <a:cs typeface="Times New Roman" charset="0"/>
              </a:rPr>
              <a:t>Fast T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urnaround (2-4 weeks)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Cost Effective ($15K average)</a:t>
            </a:r>
          </a:p>
        </p:txBody>
      </p:sp>
    </p:spTree>
    <p:extLst>
      <p:ext uri="{BB962C8B-B14F-4D97-AF65-F5344CB8AC3E}">
        <p14:creationId xmlns:p14="http://schemas.microsoft.com/office/powerpoint/2010/main" val="170598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6846"/>
          </a:xfrm>
        </p:spPr>
        <p:txBody>
          <a:bodyPr/>
          <a:lstStyle/>
          <a:p>
            <a:r>
              <a:rPr lang="en-US" sz="4000" dirty="0" smtClean="0">
                <a:latin typeface="Arial Narrow"/>
                <a:cs typeface="Arial Narrow"/>
              </a:rPr>
              <a:t>Why Team X</a:t>
            </a:r>
            <a:r>
              <a:rPr lang="en-US" sz="4000" baseline="-25000" dirty="0" smtClean="0">
                <a:latin typeface="Arial Narrow"/>
                <a:cs typeface="Arial Narrow"/>
              </a:rPr>
              <a:t>c</a:t>
            </a:r>
            <a:r>
              <a:rPr lang="en-US" sz="4000" dirty="0" smtClean="0">
                <a:latin typeface="Arial Narrow"/>
                <a:cs typeface="Arial Narrow"/>
              </a:rPr>
              <a:t>?</a:t>
            </a:r>
            <a:endParaRPr lang="en-US" sz="4000" baseline="-25000" dirty="0">
              <a:latin typeface="Arial Narrow"/>
              <a:cs typeface="Arial Narrow"/>
            </a:endParaRPr>
          </a:p>
        </p:txBody>
      </p:sp>
      <p:pic>
        <p:nvPicPr>
          <p:cNvPr id="4" name="Picture 3" descr="JPL_TeamXc_photo 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8" b="7217"/>
          <a:stretch/>
        </p:blipFill>
        <p:spPr>
          <a:xfrm>
            <a:off x="0" y="826608"/>
            <a:ext cx="9144000" cy="5741197"/>
          </a:xfrm>
          <a:prstGeom prst="rect">
            <a:avLst/>
          </a:prstGeom>
        </p:spPr>
      </p:pic>
      <p:grpSp>
        <p:nvGrpSpPr>
          <p:cNvPr id="94" name="Group 93"/>
          <p:cNvGrpSpPr/>
          <p:nvPr/>
        </p:nvGrpSpPr>
        <p:grpSpPr>
          <a:xfrm>
            <a:off x="2689967" y="1344165"/>
            <a:ext cx="6194958" cy="1278465"/>
            <a:chOff x="2274258" y="1960030"/>
            <a:chExt cx="6194958" cy="1278465"/>
          </a:xfrm>
        </p:grpSpPr>
        <p:grpSp>
          <p:nvGrpSpPr>
            <p:cNvPr id="95" name="Group 23"/>
            <p:cNvGrpSpPr>
              <a:grpSpLocks/>
            </p:cNvGrpSpPr>
            <p:nvPr/>
          </p:nvGrpSpPr>
          <p:grpSpPr bwMode="auto">
            <a:xfrm>
              <a:off x="2274258" y="1960030"/>
              <a:ext cx="6194958" cy="889933"/>
              <a:chOff x="336" y="2966"/>
              <a:chExt cx="5088" cy="730"/>
            </a:xfrm>
          </p:grpSpPr>
          <p:grpSp>
            <p:nvGrpSpPr>
              <p:cNvPr id="97" name="Group 24"/>
              <p:cNvGrpSpPr>
                <a:grpSpLocks/>
              </p:cNvGrpSpPr>
              <p:nvPr/>
            </p:nvGrpSpPr>
            <p:grpSpPr bwMode="auto">
              <a:xfrm>
                <a:off x="336" y="2966"/>
                <a:ext cx="5088" cy="576"/>
                <a:chOff x="336" y="2966"/>
                <a:chExt cx="5088" cy="576"/>
              </a:xfrm>
            </p:grpSpPr>
            <p:grpSp>
              <p:nvGrpSpPr>
                <p:cNvPr id="115" name="Group 25"/>
                <p:cNvGrpSpPr>
                  <a:grpSpLocks/>
                </p:cNvGrpSpPr>
                <p:nvPr/>
              </p:nvGrpSpPr>
              <p:grpSpPr bwMode="auto">
                <a:xfrm>
                  <a:off x="336" y="2966"/>
                  <a:ext cx="576" cy="576"/>
                  <a:chOff x="336" y="2966"/>
                  <a:chExt cx="576" cy="576"/>
                </a:xfrm>
              </p:grpSpPr>
              <p:sp>
                <p:nvSpPr>
                  <p:cNvPr id="119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336" y="2966"/>
                    <a:ext cx="576" cy="576"/>
                  </a:xfrm>
                  <a:prstGeom prst="ellipse">
                    <a:avLst/>
                  </a:prstGeom>
                  <a:solidFill>
                    <a:srgbClr val="FFCC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4" y="3139"/>
                    <a:ext cx="480" cy="231"/>
                  </a:xfrm>
                  <a:prstGeom prst="rect">
                    <a:avLst/>
                  </a:prstGeom>
                  <a:solidFill>
                    <a:srgbClr val="FFCC00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0"/>
                      </a:spcBef>
                    </a:pPr>
                    <a:r>
                      <a:rPr lang="en-US" sz="1400" b="1" i="1" dirty="0">
                        <a:latin typeface="Helvetica" charset="0"/>
                      </a:rPr>
                      <a:t>Start</a:t>
                    </a:r>
                  </a:p>
                </p:txBody>
              </p:sp>
            </p:grpSp>
            <p:grpSp>
              <p:nvGrpSpPr>
                <p:cNvPr id="116" name="Group 28"/>
                <p:cNvGrpSpPr>
                  <a:grpSpLocks/>
                </p:cNvGrpSpPr>
                <p:nvPr/>
              </p:nvGrpSpPr>
              <p:grpSpPr bwMode="auto">
                <a:xfrm>
                  <a:off x="4848" y="2966"/>
                  <a:ext cx="576" cy="576"/>
                  <a:chOff x="4848" y="2966"/>
                  <a:chExt cx="576" cy="576"/>
                </a:xfrm>
              </p:grpSpPr>
              <p:sp>
                <p:nvSpPr>
                  <p:cNvPr id="117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2966"/>
                    <a:ext cx="576" cy="576"/>
                  </a:xfrm>
                  <a:prstGeom prst="ellipse">
                    <a:avLst/>
                  </a:prstGeom>
                  <a:solidFill>
                    <a:srgbClr val="FFCC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6" y="3139"/>
                    <a:ext cx="480" cy="231"/>
                  </a:xfrm>
                  <a:prstGeom prst="rect">
                    <a:avLst/>
                  </a:prstGeom>
                  <a:solidFill>
                    <a:srgbClr val="FFCC00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sz="1400" b="1" i="1" dirty="0">
                        <a:latin typeface="Helvetica" charset="0"/>
                      </a:rPr>
                      <a:t>End</a:t>
                    </a:r>
                  </a:p>
                </p:txBody>
              </p:sp>
            </p:grpSp>
          </p:grpSp>
          <p:sp>
            <p:nvSpPr>
              <p:cNvPr id="98" name="Text Box 31"/>
              <p:cNvSpPr txBox="1">
                <a:spLocks noChangeArrowheads="1"/>
              </p:cNvSpPr>
              <p:nvPr/>
            </p:nvSpPr>
            <p:spPr bwMode="auto">
              <a:xfrm>
                <a:off x="1008" y="3048"/>
                <a:ext cx="903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Provide Staff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99" name="Text Box 32"/>
              <p:cNvSpPr txBox="1">
                <a:spLocks noChangeArrowheads="1"/>
              </p:cNvSpPr>
              <p:nvPr/>
            </p:nvSpPr>
            <p:spPr bwMode="auto">
              <a:xfrm>
                <a:off x="2026" y="3048"/>
                <a:ext cx="1056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Subsystem Design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00" name="Text Box 33"/>
              <p:cNvSpPr txBox="1">
                <a:spLocks noChangeArrowheads="1"/>
              </p:cNvSpPr>
              <p:nvPr/>
            </p:nvSpPr>
            <p:spPr bwMode="auto">
              <a:xfrm>
                <a:off x="3197" y="3048"/>
                <a:ext cx="816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System Trades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01" name="Line 34"/>
              <p:cNvSpPr>
                <a:spLocks noChangeShapeType="1"/>
              </p:cNvSpPr>
              <p:nvPr/>
            </p:nvSpPr>
            <p:spPr bwMode="auto">
              <a:xfrm rot="5328390">
                <a:off x="959" y="3207"/>
                <a:ext cx="1" cy="96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Line 35"/>
              <p:cNvSpPr>
                <a:spLocks noChangeShapeType="1"/>
              </p:cNvSpPr>
              <p:nvPr/>
            </p:nvSpPr>
            <p:spPr bwMode="auto">
              <a:xfrm rot="5328390">
                <a:off x="1967" y="3193"/>
                <a:ext cx="1" cy="12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Line 36"/>
              <p:cNvSpPr>
                <a:spLocks noChangeShapeType="1"/>
              </p:cNvSpPr>
              <p:nvPr/>
            </p:nvSpPr>
            <p:spPr bwMode="auto">
              <a:xfrm rot="5328390">
                <a:off x="3137" y="3196"/>
                <a:ext cx="1" cy="116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Line 37"/>
              <p:cNvSpPr>
                <a:spLocks noChangeShapeType="1"/>
              </p:cNvSpPr>
              <p:nvPr/>
            </p:nvSpPr>
            <p:spPr bwMode="auto">
              <a:xfrm rot="5328390">
                <a:off x="4799" y="3209"/>
                <a:ext cx="0" cy="94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5" name="Group 38"/>
              <p:cNvGrpSpPr>
                <a:grpSpLocks/>
              </p:cNvGrpSpPr>
              <p:nvPr/>
            </p:nvGrpSpPr>
            <p:grpSpPr bwMode="auto">
              <a:xfrm>
                <a:off x="2352" y="3456"/>
                <a:ext cx="2112" cy="240"/>
                <a:chOff x="2256" y="2112"/>
                <a:chExt cx="2112" cy="240"/>
              </a:xfrm>
            </p:grpSpPr>
            <p:sp>
              <p:nvSpPr>
                <p:cNvPr id="112" name="Line 39"/>
                <p:cNvSpPr>
                  <a:spLocks noChangeShapeType="1"/>
                </p:cNvSpPr>
                <p:nvPr/>
              </p:nvSpPr>
              <p:spPr bwMode="auto">
                <a:xfrm>
                  <a:off x="4368" y="211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" name="Line 40"/>
                <p:cNvSpPr>
                  <a:spLocks noChangeShapeType="1"/>
                </p:cNvSpPr>
                <p:nvPr/>
              </p:nvSpPr>
              <p:spPr bwMode="auto">
                <a:xfrm>
                  <a:off x="2256" y="211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4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2256" y="2352"/>
                  <a:ext cx="2112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6" name="Group 42"/>
              <p:cNvGrpSpPr>
                <a:grpSpLocks/>
              </p:cNvGrpSpPr>
              <p:nvPr/>
            </p:nvGrpSpPr>
            <p:grpSpPr bwMode="auto">
              <a:xfrm>
                <a:off x="2640" y="3456"/>
                <a:ext cx="912" cy="148"/>
                <a:chOff x="2640" y="3456"/>
                <a:chExt cx="912" cy="148"/>
              </a:xfrm>
            </p:grpSpPr>
            <p:sp>
              <p:nvSpPr>
                <p:cNvPr id="109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3552" y="3458"/>
                  <a:ext cx="0" cy="146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642" y="3456"/>
                  <a:ext cx="0" cy="146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none" w="med" len="med"/>
                  <a:tailEnd type="triangl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1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640" y="3600"/>
                  <a:ext cx="912" cy="2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7" name="Text Box 46"/>
              <p:cNvSpPr txBox="1">
                <a:spLocks noChangeArrowheads="1"/>
              </p:cNvSpPr>
              <p:nvPr/>
            </p:nvSpPr>
            <p:spPr bwMode="auto">
              <a:xfrm>
                <a:off x="4128" y="3044"/>
                <a:ext cx="624" cy="412"/>
              </a:xfrm>
              <a:prstGeom prst="rect">
                <a:avLst/>
              </a:prstGeom>
              <a:solidFill>
                <a:srgbClr val="FF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Cost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08" name="Line 47"/>
              <p:cNvSpPr>
                <a:spLocks noChangeShapeType="1"/>
              </p:cNvSpPr>
              <p:nvPr/>
            </p:nvSpPr>
            <p:spPr bwMode="auto">
              <a:xfrm rot="5328390">
                <a:off x="4069" y="3195"/>
                <a:ext cx="1" cy="12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6" name="Text Box 50"/>
            <p:cNvSpPr txBox="1">
              <a:spLocks noChangeArrowheads="1"/>
            </p:cNvSpPr>
            <p:nvPr/>
          </p:nvSpPr>
          <p:spPr bwMode="auto">
            <a:xfrm>
              <a:off x="4445676" y="2899941"/>
              <a:ext cx="317306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CC0000"/>
                  </a:solidFill>
                </a:rPr>
                <a:t>Delays, inconsistencies, higher cost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148" name="Group 4"/>
          <p:cNvGrpSpPr>
            <a:grpSpLocks/>
          </p:cNvGrpSpPr>
          <p:nvPr/>
        </p:nvGrpSpPr>
        <p:grpSpPr bwMode="auto">
          <a:xfrm>
            <a:off x="4115930" y="962058"/>
            <a:ext cx="4796097" cy="1473670"/>
            <a:chOff x="240" y="1458"/>
            <a:chExt cx="3600" cy="1106"/>
          </a:xfrm>
        </p:grpSpPr>
        <p:sp>
          <p:nvSpPr>
            <p:cNvPr id="149" name="Oval 5"/>
            <p:cNvSpPr>
              <a:spLocks noChangeArrowheads="1"/>
            </p:cNvSpPr>
            <p:nvPr/>
          </p:nvSpPr>
          <p:spPr bwMode="auto">
            <a:xfrm>
              <a:off x="240" y="1723"/>
              <a:ext cx="576" cy="576"/>
            </a:xfrm>
            <a:prstGeom prst="ellipse">
              <a:avLst/>
            </a:prstGeom>
            <a:solidFill>
              <a:srgbClr val="0066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Text Box 6"/>
            <p:cNvSpPr txBox="1">
              <a:spLocks noChangeArrowheads="1"/>
            </p:cNvSpPr>
            <p:nvPr/>
          </p:nvSpPr>
          <p:spPr bwMode="auto">
            <a:xfrm>
              <a:off x="288" y="1895"/>
              <a:ext cx="480" cy="231"/>
            </a:xfrm>
            <a:prstGeom prst="rect">
              <a:avLst/>
            </a:prstGeom>
            <a:solidFill>
              <a:srgbClr val="0066CC"/>
            </a:soli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i="1" dirty="0">
                  <a:latin typeface="Helvetica" charset="0"/>
                </a:rPr>
                <a:t>Start</a:t>
              </a:r>
            </a:p>
          </p:txBody>
        </p:sp>
        <p:grpSp>
          <p:nvGrpSpPr>
            <p:cNvPr id="151" name="Group 7"/>
            <p:cNvGrpSpPr>
              <a:grpSpLocks/>
            </p:cNvGrpSpPr>
            <p:nvPr/>
          </p:nvGrpSpPr>
          <p:grpSpPr bwMode="auto">
            <a:xfrm>
              <a:off x="3264" y="1723"/>
              <a:ext cx="576" cy="576"/>
              <a:chOff x="3264" y="1723"/>
              <a:chExt cx="576" cy="576"/>
            </a:xfrm>
          </p:grpSpPr>
          <p:sp>
            <p:nvSpPr>
              <p:cNvPr id="164" name="Oval 8"/>
              <p:cNvSpPr>
                <a:spLocks noChangeArrowheads="1"/>
              </p:cNvSpPr>
              <p:nvPr/>
            </p:nvSpPr>
            <p:spPr bwMode="auto">
              <a:xfrm>
                <a:off x="3264" y="1723"/>
                <a:ext cx="576" cy="576"/>
              </a:xfrm>
              <a:prstGeom prst="ellipse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Text Box 9"/>
              <p:cNvSpPr txBox="1">
                <a:spLocks noChangeArrowheads="1"/>
              </p:cNvSpPr>
              <p:nvPr/>
            </p:nvSpPr>
            <p:spPr bwMode="auto">
              <a:xfrm>
                <a:off x="3312" y="1895"/>
                <a:ext cx="480" cy="231"/>
              </a:xfrm>
              <a:prstGeom prst="rect">
                <a:avLst/>
              </a:prstGeom>
              <a:solidFill>
                <a:srgbClr val="0066CC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 dirty="0">
                    <a:latin typeface="Helvetica" charset="0"/>
                  </a:rPr>
                  <a:t>End</a:t>
                </a:r>
              </a:p>
            </p:txBody>
          </p:sp>
        </p:grpSp>
        <p:sp>
          <p:nvSpPr>
            <p:cNvPr id="152" name="Line 10"/>
            <p:cNvSpPr>
              <a:spLocks noChangeShapeType="1"/>
            </p:cNvSpPr>
            <p:nvPr/>
          </p:nvSpPr>
          <p:spPr bwMode="auto">
            <a:xfrm rot="5328390">
              <a:off x="911" y="1939"/>
              <a:ext cx="1" cy="14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AutoShape 11"/>
            <p:cNvSpPr>
              <a:spLocks/>
            </p:cNvSpPr>
            <p:nvPr/>
          </p:nvSpPr>
          <p:spPr bwMode="auto">
            <a:xfrm>
              <a:off x="1008" y="1624"/>
              <a:ext cx="144" cy="774"/>
            </a:xfrm>
            <a:prstGeom prst="leftBrace">
              <a:avLst>
                <a:gd name="adj1" fmla="val 44792"/>
                <a:gd name="adj2" fmla="val 50000"/>
              </a:avLst>
            </a:prstGeom>
            <a:solidFill>
              <a:srgbClr val="0066CC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AutoShape 12"/>
            <p:cNvSpPr>
              <a:spLocks/>
            </p:cNvSpPr>
            <p:nvPr/>
          </p:nvSpPr>
          <p:spPr bwMode="auto">
            <a:xfrm flipH="1">
              <a:off x="2928" y="1624"/>
              <a:ext cx="144" cy="774"/>
            </a:xfrm>
            <a:prstGeom prst="leftBrace">
              <a:avLst>
                <a:gd name="adj1" fmla="val 44792"/>
                <a:gd name="adj2" fmla="val 50000"/>
              </a:avLst>
            </a:prstGeom>
            <a:solidFill>
              <a:srgbClr val="0066CC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Line 13"/>
            <p:cNvSpPr>
              <a:spLocks noChangeShapeType="1"/>
            </p:cNvSpPr>
            <p:nvPr/>
          </p:nvSpPr>
          <p:spPr bwMode="auto">
            <a:xfrm>
              <a:off x="3105" y="2011"/>
              <a:ext cx="144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6" name="Group 14"/>
            <p:cNvGrpSpPr>
              <a:grpSpLocks/>
            </p:cNvGrpSpPr>
            <p:nvPr/>
          </p:nvGrpSpPr>
          <p:grpSpPr bwMode="auto">
            <a:xfrm>
              <a:off x="1248" y="1458"/>
              <a:ext cx="1584" cy="1106"/>
              <a:chOff x="1248" y="1458"/>
              <a:chExt cx="1584" cy="1106"/>
            </a:xfrm>
          </p:grpSpPr>
          <p:sp>
            <p:nvSpPr>
              <p:cNvPr id="157" name="Text Box 15"/>
              <p:cNvSpPr txBox="1">
                <a:spLocks noChangeArrowheads="1"/>
              </p:cNvSpPr>
              <p:nvPr/>
            </p:nvSpPr>
            <p:spPr bwMode="auto">
              <a:xfrm>
                <a:off x="1248" y="1458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Subsystem Design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58" name="Text Box 16"/>
              <p:cNvSpPr txBox="1">
                <a:spLocks noChangeArrowheads="1"/>
              </p:cNvSpPr>
              <p:nvPr/>
            </p:nvSpPr>
            <p:spPr bwMode="auto">
              <a:xfrm>
                <a:off x="1248" y="1880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System  Trades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59" name="Text Box 17"/>
              <p:cNvSpPr txBox="1">
                <a:spLocks noChangeArrowheads="1"/>
              </p:cNvSpPr>
              <p:nvPr/>
            </p:nvSpPr>
            <p:spPr bwMode="auto">
              <a:xfrm>
                <a:off x="1248" y="2306"/>
                <a:ext cx="1584" cy="258"/>
              </a:xfrm>
              <a:prstGeom prst="rect">
                <a:avLst/>
              </a:prstGeom>
              <a:solidFill>
                <a:srgbClr val="0066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i="1">
                    <a:latin typeface="Helvetica" charset="0"/>
                  </a:rPr>
                  <a:t>Cost</a:t>
                </a:r>
                <a:endParaRPr lang="en-US" sz="1400" b="1">
                  <a:latin typeface="Times" charset="0"/>
                </a:endParaRPr>
              </a:p>
            </p:txBody>
          </p:sp>
          <p:sp>
            <p:nvSpPr>
              <p:cNvPr id="160" name="Line 18"/>
              <p:cNvSpPr>
                <a:spLocks noChangeShapeType="1"/>
              </p:cNvSpPr>
              <p:nvPr/>
            </p:nvSpPr>
            <p:spPr bwMode="auto">
              <a:xfrm>
                <a:off x="1475" y="171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Line 19"/>
              <p:cNvSpPr>
                <a:spLocks noChangeShapeType="1"/>
              </p:cNvSpPr>
              <p:nvPr/>
            </p:nvSpPr>
            <p:spPr bwMode="auto">
              <a:xfrm>
                <a:off x="1475" y="2142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Line 20"/>
              <p:cNvSpPr>
                <a:spLocks noChangeShapeType="1"/>
              </p:cNvSpPr>
              <p:nvPr/>
            </p:nvSpPr>
            <p:spPr bwMode="auto">
              <a:xfrm>
                <a:off x="2646" y="213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Line 21"/>
              <p:cNvSpPr>
                <a:spLocks noChangeShapeType="1"/>
              </p:cNvSpPr>
              <p:nvPr/>
            </p:nvSpPr>
            <p:spPr bwMode="auto">
              <a:xfrm>
                <a:off x="2646" y="1719"/>
                <a:ext cx="1" cy="16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5208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11E10FBD-F24A-1D49-AFB3-78D8CC9A2C90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5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13316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991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r>
              <a:rPr lang="en-US" sz="3000" dirty="0" smtClean="0">
                <a:latin typeface="Times New Roman" charset="0"/>
                <a:cs typeface="Times New Roman" charset="0"/>
              </a:rPr>
              <a:t>Team </a:t>
            </a:r>
            <a:r>
              <a:rPr lang="en-US" sz="3000" dirty="0" err="1" smtClean="0">
                <a:latin typeface="Times New Roman" charset="0"/>
                <a:cs typeface="Times New Roman" charset="0"/>
              </a:rPr>
              <a:t>X</a:t>
            </a:r>
            <a:r>
              <a:rPr lang="en-US" sz="3000" baseline="-25000" dirty="0" err="1" smtClean="0">
                <a:latin typeface="Times New Roman" charset="0"/>
                <a:cs typeface="Times New Roman" charset="0"/>
              </a:rPr>
              <a:t>c</a:t>
            </a:r>
            <a:r>
              <a:rPr lang="en-US" sz="3000" dirty="0" err="1" smtClean="0">
                <a:latin typeface="Times New Roman" charset="0"/>
                <a:cs typeface="Times New Roman" charset="0"/>
              </a:rPr>
              <a:t>’s</a:t>
            </a:r>
            <a:r>
              <a:rPr lang="en-US" sz="3000" dirty="0">
                <a:latin typeface="Times New Roman" charset="0"/>
                <a:cs typeface="Times New Roman" charset="0"/>
              </a:rPr>
              <a:t> Feasibility Assessment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aims: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Provide an answer to the following questions: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2800" b="0" dirty="0" smtClean="0">
                <a:latin typeface="Times New Roman" charset="0"/>
                <a:cs typeface="Times New Roman" charset="0"/>
              </a:rPr>
              <a:t>Can the mission objective(s) be accomplished with a CubeSat/NanoSat?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2800" b="0" dirty="0" smtClean="0">
                <a:latin typeface="Times New Roman" charset="0"/>
                <a:cs typeface="Times New Roman" charset="0"/>
              </a:rPr>
              <a:t>The reverse can also be asked – what can I do with a CubeSat/NanoSat?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Provide the following products:</a:t>
            </a:r>
          </a:p>
          <a:p>
            <a:pPr marL="457200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Feasibility of mission objective / payload</a:t>
            </a:r>
          </a:p>
          <a:p>
            <a:pPr marL="457200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Recommendations on design to ensure feasibility</a:t>
            </a:r>
          </a:p>
          <a:p>
            <a:pPr marL="457200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Insight into constraints, drivers, 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and trade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-offs 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i="1" baseline="-250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Feasibility Assessment Overview</a:t>
            </a:r>
            <a:endParaRPr lang="en-US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90966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F159C46-E6CF-D44C-AF9B-BA6269CB3435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6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Trade-Space Exploration Overview</a:t>
            </a:r>
            <a:endParaRPr lang="en-US" sz="4000" dirty="0">
              <a:latin typeface="Arial Narrow"/>
              <a:cs typeface="Arial Narrow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991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r>
              <a:rPr lang="en-US" sz="3000" dirty="0">
                <a:latin typeface="Times New Roman" charset="0"/>
                <a:cs typeface="Times New Roman" charset="0"/>
              </a:rPr>
              <a:t>Team </a:t>
            </a:r>
            <a:r>
              <a:rPr lang="en-US" sz="3000" dirty="0" err="1" smtClean="0">
                <a:latin typeface="Times New Roman" charset="0"/>
                <a:cs typeface="Times New Roman" charset="0"/>
              </a:rPr>
              <a:t>X</a:t>
            </a:r>
            <a:r>
              <a:rPr lang="en-US" sz="3000" baseline="-25000" dirty="0" err="1" smtClean="0">
                <a:latin typeface="Times New Roman" charset="0"/>
                <a:cs typeface="Times New Roman" charset="0"/>
              </a:rPr>
              <a:t>c</a:t>
            </a:r>
            <a:r>
              <a:rPr lang="en-US" sz="3000" dirty="0" err="1" smtClean="0">
                <a:latin typeface="Times New Roman" charset="0"/>
                <a:cs typeface="Times New Roman" charset="0"/>
              </a:rPr>
              <a:t>’s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 Trade-Space Exploration aims to: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 smtClean="0">
                <a:latin typeface="Times New Roman" charset="0"/>
                <a:cs typeface="Times New Roman" charset="0"/>
              </a:rPr>
              <a:t>Provide </a:t>
            </a:r>
            <a:r>
              <a:rPr lang="en-US" sz="3000" b="0" dirty="0">
                <a:latin typeface="Times New Roman" charset="0"/>
                <a:cs typeface="Times New Roman" charset="0"/>
              </a:rPr>
              <a:t>understanding of architectural trade space</a:t>
            </a:r>
            <a:r>
              <a:rPr lang="en-US" sz="3000" b="0" dirty="0" smtClean="0">
                <a:latin typeface="Times New Roman" charset="0"/>
                <a:cs typeface="Times New Roman" charset="0"/>
              </a:rPr>
              <a:t>: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dirty="0">
                <a:latin typeface="Times New Roman" charset="0"/>
                <a:cs typeface="Times New Roman" charset="0"/>
              </a:rPr>
              <a:t>What architecture options should be considered? Major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drivers</a:t>
            </a:r>
            <a:r>
              <a:rPr lang="en-US" sz="3000" dirty="0">
                <a:latin typeface="Times New Roman" charset="0"/>
                <a:cs typeface="Times New Roman" charset="0"/>
              </a:rPr>
              <a:t>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and/or sensitivities?</a:t>
            </a:r>
            <a:endParaRPr lang="en-US" sz="3000" b="0" dirty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3000" b="0" dirty="0">
                <a:latin typeface="Times New Roman" charset="0"/>
                <a:cs typeface="Times New Roman" charset="0"/>
              </a:rPr>
              <a:t>Provide the following products: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dirty="0" smtClean="0">
                <a:latin typeface="Times New Roman" charset="0"/>
                <a:cs typeface="Times New Roman" charset="0"/>
              </a:rPr>
              <a:t>Trade </a:t>
            </a:r>
            <a:r>
              <a:rPr lang="en-US" sz="3000" dirty="0">
                <a:latin typeface="Times New Roman" charset="0"/>
                <a:cs typeface="Times New Roman" charset="0"/>
              </a:rPr>
              <a:t>representations such as science value vs. cost or performance,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Pareto </a:t>
            </a:r>
            <a:r>
              <a:rPr lang="en-US" sz="3000" dirty="0">
                <a:latin typeface="Times New Roman" charset="0"/>
                <a:cs typeface="Times New Roman" charset="0"/>
              </a:rPr>
              <a:t>Curves, etc.</a:t>
            </a:r>
          </a:p>
          <a:p>
            <a:pPr marL="914400" lvl="1" indent="-45720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sz="3000" dirty="0">
                <a:latin typeface="Times New Roman" charset="0"/>
                <a:cs typeface="Times New Roman" charset="0"/>
              </a:rPr>
              <a:t>Recommendations for most promising concepts for further </a:t>
            </a:r>
            <a:r>
              <a:rPr lang="en-US" sz="3000" dirty="0" smtClean="0">
                <a:latin typeface="Times New Roman" charset="0"/>
                <a:cs typeface="Times New Roman" charset="0"/>
              </a:rPr>
              <a:t>elaboration</a:t>
            </a:r>
            <a:endParaRPr lang="en-US" sz="300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1800" b="0" i="1" baseline="-250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8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B07CC64-A8B5-0E41-9DC5-5168F2EBF00D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7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33795" name="Rectangle 12"/>
          <p:cNvSpPr>
            <a:spLocks noChangeArrowheads="1"/>
          </p:cNvSpPr>
          <p:nvPr/>
        </p:nvSpPr>
        <p:spPr bwMode="auto">
          <a:xfrm>
            <a:off x="304800" y="899115"/>
            <a:ext cx="7848600" cy="590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r>
              <a:rPr lang="en-US" b="1" dirty="0">
                <a:latin typeface="Times New Roman" charset="0"/>
                <a:cs typeface="Times New Roman" charset="0"/>
              </a:rPr>
              <a:t>Team </a:t>
            </a:r>
            <a:r>
              <a:rPr lang="en-US" b="1" dirty="0" err="1">
                <a:latin typeface="Times New Roman" charset="0"/>
                <a:cs typeface="Times New Roman" charset="0"/>
              </a:rPr>
              <a:t>X</a:t>
            </a:r>
            <a:r>
              <a:rPr lang="en-US" b="1" baseline="-25000" dirty="0" err="1">
                <a:latin typeface="Times New Roman" charset="0"/>
                <a:cs typeface="Times New Roman" charset="0"/>
              </a:rPr>
              <a:t>c</a:t>
            </a:r>
            <a:r>
              <a:rPr lang="en-US" b="1" dirty="0" err="1">
                <a:latin typeface="Times New Roman" charset="0"/>
                <a:cs typeface="Times New Roman" charset="0"/>
              </a:rPr>
              <a:t>’s</a:t>
            </a:r>
            <a:r>
              <a:rPr lang="en-US" b="1" dirty="0">
                <a:latin typeface="Times New Roman" charset="0"/>
                <a:cs typeface="Times New Roman" charset="0"/>
              </a:rPr>
              <a:t> Point Design </a:t>
            </a:r>
            <a:r>
              <a:rPr lang="en-US" b="1" dirty="0" smtClean="0">
                <a:latin typeface="Times New Roman" charset="0"/>
                <a:cs typeface="Times New Roman" charset="0"/>
              </a:rPr>
              <a:t>aims </a:t>
            </a:r>
            <a:r>
              <a:rPr lang="en-US" b="1" dirty="0">
                <a:latin typeface="Times New Roman" charset="0"/>
                <a:cs typeface="Times New Roman" charset="0"/>
              </a:rPr>
              <a:t>to: </a:t>
            </a:r>
          </a:p>
          <a:p>
            <a:pPr indent="-457200"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Provide customer with top-level point design that meets mission objectives and </a:t>
            </a:r>
            <a:r>
              <a:rPr lang="en-US" dirty="0" smtClean="0">
                <a:latin typeface="Times New Roman" charset="0"/>
                <a:cs typeface="Times New Roman" charset="0"/>
              </a:rPr>
              <a:t>requirements</a:t>
            </a:r>
          </a:p>
          <a:p>
            <a:pPr indent="-457200"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Provide the following products</a:t>
            </a:r>
            <a:r>
              <a:rPr lang="en-US" dirty="0" smtClean="0">
                <a:latin typeface="Times New Roman" charset="0"/>
                <a:cs typeface="Times New Roman" charset="0"/>
              </a:rPr>
              <a:t>:</a:t>
            </a:r>
            <a:endParaRPr lang="en-US" dirty="0">
              <a:latin typeface="Times New Roman" charset="0"/>
              <a:cs typeface="Times New Roman" charset="0"/>
            </a:endParaRP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Component List, MEL, PEL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Orbit / Trajectory Design</a:t>
            </a:r>
            <a:endParaRPr lang="en-US" dirty="0">
              <a:latin typeface="Times New Roman" charset="0"/>
              <a:ea typeface="MS PGothic" charset="0"/>
              <a:cs typeface="Times New Roman" charset="0"/>
            </a:endParaRP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Con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Ops,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Power Modes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Cost Analysis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Science Requirements Traceability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Schedule (Project Timeline)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Risk Analysis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Structure / CAD / Graphics</a:t>
            </a:r>
            <a:endParaRPr lang="en-US" dirty="0">
              <a:latin typeface="Times New Roman" charset="0"/>
              <a:ea typeface="MS PGothic" charset="0"/>
              <a:cs typeface="Times New Roman" charset="0"/>
            </a:endParaRP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Link budget(s),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EEIS,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Ground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S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ystem</a:t>
            </a:r>
            <a:endParaRPr lang="en-US" dirty="0">
              <a:latin typeface="Times New Roman" charset="0"/>
              <a:ea typeface="MS PGothic" charset="0"/>
              <a:cs typeface="Times New Roman" charset="0"/>
            </a:endParaRP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Software (behavioral, new/old)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Visualization /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A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nimation</a:t>
            </a:r>
            <a:endParaRPr lang="en-US" dirty="0">
              <a:latin typeface="Times New Roman" charset="0"/>
              <a:ea typeface="MS PGothic" charset="0"/>
              <a:cs typeface="Times New Roman" charset="0"/>
            </a:endParaRP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Physical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Representations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(3D printed models)</a:t>
            </a:r>
          </a:p>
          <a:p>
            <a:pPr lvl="1" indent="-285750" eaLnBrk="0" hangingPunct="0">
              <a:spcBef>
                <a:spcPct val="20000"/>
              </a:spcBef>
              <a:buClr>
                <a:srgbClr val="A50021"/>
              </a:buClr>
              <a:buFont typeface="Wingdings" charset="2"/>
              <a:buChar char="Ø"/>
              <a:defRPr/>
            </a:pP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dirty="0" smtClean="0">
                <a:latin typeface="Times New Roman" charset="0"/>
                <a:ea typeface="MS PGothic" charset="0"/>
                <a:cs typeface="Times New Roman" charset="0"/>
              </a:rPr>
              <a:t>Similarity / differences </a:t>
            </a:r>
            <a:r>
              <a:rPr lang="en-US" dirty="0">
                <a:latin typeface="Times New Roman" charset="0"/>
                <a:ea typeface="MS PGothic" charset="0"/>
                <a:cs typeface="Times New Roman" charset="0"/>
              </a:rPr>
              <a:t>to representative missions</a:t>
            </a:r>
          </a:p>
          <a:p>
            <a:pPr marL="742950" lvl="1" indent="-285750" algn="ctr" fontAlgn="ctr">
              <a:buFont typeface="Wingdings" charset="2"/>
              <a:buChar char="Ø"/>
            </a:pPr>
            <a:endParaRPr lang="en-US" b="1" i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3379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163" y="1847170"/>
            <a:ext cx="2768600" cy="397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Point Design Overview</a:t>
            </a:r>
            <a:endParaRPr lang="en-US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33383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0E360CFC-8F0F-2447-B207-EB516E9275F2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8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61244" y="990600"/>
            <a:ext cx="7021513" cy="5430838"/>
            <a:chOff x="152400" y="990600"/>
            <a:chExt cx="7021513" cy="5430838"/>
          </a:xfrm>
        </p:grpSpPr>
        <p:pic>
          <p:nvPicPr>
            <p:cNvPr id="35844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990600"/>
              <a:ext cx="4049713" cy="541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5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990600"/>
              <a:ext cx="3106738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6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956"/>
            <a:stretch>
              <a:fillRect/>
            </a:stretch>
          </p:blipFill>
          <p:spPr bwMode="auto">
            <a:xfrm>
              <a:off x="152400" y="4267200"/>
              <a:ext cx="3048000" cy="2154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3D Printing and Models</a:t>
            </a:r>
            <a:endParaRPr lang="en-US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761535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991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hangingPunct="0">
              <a:buFont typeface="Wingdings 3" charset="0"/>
              <a:defRPr sz="14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Obtain </a:t>
            </a:r>
            <a:r>
              <a:rPr lang="en-US" sz="2750" b="0" dirty="0">
                <a:latin typeface="Times New Roman" charset="0"/>
                <a:cs typeface="Times New Roman" charset="0"/>
              </a:rPr>
              <a:t>mission requirements, study </a:t>
            </a:r>
            <a:r>
              <a:rPr lang="en-US" sz="2750" b="0" dirty="0" smtClean="0">
                <a:latin typeface="Times New Roman" charset="0"/>
                <a:cs typeface="Times New Roman" charset="0"/>
              </a:rPr>
              <a:t>inputs/output</a:t>
            </a:r>
            <a:r>
              <a:rPr lang="en-US" sz="2750" b="0" dirty="0">
                <a:latin typeface="Times New Roman" charset="0"/>
                <a:cs typeface="Times New Roman" charset="0"/>
              </a:rPr>
              <a:t>, and desired list of products from </a:t>
            </a:r>
            <a:r>
              <a:rPr lang="en-US" sz="2750" b="0" dirty="0" smtClean="0">
                <a:latin typeface="Times New Roman" charset="0"/>
                <a:cs typeface="Times New Roman" charset="0"/>
              </a:rPr>
              <a:t>customer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Hold planning meeting with customer</a:t>
            </a:r>
            <a:endParaRPr lang="en-US" sz="2750" b="0" dirty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Recruit </a:t>
            </a:r>
            <a:r>
              <a:rPr lang="en-US" sz="2750" b="0" dirty="0">
                <a:latin typeface="Times New Roman" charset="0"/>
                <a:cs typeface="Times New Roman" charset="0"/>
              </a:rPr>
              <a:t>necessary SMEs and plan study </a:t>
            </a:r>
            <a:r>
              <a:rPr lang="en-US" sz="2750" b="0" dirty="0" smtClean="0">
                <a:latin typeface="Times New Roman" charset="0"/>
                <a:cs typeface="Times New Roman" charset="0"/>
              </a:rPr>
              <a:t>sessions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Hold pre-session</a:t>
            </a:r>
            <a:endParaRPr lang="en-US" sz="2750" b="0" dirty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Conduct </a:t>
            </a:r>
            <a:r>
              <a:rPr lang="en-US" sz="2750" b="0" dirty="0">
                <a:latin typeface="Times New Roman" charset="0"/>
                <a:cs typeface="Times New Roman" charset="0"/>
              </a:rPr>
              <a:t>study sessions with </a:t>
            </a:r>
            <a:r>
              <a:rPr lang="en-US" sz="2750" b="0" dirty="0" smtClean="0">
                <a:latin typeface="Times New Roman" charset="0"/>
                <a:cs typeface="Times New Roman" charset="0"/>
              </a:rPr>
              <a:t>SEs and SMEs 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Char char="÷"/>
              <a:defRPr/>
            </a:pPr>
            <a:r>
              <a:rPr lang="en-US" sz="2750" b="0" dirty="0" smtClean="0">
                <a:latin typeface="Times New Roman" charset="0"/>
                <a:cs typeface="Times New Roman" charset="0"/>
              </a:rPr>
              <a:t>Finalize </a:t>
            </a:r>
            <a:r>
              <a:rPr lang="en-US" sz="2750" b="0" dirty="0">
                <a:latin typeface="Times New Roman" charset="0"/>
                <a:cs typeface="Times New Roman" charset="0"/>
              </a:rPr>
              <a:t>study products and deliver briefing to customer</a:t>
            </a: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i="1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dirty="0" smtClean="0">
              <a:latin typeface="Times New Roman" charset="0"/>
              <a:cs typeface="Times New Roman" charset="0"/>
            </a:endParaRPr>
          </a:p>
          <a:p>
            <a:pPr eaLnBrk="0" hangingPunct="0">
              <a:spcBef>
                <a:spcPct val="20000"/>
              </a:spcBef>
              <a:buClr>
                <a:srgbClr val="A50021"/>
              </a:buClr>
              <a:buFont typeface="Wingdings 2" charset="0"/>
              <a:buNone/>
              <a:defRPr/>
            </a:pPr>
            <a:endParaRPr lang="en-US" sz="2750" b="0" i="1" baseline="-250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3174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25F371A-0629-5E46-B808-6F36D0087138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9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Study Flow</a:t>
            </a:r>
            <a:endParaRPr lang="en-US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25060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5225" y="1040268"/>
            <a:ext cx="4390718" cy="51394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09043" y="1040268"/>
            <a:ext cx="4446519" cy="5139400"/>
          </a:xfrm>
          <a:prstGeom prst="rect">
            <a:avLst/>
          </a:prstGeom>
          <a:solidFill>
            <a:schemeClr val="tx1"/>
          </a:solidFill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3174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25F371A-0629-5E46-B808-6F36D0087138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10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/>
                <a:cs typeface="Arial Narrow"/>
              </a:rPr>
              <a:t>Pilot Studies</a:t>
            </a:r>
            <a:endParaRPr lang="en-US" sz="4000" dirty="0">
              <a:latin typeface="Arial Narrow"/>
              <a:cs typeface="Arial Narrow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459" y="2109742"/>
            <a:ext cx="4353687" cy="29024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0" t="12074" r="23888" b="8073"/>
          <a:stretch/>
        </p:blipFill>
        <p:spPr>
          <a:xfrm>
            <a:off x="455148" y="1980473"/>
            <a:ext cx="3690872" cy="3284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993" y="5438585"/>
            <a:ext cx="397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Ionospheric CubeSat </a:t>
            </a:r>
          </a:p>
          <a:p>
            <a:pPr algn="ctr"/>
            <a:r>
              <a:rPr lang="en-US" dirty="0" smtClean="0"/>
              <a:t>Swarm Pathfinder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24657" y="5438585"/>
            <a:ext cx="3015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Mars Relay CubeSat for Insight EDL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743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2908"/>
            <a:ext cx="9144000" cy="3342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153758"/>
            <a:ext cx="3218599" cy="24139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6763"/>
          <a:stretch/>
        </p:blipFill>
        <p:spPr>
          <a:xfrm>
            <a:off x="3218600" y="4153758"/>
            <a:ext cx="3152915" cy="24242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 Narrow"/>
                <a:cs typeface="Arial Narrow"/>
              </a:rPr>
              <a:t>Pilot Studies</a:t>
            </a:r>
            <a:endParaRPr lang="en-US" sz="4000" dirty="0">
              <a:latin typeface="Arial Narrow"/>
              <a:cs typeface="Arial Narrow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27775" t="27507" r="9207"/>
          <a:stretch/>
        </p:blipFill>
        <p:spPr>
          <a:xfrm>
            <a:off x="6371515" y="4175655"/>
            <a:ext cx="2772485" cy="23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6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0E360CFC-8F0F-2447-B207-EB516E9275F2}" type="slidenum">
              <a:rPr lang="en-US" sz="900">
                <a:solidFill>
                  <a:srgbClr val="DDDDDD"/>
                </a:solidFill>
                <a:cs typeface="Arial" charset="0"/>
              </a:rPr>
              <a:pPr/>
              <a:t>12</a:t>
            </a:fld>
            <a:endParaRPr lang="en-US" sz="900">
              <a:solidFill>
                <a:srgbClr val="DDDDDD"/>
              </a:solidFill>
              <a:cs typeface="Arial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0"/>
            <a:ext cx="8229600" cy="79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atin typeface="Arial Narrow"/>
                <a:cs typeface="Arial Narrow"/>
              </a:rPr>
              <a:t>Contacts</a:t>
            </a:r>
            <a:endParaRPr lang="en-US" sz="4000" b="1" dirty="0">
              <a:latin typeface="Arial Narrow"/>
              <a:cs typeface="Arial Narrow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9850" y="1015452"/>
            <a:ext cx="9074150" cy="54419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rial" charset="0"/>
                <a:ea typeface="MS PGothic" charset="0"/>
              </a:rPr>
              <a:t>Steve Matousek (TeamX</a:t>
            </a:r>
            <a:r>
              <a:rPr lang="en-US" b="1" baseline="-25000" dirty="0" smtClean="0">
                <a:latin typeface="Arial" charset="0"/>
                <a:ea typeface="MS PGothic" charset="0"/>
              </a:rPr>
              <a:t>c</a:t>
            </a:r>
            <a:r>
              <a:rPr lang="en-US" b="1" dirty="0" smtClean="0">
                <a:latin typeface="Arial" charset="0"/>
                <a:ea typeface="MS PGothic" charset="0"/>
              </a:rPr>
              <a:t> Lead)</a:t>
            </a:r>
          </a:p>
          <a:p>
            <a:pPr marL="0" indent="0" algn="ctr">
              <a:buNone/>
            </a:pPr>
            <a:r>
              <a:rPr lang="en-US" sz="2400" dirty="0" smtClean="0">
                <a:latin typeface="Arial" charset="0"/>
                <a:ea typeface="MS PGothic" charset="0"/>
              </a:rPr>
              <a:t>Email: </a:t>
            </a:r>
            <a:r>
              <a:rPr lang="en-US" sz="2400" dirty="0" smtClean="0">
                <a:latin typeface="Arial" charset="0"/>
                <a:ea typeface="MS PGothic" charset="0"/>
                <a:hlinkClick r:id="rId2"/>
              </a:rPr>
              <a:t>Steven.E.Matousek@jpl.nasa.gov</a:t>
            </a:r>
            <a:endParaRPr lang="en-US" sz="2400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Arial" charset="0"/>
                <a:ea typeface="MS PGothic" charset="0"/>
              </a:rPr>
              <a:t>Phone: (818) 354-</a:t>
            </a:r>
            <a:r>
              <a:rPr lang="en-US" sz="2400" dirty="0" smtClean="0">
                <a:latin typeface="Arial" charset="0"/>
                <a:ea typeface="MS PGothic" charset="0"/>
              </a:rPr>
              <a:t>6689</a:t>
            </a:r>
          </a:p>
          <a:p>
            <a:pPr marL="0" indent="0" algn="ctr">
              <a:buNone/>
            </a:pPr>
            <a:endParaRPr lang="en-US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rial" charset="0"/>
                <a:ea typeface="MS PGothic" charset="0"/>
              </a:rPr>
              <a:t>Pez </a:t>
            </a:r>
            <a:r>
              <a:rPr lang="en-US" b="1" dirty="0" smtClean="0">
                <a:latin typeface="Arial" charset="0"/>
                <a:ea typeface="MS PGothic" charset="0"/>
              </a:rPr>
              <a:t>Zarifian (TeamX</a:t>
            </a:r>
            <a:r>
              <a:rPr lang="en-US" b="1" baseline="-25000" dirty="0" smtClean="0">
                <a:latin typeface="Arial" charset="0"/>
                <a:ea typeface="MS PGothic" charset="0"/>
              </a:rPr>
              <a:t>c</a:t>
            </a:r>
            <a:r>
              <a:rPr lang="en-US" b="1" dirty="0" smtClean="0">
                <a:latin typeface="Arial" charset="0"/>
                <a:ea typeface="MS PGothic" charset="0"/>
              </a:rPr>
              <a:t> Deputy)</a:t>
            </a:r>
          </a:p>
          <a:p>
            <a:pPr marL="0" indent="0" algn="ctr">
              <a:buNone/>
            </a:pPr>
            <a:r>
              <a:rPr lang="en-US" sz="2400" dirty="0" smtClean="0">
                <a:latin typeface="Arial" charset="0"/>
                <a:ea typeface="MS PGothic" charset="0"/>
              </a:rPr>
              <a:t>Email: </a:t>
            </a:r>
            <a:r>
              <a:rPr lang="en-US" sz="2400" dirty="0" smtClean="0">
                <a:latin typeface="Arial" charset="0"/>
                <a:ea typeface="MS PGothic" charset="0"/>
                <a:hlinkClick r:id="rId3"/>
              </a:rPr>
              <a:t>Pezhman.Zarifian@jpl.nasa.gov</a:t>
            </a:r>
            <a:endParaRPr lang="en-US" sz="2400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Arial" charset="0"/>
                <a:ea typeface="MS PGothic" charset="0"/>
              </a:rPr>
              <a:t>Phone: (818) 354-1159</a:t>
            </a:r>
            <a:endParaRPr lang="en-US" sz="2400" dirty="0">
              <a:latin typeface="Arial" charset="0"/>
              <a:ea typeface="MS PGothic" charset="0"/>
            </a:endParaRPr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7028457" y="657175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DC1518D-902A-D546-800C-7FD9CF277723}" type="slidenum">
              <a:rPr lang="en-US" sz="1000" smtClean="0">
                <a:solidFill>
                  <a:srgbClr val="CC0000"/>
                </a:solidFill>
                <a:latin typeface="Arial"/>
                <a:cs typeface="Arial"/>
              </a:rPr>
              <a:pPr algn="r"/>
              <a:t>12</a:t>
            </a:fld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1474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</TotalTime>
  <Words>759</Words>
  <Application>Microsoft Macintosh PowerPoint</Application>
  <PresentationFormat>On-screen Show (4:3)</PresentationFormat>
  <Paragraphs>140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What is Team Xc?</vt:lpstr>
      <vt:lpstr>Why Team Xc?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JPL</dc:creator>
  <cp:lastModifiedBy>JPL</cp:lastModifiedBy>
  <cp:revision>114</cp:revision>
  <dcterms:created xsi:type="dcterms:W3CDTF">2014-04-23T18:19:31Z</dcterms:created>
  <dcterms:modified xsi:type="dcterms:W3CDTF">2014-04-29T20:10:56Z</dcterms:modified>
</cp:coreProperties>
</file>