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259" r:id="rId6"/>
    <p:sldId id="297" r:id="rId7"/>
    <p:sldId id="293" r:id="rId8"/>
    <p:sldId id="283" r:id="rId9"/>
    <p:sldId id="296" r:id="rId10"/>
    <p:sldId id="298" r:id="rId11"/>
    <p:sldId id="299" r:id="rId12"/>
    <p:sldId id="315" r:id="rId13"/>
    <p:sldId id="300" r:id="rId14"/>
    <p:sldId id="316" r:id="rId15"/>
    <p:sldId id="301" r:id="rId16"/>
    <p:sldId id="302" r:id="rId17"/>
    <p:sldId id="303" r:id="rId18"/>
    <p:sldId id="317" r:id="rId19"/>
    <p:sldId id="304" r:id="rId20"/>
    <p:sldId id="305" r:id="rId21"/>
    <p:sldId id="307" r:id="rId22"/>
    <p:sldId id="310" r:id="rId23"/>
    <p:sldId id="311" r:id="rId24"/>
    <p:sldId id="314" r:id="rId25"/>
    <p:sldId id="309" r:id="rId26"/>
    <p:sldId id="312" r:id="rId27"/>
    <p:sldId id="263" r:id="rId28"/>
    <p:sldId id="318" r:id="rId29"/>
    <p:sldId id="308" r:id="rId3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3DB89-37DA-41C6-A7D8-0C1CF04DA4BC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99861-469D-4F48-8260-D39008E8F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6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16    79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10   210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12   582</a:t>
            </a:r>
          </a:p>
          <a:p>
            <a:endParaRPr lang="en-US" dirty="0" smtClean="0"/>
          </a:p>
          <a:p>
            <a:r>
              <a:rPr lang="en-US" dirty="0" smtClean="0"/>
              <a:t>A master has failed</a:t>
            </a:r>
          </a:p>
          <a:p>
            <a:r>
              <a:rPr lang="en-US" dirty="0" smtClean="0"/>
              <a:t>           2      131494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3      132850</a:t>
            </a:r>
          </a:p>
          <a:p>
            <a:endParaRPr lang="en-US" dirty="0" smtClean="0"/>
          </a:p>
          <a:p>
            <a:r>
              <a:rPr lang="en-US" dirty="0" smtClean="0"/>
              <a:t>A master has failed</a:t>
            </a:r>
          </a:p>
          <a:p>
            <a:r>
              <a:rPr lang="en-US" dirty="0" smtClean="0"/>
              <a:t>           1      161562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9      174588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13      195616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14      213205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8      233844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7      252765</a:t>
            </a:r>
          </a:p>
          <a:p>
            <a:endParaRPr lang="en-US" dirty="0" smtClean="0"/>
          </a:p>
          <a:p>
            <a:r>
              <a:rPr lang="en-US" dirty="0" smtClean="0"/>
              <a:t>A master has failed</a:t>
            </a:r>
          </a:p>
          <a:p>
            <a:r>
              <a:rPr lang="en-US" dirty="0" smtClean="0"/>
              <a:t>           3      255795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2      287178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4      308824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11      422134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17      474964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15      496752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6      501816</a:t>
            </a:r>
          </a:p>
          <a:p>
            <a:endParaRPr lang="en-US" dirty="0" smtClean="0"/>
          </a:p>
          <a:p>
            <a:r>
              <a:rPr lang="en-US" dirty="0" smtClean="0"/>
              <a:t>A slave has failed</a:t>
            </a:r>
          </a:p>
          <a:p>
            <a:r>
              <a:rPr lang="en-US" dirty="0" smtClean="0"/>
              <a:t>           5      510471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TotalData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 1.291900998015317e+10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99861-469D-4F48-8260-D39008E8F4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9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EEB95-37EB-49FC-91D9-9A35DD0B018D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7E2F0-C993-49E3-A114-7872F3C6EED6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C1E45-6EE7-4AEC-AC24-2B0DB17EBB1F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0E065-D75B-459E-834D-0B3DF13FB77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259BB-E57B-4648-A9EF-962302A6BB42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2B013-BCCE-4063-A08B-1AECD6650F3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F1FA8-36A8-48F9-9D66-18AA4DA21D9E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4D027-F20A-4DB2-9A53-C400794DAF9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D2BC9-22C9-462D-99B9-AE82501A77AF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0DE40-828A-45A2-B49C-6270EB73485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11C64-A87A-485B-A9F8-ECEA27037552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79754-7839-4A8C-874B-7F629940DCCD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6A574-5DB0-4717-A9D0-425E6885BBBF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FDFF1-5581-4B43-A0FC-63945BACE2A2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6179-6EB4-46FA-8B54-B151AC657EE9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0389C-43FE-43CC-B48B-C24B9F5861B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767B4-6E2B-4A35-942A-F7057F173176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0CFE9-2011-4C61-9335-555C26F5D68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BB364-D7DB-49F3-A51D-95F86244EB6B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58EC2-2F59-41BF-826A-E8A2D9B4AD9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94E19-2DF1-480D-8EFB-C74E12D16525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04044-4BF5-4661-912F-1D31BF2F731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EDB8CC-6502-4A84-9AD6-C9F7E6D58511}" type="datetimeFigureOut">
              <a:rPr lang="fr-FR"/>
              <a:pPr>
                <a:defRPr/>
              </a:pPr>
              <a:t>22/04/2014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23B991-22CB-429E-88C5-3C2C53A22C7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  <p:pic>
        <p:nvPicPr>
          <p:cNvPr id="7" name="Picture 4" descr="http://www-mipl.jpl.nasa.gov/vicar/core380/html/pgs/ug/images/nasa_logo_only.G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137" y="0"/>
            <a:ext cx="931863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939067" cy="3352799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A Concept for a Constellation of </a:t>
            </a:r>
            <a:r>
              <a:rPr lang="en-US" sz="4000" dirty="0" err="1">
                <a:solidFill>
                  <a:schemeClr val="bg1"/>
                </a:solidFill>
              </a:rPr>
              <a:t>CubeSats</a:t>
            </a:r>
            <a:r>
              <a:rPr lang="en-US" sz="4000" dirty="0">
                <a:solidFill>
                  <a:schemeClr val="bg1"/>
                </a:solidFill>
              </a:rPr>
              <a:t> at the Lunar </a:t>
            </a:r>
            <a:r>
              <a:rPr lang="en-US" sz="4000" dirty="0" err="1">
                <a:solidFill>
                  <a:schemeClr val="bg1"/>
                </a:solidFill>
              </a:rPr>
              <a:t>Lagrangian</a:t>
            </a:r>
            <a:r>
              <a:rPr lang="en-US" sz="4000" dirty="0">
                <a:solidFill>
                  <a:schemeClr val="bg1"/>
                </a:solidFill>
              </a:rPr>
              <a:t> Point 1 (LL1) for radio aperture interferometry measurements: network analysis and simulation</a:t>
            </a:r>
            <a:endParaRPr lang="fr-CA" sz="40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696200" cy="3048000"/>
          </a:xfrm>
        </p:spPr>
        <p:txBody>
          <a:bodyPr/>
          <a:lstStyle/>
          <a:p>
            <a:r>
              <a:rPr lang="fr-CA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Janna Finn</a:t>
            </a:r>
          </a:p>
          <a:p>
            <a:r>
              <a:rPr lang="fr-CA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(</a:t>
            </a:r>
            <a:r>
              <a:rPr lang="fr-CA" sz="1800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California</a:t>
            </a:r>
            <a:r>
              <a:rPr lang="fr-CA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State </a:t>
            </a:r>
            <a:r>
              <a:rPr lang="fr-CA" sz="1800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University</a:t>
            </a:r>
            <a:r>
              <a:rPr lang="fr-CA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, </a:t>
            </a:r>
            <a:r>
              <a:rPr lang="fr-CA" sz="1800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Fullerton</a:t>
            </a:r>
            <a:r>
              <a:rPr lang="fr-CA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)</a:t>
            </a:r>
          </a:p>
          <a:p>
            <a:r>
              <a:rPr lang="fr-CA" sz="1800" dirty="0" smtClean="0">
                <a:solidFill>
                  <a:schemeClr val="bg1"/>
                </a:solidFill>
              </a:rPr>
              <a:t>Alessandra </a:t>
            </a:r>
            <a:r>
              <a:rPr lang="fr-CA" sz="1800" dirty="0" err="1" smtClean="0">
                <a:solidFill>
                  <a:schemeClr val="bg1"/>
                </a:solidFill>
              </a:rPr>
              <a:t>Babuscia</a:t>
            </a:r>
            <a:r>
              <a:rPr lang="fr-CA" sz="1800" dirty="0" smtClean="0">
                <a:solidFill>
                  <a:schemeClr val="bg1"/>
                </a:solidFill>
              </a:rPr>
              <a:t>, Charles Lee, Kar-Ming Cheung</a:t>
            </a:r>
          </a:p>
          <a:p>
            <a:r>
              <a:rPr lang="fr-CA" sz="1800" dirty="0" smtClean="0">
                <a:solidFill>
                  <a:schemeClr val="bg1"/>
                </a:solidFill>
              </a:rPr>
              <a:t>(Jet Propulsion </a:t>
            </a:r>
            <a:r>
              <a:rPr lang="fr-CA" sz="1800" dirty="0" err="1" smtClean="0">
                <a:solidFill>
                  <a:schemeClr val="bg1"/>
                </a:solidFill>
              </a:rPr>
              <a:t>Laboratory</a:t>
            </a:r>
            <a:r>
              <a:rPr lang="fr-CA" sz="1800" dirty="0" smtClean="0">
                <a:solidFill>
                  <a:schemeClr val="bg1"/>
                </a:solidFill>
              </a:rPr>
              <a:t>, </a:t>
            </a:r>
            <a:r>
              <a:rPr lang="fr-CA" sz="1800" dirty="0" err="1" smtClean="0">
                <a:solidFill>
                  <a:schemeClr val="bg1"/>
                </a:solidFill>
              </a:rPr>
              <a:t>California</a:t>
            </a:r>
            <a:r>
              <a:rPr lang="fr-CA" sz="1800" dirty="0" smtClean="0">
                <a:solidFill>
                  <a:schemeClr val="bg1"/>
                </a:solidFill>
              </a:rPr>
              <a:t> Institute of </a:t>
            </a:r>
            <a:r>
              <a:rPr lang="fr-CA" sz="1800" dirty="0" err="1" smtClean="0">
                <a:solidFill>
                  <a:schemeClr val="bg1"/>
                </a:solidFill>
              </a:rPr>
              <a:t>Technology</a:t>
            </a:r>
            <a:r>
              <a:rPr lang="fr-CA" sz="1800" dirty="0" smtClean="0">
                <a:solidFill>
                  <a:schemeClr val="bg1"/>
                </a:solidFill>
              </a:rPr>
              <a:t>)</a:t>
            </a:r>
          </a:p>
          <a:p>
            <a:endParaRPr lang="fr-CA" sz="1800" dirty="0">
              <a:solidFill>
                <a:schemeClr val="bg1"/>
              </a:solidFill>
            </a:endParaRPr>
          </a:p>
          <a:p>
            <a:r>
              <a:rPr lang="fr-CA" sz="1800" dirty="0" err="1" smtClean="0">
                <a:solidFill>
                  <a:schemeClr val="bg1"/>
                </a:solidFill>
              </a:rPr>
              <a:t>Interplanetary</a:t>
            </a:r>
            <a:r>
              <a:rPr lang="fr-CA" sz="1800" dirty="0" smtClean="0">
                <a:solidFill>
                  <a:schemeClr val="bg1"/>
                </a:solidFill>
              </a:rPr>
              <a:t> Small Satellite </a:t>
            </a:r>
            <a:r>
              <a:rPr lang="fr-CA" sz="1800" dirty="0" err="1" smtClean="0">
                <a:solidFill>
                  <a:schemeClr val="bg1"/>
                </a:solidFill>
              </a:rPr>
              <a:t>Conference</a:t>
            </a:r>
            <a:endParaRPr lang="fr-CA" sz="1800" dirty="0" smtClean="0">
              <a:solidFill>
                <a:schemeClr val="bg1"/>
              </a:solidFill>
            </a:endParaRPr>
          </a:p>
          <a:p>
            <a:r>
              <a:rPr lang="fr-CA" sz="1800" dirty="0" smtClean="0">
                <a:solidFill>
                  <a:schemeClr val="bg1"/>
                </a:solidFill>
              </a:rPr>
              <a:t>April 28 2014</a:t>
            </a:r>
          </a:p>
          <a:p>
            <a:endParaRPr lang="fr-CA" sz="1800" dirty="0" smtClean="0">
              <a:solidFill>
                <a:schemeClr val="bg1"/>
              </a:solidFill>
            </a:endParaRPr>
          </a:p>
          <a:p>
            <a:endParaRPr lang="fr-CA" sz="1800" dirty="0">
              <a:solidFill>
                <a:schemeClr val="bg1"/>
              </a:solidFill>
            </a:endParaRPr>
          </a:p>
          <a:p>
            <a:endParaRPr lang="fr-CA" sz="1800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096000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Part of this work was performed at the Jet Propulsion Laboratory, California Institute of Technology, under a contract with the National Aeronautics and Space Administration.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© 2014. All </a:t>
            </a:r>
            <a:r>
              <a:rPr lang="en-US" sz="1000" smtClean="0">
                <a:solidFill>
                  <a:schemeClr val="bg1"/>
                </a:solidFill>
              </a:rPr>
              <a:t>rights reserved.</a:t>
            </a:r>
            <a:endParaRPr lang="en-US" sz="1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Outline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sz="2400" dirty="0" smtClean="0"/>
              <a:t>Background</a:t>
            </a:r>
          </a:p>
          <a:p>
            <a:pPr lvl="1"/>
            <a:r>
              <a:rPr lang="en-US" sz="2400" dirty="0" smtClean="0"/>
              <a:t>Solara Mission Concept</a:t>
            </a:r>
          </a:p>
          <a:p>
            <a:pPr lvl="1"/>
            <a:r>
              <a:rPr lang="en-US" sz="2400" dirty="0" smtClean="0"/>
              <a:t>Communication Network of </a:t>
            </a:r>
            <a:r>
              <a:rPr lang="en-US" sz="2400" dirty="0" err="1" smtClean="0"/>
              <a:t>CubeSats</a:t>
            </a:r>
            <a:endParaRPr lang="en-US" sz="2400" dirty="0" smtClean="0"/>
          </a:p>
          <a:p>
            <a:pPr lvl="1"/>
            <a:r>
              <a:rPr lang="en-US" sz="2400" dirty="0" smtClean="0"/>
              <a:t>Objectives of Communication Network Analysis</a:t>
            </a:r>
          </a:p>
          <a:p>
            <a:r>
              <a:rPr lang="en-US" sz="2400" dirty="0" smtClean="0"/>
              <a:t>Simulation</a:t>
            </a:r>
          </a:p>
          <a:p>
            <a:pPr lvl="1"/>
            <a:r>
              <a:rPr lang="en-US" sz="2400" dirty="0" smtClean="0"/>
              <a:t>Outline of Simulation</a:t>
            </a:r>
          </a:p>
          <a:p>
            <a:pPr lvl="1"/>
            <a:r>
              <a:rPr lang="en-US" sz="2400" dirty="0" smtClean="0"/>
              <a:t>Results for the nominal case for different network configurations</a:t>
            </a:r>
          </a:p>
          <a:p>
            <a:pPr lvl="1"/>
            <a:r>
              <a:rPr lang="en-US" sz="2400" dirty="0" smtClean="0"/>
              <a:t>Statistical analysis in case of spacecraft failures</a:t>
            </a:r>
          </a:p>
          <a:p>
            <a:pPr lvl="1"/>
            <a:r>
              <a:rPr lang="en-US" sz="2400" dirty="0" smtClean="0"/>
              <a:t>Results for the statistical analysis</a:t>
            </a:r>
          </a:p>
          <a:p>
            <a:r>
              <a:rPr lang="en-US" sz="2400" dirty="0" smtClean="0"/>
              <a:t>Conclusion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>
                <a:solidFill>
                  <a:schemeClr val="bg1"/>
                </a:solidFill>
              </a:rPr>
              <a:t>SOLARA Mission Concept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Space-borne radio aperture synthesis interferometer</a:t>
            </a:r>
          </a:p>
          <a:p>
            <a:r>
              <a:rPr lang="en-US" dirty="0" smtClean="0"/>
              <a:t>Observes frequencies from 30 kHz to 30 MHz</a:t>
            </a:r>
            <a:endParaRPr lang="en-US" dirty="0"/>
          </a:p>
          <a:p>
            <a:r>
              <a:rPr lang="en-US" dirty="0" smtClean="0"/>
              <a:t>Placed at LL1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Possible observations:</a:t>
            </a:r>
          </a:p>
          <a:p>
            <a:pPr lvl="1"/>
            <a:r>
              <a:rPr lang="en-US" dirty="0" smtClean="0"/>
              <a:t>Coronal Mass Ejections: dangerous to spacecraft, astronauts, and terrestrial power grids. Can be tracked in 3D</a:t>
            </a:r>
          </a:p>
          <a:p>
            <a:pPr lvl="1"/>
            <a:r>
              <a:rPr lang="en-US" dirty="0" smtClean="0"/>
              <a:t>Giant Planet Magnetospheres (Earth, Jupiter, Saturn, Uranus, Neptune). Has not been done since Voyager S in 1973.</a:t>
            </a:r>
            <a:endParaRPr lang="en-US" dirty="0"/>
          </a:p>
        </p:txBody>
      </p:sp>
      <p:pic>
        <p:nvPicPr>
          <p:cNvPr id="6" name="Content Placeholder 5" descr="sunearth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92100" y="4495800"/>
            <a:ext cx="3308400" cy="205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67000" y="6553814"/>
            <a:ext cx="1654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Image Credit: NASA/ESA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725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>
                <a:solidFill>
                  <a:schemeClr val="bg1"/>
                </a:solidFill>
              </a:rPr>
              <a:t>Communication Network 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smtClean="0">
                <a:solidFill>
                  <a:schemeClr val="bg1"/>
                </a:solidFill>
              </a:rPr>
              <a:t>of </a:t>
            </a:r>
            <a:r>
              <a:rPr lang="fr-CA" dirty="0" err="1" smtClean="0">
                <a:solidFill>
                  <a:schemeClr val="bg1"/>
                </a:solidFill>
              </a:rPr>
              <a:t>CubeSats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sz="half" idx="2"/>
          </p:nvPr>
        </p:nvSpPr>
        <p:spPr>
          <a:xfrm>
            <a:off x="384722" y="1832493"/>
            <a:ext cx="4038600" cy="4525963"/>
          </a:xfrm>
        </p:spPr>
        <p:txBody>
          <a:bodyPr/>
          <a:lstStyle/>
          <a:p>
            <a:r>
              <a:rPr lang="en-US" dirty="0" smtClean="0"/>
              <a:t>The concept is composed by 20 six-unit </a:t>
            </a:r>
            <a:r>
              <a:rPr lang="en-US" dirty="0" err="1"/>
              <a:t>CubeSat</a:t>
            </a:r>
            <a:r>
              <a:rPr lang="en-US" dirty="0"/>
              <a:t> spacecraft arranged in a rough 10-100 km </a:t>
            </a:r>
            <a:r>
              <a:rPr lang="en-US" dirty="0" smtClean="0"/>
              <a:t>configuration </a:t>
            </a:r>
          </a:p>
          <a:p>
            <a:r>
              <a:rPr lang="en-US" dirty="0" smtClean="0"/>
              <a:t>Collect data </a:t>
            </a:r>
            <a:r>
              <a:rPr lang="en-US" dirty="0"/>
              <a:t>using dipoles and a distributed </a:t>
            </a:r>
            <a:r>
              <a:rPr lang="en-US" dirty="0" err="1"/>
              <a:t>correlator</a:t>
            </a:r>
            <a:r>
              <a:rPr lang="en-US" dirty="0"/>
              <a:t> for aperture synthesis imaging.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AutoShape 2" descr="data:image/jpeg;base64,/9j/4AAQSkZJRgABAQAAAQABAAD/2wCEAAkGBwgHBgkIBwgKCgkLDRYPDQwMDRsUFRAWIB0iIiAdHx8kKDQsJCYxJx8fLT0tMTU3Ojo6Iys/RD84QzQ5OjcBCgoKDQwNGg8PGjclHyU3Nzc3Nzc3Nzc3Nzc3Nzc3Nzc3Nzc3Nzc3Nzc3Nzc3Nzc3Nzc3Nzc3Nzc3Nzc3Nzc3N//AABEIAGQAZAMBIgACEQEDEQH/xAAbAAACAwEBAQAAAAAAAAAAAAAABQIEBgMBB//EADkQAAIBAwMCBQEGBAQHAAAAAAECAwAEEQUSITFBBhMiUWFxFCMyQoGRFaHR8AexweEWM0NSYpLx/8QAGgEAAgMBAQAAAAAAAAAAAAAAAAEDBAUCBv/EACQRAAICAgIBBAMBAAAAAAAAAAABAhEDBCExEhNBUWEiMnEF/9oADAMBAAIRAxEAPwD4cRg4PWpE+nB6dqZaHpa6rNJC0xSX0rFGq7nkdmAAA44HJJ7AU1sJbbw9e3mla5Z/aF8wBmhdWAYewYYOcjngigTZlwvNTgk8mZJNiPsYNtcZU4PQjuKcaHd6ZBDcQ6haCcS7SjBVLxkfiAyRwVJ78EA1zt9I+1aRcXsFyjywv67ZY2LBAMlyegH99cZQWF2YNZ1NF0u2S13oNySMqruA5IxgcgDj3z70tngltp3huEMUqMVeNhgqR7ioxmWN1liLI6HcrKcFSO4NMNPih1W4uDqOoeVcMpdZZ2z5jZydxPfHz/QsZztLe0l0+6eS58u6iw0cbfhkXvj5peKlkqcirbafL/DhqEeww+YY2Ctlk4HLDsDnAPegCkRXlXRPbnTGt3gH2gS70nXrjGCp+O4qlQAUUUUAFFFFAGrudI05NBXUdOvZPtMRD75nAEvTITj0upzlSSehGcis0JmeUvKxYs25mY5JPua0Hifw9b6TFHLp893cxBykkstq0abuxUkYIOD0JrPcOp7EH96SEg2gHINBLKcjpweela3wl4d+02iajdo4h3uIi8avCxCnG7PTkEc8Z29c1Ce+8MXHn2sNtcRK7r5dxIqA5OA3AxsA5bA4PIx0NFi8iM0lv4pheaWSK31WKE4XgC4xjAycc4yByTxSjT9Hubm5lhKiJYiUkkbop6Y+T8VeudHXRb9Ls3wa1jbfDNGBulIYgBRkg9Ac8jBFN/4jPqcMV2UO6UMQNmRuGRjjvwP3oBfQ21//AAvj8hB4bv0u7pQrNb3EqxuysoYYyApwGHQ4rAahp1/pupS6XewPDdq6q8GQeSBt6HHf+dfctEjGraTpoZRJcxRLFdIXUu4XpgHBIIx0Pv7YPzf/ABbtrmDxLb6jNby273lsjnduyHQlDyQDn0qenGRTGjEXEMlvcSQzxtHIhIZGGCDXfUbNbOSMJPHOksSyK6ex7EdiCD1qWpNeTul3fJJumQbXdCA4AABHY8Y6VwhtJpoZZo4y0cOPMYflz0z+1AzhRRXSOJ5GCopJPQCmlYdEKK0Nr4R1OeFZDGI93RXYA4+lFTrVzNX4lZ7munTmiprWkanpjOl96likERIl3BWK7gP/AFINLY0ct+E/r0pvrfiK91ZZIrtbcF5VleSOPaWZVKjgHHQ9hSuKQwypMkzCSNgysByCOmKrIsK65NdrV9Z2vh2K0tIGt2NskXlShhK5JYu7YOCuRx15PQYpN4d0GfVlmmTayQqx2En1EDOOOen79K7a/q1zrkEEj6esAZi7yqGxLIRhiueADgEqO/NN/BcUkum3kEM8MT7HkzNGPuRswXU/i3HdgbTgbcnOQKStI56Rm5bTUdQ1R7QJ5k0ZKYThEA9vZf8AOnVrqGnaDGtmZGuZlJ3SxqGVCcZA5Gf0P9KlZreaq8+laWZoOpkmdcPcN33MSMcduuB+lKZ4I9CYpPb+dqAP/UX7qH9Pzn+X1qRcBd8Gnjlt59jtdE/aVbajKyu+Bnjjpx9O3PGM74v1rUNRu/sd886xWbGOO3lk3+UQAG57nj/Kr3hWGSWa61a+SS62pkxMMPIueXViCPSVA6cEjp1GWmd52aWSRpJGJZ3c5ZiepJ70Sm5cCjCmXZG1CTRYd7BrGKUiPBUlGPXOOQDjv7VVtp7iDzVt3ZDKhjcL+ZT1FNtI0rU9R0mZbGdjbmZRNbiQgZxw7Dp9PofatTovhy00wpNNi4uF5yfwqfp3qbBq5M3MeivsbuLX/Z8/Bl9H8MXeo4kdfJgP52/0HetrpmkWOmKPs8e6TvK/J/T2qzNcgsTwPgHpVdroZrXx4cWur7ZjZM+fadN1EumXnrmvaVG8QHBaik9wa0lQisfCX23RYL0rKDMrSG4hdHWMDr5iHBAA5LAnGeRWOHzVq1u7m1gnW3uJYlnHlyKjkB17ggdf964Fkb8S4Puv9KwEejVmr/4gsr3SI7W4gna+G0vcz3TsMrn8Kk4GRx2xS9NRhtNSs5HRJ4E9Uqgg7/8AcfPBxyMcVR0aO1fVrVb4qbUyASFmKgD5I6Ve8R22nWx06WwZMT2aPPHHNvEcv5l5zj6HP1p2lwKlYw1q3XVP4hqmk3EFpaltj2rSlHnfAJKRgdCDnHwagviSaO8t01jT0JhWVWV4zn7w5YlW49/br1FIbe+urKKRbO7niEv/ADAh27h7HH61rbLUrXxNfyRapabZWHpaNDIm707v/JM7RggnBJzkcUU3wlYpVFW+jP6hqzahbW9r5KmK3c+SSzExx5O1Bz0569TheeKY6H4UknQT35MUJ5CY9TVoNE8MW2nQtdSoZpo8ep8bFJJ9K/8Acwxk9ueOhprPItv5UzMsqFsMCDwRg4/YitPX1ccfyyd/H8MnZ3pv8MPXz/SCxW1lZotqqxoOCg7Hn9/eqU13zgGq2oXitK5iwFJ4AzgfvS0S+bKqswRSwBc9FGetXHm8YlGOu5Stje6uITL90cKRnB/Kfaqks6AjGX+Fqhfq1tdSQs5fYcBsEbh2ODyMjnBry0lHq3t6B2qhOTq7NCMFH2GRYDG2MdMnBoqm8yk5MyD4JNFVrZMYqQ8Ko6AfzrR6J4W/isMMaTH7fdqXt41IKogON0pz6QzYAxk/yrM0z03XdQ0uC5gsZ2ijuU2SAe3uPY9eRVdmg79inNG0LvDjDRkhxnPI61yDED49jXRXBPPBHQ/6GtH4d8MPet9ou8pajkDu/wAD+tS4sUskvGJxlyxxR8psY3XhSyuktn0s3CAYWVpcPGy4/Gjjggn8vUZ5xT+zs7bTLbZax4B/HIerH++1dC0NrCsUKLHGowFXgVVudU3WqwMW2x7yqLwrs3GW99o3Yx3Iz0rYxYFqxTSuR57NsT25eN1Ejc3nBAPFKrm7ZuCxOPc9KtW81nJZ3IuJFjnBypOSXUjGFHYg4P0yO+RU023t7qC6+0SW8Tom5WldgW4PC44znHX3rjLs98EuHWUaKbSA5JOT7V0S1Z9NlvfNT7qQI0Z4JBxyP3HH1Pap2M9lHFcx3cYbeh8ttm7DbWx8j1EftS7zWQMobCtwwDcHnjPvVZzbZcjCkeM2a83kDANQY88nivdh2BiDg0nJEiieb/jNFQLqO1e1zZ1QmLRjgR5+S3/yjeTwqqPooqJRt+zHqzjArb+F/DIiVb3UUy3VIj2+TUGHDLLKkWM2aOGPlI4+GPDG4Je6khCdUiP5vk/FbPdbMk1uqtHcR26zxkkBHTkMFHupAH6iqt3cbQccUnu752TYXO0EkD2zjP8AkP2rXeD0YJQdP3+zBlnexNuate30F3dkk80slnyajK5Yknp9au21np0umGWa7nF65dYbeOIsGK7SMnBGPV7jFQ5s/wAljDgoXBsnJJx7e9e4O1iByB0FQ5I4HFXnsJobCK6Lp5ciFxhvUPVt5/vvVSeQtxgKGcgnio72bp1zTfS7NNRuxbld7FWKqrhWbH5VJ4J9h39x1qler/DLzEUh86KTIYDG0qeOPqK59S3XudqNEbZZLe8Vp0KeVJ6lZcHIPIPtU9Yvo72/kljQIjHJ+uOT8ZOT+tR1bUUv5g8MIgjWNECBiSdqgZJPUnHWl6rupJW7Z0dPptx80VHDDjr9RRXYxx4K062ubua5nTe8bDaD0B962dwSoOKKK0dBL07Mr/Sk/UoSXjtk80luGO480UU8z5ItZHDNd4bu5hgaOG5mjjc+tI5Cob6gda8oqjl6NKBNVX7sYGM1aur6eS1SxkKtCPSvpGQM5xn617RVKXZaFbLs3OpIZGJUg9CDxVOdjIxZyWY9SepooqWByzhXgYgnFe0VIJA87qcA9qKKKD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1" name="Picture 5" descr="Conceptual representation of a cluster of EDSN satellites illustrating their ability to communicate and share data as a network. Each of the satellites is capable of communicating with a ground station and can relay all information gathered from the entire network. Credit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4191000" cy="316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10400" y="5676350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 Credit: NASA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051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fr-CA" dirty="0" smtClean="0">
                <a:solidFill>
                  <a:schemeClr val="bg1"/>
                </a:solidFill>
              </a:rPr>
              <a:t>Objectives of Communication Network </a:t>
            </a:r>
            <a:r>
              <a:rPr lang="fr-CA" dirty="0" err="1" smtClean="0">
                <a:solidFill>
                  <a:schemeClr val="bg1"/>
                </a:solidFill>
              </a:rPr>
              <a:t>Analysis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500562"/>
          </a:xfrm>
        </p:spPr>
        <p:txBody>
          <a:bodyPr rtlCol="0"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Compare different configurations:</a:t>
            </a:r>
          </a:p>
          <a:p>
            <a:pPr lvl="1"/>
            <a:r>
              <a:rPr lang="en-US" dirty="0" smtClean="0"/>
              <a:t>Peer to Peer</a:t>
            </a:r>
          </a:p>
          <a:p>
            <a:pPr lvl="1"/>
            <a:r>
              <a:rPr lang="en-US" dirty="0" smtClean="0"/>
              <a:t>Master/Slave</a:t>
            </a:r>
          </a:p>
          <a:p>
            <a:pPr lvl="1"/>
            <a:r>
              <a:rPr lang="en-US" dirty="0" smtClean="0"/>
              <a:t>Hierarchical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 </a:t>
            </a:r>
            <a:r>
              <a:rPr lang="en-US" dirty="0"/>
              <a:t>the best strategy for</a:t>
            </a:r>
          </a:p>
          <a:p>
            <a:pPr lvl="1"/>
            <a:r>
              <a:rPr lang="en-US" dirty="0" smtClean="0"/>
              <a:t>Contention </a:t>
            </a:r>
            <a:endParaRPr lang="en-US" dirty="0"/>
          </a:p>
          <a:p>
            <a:pPr lvl="1"/>
            <a:r>
              <a:rPr lang="en-US" dirty="0"/>
              <a:t>Congestion</a:t>
            </a:r>
          </a:p>
          <a:p>
            <a:pPr lvl="1"/>
            <a:r>
              <a:rPr lang="en-US" dirty="0"/>
              <a:t>Power </a:t>
            </a:r>
            <a:r>
              <a:rPr lang="en-US" dirty="0" smtClean="0"/>
              <a:t>consumption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Account for potential </a:t>
            </a:r>
            <a:r>
              <a:rPr lang="en-US" dirty="0"/>
              <a:t>failure of </a:t>
            </a:r>
            <a:r>
              <a:rPr lang="en-US" dirty="0" err="1"/>
              <a:t>CubeSats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Maximize data return while minimizing communication time and data losses if one or more </a:t>
            </a:r>
            <a:r>
              <a:rPr lang="en-US" dirty="0" err="1"/>
              <a:t>CubeSats</a:t>
            </a:r>
            <a:r>
              <a:rPr lang="en-US" dirty="0"/>
              <a:t> fail.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Outline of Simulation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3550" y="3484245"/>
            <a:ext cx="2330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Parent communicates information back to Earth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6160" y="1925928"/>
            <a:ext cx="7207249" cy="861774"/>
          </a:xfrm>
          <a:prstGeom prst="rect">
            <a:avLst/>
          </a:prstGeom>
          <a:noFill/>
          <a:ln w="28575">
            <a:solidFill>
              <a:srgbClr val="9937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Inputs:</a:t>
            </a:r>
          </a:p>
          <a:p>
            <a:pPr algn="ctr"/>
            <a:r>
              <a:rPr lang="en-US" sz="1600" dirty="0" smtClean="0"/>
              <a:t>Constellation Configuration, Data rate, Network Configuration, Acquisition Policy, </a:t>
            </a:r>
            <a:r>
              <a:rPr lang="en-US" sz="1600" u="sng" dirty="0" smtClean="0"/>
              <a:t>Bandwidth of scientific observation (30 KHz -3 MHz)</a:t>
            </a:r>
            <a:endParaRPr lang="en-US" sz="1600" u="sng" dirty="0"/>
          </a:p>
        </p:txBody>
      </p:sp>
      <p:sp>
        <p:nvSpPr>
          <p:cNvPr id="4" name="Down Arrow 3"/>
          <p:cNvSpPr/>
          <p:nvPr/>
        </p:nvSpPr>
        <p:spPr>
          <a:xfrm>
            <a:off x="4014788" y="2787701"/>
            <a:ext cx="685800" cy="495301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Bent Arrow 4"/>
          <p:cNvSpPr/>
          <p:nvPr/>
        </p:nvSpPr>
        <p:spPr>
          <a:xfrm rot="16200000" flipH="1">
            <a:off x="116915" y="2591860"/>
            <a:ext cx="822706" cy="515788"/>
          </a:xfrm>
          <a:prstGeom prst="bent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261107"/>
            <a:ext cx="2466976" cy="2015936"/>
          </a:xfrm>
          <a:prstGeom prst="rect">
            <a:avLst/>
          </a:prstGeom>
          <a:noFill/>
          <a:ln w="28575">
            <a:solidFill>
              <a:srgbClr val="9937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Peer to Peer </a:t>
            </a:r>
          </a:p>
          <a:p>
            <a:pPr algn="ctr"/>
            <a:r>
              <a:rPr lang="en-US" sz="1600" dirty="0" smtClean="0"/>
              <a:t>Simulate direct link to Earth (nominal case)</a:t>
            </a:r>
          </a:p>
          <a:p>
            <a:pPr algn="ctr"/>
            <a:endParaRPr lang="en-US" sz="1100" dirty="0" smtClean="0"/>
          </a:p>
          <a:p>
            <a:pPr algn="ctr"/>
            <a:r>
              <a:rPr lang="en-US" sz="1600" dirty="0" smtClean="0"/>
              <a:t>Failure profile</a:t>
            </a:r>
          </a:p>
          <a:p>
            <a:pPr algn="ctr"/>
            <a:endParaRPr lang="en-US" sz="1100" dirty="0" smtClean="0"/>
          </a:p>
          <a:p>
            <a:pPr algn="ctr"/>
            <a:r>
              <a:rPr lang="en-US" sz="1600" dirty="0" smtClean="0"/>
              <a:t>Simulate in case of failure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7361" y="3284190"/>
            <a:ext cx="2590800" cy="1969770"/>
          </a:xfrm>
          <a:prstGeom prst="rect">
            <a:avLst/>
          </a:prstGeom>
          <a:noFill/>
          <a:ln w="28575">
            <a:solidFill>
              <a:srgbClr val="9937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b="1" dirty="0" smtClean="0"/>
              <a:t>Master/Slave</a:t>
            </a:r>
          </a:p>
          <a:p>
            <a:pPr algn="ctr"/>
            <a:r>
              <a:rPr lang="en-US" sz="1600" dirty="0" smtClean="0"/>
              <a:t>All gather data, slaves send to master, master link to Earth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algn="ctr"/>
            <a:r>
              <a:rPr lang="en-US" sz="1600" dirty="0" smtClean="0"/>
              <a:t>Failure profile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200" dirty="0"/>
          </a:p>
          <a:p>
            <a:pPr algn="ctr"/>
            <a:r>
              <a:rPr lang="en-US" sz="1600" dirty="0" smtClean="0"/>
              <a:t>Simulate in case of failure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67112" y="3283003"/>
            <a:ext cx="2666999" cy="2092881"/>
          </a:xfrm>
          <a:prstGeom prst="rect">
            <a:avLst/>
          </a:prstGeom>
          <a:noFill/>
          <a:ln w="28575">
            <a:solidFill>
              <a:srgbClr val="9937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Hierarchical</a:t>
            </a:r>
          </a:p>
          <a:p>
            <a:pPr algn="ctr"/>
            <a:r>
              <a:rPr lang="en-US" sz="1600" dirty="0" smtClean="0"/>
              <a:t>All gather data, slaves send to respective masters, masters link to Earth.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000" dirty="0"/>
          </a:p>
          <a:p>
            <a:pPr algn="ctr"/>
            <a:r>
              <a:rPr lang="en-US" sz="1600" dirty="0" smtClean="0"/>
              <a:t>Failure profile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600" dirty="0" smtClean="0"/>
          </a:p>
          <a:p>
            <a:pPr algn="ctr"/>
            <a:r>
              <a:rPr lang="en-US" sz="1600" dirty="0" smtClean="0"/>
              <a:t>Simulate in case of failure</a:t>
            </a:r>
            <a:endParaRPr lang="en-US" sz="1600" dirty="0"/>
          </a:p>
        </p:txBody>
      </p:sp>
      <p:sp>
        <p:nvSpPr>
          <p:cNvPr id="11" name="Down Arrow 10"/>
          <p:cNvSpPr/>
          <p:nvPr/>
        </p:nvSpPr>
        <p:spPr>
          <a:xfrm>
            <a:off x="1314452" y="4112925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1314452" y="4493925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191000" y="4343400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191000" y="4800600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7162800" y="4572000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162800" y="4951125"/>
            <a:ext cx="242888" cy="154275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Bent Arrow 18"/>
          <p:cNvSpPr/>
          <p:nvPr/>
        </p:nvSpPr>
        <p:spPr>
          <a:xfrm rot="10800000" flipH="1">
            <a:off x="1490666" y="5277042"/>
            <a:ext cx="912213" cy="590357"/>
          </a:xfrm>
          <a:prstGeom prst="bent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Bent Arrow 20"/>
          <p:cNvSpPr/>
          <p:nvPr/>
        </p:nvSpPr>
        <p:spPr>
          <a:xfrm rot="10800000">
            <a:off x="6441480" y="5375884"/>
            <a:ext cx="557510" cy="436725"/>
          </a:xfrm>
          <a:prstGeom prst="bent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2880" y="5566252"/>
            <a:ext cx="4038600" cy="923330"/>
          </a:xfrm>
          <a:prstGeom prst="rect">
            <a:avLst/>
          </a:prstGeom>
          <a:noFill/>
          <a:ln w="28575">
            <a:solidFill>
              <a:srgbClr val="9937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Outputs:</a:t>
            </a:r>
          </a:p>
          <a:p>
            <a:pPr algn="ctr"/>
            <a:r>
              <a:rPr lang="en-US" dirty="0" smtClean="0"/>
              <a:t>Buffer Sizes</a:t>
            </a:r>
          </a:p>
          <a:p>
            <a:pPr algn="ctr"/>
            <a:r>
              <a:rPr lang="en-US" dirty="0" smtClean="0"/>
              <a:t>Total Data Transferred over time</a:t>
            </a:r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>
            <a:off x="4046884" y="5260361"/>
            <a:ext cx="685800" cy="305891"/>
          </a:xfrm>
          <a:prstGeom prst="down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Bent Arrow 21"/>
          <p:cNvSpPr/>
          <p:nvPr/>
        </p:nvSpPr>
        <p:spPr>
          <a:xfrm rot="5400000">
            <a:off x="7849475" y="2614943"/>
            <a:ext cx="822706" cy="515788"/>
          </a:xfrm>
          <a:prstGeom prst="bentArrow">
            <a:avLst/>
          </a:prstGeom>
          <a:noFill/>
          <a:ln>
            <a:solidFill>
              <a:srgbClr val="99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5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Results</a:t>
            </a:r>
            <a:r>
              <a:rPr lang="fr-CA" dirty="0" smtClean="0">
                <a:solidFill>
                  <a:schemeClr val="bg1"/>
                </a:solidFill>
              </a:rPr>
              <a:t> for the nominal case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smtClean="0">
                <a:solidFill>
                  <a:schemeClr val="bg1"/>
                </a:solidFill>
              </a:rPr>
              <a:t>Peer to Peer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276600"/>
          </a:xfrm>
        </p:spPr>
        <p:txBody>
          <a:bodyPr rtlCol="0">
            <a:normAutofit fontScale="92500" lnSpcReduction="10000"/>
          </a:bodyPr>
          <a:lstStyle/>
          <a:p>
            <a:r>
              <a:rPr lang="en-US" sz="2400" dirty="0" smtClean="0"/>
              <a:t>Each satellite gathering information and sending to earth.</a:t>
            </a:r>
          </a:p>
          <a:p>
            <a:r>
              <a:rPr lang="en-US" sz="2400" dirty="0" smtClean="0"/>
              <a:t>Simulation run for </a:t>
            </a:r>
            <a:r>
              <a:rPr lang="en-US" sz="2400" dirty="0" smtClean="0">
                <a:solidFill>
                  <a:schemeClr val="accent1"/>
                </a:solidFill>
              </a:rPr>
              <a:t>365</a:t>
            </a:r>
            <a:r>
              <a:rPr lang="en-US" sz="2400" dirty="0" smtClean="0"/>
              <a:t> days, gathering data for </a:t>
            </a:r>
            <a:r>
              <a:rPr lang="en-US" sz="2400" dirty="0" smtClean="0">
                <a:solidFill>
                  <a:schemeClr val="accent1"/>
                </a:solidFill>
              </a:rPr>
              <a:t>1 hour </a:t>
            </a:r>
            <a:r>
              <a:rPr lang="en-US" sz="2400" dirty="0" smtClean="0"/>
              <a:t>per day</a:t>
            </a:r>
          </a:p>
          <a:p>
            <a:r>
              <a:rPr lang="en-US" sz="2400" dirty="0" smtClean="0"/>
              <a:t>Maximum data rate: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125</a:t>
            </a:r>
            <a:r>
              <a:rPr lang="en-US" sz="2400" dirty="0" smtClean="0"/>
              <a:t> kbps</a:t>
            </a:r>
          </a:p>
          <a:p>
            <a:r>
              <a:rPr lang="en-US" sz="2400" dirty="0" smtClean="0"/>
              <a:t>Maximum bandwidth possible: </a:t>
            </a:r>
            <a:r>
              <a:rPr lang="en-US" sz="2400" dirty="0" smtClean="0">
                <a:solidFill>
                  <a:srgbClr val="7030A0"/>
                </a:solidFill>
              </a:rPr>
              <a:t>83</a:t>
            </a:r>
            <a:r>
              <a:rPr lang="en-US" sz="2400" dirty="0" smtClean="0"/>
              <a:t> KHz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038600" cy="303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215606"/>
              </p:ext>
            </p:extLst>
          </p:nvPr>
        </p:nvGraphicFramePr>
        <p:xfrm>
          <a:off x="1066800" y="4953000"/>
          <a:ext cx="6962036" cy="1662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648"/>
                <a:gridCol w="727484"/>
                <a:gridCol w="727484"/>
                <a:gridCol w="727484"/>
                <a:gridCol w="727484"/>
                <a:gridCol w="727484"/>
                <a:gridCol w="727484"/>
                <a:gridCol w="727484"/>
              </a:tblGrid>
              <a:tr h="534827">
                <a:tc>
                  <a:txBody>
                    <a:bodyPr/>
                    <a:lstStyle/>
                    <a:p>
                      <a:r>
                        <a:rPr lang="en-US" dirty="0" smtClean="0"/>
                        <a:t>Bandwidth </a:t>
                      </a:r>
                      <a:r>
                        <a:rPr lang="en-US" sz="1400" dirty="0" smtClean="0"/>
                        <a:t>(KHz)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/>
                </a:tc>
              </a:tr>
              <a:tr h="836772">
                <a:tc>
                  <a:txBody>
                    <a:bodyPr/>
                    <a:lstStyle/>
                    <a:p>
                      <a:r>
                        <a:rPr lang="en-US" dirty="0" smtClean="0"/>
                        <a:t>Total Data Transferred by 20 peers for a year</a:t>
                      </a:r>
                    </a:p>
                    <a:p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Tera</a:t>
                      </a:r>
                      <a:r>
                        <a:rPr lang="en-US" sz="1400" baseline="0" dirty="0" smtClean="0"/>
                        <a:t> Bits)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33.64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58.87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67.28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27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Results</a:t>
            </a:r>
            <a:r>
              <a:rPr lang="fr-CA" dirty="0" smtClean="0">
                <a:solidFill>
                  <a:schemeClr val="bg1"/>
                </a:solidFill>
              </a:rPr>
              <a:t> for the nominal case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smtClean="0">
                <a:solidFill>
                  <a:schemeClr val="bg1"/>
                </a:solidFill>
              </a:rPr>
              <a:t>Master/Slave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3252787"/>
          </a:xfrm>
        </p:spPr>
        <p:txBody>
          <a:bodyPr rtlCol="0">
            <a:normAutofit fontScale="70000" lnSpcReduction="20000"/>
          </a:bodyPr>
          <a:lstStyle/>
          <a:p>
            <a:r>
              <a:rPr lang="en-US" dirty="0" smtClean="0"/>
              <a:t>All satellites gather data, then slaves send to one master which transmits to earth</a:t>
            </a:r>
          </a:p>
          <a:p>
            <a:r>
              <a:rPr lang="en-US" dirty="0" smtClean="0"/>
              <a:t>Data rates:</a:t>
            </a:r>
          </a:p>
          <a:p>
            <a:pPr lvl="1"/>
            <a:r>
              <a:rPr lang="en-US" dirty="0" smtClean="0"/>
              <a:t>From slave to master: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6000</a:t>
            </a:r>
            <a:r>
              <a:rPr lang="en-US" dirty="0" smtClean="0"/>
              <a:t> kbps</a:t>
            </a:r>
          </a:p>
          <a:p>
            <a:pPr lvl="1"/>
            <a:r>
              <a:rPr lang="en-US" dirty="0" smtClean="0"/>
              <a:t>From master to earth: max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3125</a:t>
            </a:r>
            <a:r>
              <a:rPr lang="en-US" dirty="0" smtClean="0"/>
              <a:t> kbps</a:t>
            </a:r>
          </a:p>
          <a:p>
            <a:r>
              <a:rPr lang="en-US" dirty="0" smtClean="0"/>
              <a:t>Simulation run for </a:t>
            </a:r>
            <a:r>
              <a:rPr lang="en-US" dirty="0" smtClean="0">
                <a:solidFill>
                  <a:schemeClr val="accent1"/>
                </a:solidFill>
              </a:rPr>
              <a:t>365 days</a:t>
            </a:r>
            <a:r>
              <a:rPr lang="en-US" dirty="0" smtClean="0"/>
              <a:t>, gathering for </a:t>
            </a:r>
            <a:r>
              <a:rPr lang="en-US" dirty="0" smtClean="0">
                <a:solidFill>
                  <a:schemeClr val="accent1"/>
                </a:solidFill>
              </a:rPr>
              <a:t>1 hour </a:t>
            </a:r>
            <a:r>
              <a:rPr lang="en-US" dirty="0" smtClean="0"/>
              <a:t>per day</a:t>
            </a:r>
          </a:p>
          <a:p>
            <a:r>
              <a:rPr lang="en-US" dirty="0" smtClean="0"/>
              <a:t>Acquisition policy: TDMA</a:t>
            </a:r>
          </a:p>
          <a:p>
            <a:pPr lvl="1"/>
            <a:r>
              <a:rPr lang="en-US" dirty="0" smtClean="0"/>
              <a:t>Each slave has a fixed time (</a:t>
            </a:r>
            <a:r>
              <a:rPr lang="en-US" dirty="0" smtClean="0">
                <a:solidFill>
                  <a:schemeClr val="accent1"/>
                </a:solidFill>
              </a:rPr>
              <a:t>6 minutes</a:t>
            </a:r>
            <a:r>
              <a:rPr lang="en-US" dirty="0" smtClean="0"/>
              <a:t>) to communicate with the master</a:t>
            </a:r>
            <a:endParaRPr lang="en-US" dirty="0"/>
          </a:p>
          <a:p>
            <a:r>
              <a:rPr lang="en-US" dirty="0" smtClean="0"/>
              <a:t>Maximum bandwidth possible: </a:t>
            </a:r>
            <a:r>
              <a:rPr lang="en-US" dirty="0" smtClean="0">
                <a:solidFill>
                  <a:srgbClr val="7030A0"/>
                </a:solidFill>
              </a:rPr>
              <a:t>109</a:t>
            </a:r>
            <a:r>
              <a:rPr lang="en-US" dirty="0" smtClean="0"/>
              <a:t> </a:t>
            </a:r>
            <a:r>
              <a:rPr lang="en-US" dirty="0" smtClean="0"/>
              <a:t>kHz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746619"/>
              </p:ext>
            </p:extLst>
          </p:nvPr>
        </p:nvGraphicFramePr>
        <p:xfrm>
          <a:off x="381000" y="5164933"/>
          <a:ext cx="8382005" cy="1388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874"/>
                <a:gridCol w="724459"/>
                <a:gridCol w="724459"/>
                <a:gridCol w="724459"/>
                <a:gridCol w="724459"/>
                <a:gridCol w="724459"/>
                <a:gridCol w="724459"/>
                <a:gridCol w="724459"/>
                <a:gridCol w="724459"/>
                <a:gridCol w="724459"/>
              </a:tblGrid>
              <a:tr h="534827">
                <a:tc>
                  <a:txBody>
                    <a:bodyPr/>
                    <a:lstStyle/>
                    <a:p>
                      <a:r>
                        <a:rPr lang="en-US" dirty="0" smtClean="0"/>
                        <a:t>Bandwidth </a:t>
                      </a:r>
                      <a:r>
                        <a:rPr lang="en-US" sz="1400" dirty="0" smtClean="0"/>
                        <a:t>(KHz)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</a:tr>
              <a:tr h="836772">
                <a:tc>
                  <a:txBody>
                    <a:bodyPr/>
                    <a:lstStyle/>
                    <a:p>
                      <a:r>
                        <a:rPr lang="en-US" dirty="0" smtClean="0"/>
                        <a:t>Total Data Transferred</a:t>
                      </a:r>
                    </a:p>
                    <a:p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Tera</a:t>
                      </a:r>
                      <a:r>
                        <a:rPr lang="en-US" sz="1400" baseline="0" dirty="0" smtClean="0"/>
                        <a:t> Bits)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33.64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58.87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67.28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84.09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91.55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56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>
            <a:off x="1590675" y="3886200"/>
            <a:ext cx="1304925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Results</a:t>
            </a:r>
            <a:r>
              <a:rPr lang="fr-CA" dirty="0" smtClean="0">
                <a:solidFill>
                  <a:schemeClr val="bg1"/>
                </a:solidFill>
              </a:rPr>
              <a:t> for the nominal case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smtClean="0">
                <a:solidFill>
                  <a:schemeClr val="bg1"/>
                </a:solidFill>
              </a:rPr>
              <a:t>Master/Slave </a:t>
            </a:r>
            <a:r>
              <a:rPr lang="fr-CA" dirty="0" err="1" smtClean="0">
                <a:solidFill>
                  <a:schemeClr val="bg1"/>
                </a:solidFill>
              </a:rPr>
              <a:t>cont’d</a:t>
            </a:r>
            <a:endParaRPr lang="fr-CA" dirty="0" smtClean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981200"/>
            <a:ext cx="284199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95400" y="2133600"/>
            <a:ext cx="304800" cy="1752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7315200" cy="360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600200" y="2133600"/>
            <a:ext cx="7086600" cy="533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295400" y="3886200"/>
            <a:ext cx="1828800" cy="1752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95400" y="2133600"/>
            <a:ext cx="1752600" cy="533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" y="5791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Bandwidth of 100 kHz</a:t>
            </a:r>
          </a:p>
          <a:p>
            <a:r>
              <a:rPr lang="en-US" dirty="0" smtClean="0"/>
              <a:t>Slave Buffers zoomed in for one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7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Results</a:t>
            </a:r>
            <a:r>
              <a:rPr lang="fr-CA" dirty="0" smtClean="0">
                <a:solidFill>
                  <a:schemeClr val="bg1"/>
                </a:solidFill>
              </a:rPr>
              <a:t> for the nominal case: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err="1" smtClean="0">
                <a:solidFill>
                  <a:schemeClr val="bg1"/>
                </a:solidFill>
              </a:rPr>
              <a:t>Hierarchical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319587"/>
          </a:xfrm>
        </p:spPr>
        <p:txBody>
          <a:bodyPr rtlCol="0">
            <a:normAutofit fontScale="85000" lnSpcReduction="10000"/>
          </a:bodyPr>
          <a:lstStyle/>
          <a:p>
            <a:r>
              <a:rPr lang="en-US" dirty="0" smtClean="0"/>
              <a:t>All satellites gather data and send to respective masters, then masters transmit to earth</a:t>
            </a:r>
          </a:p>
          <a:p>
            <a:r>
              <a:rPr lang="en-US" dirty="0" smtClean="0"/>
              <a:t>Data rates:</a:t>
            </a:r>
          </a:p>
          <a:p>
            <a:pPr lvl="1"/>
            <a:r>
              <a:rPr lang="en-US" dirty="0" smtClean="0"/>
              <a:t>From slaves to masters: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6000</a:t>
            </a:r>
            <a:r>
              <a:rPr lang="en-US" dirty="0" smtClean="0"/>
              <a:t> kbps</a:t>
            </a:r>
          </a:p>
          <a:p>
            <a:pPr lvl="1"/>
            <a:r>
              <a:rPr lang="en-US" dirty="0" smtClean="0"/>
              <a:t>From master to earth: max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3125</a:t>
            </a:r>
            <a:r>
              <a:rPr lang="en-US" dirty="0" smtClean="0"/>
              <a:t> kbps</a:t>
            </a:r>
          </a:p>
          <a:p>
            <a:r>
              <a:rPr lang="en-US" dirty="0" smtClean="0"/>
              <a:t>Simulation run for </a:t>
            </a:r>
            <a:r>
              <a:rPr lang="en-US" dirty="0" smtClean="0">
                <a:solidFill>
                  <a:schemeClr val="accent1"/>
                </a:solidFill>
              </a:rPr>
              <a:t>365 days</a:t>
            </a:r>
            <a:r>
              <a:rPr lang="en-US" dirty="0" smtClean="0"/>
              <a:t>, gathering for </a:t>
            </a:r>
            <a:r>
              <a:rPr lang="en-US" dirty="0" smtClean="0">
                <a:solidFill>
                  <a:schemeClr val="accent1"/>
                </a:solidFill>
              </a:rPr>
              <a:t>1 hour </a:t>
            </a:r>
            <a:r>
              <a:rPr lang="en-US" dirty="0" smtClean="0"/>
              <a:t>per day</a:t>
            </a:r>
          </a:p>
          <a:p>
            <a:r>
              <a:rPr lang="en-US" dirty="0" smtClean="0"/>
              <a:t>Acquisition policy: TDMA both for slaves and masters</a:t>
            </a:r>
          </a:p>
          <a:p>
            <a:r>
              <a:rPr lang="en-US" dirty="0" smtClean="0"/>
              <a:t>Table of Total Data Transferred approximately the same as with one master.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62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Results</a:t>
            </a:r>
            <a:r>
              <a:rPr lang="fr-CA" dirty="0" smtClean="0">
                <a:solidFill>
                  <a:schemeClr val="bg1"/>
                </a:solidFill>
              </a:rPr>
              <a:t> for the nominal case:</a:t>
            </a:r>
            <a:br>
              <a:rPr lang="fr-CA" dirty="0" smtClean="0">
                <a:solidFill>
                  <a:schemeClr val="bg1"/>
                </a:solidFill>
              </a:rPr>
            </a:br>
            <a:r>
              <a:rPr lang="fr-CA" dirty="0" err="1" smtClean="0">
                <a:solidFill>
                  <a:schemeClr val="bg1"/>
                </a:solidFill>
              </a:rPr>
              <a:t>Hierarchical</a:t>
            </a:r>
            <a:endParaRPr lang="fr-CA" dirty="0" smtClean="0">
              <a:solidFill>
                <a:schemeClr val="bg1"/>
              </a:solidFill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69" y="1828800"/>
            <a:ext cx="4729131" cy="355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831" y="1669009"/>
            <a:ext cx="5084831" cy="381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54864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3 Masters, Bandwidth 100 KHz over a 2 day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3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Failure</a:t>
            </a:r>
            <a:r>
              <a:rPr lang="fr-CA" dirty="0" smtClean="0">
                <a:solidFill>
                  <a:schemeClr val="bg1"/>
                </a:solidFill>
              </a:rPr>
              <a:t> Profile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05200" cy="4876799"/>
          </a:xfrm>
        </p:spPr>
        <p:txBody>
          <a:bodyPr/>
          <a:lstStyle/>
          <a:p>
            <a:r>
              <a:rPr lang="en-US" sz="2400" dirty="0" smtClean="0"/>
              <a:t>Assumptions:</a:t>
            </a:r>
          </a:p>
          <a:p>
            <a:pPr lvl="1"/>
            <a:r>
              <a:rPr lang="en-US" sz="2000" dirty="0" smtClean="0"/>
              <a:t>Initial failure in launch or setup of approximately 20%</a:t>
            </a:r>
          </a:p>
          <a:p>
            <a:pPr lvl="1"/>
            <a:r>
              <a:rPr lang="en-US" sz="2000" dirty="0" smtClean="0"/>
              <a:t>Fairly stable until 3 months, then failure rate increases up to 6 months</a:t>
            </a:r>
          </a:p>
          <a:p>
            <a:pPr lvl="1"/>
            <a:r>
              <a:rPr lang="en-US" sz="2000" dirty="0" smtClean="0"/>
              <a:t>Steady failure rate until most have failed by the end of a year</a:t>
            </a:r>
            <a:endParaRPr lang="en-US" sz="2000" dirty="0"/>
          </a:p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2057400"/>
            <a:ext cx="5277987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5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with Failure: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Master/Slave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31" y="2164648"/>
            <a:ext cx="4932131" cy="370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2196914"/>
            <a:ext cx="4889151" cy="3670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2000" y="16764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2 days, Bandwidth 30 KHz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with Failure: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Hierarchical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1 year, 3 Masters, Bandwidth 30 KHz</a:t>
            </a:r>
            <a:endParaRPr lang="en-US" dirty="0"/>
          </a:p>
        </p:txBody>
      </p:sp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8429" y="1905000"/>
            <a:ext cx="10495829" cy="51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88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with Failure: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Hierarchical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1 year, 3 Masters, Bandwidth 30 KHz</a:t>
            </a:r>
            <a:endParaRPr lang="en-US" dirty="0"/>
          </a:p>
        </p:txBody>
      </p:sp>
      <p:pic>
        <p:nvPicPr>
          <p:cNvPr id="615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042" y="1905000"/>
            <a:ext cx="583504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7400"/>
            <a:ext cx="4724400" cy="354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3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Analysis of Results: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Maximum Bandwidth Sizes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942197"/>
              </p:ext>
            </p:extLst>
          </p:nvPr>
        </p:nvGraphicFramePr>
        <p:xfrm>
          <a:off x="152401" y="2133601"/>
          <a:ext cx="8591548" cy="1820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345"/>
                <a:gridCol w="1153228"/>
                <a:gridCol w="1306992"/>
                <a:gridCol w="1306992"/>
                <a:gridCol w="1306992"/>
                <a:gridCol w="1182641"/>
                <a:gridCol w="1258358"/>
              </a:tblGrid>
              <a:tr h="115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Number of Masters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60 min and transmitting continuously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60 min and transmitting for 12 hours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30 min and transmitting continuously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30 min and transmitting for 12 hours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15 min and transmitting continuously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15 min and transmitting for 12 hours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77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1, 2, 4, 5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109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218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108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436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217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3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104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208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103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676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Fixed: 8 </a:t>
            </a:r>
            <a:r>
              <a:rPr lang="en-US" dirty="0" smtClean="0"/>
              <a:t>samples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1676400"/>
            <a:ext cx="19812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Without Failure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4038600"/>
            <a:ext cx="68580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 </a:t>
            </a:r>
            <a:r>
              <a:rPr lang="en-US" dirty="0" smtClean="0"/>
              <a:t>Failure</a:t>
            </a:r>
          </a:p>
          <a:p>
            <a:pPr algn="ctr"/>
            <a:r>
              <a:rPr lang="en-US" dirty="0" smtClean="0"/>
              <a:t> (Mean, Standard Deviation) Based on 10 trials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557962"/>
              </p:ext>
            </p:extLst>
          </p:nvPr>
        </p:nvGraphicFramePr>
        <p:xfrm>
          <a:off x="152400" y="4724398"/>
          <a:ext cx="8762999" cy="19050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703262"/>
                <a:gridCol w="1347901"/>
                <a:gridCol w="1301456"/>
                <a:gridCol w="1347901"/>
                <a:gridCol w="1301456"/>
                <a:gridCol w="1347901"/>
                <a:gridCol w="1413122"/>
              </a:tblGrid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1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(85.2, 3.79)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(49.4, 16.4)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(177.4, 0.02)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(115, 0.8)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(382.4, 0.95)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(227.8, 1.49)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(85.2, 3.79)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(44.8, 1.03)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(194.8, 0.52)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(117.6, 0.8)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(412.2, 1.26)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(274.6, 1.98)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3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(85.2, 3.79)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(46.6, 4.12)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(179.2, 0.04)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(126, 0.78)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(383.4, 0.94)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(229, 1.48)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4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(88.2, 5.69)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(61.8, 24.6)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(211.6, 0.71)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(144, 0.86)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>
                          <a:effectLst/>
                        </a:rPr>
                        <a:t>(423.2, 1.28)</a:t>
                      </a:r>
                      <a:endParaRPr lang="en-US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(292.4, 1.97)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5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>
                          <a:effectLst/>
                        </a:rPr>
                        <a:t>(89.6, 7.23)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(57.2, 21.6)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 smtClean="0">
                          <a:effectLst/>
                        </a:rPr>
                        <a:t>(269.6</a:t>
                      </a:r>
                      <a:r>
                        <a:rPr lang="en-US" sz="1600" b="1" dirty="0">
                          <a:effectLst/>
                        </a:rPr>
                        <a:t>, 0.89)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(152, 1.09)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(459.6, 1.48)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(344.8, 2.29)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61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Analysis of Results: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Maximum Number of Samples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1312937"/>
              </p:ext>
            </p:extLst>
          </p:nvPr>
        </p:nvGraphicFramePr>
        <p:xfrm>
          <a:off x="228600" y="2057400"/>
          <a:ext cx="8610600" cy="182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6073"/>
                <a:gridCol w="1150953"/>
                <a:gridCol w="1260718"/>
                <a:gridCol w="1305710"/>
                <a:gridCol w="1260718"/>
                <a:gridCol w="1305710"/>
                <a:gridCol w="1260718"/>
              </a:tblGrid>
              <a:tr h="1066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Number of Masters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60 min and transmitting continuously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60 min and transmitting for 12 hours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30 min and transmitting continuously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400" dirty="0">
                          <a:effectLst/>
                        </a:rPr>
                        <a:t>Sampling for 30 min and transmitting for 12 hours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15 min and transmitting continuously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Sampling for 15 min and transmitting for 12 hours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9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1, 2, 4, 5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>
                          <a:effectLst/>
                        </a:rPr>
                        <a:t>14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>
                          <a:effectLst/>
                        </a:rPr>
                        <a:t>28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116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9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>
                          <a:effectLst/>
                        </a:rPr>
                        <a:t>27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>
                          <a:effectLst/>
                        </a:rPr>
                        <a:t>13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27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110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55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168806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Fixed Bandwidth 30 kHz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1611868"/>
            <a:ext cx="20574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Without Failure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962400"/>
            <a:ext cx="69342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 </a:t>
            </a:r>
            <a:r>
              <a:rPr lang="en-US" dirty="0" smtClean="0"/>
              <a:t>Failure</a:t>
            </a:r>
          </a:p>
          <a:p>
            <a:pPr algn="ctr"/>
            <a:r>
              <a:rPr lang="en-US" dirty="0" smtClean="0"/>
              <a:t> (Mean, Standard Deviation) Based on 10 Trials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586482"/>
              </p:ext>
            </p:extLst>
          </p:nvPr>
        </p:nvGraphicFramePr>
        <p:xfrm>
          <a:off x="304800" y="4648200"/>
          <a:ext cx="8458201" cy="206907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819313"/>
                <a:gridCol w="1173889"/>
                <a:gridCol w="1133440"/>
                <a:gridCol w="1173889"/>
                <a:gridCol w="1291795"/>
                <a:gridCol w="1515557"/>
                <a:gridCol w="1350318"/>
              </a:tblGrid>
              <a:tr h="4138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(26.4, 7.59)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(12, 0)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(47.2, 0.42)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(25.2, 1.55)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(102.3, 0.25)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(48.3, 1.63)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(26.4, 7.59)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(21.6, 15.8)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(47.5, 0.70)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(31.9, 21.16)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(95.5, 2.27)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(61.1, 40.7)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(26.5, 7.56)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(13.2, 1.61)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(61.6, 21.0)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(34.5, 23.13)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(111.8, 0.33)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dirty="0">
                          <a:effectLst/>
                        </a:rPr>
                        <a:t>(74.6, 52.46)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(26.8, 7.86)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(19.7, 14.9)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(68.9, 22.3)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dirty="0">
                          <a:effectLst/>
                        </a:rPr>
                        <a:t>(38, 24.5)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(112.9, 0.34)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(77.9, 52.4)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>
                          <a:effectLst/>
                        </a:rPr>
                        <a:t>(35.7, 13.5)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(20.2, 15.2)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>
                          <a:effectLst/>
                        </a:rPr>
                        <a:t>(58.1, 18.4)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>
                          <a:effectLst/>
                        </a:rPr>
                        <a:t>(38.9, 28.54)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>
                          <a:effectLst/>
                        </a:rPr>
                        <a:t>(118.8, 0.34)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(89.2, 50.77)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09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r>
              <a:rPr lang="en-US" sz="2800" dirty="0" smtClean="0"/>
              <a:t>Even if the satellites do not fail, the data collected is seriously restricted by the maximum bandwidth or number of samples.</a:t>
            </a:r>
          </a:p>
          <a:p>
            <a:r>
              <a:rPr lang="en-US" sz="2800" dirty="0" smtClean="0"/>
              <a:t>Hierarchical model is ideal, especially with failure, since other masters can still transmit data quickly to earth.</a:t>
            </a:r>
          </a:p>
          <a:p>
            <a:r>
              <a:rPr lang="en-US" sz="2800" dirty="0" smtClean="0"/>
              <a:t>Since the buffers overflow significantly more once all masters have failed, the best configuration to use is one with the most initial number of masters.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616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Acknowledgements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Part of this work was performed at the Jet Propulsion Laboratory, California Institute of Technology, under a contract with the 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2296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Thank you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6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5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References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A.W. </a:t>
            </a:r>
            <a:r>
              <a:rPr lang="en-US" sz="2400" dirty="0" err="1" smtClean="0"/>
              <a:t>Gunst</a:t>
            </a:r>
            <a:r>
              <a:rPr lang="en-US" sz="2400" dirty="0" smtClean="0"/>
              <a:t>, L. B. </a:t>
            </a:r>
            <a:r>
              <a:rPr lang="en-US" sz="2400" dirty="0" err="1" smtClean="0"/>
              <a:t>Venema</a:t>
            </a:r>
            <a:r>
              <a:rPr lang="en-US" sz="2400" dirty="0" smtClean="0"/>
              <a:t>, and A. </a:t>
            </a:r>
            <a:r>
              <a:rPr lang="en-US" sz="2400" dirty="0" err="1" smtClean="0"/>
              <a:t>Bos</a:t>
            </a:r>
            <a:r>
              <a:rPr lang="en-US" sz="2400" dirty="0" smtClean="0"/>
              <a:t>. “Distributed </a:t>
            </a:r>
            <a:r>
              <a:rPr lang="en-US" sz="2400" dirty="0" err="1" smtClean="0"/>
              <a:t>Correlator</a:t>
            </a:r>
            <a:r>
              <a:rPr lang="en-US" sz="2400" dirty="0" smtClean="0"/>
              <a:t> for Space Applications.” </a:t>
            </a:r>
            <a:r>
              <a:rPr lang="en-US" sz="2400" b="1" dirty="0" smtClean="0"/>
              <a:t>19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International Symposium on Space Terahertz Technology</a:t>
            </a:r>
            <a:r>
              <a:rPr lang="en-US" sz="2400" dirty="0" smtClean="0"/>
              <a:t>, Groningen, 28-30 April 2008.</a:t>
            </a:r>
          </a:p>
          <a:p>
            <a:pPr lvl="0"/>
            <a:r>
              <a:rPr lang="en-US" sz="2400" dirty="0" smtClean="0"/>
              <a:t>M. Knapp, A. </a:t>
            </a:r>
            <a:r>
              <a:rPr lang="en-US" sz="2400" dirty="0" err="1" smtClean="0"/>
              <a:t>Babuscia</a:t>
            </a:r>
            <a:r>
              <a:rPr lang="en-US" sz="2400" dirty="0" smtClean="0"/>
              <a:t>, R. Jensen-Clem, F. Martel, S. </a:t>
            </a:r>
            <a:r>
              <a:rPr lang="en-US" sz="2400" dirty="0" err="1" smtClean="0"/>
              <a:t>Seager</a:t>
            </a:r>
            <a:r>
              <a:rPr lang="en-US" sz="2400" dirty="0" smtClean="0"/>
              <a:t>. “SOLARA/SARA: Solar Observing Low-Frequency Array for Radio Astronomy/Separated Antennas Reconfigurable Array”,</a:t>
            </a:r>
            <a:r>
              <a:rPr lang="en-US" sz="2400" b="1" dirty="0"/>
              <a:t> 2</a:t>
            </a:r>
            <a:r>
              <a:rPr lang="en-US" sz="2400" b="1" baseline="30000" dirty="0"/>
              <a:t>nd</a:t>
            </a:r>
            <a:r>
              <a:rPr lang="en-US" sz="2400" b="1" dirty="0"/>
              <a:t> Mission Idea Context</a:t>
            </a:r>
            <a:r>
              <a:rPr lang="en-US" sz="2400" dirty="0"/>
              <a:t>, Nagoya, 2012 (</a:t>
            </a:r>
            <a:r>
              <a:rPr lang="en-US" sz="2400" b="1" dirty="0"/>
              <a:t>classified in the 1</a:t>
            </a:r>
            <a:r>
              <a:rPr lang="en-US" sz="2400" b="1" baseline="30000" dirty="0"/>
              <a:t>st</a:t>
            </a:r>
            <a:r>
              <a:rPr lang="en-US" sz="2400" b="1" dirty="0"/>
              <a:t> place in the competition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A. </a:t>
            </a:r>
            <a:r>
              <a:rPr lang="en-US" sz="2400" dirty="0" err="1" smtClean="0"/>
              <a:t>Babuscia</a:t>
            </a:r>
            <a:r>
              <a:rPr lang="en-US" sz="2400" dirty="0" smtClean="0"/>
              <a:t>, C. Hung, D. </a:t>
            </a:r>
            <a:r>
              <a:rPr lang="en-US" sz="2400" dirty="0" err="1" smtClean="0"/>
              <a:t>Divsalar</a:t>
            </a:r>
            <a:r>
              <a:rPr lang="en-US" sz="2400" dirty="0" smtClean="0"/>
              <a:t>, K. Cheung. “Code Division Multiple Access communications systems for </a:t>
            </a:r>
            <a:r>
              <a:rPr lang="en-US" sz="2400" dirty="0" err="1" smtClean="0"/>
              <a:t>CubeSats</a:t>
            </a:r>
            <a:r>
              <a:rPr lang="en-US" sz="2400" dirty="0" smtClean="0"/>
              <a:t> at Lunar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 L1.”, </a:t>
            </a:r>
            <a:r>
              <a:rPr lang="en-US" sz="2400" b="1" dirty="0" smtClean="0"/>
              <a:t>IEEE Aerospace Conference</a:t>
            </a:r>
            <a:r>
              <a:rPr lang="en-US" sz="2400" dirty="0" smtClean="0"/>
              <a:t>, Big Sky, MT, 2014.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7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Back up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Statistics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669" y="1600200"/>
            <a:ext cx="602866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61722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masters, Bandwidth 30 KHz, with failure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9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Distance from Earth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25" y="1600200"/>
            <a:ext cx="61011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3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Data Rates over Time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7210"/>
            <a:ext cx="4038600" cy="303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7210"/>
            <a:ext cx="4038600" cy="303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96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381496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F145E297140E45B797E081426A2797" ma:contentTypeVersion="" ma:contentTypeDescription="Create a new document." ma:contentTypeScope="" ma:versionID="160958be7475a95d82e96848130d173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3e687d5f98ee29b9cfcc2ff24550d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0C3F71-FD40-4206-AAA8-FD8B06E93178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A9779FD-2913-4338-95E7-9B1F597F57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61CD6E-8B99-4F94-B47D-8B919D8D9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TS010381496 (1)</Template>
  <TotalTime>2802</TotalTime>
  <Words>1646</Words>
  <Application>Microsoft Office PowerPoint</Application>
  <PresentationFormat>On-screen Show (4:3)</PresentationFormat>
  <Paragraphs>354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TS010381496 (1)</vt:lpstr>
      <vt:lpstr>A Concept for a Constellation of CubeSats at the Lunar Lagrangian Point 1 (LL1) for radio aperture interferometry measurements: network analysis and simulation</vt:lpstr>
      <vt:lpstr>Outline</vt:lpstr>
      <vt:lpstr>SOLARA Mission Concept</vt:lpstr>
      <vt:lpstr>Communication Network  of CubeSats</vt:lpstr>
      <vt:lpstr>Objectives of Communication Network Analysis</vt:lpstr>
      <vt:lpstr>Outline of Simulation</vt:lpstr>
      <vt:lpstr>Results for the nominal case Peer to Peer</vt:lpstr>
      <vt:lpstr>Results for the nominal case Master/Slave</vt:lpstr>
      <vt:lpstr>Results for the nominal case Master/Slave cont’d</vt:lpstr>
      <vt:lpstr>Results for the nominal case: Hierarchical</vt:lpstr>
      <vt:lpstr>Results for the nominal case: Hierarchical</vt:lpstr>
      <vt:lpstr>Failure Profile</vt:lpstr>
      <vt:lpstr>Results with Failure: Master/Slave</vt:lpstr>
      <vt:lpstr>Results with Failure: Hierarchical</vt:lpstr>
      <vt:lpstr>Results with Failure: Hierarchical</vt:lpstr>
      <vt:lpstr>Analysis of Results: Maximum Bandwidth Sizes</vt:lpstr>
      <vt:lpstr>Analysis of Results: Maximum Number of Samples</vt:lpstr>
      <vt:lpstr>Conclusion</vt:lpstr>
      <vt:lpstr>Acknowledgements</vt:lpstr>
      <vt:lpstr>PowerPoint Presentation</vt:lpstr>
      <vt:lpstr>PowerPoint Presentation</vt:lpstr>
      <vt:lpstr>References</vt:lpstr>
      <vt:lpstr>PowerPoint Presentation</vt:lpstr>
      <vt:lpstr>Statistics</vt:lpstr>
      <vt:lpstr>Distance from Earth</vt:lpstr>
      <vt:lpstr>Data Rates over Time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Janna Finn</dc:creator>
  <cp:lastModifiedBy>Janna Finn</cp:lastModifiedBy>
  <cp:revision>133</cp:revision>
  <dcterms:created xsi:type="dcterms:W3CDTF">2014-02-25T17:45:15Z</dcterms:created>
  <dcterms:modified xsi:type="dcterms:W3CDTF">2014-04-22T17:45:06Z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TC103814969990</vt:lpwstr>
  </property>
  <property fmtid="{D5CDD505-2E9C-101B-9397-08002B2CF9AE}" pid="3" name="ContentTypeId">
    <vt:lpwstr>0x0101008AF145E297140E45B797E081426A2797</vt:lpwstr>
  </property>
</Properties>
</file>