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43891200" cy="32918400"/>
  <p:notesSz cx="7004050" cy="92233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670" autoAdjust="0"/>
    <p:restoredTop sz="97593" autoAdjust="0"/>
  </p:normalViewPr>
  <p:slideViewPr>
    <p:cSldViewPr>
      <p:cViewPr>
        <p:scale>
          <a:sx n="20" d="100"/>
          <a:sy n="20" d="100"/>
        </p:scale>
        <p:origin x="-1512" y="-58"/>
      </p:cViewPr>
      <p:guideLst>
        <p:guide orient="horz" pos="10368"/>
        <p:guide pos="13824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5088" cy="46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962" y="1"/>
            <a:ext cx="3035088" cy="46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62447"/>
            <a:ext cx="3035088" cy="46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962" y="8762447"/>
            <a:ext cx="3035088" cy="46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3E4836C-D9AE-46EC-AC49-A884DADB79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6636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5088" cy="460928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1"/>
            <a:ext cx="3035088" cy="460928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r">
              <a:defRPr sz="1200"/>
            </a:lvl1pPr>
          </a:lstStyle>
          <a:p>
            <a:pPr>
              <a:defRPr/>
            </a:pPr>
            <a:fld id="{53AA7949-D1AF-45E0-9C75-97170EF42355}" type="datetimeFigureOut">
              <a:rPr lang="en-US"/>
              <a:pPr>
                <a:defRPr/>
              </a:pPr>
              <a:t>4/16/2014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85" tIns="46442" rIns="92885" bIns="46442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381224"/>
            <a:ext cx="5603240" cy="4149956"/>
          </a:xfrm>
          <a:prstGeom prst="rect">
            <a:avLst/>
          </a:prstGeom>
        </p:spPr>
        <p:txBody>
          <a:bodyPr vert="horz" lIns="92885" tIns="46442" rIns="92885" bIns="46442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60841"/>
            <a:ext cx="3035088" cy="460927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760841"/>
            <a:ext cx="3035088" cy="460927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r">
              <a:defRPr sz="1200"/>
            </a:lvl1pPr>
          </a:lstStyle>
          <a:p>
            <a:pPr>
              <a:defRPr/>
            </a:pPr>
            <a:fld id="{DB79D336-6D29-4B77-94E2-4B491EB4A0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4671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5635" algn="l" defTabSz="91425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742763" algn="l" defTabSz="91425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3199886" algn="l" defTabSz="91425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657014" algn="l" defTabSz="91425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4B568B-132F-4202-863B-6D4192EBBDD9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8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2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6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1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5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59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3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9A789-8F70-4DB8-9472-C9785F91D1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2BC78-4CA5-4F7F-B213-DF00C68D2F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9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21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8419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2629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6834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1043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5253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59462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3672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417F6-E0ED-4E44-B170-E3DFC1C03E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570E3-B4DA-41AA-84C0-C6C238620D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210" indent="0">
              <a:buNone/>
              <a:defRPr sz="9600" b="1"/>
            </a:lvl2pPr>
            <a:lvl3pPr marL="4388419" indent="0">
              <a:buNone/>
              <a:defRPr sz="8600" b="1"/>
            </a:lvl3pPr>
            <a:lvl4pPr marL="6582629" indent="0">
              <a:buNone/>
              <a:defRPr sz="7700" b="1"/>
            </a:lvl4pPr>
            <a:lvl5pPr marL="8776834" indent="0">
              <a:buNone/>
              <a:defRPr sz="7700" b="1"/>
            </a:lvl5pPr>
            <a:lvl6pPr marL="10971043" indent="0">
              <a:buNone/>
              <a:defRPr sz="7700" b="1"/>
            </a:lvl6pPr>
            <a:lvl7pPr marL="13165253" indent="0">
              <a:buNone/>
              <a:defRPr sz="7700" b="1"/>
            </a:lvl7pPr>
            <a:lvl8pPr marL="15359462" indent="0">
              <a:buNone/>
              <a:defRPr sz="7700" b="1"/>
            </a:lvl8pPr>
            <a:lvl9pPr marL="17553672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210" indent="0">
              <a:buNone/>
              <a:defRPr sz="9600" b="1"/>
            </a:lvl2pPr>
            <a:lvl3pPr marL="4388419" indent="0">
              <a:buNone/>
              <a:defRPr sz="8600" b="1"/>
            </a:lvl3pPr>
            <a:lvl4pPr marL="6582629" indent="0">
              <a:buNone/>
              <a:defRPr sz="7700" b="1"/>
            </a:lvl4pPr>
            <a:lvl5pPr marL="8776834" indent="0">
              <a:buNone/>
              <a:defRPr sz="7700" b="1"/>
            </a:lvl5pPr>
            <a:lvl6pPr marL="10971043" indent="0">
              <a:buNone/>
              <a:defRPr sz="7700" b="1"/>
            </a:lvl6pPr>
            <a:lvl7pPr marL="13165253" indent="0">
              <a:buNone/>
              <a:defRPr sz="7700" b="1"/>
            </a:lvl7pPr>
            <a:lvl8pPr marL="15359462" indent="0">
              <a:buNone/>
              <a:defRPr sz="7700" b="1"/>
            </a:lvl8pPr>
            <a:lvl9pPr marL="17553672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DE957-2A34-4DAD-825D-B880E147C8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1FA7C-1A94-4D69-A496-5EA51C043C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977FF-095C-4402-8807-008290547D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7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7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7" y="6888487"/>
            <a:ext cx="14439902" cy="22517102"/>
          </a:xfrm>
        </p:spPr>
        <p:txBody>
          <a:bodyPr/>
          <a:lstStyle>
            <a:lvl1pPr marL="0" indent="0">
              <a:buNone/>
              <a:defRPr sz="6700"/>
            </a:lvl1pPr>
            <a:lvl2pPr marL="2194210" indent="0">
              <a:buNone/>
              <a:defRPr sz="5800"/>
            </a:lvl2pPr>
            <a:lvl3pPr marL="4388419" indent="0">
              <a:buNone/>
              <a:defRPr sz="4800"/>
            </a:lvl3pPr>
            <a:lvl4pPr marL="6582629" indent="0">
              <a:buNone/>
              <a:defRPr sz="4300"/>
            </a:lvl4pPr>
            <a:lvl5pPr marL="8776834" indent="0">
              <a:buNone/>
              <a:defRPr sz="4300"/>
            </a:lvl5pPr>
            <a:lvl6pPr marL="10971043" indent="0">
              <a:buNone/>
              <a:defRPr sz="4300"/>
            </a:lvl6pPr>
            <a:lvl7pPr marL="13165253" indent="0">
              <a:buNone/>
              <a:defRPr sz="4300"/>
            </a:lvl7pPr>
            <a:lvl8pPr marL="15359462" indent="0">
              <a:buNone/>
              <a:defRPr sz="4300"/>
            </a:lvl8pPr>
            <a:lvl9pPr marL="17553672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39B8F-B131-41BF-9DE1-EEE7896AA2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 rtlCol="0">
            <a:normAutofit/>
          </a:bodyPr>
          <a:lstStyle>
            <a:lvl1pPr marL="0" indent="0">
              <a:buNone/>
              <a:defRPr sz="15400"/>
            </a:lvl1pPr>
            <a:lvl2pPr marL="2194210" indent="0">
              <a:buNone/>
              <a:defRPr sz="13400"/>
            </a:lvl2pPr>
            <a:lvl3pPr marL="4388419" indent="0">
              <a:buNone/>
              <a:defRPr sz="11500"/>
            </a:lvl3pPr>
            <a:lvl4pPr marL="6582629" indent="0">
              <a:buNone/>
              <a:defRPr sz="9600"/>
            </a:lvl4pPr>
            <a:lvl5pPr marL="8776834" indent="0">
              <a:buNone/>
              <a:defRPr sz="9600"/>
            </a:lvl5pPr>
            <a:lvl6pPr marL="10971043" indent="0">
              <a:buNone/>
              <a:defRPr sz="9600"/>
            </a:lvl6pPr>
            <a:lvl7pPr marL="13165253" indent="0">
              <a:buNone/>
              <a:defRPr sz="9600"/>
            </a:lvl7pPr>
            <a:lvl8pPr marL="15359462" indent="0">
              <a:buNone/>
              <a:defRPr sz="9600"/>
            </a:lvl8pPr>
            <a:lvl9pPr marL="17553672" indent="0">
              <a:buNone/>
              <a:defRPr sz="96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</p:spPr>
        <p:txBody>
          <a:bodyPr/>
          <a:lstStyle>
            <a:lvl1pPr marL="0" indent="0">
              <a:buNone/>
              <a:defRPr sz="6700"/>
            </a:lvl1pPr>
            <a:lvl2pPr marL="2194210" indent="0">
              <a:buNone/>
              <a:defRPr sz="5800"/>
            </a:lvl2pPr>
            <a:lvl3pPr marL="4388419" indent="0">
              <a:buNone/>
              <a:defRPr sz="4800"/>
            </a:lvl3pPr>
            <a:lvl4pPr marL="6582629" indent="0">
              <a:buNone/>
              <a:defRPr sz="4300"/>
            </a:lvl4pPr>
            <a:lvl5pPr marL="8776834" indent="0">
              <a:buNone/>
              <a:defRPr sz="4300"/>
            </a:lvl5pPr>
            <a:lvl6pPr marL="10971043" indent="0">
              <a:buNone/>
              <a:defRPr sz="4300"/>
            </a:lvl6pPr>
            <a:lvl7pPr marL="13165253" indent="0">
              <a:buNone/>
              <a:defRPr sz="4300"/>
            </a:lvl7pPr>
            <a:lvl8pPr marL="15359462" indent="0">
              <a:buNone/>
              <a:defRPr sz="4300"/>
            </a:lvl8pPr>
            <a:lvl9pPr marL="17553672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E8DA7-C79F-47BD-8A44-7A70BF742D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B4554-5DC0-4439-B073-508FBD4641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9" y="6324600"/>
            <a:ext cx="47404018" cy="134820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7" y="6324600"/>
            <a:ext cx="141480542" cy="134820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4485B-D73C-4510-A294-38635F224D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2193925" y="1317625"/>
            <a:ext cx="3950335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8840" tIns="219422" rIns="438840" bIns="21942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193925" y="7680325"/>
            <a:ext cx="39503350" cy="2172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8840" tIns="219422" rIns="438840" bIns="2194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3925" y="30510163"/>
            <a:ext cx="10242550" cy="1752600"/>
          </a:xfrm>
          <a:prstGeom prst="rect">
            <a:avLst/>
          </a:prstGeom>
        </p:spPr>
        <p:txBody>
          <a:bodyPr vert="horz" lIns="438840" tIns="219422" rIns="438840" bIns="219422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5525" y="30510163"/>
            <a:ext cx="13900150" cy="1752600"/>
          </a:xfrm>
          <a:prstGeom prst="rect">
            <a:avLst/>
          </a:prstGeom>
        </p:spPr>
        <p:txBody>
          <a:bodyPr vert="horz" lIns="438840" tIns="219422" rIns="438840" bIns="219422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4725" y="30510163"/>
            <a:ext cx="10242550" cy="1752600"/>
          </a:xfrm>
          <a:prstGeom prst="rect">
            <a:avLst/>
          </a:prstGeom>
        </p:spPr>
        <p:txBody>
          <a:bodyPr vert="horz" lIns="438840" tIns="219422" rIns="438840" bIns="219422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B045656-EA5B-4699-867B-F2BE8BAAFE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</p:sldLayoutIdLst>
  <p:txStyles>
    <p:titleStyle>
      <a:lvl1pPr algn="ctr" defTabSz="4387850" rtl="0" eaLnBrk="0" fontAlgn="base" hangingPunct="0">
        <a:spcBef>
          <a:spcPct val="0"/>
        </a:spcBef>
        <a:spcAft>
          <a:spcPct val="0"/>
        </a:spcAft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387850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2pPr>
      <a:lvl3pPr algn="ctr" defTabSz="4387850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3pPr>
      <a:lvl4pPr algn="ctr" defTabSz="4387850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4pPr>
      <a:lvl5pPr algn="ctr" defTabSz="4387850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5pPr>
      <a:lvl6pPr marL="457200" algn="ctr" defTabSz="4387850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6pPr>
      <a:lvl7pPr marL="914400" algn="ctr" defTabSz="4387850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7pPr>
      <a:lvl8pPr marL="1371600" algn="ctr" defTabSz="4387850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8pPr>
      <a:lvl9pPr marL="1828800" algn="ctr" defTabSz="4387850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9pPr>
    </p:titleStyle>
    <p:bodyStyle>
      <a:lvl1pPr marL="1644650" indent="-1644650" algn="l" defTabSz="438785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525" indent="-1370013" algn="l" defTabSz="438785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4813" indent="-1096963" algn="l" defTabSz="438785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78738" indent="-1096963" algn="l" defTabSz="438785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2663" indent="-1096963" algn="l" defTabSz="438785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8150" indent="-1097102" algn="l" defTabSz="4388419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2360" indent="-1097102" algn="l" defTabSz="4388419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6565" indent="-1097102" algn="l" defTabSz="4388419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0774" indent="-1097102" algn="l" defTabSz="4388419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210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419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2629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6834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1043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5253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59462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3672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10058400" y="3124200"/>
            <a:ext cx="617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6" tIns="45710" rIns="91426" bIns="45710">
            <a:spAutoFit/>
          </a:bodyPr>
          <a:lstStyle/>
          <a:p>
            <a:endParaRPr lang="en-US"/>
          </a:p>
        </p:txBody>
      </p:sp>
      <p:sp>
        <p:nvSpPr>
          <p:cNvPr id="1031" name="Rectangle 6"/>
          <p:cNvSpPr>
            <a:spLocks noChangeArrowheads="1"/>
          </p:cNvSpPr>
          <p:nvPr/>
        </p:nvSpPr>
        <p:spPr bwMode="auto">
          <a:xfrm>
            <a:off x="609600" y="381000"/>
            <a:ext cx="42443400" cy="3785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6" tIns="45710" rIns="91426" bIns="45710">
            <a:spAutoFit/>
          </a:bodyPr>
          <a:lstStyle/>
          <a:p>
            <a:pPr algn="ctr"/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A Concept for a Constellation of </a:t>
            </a:r>
            <a:r>
              <a:rPr lang="en-US" sz="6000" dirty="0" err="1">
                <a:latin typeface="Arial" panose="020B0604020202020204" pitchFamily="34" charset="0"/>
                <a:cs typeface="Arial" panose="020B0604020202020204" pitchFamily="34" charset="0"/>
              </a:rPr>
              <a:t>CubeSats</a:t>
            </a: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 at the Lunar </a:t>
            </a:r>
            <a:r>
              <a:rPr lang="en-US" sz="6000" dirty="0" err="1">
                <a:latin typeface="Arial" panose="020B0604020202020204" pitchFamily="34" charset="0"/>
                <a:cs typeface="Arial" panose="020B0604020202020204" pitchFamily="34" charset="0"/>
              </a:rPr>
              <a:t>Lagrangian</a:t>
            </a: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 Point 1 (LL1) for </a:t>
            </a:r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Radio Aperture Interferometry Measurements</a:t>
            </a: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: network analysis and </a:t>
            </a:r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simulation</a:t>
            </a:r>
          </a:p>
          <a:p>
            <a:pPr algn="ctr"/>
            <a:r>
              <a:rPr lang="fr-CA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Janna </a:t>
            </a:r>
            <a:r>
              <a:rPr lang="fr-CA" sz="4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Finn  (</a:t>
            </a:r>
            <a:r>
              <a:rPr lang="fr-CA" sz="40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</a:t>
            </a:r>
            <a:r>
              <a:rPr lang="fr-CA" sz="4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 </a:t>
            </a:r>
            <a:r>
              <a:rPr lang="fr-CA" sz="4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fr-CA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CA" sz="4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Fullerton</a:t>
            </a:r>
            <a:r>
              <a:rPr lang="fr-CA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r>
              <a:rPr lang="fr-CA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Alessandra </a:t>
            </a:r>
            <a:r>
              <a:rPr lang="fr-CA" sz="4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Babuscia</a:t>
            </a:r>
            <a:r>
              <a:rPr lang="fr-CA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Charles Lee, Kar-Ming Cheung</a:t>
            </a:r>
          </a:p>
          <a:p>
            <a:pPr algn="ctr"/>
            <a:r>
              <a:rPr lang="fr-CA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(Jet Propulsion </a:t>
            </a:r>
            <a:r>
              <a:rPr lang="fr-CA" sz="4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Laboratories</a:t>
            </a:r>
            <a:r>
              <a:rPr lang="fr-CA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CA" sz="4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</a:t>
            </a:r>
            <a:r>
              <a:rPr lang="fr-CA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Institute of </a:t>
            </a:r>
            <a:r>
              <a:rPr lang="fr-CA" sz="4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  <a:r>
              <a:rPr lang="fr-CA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32" name="Rectangle 213"/>
          <p:cNvSpPr>
            <a:spLocks noChangeArrowheads="1"/>
          </p:cNvSpPr>
          <p:nvPr/>
        </p:nvSpPr>
        <p:spPr bwMode="auto">
          <a:xfrm>
            <a:off x="533400" y="17183100"/>
            <a:ext cx="13639800" cy="5724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6" tIns="45710" rIns="91426" bIns="45710">
            <a:spAutoFit/>
          </a:bodyPr>
          <a:lstStyle/>
          <a:p>
            <a:pPr algn="ctr"/>
            <a:r>
              <a:rPr lang="en-US" sz="4800" b="1" dirty="0" smtClean="0">
                <a:ln>
                  <a:solidFill>
                    <a:schemeClr val="tx1"/>
                  </a:solidFill>
                </a:ln>
                <a:latin typeface="Arial" charset="0"/>
                <a:cs typeface="Arial" charset="0"/>
              </a:rPr>
              <a:t>Goals:</a:t>
            </a:r>
          </a:p>
          <a:p>
            <a:pPr algn="ctr"/>
            <a:endParaRPr lang="en-US" sz="4000" b="1" dirty="0" smtClean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en-US" sz="3600" dirty="0" smtClean="0">
                <a:latin typeface="Arial" charset="0"/>
                <a:cs typeface="Arial" charset="0"/>
              </a:rPr>
              <a:t>Compare different configurations (peer to peer, master/slave, hierarchical)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3600" dirty="0" smtClean="0">
                <a:latin typeface="Arial" charset="0"/>
                <a:cs typeface="Arial" charset="0"/>
              </a:rPr>
              <a:t>Determine the best strategy for contention, congestion, and power consumption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3600" dirty="0" smtClean="0">
                <a:latin typeface="Arial" charset="0"/>
                <a:cs typeface="Arial" charset="0"/>
              </a:rPr>
              <a:t>Account for potential failure of </a:t>
            </a:r>
            <a:r>
              <a:rPr lang="en-US" sz="3600" dirty="0" err="1" smtClean="0">
                <a:latin typeface="Arial" charset="0"/>
                <a:cs typeface="Arial" charset="0"/>
              </a:rPr>
              <a:t>CubeSats</a:t>
            </a:r>
            <a:endParaRPr lang="en-US" sz="3600" dirty="0" smtClean="0">
              <a:latin typeface="Arial" charset="0"/>
              <a:cs typeface="Arial" charset="0"/>
            </a:endParaRPr>
          </a:p>
          <a:p>
            <a:pPr marL="1370013" lvl="1" indent="-9144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charset="0"/>
                <a:cs typeface="Arial" charset="0"/>
              </a:rPr>
              <a:t>Maximize data return while minimizing communication time and data losses if one or more </a:t>
            </a:r>
            <a:r>
              <a:rPr lang="en-US" sz="3600" dirty="0" err="1" smtClean="0">
                <a:latin typeface="Arial" charset="0"/>
                <a:cs typeface="Arial" charset="0"/>
              </a:rPr>
              <a:t>CubeSats</a:t>
            </a:r>
            <a:r>
              <a:rPr lang="en-US" sz="3600" dirty="0" smtClean="0">
                <a:latin typeface="Arial" charset="0"/>
                <a:cs typeface="Arial" charset="0"/>
              </a:rPr>
              <a:t> fail.</a:t>
            </a:r>
          </a:p>
          <a:p>
            <a:endParaRPr lang="en-US" sz="1800" b="1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1034" name="Rectangle 215"/>
          <p:cNvSpPr>
            <a:spLocks noChangeArrowheads="1"/>
          </p:cNvSpPr>
          <p:nvPr/>
        </p:nvSpPr>
        <p:spPr bwMode="auto">
          <a:xfrm>
            <a:off x="533400" y="17292260"/>
            <a:ext cx="13716000" cy="549154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1426" tIns="45710" rIns="91426" bIns="45710" anchor="ctr"/>
          <a:lstStyle/>
          <a:p>
            <a:endParaRPr lang="en-US"/>
          </a:p>
        </p:txBody>
      </p:sp>
      <p:sp>
        <p:nvSpPr>
          <p:cNvPr id="1036" name="Rectangle 221"/>
          <p:cNvSpPr>
            <a:spLocks noChangeArrowheads="1"/>
          </p:cNvSpPr>
          <p:nvPr/>
        </p:nvSpPr>
        <p:spPr bwMode="auto">
          <a:xfrm>
            <a:off x="457200" y="23203307"/>
            <a:ext cx="13716000" cy="872557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1426" tIns="45710" rIns="91426" bIns="45710" anchor="ctr"/>
          <a:lstStyle/>
          <a:p>
            <a:endParaRPr lang="en-US"/>
          </a:p>
        </p:txBody>
      </p:sp>
      <p:sp>
        <p:nvSpPr>
          <p:cNvPr id="1038" name="Rectangle 250"/>
          <p:cNvSpPr>
            <a:spLocks noChangeArrowheads="1"/>
          </p:cNvSpPr>
          <p:nvPr/>
        </p:nvSpPr>
        <p:spPr bwMode="auto">
          <a:xfrm>
            <a:off x="29489400" y="27813000"/>
            <a:ext cx="13792200" cy="4191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1426" tIns="45710" rIns="91426" bIns="45710" anchor="ctr"/>
          <a:lstStyle/>
          <a:p>
            <a:endParaRPr lang="en-US"/>
          </a:p>
        </p:txBody>
      </p:sp>
      <p:sp>
        <p:nvSpPr>
          <p:cNvPr id="1043" name="Rectangle 306"/>
          <p:cNvSpPr>
            <a:spLocks noChangeArrowheads="1"/>
          </p:cNvSpPr>
          <p:nvPr/>
        </p:nvSpPr>
        <p:spPr bwMode="auto">
          <a:xfrm>
            <a:off x="14630400" y="4114799"/>
            <a:ext cx="14554200" cy="1693555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1426" tIns="45710" rIns="91426" bIns="45710" anchor="ctr"/>
          <a:lstStyle/>
          <a:p>
            <a:endParaRPr lang="en-US"/>
          </a:p>
        </p:txBody>
      </p:sp>
      <p:sp>
        <p:nvSpPr>
          <p:cNvPr id="1044" name="Rectangle 338"/>
          <p:cNvSpPr>
            <a:spLocks noChangeArrowheads="1"/>
          </p:cNvSpPr>
          <p:nvPr/>
        </p:nvSpPr>
        <p:spPr bwMode="auto">
          <a:xfrm>
            <a:off x="29489400" y="4122023"/>
            <a:ext cx="13792200" cy="830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6" tIns="45710" rIns="91426" bIns="45710">
            <a:spAutoFit/>
          </a:bodyPr>
          <a:lstStyle/>
          <a:p>
            <a:pPr algn="ctr"/>
            <a:r>
              <a:rPr lang="en-US" sz="4800" b="1" dirty="0" smtClean="0">
                <a:ln>
                  <a:solidFill>
                    <a:schemeClr val="tx1"/>
                  </a:solidFill>
                </a:ln>
                <a:latin typeface="Arial" charset="0"/>
                <a:cs typeface="Arial" charset="0"/>
              </a:rPr>
              <a:t>Results with Failure:</a:t>
            </a:r>
            <a:endParaRPr lang="en-US" sz="4800" b="1" u="sng" dirty="0">
              <a:ln>
                <a:solidFill>
                  <a:schemeClr val="tx1"/>
                </a:solidFill>
              </a:ln>
              <a:latin typeface="Arial" charset="0"/>
              <a:cs typeface="Arial" charset="0"/>
            </a:endParaRPr>
          </a:p>
        </p:txBody>
      </p:sp>
      <p:sp>
        <p:nvSpPr>
          <p:cNvPr id="1045" name="Rectangle 397"/>
          <p:cNvSpPr>
            <a:spLocks noChangeArrowheads="1"/>
          </p:cNvSpPr>
          <p:nvPr/>
        </p:nvSpPr>
        <p:spPr bwMode="auto">
          <a:xfrm>
            <a:off x="29565600" y="27788970"/>
            <a:ext cx="13639800" cy="4062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6" tIns="45710" rIns="91426" bIns="45710">
            <a:spAutoFit/>
          </a:bodyPr>
          <a:lstStyle/>
          <a:p>
            <a:pPr algn="ctr"/>
            <a:r>
              <a:rPr lang="en-US" sz="4800" b="1" dirty="0" smtClean="0">
                <a:ln>
                  <a:solidFill>
                    <a:schemeClr val="tx1"/>
                  </a:solidFill>
                </a:ln>
                <a:latin typeface="Arial" charset="0"/>
                <a:cs typeface="Arial" charset="0"/>
              </a:rPr>
              <a:t> Conclusion:</a:t>
            </a:r>
          </a:p>
          <a:p>
            <a:pPr algn="ctr"/>
            <a:endParaRPr lang="en-US" sz="1800" b="1" dirty="0" smtClean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465138" indent="-403225">
              <a:buFont typeface="Arial" charset="0"/>
              <a:buChar char="•"/>
            </a:pPr>
            <a:r>
              <a:rPr lang="en-US" sz="3200" dirty="0" smtClean="0">
                <a:latin typeface="Arial" charset="0"/>
                <a:cs typeface="Arial" charset="0"/>
              </a:rPr>
              <a:t>Amount of data collected is severely restricted by the maximum bandwidth or number of samples.</a:t>
            </a:r>
          </a:p>
          <a:p>
            <a:pPr marL="465138" indent="-403225">
              <a:buFont typeface="Arial" charset="0"/>
              <a:buChar char="•"/>
            </a:pPr>
            <a:r>
              <a:rPr lang="en-US" sz="3200" dirty="0" smtClean="0">
                <a:latin typeface="Arial" charset="0"/>
                <a:cs typeface="Arial" charset="0"/>
              </a:rPr>
              <a:t>Hierarchical model is ideal, especially with failure, since other masters can still transmit data quickly to earth</a:t>
            </a:r>
          </a:p>
          <a:p>
            <a:pPr marL="465138" indent="-403225">
              <a:buFont typeface="Arial" charset="0"/>
              <a:buChar char="•"/>
            </a:pPr>
            <a:r>
              <a:rPr lang="en-US" sz="3200" dirty="0" smtClean="0">
                <a:latin typeface="Arial" charset="0"/>
                <a:cs typeface="Arial" charset="0"/>
              </a:rPr>
              <a:t>Since buffers overflow significantly more once all masters have failed, the best configuration is with the most possible number of masters (5).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047" name="TextBox 142"/>
          <p:cNvSpPr txBox="1">
            <a:spLocks noChangeArrowheads="1"/>
          </p:cNvSpPr>
          <p:nvPr/>
        </p:nvSpPr>
        <p:spPr bwMode="auto">
          <a:xfrm>
            <a:off x="457200" y="23397289"/>
            <a:ext cx="13563600" cy="11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6" tIns="45710" rIns="91426" bIns="45710">
            <a:spAutoFit/>
          </a:bodyPr>
          <a:lstStyle/>
          <a:p>
            <a:pPr algn="ctr">
              <a:tabLst>
                <a:tab pos="565150" algn="l"/>
                <a:tab pos="958850" algn="l"/>
              </a:tabLst>
            </a:pPr>
            <a:r>
              <a:rPr lang="en-US" sz="4800" b="1" dirty="0" smtClean="0">
                <a:ln>
                  <a:solidFill>
                    <a:schemeClr val="tx1"/>
                  </a:solidFill>
                </a:ln>
                <a:latin typeface="Arial" charset="0"/>
                <a:cs typeface="Arial" charset="0"/>
              </a:rPr>
              <a:t>Outline of Simulation:</a:t>
            </a:r>
            <a:endParaRPr lang="en-US" sz="4800" b="1" dirty="0">
              <a:ln>
                <a:solidFill>
                  <a:schemeClr val="tx1"/>
                </a:solidFill>
              </a:ln>
              <a:latin typeface="Arial" charset="0"/>
              <a:cs typeface="Arial" charset="0"/>
            </a:endParaRPr>
          </a:p>
          <a:p>
            <a:pPr>
              <a:tabLst>
                <a:tab pos="565150" algn="l"/>
                <a:tab pos="958850" algn="l"/>
              </a:tabLst>
            </a:pPr>
            <a:endParaRPr lang="en-US" sz="1800" dirty="0" smtClean="0">
              <a:latin typeface="Arial" charset="0"/>
              <a:cs typeface="Arial" charset="0"/>
            </a:endParaRPr>
          </a:p>
        </p:txBody>
      </p:sp>
      <p:sp>
        <p:nvSpPr>
          <p:cNvPr id="1048" name="Rectangle 100"/>
          <p:cNvSpPr>
            <a:spLocks noChangeArrowheads="1"/>
          </p:cNvSpPr>
          <p:nvPr/>
        </p:nvSpPr>
        <p:spPr bwMode="auto">
          <a:xfrm>
            <a:off x="0" y="0"/>
            <a:ext cx="1857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6" tIns="45710" rIns="91426" bIns="45710" anchor="ctr">
            <a:spAutoFit/>
          </a:bodyPr>
          <a:lstStyle/>
          <a:p>
            <a:endParaRPr lang="en-US"/>
          </a:p>
        </p:txBody>
      </p:sp>
      <p:sp>
        <p:nvSpPr>
          <p:cNvPr id="1049" name="Rectangle 102"/>
          <p:cNvSpPr>
            <a:spLocks noChangeArrowheads="1"/>
          </p:cNvSpPr>
          <p:nvPr/>
        </p:nvSpPr>
        <p:spPr bwMode="auto">
          <a:xfrm>
            <a:off x="0" y="0"/>
            <a:ext cx="1857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6" tIns="45710" rIns="91426" bIns="45710" anchor="ctr">
            <a:spAutoFit/>
          </a:bodyPr>
          <a:lstStyle/>
          <a:p>
            <a:endParaRPr lang="en-US"/>
          </a:p>
        </p:txBody>
      </p:sp>
      <p:sp>
        <p:nvSpPr>
          <p:cNvPr id="1052" name="TextBox 104"/>
          <p:cNvSpPr txBox="1">
            <a:spLocks noChangeArrowheads="1"/>
          </p:cNvSpPr>
          <p:nvPr/>
        </p:nvSpPr>
        <p:spPr bwMode="auto">
          <a:xfrm>
            <a:off x="14630400" y="4114800"/>
            <a:ext cx="14554200" cy="1138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6" tIns="45710" rIns="91426" bIns="45710">
            <a:spAutoFit/>
          </a:bodyPr>
          <a:lstStyle/>
          <a:p>
            <a:pPr algn="ctr"/>
            <a:r>
              <a:rPr lang="en-US" sz="4800" b="1" dirty="0" smtClean="0">
                <a:ln>
                  <a:solidFill>
                    <a:schemeClr val="tx1"/>
                  </a:solidFill>
                </a:ln>
                <a:latin typeface="Arial" charset="0"/>
                <a:cs typeface="Arial" charset="0"/>
              </a:rPr>
              <a:t>Nominal Case (without Failure) Results:</a:t>
            </a:r>
            <a:endParaRPr lang="en-US" sz="4800" b="1" dirty="0">
              <a:ln>
                <a:solidFill>
                  <a:schemeClr val="tx1"/>
                </a:solidFill>
              </a:ln>
              <a:latin typeface="Arial" charset="0"/>
              <a:cs typeface="Arial" charset="0"/>
            </a:endParaRPr>
          </a:p>
          <a:p>
            <a:endParaRPr lang="en-US" sz="2000" b="1" dirty="0">
              <a:latin typeface="Arial" charset="0"/>
              <a:cs typeface="Arial" charset="0"/>
            </a:endParaRPr>
          </a:p>
        </p:txBody>
      </p:sp>
      <p:sp>
        <p:nvSpPr>
          <p:cNvPr id="1069" name="Rectangle 95"/>
          <p:cNvSpPr>
            <a:spLocks noChangeArrowheads="1"/>
          </p:cNvSpPr>
          <p:nvPr/>
        </p:nvSpPr>
        <p:spPr bwMode="auto">
          <a:xfrm>
            <a:off x="0" y="0"/>
            <a:ext cx="43891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21" name="Picture 120" descr="csuf-stacked-4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1600" y="1483499"/>
            <a:ext cx="4279802" cy="2590800"/>
          </a:xfrm>
          <a:prstGeom prst="rect">
            <a:avLst/>
          </a:prstGeom>
        </p:spPr>
      </p:pic>
      <p:sp>
        <p:nvSpPr>
          <p:cNvPr id="72" name="Rectangle 221"/>
          <p:cNvSpPr>
            <a:spLocks noChangeArrowheads="1"/>
          </p:cNvSpPr>
          <p:nvPr/>
        </p:nvSpPr>
        <p:spPr bwMode="auto">
          <a:xfrm>
            <a:off x="533400" y="4114800"/>
            <a:ext cx="13716000" cy="12801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1426" tIns="45710" rIns="91426" bIns="45710" anchor="ctr"/>
          <a:lstStyle/>
          <a:p>
            <a:endParaRPr lang="en-US"/>
          </a:p>
        </p:txBody>
      </p:sp>
      <p:sp>
        <p:nvSpPr>
          <p:cNvPr id="73" name="Rectangle 219"/>
          <p:cNvSpPr>
            <a:spLocks noChangeArrowheads="1"/>
          </p:cNvSpPr>
          <p:nvPr/>
        </p:nvSpPr>
        <p:spPr bwMode="auto">
          <a:xfrm>
            <a:off x="533400" y="4191000"/>
            <a:ext cx="13716000" cy="6647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6" tIns="45710" rIns="91426" bIns="45710">
            <a:spAutoFit/>
          </a:bodyPr>
          <a:lstStyle/>
          <a:p>
            <a:pPr algn="ctr"/>
            <a:r>
              <a:rPr lang="en-US" sz="4800" b="1" dirty="0" smtClean="0">
                <a:ln>
                  <a:solidFill>
                    <a:schemeClr val="tx1"/>
                  </a:solidFill>
                </a:ln>
                <a:latin typeface="Arial" charset="0"/>
                <a:cs typeface="Arial" charset="0"/>
              </a:rPr>
              <a:t>Motivation:</a:t>
            </a:r>
          </a:p>
          <a:p>
            <a:pPr algn="ctr"/>
            <a:endParaRPr lang="en-US" sz="1800" b="1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charset="0"/>
                <a:cs typeface="Arial" charset="0"/>
              </a:rPr>
              <a:t>SOLARA mission of 20 </a:t>
            </a:r>
            <a:r>
              <a:rPr lang="en-US" sz="3600" dirty="0" err="1" smtClean="0">
                <a:latin typeface="Arial" charset="0"/>
                <a:cs typeface="Arial" charset="0"/>
              </a:rPr>
              <a:t>CubeSats</a:t>
            </a:r>
            <a:r>
              <a:rPr lang="en-US" sz="3600" dirty="0" smtClean="0">
                <a:latin typeface="Arial" charset="0"/>
                <a:cs typeface="Arial" charset="0"/>
              </a:rPr>
              <a:t> in rough 10-100 km configuration placed at LL1 to observe frequencies from 30 KHz to 30 </a:t>
            </a:r>
            <a:r>
              <a:rPr lang="en-US" sz="3600" dirty="0" err="1" smtClean="0">
                <a:latin typeface="Arial" charset="0"/>
                <a:cs typeface="Arial" charset="0"/>
              </a:rPr>
              <a:t>MHz.</a:t>
            </a:r>
            <a:endParaRPr lang="en-US" sz="3600" dirty="0" smtClean="0">
              <a:latin typeface="Arial" charset="0"/>
              <a:cs typeface="Arial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charset="0"/>
                <a:cs typeface="Arial" charset="0"/>
              </a:rPr>
              <a:t>Collecting data using dipoles and a distributed </a:t>
            </a:r>
            <a:r>
              <a:rPr lang="en-US" sz="3600" dirty="0" err="1" smtClean="0">
                <a:latin typeface="Arial" charset="0"/>
                <a:cs typeface="Arial" charset="0"/>
              </a:rPr>
              <a:t>correlator</a:t>
            </a:r>
            <a:r>
              <a:rPr lang="en-US" sz="3600" dirty="0" smtClean="0">
                <a:latin typeface="Arial" charset="0"/>
                <a:cs typeface="Arial" charset="0"/>
              </a:rPr>
              <a:t> for aperture synthesis imaging.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charset="0"/>
                <a:cs typeface="Arial" charset="0"/>
              </a:rPr>
              <a:t>Could possibly observe:</a:t>
            </a:r>
          </a:p>
          <a:p>
            <a:pPr marL="1027113" lvl="1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charset="0"/>
                <a:cs typeface="Arial" charset="0"/>
              </a:rPr>
              <a:t>Coronal Mass Ejections, which are dangerous to spacecraft, astronauts, and terrestrial power grids</a:t>
            </a:r>
          </a:p>
          <a:p>
            <a:pPr marL="1027113" lvl="1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charset="0"/>
                <a:cs typeface="Arial" charset="0"/>
              </a:rPr>
              <a:t>Giant Planet Magnetospheres, which has not been done since Voyager S in 1973.</a:t>
            </a:r>
            <a:endParaRPr lang="en-US" sz="3600" dirty="0">
              <a:latin typeface="Arial" charset="0"/>
              <a:cs typeface="Arial" charset="0"/>
            </a:endParaRPr>
          </a:p>
        </p:txBody>
      </p:sp>
      <p:sp>
        <p:nvSpPr>
          <p:cNvPr id="59" name="Rectangle 306"/>
          <p:cNvSpPr>
            <a:spLocks noChangeArrowheads="1"/>
          </p:cNvSpPr>
          <p:nvPr/>
        </p:nvSpPr>
        <p:spPr bwMode="auto">
          <a:xfrm>
            <a:off x="14630400" y="21259800"/>
            <a:ext cx="14554200" cy="1082039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1426" tIns="45710" rIns="91426" bIns="45710" anchor="ctr"/>
          <a:lstStyle/>
          <a:p>
            <a:endParaRPr lang="en-US"/>
          </a:p>
        </p:txBody>
      </p:sp>
      <p:sp>
        <p:nvSpPr>
          <p:cNvPr id="60" name="Rectangle 338"/>
          <p:cNvSpPr>
            <a:spLocks noChangeArrowheads="1"/>
          </p:cNvSpPr>
          <p:nvPr/>
        </p:nvSpPr>
        <p:spPr bwMode="auto">
          <a:xfrm>
            <a:off x="14668500" y="21323638"/>
            <a:ext cx="14554200" cy="443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6" tIns="45710" rIns="91426" bIns="45710">
            <a:spAutoFit/>
          </a:bodyPr>
          <a:lstStyle/>
          <a:p>
            <a:pPr algn="ctr"/>
            <a:r>
              <a:rPr lang="en-US" sz="4800" b="1" smtClean="0">
                <a:ln>
                  <a:solidFill>
                    <a:schemeClr val="tx1"/>
                  </a:solidFill>
                </a:ln>
                <a:latin typeface="Arial" charset="0"/>
                <a:cs typeface="Arial" charset="0"/>
              </a:rPr>
              <a:t>Failure </a:t>
            </a:r>
            <a:r>
              <a:rPr lang="en-US" sz="4800" b="1" smtClean="0">
                <a:ln>
                  <a:solidFill>
                    <a:schemeClr val="tx1"/>
                  </a:solidFill>
                </a:ln>
                <a:latin typeface="Arial" charset="0"/>
                <a:cs typeface="Arial" charset="0"/>
              </a:rPr>
              <a:t>Profile:</a:t>
            </a:r>
            <a:endParaRPr lang="en-US" sz="4800" b="1" u="sng" dirty="0">
              <a:ln>
                <a:solidFill>
                  <a:schemeClr val="tx1"/>
                </a:solidFill>
              </a:ln>
              <a:latin typeface="Arial" charset="0"/>
              <a:cs typeface="Arial" charset="0"/>
            </a:endParaRPr>
          </a:p>
          <a:p>
            <a:pPr lvl="1" indent="0">
              <a:tabLst>
                <a:tab pos="565150" algn="l"/>
                <a:tab pos="958850" algn="l"/>
              </a:tabLst>
            </a:pPr>
            <a:endParaRPr lang="en-US" sz="1800" dirty="0">
              <a:latin typeface="Arial" charset="0"/>
              <a:cs typeface="Arial" charset="0"/>
            </a:endParaRPr>
          </a:p>
          <a:p>
            <a:pPr marL="457200" indent="-457200">
              <a:buFont typeface="Arial"/>
              <a:buChar char="•"/>
              <a:tabLst>
                <a:tab pos="565150" algn="l"/>
                <a:tab pos="958850" algn="l"/>
              </a:tabLst>
            </a:pPr>
            <a:r>
              <a:rPr lang="en-US" sz="3600" dirty="0" smtClean="0">
                <a:latin typeface="Arial" charset="0"/>
                <a:cs typeface="Arial" charset="0"/>
              </a:rPr>
              <a:t>Assumptions:</a:t>
            </a:r>
          </a:p>
          <a:p>
            <a:pPr marL="912813" lvl="1" indent="-457200">
              <a:buFont typeface="Arial"/>
              <a:buChar char="•"/>
              <a:tabLst>
                <a:tab pos="565150" algn="l"/>
                <a:tab pos="958850" algn="l"/>
              </a:tabLst>
            </a:pPr>
            <a:r>
              <a:rPr lang="en-US" sz="3600" dirty="0" smtClean="0">
                <a:latin typeface="Arial" charset="0"/>
                <a:cs typeface="Arial" charset="0"/>
              </a:rPr>
              <a:t>Initial failure in launch or setup of approximately 20%</a:t>
            </a:r>
          </a:p>
          <a:p>
            <a:pPr marL="912813" lvl="1" indent="-457200">
              <a:buFont typeface="Arial"/>
              <a:buChar char="•"/>
              <a:tabLst>
                <a:tab pos="565150" algn="l"/>
                <a:tab pos="958850" algn="l"/>
              </a:tabLst>
            </a:pPr>
            <a:r>
              <a:rPr lang="en-US" sz="3600" dirty="0" smtClean="0">
                <a:latin typeface="Arial" charset="0"/>
                <a:cs typeface="Arial" charset="0"/>
              </a:rPr>
              <a:t>Fairly stable until 3 months, then failure rate increases up to 6 months</a:t>
            </a:r>
          </a:p>
          <a:p>
            <a:pPr marL="912813" lvl="1" indent="-457200">
              <a:buFont typeface="Arial"/>
              <a:buChar char="•"/>
              <a:tabLst>
                <a:tab pos="565150" algn="l"/>
                <a:tab pos="958850" algn="l"/>
              </a:tabLst>
            </a:pPr>
            <a:r>
              <a:rPr lang="en-US" sz="3600" dirty="0" smtClean="0">
                <a:latin typeface="Arial" charset="0"/>
                <a:cs typeface="Arial" charset="0"/>
              </a:rPr>
              <a:t>Steady failure rate from 6 months until most have failed by the end of the year.</a:t>
            </a:r>
          </a:p>
        </p:txBody>
      </p:sp>
      <p:sp>
        <p:nvSpPr>
          <p:cNvPr id="1037" name="Rectangle 249"/>
          <p:cNvSpPr>
            <a:spLocks noChangeArrowheads="1"/>
          </p:cNvSpPr>
          <p:nvPr/>
        </p:nvSpPr>
        <p:spPr bwMode="auto">
          <a:xfrm>
            <a:off x="29489400" y="4114800"/>
            <a:ext cx="13792200" cy="2345129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1426" tIns="45710" rIns="91426" bIns="45710" anchor="ctr"/>
          <a:lstStyle/>
          <a:p>
            <a:endParaRPr lang="en-US"/>
          </a:p>
        </p:txBody>
      </p:sp>
      <p:sp>
        <p:nvSpPr>
          <p:cNvPr id="64" name="TextBox 102"/>
          <p:cNvSpPr txBox="1">
            <a:spLocks noChangeArrowheads="1"/>
          </p:cNvSpPr>
          <p:nvPr/>
        </p:nvSpPr>
        <p:spPr bwMode="auto">
          <a:xfrm>
            <a:off x="29489400" y="16261160"/>
            <a:ext cx="13563599" cy="156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6" tIns="45710" rIns="91426" bIns="45710">
            <a:spAutoFit/>
          </a:bodyPr>
          <a:lstStyle/>
          <a:p>
            <a:pPr marL="61913"/>
            <a:r>
              <a:rPr lang="en-US" sz="3200" dirty="0" smtClean="0">
                <a:latin typeface="Arial" charset="0"/>
                <a:cs typeface="Arial" charset="0"/>
              </a:rPr>
              <a:t>As each master fails, the buffers of the other masters initially rise, then drop as more slaves fail. The rate at which the data is transferred slowly decreases over time.</a:t>
            </a:r>
          </a:p>
        </p:txBody>
      </p:sp>
      <p:sp>
        <p:nvSpPr>
          <p:cNvPr id="65" name="TextBox 102"/>
          <p:cNvSpPr txBox="1">
            <a:spLocks noChangeArrowheads="1"/>
          </p:cNvSpPr>
          <p:nvPr/>
        </p:nvSpPr>
        <p:spPr bwMode="auto">
          <a:xfrm>
            <a:off x="29565600" y="10317560"/>
            <a:ext cx="13639800" cy="156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6" tIns="45710" rIns="91426" bIns="45710">
            <a:spAutoFit/>
          </a:bodyPr>
          <a:lstStyle/>
          <a:p>
            <a:pPr marL="61913"/>
            <a:r>
              <a:rPr lang="en-US" sz="3200" b="1" dirty="0" smtClean="0">
                <a:latin typeface="Arial" charset="0"/>
                <a:cs typeface="Arial" charset="0"/>
              </a:rPr>
              <a:t>Hierarchical</a:t>
            </a:r>
          </a:p>
          <a:p>
            <a:pPr marL="61913"/>
            <a:r>
              <a:rPr lang="en-US" sz="3200" dirty="0" smtClean="0">
                <a:latin typeface="Arial" charset="0"/>
                <a:cs typeface="Arial" charset="0"/>
              </a:rPr>
              <a:t> The buffers of the slaves increase as the masters successively fail, eventually leading to peer to peer.  </a:t>
            </a:r>
            <a:endParaRPr lang="en-US" sz="3200" b="1" dirty="0" smtClean="0">
              <a:latin typeface="Arial" charset="0"/>
              <a:cs typeface="Arial" charset="0"/>
            </a:endParaRPr>
          </a:p>
        </p:txBody>
      </p:sp>
      <p:sp>
        <p:nvSpPr>
          <p:cNvPr id="67" name="TextBox 102"/>
          <p:cNvSpPr txBox="1">
            <a:spLocks noChangeArrowheads="1"/>
          </p:cNvSpPr>
          <p:nvPr/>
        </p:nvSpPr>
        <p:spPr bwMode="auto">
          <a:xfrm>
            <a:off x="29946600" y="5410200"/>
            <a:ext cx="13335000" cy="1077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6" tIns="45710" rIns="91426" bIns="45710">
            <a:spAutoFit/>
          </a:bodyPr>
          <a:lstStyle/>
          <a:p>
            <a:pPr marL="61913"/>
            <a:r>
              <a:rPr lang="en-US" sz="3200" b="1" dirty="0" smtClean="0">
                <a:latin typeface="Arial" charset="0"/>
                <a:cs typeface="Arial" charset="0"/>
              </a:rPr>
              <a:t>Master/Slave: </a:t>
            </a:r>
            <a:r>
              <a:rPr lang="en-US" sz="3200" dirty="0">
                <a:latin typeface="Arial" charset="0"/>
                <a:cs typeface="Arial" charset="0"/>
              </a:rPr>
              <a:t>T</a:t>
            </a:r>
            <a:r>
              <a:rPr lang="en-US" sz="3200" dirty="0" smtClean="0">
                <a:latin typeface="Arial" charset="0"/>
                <a:cs typeface="Arial" charset="0"/>
              </a:rPr>
              <a:t>he decrease in buffer size of the master satellite is clear in the first couple of days.</a:t>
            </a:r>
          </a:p>
        </p:txBody>
      </p:sp>
      <p:pic>
        <p:nvPicPr>
          <p:cNvPr id="1170" name="Picture 1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5025" y="1788299"/>
            <a:ext cx="23145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Content Placeholder 5" descr="sunearth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971800" y="10963577"/>
            <a:ext cx="8976802" cy="558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5011400" y="5410200"/>
            <a:ext cx="6172200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charset="0"/>
                <a:cs typeface="Arial" charset="0"/>
              </a:rPr>
              <a:t>Peer to Peer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charset="0"/>
                <a:cs typeface="Arial" charset="0"/>
              </a:rPr>
              <a:t>Each satellite gathering information and sending to the earth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charset="0"/>
                <a:cs typeface="Arial" charset="0"/>
              </a:rPr>
              <a:t>Maximum data rate from satellite to earth is 125 kbps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charset="0"/>
                <a:cs typeface="Arial" charset="0"/>
              </a:rPr>
              <a:t>If gathering for 1 hour per day, </a:t>
            </a:r>
            <a:r>
              <a:rPr lang="en-US" sz="3200" dirty="0" smtClean="0">
                <a:latin typeface="Arial" charset="0"/>
                <a:cs typeface="Arial" charset="0"/>
              </a:rPr>
              <a:t>maximum possible </a:t>
            </a:r>
            <a:r>
              <a:rPr lang="en-US" sz="3200" dirty="0">
                <a:latin typeface="Arial" charset="0"/>
                <a:cs typeface="Arial" charset="0"/>
              </a:rPr>
              <a:t>bandwidth: 83 KHz</a:t>
            </a:r>
          </a:p>
          <a:p>
            <a:pPr algn="ctr"/>
            <a:endParaRPr lang="en-US" sz="1100" b="1" dirty="0">
              <a:latin typeface="Arial" charset="0"/>
              <a:cs typeface="Arial" charset="0"/>
            </a:endParaRPr>
          </a:p>
        </p:txBody>
      </p:sp>
      <p:pic>
        <p:nvPicPr>
          <p:cNvPr id="1176" name="Picture 15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0" y="5166196"/>
            <a:ext cx="5711636" cy="4282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7" name="Picture 15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4601" y="9829800"/>
            <a:ext cx="7969240" cy="3925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" name="TextBox 70"/>
          <p:cNvSpPr txBox="1"/>
          <p:nvPr/>
        </p:nvSpPr>
        <p:spPr>
          <a:xfrm>
            <a:off x="21183600" y="9525000"/>
            <a:ext cx="7620000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charset="0"/>
                <a:cs typeface="Arial" charset="0"/>
              </a:rPr>
              <a:t>Master/Slave</a:t>
            </a:r>
            <a:endParaRPr lang="en-US" sz="3200" b="1" dirty="0">
              <a:latin typeface="Arial" charset="0"/>
              <a:cs typeface="Arial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Arial" charset="0"/>
                <a:cs typeface="Arial" charset="0"/>
              </a:rPr>
              <a:t>All gather data, slaves send to one master that transmits to earth at max 3125 kbps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Arial" charset="0"/>
                <a:cs typeface="Arial" charset="0"/>
              </a:rPr>
              <a:t>Slave to master rate: 6000 kbps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Arial" charset="0"/>
                <a:cs typeface="Arial" charset="0"/>
              </a:rPr>
              <a:t>TDMA: each slave has fixed time with master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Arial" charset="0"/>
                <a:cs typeface="Arial" charset="0"/>
              </a:rPr>
              <a:t>If gathering 1 hour per day, maximum possible bandwidth: 109 KHz</a:t>
            </a:r>
            <a:endParaRPr lang="en-US" sz="3200" dirty="0">
              <a:latin typeface="Arial" charset="0"/>
              <a:cs typeface="Arial" charset="0"/>
            </a:endParaRPr>
          </a:p>
          <a:p>
            <a:pPr algn="ctr"/>
            <a:endParaRPr lang="en-US" sz="1100" b="1" dirty="0">
              <a:latin typeface="Arial" charset="0"/>
              <a:cs typeface="Arial" charset="0"/>
            </a:endParaRPr>
          </a:p>
        </p:txBody>
      </p:sp>
      <p:pic>
        <p:nvPicPr>
          <p:cNvPr id="1178" name="Picture 15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2717" y="25724464"/>
            <a:ext cx="8367683" cy="6279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" name="TextBox 73"/>
          <p:cNvSpPr txBox="1"/>
          <p:nvPr/>
        </p:nvSpPr>
        <p:spPr>
          <a:xfrm>
            <a:off x="14782800" y="13639800"/>
            <a:ext cx="14249400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charset="0"/>
                <a:cs typeface="Arial" charset="0"/>
              </a:rPr>
              <a:t>Hierarchical</a:t>
            </a:r>
            <a:endParaRPr lang="en-US" sz="3200" b="1" dirty="0">
              <a:latin typeface="Arial" charset="0"/>
              <a:cs typeface="Arial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Arial" charset="0"/>
                <a:cs typeface="Arial" charset="0"/>
              </a:rPr>
              <a:t>All gather data, slaves send to respective masters that transmit to earth at max 3125 kbps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Arial" charset="0"/>
                <a:cs typeface="Arial" charset="0"/>
              </a:rPr>
              <a:t>Slave to master data rate: 6000 kbps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Arial" charset="0"/>
                <a:cs typeface="Arial" charset="0"/>
              </a:rPr>
              <a:t>TDMA: each slave has fixed time with master, each master has fixed time with earth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Arial" charset="0"/>
                <a:cs typeface="Arial" charset="0"/>
              </a:rPr>
              <a:t>If gathering 1 hour per day, maximum possible bandwidth: 109 KHz</a:t>
            </a:r>
            <a:endParaRPr lang="en-US" sz="3200" dirty="0">
              <a:latin typeface="Arial" charset="0"/>
              <a:cs typeface="Arial" charset="0"/>
            </a:endParaRPr>
          </a:p>
          <a:p>
            <a:pPr algn="ctr"/>
            <a:endParaRPr lang="en-US" sz="1100" b="1" dirty="0">
              <a:latin typeface="Arial" charset="0"/>
              <a:cs typeface="Arial" charset="0"/>
            </a:endParaRPr>
          </a:p>
        </p:txBody>
      </p:sp>
      <p:pic>
        <p:nvPicPr>
          <p:cNvPr id="1179" name="Picture 15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4744" y="17183100"/>
            <a:ext cx="5845056" cy="3867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80" name="Picture 15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9799" y="17292260"/>
            <a:ext cx="5529723" cy="3781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6174700" y="18535471"/>
            <a:ext cx="3009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Hierarchical example:</a:t>
            </a:r>
          </a:p>
          <a:p>
            <a:pPr algn="ctr"/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3 masters</a:t>
            </a:r>
          </a:p>
          <a:p>
            <a:pPr algn="ctr"/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Bandwidth 100 KHz</a:t>
            </a:r>
          </a:p>
          <a:p>
            <a:pPr algn="ctr"/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 day period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81" name="Picture 15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3887" y="6503987"/>
            <a:ext cx="6157913" cy="4004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82" name="Picture 15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800" y="6487398"/>
            <a:ext cx="6555761" cy="4028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0233601" y="7439561"/>
            <a:ext cx="32765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Master/Slave example:</a:t>
            </a:r>
          </a:p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 days</a:t>
            </a:r>
          </a:p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Bandwidth 30 KHz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83" name="Picture 15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6431" y="11506200"/>
            <a:ext cx="10498137" cy="517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84" name="Picture 16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7796" y="17602200"/>
            <a:ext cx="7626804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85" name="Picture 16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9754" y="17602200"/>
            <a:ext cx="6850698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714549"/>
              </p:ext>
            </p:extLst>
          </p:nvPr>
        </p:nvGraphicFramePr>
        <p:xfrm>
          <a:off x="30632400" y="23203306"/>
          <a:ext cx="11430000" cy="3875675"/>
        </p:xfrm>
        <a:graphic>
          <a:graphicData uri="http://schemas.openxmlformats.org/drawingml/2006/table">
            <a:tbl>
              <a:tblPr firstRow="1" firstCol="1" bandRow="1"/>
              <a:tblGrid>
                <a:gridCol w="1209707"/>
                <a:gridCol w="1731818"/>
                <a:gridCol w="1674091"/>
                <a:gridCol w="1733101"/>
                <a:gridCol w="1674091"/>
                <a:gridCol w="1733101"/>
                <a:gridCol w="1674091"/>
              </a:tblGrid>
              <a:tr h="15722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Number of Masters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Sampling for 60 min and transmitting continuously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Sampling for 60 min and transmitting for 12 </a:t>
                      </a: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hours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Sampling for 30 min and transmitting continuously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Sampling for 30 min and transmitting for 12 hours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Sampling for 15 min and transmitting continuously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Sampling for 15 min and transmitting for 12 hours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6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(85.2, 3.79)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(49.4, 16.4)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(177.4, 0.02)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(115, 0.8)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(382.4, 0.95)</a:t>
                      </a: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(227.8, 1.49)</a:t>
                      </a: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6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(85.2, 3.79)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(44.8, 1.03)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(194.8, 0.52)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(117.6, 0.8)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(412.2, 1.26)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(274.6, 1.98)</a:t>
                      </a: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6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(85.2, 3.79)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(46.6, 4.12)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179.2, 0.04)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(126, 0.78)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(383.4, 0.94)</a:t>
                      </a: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(229, 1.48)</a:t>
                      </a: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6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(88.2, 5.69)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(61.8, 24.6)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(211.6,</a:t>
                      </a:r>
                      <a:r>
                        <a:rPr lang="en-US" sz="2000" baseline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0.71)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(144, 0.86)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(423.2, 1.28)</a:t>
                      </a: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(292.4, 1.97)</a:t>
                      </a: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6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(89.6, 7.23)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(57.2, 21.6)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(269.6, 0.89)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(152, 1.09)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(459.6, 1.48)</a:t>
                      </a: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36345" algn="l"/>
                        </a:tabLs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(344.8, 2.29)</a:t>
                      </a: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1851600" y="22087582"/>
            <a:ext cx="891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Table of Maximum Bandwidth Possible (with Failure)</a:t>
            </a:r>
          </a:p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Fixed: 8 samples</a:t>
            </a:r>
          </a:p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(Mean, Standard Deviation)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632400" y="27122735"/>
            <a:ext cx="1211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As the number of masters increases, so does the maximum bandwidth possible.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46" y="24155400"/>
            <a:ext cx="13199055" cy="737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10281</TotalTime>
  <Words>754</Words>
  <Application>Microsoft Office PowerPoint</Application>
  <PresentationFormat>Custom</PresentationFormat>
  <Paragraphs>106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CSUF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mh452</dc:creator>
  <cp:lastModifiedBy>Janna Finn</cp:lastModifiedBy>
  <cp:revision>456</cp:revision>
  <cp:lastPrinted>2014-03-17T23:00:37Z</cp:lastPrinted>
  <dcterms:created xsi:type="dcterms:W3CDTF">2002-03-01T23:18:36Z</dcterms:created>
  <dcterms:modified xsi:type="dcterms:W3CDTF">2014-04-16T17:22:22Z</dcterms:modified>
</cp:coreProperties>
</file>