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" ContentType="image/tiff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79" r:id="rId3"/>
    <p:sldId id="269" r:id="rId4"/>
    <p:sldId id="258" r:id="rId5"/>
    <p:sldId id="271" r:id="rId6"/>
    <p:sldId id="270" r:id="rId7"/>
    <p:sldId id="272" r:id="rId8"/>
    <p:sldId id="280" r:id="rId9"/>
    <p:sldId id="265" r:id="rId10"/>
    <p:sldId id="285" r:id="rId11"/>
    <p:sldId id="284" r:id="rId12"/>
    <p:sldId id="282" r:id="rId13"/>
    <p:sldId id="264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-40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%20HD:Users:cduncan:Documents:Micro%20Explorer:Iris:IrisPlanningLink.xlsx" TargetMode="External"/><Relationship Id="rId2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04627918220749"/>
          <c:y val="0.266310343117537"/>
          <c:w val="0.391065409586959"/>
          <c:h val="0.520834237917601"/>
        </c:manualLayout>
      </c:layout>
      <c:lineChart>
        <c:grouping val="standard"/>
        <c:varyColors val="0"/>
        <c:ser>
          <c:idx val="1"/>
          <c:order val="0"/>
          <c:tx>
            <c:v>INSPIRE</c:v>
          </c:tx>
          <c:marker>
            <c:symbol val="none"/>
          </c:marker>
          <c:cat>
            <c:strRef>
              <c:f>Sheet1!$F$4:$F$42</c:f>
              <c:strCache>
                <c:ptCount val="39"/>
                <c:pt idx="0">
                  <c:v>Range, km</c:v>
                </c:pt>
                <c:pt idx="1">
                  <c:v>1.58E+03</c:v>
                </c:pt>
                <c:pt idx="2">
                  <c:v>2.51E+03</c:v>
                </c:pt>
                <c:pt idx="3">
                  <c:v>3.98E+03</c:v>
                </c:pt>
                <c:pt idx="4">
                  <c:v>6.31E+03</c:v>
                </c:pt>
                <c:pt idx="5">
                  <c:v>1.00E+04</c:v>
                </c:pt>
                <c:pt idx="6">
                  <c:v>1.58E+04</c:v>
                </c:pt>
                <c:pt idx="7">
                  <c:v>2.51E+04</c:v>
                </c:pt>
                <c:pt idx="8">
                  <c:v>3.98E+04</c:v>
                </c:pt>
                <c:pt idx="9">
                  <c:v>6.31E+04</c:v>
                </c:pt>
                <c:pt idx="10">
                  <c:v>1.00E+05</c:v>
                </c:pt>
                <c:pt idx="11">
                  <c:v>1.58E+05</c:v>
                </c:pt>
                <c:pt idx="12">
                  <c:v>2.51E+05</c:v>
                </c:pt>
                <c:pt idx="13">
                  <c:v>3.98E+05</c:v>
                </c:pt>
                <c:pt idx="14">
                  <c:v>6.31E+05</c:v>
                </c:pt>
                <c:pt idx="15">
                  <c:v>1.00E+06</c:v>
                </c:pt>
                <c:pt idx="16">
                  <c:v>1.58E+06</c:v>
                </c:pt>
                <c:pt idx="17">
                  <c:v>2.51E+06</c:v>
                </c:pt>
                <c:pt idx="18">
                  <c:v>3.98E+06</c:v>
                </c:pt>
                <c:pt idx="19">
                  <c:v>6.31E+06</c:v>
                </c:pt>
                <c:pt idx="20">
                  <c:v>1.00E+07</c:v>
                </c:pt>
                <c:pt idx="21">
                  <c:v>1.58E+07</c:v>
                </c:pt>
                <c:pt idx="22">
                  <c:v>2.51E+07</c:v>
                </c:pt>
                <c:pt idx="23">
                  <c:v>3.98E+07</c:v>
                </c:pt>
                <c:pt idx="24">
                  <c:v>6.31E+07</c:v>
                </c:pt>
                <c:pt idx="25">
                  <c:v>1.00E+08</c:v>
                </c:pt>
                <c:pt idx="26">
                  <c:v>1.58E+08</c:v>
                </c:pt>
                <c:pt idx="27">
                  <c:v>2.51E+08</c:v>
                </c:pt>
                <c:pt idx="28">
                  <c:v>3.98E+08</c:v>
                </c:pt>
                <c:pt idx="29">
                  <c:v>6.31E+08</c:v>
                </c:pt>
                <c:pt idx="30">
                  <c:v>1.00E+09</c:v>
                </c:pt>
                <c:pt idx="31">
                  <c:v>1.58E+09</c:v>
                </c:pt>
                <c:pt idx="32">
                  <c:v>2.51E+09</c:v>
                </c:pt>
                <c:pt idx="33">
                  <c:v>3.98E+09</c:v>
                </c:pt>
                <c:pt idx="34">
                  <c:v>6.31E+09</c:v>
                </c:pt>
                <c:pt idx="35">
                  <c:v>1.00E+10</c:v>
                </c:pt>
                <c:pt idx="36">
                  <c:v>1.58E+10</c:v>
                </c:pt>
                <c:pt idx="37">
                  <c:v>2.51E+10</c:v>
                </c:pt>
                <c:pt idx="38">
                  <c:v>3.98E+10</c:v>
                </c:pt>
              </c:strCache>
            </c:strRef>
          </c:cat>
          <c:val>
            <c:numRef>
              <c:f>Sheet1!$G$4:$G$42</c:f>
              <c:numCache>
                <c:formatCode>General</c:formatCode>
                <c:ptCount val="39"/>
                <c:pt idx="0">
                  <c:v>0.0</c:v>
                </c:pt>
                <c:pt idx="9" formatCode="0.00E+00">
                  <c:v>279041.0396137425</c:v>
                </c:pt>
                <c:pt idx="10" formatCode="0.00E+00">
                  <c:v>111088.2387489334</c:v>
                </c:pt>
                <c:pt idx="11" formatCode="0.00E+00">
                  <c:v>44225.02441010923</c:v>
                </c:pt>
                <c:pt idx="12" formatCode="0.00E+00">
                  <c:v>17606.29933556794</c:v>
                </c:pt>
                <c:pt idx="13" formatCode="0.00E+00">
                  <c:v>7009.194012400867</c:v>
                </c:pt>
                <c:pt idx="14" formatCode="0.00E+00">
                  <c:v>2790.410396137423</c:v>
                </c:pt>
                <c:pt idx="15" formatCode="0.00E+00">
                  <c:v>1110.882387489333</c:v>
                </c:pt>
                <c:pt idx="16" formatCode="0.00E+00">
                  <c:v>442.2502441010922</c:v>
                </c:pt>
                <c:pt idx="17" formatCode="0.00E+00">
                  <c:v>176.0629933556792</c:v>
                </c:pt>
                <c:pt idx="18" formatCode="0.00E+00">
                  <c:v>70.09194012400864</c:v>
                </c:pt>
                <c:pt idx="19" formatCode="0.00E+00">
                  <c:v>27.90410396137423</c:v>
                </c:pt>
              </c:numCache>
            </c:numRef>
          </c:val>
          <c:smooth val="0"/>
        </c:ser>
        <c:ser>
          <c:idx val="2"/>
          <c:order val="1"/>
          <c:tx>
            <c:v>INSPIRE Peach Mountain</c:v>
          </c:tx>
          <c:marker>
            <c:symbol val="none"/>
          </c:marker>
          <c:cat>
            <c:strRef>
              <c:f>Sheet1!$F$4:$F$42</c:f>
              <c:strCache>
                <c:ptCount val="39"/>
                <c:pt idx="0">
                  <c:v>Range, km</c:v>
                </c:pt>
                <c:pt idx="1">
                  <c:v>1.58E+03</c:v>
                </c:pt>
                <c:pt idx="2">
                  <c:v>2.51E+03</c:v>
                </c:pt>
                <c:pt idx="3">
                  <c:v>3.98E+03</c:v>
                </c:pt>
                <c:pt idx="4">
                  <c:v>6.31E+03</c:v>
                </c:pt>
                <c:pt idx="5">
                  <c:v>1.00E+04</c:v>
                </c:pt>
                <c:pt idx="6">
                  <c:v>1.58E+04</c:v>
                </c:pt>
                <c:pt idx="7">
                  <c:v>2.51E+04</c:v>
                </c:pt>
                <c:pt idx="8">
                  <c:v>3.98E+04</c:v>
                </c:pt>
                <c:pt idx="9">
                  <c:v>6.31E+04</c:v>
                </c:pt>
                <c:pt idx="10">
                  <c:v>1.00E+05</c:v>
                </c:pt>
                <c:pt idx="11">
                  <c:v>1.58E+05</c:v>
                </c:pt>
                <c:pt idx="12">
                  <c:v>2.51E+05</c:v>
                </c:pt>
                <c:pt idx="13">
                  <c:v>3.98E+05</c:v>
                </c:pt>
                <c:pt idx="14">
                  <c:v>6.31E+05</c:v>
                </c:pt>
                <c:pt idx="15">
                  <c:v>1.00E+06</c:v>
                </c:pt>
                <c:pt idx="16">
                  <c:v>1.58E+06</c:v>
                </c:pt>
                <c:pt idx="17">
                  <c:v>2.51E+06</c:v>
                </c:pt>
                <c:pt idx="18">
                  <c:v>3.98E+06</c:v>
                </c:pt>
                <c:pt idx="19">
                  <c:v>6.31E+06</c:v>
                </c:pt>
                <c:pt idx="20">
                  <c:v>1.00E+07</c:v>
                </c:pt>
                <c:pt idx="21">
                  <c:v>1.58E+07</c:v>
                </c:pt>
                <c:pt idx="22">
                  <c:v>2.51E+07</c:v>
                </c:pt>
                <c:pt idx="23">
                  <c:v>3.98E+07</c:v>
                </c:pt>
                <c:pt idx="24">
                  <c:v>6.31E+07</c:v>
                </c:pt>
                <c:pt idx="25">
                  <c:v>1.00E+08</c:v>
                </c:pt>
                <c:pt idx="26">
                  <c:v>1.58E+08</c:v>
                </c:pt>
                <c:pt idx="27">
                  <c:v>2.51E+08</c:v>
                </c:pt>
                <c:pt idx="28">
                  <c:v>3.98E+08</c:v>
                </c:pt>
                <c:pt idx="29">
                  <c:v>6.31E+08</c:v>
                </c:pt>
                <c:pt idx="30">
                  <c:v>1.00E+09</c:v>
                </c:pt>
                <c:pt idx="31">
                  <c:v>1.58E+09</c:v>
                </c:pt>
                <c:pt idx="32">
                  <c:v>2.51E+09</c:v>
                </c:pt>
                <c:pt idx="33">
                  <c:v>3.98E+09</c:v>
                </c:pt>
                <c:pt idx="34">
                  <c:v>6.31E+09</c:v>
                </c:pt>
                <c:pt idx="35">
                  <c:v>1.00E+10</c:v>
                </c:pt>
                <c:pt idx="36">
                  <c:v>1.58E+10</c:v>
                </c:pt>
                <c:pt idx="37">
                  <c:v>2.51E+10</c:v>
                </c:pt>
                <c:pt idx="38">
                  <c:v>3.98E+10</c:v>
                </c:pt>
              </c:strCache>
            </c:strRef>
          </c:cat>
          <c:val>
            <c:numRef>
              <c:f>Sheet1!$H$4:$H$42</c:f>
              <c:numCache>
                <c:formatCode>General</c:formatCode>
                <c:ptCount val="39"/>
                <c:pt idx="0">
                  <c:v>0.0</c:v>
                </c:pt>
                <c:pt idx="9" formatCode="0.00E+00">
                  <c:v>12238.21860589684</c:v>
                </c:pt>
                <c:pt idx="10" formatCode="0.00E+00">
                  <c:v>4872.122581808755</c:v>
                </c:pt>
                <c:pt idx="11" formatCode="0.00E+00">
                  <c:v>1939.626935633683</c:v>
                </c:pt>
                <c:pt idx="12" formatCode="0.00E+00">
                  <c:v>772.179391274476</c:v>
                </c:pt>
                <c:pt idx="13" formatCode="0.00E+00">
                  <c:v>307.4101526200034</c:v>
                </c:pt>
                <c:pt idx="14" formatCode="0.00E+00">
                  <c:v>122.3821860589683</c:v>
                </c:pt>
                <c:pt idx="15" formatCode="0.00E+00">
                  <c:v>48.72122581808754</c:v>
                </c:pt>
                <c:pt idx="16" formatCode="0.00E+00">
                  <c:v>19.39626935633683</c:v>
                </c:pt>
                <c:pt idx="17" formatCode="0.00E+00">
                  <c:v>7.721793912744755</c:v>
                </c:pt>
                <c:pt idx="18" formatCode="0.00E+00">
                  <c:v>3.074101526200033</c:v>
                </c:pt>
              </c:numCache>
            </c:numRef>
          </c:val>
          <c:smooth val="0"/>
        </c:ser>
        <c:ser>
          <c:idx val="3"/>
          <c:order val="2"/>
          <c:tx>
            <c:v>Lunar Flashlight</c:v>
          </c:tx>
          <c:marker>
            <c:symbol val="none"/>
          </c:marker>
          <c:cat>
            <c:strRef>
              <c:f>Sheet1!$F$4:$F$42</c:f>
              <c:strCache>
                <c:ptCount val="39"/>
                <c:pt idx="0">
                  <c:v>Range, km</c:v>
                </c:pt>
                <c:pt idx="1">
                  <c:v>1.58E+03</c:v>
                </c:pt>
                <c:pt idx="2">
                  <c:v>2.51E+03</c:v>
                </c:pt>
                <c:pt idx="3">
                  <c:v>3.98E+03</c:v>
                </c:pt>
                <c:pt idx="4">
                  <c:v>6.31E+03</c:v>
                </c:pt>
                <c:pt idx="5">
                  <c:v>1.00E+04</c:v>
                </c:pt>
                <c:pt idx="6">
                  <c:v>1.58E+04</c:v>
                </c:pt>
                <c:pt idx="7">
                  <c:v>2.51E+04</c:v>
                </c:pt>
                <c:pt idx="8">
                  <c:v>3.98E+04</c:v>
                </c:pt>
                <c:pt idx="9">
                  <c:v>6.31E+04</c:v>
                </c:pt>
                <c:pt idx="10">
                  <c:v>1.00E+05</c:v>
                </c:pt>
                <c:pt idx="11">
                  <c:v>1.58E+05</c:v>
                </c:pt>
                <c:pt idx="12">
                  <c:v>2.51E+05</c:v>
                </c:pt>
                <c:pt idx="13">
                  <c:v>3.98E+05</c:v>
                </c:pt>
                <c:pt idx="14">
                  <c:v>6.31E+05</c:v>
                </c:pt>
                <c:pt idx="15">
                  <c:v>1.00E+06</c:v>
                </c:pt>
                <c:pt idx="16">
                  <c:v>1.58E+06</c:v>
                </c:pt>
                <c:pt idx="17">
                  <c:v>2.51E+06</c:v>
                </c:pt>
                <c:pt idx="18">
                  <c:v>3.98E+06</c:v>
                </c:pt>
                <c:pt idx="19">
                  <c:v>6.31E+06</c:v>
                </c:pt>
                <c:pt idx="20">
                  <c:v>1.00E+07</c:v>
                </c:pt>
                <c:pt idx="21">
                  <c:v>1.58E+07</c:v>
                </c:pt>
                <c:pt idx="22">
                  <c:v>2.51E+07</c:v>
                </c:pt>
                <c:pt idx="23">
                  <c:v>3.98E+07</c:v>
                </c:pt>
                <c:pt idx="24">
                  <c:v>6.31E+07</c:v>
                </c:pt>
                <c:pt idx="25">
                  <c:v>1.00E+08</c:v>
                </c:pt>
                <c:pt idx="26">
                  <c:v>1.58E+08</c:v>
                </c:pt>
                <c:pt idx="27">
                  <c:v>2.51E+08</c:v>
                </c:pt>
                <c:pt idx="28">
                  <c:v>3.98E+08</c:v>
                </c:pt>
                <c:pt idx="29">
                  <c:v>6.31E+08</c:v>
                </c:pt>
                <c:pt idx="30">
                  <c:v>1.00E+09</c:v>
                </c:pt>
                <c:pt idx="31">
                  <c:v>1.58E+09</c:v>
                </c:pt>
                <c:pt idx="32">
                  <c:v>2.51E+09</c:v>
                </c:pt>
                <c:pt idx="33">
                  <c:v>3.98E+09</c:v>
                </c:pt>
                <c:pt idx="34">
                  <c:v>6.31E+09</c:v>
                </c:pt>
                <c:pt idx="35">
                  <c:v>1.00E+10</c:v>
                </c:pt>
                <c:pt idx="36">
                  <c:v>1.58E+10</c:v>
                </c:pt>
                <c:pt idx="37">
                  <c:v>2.51E+10</c:v>
                </c:pt>
                <c:pt idx="38">
                  <c:v>3.98E+10</c:v>
                </c:pt>
              </c:strCache>
            </c:strRef>
          </c:cat>
          <c:val>
            <c:numRef>
              <c:f>Sheet1!$I$4:$I$42</c:f>
              <c:numCache>
                <c:formatCode>General</c:formatCode>
                <c:ptCount val="39"/>
                <c:pt idx="0">
                  <c:v>0.0</c:v>
                </c:pt>
                <c:pt idx="9" formatCode="0.00E+00">
                  <c:v>1.11088238748933E6</c:v>
                </c:pt>
                <c:pt idx="10" formatCode="0.00E+00">
                  <c:v>442250.2441010924</c:v>
                </c:pt>
                <c:pt idx="11" formatCode="0.00E+00">
                  <c:v>176062.9933556794</c:v>
                </c:pt>
                <c:pt idx="12" formatCode="0.00E+00">
                  <c:v>70091.94012400869</c:v>
                </c:pt>
                <c:pt idx="13" formatCode="0.00E+00">
                  <c:v>27904.10396137424</c:v>
                </c:pt>
                <c:pt idx="14" formatCode="0.00E+00">
                  <c:v>11108.82387489333</c:v>
                </c:pt>
                <c:pt idx="15" formatCode="0.00E+00">
                  <c:v>4422.502441010922</c:v>
                </c:pt>
                <c:pt idx="16" formatCode="0.00E+00">
                  <c:v>1760.629933556793</c:v>
                </c:pt>
                <c:pt idx="17" formatCode="0.00E+00">
                  <c:v>700.9194012400864</c:v>
                </c:pt>
                <c:pt idx="18" formatCode="0.00E+00">
                  <c:v>279.0410396137422</c:v>
                </c:pt>
                <c:pt idx="19" formatCode="0.00E+00">
                  <c:v>111.0882387489333</c:v>
                </c:pt>
              </c:numCache>
            </c:numRef>
          </c:val>
          <c:smooth val="0"/>
        </c:ser>
        <c:ser>
          <c:idx val="4"/>
          <c:order val="3"/>
          <c:tx>
            <c:v>Lunar Flashlight Morehead</c:v>
          </c:tx>
          <c:marker>
            <c:symbol val="none"/>
          </c:marker>
          <c:cat>
            <c:strRef>
              <c:f>Sheet1!$F$4:$F$42</c:f>
              <c:strCache>
                <c:ptCount val="39"/>
                <c:pt idx="0">
                  <c:v>Range, km</c:v>
                </c:pt>
                <c:pt idx="1">
                  <c:v>1.58E+03</c:v>
                </c:pt>
                <c:pt idx="2">
                  <c:v>2.51E+03</c:v>
                </c:pt>
                <c:pt idx="3">
                  <c:v>3.98E+03</c:v>
                </c:pt>
                <c:pt idx="4">
                  <c:v>6.31E+03</c:v>
                </c:pt>
                <c:pt idx="5">
                  <c:v>1.00E+04</c:v>
                </c:pt>
                <c:pt idx="6">
                  <c:v>1.58E+04</c:v>
                </c:pt>
                <c:pt idx="7">
                  <c:v>2.51E+04</c:v>
                </c:pt>
                <c:pt idx="8">
                  <c:v>3.98E+04</c:v>
                </c:pt>
                <c:pt idx="9">
                  <c:v>6.31E+04</c:v>
                </c:pt>
                <c:pt idx="10">
                  <c:v>1.00E+05</c:v>
                </c:pt>
                <c:pt idx="11">
                  <c:v>1.58E+05</c:v>
                </c:pt>
                <c:pt idx="12">
                  <c:v>2.51E+05</c:v>
                </c:pt>
                <c:pt idx="13">
                  <c:v>3.98E+05</c:v>
                </c:pt>
                <c:pt idx="14">
                  <c:v>6.31E+05</c:v>
                </c:pt>
                <c:pt idx="15">
                  <c:v>1.00E+06</c:v>
                </c:pt>
                <c:pt idx="16">
                  <c:v>1.58E+06</c:v>
                </c:pt>
                <c:pt idx="17">
                  <c:v>2.51E+06</c:v>
                </c:pt>
                <c:pt idx="18">
                  <c:v>3.98E+06</c:v>
                </c:pt>
                <c:pt idx="19">
                  <c:v>6.31E+06</c:v>
                </c:pt>
                <c:pt idx="20">
                  <c:v>1.00E+07</c:v>
                </c:pt>
                <c:pt idx="21">
                  <c:v>1.58E+07</c:v>
                </c:pt>
                <c:pt idx="22">
                  <c:v>2.51E+07</c:v>
                </c:pt>
                <c:pt idx="23">
                  <c:v>3.98E+07</c:v>
                </c:pt>
                <c:pt idx="24">
                  <c:v>6.31E+07</c:v>
                </c:pt>
                <c:pt idx="25">
                  <c:v>1.00E+08</c:v>
                </c:pt>
                <c:pt idx="26">
                  <c:v>1.58E+08</c:v>
                </c:pt>
                <c:pt idx="27">
                  <c:v>2.51E+08</c:v>
                </c:pt>
                <c:pt idx="28">
                  <c:v>3.98E+08</c:v>
                </c:pt>
                <c:pt idx="29">
                  <c:v>6.31E+08</c:v>
                </c:pt>
                <c:pt idx="30">
                  <c:v>1.00E+09</c:v>
                </c:pt>
                <c:pt idx="31">
                  <c:v>1.58E+09</c:v>
                </c:pt>
                <c:pt idx="32">
                  <c:v>2.51E+09</c:v>
                </c:pt>
                <c:pt idx="33">
                  <c:v>3.98E+09</c:v>
                </c:pt>
                <c:pt idx="34">
                  <c:v>6.31E+09</c:v>
                </c:pt>
                <c:pt idx="35">
                  <c:v>1.00E+10</c:v>
                </c:pt>
                <c:pt idx="36">
                  <c:v>1.58E+10</c:v>
                </c:pt>
                <c:pt idx="37">
                  <c:v>2.51E+10</c:v>
                </c:pt>
                <c:pt idx="38">
                  <c:v>3.98E+10</c:v>
                </c:pt>
              </c:strCache>
            </c:strRef>
          </c:cat>
          <c:val>
            <c:numRef>
              <c:f>Sheet1!$J$4:$J$42</c:f>
              <c:numCache>
                <c:formatCode>General</c:formatCode>
                <c:ptCount val="39"/>
                <c:pt idx="0">
                  <c:v>0.0</c:v>
                </c:pt>
                <c:pt idx="9" formatCode="0.00E+00">
                  <c:v>33626.29455279133</c:v>
                </c:pt>
                <c:pt idx="10" formatCode="0.00E+00">
                  <c:v>13386.86898061023</c:v>
                </c:pt>
                <c:pt idx="11" formatCode="0.00E+00">
                  <c:v>5329.408532441118</c:v>
                </c:pt>
                <c:pt idx="12" formatCode="0.00E+00">
                  <c:v>2121.6757515738</c:v>
                </c:pt>
                <c:pt idx="13" formatCode="0.00E+00">
                  <c:v>844.65433029101</c:v>
                </c:pt>
                <c:pt idx="14" formatCode="0.00E+00">
                  <c:v>336.2629455279131</c:v>
                </c:pt>
                <c:pt idx="15" formatCode="0.00E+00">
                  <c:v>133.8686898061023</c:v>
                </c:pt>
                <c:pt idx="16" formatCode="0.00E+00">
                  <c:v>53.29408532441115</c:v>
                </c:pt>
                <c:pt idx="17" formatCode="0.00E+00">
                  <c:v>21.21675751573798</c:v>
                </c:pt>
                <c:pt idx="18" formatCode="0.00E+00">
                  <c:v>8.446543302910095</c:v>
                </c:pt>
                <c:pt idx="19" formatCode="0.00E+00">
                  <c:v>3.362629455279129</c:v>
                </c:pt>
              </c:numCache>
            </c:numRef>
          </c:val>
          <c:smooth val="0"/>
        </c:ser>
        <c:ser>
          <c:idx val="5"/>
          <c:order val="4"/>
          <c:tx>
            <c:v>NEAS LGA</c:v>
          </c:tx>
          <c:marker>
            <c:symbol val="none"/>
          </c:marker>
          <c:cat>
            <c:strRef>
              <c:f>Sheet1!$F$4:$F$42</c:f>
              <c:strCache>
                <c:ptCount val="39"/>
                <c:pt idx="0">
                  <c:v>Range, km</c:v>
                </c:pt>
                <c:pt idx="1">
                  <c:v>1.58E+03</c:v>
                </c:pt>
                <c:pt idx="2">
                  <c:v>2.51E+03</c:v>
                </c:pt>
                <c:pt idx="3">
                  <c:v>3.98E+03</c:v>
                </c:pt>
                <c:pt idx="4">
                  <c:v>6.31E+03</c:v>
                </c:pt>
                <c:pt idx="5">
                  <c:v>1.00E+04</c:v>
                </c:pt>
                <c:pt idx="6">
                  <c:v>1.58E+04</c:v>
                </c:pt>
                <c:pt idx="7">
                  <c:v>2.51E+04</c:v>
                </c:pt>
                <c:pt idx="8">
                  <c:v>3.98E+04</c:v>
                </c:pt>
                <c:pt idx="9">
                  <c:v>6.31E+04</c:v>
                </c:pt>
                <c:pt idx="10">
                  <c:v>1.00E+05</c:v>
                </c:pt>
                <c:pt idx="11">
                  <c:v>1.58E+05</c:v>
                </c:pt>
                <c:pt idx="12">
                  <c:v>2.51E+05</c:v>
                </c:pt>
                <c:pt idx="13">
                  <c:v>3.98E+05</c:v>
                </c:pt>
                <c:pt idx="14">
                  <c:v>6.31E+05</c:v>
                </c:pt>
                <c:pt idx="15">
                  <c:v>1.00E+06</c:v>
                </c:pt>
                <c:pt idx="16">
                  <c:v>1.58E+06</c:v>
                </c:pt>
                <c:pt idx="17">
                  <c:v>2.51E+06</c:v>
                </c:pt>
                <c:pt idx="18">
                  <c:v>3.98E+06</c:v>
                </c:pt>
                <c:pt idx="19">
                  <c:v>6.31E+06</c:v>
                </c:pt>
                <c:pt idx="20">
                  <c:v>1.00E+07</c:v>
                </c:pt>
                <c:pt idx="21">
                  <c:v>1.58E+07</c:v>
                </c:pt>
                <c:pt idx="22">
                  <c:v>2.51E+07</c:v>
                </c:pt>
                <c:pt idx="23">
                  <c:v>3.98E+07</c:v>
                </c:pt>
                <c:pt idx="24">
                  <c:v>6.31E+07</c:v>
                </c:pt>
                <c:pt idx="25">
                  <c:v>1.00E+08</c:v>
                </c:pt>
                <c:pt idx="26">
                  <c:v>1.58E+08</c:v>
                </c:pt>
                <c:pt idx="27">
                  <c:v>2.51E+08</c:v>
                </c:pt>
                <c:pt idx="28">
                  <c:v>3.98E+08</c:v>
                </c:pt>
                <c:pt idx="29">
                  <c:v>6.31E+08</c:v>
                </c:pt>
                <c:pt idx="30">
                  <c:v>1.00E+09</c:v>
                </c:pt>
                <c:pt idx="31">
                  <c:v>1.58E+09</c:v>
                </c:pt>
                <c:pt idx="32">
                  <c:v>2.51E+09</c:v>
                </c:pt>
                <c:pt idx="33">
                  <c:v>3.98E+09</c:v>
                </c:pt>
                <c:pt idx="34">
                  <c:v>6.31E+09</c:v>
                </c:pt>
                <c:pt idx="35">
                  <c:v>1.00E+10</c:v>
                </c:pt>
                <c:pt idx="36">
                  <c:v>1.58E+10</c:v>
                </c:pt>
                <c:pt idx="37">
                  <c:v>2.51E+10</c:v>
                </c:pt>
                <c:pt idx="38">
                  <c:v>3.98E+10</c:v>
                </c:pt>
              </c:strCache>
            </c:strRef>
          </c:cat>
          <c:val>
            <c:numRef>
              <c:f>Sheet1!$K$4:$K$42</c:f>
              <c:numCache>
                <c:formatCode>General</c:formatCode>
                <c:ptCount val="39"/>
                <c:pt idx="0">
                  <c:v>0.0</c:v>
                </c:pt>
                <c:pt idx="9" formatCode="0.00E+00">
                  <c:v>2.92191838657352E6</c:v>
                </c:pt>
                <c:pt idx="10" formatCode="0.00E+00">
                  <c:v>1.16323666146702E6</c:v>
                </c:pt>
                <c:pt idx="11" formatCode="0.00E+00">
                  <c:v>463092.8559807328</c:v>
                </c:pt>
                <c:pt idx="12" formatCode="0.00E+00">
                  <c:v>184360.5865980277</c:v>
                </c:pt>
                <c:pt idx="13" formatCode="0.00E+00">
                  <c:v>73395.2714921238</c:v>
                </c:pt>
                <c:pt idx="14" formatCode="0.00E+00">
                  <c:v>29219.18386573517</c:v>
                </c:pt>
                <c:pt idx="15" formatCode="0.00E+00">
                  <c:v>11632.36661467023</c:v>
                </c:pt>
                <c:pt idx="16" formatCode="0.00E+00">
                  <c:v>4630.928559807326</c:v>
                </c:pt>
                <c:pt idx="17" formatCode="0.00E+00">
                  <c:v>1843.605865980276</c:v>
                </c:pt>
                <c:pt idx="18" formatCode="0.00E+00">
                  <c:v>733.9527149212378</c:v>
                </c:pt>
                <c:pt idx="19" formatCode="0.00E+00">
                  <c:v>292.1918386573516</c:v>
                </c:pt>
                <c:pt idx="20" formatCode="0.00E+00">
                  <c:v>116.3236661467022</c:v>
                </c:pt>
                <c:pt idx="21" formatCode="0.00E+00">
                  <c:v>46.30928559807324</c:v>
                </c:pt>
              </c:numCache>
            </c:numRef>
          </c:val>
          <c:smooth val="0"/>
        </c:ser>
        <c:ser>
          <c:idx val="6"/>
          <c:order val="5"/>
          <c:tx>
            <c:v>NEAS HGA</c:v>
          </c:tx>
          <c:marker>
            <c:symbol val="none"/>
          </c:marker>
          <c:cat>
            <c:strRef>
              <c:f>Sheet1!$F$4:$F$42</c:f>
              <c:strCache>
                <c:ptCount val="39"/>
                <c:pt idx="0">
                  <c:v>Range, km</c:v>
                </c:pt>
                <c:pt idx="1">
                  <c:v>1.58E+03</c:v>
                </c:pt>
                <c:pt idx="2">
                  <c:v>2.51E+03</c:v>
                </c:pt>
                <c:pt idx="3">
                  <c:v>3.98E+03</c:v>
                </c:pt>
                <c:pt idx="4">
                  <c:v>6.31E+03</c:v>
                </c:pt>
                <c:pt idx="5">
                  <c:v>1.00E+04</c:v>
                </c:pt>
                <c:pt idx="6">
                  <c:v>1.58E+04</c:v>
                </c:pt>
                <c:pt idx="7">
                  <c:v>2.51E+04</c:v>
                </c:pt>
                <c:pt idx="8">
                  <c:v>3.98E+04</c:v>
                </c:pt>
                <c:pt idx="9">
                  <c:v>6.31E+04</c:v>
                </c:pt>
                <c:pt idx="10">
                  <c:v>1.00E+05</c:v>
                </c:pt>
                <c:pt idx="11">
                  <c:v>1.58E+05</c:v>
                </c:pt>
                <c:pt idx="12">
                  <c:v>2.51E+05</c:v>
                </c:pt>
                <c:pt idx="13">
                  <c:v>3.98E+05</c:v>
                </c:pt>
                <c:pt idx="14">
                  <c:v>6.31E+05</c:v>
                </c:pt>
                <c:pt idx="15">
                  <c:v>1.00E+06</c:v>
                </c:pt>
                <c:pt idx="16">
                  <c:v>1.58E+06</c:v>
                </c:pt>
                <c:pt idx="17">
                  <c:v>2.51E+06</c:v>
                </c:pt>
                <c:pt idx="18">
                  <c:v>3.98E+06</c:v>
                </c:pt>
                <c:pt idx="19">
                  <c:v>6.31E+06</c:v>
                </c:pt>
                <c:pt idx="20">
                  <c:v>1.00E+07</c:v>
                </c:pt>
                <c:pt idx="21">
                  <c:v>1.58E+07</c:v>
                </c:pt>
                <c:pt idx="22">
                  <c:v>2.51E+07</c:v>
                </c:pt>
                <c:pt idx="23">
                  <c:v>3.98E+07</c:v>
                </c:pt>
                <c:pt idx="24">
                  <c:v>6.31E+07</c:v>
                </c:pt>
                <c:pt idx="25">
                  <c:v>1.00E+08</c:v>
                </c:pt>
                <c:pt idx="26">
                  <c:v>1.58E+08</c:v>
                </c:pt>
                <c:pt idx="27">
                  <c:v>2.51E+08</c:v>
                </c:pt>
                <c:pt idx="28">
                  <c:v>3.98E+08</c:v>
                </c:pt>
                <c:pt idx="29">
                  <c:v>6.31E+08</c:v>
                </c:pt>
                <c:pt idx="30">
                  <c:v>1.00E+09</c:v>
                </c:pt>
                <c:pt idx="31">
                  <c:v>1.58E+09</c:v>
                </c:pt>
                <c:pt idx="32">
                  <c:v>2.51E+09</c:v>
                </c:pt>
                <c:pt idx="33">
                  <c:v>3.98E+09</c:v>
                </c:pt>
                <c:pt idx="34">
                  <c:v>6.31E+09</c:v>
                </c:pt>
                <c:pt idx="35">
                  <c:v>1.00E+10</c:v>
                </c:pt>
                <c:pt idx="36">
                  <c:v>1.58E+10</c:v>
                </c:pt>
                <c:pt idx="37">
                  <c:v>2.51E+10</c:v>
                </c:pt>
                <c:pt idx="38">
                  <c:v>3.98E+10</c:v>
                </c:pt>
              </c:strCache>
            </c:strRef>
          </c:cat>
          <c:val>
            <c:numRef>
              <c:f>Sheet1!$L$4:$L$42</c:f>
              <c:numCache>
                <c:formatCode>General</c:formatCode>
                <c:ptCount val="39"/>
                <c:pt idx="0">
                  <c:v>0.0</c:v>
                </c:pt>
                <c:pt idx="17" formatCode="0.00E+00">
                  <c:v>232096.2274015362</c:v>
                </c:pt>
                <c:pt idx="18" formatCode="0.00E+00">
                  <c:v>92399.17238696666</c:v>
                </c:pt>
                <c:pt idx="19" formatCode="0.00E+00">
                  <c:v>36784.77308046013</c:v>
                </c:pt>
                <c:pt idx="20" formatCode="0.00E+00">
                  <c:v>14644.28193051443</c:v>
                </c:pt>
                <c:pt idx="21" formatCode="0.00E+00">
                  <c:v>5829.993644144807</c:v>
                </c:pt>
                <c:pt idx="22" formatCode="0.00E+00">
                  <c:v>2320.962274015362</c:v>
                </c:pt>
                <c:pt idx="23" formatCode="0.00E+00">
                  <c:v>923.9917238696664</c:v>
                </c:pt>
                <c:pt idx="24" formatCode="0.00E+00">
                  <c:v>367.8477308046011</c:v>
                </c:pt>
                <c:pt idx="25" formatCode="0.00E+00">
                  <c:v>146.4428193051443</c:v>
                </c:pt>
                <c:pt idx="26" formatCode="0.00E+00">
                  <c:v>58.29993644144805</c:v>
                </c:pt>
              </c:numCache>
            </c:numRef>
          </c:val>
          <c:smooth val="0"/>
        </c:ser>
        <c:ser>
          <c:idx val="7"/>
          <c:order val="6"/>
          <c:tx>
            <c:v>Mars</c:v>
          </c:tx>
          <c:marker>
            <c:symbol val="none"/>
          </c:marker>
          <c:cat>
            <c:strRef>
              <c:f>Sheet1!$F$4:$F$42</c:f>
              <c:strCache>
                <c:ptCount val="39"/>
                <c:pt idx="0">
                  <c:v>Range, km</c:v>
                </c:pt>
                <c:pt idx="1">
                  <c:v>1.58E+03</c:v>
                </c:pt>
                <c:pt idx="2">
                  <c:v>2.51E+03</c:v>
                </c:pt>
                <c:pt idx="3">
                  <c:v>3.98E+03</c:v>
                </c:pt>
                <c:pt idx="4">
                  <c:v>6.31E+03</c:v>
                </c:pt>
                <c:pt idx="5">
                  <c:v>1.00E+04</c:v>
                </c:pt>
                <c:pt idx="6">
                  <c:v>1.58E+04</c:v>
                </c:pt>
                <c:pt idx="7">
                  <c:v>2.51E+04</c:v>
                </c:pt>
                <c:pt idx="8">
                  <c:v>3.98E+04</c:v>
                </c:pt>
                <c:pt idx="9">
                  <c:v>6.31E+04</c:v>
                </c:pt>
                <c:pt idx="10">
                  <c:v>1.00E+05</c:v>
                </c:pt>
                <c:pt idx="11">
                  <c:v>1.58E+05</c:v>
                </c:pt>
                <c:pt idx="12">
                  <c:v>2.51E+05</c:v>
                </c:pt>
                <c:pt idx="13">
                  <c:v>3.98E+05</c:v>
                </c:pt>
                <c:pt idx="14">
                  <c:v>6.31E+05</c:v>
                </c:pt>
                <c:pt idx="15">
                  <c:v>1.00E+06</c:v>
                </c:pt>
                <c:pt idx="16">
                  <c:v>1.58E+06</c:v>
                </c:pt>
                <c:pt idx="17">
                  <c:v>2.51E+06</c:v>
                </c:pt>
                <c:pt idx="18">
                  <c:v>3.98E+06</c:v>
                </c:pt>
                <c:pt idx="19">
                  <c:v>6.31E+06</c:v>
                </c:pt>
                <c:pt idx="20">
                  <c:v>1.00E+07</c:v>
                </c:pt>
                <c:pt idx="21">
                  <c:v>1.58E+07</c:v>
                </c:pt>
                <c:pt idx="22">
                  <c:v>2.51E+07</c:v>
                </c:pt>
                <c:pt idx="23">
                  <c:v>3.98E+07</c:v>
                </c:pt>
                <c:pt idx="24">
                  <c:v>6.31E+07</c:v>
                </c:pt>
                <c:pt idx="25">
                  <c:v>1.00E+08</c:v>
                </c:pt>
                <c:pt idx="26">
                  <c:v>1.58E+08</c:v>
                </c:pt>
                <c:pt idx="27">
                  <c:v>2.51E+08</c:v>
                </c:pt>
                <c:pt idx="28">
                  <c:v>3.98E+08</c:v>
                </c:pt>
                <c:pt idx="29">
                  <c:v>6.31E+08</c:v>
                </c:pt>
                <c:pt idx="30">
                  <c:v>1.00E+09</c:v>
                </c:pt>
                <c:pt idx="31">
                  <c:v>1.58E+09</c:v>
                </c:pt>
                <c:pt idx="32">
                  <c:v>2.51E+09</c:v>
                </c:pt>
                <c:pt idx="33">
                  <c:v>3.98E+09</c:v>
                </c:pt>
                <c:pt idx="34">
                  <c:v>6.31E+09</c:v>
                </c:pt>
                <c:pt idx="35">
                  <c:v>1.00E+10</c:v>
                </c:pt>
                <c:pt idx="36">
                  <c:v>1.58E+10</c:v>
                </c:pt>
                <c:pt idx="37">
                  <c:v>2.51E+10</c:v>
                </c:pt>
                <c:pt idx="38">
                  <c:v>3.98E+10</c:v>
                </c:pt>
              </c:strCache>
            </c:strRef>
          </c:cat>
          <c:val>
            <c:numRef>
              <c:f>Sheet1!$M$4:$M$42</c:f>
              <c:numCache>
                <c:formatCode>General</c:formatCode>
                <c:ptCount val="39"/>
                <c:pt idx="0">
                  <c:v>0.0</c:v>
                </c:pt>
                <c:pt idx="17" formatCode="0.00E+00">
                  <c:v>1.96759777554936E6</c:v>
                </c:pt>
                <c:pt idx="18" formatCode="0.00E+00">
                  <c:v>783314.7832113092</c:v>
                </c:pt>
                <c:pt idx="19" formatCode="0.00E+00">
                  <c:v>311843.2319969804</c:v>
                </c:pt>
                <c:pt idx="20" formatCode="0.00E+00">
                  <c:v>124147.0267465757</c:v>
                </c:pt>
                <c:pt idx="21" formatCode="0.00E+00">
                  <c:v>49423.82155070857</c:v>
                </c:pt>
                <c:pt idx="22" formatCode="0.00E+00">
                  <c:v>19675.97775549355</c:v>
                </c:pt>
                <c:pt idx="23" formatCode="0.00E+00">
                  <c:v>7833.147832113091</c:v>
                </c:pt>
                <c:pt idx="24" formatCode="0.00E+00">
                  <c:v>3118.432319969802</c:v>
                </c:pt>
                <c:pt idx="25" formatCode="0.00E+00">
                  <c:v>1241.470267465756</c:v>
                </c:pt>
                <c:pt idx="26" formatCode="0.00E+00">
                  <c:v>494.2382155070856</c:v>
                </c:pt>
                <c:pt idx="27" formatCode="0.00E+00">
                  <c:v>196.7597775549355</c:v>
                </c:pt>
                <c:pt idx="28" formatCode="0.00E+00">
                  <c:v>78.33147832113085</c:v>
                </c:pt>
                <c:pt idx="29" formatCode="0.00E+00">
                  <c:v>31.184323199698</c:v>
                </c:pt>
              </c:numCache>
            </c:numRef>
          </c:val>
          <c:smooth val="0"/>
        </c:ser>
        <c:ser>
          <c:idx val="8"/>
          <c:order val="7"/>
          <c:tx>
            <c:v>Half Meter X-</c:v>
          </c:tx>
          <c:marker>
            <c:symbol val="none"/>
          </c:marker>
          <c:cat>
            <c:strRef>
              <c:f>Sheet1!$F$4:$F$42</c:f>
              <c:strCache>
                <c:ptCount val="39"/>
                <c:pt idx="0">
                  <c:v>Range, km</c:v>
                </c:pt>
                <c:pt idx="1">
                  <c:v>1.58E+03</c:v>
                </c:pt>
                <c:pt idx="2">
                  <c:v>2.51E+03</c:v>
                </c:pt>
                <c:pt idx="3">
                  <c:v>3.98E+03</c:v>
                </c:pt>
                <c:pt idx="4">
                  <c:v>6.31E+03</c:v>
                </c:pt>
                <c:pt idx="5">
                  <c:v>1.00E+04</c:v>
                </c:pt>
                <c:pt idx="6">
                  <c:v>1.58E+04</c:v>
                </c:pt>
                <c:pt idx="7">
                  <c:v>2.51E+04</c:v>
                </c:pt>
                <c:pt idx="8">
                  <c:v>3.98E+04</c:v>
                </c:pt>
                <c:pt idx="9">
                  <c:v>6.31E+04</c:v>
                </c:pt>
                <c:pt idx="10">
                  <c:v>1.00E+05</c:v>
                </c:pt>
                <c:pt idx="11">
                  <c:v>1.58E+05</c:v>
                </c:pt>
                <c:pt idx="12">
                  <c:v>2.51E+05</c:v>
                </c:pt>
                <c:pt idx="13">
                  <c:v>3.98E+05</c:v>
                </c:pt>
                <c:pt idx="14">
                  <c:v>6.31E+05</c:v>
                </c:pt>
                <c:pt idx="15">
                  <c:v>1.00E+06</c:v>
                </c:pt>
                <c:pt idx="16">
                  <c:v>1.58E+06</c:v>
                </c:pt>
                <c:pt idx="17">
                  <c:v>2.51E+06</c:v>
                </c:pt>
                <c:pt idx="18">
                  <c:v>3.98E+06</c:v>
                </c:pt>
                <c:pt idx="19">
                  <c:v>6.31E+06</c:v>
                </c:pt>
                <c:pt idx="20">
                  <c:v>1.00E+07</c:v>
                </c:pt>
                <c:pt idx="21">
                  <c:v>1.58E+07</c:v>
                </c:pt>
                <c:pt idx="22">
                  <c:v>2.51E+07</c:v>
                </c:pt>
                <c:pt idx="23">
                  <c:v>3.98E+07</c:v>
                </c:pt>
                <c:pt idx="24">
                  <c:v>6.31E+07</c:v>
                </c:pt>
                <c:pt idx="25">
                  <c:v>1.00E+08</c:v>
                </c:pt>
                <c:pt idx="26">
                  <c:v>1.58E+08</c:v>
                </c:pt>
                <c:pt idx="27">
                  <c:v>2.51E+08</c:v>
                </c:pt>
                <c:pt idx="28">
                  <c:v>3.98E+08</c:v>
                </c:pt>
                <c:pt idx="29">
                  <c:v>6.31E+08</c:v>
                </c:pt>
                <c:pt idx="30">
                  <c:v>1.00E+09</c:v>
                </c:pt>
                <c:pt idx="31">
                  <c:v>1.58E+09</c:v>
                </c:pt>
                <c:pt idx="32">
                  <c:v>2.51E+09</c:v>
                </c:pt>
                <c:pt idx="33">
                  <c:v>3.98E+09</c:v>
                </c:pt>
                <c:pt idx="34">
                  <c:v>6.31E+09</c:v>
                </c:pt>
                <c:pt idx="35">
                  <c:v>1.00E+10</c:v>
                </c:pt>
                <c:pt idx="36">
                  <c:v>1.58E+10</c:v>
                </c:pt>
                <c:pt idx="37">
                  <c:v>2.51E+10</c:v>
                </c:pt>
                <c:pt idx="38">
                  <c:v>3.98E+10</c:v>
                </c:pt>
              </c:strCache>
            </c:strRef>
          </c:cat>
          <c:val>
            <c:numRef>
              <c:f>Sheet1!$N$4:$N$42</c:f>
              <c:numCache>
                <c:formatCode>General</c:formatCode>
                <c:ptCount val="39"/>
                <c:pt idx="0">
                  <c:v>0.0</c:v>
                </c:pt>
                <c:pt idx="17" formatCode="0.00E+00">
                  <c:v>3.68721173196055E6</c:v>
                </c:pt>
                <c:pt idx="18" formatCode="0.00E+00">
                  <c:v>1.46790542984248E6</c:v>
                </c:pt>
                <c:pt idx="19" formatCode="0.00E+00">
                  <c:v>584383.6773147031</c:v>
                </c:pt>
                <c:pt idx="20" formatCode="0.00E+00">
                  <c:v>232647.3322934044</c:v>
                </c:pt>
                <c:pt idx="21" formatCode="0.00E+00">
                  <c:v>92618.57119614648</c:v>
                </c:pt>
                <c:pt idx="22" formatCode="0.00E+00">
                  <c:v>36872.11731960551</c:v>
                </c:pt>
                <c:pt idx="23" formatCode="0.00E+00">
                  <c:v>14679.05429842475</c:v>
                </c:pt>
                <c:pt idx="24" formatCode="0.00E+00">
                  <c:v>5843.836773147028</c:v>
                </c:pt>
                <c:pt idx="25" formatCode="0.00E+00">
                  <c:v>2326.473322934042</c:v>
                </c:pt>
                <c:pt idx="26" formatCode="0.00E+00">
                  <c:v>926.1857119614644</c:v>
                </c:pt>
                <c:pt idx="27" formatCode="0.00E+00">
                  <c:v>368.721173196055</c:v>
                </c:pt>
                <c:pt idx="28" formatCode="0.00E+00">
                  <c:v>146.7905429842474</c:v>
                </c:pt>
                <c:pt idx="29" formatCode="0.00E+00">
                  <c:v>58.43836773147024</c:v>
                </c:pt>
                <c:pt idx="30" formatCode="0.00E+00">
                  <c:v>23.26473322934042</c:v>
                </c:pt>
                <c:pt idx="31" formatCode="0.00E+00">
                  <c:v>9.261857119614637</c:v>
                </c:pt>
              </c:numCache>
            </c:numRef>
          </c:val>
          <c:smooth val="0"/>
        </c:ser>
        <c:ser>
          <c:idx val="9"/>
          <c:order val="8"/>
          <c:tx>
            <c:v>Half Meter Ka-</c:v>
          </c:tx>
          <c:marker>
            <c:symbol val="none"/>
          </c:marker>
          <c:cat>
            <c:strRef>
              <c:f>Sheet1!$F$4:$F$42</c:f>
              <c:strCache>
                <c:ptCount val="39"/>
                <c:pt idx="0">
                  <c:v>Range, km</c:v>
                </c:pt>
                <c:pt idx="1">
                  <c:v>1.58E+03</c:v>
                </c:pt>
                <c:pt idx="2">
                  <c:v>2.51E+03</c:v>
                </c:pt>
                <c:pt idx="3">
                  <c:v>3.98E+03</c:v>
                </c:pt>
                <c:pt idx="4">
                  <c:v>6.31E+03</c:v>
                </c:pt>
                <c:pt idx="5">
                  <c:v>1.00E+04</c:v>
                </c:pt>
                <c:pt idx="6">
                  <c:v>1.58E+04</c:v>
                </c:pt>
                <c:pt idx="7">
                  <c:v>2.51E+04</c:v>
                </c:pt>
                <c:pt idx="8">
                  <c:v>3.98E+04</c:v>
                </c:pt>
                <c:pt idx="9">
                  <c:v>6.31E+04</c:v>
                </c:pt>
                <c:pt idx="10">
                  <c:v>1.00E+05</c:v>
                </c:pt>
                <c:pt idx="11">
                  <c:v>1.58E+05</c:v>
                </c:pt>
                <c:pt idx="12">
                  <c:v>2.51E+05</c:v>
                </c:pt>
                <c:pt idx="13">
                  <c:v>3.98E+05</c:v>
                </c:pt>
                <c:pt idx="14">
                  <c:v>6.31E+05</c:v>
                </c:pt>
                <c:pt idx="15">
                  <c:v>1.00E+06</c:v>
                </c:pt>
                <c:pt idx="16">
                  <c:v>1.58E+06</c:v>
                </c:pt>
                <c:pt idx="17">
                  <c:v>2.51E+06</c:v>
                </c:pt>
                <c:pt idx="18">
                  <c:v>3.98E+06</c:v>
                </c:pt>
                <c:pt idx="19">
                  <c:v>6.31E+06</c:v>
                </c:pt>
                <c:pt idx="20">
                  <c:v>1.00E+07</c:v>
                </c:pt>
                <c:pt idx="21">
                  <c:v>1.58E+07</c:v>
                </c:pt>
                <c:pt idx="22">
                  <c:v>2.51E+07</c:v>
                </c:pt>
                <c:pt idx="23">
                  <c:v>3.98E+07</c:v>
                </c:pt>
                <c:pt idx="24">
                  <c:v>6.31E+07</c:v>
                </c:pt>
                <c:pt idx="25">
                  <c:v>1.00E+08</c:v>
                </c:pt>
                <c:pt idx="26">
                  <c:v>1.58E+08</c:v>
                </c:pt>
                <c:pt idx="27">
                  <c:v>2.51E+08</c:v>
                </c:pt>
                <c:pt idx="28">
                  <c:v>3.98E+08</c:v>
                </c:pt>
                <c:pt idx="29">
                  <c:v>6.31E+08</c:v>
                </c:pt>
                <c:pt idx="30">
                  <c:v>1.00E+09</c:v>
                </c:pt>
                <c:pt idx="31">
                  <c:v>1.58E+09</c:v>
                </c:pt>
                <c:pt idx="32">
                  <c:v>2.51E+09</c:v>
                </c:pt>
                <c:pt idx="33">
                  <c:v>3.98E+09</c:v>
                </c:pt>
                <c:pt idx="34">
                  <c:v>6.31E+09</c:v>
                </c:pt>
                <c:pt idx="35">
                  <c:v>1.00E+10</c:v>
                </c:pt>
                <c:pt idx="36">
                  <c:v>1.58E+10</c:v>
                </c:pt>
                <c:pt idx="37">
                  <c:v>2.51E+10</c:v>
                </c:pt>
                <c:pt idx="38">
                  <c:v>3.98E+10</c:v>
                </c:pt>
              </c:strCache>
            </c:strRef>
          </c:cat>
          <c:val>
            <c:numRef>
              <c:f>Sheet1!$O$4:$O$42</c:f>
              <c:numCache>
                <c:formatCode>General</c:formatCode>
                <c:ptCount val="39"/>
                <c:pt idx="0">
                  <c:v>0.0</c:v>
                </c:pt>
                <c:pt idx="17" formatCode="0.00E+00">
                  <c:v>5.51774307052917E7</c:v>
                </c:pt>
                <c:pt idx="18" formatCode="0.00E+00">
                  <c:v>2.19665308164953E7</c:v>
                </c:pt>
                <c:pt idx="19" formatCode="0.00E+00">
                  <c:v>8.74503343023116E6</c:v>
                </c:pt>
                <c:pt idx="20" formatCode="0.00E+00">
                  <c:v>3.48146051530507E6</c:v>
                </c:pt>
                <c:pt idx="21" formatCode="0.00E+00">
                  <c:v>1.38599439514182E6</c:v>
                </c:pt>
                <c:pt idx="22" formatCode="0.00E+00">
                  <c:v>551774.3070529164</c:v>
                </c:pt>
                <c:pt idx="23" formatCode="0.00E+00">
                  <c:v>219665.3081649532</c:v>
                </c:pt>
                <c:pt idx="24" formatCode="0.00E+00">
                  <c:v>87450.33430231151</c:v>
                </c:pt>
                <c:pt idx="25" formatCode="0.00E+00">
                  <c:v>34814.60515305068</c:v>
                </c:pt>
                <c:pt idx="26" formatCode="0.00E+00">
                  <c:v>13859.94395141821</c:v>
                </c:pt>
                <c:pt idx="27" formatCode="0.00E+00">
                  <c:v>5517.743070529163</c:v>
                </c:pt>
                <c:pt idx="28" formatCode="0.00E+00">
                  <c:v>2196.653081649531</c:v>
                </c:pt>
                <c:pt idx="29" formatCode="0.00E+00">
                  <c:v>874.5033430231146</c:v>
                </c:pt>
                <c:pt idx="30" formatCode="0.00E+00">
                  <c:v>348.1460515305066</c:v>
                </c:pt>
                <c:pt idx="31" formatCode="0.00E+00">
                  <c:v>138.599439514182</c:v>
                </c:pt>
              </c:numCache>
            </c:numRef>
          </c:val>
          <c:smooth val="0"/>
        </c:ser>
        <c:ser>
          <c:idx val="10"/>
          <c:order val="9"/>
          <c:tx>
            <c:v>Uncoded</c:v>
          </c:tx>
          <c:marker>
            <c:symbol val="none"/>
          </c:marker>
          <c:cat>
            <c:strRef>
              <c:f>Sheet1!$F$4:$F$42</c:f>
              <c:strCache>
                <c:ptCount val="39"/>
                <c:pt idx="0">
                  <c:v>Range, km</c:v>
                </c:pt>
                <c:pt idx="1">
                  <c:v>1.58E+03</c:v>
                </c:pt>
                <c:pt idx="2">
                  <c:v>2.51E+03</c:v>
                </c:pt>
                <c:pt idx="3">
                  <c:v>3.98E+03</c:v>
                </c:pt>
                <c:pt idx="4">
                  <c:v>6.31E+03</c:v>
                </c:pt>
                <c:pt idx="5">
                  <c:v>1.00E+04</c:v>
                </c:pt>
                <c:pt idx="6">
                  <c:v>1.58E+04</c:v>
                </c:pt>
                <c:pt idx="7">
                  <c:v>2.51E+04</c:v>
                </c:pt>
                <c:pt idx="8">
                  <c:v>3.98E+04</c:v>
                </c:pt>
                <c:pt idx="9">
                  <c:v>6.31E+04</c:v>
                </c:pt>
                <c:pt idx="10">
                  <c:v>1.00E+05</c:v>
                </c:pt>
                <c:pt idx="11">
                  <c:v>1.58E+05</c:v>
                </c:pt>
                <c:pt idx="12">
                  <c:v>2.51E+05</c:v>
                </c:pt>
                <c:pt idx="13">
                  <c:v>3.98E+05</c:v>
                </c:pt>
                <c:pt idx="14">
                  <c:v>6.31E+05</c:v>
                </c:pt>
                <c:pt idx="15">
                  <c:v>1.00E+06</c:v>
                </c:pt>
                <c:pt idx="16">
                  <c:v>1.58E+06</c:v>
                </c:pt>
                <c:pt idx="17">
                  <c:v>2.51E+06</c:v>
                </c:pt>
                <c:pt idx="18">
                  <c:v>3.98E+06</c:v>
                </c:pt>
                <c:pt idx="19">
                  <c:v>6.31E+06</c:v>
                </c:pt>
                <c:pt idx="20">
                  <c:v>1.00E+07</c:v>
                </c:pt>
                <c:pt idx="21">
                  <c:v>1.58E+07</c:v>
                </c:pt>
                <c:pt idx="22">
                  <c:v>2.51E+07</c:v>
                </c:pt>
                <c:pt idx="23">
                  <c:v>3.98E+07</c:v>
                </c:pt>
                <c:pt idx="24">
                  <c:v>6.31E+07</c:v>
                </c:pt>
                <c:pt idx="25">
                  <c:v>1.00E+08</c:v>
                </c:pt>
                <c:pt idx="26">
                  <c:v>1.58E+08</c:v>
                </c:pt>
                <c:pt idx="27">
                  <c:v>2.51E+08</c:v>
                </c:pt>
                <c:pt idx="28">
                  <c:v>3.98E+08</c:v>
                </c:pt>
                <c:pt idx="29">
                  <c:v>6.31E+08</c:v>
                </c:pt>
                <c:pt idx="30">
                  <c:v>1.00E+09</c:v>
                </c:pt>
                <c:pt idx="31">
                  <c:v>1.58E+09</c:v>
                </c:pt>
                <c:pt idx="32">
                  <c:v>2.51E+09</c:v>
                </c:pt>
                <c:pt idx="33">
                  <c:v>3.98E+09</c:v>
                </c:pt>
                <c:pt idx="34">
                  <c:v>6.31E+09</c:v>
                </c:pt>
                <c:pt idx="35">
                  <c:v>1.00E+10</c:v>
                </c:pt>
                <c:pt idx="36">
                  <c:v>1.58E+10</c:v>
                </c:pt>
                <c:pt idx="37">
                  <c:v>2.51E+10</c:v>
                </c:pt>
                <c:pt idx="38">
                  <c:v>3.98E+10</c:v>
                </c:pt>
              </c:strCache>
            </c:strRef>
          </c:cat>
          <c:val>
            <c:numRef>
              <c:f>Sheet1!$P$4:$P$42</c:f>
              <c:numCache>
                <c:formatCode>0.00E+00</c:formatCode>
                <c:ptCount val="39"/>
                <c:pt idx="0" formatCode="General">
                  <c:v>0.0</c:v>
                </c:pt>
                <c:pt idx="3">
                  <c:v>8.62319250202193E7</c:v>
                </c:pt>
                <c:pt idx="4">
                  <c:v>3.43295476811808E7</c:v>
                </c:pt>
                <c:pt idx="5">
                  <c:v>1.36668390937363E7</c:v>
                </c:pt>
                <c:pt idx="6">
                  <c:v>5.44086664201727E6</c:v>
                </c:pt>
                <c:pt idx="7">
                  <c:v>2.1660480242124E6</c:v>
                </c:pt>
                <c:pt idx="8">
                  <c:v>862319.2502021926</c:v>
                </c:pt>
                <c:pt idx="9">
                  <c:v>343295.476811808</c:v>
                </c:pt>
                <c:pt idx="10">
                  <c:v>136668.3909373626</c:v>
                </c:pt>
                <c:pt idx="11">
                  <c:v>54408.66642017264</c:v>
                </c:pt>
                <c:pt idx="12">
                  <c:v>21660.480242124</c:v>
                </c:pt>
                <c:pt idx="13">
                  <c:v>8623.192502021916</c:v>
                </c:pt>
                <c:pt idx="14">
                  <c:v>3432.954768118078</c:v>
                </c:pt>
                <c:pt idx="15">
                  <c:v>1366.683909373626</c:v>
                </c:pt>
              </c:numCache>
            </c:numRef>
          </c:val>
          <c:smooth val="0"/>
        </c:ser>
        <c:ser>
          <c:idx val="11"/>
          <c:order val="10"/>
          <c:tx>
            <c:v>Lunar -&gt; 2 m</c:v>
          </c:tx>
          <c:marker>
            <c:symbol val="none"/>
          </c:marker>
          <c:cat>
            <c:strRef>
              <c:f>Sheet1!$F$4:$F$42</c:f>
              <c:strCache>
                <c:ptCount val="39"/>
                <c:pt idx="0">
                  <c:v>Range, km</c:v>
                </c:pt>
                <c:pt idx="1">
                  <c:v>1.58E+03</c:v>
                </c:pt>
                <c:pt idx="2">
                  <c:v>2.51E+03</c:v>
                </c:pt>
                <c:pt idx="3">
                  <c:v>3.98E+03</c:v>
                </c:pt>
                <c:pt idx="4">
                  <c:v>6.31E+03</c:v>
                </c:pt>
                <c:pt idx="5">
                  <c:v>1.00E+04</c:v>
                </c:pt>
                <c:pt idx="6">
                  <c:v>1.58E+04</c:v>
                </c:pt>
                <c:pt idx="7">
                  <c:v>2.51E+04</c:v>
                </c:pt>
                <c:pt idx="8">
                  <c:v>3.98E+04</c:v>
                </c:pt>
                <c:pt idx="9">
                  <c:v>6.31E+04</c:v>
                </c:pt>
                <c:pt idx="10">
                  <c:v>1.00E+05</c:v>
                </c:pt>
                <c:pt idx="11">
                  <c:v>1.58E+05</c:v>
                </c:pt>
                <c:pt idx="12">
                  <c:v>2.51E+05</c:v>
                </c:pt>
                <c:pt idx="13">
                  <c:v>3.98E+05</c:v>
                </c:pt>
                <c:pt idx="14">
                  <c:v>6.31E+05</c:v>
                </c:pt>
                <c:pt idx="15">
                  <c:v>1.00E+06</c:v>
                </c:pt>
                <c:pt idx="16">
                  <c:v>1.58E+06</c:v>
                </c:pt>
                <c:pt idx="17">
                  <c:v>2.51E+06</c:v>
                </c:pt>
                <c:pt idx="18">
                  <c:v>3.98E+06</c:v>
                </c:pt>
                <c:pt idx="19">
                  <c:v>6.31E+06</c:v>
                </c:pt>
                <c:pt idx="20">
                  <c:v>1.00E+07</c:v>
                </c:pt>
                <c:pt idx="21">
                  <c:v>1.58E+07</c:v>
                </c:pt>
                <c:pt idx="22">
                  <c:v>2.51E+07</c:v>
                </c:pt>
                <c:pt idx="23">
                  <c:v>3.98E+07</c:v>
                </c:pt>
                <c:pt idx="24">
                  <c:v>6.31E+07</c:v>
                </c:pt>
                <c:pt idx="25">
                  <c:v>1.00E+08</c:v>
                </c:pt>
                <c:pt idx="26">
                  <c:v>1.58E+08</c:v>
                </c:pt>
                <c:pt idx="27">
                  <c:v>2.51E+08</c:v>
                </c:pt>
                <c:pt idx="28">
                  <c:v>3.98E+08</c:v>
                </c:pt>
                <c:pt idx="29">
                  <c:v>6.31E+08</c:v>
                </c:pt>
                <c:pt idx="30">
                  <c:v>1.00E+09</c:v>
                </c:pt>
                <c:pt idx="31">
                  <c:v>1.58E+09</c:v>
                </c:pt>
                <c:pt idx="32">
                  <c:v>2.51E+09</c:v>
                </c:pt>
                <c:pt idx="33">
                  <c:v>3.98E+09</c:v>
                </c:pt>
                <c:pt idx="34">
                  <c:v>6.31E+09</c:v>
                </c:pt>
                <c:pt idx="35">
                  <c:v>1.00E+10</c:v>
                </c:pt>
                <c:pt idx="36">
                  <c:v>1.58E+10</c:v>
                </c:pt>
                <c:pt idx="37">
                  <c:v>2.51E+10</c:v>
                </c:pt>
                <c:pt idx="38">
                  <c:v>3.98E+10</c:v>
                </c:pt>
              </c:strCache>
            </c:strRef>
          </c:cat>
          <c:val>
            <c:numRef>
              <c:f>Sheet1!$Q$4:$Q$42</c:f>
              <c:numCache>
                <c:formatCode>0.00E+00</c:formatCode>
                <c:ptCount val="39"/>
                <c:pt idx="0" formatCode="General">
                  <c:v>0.0</c:v>
                </c:pt>
                <c:pt idx="1">
                  <c:v>1.88265281730701E6</c:v>
                </c:pt>
                <c:pt idx="2">
                  <c:v>749497.5862326656</c:v>
                </c:pt>
                <c:pt idx="3">
                  <c:v>298380.3633917623</c:v>
                </c:pt>
                <c:pt idx="4">
                  <c:v>118787.3622186188</c:v>
                </c:pt>
                <c:pt idx="5">
                  <c:v>47290.10067036773</c:v>
                </c:pt>
                <c:pt idx="6">
                  <c:v>18826.52817307014</c:v>
                </c:pt>
                <c:pt idx="7">
                  <c:v>7494.975862326651</c:v>
                </c:pt>
                <c:pt idx="8">
                  <c:v>2983.803633917621</c:v>
                </c:pt>
                <c:pt idx="9">
                  <c:v>1187.873622186187</c:v>
                </c:pt>
                <c:pt idx="10">
                  <c:v>472.9010067036768</c:v>
                </c:pt>
                <c:pt idx="11">
                  <c:v>188.2652817307012</c:v>
                </c:pt>
                <c:pt idx="12">
                  <c:v>74.94975862326646</c:v>
                </c:pt>
                <c:pt idx="13">
                  <c:v>29.83803633917618</c:v>
                </c:pt>
              </c:numCache>
            </c:numRef>
          </c:val>
          <c:smooth val="0"/>
        </c:ser>
        <c:ser>
          <c:idx val="12"/>
          <c:order val="11"/>
          <c:tx>
            <c:v>LEO -&gt; 1 m</c:v>
          </c:tx>
          <c:marker>
            <c:symbol val="none"/>
          </c:marker>
          <c:cat>
            <c:strRef>
              <c:f>Sheet1!$F$4:$F$42</c:f>
              <c:strCache>
                <c:ptCount val="39"/>
                <c:pt idx="0">
                  <c:v>Range, km</c:v>
                </c:pt>
                <c:pt idx="1">
                  <c:v>1.58E+03</c:v>
                </c:pt>
                <c:pt idx="2">
                  <c:v>2.51E+03</c:v>
                </c:pt>
                <c:pt idx="3">
                  <c:v>3.98E+03</c:v>
                </c:pt>
                <c:pt idx="4">
                  <c:v>6.31E+03</c:v>
                </c:pt>
                <c:pt idx="5">
                  <c:v>1.00E+04</c:v>
                </c:pt>
                <c:pt idx="6">
                  <c:v>1.58E+04</c:v>
                </c:pt>
                <c:pt idx="7">
                  <c:v>2.51E+04</c:v>
                </c:pt>
                <c:pt idx="8">
                  <c:v>3.98E+04</c:v>
                </c:pt>
                <c:pt idx="9">
                  <c:v>6.31E+04</c:v>
                </c:pt>
                <c:pt idx="10">
                  <c:v>1.00E+05</c:v>
                </c:pt>
                <c:pt idx="11">
                  <c:v>1.58E+05</c:v>
                </c:pt>
                <c:pt idx="12">
                  <c:v>2.51E+05</c:v>
                </c:pt>
                <c:pt idx="13">
                  <c:v>3.98E+05</c:v>
                </c:pt>
                <c:pt idx="14">
                  <c:v>6.31E+05</c:v>
                </c:pt>
                <c:pt idx="15">
                  <c:v>1.00E+06</c:v>
                </c:pt>
                <c:pt idx="16">
                  <c:v>1.58E+06</c:v>
                </c:pt>
                <c:pt idx="17">
                  <c:v>2.51E+06</c:v>
                </c:pt>
                <c:pt idx="18">
                  <c:v>3.98E+06</c:v>
                </c:pt>
                <c:pt idx="19">
                  <c:v>6.31E+06</c:v>
                </c:pt>
                <c:pt idx="20">
                  <c:v>1.00E+07</c:v>
                </c:pt>
                <c:pt idx="21">
                  <c:v>1.58E+07</c:v>
                </c:pt>
                <c:pt idx="22">
                  <c:v>2.51E+07</c:v>
                </c:pt>
                <c:pt idx="23">
                  <c:v>3.98E+07</c:v>
                </c:pt>
                <c:pt idx="24">
                  <c:v>6.31E+07</c:v>
                </c:pt>
                <c:pt idx="25">
                  <c:v>1.00E+08</c:v>
                </c:pt>
                <c:pt idx="26">
                  <c:v>1.58E+08</c:v>
                </c:pt>
                <c:pt idx="27">
                  <c:v>2.51E+08</c:v>
                </c:pt>
                <c:pt idx="28">
                  <c:v>3.98E+08</c:v>
                </c:pt>
                <c:pt idx="29">
                  <c:v>6.31E+08</c:v>
                </c:pt>
                <c:pt idx="30">
                  <c:v>1.00E+09</c:v>
                </c:pt>
                <c:pt idx="31">
                  <c:v>1.58E+09</c:v>
                </c:pt>
                <c:pt idx="32">
                  <c:v>2.51E+09</c:v>
                </c:pt>
                <c:pt idx="33">
                  <c:v>3.98E+09</c:v>
                </c:pt>
                <c:pt idx="34">
                  <c:v>6.31E+09</c:v>
                </c:pt>
                <c:pt idx="35">
                  <c:v>1.00E+10</c:v>
                </c:pt>
                <c:pt idx="36">
                  <c:v>1.58E+10</c:v>
                </c:pt>
                <c:pt idx="37">
                  <c:v>2.51E+10</c:v>
                </c:pt>
                <c:pt idx="38">
                  <c:v>3.98E+10</c:v>
                </c:pt>
              </c:strCache>
            </c:strRef>
          </c:cat>
          <c:val>
            <c:numRef>
              <c:f>Sheet1!$R$4:$R$42</c:f>
              <c:numCache>
                <c:formatCode>0.00E+00</c:formatCode>
                <c:ptCount val="39"/>
                <c:pt idx="0" formatCode="General">
                  <c:v>0.0</c:v>
                </c:pt>
                <c:pt idx="1">
                  <c:v>470663.2043267536</c:v>
                </c:pt>
                <c:pt idx="2">
                  <c:v>187374.3965581664</c:v>
                </c:pt>
                <c:pt idx="3">
                  <c:v>74595.09084794056</c:v>
                </c:pt>
                <c:pt idx="4">
                  <c:v>29696.8405546547</c:v>
                </c:pt>
                <c:pt idx="5">
                  <c:v>11822.52516759193</c:v>
                </c:pt>
                <c:pt idx="6">
                  <c:v>4706.632043267533</c:v>
                </c:pt>
                <c:pt idx="7">
                  <c:v>1873.743965581663</c:v>
                </c:pt>
                <c:pt idx="8">
                  <c:v>745.9509084794054</c:v>
                </c:pt>
                <c:pt idx="9">
                  <c:v>296.9684055465468</c:v>
                </c:pt>
                <c:pt idx="10">
                  <c:v>118.2252516759192</c:v>
                </c:pt>
                <c:pt idx="11">
                  <c:v>47.0663204326753</c:v>
                </c:pt>
                <c:pt idx="12">
                  <c:v>18.73743965581662</c:v>
                </c:pt>
                <c:pt idx="13">
                  <c:v>7.459509084794046</c:v>
                </c:pt>
              </c:numCache>
            </c:numRef>
          </c:val>
          <c:smooth val="0"/>
        </c:ser>
        <c:ser>
          <c:idx val="13"/>
          <c:order val="12"/>
          <c:tx>
            <c:v>62.5 bps</c:v>
          </c:tx>
          <c:marker>
            <c:symbol val="none"/>
          </c:marker>
          <c:cat>
            <c:strRef>
              <c:f>Sheet1!$F$4:$F$42</c:f>
              <c:strCache>
                <c:ptCount val="39"/>
                <c:pt idx="0">
                  <c:v>Range, km</c:v>
                </c:pt>
                <c:pt idx="1">
                  <c:v>1.58E+03</c:v>
                </c:pt>
                <c:pt idx="2">
                  <c:v>2.51E+03</c:v>
                </c:pt>
                <c:pt idx="3">
                  <c:v>3.98E+03</c:v>
                </c:pt>
                <c:pt idx="4">
                  <c:v>6.31E+03</c:v>
                </c:pt>
                <c:pt idx="5">
                  <c:v>1.00E+04</c:v>
                </c:pt>
                <c:pt idx="6">
                  <c:v>1.58E+04</c:v>
                </c:pt>
                <c:pt idx="7">
                  <c:v>2.51E+04</c:v>
                </c:pt>
                <c:pt idx="8">
                  <c:v>3.98E+04</c:v>
                </c:pt>
                <c:pt idx="9">
                  <c:v>6.31E+04</c:v>
                </c:pt>
                <c:pt idx="10">
                  <c:v>1.00E+05</c:v>
                </c:pt>
                <c:pt idx="11">
                  <c:v>1.58E+05</c:v>
                </c:pt>
                <c:pt idx="12">
                  <c:v>2.51E+05</c:v>
                </c:pt>
                <c:pt idx="13">
                  <c:v>3.98E+05</c:v>
                </c:pt>
                <c:pt idx="14">
                  <c:v>6.31E+05</c:v>
                </c:pt>
                <c:pt idx="15">
                  <c:v>1.00E+06</c:v>
                </c:pt>
                <c:pt idx="16">
                  <c:v>1.58E+06</c:v>
                </c:pt>
                <c:pt idx="17">
                  <c:v>2.51E+06</c:v>
                </c:pt>
                <c:pt idx="18">
                  <c:v>3.98E+06</c:v>
                </c:pt>
                <c:pt idx="19">
                  <c:v>6.31E+06</c:v>
                </c:pt>
                <c:pt idx="20">
                  <c:v>1.00E+07</c:v>
                </c:pt>
                <c:pt idx="21">
                  <c:v>1.58E+07</c:v>
                </c:pt>
                <c:pt idx="22">
                  <c:v>2.51E+07</c:v>
                </c:pt>
                <c:pt idx="23">
                  <c:v>3.98E+07</c:v>
                </c:pt>
                <c:pt idx="24">
                  <c:v>6.31E+07</c:v>
                </c:pt>
                <c:pt idx="25">
                  <c:v>1.00E+08</c:v>
                </c:pt>
                <c:pt idx="26">
                  <c:v>1.58E+08</c:v>
                </c:pt>
                <c:pt idx="27">
                  <c:v>2.51E+08</c:v>
                </c:pt>
                <c:pt idx="28">
                  <c:v>3.98E+08</c:v>
                </c:pt>
                <c:pt idx="29">
                  <c:v>6.31E+08</c:v>
                </c:pt>
                <c:pt idx="30">
                  <c:v>1.00E+09</c:v>
                </c:pt>
                <c:pt idx="31">
                  <c:v>1.58E+09</c:v>
                </c:pt>
                <c:pt idx="32">
                  <c:v>2.51E+09</c:v>
                </c:pt>
                <c:pt idx="33">
                  <c:v>3.98E+09</c:v>
                </c:pt>
                <c:pt idx="34">
                  <c:v>6.31E+09</c:v>
                </c:pt>
                <c:pt idx="35">
                  <c:v>1.00E+10</c:v>
                </c:pt>
                <c:pt idx="36">
                  <c:v>1.58E+10</c:v>
                </c:pt>
                <c:pt idx="37">
                  <c:v>2.51E+10</c:v>
                </c:pt>
                <c:pt idx="38">
                  <c:v>3.98E+10</c:v>
                </c:pt>
              </c:strCache>
            </c:strRef>
          </c:cat>
          <c:val>
            <c:numRef>
              <c:f>Sheet1!$S$4:$S$42</c:f>
              <c:numCache>
                <c:formatCode>General</c:formatCode>
                <c:ptCount val="39"/>
                <c:pt idx="0">
                  <c:v>62.5</c:v>
                </c:pt>
                <c:pt idx="1">
                  <c:v>62.5</c:v>
                </c:pt>
                <c:pt idx="2">
                  <c:v>62.5</c:v>
                </c:pt>
                <c:pt idx="3">
                  <c:v>62.5</c:v>
                </c:pt>
                <c:pt idx="4">
                  <c:v>62.5</c:v>
                </c:pt>
                <c:pt idx="5">
                  <c:v>62.5</c:v>
                </c:pt>
                <c:pt idx="6">
                  <c:v>62.5</c:v>
                </c:pt>
                <c:pt idx="7">
                  <c:v>62.5</c:v>
                </c:pt>
                <c:pt idx="8">
                  <c:v>62.5</c:v>
                </c:pt>
                <c:pt idx="9">
                  <c:v>62.5</c:v>
                </c:pt>
                <c:pt idx="10">
                  <c:v>62.5</c:v>
                </c:pt>
                <c:pt idx="11">
                  <c:v>62.5</c:v>
                </c:pt>
                <c:pt idx="12">
                  <c:v>62.5</c:v>
                </c:pt>
                <c:pt idx="13">
                  <c:v>62.5</c:v>
                </c:pt>
                <c:pt idx="14">
                  <c:v>62.5</c:v>
                </c:pt>
                <c:pt idx="15">
                  <c:v>62.5</c:v>
                </c:pt>
                <c:pt idx="16">
                  <c:v>62.5</c:v>
                </c:pt>
                <c:pt idx="17">
                  <c:v>62.5</c:v>
                </c:pt>
                <c:pt idx="18">
                  <c:v>62.5</c:v>
                </c:pt>
                <c:pt idx="19">
                  <c:v>62.5</c:v>
                </c:pt>
                <c:pt idx="20">
                  <c:v>62.5</c:v>
                </c:pt>
                <c:pt idx="21">
                  <c:v>62.5</c:v>
                </c:pt>
                <c:pt idx="22">
                  <c:v>62.5</c:v>
                </c:pt>
                <c:pt idx="23">
                  <c:v>62.5</c:v>
                </c:pt>
                <c:pt idx="24">
                  <c:v>62.5</c:v>
                </c:pt>
                <c:pt idx="25">
                  <c:v>62.5</c:v>
                </c:pt>
                <c:pt idx="26">
                  <c:v>62.5</c:v>
                </c:pt>
                <c:pt idx="27">
                  <c:v>62.5</c:v>
                </c:pt>
                <c:pt idx="28">
                  <c:v>62.5</c:v>
                </c:pt>
                <c:pt idx="29">
                  <c:v>62.5</c:v>
                </c:pt>
                <c:pt idx="30">
                  <c:v>62.5</c:v>
                </c:pt>
                <c:pt idx="31">
                  <c:v>62.5</c:v>
                </c:pt>
                <c:pt idx="32">
                  <c:v>62.5</c:v>
                </c:pt>
                <c:pt idx="33">
                  <c:v>62.5</c:v>
                </c:pt>
                <c:pt idx="34">
                  <c:v>62.5</c:v>
                </c:pt>
                <c:pt idx="35">
                  <c:v>62.5</c:v>
                </c:pt>
                <c:pt idx="36">
                  <c:v>62.5</c:v>
                </c:pt>
                <c:pt idx="37">
                  <c:v>62.5</c:v>
                </c:pt>
                <c:pt idx="38">
                  <c:v>62.5</c:v>
                </c:pt>
              </c:numCache>
            </c:numRef>
          </c:val>
          <c:smooth val="0"/>
        </c:ser>
        <c:ser>
          <c:idx val="14"/>
          <c:order val="13"/>
          <c:tx>
            <c:v>8 Mbps</c:v>
          </c:tx>
          <c:marker>
            <c:symbol val="none"/>
          </c:marker>
          <c:cat>
            <c:strRef>
              <c:f>Sheet1!$F$4:$F$42</c:f>
              <c:strCache>
                <c:ptCount val="39"/>
                <c:pt idx="0">
                  <c:v>Range, km</c:v>
                </c:pt>
                <c:pt idx="1">
                  <c:v>1.58E+03</c:v>
                </c:pt>
                <c:pt idx="2">
                  <c:v>2.51E+03</c:v>
                </c:pt>
                <c:pt idx="3">
                  <c:v>3.98E+03</c:v>
                </c:pt>
                <c:pt idx="4">
                  <c:v>6.31E+03</c:v>
                </c:pt>
                <c:pt idx="5">
                  <c:v>1.00E+04</c:v>
                </c:pt>
                <c:pt idx="6">
                  <c:v>1.58E+04</c:v>
                </c:pt>
                <c:pt idx="7">
                  <c:v>2.51E+04</c:v>
                </c:pt>
                <c:pt idx="8">
                  <c:v>3.98E+04</c:v>
                </c:pt>
                <c:pt idx="9">
                  <c:v>6.31E+04</c:v>
                </c:pt>
                <c:pt idx="10">
                  <c:v>1.00E+05</c:v>
                </c:pt>
                <c:pt idx="11">
                  <c:v>1.58E+05</c:v>
                </c:pt>
                <c:pt idx="12">
                  <c:v>2.51E+05</c:v>
                </c:pt>
                <c:pt idx="13">
                  <c:v>3.98E+05</c:v>
                </c:pt>
                <c:pt idx="14">
                  <c:v>6.31E+05</c:v>
                </c:pt>
                <c:pt idx="15">
                  <c:v>1.00E+06</c:v>
                </c:pt>
                <c:pt idx="16">
                  <c:v>1.58E+06</c:v>
                </c:pt>
                <c:pt idx="17">
                  <c:v>2.51E+06</c:v>
                </c:pt>
                <c:pt idx="18">
                  <c:v>3.98E+06</c:v>
                </c:pt>
                <c:pt idx="19">
                  <c:v>6.31E+06</c:v>
                </c:pt>
                <c:pt idx="20">
                  <c:v>1.00E+07</c:v>
                </c:pt>
                <c:pt idx="21">
                  <c:v>1.58E+07</c:v>
                </c:pt>
                <c:pt idx="22">
                  <c:v>2.51E+07</c:v>
                </c:pt>
                <c:pt idx="23">
                  <c:v>3.98E+07</c:v>
                </c:pt>
                <c:pt idx="24">
                  <c:v>6.31E+07</c:v>
                </c:pt>
                <c:pt idx="25">
                  <c:v>1.00E+08</c:v>
                </c:pt>
                <c:pt idx="26">
                  <c:v>1.58E+08</c:v>
                </c:pt>
                <c:pt idx="27">
                  <c:v>2.51E+08</c:v>
                </c:pt>
                <c:pt idx="28">
                  <c:v>3.98E+08</c:v>
                </c:pt>
                <c:pt idx="29">
                  <c:v>6.31E+08</c:v>
                </c:pt>
                <c:pt idx="30">
                  <c:v>1.00E+09</c:v>
                </c:pt>
                <c:pt idx="31">
                  <c:v>1.58E+09</c:v>
                </c:pt>
                <c:pt idx="32">
                  <c:v>2.51E+09</c:v>
                </c:pt>
                <c:pt idx="33">
                  <c:v>3.98E+09</c:v>
                </c:pt>
                <c:pt idx="34">
                  <c:v>6.31E+09</c:v>
                </c:pt>
                <c:pt idx="35">
                  <c:v>1.00E+10</c:v>
                </c:pt>
                <c:pt idx="36">
                  <c:v>1.58E+10</c:v>
                </c:pt>
                <c:pt idx="37">
                  <c:v>2.51E+10</c:v>
                </c:pt>
                <c:pt idx="38">
                  <c:v>3.98E+10</c:v>
                </c:pt>
              </c:strCache>
            </c:strRef>
          </c:cat>
          <c:val>
            <c:numRef>
              <c:f>Sheet1!$T$4:$T$42</c:f>
              <c:numCache>
                <c:formatCode>0.00E+00</c:formatCode>
                <c:ptCount val="39"/>
                <c:pt idx="0">
                  <c:v>8.0E6</c:v>
                </c:pt>
                <c:pt idx="1">
                  <c:v>8.0E6</c:v>
                </c:pt>
                <c:pt idx="2">
                  <c:v>8.0E6</c:v>
                </c:pt>
                <c:pt idx="3">
                  <c:v>8.0E6</c:v>
                </c:pt>
                <c:pt idx="4">
                  <c:v>8.0E6</c:v>
                </c:pt>
                <c:pt idx="5">
                  <c:v>8.0E6</c:v>
                </c:pt>
                <c:pt idx="6">
                  <c:v>8.0E6</c:v>
                </c:pt>
                <c:pt idx="7">
                  <c:v>8.0E6</c:v>
                </c:pt>
                <c:pt idx="8">
                  <c:v>8.0E6</c:v>
                </c:pt>
                <c:pt idx="9">
                  <c:v>8.0E6</c:v>
                </c:pt>
                <c:pt idx="10">
                  <c:v>8.0E6</c:v>
                </c:pt>
                <c:pt idx="11">
                  <c:v>8.0E6</c:v>
                </c:pt>
                <c:pt idx="12">
                  <c:v>8.0E6</c:v>
                </c:pt>
                <c:pt idx="13">
                  <c:v>8.0E6</c:v>
                </c:pt>
                <c:pt idx="14">
                  <c:v>8.0E6</c:v>
                </c:pt>
                <c:pt idx="15">
                  <c:v>8.0E6</c:v>
                </c:pt>
                <c:pt idx="16">
                  <c:v>8.0E6</c:v>
                </c:pt>
                <c:pt idx="17">
                  <c:v>8.0E6</c:v>
                </c:pt>
                <c:pt idx="18">
                  <c:v>8.0E6</c:v>
                </c:pt>
                <c:pt idx="19">
                  <c:v>8.0E6</c:v>
                </c:pt>
                <c:pt idx="20">
                  <c:v>8.0E6</c:v>
                </c:pt>
                <c:pt idx="21">
                  <c:v>8.0E6</c:v>
                </c:pt>
                <c:pt idx="22">
                  <c:v>8.0E6</c:v>
                </c:pt>
                <c:pt idx="23">
                  <c:v>8.0E6</c:v>
                </c:pt>
                <c:pt idx="24">
                  <c:v>8.0E6</c:v>
                </c:pt>
                <c:pt idx="25">
                  <c:v>8.0E6</c:v>
                </c:pt>
                <c:pt idx="26">
                  <c:v>8.0E6</c:v>
                </c:pt>
                <c:pt idx="27">
                  <c:v>8.0E6</c:v>
                </c:pt>
                <c:pt idx="28">
                  <c:v>8.0E6</c:v>
                </c:pt>
                <c:pt idx="29">
                  <c:v>8.0E6</c:v>
                </c:pt>
                <c:pt idx="30">
                  <c:v>8.0E6</c:v>
                </c:pt>
                <c:pt idx="31">
                  <c:v>8.0E6</c:v>
                </c:pt>
                <c:pt idx="32">
                  <c:v>8.0E6</c:v>
                </c:pt>
                <c:pt idx="33">
                  <c:v>8.0E6</c:v>
                </c:pt>
                <c:pt idx="34">
                  <c:v>8.0E6</c:v>
                </c:pt>
                <c:pt idx="35">
                  <c:v>8.0E6</c:v>
                </c:pt>
                <c:pt idx="36">
                  <c:v>8.0E6</c:v>
                </c:pt>
                <c:pt idx="37">
                  <c:v>8.0E6</c:v>
                </c:pt>
                <c:pt idx="38">
                  <c:v>8.0E6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67477544"/>
        <c:axId val="767480488"/>
      </c:lineChart>
      <c:catAx>
        <c:axId val="767477544"/>
        <c:scaling>
          <c:orientation val="minMax"/>
        </c:scaling>
        <c:delete val="0"/>
        <c:axPos val="b"/>
        <c:numFmt formatCode="0.E+00" sourceLinked="0"/>
        <c:majorTickMark val="out"/>
        <c:minorTickMark val="none"/>
        <c:tickLblPos val="nextTo"/>
        <c:crossAx val="767480488"/>
        <c:crosses val="autoZero"/>
        <c:auto val="1"/>
        <c:lblAlgn val="ctr"/>
        <c:lblOffset val="10"/>
        <c:tickLblSkip val="5"/>
        <c:tickMarkSkip val="5"/>
        <c:noMultiLvlLbl val="0"/>
      </c:catAx>
      <c:valAx>
        <c:axId val="767480488"/>
        <c:scaling>
          <c:logBase val="10.0"/>
          <c:orientation val="minMax"/>
        </c:scaling>
        <c:delete val="0"/>
        <c:axPos val="l"/>
        <c:majorGridlines/>
        <c:numFmt formatCode="0.E+00" sourceLinked="0"/>
        <c:majorTickMark val="out"/>
        <c:minorTickMark val="none"/>
        <c:tickLblPos val="nextTo"/>
        <c:crossAx val="7674775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0.32621</cdr:x>
      <cdr:y>0.26408</cdr:y>
    </cdr:from>
    <cdr:to>
      <cdr:x>0.32621</cdr:x>
      <cdr:y>0.78865</cdr:y>
    </cdr:to>
    <cdr:cxnSp macro="">
      <cdr:nvCxnSpPr>
        <cdr:cNvPr id="3" name="Straight Connector 2"/>
        <cdr:cNvCxnSpPr/>
      </cdr:nvCxnSpPr>
      <cdr:spPr>
        <a:xfrm xmlns:a="http://schemas.openxmlformats.org/drawingml/2006/main">
          <a:off x="4722858" y="2396306"/>
          <a:ext cx="0" cy="4760057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0.38218</cdr:x>
      <cdr:y>0.26477</cdr:y>
    </cdr:from>
    <cdr:to>
      <cdr:x>0.38218</cdr:x>
      <cdr:y>0.78934</cdr:y>
    </cdr:to>
    <cdr:cxnSp macro="">
      <cdr:nvCxnSpPr>
        <cdr:cNvPr id="4" name="Straight Connector 3"/>
        <cdr:cNvCxnSpPr/>
      </cdr:nvCxnSpPr>
      <cdr:spPr>
        <a:xfrm xmlns:a="http://schemas.openxmlformats.org/drawingml/2006/main">
          <a:off x="5533133" y="2402524"/>
          <a:ext cx="0" cy="4760057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8000"/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0.43751</cdr:x>
      <cdr:y>0.26444</cdr:y>
    </cdr:from>
    <cdr:to>
      <cdr:x>0.43751</cdr:x>
      <cdr:y>0.78902</cdr:y>
    </cdr:to>
    <cdr:cxnSp macro="">
      <cdr:nvCxnSpPr>
        <cdr:cNvPr id="5" name="Straight Connector 4"/>
        <cdr:cNvCxnSpPr/>
      </cdr:nvCxnSpPr>
      <cdr:spPr>
        <a:xfrm xmlns:a="http://schemas.openxmlformats.org/drawingml/2006/main">
          <a:off x="6334270" y="2399605"/>
          <a:ext cx="0" cy="4760057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2">
              <a:lumMod val="25000"/>
            </a:schemeClr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0.4676</cdr:x>
      <cdr:y>0.26412</cdr:y>
    </cdr:from>
    <cdr:to>
      <cdr:x>0.4676</cdr:x>
      <cdr:y>0.7887</cdr:y>
    </cdr:to>
    <cdr:cxnSp macro="">
      <cdr:nvCxnSpPr>
        <cdr:cNvPr id="6" name="Straight Connector 5"/>
        <cdr:cNvCxnSpPr/>
      </cdr:nvCxnSpPr>
      <cdr:spPr>
        <a:xfrm xmlns:a="http://schemas.openxmlformats.org/drawingml/2006/main">
          <a:off x="6769922" y="2396686"/>
          <a:ext cx="0" cy="4760057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0.32577</cdr:x>
      <cdr:y>0.27587</cdr:y>
    </cdr:from>
    <cdr:to>
      <cdr:x>0.34916</cdr:x>
      <cdr:y>0.33694</cdr:y>
    </cdr:to>
    <cdr:sp macro="" textlink="">
      <cdr:nvSpPr>
        <cdr:cNvPr id="7" name="TextBox 6"/>
        <cdr:cNvSpPr txBox="1"/>
      </cdr:nvSpPr>
      <cdr:spPr>
        <a:xfrm xmlns:a="http://schemas.openxmlformats.org/drawingml/2006/main" rot="5400000">
          <a:off x="4608727" y="2611089"/>
          <a:ext cx="554146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i="1" dirty="0" smtClean="0">
              <a:solidFill>
                <a:srgbClr val="0000FF"/>
              </a:solidFill>
            </a:rPr>
            <a:t>LEO</a:t>
          </a:r>
          <a:endParaRPr lang="en-US" i="1" dirty="0">
            <a:solidFill>
              <a:srgbClr val="0000FF"/>
            </a:solidFill>
          </a:endParaRPr>
        </a:p>
      </cdr:txBody>
    </cdr:sp>
  </cdr:relSizeAnchor>
  <cdr:relSizeAnchor xmlns:cdr="http://schemas.openxmlformats.org/drawingml/2006/chartDrawing">
    <cdr:from>
      <cdr:x>0.38174</cdr:x>
      <cdr:y>0.26608</cdr:y>
    </cdr:from>
    <cdr:to>
      <cdr:x>0.40513</cdr:x>
      <cdr:y>0.33191</cdr:y>
    </cdr:to>
    <cdr:sp macro="" textlink="">
      <cdr:nvSpPr>
        <cdr:cNvPr id="8" name="TextBox 7"/>
        <cdr:cNvSpPr txBox="1"/>
      </cdr:nvSpPr>
      <cdr:spPr>
        <a:xfrm xmlns:a="http://schemas.openxmlformats.org/drawingml/2006/main" rot="5400000">
          <a:off x="5397477" y="2543821"/>
          <a:ext cx="597326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i="1" dirty="0" smtClean="0">
              <a:solidFill>
                <a:srgbClr val="008000"/>
              </a:solidFill>
            </a:rPr>
            <a:t>GEO</a:t>
          </a:r>
          <a:endParaRPr lang="en-US" i="1" dirty="0">
            <a:solidFill>
              <a:srgbClr val="008000"/>
            </a:solidFill>
          </a:endParaRPr>
        </a:p>
      </cdr:txBody>
    </cdr:sp>
  </cdr:relSizeAnchor>
  <cdr:relSizeAnchor xmlns:cdr="http://schemas.openxmlformats.org/drawingml/2006/chartDrawing">
    <cdr:from>
      <cdr:x>0.43836</cdr:x>
      <cdr:y>0.26174</cdr:y>
    </cdr:from>
    <cdr:to>
      <cdr:x>0.46175</cdr:x>
      <cdr:y>0.3396</cdr:y>
    </cdr:to>
    <cdr:sp macro="" textlink="">
      <cdr:nvSpPr>
        <cdr:cNvPr id="9" name="TextBox 8"/>
        <cdr:cNvSpPr txBox="1"/>
      </cdr:nvSpPr>
      <cdr:spPr>
        <a:xfrm xmlns:a="http://schemas.openxmlformats.org/drawingml/2006/main" rot="5400000">
          <a:off x="6162615" y="2559044"/>
          <a:ext cx="706531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i="1" dirty="0" smtClean="0">
              <a:solidFill>
                <a:schemeClr val="bg2">
                  <a:lumMod val="25000"/>
                </a:schemeClr>
              </a:solidFill>
            </a:rPr>
            <a:t>Lunar</a:t>
          </a:r>
          <a:endParaRPr lang="en-US" i="1" dirty="0">
            <a:solidFill>
              <a:schemeClr val="bg2">
                <a:lumMod val="2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0.46591</cdr:x>
      <cdr:y>0.28169</cdr:y>
    </cdr:from>
    <cdr:to>
      <cdr:x>0.48929</cdr:x>
      <cdr:y>0.33531</cdr:y>
    </cdr:to>
    <cdr:sp macro="" textlink="">
      <cdr:nvSpPr>
        <cdr:cNvPr id="10" name="TextBox 9"/>
        <cdr:cNvSpPr txBox="1"/>
      </cdr:nvSpPr>
      <cdr:spPr>
        <a:xfrm xmlns:a="http://schemas.openxmlformats.org/drawingml/2006/main" rot="5400000">
          <a:off x="6671398" y="2630074"/>
          <a:ext cx="486519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i="1" dirty="0" smtClean="0">
              <a:solidFill>
                <a:srgbClr val="0000FF"/>
              </a:solidFill>
            </a:rPr>
            <a:t>L-1</a:t>
          </a:r>
          <a:endParaRPr lang="en-US" i="1" dirty="0">
            <a:solidFill>
              <a:srgbClr val="0000FF"/>
            </a:solidFill>
          </a:endParaRPr>
        </a:p>
      </cdr:txBody>
    </cdr:sp>
  </cdr:relSizeAnchor>
  <cdr:relSizeAnchor xmlns:cdr="http://schemas.openxmlformats.org/drawingml/2006/chartDrawing">
    <cdr:from>
      <cdr:x>0.65453</cdr:x>
      <cdr:y>0.73377</cdr:y>
    </cdr:from>
    <cdr:to>
      <cdr:x>0.74071</cdr:x>
      <cdr:y>0.77448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9476299" y="6658379"/>
          <a:ext cx="1247645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 smtClean="0">
              <a:solidFill>
                <a:schemeClr val="tx1">
                  <a:lumMod val="50000"/>
                  <a:lumOff val="50000"/>
                </a:schemeClr>
              </a:solidFill>
            </a:rPr>
            <a:t>Tones Land</a:t>
          </a:r>
          <a:endParaRPr lang="en-US" sz="2000" dirty="0">
            <a:solidFill>
              <a:schemeClr val="tx1">
                <a:lumMod val="50000"/>
                <a:lumOff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0.56984</cdr:x>
      <cdr:y>0.26312</cdr:y>
    </cdr:from>
    <cdr:to>
      <cdr:x>0.56984</cdr:x>
      <cdr:y>0.78769</cdr:y>
    </cdr:to>
    <cdr:cxnSp macro="">
      <cdr:nvCxnSpPr>
        <cdr:cNvPr id="12" name="Straight Connector 11"/>
        <cdr:cNvCxnSpPr/>
      </cdr:nvCxnSpPr>
      <cdr:spPr>
        <a:xfrm xmlns:a="http://schemas.openxmlformats.org/drawingml/2006/main">
          <a:off x="8250139" y="2387550"/>
          <a:ext cx="0" cy="4760057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2">
              <a:lumMod val="25000"/>
            </a:schemeClr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0.56942</cdr:x>
      <cdr:y>0.26742</cdr:y>
    </cdr:from>
    <cdr:to>
      <cdr:x>0.5928</cdr:x>
      <cdr:y>0.33731</cdr:y>
    </cdr:to>
    <cdr:sp macro="" textlink="">
      <cdr:nvSpPr>
        <cdr:cNvPr id="13" name="TextBox 12"/>
        <cdr:cNvSpPr txBox="1"/>
      </cdr:nvSpPr>
      <cdr:spPr>
        <a:xfrm xmlns:a="http://schemas.openxmlformats.org/drawingml/2006/main" rot="5400000">
          <a:off x="8096248" y="2574464"/>
          <a:ext cx="634196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i="1" dirty="0" smtClean="0">
              <a:solidFill>
                <a:schemeClr val="bg2">
                  <a:lumMod val="25000"/>
                </a:schemeClr>
              </a:solidFill>
            </a:rPr>
            <a:t>1 AU</a:t>
          </a:r>
          <a:endParaRPr lang="en-US" i="1" dirty="0">
            <a:solidFill>
              <a:schemeClr val="bg2">
                <a:lumMod val="2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0.53826</cdr:x>
      <cdr:y>0.82077</cdr:y>
    </cdr:from>
    <cdr:to>
      <cdr:x>0.57739</cdr:x>
      <cdr:y>0.82077</cdr:y>
    </cdr:to>
    <cdr:cxnSp macro="">
      <cdr:nvCxnSpPr>
        <cdr:cNvPr id="15" name="Straight Arrow Connector 14"/>
        <cdr:cNvCxnSpPr/>
      </cdr:nvCxnSpPr>
      <cdr:spPr>
        <a:xfrm xmlns:a="http://schemas.openxmlformats.org/drawingml/2006/main">
          <a:off x="7792940" y="7447766"/>
          <a:ext cx="566503" cy="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0000FF"/>
          </a:solidFill>
          <a:headEnd type="arrow"/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0.5515</cdr:x>
      <cdr:y>0.84189</cdr:y>
    </cdr:from>
    <cdr:to>
      <cdr:x>0.59</cdr:x>
      <cdr:y>0.84189</cdr:y>
    </cdr:to>
    <cdr:cxnSp macro="">
      <cdr:nvCxnSpPr>
        <cdr:cNvPr id="21" name="Straight Arrow Connector 20"/>
        <cdr:cNvCxnSpPr/>
      </cdr:nvCxnSpPr>
      <cdr:spPr>
        <a:xfrm xmlns:a="http://schemas.openxmlformats.org/drawingml/2006/main" flipV="1">
          <a:off x="7984626" y="7639439"/>
          <a:ext cx="557366" cy="1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headEnd type="arrow"/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0.5784</cdr:x>
      <cdr:y>0.80091</cdr:y>
    </cdr:from>
    <cdr:to>
      <cdr:x>0.62471</cdr:x>
      <cdr:y>0.83483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8374145" y="7267582"/>
          <a:ext cx="670401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i="1" dirty="0" smtClean="0">
              <a:solidFill>
                <a:srgbClr val="0000FF"/>
              </a:solidFill>
            </a:rPr>
            <a:t>Venus</a:t>
          </a:r>
          <a:endParaRPr lang="en-US" i="1" dirty="0">
            <a:solidFill>
              <a:srgbClr val="0000FF"/>
            </a:solidFill>
          </a:endParaRPr>
        </a:p>
      </cdr:txBody>
    </cdr:sp>
  </cdr:relSizeAnchor>
  <cdr:relSizeAnchor xmlns:cdr="http://schemas.openxmlformats.org/drawingml/2006/chartDrawing">
    <cdr:from>
      <cdr:x>0.65141</cdr:x>
      <cdr:y>0.96608</cdr:y>
    </cdr:from>
    <cdr:to>
      <cdr:x>0.69772</cdr:x>
      <cdr:y>1</cdr:y>
    </cdr:to>
    <cdr:sp macro="" textlink="">
      <cdr:nvSpPr>
        <cdr:cNvPr id="27" name="TextBox 26"/>
        <cdr:cNvSpPr txBox="1"/>
      </cdr:nvSpPr>
      <cdr:spPr>
        <a:xfrm xmlns:a="http://schemas.openxmlformats.org/drawingml/2006/main">
          <a:off x="9431123" y="11988174"/>
          <a:ext cx="670401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i="1" dirty="0" smtClean="0">
              <a:solidFill>
                <a:srgbClr val="0000FF"/>
              </a:solidFill>
            </a:rPr>
            <a:t>Venus</a:t>
          </a:r>
          <a:endParaRPr lang="en-US" i="1" dirty="0">
            <a:solidFill>
              <a:srgbClr val="0000FF"/>
            </a:solidFill>
          </a:endParaRPr>
        </a:p>
      </cdr:txBody>
    </cdr:sp>
  </cdr:relSizeAnchor>
  <cdr:relSizeAnchor xmlns:cdr="http://schemas.openxmlformats.org/drawingml/2006/chartDrawing">
    <cdr:from>
      <cdr:x>0.59335</cdr:x>
      <cdr:y>0.82274</cdr:y>
    </cdr:from>
    <cdr:to>
      <cdr:x>0.63517</cdr:x>
      <cdr:y>0.85666</cdr:y>
    </cdr:to>
    <cdr:sp macro="" textlink="">
      <cdr:nvSpPr>
        <cdr:cNvPr id="28" name="TextBox 27"/>
        <cdr:cNvSpPr txBox="1"/>
      </cdr:nvSpPr>
      <cdr:spPr>
        <a:xfrm xmlns:a="http://schemas.openxmlformats.org/drawingml/2006/main">
          <a:off x="8590504" y="7465664"/>
          <a:ext cx="605529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i="1" dirty="0" smtClean="0">
              <a:solidFill>
                <a:srgbClr val="FF0000"/>
              </a:solidFill>
            </a:rPr>
            <a:t>Mars</a:t>
          </a:r>
          <a:endParaRPr lang="en-US" i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0.60011</cdr:x>
      <cdr:y>0.49264</cdr:y>
    </cdr:from>
    <cdr:to>
      <cdr:x>0.60011</cdr:x>
      <cdr:y>0.7071</cdr:y>
    </cdr:to>
    <cdr:cxnSp macro="">
      <cdr:nvCxnSpPr>
        <cdr:cNvPr id="31" name="Straight Connector 30"/>
        <cdr:cNvCxnSpPr/>
      </cdr:nvCxnSpPr>
      <cdr:spPr>
        <a:xfrm xmlns:a="http://schemas.openxmlformats.org/drawingml/2006/main">
          <a:off x="8688380" y="4470266"/>
          <a:ext cx="0" cy="1946049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0.59866</cdr:x>
      <cdr:y>0.45259</cdr:y>
    </cdr:from>
    <cdr:to>
      <cdr:x>0.61992</cdr:x>
      <cdr:y>0.53208</cdr:y>
    </cdr:to>
    <cdr:sp macro="" textlink="">
      <cdr:nvSpPr>
        <cdr:cNvPr id="35" name="TextBox 34"/>
        <cdr:cNvSpPr txBox="1"/>
      </cdr:nvSpPr>
      <cdr:spPr>
        <a:xfrm xmlns:a="http://schemas.openxmlformats.org/drawingml/2006/main" rot="5400000">
          <a:off x="8460652" y="4313646"/>
          <a:ext cx="721346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i="1" dirty="0" smtClean="0">
              <a:solidFill>
                <a:schemeClr val="accent6">
                  <a:lumMod val="75000"/>
                </a:schemeClr>
              </a:solidFill>
            </a:rPr>
            <a:t>Jupiter</a:t>
          </a:r>
          <a:endParaRPr lang="en-US" sz="1600" i="1" dirty="0">
            <a:solidFill>
              <a:schemeClr val="accent6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0.63967</cdr:x>
      <cdr:y>0.49433</cdr:y>
    </cdr:from>
    <cdr:to>
      <cdr:x>0.63967</cdr:x>
      <cdr:y>0.69469</cdr:y>
    </cdr:to>
    <cdr:cxnSp macro="">
      <cdr:nvCxnSpPr>
        <cdr:cNvPr id="36" name="Straight Connector 35"/>
        <cdr:cNvCxnSpPr/>
      </cdr:nvCxnSpPr>
      <cdr:spPr>
        <a:xfrm xmlns:a="http://schemas.openxmlformats.org/drawingml/2006/main">
          <a:off x="9261089" y="4485620"/>
          <a:ext cx="0" cy="1818141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8000"/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0.67354</cdr:x>
      <cdr:y>0.49501</cdr:y>
    </cdr:from>
    <cdr:to>
      <cdr:x>0.67354</cdr:x>
      <cdr:y>0.69538</cdr:y>
    </cdr:to>
    <cdr:cxnSp macro="">
      <cdr:nvCxnSpPr>
        <cdr:cNvPr id="37" name="Straight Connector 36"/>
        <cdr:cNvCxnSpPr/>
      </cdr:nvCxnSpPr>
      <cdr:spPr>
        <a:xfrm xmlns:a="http://schemas.openxmlformats.org/drawingml/2006/main">
          <a:off x="9751563" y="4491838"/>
          <a:ext cx="0" cy="1818141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0.64008</cdr:x>
      <cdr:y>0.45224</cdr:y>
    </cdr:from>
    <cdr:to>
      <cdr:x>0.66134</cdr:x>
      <cdr:y>0.5462</cdr:y>
    </cdr:to>
    <cdr:sp macro="" textlink="">
      <cdr:nvSpPr>
        <cdr:cNvPr id="39" name="TextBox 38"/>
        <cdr:cNvSpPr txBox="1"/>
      </cdr:nvSpPr>
      <cdr:spPr>
        <a:xfrm xmlns:a="http://schemas.openxmlformats.org/drawingml/2006/main" rot="5400000">
          <a:off x="8994637" y="4376087"/>
          <a:ext cx="852567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i="1" dirty="0" smtClean="0">
              <a:solidFill>
                <a:schemeClr val="accent3">
                  <a:lumMod val="50000"/>
                </a:schemeClr>
              </a:solidFill>
            </a:rPr>
            <a:t>Neptune</a:t>
          </a:r>
          <a:endParaRPr lang="en-US" sz="1600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0.67408</cdr:x>
      <cdr:y>0.46324</cdr:y>
    </cdr:from>
    <cdr:to>
      <cdr:x>0.69534</cdr:x>
      <cdr:y>0.55521</cdr:y>
    </cdr:to>
    <cdr:sp macro="" textlink="">
      <cdr:nvSpPr>
        <cdr:cNvPr id="40" name="TextBox 39"/>
        <cdr:cNvSpPr txBox="1"/>
      </cdr:nvSpPr>
      <cdr:spPr>
        <a:xfrm xmlns:a="http://schemas.openxmlformats.org/drawingml/2006/main" rot="5400000">
          <a:off x="9495935" y="4466909"/>
          <a:ext cx="834508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i="1" dirty="0" smtClean="0">
              <a:solidFill>
                <a:schemeClr val="accent3">
                  <a:lumMod val="50000"/>
                </a:schemeClr>
              </a:solidFill>
            </a:rPr>
            <a:t>Voyager</a:t>
          </a:r>
          <a:endParaRPr lang="en-US" sz="1600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0.53395</cdr:x>
      <cdr:y>0.40634</cdr:y>
    </cdr:from>
    <cdr:to>
      <cdr:x>0.53395</cdr:x>
      <cdr:y>0.60671</cdr:y>
    </cdr:to>
    <cdr:cxnSp macro="">
      <cdr:nvCxnSpPr>
        <cdr:cNvPr id="42" name="Straight Connector 41"/>
        <cdr:cNvCxnSpPr/>
      </cdr:nvCxnSpPr>
      <cdr:spPr>
        <a:xfrm xmlns:a="http://schemas.openxmlformats.org/drawingml/2006/main">
          <a:off x="7730600" y="3687204"/>
          <a:ext cx="0" cy="1818141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0.53385</cdr:x>
      <cdr:y>0.45546</cdr:y>
    </cdr:from>
    <cdr:to>
      <cdr:x>0.55511</cdr:x>
      <cdr:y>0.51448</cdr:y>
    </cdr:to>
    <cdr:sp macro="" textlink="">
      <cdr:nvSpPr>
        <cdr:cNvPr id="43" name="TextBox 42"/>
        <cdr:cNvSpPr txBox="1"/>
      </cdr:nvSpPr>
      <cdr:spPr>
        <a:xfrm xmlns:a="http://schemas.openxmlformats.org/drawingml/2006/main" rot="5400000">
          <a:off x="7615237" y="4246834"/>
          <a:ext cx="535573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i="1" dirty="0" smtClean="0">
              <a:solidFill>
                <a:schemeClr val="accent3">
                  <a:lumMod val="50000"/>
                </a:schemeClr>
              </a:solidFill>
            </a:rPr>
            <a:t>NEA</a:t>
          </a:r>
          <a:endParaRPr lang="en-US" sz="1600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0.70352</cdr:x>
      <cdr:y>0.47175</cdr:y>
    </cdr:from>
    <cdr:to>
      <cdr:x>0.80373</cdr:x>
      <cdr:y>0.58368</cdr:y>
    </cdr:to>
    <cdr:sp macro="" textlink="">
      <cdr:nvSpPr>
        <cdr:cNvPr id="44" name="TextBox 43"/>
        <cdr:cNvSpPr txBox="1"/>
      </cdr:nvSpPr>
      <cdr:spPr>
        <a:xfrm xmlns:a="http://schemas.openxmlformats.org/drawingml/2006/main">
          <a:off x="10185578" y="4280737"/>
          <a:ext cx="1450850" cy="101566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dirty="0" smtClean="0"/>
            <a:t>Unless otherwise noted:</a:t>
          </a:r>
        </a:p>
        <a:p xmlns:a="http://schemas.openxmlformats.org/drawingml/2006/main">
          <a:r>
            <a:rPr lang="en-US" sz="1000" dirty="0" smtClean="0"/>
            <a:t>  1 W, Conv. K=7, r=1/2</a:t>
          </a:r>
        </a:p>
        <a:p xmlns:a="http://schemas.openxmlformats.org/drawingml/2006/main">
          <a:r>
            <a:rPr lang="en-US" sz="1000" dirty="0" smtClean="0"/>
            <a:t>  34 </a:t>
          </a:r>
          <a:r>
            <a:rPr lang="en-US" sz="1000" dirty="0"/>
            <a:t>m, 45K</a:t>
          </a:r>
        </a:p>
        <a:p xmlns:a="http://schemas.openxmlformats.org/drawingml/2006/main">
          <a:r>
            <a:rPr lang="en-US" sz="1000" dirty="0" smtClean="0"/>
            <a:t>  8.4 GHz</a:t>
          </a:r>
        </a:p>
        <a:p xmlns:a="http://schemas.openxmlformats.org/drawingml/2006/main">
          <a:r>
            <a:rPr lang="en-US" sz="1000" dirty="0" smtClean="0"/>
            <a:t>Mars and beyond:</a:t>
          </a:r>
        </a:p>
        <a:p xmlns:a="http://schemas.openxmlformats.org/drawingml/2006/main">
          <a:r>
            <a:rPr lang="en-US" sz="1000" dirty="0" smtClean="0"/>
            <a:t>  2 W, Turbo 1/6 1728</a:t>
          </a:r>
          <a:endParaRPr lang="en-US" sz="1000" dirty="0"/>
        </a:p>
      </cdr:txBody>
    </cdr:sp>
  </cdr:relSizeAnchor>
  <cdr:relSizeAnchor xmlns:cdr="http://schemas.openxmlformats.org/drawingml/2006/chartDrawing">
    <cdr:from>
      <cdr:x>0.62743</cdr:x>
      <cdr:y>0.64417</cdr:y>
    </cdr:from>
    <cdr:to>
      <cdr:x>0.6455</cdr:x>
      <cdr:y>0.73827</cdr:y>
    </cdr:to>
    <cdr:sp macro="" textlink="">
      <cdr:nvSpPr>
        <cdr:cNvPr id="45" name="TextBox 44"/>
        <cdr:cNvSpPr txBox="1"/>
      </cdr:nvSpPr>
      <cdr:spPr>
        <a:xfrm xmlns:a="http://schemas.openxmlformats.org/drawingml/2006/main" rot="3442963">
          <a:off x="8787793" y="6141430"/>
          <a:ext cx="853863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i="1" dirty="0" smtClean="0">
              <a:solidFill>
                <a:srgbClr val="000090"/>
              </a:solidFill>
            </a:rPr>
            <a:t>Half m. </a:t>
          </a:r>
          <a:r>
            <a:rPr lang="en-US" sz="1100" i="1" dirty="0" err="1" smtClean="0">
              <a:solidFill>
                <a:srgbClr val="000090"/>
              </a:solidFill>
            </a:rPr>
            <a:t>Ka</a:t>
          </a:r>
          <a:r>
            <a:rPr lang="en-US" sz="1100" i="1" dirty="0" smtClean="0">
              <a:solidFill>
                <a:srgbClr val="000090"/>
              </a:solidFill>
            </a:rPr>
            <a:t>-</a:t>
          </a:r>
          <a:endParaRPr lang="en-US" sz="1200" i="1" dirty="0">
            <a:solidFill>
              <a:srgbClr val="000090"/>
            </a:solidFill>
          </a:endParaRPr>
        </a:p>
      </cdr:txBody>
    </cdr:sp>
  </cdr:relSizeAnchor>
  <cdr:relSizeAnchor xmlns:cdr="http://schemas.openxmlformats.org/drawingml/2006/chartDrawing">
    <cdr:from>
      <cdr:x>0.62969</cdr:x>
      <cdr:y>0.70959</cdr:y>
    </cdr:from>
    <cdr:to>
      <cdr:x>0.64776</cdr:x>
      <cdr:y>0.79569</cdr:y>
    </cdr:to>
    <cdr:sp macro="" textlink="">
      <cdr:nvSpPr>
        <cdr:cNvPr id="46" name="TextBox 45"/>
        <cdr:cNvSpPr txBox="1"/>
      </cdr:nvSpPr>
      <cdr:spPr>
        <a:xfrm xmlns:a="http://schemas.openxmlformats.org/drawingml/2006/main" rot="3442963">
          <a:off x="8856860" y="6698732"/>
          <a:ext cx="781265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i="1" dirty="0" smtClean="0">
              <a:solidFill>
                <a:schemeClr val="accent3"/>
              </a:solidFill>
            </a:rPr>
            <a:t>Half m. X-</a:t>
          </a:r>
          <a:endParaRPr lang="en-US" sz="1200" i="1" dirty="0">
            <a:solidFill>
              <a:schemeClr val="accent3"/>
            </a:solidFill>
          </a:endParaRPr>
        </a:p>
      </cdr:txBody>
    </cdr:sp>
  </cdr:relSizeAnchor>
  <cdr:relSizeAnchor xmlns:cdr="http://schemas.openxmlformats.org/drawingml/2006/chartDrawing">
    <cdr:from>
      <cdr:x>0.57666</cdr:x>
      <cdr:y>0.66172</cdr:y>
    </cdr:from>
    <cdr:to>
      <cdr:x>0.59473</cdr:x>
      <cdr:y>0.75139</cdr:y>
    </cdr:to>
    <cdr:sp macro="" textlink="">
      <cdr:nvSpPr>
        <cdr:cNvPr id="47" name="TextBox 46"/>
        <cdr:cNvSpPr txBox="1"/>
      </cdr:nvSpPr>
      <cdr:spPr>
        <a:xfrm xmlns:a="http://schemas.openxmlformats.org/drawingml/2006/main" rot="3442963">
          <a:off x="8072809" y="6280591"/>
          <a:ext cx="813638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i="1" dirty="0" smtClean="0">
              <a:solidFill>
                <a:schemeClr val="tx2"/>
              </a:solidFill>
            </a:rPr>
            <a:t>NEAS HGA</a:t>
          </a:r>
          <a:endParaRPr lang="en-US" sz="1200" i="1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0.60752</cdr:x>
      <cdr:y>0.67858</cdr:y>
    </cdr:from>
    <cdr:to>
      <cdr:x>0.62559</cdr:x>
      <cdr:y>0.78637</cdr:y>
    </cdr:to>
    <cdr:sp macro="" textlink="">
      <cdr:nvSpPr>
        <cdr:cNvPr id="48" name="TextBox 47"/>
        <cdr:cNvSpPr txBox="1"/>
      </cdr:nvSpPr>
      <cdr:spPr>
        <a:xfrm xmlns:a="http://schemas.openxmlformats.org/drawingml/2006/main" rot="3442963">
          <a:off x="8437453" y="6515810"/>
          <a:ext cx="978121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i="1" dirty="0" smtClean="0">
              <a:solidFill>
                <a:schemeClr val="accent2"/>
              </a:solidFill>
            </a:rPr>
            <a:t>Mars -&gt; 70 m</a:t>
          </a:r>
          <a:endParaRPr lang="en-US" sz="1200" i="1" dirty="0">
            <a:solidFill>
              <a:schemeClr val="accent2"/>
            </a:solidFill>
          </a:endParaRPr>
        </a:p>
      </cdr:txBody>
    </cdr:sp>
  </cdr:relSizeAnchor>
  <cdr:relSizeAnchor xmlns:cdr="http://schemas.openxmlformats.org/drawingml/2006/chartDrawing">
    <cdr:from>
      <cdr:x>0.52998</cdr:x>
      <cdr:y>0.67401</cdr:y>
    </cdr:from>
    <cdr:to>
      <cdr:x>0.54805</cdr:x>
      <cdr:y>0.76052</cdr:y>
    </cdr:to>
    <cdr:sp macro="" textlink="">
      <cdr:nvSpPr>
        <cdr:cNvPr id="49" name="TextBox 48"/>
        <cdr:cNvSpPr txBox="1"/>
      </cdr:nvSpPr>
      <cdr:spPr>
        <a:xfrm xmlns:a="http://schemas.openxmlformats.org/drawingml/2006/main" rot="3442963">
          <a:off x="7411264" y="6377777"/>
          <a:ext cx="785053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i="1" dirty="0" smtClean="0">
              <a:solidFill>
                <a:schemeClr val="accent2"/>
              </a:solidFill>
            </a:rPr>
            <a:t>NEAS LGA</a:t>
          </a:r>
          <a:endParaRPr lang="en-US" sz="1200" i="1" dirty="0">
            <a:solidFill>
              <a:schemeClr val="accent2"/>
            </a:solidFill>
          </a:endParaRPr>
        </a:p>
      </cdr:txBody>
    </cdr:sp>
  </cdr:relSizeAnchor>
  <cdr:relSizeAnchor xmlns:cdr="http://schemas.openxmlformats.org/drawingml/2006/chartDrawing">
    <cdr:from>
      <cdr:x>0.51126</cdr:x>
      <cdr:y>0.64344</cdr:y>
    </cdr:from>
    <cdr:to>
      <cdr:x>0.52933</cdr:x>
      <cdr:y>0.7679</cdr:y>
    </cdr:to>
    <cdr:sp macro="" textlink="">
      <cdr:nvSpPr>
        <cdr:cNvPr id="50" name="TextBox 49"/>
        <cdr:cNvSpPr txBox="1"/>
      </cdr:nvSpPr>
      <cdr:spPr>
        <a:xfrm xmlns:a="http://schemas.openxmlformats.org/drawingml/2006/main" rot="3442963">
          <a:off x="6968181" y="6272515"/>
          <a:ext cx="1129379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i="1" dirty="0" smtClean="0">
              <a:solidFill>
                <a:srgbClr val="000090"/>
              </a:solidFill>
            </a:rPr>
            <a:t>Lunar Flashlight</a:t>
          </a:r>
          <a:endParaRPr lang="en-US" sz="1200" i="1" dirty="0">
            <a:solidFill>
              <a:srgbClr val="000090"/>
            </a:solidFill>
          </a:endParaRPr>
        </a:p>
      </cdr:txBody>
    </cdr:sp>
  </cdr:relSizeAnchor>
  <cdr:relSizeAnchor xmlns:cdr="http://schemas.openxmlformats.org/drawingml/2006/chartDrawing">
    <cdr:from>
      <cdr:x>0.50463</cdr:x>
      <cdr:y>0.688</cdr:y>
    </cdr:from>
    <cdr:to>
      <cdr:x>0.5227</cdr:x>
      <cdr:y>0.76098</cdr:y>
    </cdr:to>
    <cdr:sp macro="" textlink="">
      <cdr:nvSpPr>
        <cdr:cNvPr id="51" name="TextBox 50"/>
        <cdr:cNvSpPr txBox="1"/>
      </cdr:nvSpPr>
      <cdr:spPr>
        <a:xfrm xmlns:a="http://schemas.openxmlformats.org/drawingml/2006/main" rot="3442963">
          <a:off x="7105713" y="6443319"/>
          <a:ext cx="662173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i="1" dirty="0" smtClean="0">
              <a:solidFill>
                <a:schemeClr val="accent2">
                  <a:lumMod val="75000"/>
                </a:schemeClr>
              </a:solidFill>
            </a:rPr>
            <a:t>INSPIRE</a:t>
          </a:r>
          <a:endParaRPr lang="en-US" sz="1200" i="1" dirty="0">
            <a:solidFill>
              <a:schemeClr val="accent2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0.4732</cdr:x>
      <cdr:y>0.70658</cdr:y>
    </cdr:from>
    <cdr:to>
      <cdr:x>0.49127</cdr:x>
      <cdr:y>0.80439</cdr:y>
    </cdr:to>
    <cdr:sp macro="" textlink="">
      <cdr:nvSpPr>
        <cdr:cNvPr id="52" name="TextBox 51"/>
        <cdr:cNvSpPr txBox="1"/>
      </cdr:nvSpPr>
      <cdr:spPr>
        <a:xfrm xmlns:a="http://schemas.openxmlformats.org/drawingml/2006/main" rot="3442963">
          <a:off x="6538052" y="6724551"/>
          <a:ext cx="887545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i="1" dirty="0" smtClean="0">
              <a:solidFill>
                <a:schemeClr val="accent3">
                  <a:lumMod val="75000"/>
                </a:schemeClr>
              </a:solidFill>
            </a:rPr>
            <a:t>INSPIRE PM</a:t>
          </a:r>
          <a:endParaRPr lang="en-US" sz="1200" i="1" dirty="0">
            <a:solidFill>
              <a:schemeClr val="accent3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0.49001</cdr:x>
      <cdr:y>0.67117</cdr:y>
    </cdr:from>
    <cdr:to>
      <cdr:x>0.50808</cdr:x>
      <cdr:y>0.77781</cdr:y>
    </cdr:to>
    <cdr:sp macro="" textlink="">
      <cdr:nvSpPr>
        <cdr:cNvPr id="53" name="TextBox 52"/>
        <cdr:cNvSpPr txBox="1"/>
      </cdr:nvSpPr>
      <cdr:spPr>
        <a:xfrm xmlns:a="http://schemas.openxmlformats.org/drawingml/2006/main" rot="3442963">
          <a:off x="6741278" y="6443319"/>
          <a:ext cx="967720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i="1" dirty="0" smtClean="0">
              <a:solidFill>
                <a:schemeClr val="tx2">
                  <a:lumMod val="60000"/>
                  <a:lumOff val="40000"/>
                </a:schemeClr>
              </a:solidFill>
            </a:rPr>
            <a:t>LF Morehead</a:t>
          </a:r>
          <a:endParaRPr lang="en-US" sz="1200" i="1" dirty="0">
            <a:solidFill>
              <a:schemeClr val="tx2">
                <a:lumMod val="60000"/>
                <a:lumOff val="4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0.39792</cdr:x>
      <cdr:y>0.35345</cdr:y>
    </cdr:from>
    <cdr:to>
      <cdr:x>0.41599</cdr:x>
      <cdr:y>0.49542</cdr:y>
    </cdr:to>
    <cdr:sp macro="" textlink="">
      <cdr:nvSpPr>
        <cdr:cNvPr id="54" name="TextBox 53"/>
        <cdr:cNvSpPr txBox="1"/>
      </cdr:nvSpPr>
      <cdr:spPr>
        <a:xfrm xmlns:a="http://schemas.openxmlformats.org/drawingml/2006/main" rot="3529778">
          <a:off x="5247726" y="3720567"/>
          <a:ext cx="1288283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i="1" dirty="0" err="1" smtClean="0">
              <a:solidFill>
                <a:srgbClr val="558ED5"/>
              </a:solidFill>
            </a:rPr>
            <a:t>Uncoded</a:t>
          </a:r>
          <a:r>
            <a:rPr lang="en-US" sz="1100" i="1" dirty="0" smtClean="0">
              <a:solidFill>
                <a:srgbClr val="558ED5"/>
              </a:solidFill>
            </a:rPr>
            <a:t> BPSK &gt;34</a:t>
          </a:r>
          <a:endParaRPr lang="en-US" sz="1200" i="1" dirty="0">
            <a:solidFill>
              <a:srgbClr val="558ED5"/>
            </a:solidFill>
          </a:endParaRPr>
        </a:p>
      </cdr:txBody>
    </cdr:sp>
  </cdr:relSizeAnchor>
  <cdr:relSizeAnchor xmlns:cdr="http://schemas.openxmlformats.org/drawingml/2006/chartDrawing">
    <cdr:from>
      <cdr:x>0.34806</cdr:x>
      <cdr:y>0.37067</cdr:y>
    </cdr:from>
    <cdr:to>
      <cdr:x>0.36613</cdr:x>
      <cdr:y>0.52801</cdr:y>
    </cdr:to>
    <cdr:sp macro="" textlink="">
      <cdr:nvSpPr>
        <cdr:cNvPr id="55" name="TextBox 54"/>
        <cdr:cNvSpPr txBox="1"/>
      </cdr:nvSpPr>
      <cdr:spPr>
        <a:xfrm xmlns:a="http://schemas.openxmlformats.org/drawingml/2006/main" rot="3525481">
          <a:off x="4456134" y="3946588"/>
          <a:ext cx="1427763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i="1" dirty="0" err="1" smtClean="0">
              <a:solidFill>
                <a:schemeClr val="accent6">
                  <a:lumMod val="50000"/>
                </a:schemeClr>
              </a:solidFill>
            </a:rPr>
            <a:t>Uncoded</a:t>
          </a:r>
          <a:r>
            <a:rPr lang="en-US" sz="1100" i="1" dirty="0" smtClean="0">
              <a:solidFill>
                <a:schemeClr val="accent6">
                  <a:lumMod val="50000"/>
                </a:schemeClr>
              </a:solidFill>
            </a:rPr>
            <a:t> BPSK &gt; 2 m.</a:t>
          </a:r>
          <a:endParaRPr lang="en-US" sz="1200" i="1" dirty="0">
            <a:solidFill>
              <a:schemeClr val="accent6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0.34969</cdr:x>
      <cdr:y>0.41789</cdr:y>
    </cdr:from>
    <cdr:to>
      <cdr:x>0.36776</cdr:x>
      <cdr:y>0.57523</cdr:y>
    </cdr:to>
    <cdr:sp macro="" textlink="">
      <cdr:nvSpPr>
        <cdr:cNvPr id="56" name="TextBox 55"/>
        <cdr:cNvSpPr txBox="1"/>
      </cdr:nvSpPr>
      <cdr:spPr>
        <a:xfrm xmlns:a="http://schemas.openxmlformats.org/drawingml/2006/main" rot="3442963">
          <a:off x="4479697" y="4375058"/>
          <a:ext cx="1427763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i="1" dirty="0" err="1" smtClean="0">
              <a:solidFill>
                <a:schemeClr val="accent1">
                  <a:lumMod val="75000"/>
                </a:schemeClr>
              </a:solidFill>
            </a:rPr>
            <a:t>Uncoded</a:t>
          </a:r>
          <a:r>
            <a:rPr lang="en-US" sz="1100" i="1" dirty="0" smtClean="0">
              <a:solidFill>
                <a:schemeClr val="accent1">
                  <a:lumMod val="75000"/>
                </a:schemeClr>
              </a:solidFill>
            </a:rPr>
            <a:t> BPSK &gt; 1 m.</a:t>
          </a:r>
          <a:endParaRPr lang="en-US" sz="1200" i="1" dirty="0">
            <a:solidFill>
              <a:schemeClr val="accent1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0.69221</cdr:x>
      <cdr:y>0.32078</cdr:y>
    </cdr:from>
    <cdr:to>
      <cdr:x>0.73449</cdr:x>
      <cdr:y>0.34961</cdr:y>
    </cdr:to>
    <cdr:sp macro="" textlink="">
      <cdr:nvSpPr>
        <cdr:cNvPr id="57" name="TextBox 56"/>
        <cdr:cNvSpPr txBox="1"/>
      </cdr:nvSpPr>
      <cdr:spPr>
        <a:xfrm xmlns:a="http://schemas.openxmlformats.org/drawingml/2006/main">
          <a:off x="10021816" y="2910769"/>
          <a:ext cx="612060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 smtClean="0">
              <a:solidFill>
                <a:schemeClr val="accent3">
                  <a:lumMod val="75000"/>
                </a:schemeClr>
              </a:solidFill>
            </a:rPr>
            <a:t>8 Mbps</a:t>
          </a:r>
          <a:endParaRPr lang="en-US" sz="1200" dirty="0">
            <a:solidFill>
              <a:schemeClr val="accent3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0.68875</cdr:x>
      <cdr:y>0.65398</cdr:y>
    </cdr:from>
    <cdr:to>
      <cdr:x>0.73503</cdr:x>
      <cdr:y>0.68281</cdr:y>
    </cdr:to>
    <cdr:sp macro="" textlink="">
      <cdr:nvSpPr>
        <cdr:cNvPr id="58" name="TextBox 57"/>
        <cdr:cNvSpPr txBox="1"/>
      </cdr:nvSpPr>
      <cdr:spPr>
        <a:xfrm xmlns:a="http://schemas.openxmlformats.org/drawingml/2006/main">
          <a:off x="9971757" y="5934280"/>
          <a:ext cx="670056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 smtClean="0">
              <a:solidFill>
                <a:schemeClr val="accent2">
                  <a:lumMod val="75000"/>
                </a:schemeClr>
              </a:solidFill>
            </a:rPr>
            <a:t>62.5 bps</a:t>
          </a:r>
          <a:endParaRPr lang="en-US" sz="1200" dirty="0">
            <a:solidFill>
              <a:schemeClr val="accent2">
                <a:lumMod val="75000"/>
              </a:schemeClr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0658DB-60EE-0F4D-A23C-D6E52A2E0447}" type="datetimeFigureOut">
              <a:rPr lang="en-US" smtClean="0"/>
              <a:t>4/14/14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28E69A-103D-494C-84AE-FB71520FB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88150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68FF15-E5AB-C04C-9AED-6FD2DBD54825}" type="datetimeFigureOut">
              <a:rPr lang="en-US" smtClean="0"/>
              <a:t>4/11/14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83ABCC-4468-F640-AE82-704730ED6A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494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ED1FC-8134-3A48-9447-D29BAFAD265E}" type="datetime1">
              <a:rPr lang="en-US" smtClean="0"/>
              <a:t>4/14/14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308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E1720-D2EF-C647-B667-4DFCFDEBC6ED}" type="datetime1">
              <a:rPr lang="en-US" smtClean="0"/>
              <a:t>4/14/14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439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ABD6F-7591-484D-9B48-B74D9CE246F3}" type="datetime1">
              <a:rPr lang="en-US" smtClean="0"/>
              <a:t>4/14/14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391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CD2B-37D4-9B49-BDE7-B0DE4DD8B058}" type="datetime1">
              <a:rPr lang="en-US" smtClean="0"/>
              <a:t>4/14/14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809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3C00D-8667-2B49-9167-483BCB0D3317}" type="datetime1">
              <a:rPr lang="en-US" smtClean="0"/>
              <a:t>4/14/14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930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FA572-E6F2-644E-9B55-4764BA75B0D2}" type="datetime1">
              <a:rPr lang="en-US" smtClean="0"/>
              <a:t>4/14/14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771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38C81-43D9-E748-B535-D14609C435F2}" type="datetime1">
              <a:rPr lang="en-US" smtClean="0"/>
              <a:t>4/14/14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603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C8ED4-8491-5544-9E1B-3894692C7401}" type="datetime1">
              <a:rPr lang="en-US" smtClean="0"/>
              <a:t>4/14/14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527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F50D9-0CD9-1649-A33C-EDB56E58D409}" type="datetime1">
              <a:rPr lang="en-US" smtClean="0"/>
              <a:t>4/14/14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34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D6DF4-88D7-BD47-B2C0-4E06E5E5F25B}" type="datetime1">
              <a:rPr lang="en-US" smtClean="0"/>
              <a:t>4/14/14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912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DE081-23DF-BF4B-B6EE-2FBEDFA0A2E8}" type="datetime1">
              <a:rPr lang="en-US" smtClean="0"/>
              <a:t>4/14/14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78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B0EBB-9DF5-1641-8200-5B4D8E2FEE98}" type="datetime1">
              <a:rPr lang="en-US" smtClean="0"/>
              <a:t>4/14/14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D11C0C-311A-6244-AAD1-ED7558906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580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jpe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1.jpeg"/><Relationship Id="rId1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jpeg"/><Relationship Id="rId5" Type="http://schemas.openxmlformats.org/officeDocument/2006/relationships/image" Target="../media/image15.png"/><Relationship Id="rId6" Type="http://schemas.openxmlformats.org/officeDocument/2006/relationships/image" Target="../media/image16.jpeg"/><Relationship Id="rId7" Type="http://schemas.openxmlformats.org/officeDocument/2006/relationships/image" Target="../media/image17.jpeg"/><Relationship Id="rId8" Type="http://schemas.openxmlformats.org/officeDocument/2006/relationships/image" Target="../media/image18.jpeg"/><Relationship Id="rId9" Type="http://schemas.openxmlformats.org/officeDocument/2006/relationships/image" Target="../media/image19.jpeg"/><Relationship Id="rId10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Iris DSN Compatible Small Satellite Navigation and Communications Transponder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Courtney Duncan, Amy Smith</a:t>
            </a:r>
          </a:p>
          <a:p>
            <a:r>
              <a:rPr lang="en-US" dirty="0" smtClean="0"/>
              <a:t>Jet Propulsion Laboratory</a:t>
            </a:r>
          </a:p>
          <a:p>
            <a:r>
              <a:rPr lang="en-US" dirty="0" smtClean="0"/>
              <a:t>California Institute of Technology</a:t>
            </a:r>
          </a:p>
          <a:p>
            <a:r>
              <a:rPr lang="en-US" dirty="0"/>
              <a:t>Interplanetary Small Satellite </a:t>
            </a:r>
            <a:r>
              <a:rPr lang="en-US" dirty="0" smtClean="0"/>
              <a:t>Conference</a:t>
            </a:r>
          </a:p>
          <a:p>
            <a:r>
              <a:rPr lang="en-US" dirty="0" smtClean="0"/>
              <a:t>Pasadena, California</a:t>
            </a:r>
            <a:endParaRPr lang="en-US" dirty="0" smtClean="0"/>
          </a:p>
          <a:p>
            <a:r>
              <a:rPr lang="en-US" dirty="0" smtClean="0"/>
              <a:t>2014 April 28</a:t>
            </a:r>
          </a:p>
        </p:txBody>
      </p:sp>
      <p:pic>
        <p:nvPicPr>
          <p:cNvPr id="5" name="Picture 4" descr="nasa_logo(80x66)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168" y="5180410"/>
            <a:ext cx="1018032" cy="841248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173787"/>
            <a:ext cx="2895600" cy="365125"/>
          </a:xfrm>
        </p:spPr>
        <p:txBody>
          <a:bodyPr/>
          <a:lstStyle/>
          <a:p>
            <a:r>
              <a:rPr lang="en-US" dirty="0" smtClean="0"/>
              <a:t>© 2014 California Institute of Technology. Government sponsorship acknowledged.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197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Transponders vs. Transceivers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LEO CubeSats use half or full duplex transceivers</a:t>
            </a:r>
          </a:p>
          <a:p>
            <a:pPr lvl="1"/>
            <a:r>
              <a:rPr lang="en-US" dirty="0" smtClean="0"/>
              <a:t>Commands and data only</a:t>
            </a:r>
          </a:p>
          <a:p>
            <a:pPr lvl="1"/>
            <a:r>
              <a:rPr lang="en-US" dirty="0" smtClean="0"/>
              <a:t>Limited duty cycle – very low power “monitor” mode (like cellphone)</a:t>
            </a:r>
          </a:p>
          <a:p>
            <a:pPr lvl="1"/>
            <a:r>
              <a:rPr lang="en-US" dirty="0" smtClean="0"/>
              <a:t>GPS for navigation</a:t>
            </a:r>
            <a:endParaRPr lang="en-US" dirty="0" smtClean="0"/>
          </a:p>
          <a:p>
            <a:r>
              <a:rPr lang="en-US" dirty="0" smtClean="0"/>
              <a:t>Deep Space</a:t>
            </a:r>
          </a:p>
          <a:p>
            <a:pPr lvl="1"/>
            <a:r>
              <a:rPr lang="en-US" dirty="0" smtClean="0"/>
              <a:t>Slant range is orders of magnitude greater</a:t>
            </a:r>
          </a:p>
          <a:p>
            <a:pPr lvl="1"/>
            <a:r>
              <a:rPr lang="en-US" dirty="0" smtClean="0"/>
              <a:t>Higher power and highly directional gain antennas needed</a:t>
            </a:r>
            <a:endParaRPr lang="en-US" dirty="0" smtClean="0"/>
          </a:p>
          <a:p>
            <a:pPr lvl="1"/>
            <a:r>
              <a:rPr lang="en-US" dirty="0" smtClean="0"/>
              <a:t>Long</a:t>
            </a:r>
            <a:r>
              <a:rPr lang="en-US" dirty="0" smtClean="0"/>
              <a:t>, equilibrium </a:t>
            </a:r>
            <a:r>
              <a:rPr lang="en-US" dirty="0" smtClean="0"/>
              <a:t>100% duty cycle transponder sessions for weak signals</a:t>
            </a:r>
          </a:p>
          <a:p>
            <a:pPr lvl="2"/>
            <a:r>
              <a:rPr lang="en-US" dirty="0" smtClean="0"/>
              <a:t>Low rate commands and data supported, (more </a:t>
            </a:r>
            <a:r>
              <a:rPr lang="en-US" dirty="0" err="1" smtClean="0"/>
              <a:t>Eb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Navigation arcs</a:t>
            </a:r>
            <a:endParaRPr lang="en-US" dirty="0" smtClean="0"/>
          </a:p>
          <a:p>
            <a:pPr lvl="1"/>
            <a:r>
              <a:rPr lang="en-US" dirty="0"/>
              <a:t>M</a:t>
            </a:r>
            <a:r>
              <a:rPr lang="en-US" dirty="0" smtClean="0"/>
              <a:t>any spacecraft transmit continuously throughout their missions</a:t>
            </a:r>
          </a:p>
          <a:p>
            <a:r>
              <a:rPr lang="en-US" dirty="0" smtClean="0"/>
              <a:t>Bottom </a:t>
            </a:r>
            <a:r>
              <a:rPr lang="en-US" dirty="0" smtClean="0"/>
              <a:t>line</a:t>
            </a:r>
          </a:p>
          <a:p>
            <a:pPr lvl="1"/>
            <a:r>
              <a:rPr lang="en-US" dirty="0" smtClean="0"/>
              <a:t>Much higher average power than </a:t>
            </a:r>
            <a:r>
              <a:rPr lang="en-US" dirty="0" smtClean="0"/>
              <a:t>CubeSat transceivers</a:t>
            </a:r>
            <a:endParaRPr lang="en-US" dirty="0" smtClean="0"/>
          </a:p>
          <a:p>
            <a:pPr lvl="1"/>
            <a:r>
              <a:rPr lang="en-US" dirty="0" smtClean="0"/>
              <a:t>And </a:t>
            </a:r>
            <a:r>
              <a:rPr lang="en-US" dirty="0" smtClean="0"/>
              <a:t>much higher nominal heat dissipation – must equilibrate</a:t>
            </a:r>
            <a:endParaRPr lang="en-US" dirty="0" smtClean="0"/>
          </a:p>
          <a:p>
            <a:pPr lvl="1"/>
            <a:r>
              <a:rPr lang="en-US" dirty="0" smtClean="0"/>
              <a:t>Tougher environments:  radiation, temperatures, longevity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533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930915" y="3273515"/>
            <a:ext cx="20258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Marina-2 FPGA Modem </a:t>
            </a:r>
            <a:r>
              <a:rPr lang="en-US" dirty="0" smtClean="0"/>
              <a:t>Processor</a:t>
            </a:r>
          </a:p>
          <a:p>
            <a:pPr algn="ctr"/>
            <a:r>
              <a:rPr lang="en-US" dirty="0" smtClean="0"/>
              <a:t>Virtex 5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86956" y="4207983"/>
            <a:ext cx="2167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Power Supply Board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004896" y="5041603"/>
            <a:ext cx="1931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X-Band Receiver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057804" y="5740220"/>
            <a:ext cx="1826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X-Band Exciter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809114" y="168987"/>
            <a:ext cx="35847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Iris Transponder</a:t>
            </a:r>
            <a:endParaRPr lang="en-US" sz="3600" dirty="0"/>
          </a:p>
        </p:txBody>
      </p:sp>
      <p:pic>
        <p:nvPicPr>
          <p:cNvPr id="12" name="Picture 11" descr="Screen shot 2014-04-14 at 10.38.5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98" y="882885"/>
            <a:ext cx="6232823" cy="5410702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>
          <a:xfrm flipH="1" flipV="1">
            <a:off x="5204209" y="5230641"/>
            <a:ext cx="1980442" cy="76372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8" idx="1"/>
          </p:cNvCxnSpPr>
          <p:nvPr/>
        </p:nvCxnSpPr>
        <p:spPr>
          <a:xfrm flipH="1" flipV="1">
            <a:off x="5356609" y="4577315"/>
            <a:ext cx="1648287" cy="64895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7" idx="1"/>
          </p:cNvCxnSpPr>
          <p:nvPr/>
        </p:nvCxnSpPr>
        <p:spPr>
          <a:xfrm flipH="1" flipV="1">
            <a:off x="5438539" y="4206772"/>
            <a:ext cx="1448417" cy="18587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6" idx="1"/>
          </p:cNvCxnSpPr>
          <p:nvPr/>
        </p:nvCxnSpPr>
        <p:spPr>
          <a:xfrm flipH="1" flipV="1">
            <a:off x="4108366" y="2877297"/>
            <a:ext cx="2822549" cy="85788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886795" y="5924255"/>
            <a:ext cx="3633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Iris Prototype </a:t>
            </a:r>
            <a:r>
              <a:rPr lang="en-US" dirty="0" smtClean="0"/>
              <a:t>Stack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489502" y="6375518"/>
            <a:ext cx="2626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855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8792"/>
          </a:xfrm>
        </p:spPr>
        <p:txBody>
          <a:bodyPr>
            <a:normAutofit/>
          </a:bodyPr>
          <a:lstStyle/>
          <a:p>
            <a:r>
              <a:rPr lang="en-US" sz="4000" dirty="0" smtClean="0"/>
              <a:t>Iris Transponder Overview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80939"/>
            <a:ext cx="8229600" cy="444522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CubeSat Compatible – DSN Compatible</a:t>
            </a:r>
          </a:p>
          <a:p>
            <a:r>
              <a:rPr lang="en-US" dirty="0" smtClean="0"/>
              <a:t>Architecture supports</a:t>
            </a:r>
          </a:p>
          <a:p>
            <a:pPr lvl="1"/>
            <a:r>
              <a:rPr lang="en-US" dirty="0" smtClean="0"/>
              <a:t>micro- and </a:t>
            </a:r>
            <a:r>
              <a:rPr lang="en-US" dirty="0" err="1" smtClean="0"/>
              <a:t>nano</a:t>
            </a:r>
            <a:r>
              <a:rPr lang="en-US" dirty="0" smtClean="0"/>
              <a:t>-spacecraft deep space missions</a:t>
            </a:r>
          </a:p>
          <a:p>
            <a:pPr lvl="1"/>
            <a:r>
              <a:rPr lang="en-US" dirty="0" smtClean="0"/>
              <a:t>Direct To Earth (DTE) and Proximity Operations</a:t>
            </a:r>
          </a:p>
          <a:p>
            <a:r>
              <a:rPr lang="en-US" dirty="0" smtClean="0"/>
              <a:t>Communications and Navigation</a:t>
            </a:r>
          </a:p>
          <a:p>
            <a:pPr lvl="1"/>
            <a:r>
              <a:rPr lang="en-US" dirty="0" smtClean="0"/>
              <a:t>Uplink and Downlink – various rates – CCSDS</a:t>
            </a:r>
          </a:p>
          <a:p>
            <a:pPr lvl="2"/>
            <a:r>
              <a:rPr lang="en-US" dirty="0" smtClean="0"/>
              <a:t>Wide range of data rates needed for wide range of distances</a:t>
            </a:r>
          </a:p>
          <a:p>
            <a:pPr lvl="1"/>
            <a:r>
              <a:rPr lang="en-US" dirty="0" smtClean="0"/>
              <a:t>Doppler, Ranging and Delta-DOR</a:t>
            </a:r>
          </a:p>
          <a:p>
            <a:pPr lvl="2"/>
            <a:r>
              <a:rPr lang="en-US" dirty="0" smtClean="0"/>
              <a:t>No GPS in deep space – even at the moon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828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3491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Iris </a:t>
            </a:r>
            <a:r>
              <a:rPr lang="en-US" sz="4000" dirty="0" smtClean="0"/>
              <a:t>Patch </a:t>
            </a:r>
            <a:r>
              <a:rPr lang="en-US" sz="4000" dirty="0" smtClean="0"/>
              <a:t>Antennas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0054" y="998290"/>
            <a:ext cx="4411569" cy="5544986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TX/RX </a:t>
            </a:r>
            <a:r>
              <a:rPr lang="en-US" sz="2400" dirty="0" smtClean="0"/>
              <a:t>Antennas</a:t>
            </a:r>
          </a:p>
          <a:p>
            <a:pPr lvl="1"/>
            <a:r>
              <a:rPr lang="en-US" sz="2000" dirty="0" smtClean="0"/>
              <a:t>(also hosts spacecraft </a:t>
            </a:r>
            <a:r>
              <a:rPr lang="en-US" sz="2000" dirty="0"/>
              <a:t>s</a:t>
            </a:r>
            <a:r>
              <a:rPr lang="en-US" sz="2000" dirty="0" smtClean="0"/>
              <a:t>un </a:t>
            </a:r>
            <a:r>
              <a:rPr lang="en-US" sz="2000" dirty="0" smtClean="0"/>
              <a:t>s</a:t>
            </a:r>
            <a:r>
              <a:rPr lang="en-US" sz="2000" dirty="0" smtClean="0"/>
              <a:t>ensor)</a:t>
            </a:r>
            <a:endParaRPr lang="en-US" sz="2000" dirty="0" smtClean="0"/>
          </a:p>
          <a:p>
            <a:r>
              <a:rPr lang="en-US" sz="2400" dirty="0" smtClean="0"/>
              <a:t>1 on each end of S/</a:t>
            </a:r>
            <a:r>
              <a:rPr lang="en-US" sz="2400" dirty="0" smtClean="0"/>
              <a:t>C</a:t>
            </a:r>
          </a:p>
          <a:p>
            <a:pPr lvl="1"/>
            <a:r>
              <a:rPr lang="en-US" sz="2000" dirty="0" smtClean="0"/>
              <a:t>4 patches </a:t>
            </a:r>
            <a:r>
              <a:rPr lang="en-US" sz="2000" dirty="0" smtClean="0"/>
              <a:t>total</a:t>
            </a:r>
            <a:endParaRPr lang="en-US" sz="2000" dirty="0"/>
          </a:p>
          <a:p>
            <a:pPr lvl="1"/>
            <a:r>
              <a:rPr lang="en-US" sz="2000" dirty="0" smtClean="0"/>
              <a:t>Independently selectable</a:t>
            </a:r>
            <a:endParaRPr lang="en-US" sz="2000" dirty="0" smtClean="0"/>
          </a:p>
          <a:p>
            <a:r>
              <a:rPr lang="en-US" sz="2400" dirty="0" smtClean="0"/>
              <a:t>X-Band Frequencies</a:t>
            </a:r>
            <a:endParaRPr lang="en-US" sz="2400" dirty="0" smtClean="0"/>
          </a:p>
          <a:p>
            <a:pPr lvl="1"/>
            <a:r>
              <a:rPr lang="en-US" sz="2000" dirty="0" smtClean="0"/>
              <a:t>Receive: </a:t>
            </a:r>
            <a:r>
              <a:rPr lang="en-US" sz="2000" dirty="0" smtClean="0"/>
              <a:t>7.145</a:t>
            </a:r>
            <a:r>
              <a:rPr lang="en-US" sz="2000" dirty="0" smtClean="0"/>
              <a:t>-7.235GHz</a:t>
            </a:r>
            <a:endParaRPr lang="en-US" sz="2000" dirty="0" smtClean="0"/>
          </a:p>
          <a:p>
            <a:pPr lvl="1"/>
            <a:r>
              <a:rPr lang="en-US" sz="2000" dirty="0" smtClean="0"/>
              <a:t>Transmit: </a:t>
            </a:r>
            <a:r>
              <a:rPr lang="en-US" sz="2000" dirty="0" smtClean="0"/>
              <a:t>8.400-</a:t>
            </a:r>
            <a:r>
              <a:rPr lang="en-US" sz="2000" dirty="0" smtClean="0"/>
              <a:t>8.500 GHz</a:t>
            </a:r>
          </a:p>
          <a:p>
            <a:pPr lvl="1"/>
            <a:r>
              <a:rPr lang="en-US" sz="2000" dirty="0" smtClean="0"/>
              <a:t>Deep Space and Near Earth</a:t>
            </a:r>
          </a:p>
          <a:p>
            <a:pPr lvl="2"/>
            <a:r>
              <a:rPr lang="en-US" sz="1600" dirty="0"/>
              <a:t>A</a:t>
            </a:r>
            <a:r>
              <a:rPr lang="en-US" sz="1600" dirty="0" smtClean="0"/>
              <a:t>ll channels supported</a:t>
            </a:r>
            <a:endParaRPr lang="en-US" sz="1600" dirty="0" smtClean="0"/>
          </a:p>
          <a:p>
            <a:r>
              <a:rPr lang="en-US" sz="2400" dirty="0" smtClean="0"/>
              <a:t>Prototype Test Results:</a:t>
            </a:r>
          </a:p>
          <a:p>
            <a:pPr lvl="1"/>
            <a:r>
              <a:rPr lang="en-US" sz="2000" dirty="0" smtClean="0"/>
              <a:t>Return Loss &gt; 18dB</a:t>
            </a:r>
          </a:p>
          <a:p>
            <a:pPr lvl="1"/>
            <a:r>
              <a:rPr lang="en-US" sz="2000" dirty="0" smtClean="0"/>
              <a:t>TX/RX Isolation &gt; 35dB</a:t>
            </a:r>
          </a:p>
          <a:p>
            <a:r>
              <a:rPr lang="en-US" sz="2400" dirty="0" smtClean="0"/>
              <a:t>Prototype Mass = 40g (each)</a:t>
            </a:r>
          </a:p>
        </p:txBody>
      </p:sp>
      <p:pic>
        <p:nvPicPr>
          <p:cNvPr id="6" name="Picture 5" descr="P1020380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399" y="2212779"/>
            <a:ext cx="3902035" cy="292652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8415" y="4831529"/>
            <a:ext cx="114685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RX Antenna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375211" y="2978565"/>
            <a:ext cx="113622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TX Antenna</a:t>
            </a:r>
            <a:endParaRPr lang="en-US" sz="1400" dirty="0"/>
          </a:p>
        </p:txBody>
      </p:sp>
      <p:cxnSp>
        <p:nvCxnSpPr>
          <p:cNvPr id="12" name="Straight Arrow Connector 11"/>
          <p:cNvCxnSpPr>
            <a:stCxn id="10" idx="3"/>
          </p:cNvCxnSpPr>
          <p:nvPr/>
        </p:nvCxnSpPr>
        <p:spPr>
          <a:xfrm>
            <a:off x="1511433" y="3132454"/>
            <a:ext cx="473840" cy="1"/>
          </a:xfrm>
          <a:prstGeom prst="straightConnector1">
            <a:avLst/>
          </a:prstGeom>
          <a:ln w="9525"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9" idx="3"/>
          </p:cNvCxnSpPr>
          <p:nvPr/>
        </p:nvCxnSpPr>
        <p:spPr>
          <a:xfrm flipV="1">
            <a:off x="1985273" y="4139421"/>
            <a:ext cx="944183" cy="845997"/>
          </a:xfrm>
          <a:prstGeom prst="straightConnector1">
            <a:avLst/>
          </a:prstGeom>
          <a:ln w="9525"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54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5655"/>
          </a:xfrm>
        </p:spPr>
        <p:txBody>
          <a:bodyPr>
            <a:noAutofit/>
          </a:bodyPr>
          <a:lstStyle/>
          <a:p>
            <a:r>
              <a:rPr lang="en-US" sz="4000" dirty="0" smtClean="0"/>
              <a:t>Iris Specs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3501"/>
            <a:ext cx="8229600" cy="5443773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CubeSat Compatible</a:t>
            </a:r>
          </a:p>
          <a:p>
            <a:pPr lvl="1"/>
            <a:r>
              <a:rPr lang="en-US" dirty="0" smtClean="0"/>
              <a:t>&lt; 0.5 </a:t>
            </a:r>
            <a:r>
              <a:rPr lang="en-US" dirty="0" smtClean="0"/>
              <a:t>U + antennas</a:t>
            </a:r>
          </a:p>
          <a:p>
            <a:pPr lvl="1"/>
            <a:r>
              <a:rPr lang="en-US" dirty="0" smtClean="0"/>
              <a:t>&lt; 5</a:t>
            </a:r>
            <a:r>
              <a:rPr lang="en-US" dirty="0" smtClean="0"/>
              <a:t>00 </a:t>
            </a:r>
            <a:r>
              <a:rPr lang="en-US" dirty="0" smtClean="0"/>
              <a:t>g</a:t>
            </a:r>
          </a:p>
          <a:p>
            <a:pPr lvl="1"/>
            <a:r>
              <a:rPr lang="en-US" dirty="0" smtClean="0"/>
              <a:t>12.8</a:t>
            </a:r>
            <a:r>
              <a:rPr lang="en-US" dirty="0" smtClean="0"/>
              <a:t> </a:t>
            </a:r>
            <a:r>
              <a:rPr lang="en-US" dirty="0" smtClean="0"/>
              <a:t>W </a:t>
            </a:r>
            <a:r>
              <a:rPr lang="en-US" dirty="0" smtClean="0"/>
              <a:t>DC in for full </a:t>
            </a:r>
            <a:r>
              <a:rPr lang="en-US" dirty="0" err="1" smtClean="0"/>
              <a:t>transpond</a:t>
            </a:r>
            <a:r>
              <a:rPr lang="en-US" dirty="0" smtClean="0"/>
              <a:t>, </a:t>
            </a:r>
            <a:r>
              <a:rPr lang="en-US" dirty="0" smtClean="0"/>
              <a:t>6.4 W</a:t>
            </a:r>
            <a:r>
              <a:rPr lang="en-US" dirty="0" smtClean="0"/>
              <a:t> receive only</a:t>
            </a:r>
            <a:endParaRPr lang="en-US" dirty="0" smtClean="0"/>
          </a:p>
          <a:p>
            <a:r>
              <a:rPr lang="en-US" dirty="0" smtClean="0"/>
              <a:t>DSN Compatible</a:t>
            </a:r>
          </a:p>
          <a:p>
            <a:pPr lvl="1"/>
            <a:r>
              <a:rPr lang="en-US" dirty="0" smtClean="0"/>
              <a:t>Navigation</a:t>
            </a:r>
          </a:p>
          <a:p>
            <a:pPr lvl="2"/>
            <a:r>
              <a:rPr lang="en-US" dirty="0" smtClean="0"/>
              <a:t>Full duplex Doppler, Ranging</a:t>
            </a:r>
          </a:p>
          <a:p>
            <a:pPr lvl="2"/>
            <a:r>
              <a:rPr lang="en-US" dirty="0" smtClean="0"/>
              <a:t>V2 to support Delta-DOR</a:t>
            </a:r>
          </a:p>
          <a:p>
            <a:pPr lvl="1"/>
            <a:r>
              <a:rPr lang="en-US" dirty="0" smtClean="0"/>
              <a:t>Telecomm </a:t>
            </a:r>
            <a:r>
              <a:rPr lang="en-US" dirty="0" smtClean="0"/>
              <a:t>performance</a:t>
            </a:r>
          </a:p>
          <a:p>
            <a:pPr lvl="2"/>
            <a:r>
              <a:rPr lang="en-US" dirty="0" smtClean="0"/>
              <a:t>62.5 </a:t>
            </a:r>
            <a:r>
              <a:rPr lang="en-US" dirty="0" smtClean="0"/>
              <a:t>– 256k bps </a:t>
            </a:r>
            <a:r>
              <a:rPr lang="en-US" dirty="0" smtClean="0"/>
              <a:t>telemetry, subcarrier, low rate tones to 8 Mbps available</a:t>
            </a:r>
            <a:endParaRPr lang="en-US" dirty="0" smtClean="0"/>
          </a:p>
          <a:p>
            <a:pPr lvl="2"/>
            <a:r>
              <a:rPr lang="en-US" dirty="0" smtClean="0"/>
              <a:t>1000 bps </a:t>
            </a:r>
            <a:r>
              <a:rPr lang="en-US" dirty="0" smtClean="0"/>
              <a:t>command, other rates available when needed</a:t>
            </a:r>
          </a:p>
          <a:p>
            <a:pPr lvl="2"/>
            <a:r>
              <a:rPr lang="en-US" dirty="0" smtClean="0"/>
              <a:t>25 </a:t>
            </a:r>
            <a:r>
              <a:rPr lang="en-US" dirty="0" err="1" smtClean="0"/>
              <a:t>dBm</a:t>
            </a:r>
            <a:r>
              <a:rPr lang="en-US" dirty="0" smtClean="0"/>
              <a:t> transmit, higher power available for more DC input</a:t>
            </a:r>
          </a:p>
          <a:p>
            <a:pPr lvl="2"/>
            <a:r>
              <a:rPr lang="en-US" dirty="0" smtClean="0"/>
              <a:t>-130 </a:t>
            </a:r>
            <a:r>
              <a:rPr lang="en-US" dirty="0" err="1" smtClean="0"/>
              <a:t>dBm</a:t>
            </a:r>
            <a:r>
              <a:rPr lang="en-US" dirty="0" smtClean="0"/>
              <a:t> receive sensitivity</a:t>
            </a:r>
            <a:endParaRPr lang="en-US" dirty="0" smtClean="0"/>
          </a:p>
          <a:p>
            <a:r>
              <a:rPr lang="en-US" dirty="0" smtClean="0"/>
              <a:t>Software Defined Radio</a:t>
            </a:r>
          </a:p>
          <a:p>
            <a:pPr lvl="1"/>
            <a:r>
              <a:rPr lang="en-US" dirty="0" smtClean="0"/>
              <a:t>Future versions </a:t>
            </a:r>
            <a:r>
              <a:rPr lang="en-US" dirty="0" smtClean="0"/>
              <a:t>to be reconfigurable in flight</a:t>
            </a:r>
          </a:p>
          <a:p>
            <a:pPr lvl="1"/>
            <a:r>
              <a:rPr lang="en-US" dirty="0" smtClean="0"/>
              <a:t>SPI interface to C&amp;DH</a:t>
            </a:r>
          </a:p>
          <a:p>
            <a:pPr lvl="2"/>
            <a:r>
              <a:rPr lang="en-US" dirty="0" smtClean="0"/>
              <a:t>C&amp;DH thread performs framing and protocol</a:t>
            </a:r>
            <a:endParaRPr lang="en-US" dirty="0" smtClean="0"/>
          </a:p>
          <a:p>
            <a:pPr lvl="1"/>
            <a:r>
              <a:rPr lang="en-US" dirty="0" err="1" smtClean="0"/>
              <a:t>Multimission</a:t>
            </a:r>
            <a:r>
              <a:rPr lang="en-US" dirty="0" smtClean="0"/>
              <a:t> Telecommunications Interface (MTIF</a:t>
            </a:r>
            <a:r>
              <a:rPr lang="en-US" dirty="0" smtClean="0"/>
              <a:t>) FPGA code</a:t>
            </a:r>
            <a:endParaRPr lang="en-US" dirty="0" smtClean="0"/>
          </a:p>
          <a:p>
            <a:pPr lvl="2"/>
            <a:r>
              <a:rPr lang="en-US" dirty="0" smtClean="0"/>
              <a:t>Handles standard </a:t>
            </a:r>
            <a:r>
              <a:rPr lang="en-US" dirty="0" smtClean="0"/>
              <a:t>coding</a:t>
            </a:r>
          </a:p>
          <a:p>
            <a:r>
              <a:rPr lang="en-US" dirty="0" smtClean="0"/>
              <a:t>COTS parts with “path to flight”</a:t>
            </a:r>
            <a:endParaRPr lang="en-US" dirty="0" smtClean="0"/>
          </a:p>
          <a:p>
            <a:r>
              <a:rPr lang="en-US" dirty="0" smtClean="0"/>
              <a:t>Developed January ‘13 – March </a:t>
            </a:r>
            <a:r>
              <a:rPr lang="fr-FR" dirty="0" smtClean="0"/>
              <a:t>’</a:t>
            </a:r>
            <a:r>
              <a:rPr lang="en-US" dirty="0" smtClean="0"/>
              <a:t>14, first mission:  INSPIRE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086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194803" y="540647"/>
            <a:ext cx="1747387" cy="180611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0277" y="1519341"/>
            <a:ext cx="2862351" cy="41109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5372"/>
            <a:ext cx="8229600" cy="52588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INSPIRE CubeSat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90903" y="1995169"/>
            <a:ext cx="2414979" cy="31239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Overview:</a:t>
            </a:r>
          </a:p>
          <a:p>
            <a:r>
              <a:rPr lang="en-US" sz="1600" b="1" dirty="0" smtClean="0"/>
              <a:t>Volume: </a:t>
            </a:r>
            <a:r>
              <a:rPr lang="en-US" sz="1600" dirty="0" smtClean="0"/>
              <a:t>3U (10x10x30cm)</a:t>
            </a:r>
          </a:p>
          <a:p>
            <a:r>
              <a:rPr lang="en-US" sz="1600" b="1" dirty="0" smtClean="0"/>
              <a:t>Mass: </a:t>
            </a:r>
            <a:r>
              <a:rPr lang="en-US" sz="1600" dirty="0" smtClean="0"/>
              <a:t>4.4 kg</a:t>
            </a:r>
          </a:p>
          <a:p>
            <a:r>
              <a:rPr lang="en-US" sz="1600" b="1" dirty="0" smtClean="0"/>
              <a:t>Power Generation: </a:t>
            </a:r>
          </a:p>
          <a:p>
            <a:r>
              <a:rPr lang="en-US" sz="1600" b="1" dirty="0"/>
              <a:t> </a:t>
            </a:r>
            <a:r>
              <a:rPr lang="en-US" sz="1600" b="1" dirty="0" smtClean="0"/>
              <a:t>   </a:t>
            </a:r>
            <a:r>
              <a:rPr lang="en-US" sz="1600" dirty="0" smtClean="0"/>
              <a:t> 3 Axis Stabilized: 20 W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   Tumbling: 13 W</a:t>
            </a:r>
          </a:p>
          <a:p>
            <a:r>
              <a:rPr lang="en-US" sz="1600" b="1" dirty="0" smtClean="0"/>
              <a:t>Data Rate: </a:t>
            </a:r>
            <a:r>
              <a:rPr lang="en-US" sz="1600" dirty="0"/>
              <a:t>62</a:t>
            </a:r>
            <a:r>
              <a:rPr lang="en-US" sz="1600" dirty="0" smtClean="0"/>
              <a:t>-256000 </a:t>
            </a:r>
            <a:r>
              <a:rPr lang="en-US" sz="1600" dirty="0"/>
              <a:t>bps</a:t>
            </a:r>
          </a:p>
          <a:p>
            <a:endParaRPr lang="en-US" sz="1100" dirty="0"/>
          </a:p>
          <a:p>
            <a:r>
              <a:rPr lang="en-US" sz="1600" b="1" u="sng" dirty="0" smtClean="0"/>
              <a:t>Operations: </a:t>
            </a:r>
          </a:p>
          <a:p>
            <a:r>
              <a:rPr lang="en-US" sz="1400" b="1" dirty="0" smtClean="0"/>
              <a:t>Primary: </a:t>
            </a:r>
            <a:r>
              <a:rPr lang="en-US" sz="1400" dirty="0" smtClean="0"/>
              <a:t>DSN</a:t>
            </a:r>
          </a:p>
          <a:p>
            <a:r>
              <a:rPr lang="en-US" sz="1400" b="1" dirty="0" smtClean="0"/>
              <a:t>Secondary </a:t>
            </a:r>
            <a:r>
              <a:rPr lang="en-US" sz="1400" dirty="0" smtClean="0"/>
              <a:t>(Receive only): DSS</a:t>
            </a:r>
            <a:r>
              <a:rPr lang="en-US" sz="1400" dirty="0"/>
              <a:t>-13 (</a:t>
            </a:r>
            <a:r>
              <a:rPr lang="en-US" sz="1400" dirty="0" smtClean="0"/>
              <a:t>JPL), &amp; Peach Mountain (U. Michigan)</a:t>
            </a:r>
            <a:endParaRPr lang="en-US" sz="1400" dirty="0"/>
          </a:p>
        </p:txBody>
      </p:sp>
      <p:pic>
        <p:nvPicPr>
          <p:cNvPr id="78" name="Picture 7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6315" y="3484676"/>
            <a:ext cx="1346738" cy="1082736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5021" y="3070092"/>
            <a:ext cx="1194311" cy="1243516"/>
          </a:xfrm>
          <a:prstGeom prst="rect">
            <a:avLst/>
          </a:prstGeom>
        </p:spPr>
      </p:pic>
      <p:cxnSp>
        <p:nvCxnSpPr>
          <p:cNvPr id="80" name="Straight Arrow Connector 79"/>
          <p:cNvCxnSpPr>
            <a:stCxn id="78" idx="1"/>
          </p:cNvCxnSpPr>
          <p:nvPr/>
        </p:nvCxnSpPr>
        <p:spPr>
          <a:xfrm flipH="1">
            <a:off x="6390088" y="4026044"/>
            <a:ext cx="1206227" cy="7860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2599726" y="2669705"/>
            <a:ext cx="11755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Cold-Gas ACS </a:t>
            </a:r>
            <a:endParaRPr lang="en-US" sz="1400" dirty="0"/>
          </a:p>
        </p:txBody>
      </p:sp>
      <p:sp>
        <p:nvSpPr>
          <p:cNvPr id="82" name="TextBox 81"/>
          <p:cNvSpPr txBox="1"/>
          <p:nvPr/>
        </p:nvSpPr>
        <p:spPr>
          <a:xfrm>
            <a:off x="7521329" y="4505298"/>
            <a:ext cx="1461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Processing Board 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2445591" y="4251378"/>
            <a:ext cx="21852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C&amp;DH + Watchdog Board +</a:t>
            </a:r>
          </a:p>
          <a:p>
            <a:pPr algn="ctr"/>
            <a:r>
              <a:rPr lang="en-US" sz="1400" b="1" dirty="0" smtClean="0"/>
              <a:t>Lithium UHF</a:t>
            </a:r>
            <a:endParaRPr lang="en-US" sz="1400" dirty="0"/>
          </a:p>
        </p:txBody>
      </p:sp>
      <p:sp>
        <p:nvSpPr>
          <p:cNvPr id="84" name="TextBox 83"/>
          <p:cNvSpPr txBox="1"/>
          <p:nvPr/>
        </p:nvSpPr>
        <p:spPr>
          <a:xfrm>
            <a:off x="4994101" y="5704026"/>
            <a:ext cx="21082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Deployable Solar Panels + </a:t>
            </a:r>
          </a:p>
          <a:p>
            <a:pPr algn="ctr"/>
            <a:r>
              <a:rPr lang="en-US" sz="1400" b="1" dirty="0" smtClean="0"/>
              <a:t>Structure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2475882" y="6157001"/>
            <a:ext cx="27238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Iris </a:t>
            </a:r>
            <a:r>
              <a:rPr lang="en-US" sz="1400" b="1" dirty="0" err="1" smtClean="0"/>
              <a:t>Nav</a:t>
            </a:r>
            <a:r>
              <a:rPr lang="en-US" sz="1400" b="1" dirty="0" smtClean="0"/>
              <a:t>/</a:t>
            </a:r>
            <a:r>
              <a:rPr lang="en-US" sz="1400" b="1" dirty="0" err="1" smtClean="0"/>
              <a:t>Comm</a:t>
            </a:r>
            <a:r>
              <a:rPr lang="en-US" sz="1400" b="1" dirty="0"/>
              <a:t> </a:t>
            </a:r>
            <a:r>
              <a:rPr lang="en-US" sz="1400" b="1" dirty="0" smtClean="0"/>
              <a:t>X-Band Radio </a:t>
            </a:r>
            <a:r>
              <a:rPr lang="en-US" sz="1400" dirty="0" smtClean="0"/>
              <a:t>(JPL)</a:t>
            </a:r>
            <a:endParaRPr lang="en-US" sz="1400" dirty="0"/>
          </a:p>
        </p:txBody>
      </p:sp>
      <p:cxnSp>
        <p:nvCxnSpPr>
          <p:cNvPr id="86" name="Straight Arrow Connector 85"/>
          <p:cNvCxnSpPr/>
          <p:nvPr/>
        </p:nvCxnSpPr>
        <p:spPr>
          <a:xfrm flipV="1">
            <a:off x="4304553" y="5038981"/>
            <a:ext cx="1555623" cy="69826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/>
          <p:cNvGrpSpPr/>
          <p:nvPr/>
        </p:nvGrpSpPr>
        <p:grpSpPr>
          <a:xfrm>
            <a:off x="6248400" y="4567412"/>
            <a:ext cx="2907575" cy="2338871"/>
            <a:chOff x="5406631" y="2903311"/>
            <a:chExt cx="2907575" cy="2338871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754546" y="3287003"/>
              <a:ext cx="1101529" cy="1505844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6211071" y="4718962"/>
              <a:ext cx="21031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 smtClean="0"/>
                <a:t>Electrical Power System + </a:t>
              </a:r>
            </a:p>
            <a:p>
              <a:pPr algn="ctr"/>
              <a:r>
                <a:rPr lang="en-US" sz="1400" b="1" dirty="0" smtClean="0"/>
                <a:t>Battery Board</a:t>
              </a:r>
              <a:endParaRPr lang="en-US" sz="1400" dirty="0"/>
            </a:p>
          </p:txBody>
        </p:sp>
        <p:cxnSp>
          <p:nvCxnSpPr>
            <p:cNvPr id="90" name="Straight Arrow Connector 89"/>
            <p:cNvCxnSpPr>
              <a:stCxn id="88" idx="1"/>
            </p:cNvCxnSpPr>
            <p:nvPr/>
          </p:nvCxnSpPr>
          <p:spPr>
            <a:xfrm flipH="1" flipV="1">
              <a:off x="5406631" y="3110497"/>
              <a:ext cx="1347915" cy="92942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>
              <a:stCxn id="88" idx="1"/>
            </p:cNvCxnSpPr>
            <p:nvPr/>
          </p:nvCxnSpPr>
          <p:spPr>
            <a:xfrm flipH="1" flipV="1">
              <a:off x="5547456" y="2903311"/>
              <a:ext cx="1207090" cy="1136614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Group 91"/>
          <p:cNvGrpSpPr/>
          <p:nvPr/>
        </p:nvGrpSpPr>
        <p:grpSpPr>
          <a:xfrm>
            <a:off x="6534736" y="1646454"/>
            <a:ext cx="2299423" cy="756296"/>
            <a:chOff x="5460941" y="2580711"/>
            <a:chExt cx="2299423" cy="756296"/>
          </a:xfrm>
        </p:grpSpPr>
        <p:sp>
          <p:nvSpPr>
            <p:cNvPr id="93" name="TextBox 92"/>
            <p:cNvSpPr txBox="1"/>
            <p:nvPr/>
          </p:nvSpPr>
          <p:spPr>
            <a:xfrm>
              <a:off x="6446671" y="2753181"/>
              <a:ext cx="13136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Magnetometer</a:t>
              </a:r>
              <a:endParaRPr lang="en-US" sz="1400" dirty="0"/>
            </a:p>
          </p:txBody>
        </p:sp>
        <p:cxnSp>
          <p:nvCxnSpPr>
            <p:cNvPr id="94" name="Straight Arrow Connector 93"/>
            <p:cNvCxnSpPr/>
            <p:nvPr/>
          </p:nvCxnSpPr>
          <p:spPr>
            <a:xfrm flipH="1">
              <a:off x="5460941" y="2580711"/>
              <a:ext cx="934076" cy="756296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5" name="TextBox 94"/>
          <p:cNvSpPr txBox="1"/>
          <p:nvPr/>
        </p:nvSpPr>
        <p:spPr>
          <a:xfrm>
            <a:off x="7706877" y="3026819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Star Tracker </a:t>
            </a:r>
          </a:p>
        </p:txBody>
      </p:sp>
      <p:cxnSp>
        <p:nvCxnSpPr>
          <p:cNvPr id="96" name="Straight Arrow Connector 95"/>
          <p:cNvCxnSpPr>
            <a:stCxn id="7" idx="1"/>
          </p:cNvCxnSpPr>
          <p:nvPr/>
        </p:nvCxnSpPr>
        <p:spPr>
          <a:xfrm flipH="1">
            <a:off x="6265210" y="2700816"/>
            <a:ext cx="1434826" cy="107341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>
            <a:off x="4252746" y="2402750"/>
            <a:ext cx="1789469" cy="82374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>
            <a:off x="4099332" y="3839272"/>
            <a:ext cx="1995795" cy="40818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4889627" y="832470"/>
            <a:ext cx="2305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X-Band Patch Antennas </a:t>
            </a:r>
            <a:r>
              <a:rPr lang="en-US" sz="1400" dirty="0"/>
              <a:t>(JPL</a:t>
            </a:r>
            <a:r>
              <a:rPr lang="en-US" sz="1400" dirty="0" smtClean="0"/>
              <a:t>)</a:t>
            </a:r>
            <a:endParaRPr lang="en-US" sz="1400" b="1" dirty="0" smtClean="0"/>
          </a:p>
          <a:p>
            <a:pPr algn="ctr"/>
            <a:r>
              <a:rPr lang="en-US" sz="1400" dirty="0" smtClean="0"/>
              <a:t>[two </a:t>
            </a:r>
            <a:r>
              <a:rPr lang="en-US" sz="1400" dirty="0"/>
              <a:t>s</a:t>
            </a:r>
            <a:r>
              <a:rPr lang="en-US" sz="1400" dirty="0" smtClean="0"/>
              <a:t>ets]</a:t>
            </a:r>
            <a:endParaRPr lang="en-US" sz="1400" dirty="0"/>
          </a:p>
        </p:txBody>
      </p:sp>
      <p:cxnSp>
        <p:nvCxnSpPr>
          <p:cNvPr id="101" name="Straight Arrow Connector 100"/>
          <p:cNvCxnSpPr>
            <a:stCxn id="99" idx="2"/>
          </p:cNvCxnSpPr>
          <p:nvPr/>
        </p:nvCxnSpPr>
        <p:spPr>
          <a:xfrm>
            <a:off x="6042215" y="1355690"/>
            <a:ext cx="206185" cy="46323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4028835" y="1067712"/>
            <a:ext cx="11772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UHF Antenna</a:t>
            </a:r>
          </a:p>
        </p:txBody>
      </p:sp>
      <p:cxnSp>
        <p:nvCxnSpPr>
          <p:cNvPr id="103" name="Straight Arrow Connector 102"/>
          <p:cNvCxnSpPr>
            <a:stCxn id="102" idx="3"/>
          </p:cNvCxnSpPr>
          <p:nvPr/>
        </p:nvCxnSpPr>
        <p:spPr>
          <a:xfrm>
            <a:off x="5206035" y="1221601"/>
            <a:ext cx="654141" cy="369331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" name="Picture 103" descr="development electronics.jpg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82366" y="540647"/>
            <a:ext cx="1272158" cy="1362103"/>
          </a:xfrm>
          <a:prstGeom prst="rect">
            <a:avLst/>
          </a:prstGeom>
        </p:spPr>
      </p:pic>
      <p:pic>
        <p:nvPicPr>
          <p:cNvPr id="105" name="Picture 104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82514" y="1419138"/>
            <a:ext cx="1470232" cy="1281678"/>
          </a:xfrm>
          <a:prstGeom prst="rect">
            <a:avLst/>
          </a:prstGeom>
        </p:spPr>
      </p:pic>
      <p:pic>
        <p:nvPicPr>
          <p:cNvPr id="7" name="Picture 6" descr="Screen shot 2013-08-14 at 10.45.09 AM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0036" y="2300349"/>
            <a:ext cx="1072379" cy="800933"/>
          </a:xfrm>
          <a:prstGeom prst="rect">
            <a:avLst/>
          </a:prstGeom>
        </p:spPr>
      </p:pic>
      <p:pic>
        <p:nvPicPr>
          <p:cNvPr id="38" name="Content Placeholder 6"/>
          <p:cNvPicPr>
            <a:picLocks noGrp="1" noChangeAspect="1"/>
          </p:cNvPicPr>
          <p:nvPr>
            <p:ph sz="half" idx="1"/>
          </p:nvPr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58422" y="4774598"/>
            <a:ext cx="1672139" cy="1466771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74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Future </a:t>
            </a:r>
            <a:r>
              <a:rPr lang="en-US" dirty="0" smtClean="0"/>
              <a:t>Missions in Study – Iris</a:t>
            </a:r>
            <a:br>
              <a:rPr lang="en-US" dirty="0" smtClean="0"/>
            </a:br>
            <a:r>
              <a:rPr lang="en-US" sz="2700" dirty="0" smtClean="0"/>
              <a:t>(none yet approved)</a:t>
            </a:r>
            <a:endParaRPr 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Lunar Flashlight </a:t>
            </a:r>
            <a:r>
              <a:rPr lang="en-US" dirty="0" smtClean="0"/>
              <a:t>6U – </a:t>
            </a:r>
            <a:r>
              <a:rPr lang="en-US" dirty="0" smtClean="0"/>
              <a:t>south pole of the moon</a:t>
            </a:r>
          </a:p>
          <a:p>
            <a:pPr lvl="1"/>
            <a:r>
              <a:rPr lang="en-US" dirty="0" smtClean="0"/>
              <a:t>Iris @ 1W to same patch antennas</a:t>
            </a:r>
            <a:endParaRPr lang="en-US" dirty="0" smtClean="0"/>
          </a:p>
          <a:p>
            <a:r>
              <a:rPr lang="en-US" dirty="0" smtClean="0"/>
              <a:t>NEA </a:t>
            </a:r>
            <a:r>
              <a:rPr lang="en-US" dirty="0" smtClean="0"/>
              <a:t>Scout 6U </a:t>
            </a:r>
            <a:r>
              <a:rPr lang="en-US" dirty="0" smtClean="0"/>
              <a:t>– to an asteroid ~ 0.3 AU</a:t>
            </a:r>
          </a:p>
          <a:p>
            <a:pPr lvl="1"/>
            <a:r>
              <a:rPr lang="en-US" dirty="0" smtClean="0"/>
              <a:t>Iris @ 2W </a:t>
            </a:r>
            <a:r>
              <a:rPr lang="en-US" dirty="0" smtClean="0"/>
              <a:t>out and </a:t>
            </a:r>
            <a:r>
              <a:rPr lang="en-US" dirty="0" smtClean="0"/>
              <a:t>patch array gain antenna for downlink (~20 W DC in)</a:t>
            </a:r>
          </a:p>
          <a:p>
            <a:r>
              <a:rPr lang="en-US" dirty="0" smtClean="0"/>
              <a:t>Lunar </a:t>
            </a:r>
            <a:r>
              <a:rPr lang="en-US" dirty="0" err="1" smtClean="0"/>
              <a:t>Impactor</a:t>
            </a:r>
            <a:r>
              <a:rPr lang="en-US" dirty="0" smtClean="0"/>
              <a:t> </a:t>
            </a:r>
            <a:r>
              <a:rPr lang="en-US" dirty="0" smtClean="0"/>
              <a:t>3U (UCSC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Iris </a:t>
            </a:r>
            <a:r>
              <a:rPr lang="en-US" dirty="0" smtClean="0"/>
              <a:t>@ 1W </a:t>
            </a:r>
            <a:r>
              <a:rPr lang="en-US" dirty="0" smtClean="0"/>
              <a:t>with </a:t>
            </a:r>
            <a:r>
              <a:rPr lang="en-US" dirty="0" smtClean="0"/>
              <a:t>live streaming data </a:t>
            </a:r>
            <a:r>
              <a:rPr lang="en-US" dirty="0" smtClean="0"/>
              <a:t>feature</a:t>
            </a:r>
          </a:p>
          <a:p>
            <a:r>
              <a:rPr lang="en-US" dirty="0" smtClean="0"/>
              <a:t>Others in proposal or inquiry stage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687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80783"/>
          </a:xfrm>
        </p:spPr>
        <p:txBody>
          <a:bodyPr>
            <a:normAutofit/>
          </a:bodyPr>
          <a:lstStyle/>
          <a:p>
            <a:r>
              <a:rPr lang="en-US" sz="3600" dirty="0" smtClean="0"/>
              <a:t>Iris Downlink Rates</a:t>
            </a:r>
            <a:endParaRPr lang="en-US" sz="3600" dirty="0"/>
          </a:p>
        </p:txBody>
      </p:sp>
      <p:graphicFrame>
        <p:nvGraphicFramePr>
          <p:cNvPr id="7" name="Chart 6" title="bits per second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1435302"/>
              </p:ext>
            </p:extLst>
          </p:nvPr>
        </p:nvGraphicFramePr>
        <p:xfrm>
          <a:off x="-2667000" y="-1108075"/>
          <a:ext cx="14478000" cy="9074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555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SmallSats</a:t>
            </a:r>
            <a:r>
              <a:rPr lang="en-US" dirty="0" smtClean="0"/>
              <a:t> in Deep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800" dirty="0" smtClean="0"/>
              <a:t>Current Iris design – power levels – patches &lt;-&gt; DSN</a:t>
            </a:r>
          </a:p>
          <a:p>
            <a:pPr lvl="1"/>
            <a:r>
              <a:rPr lang="en-US" sz="1400" dirty="0" smtClean="0"/>
              <a:t>lunar or L1 appears to be the “sweet spot”</a:t>
            </a:r>
          </a:p>
          <a:p>
            <a:r>
              <a:rPr lang="en-US" sz="1800" dirty="0"/>
              <a:t>S</a:t>
            </a:r>
            <a:r>
              <a:rPr lang="en-US" sz="1800" dirty="0" smtClean="0"/>
              <a:t>imilar to proximity operations at planetary systems like Saturn or Jupiter</a:t>
            </a:r>
          </a:p>
          <a:p>
            <a:pPr lvl="1"/>
            <a:r>
              <a:rPr lang="en-US" sz="1400" dirty="0" smtClean="0"/>
              <a:t>UHF and S-Band variants are planned</a:t>
            </a:r>
          </a:p>
          <a:p>
            <a:r>
              <a:rPr lang="en-US" sz="1800" dirty="0" smtClean="0"/>
              <a:t>DTE to DSN ~1 AU (Venus, Mars, NEAs)</a:t>
            </a:r>
          </a:p>
          <a:p>
            <a:pPr lvl="1"/>
            <a:r>
              <a:rPr lang="en-US" sz="1400" dirty="0" smtClean="0"/>
              <a:t>Enabled by higher gain antennas</a:t>
            </a:r>
          </a:p>
          <a:p>
            <a:pPr lvl="2"/>
            <a:r>
              <a:rPr lang="en-US" sz="1200" dirty="0" smtClean="0"/>
              <a:t>and consequent pointing requirements, </a:t>
            </a:r>
            <a:r>
              <a:rPr lang="en-US" sz="1200" i="1" dirty="0" smtClean="0"/>
              <a:t>driven by transponder, not necessarily the science</a:t>
            </a:r>
          </a:p>
          <a:p>
            <a:pPr lvl="2"/>
            <a:r>
              <a:rPr lang="en-US" sz="1200" dirty="0" smtClean="0"/>
              <a:t>Such antennas are in development at JPL</a:t>
            </a:r>
          </a:p>
          <a:p>
            <a:pPr lvl="1"/>
            <a:r>
              <a:rPr lang="en-US" sz="1400" dirty="0"/>
              <a:t>F</a:t>
            </a:r>
            <a:r>
              <a:rPr lang="en-US" sz="1400" dirty="0" smtClean="0"/>
              <a:t>ew hundred bps data rates and navigation</a:t>
            </a:r>
          </a:p>
          <a:p>
            <a:pPr lvl="1"/>
            <a:r>
              <a:rPr lang="en-US" sz="1400" dirty="0" smtClean="0"/>
              <a:t>Further out at higher frequency (2x distance at </a:t>
            </a:r>
            <a:r>
              <a:rPr lang="en-US" sz="1400" dirty="0" err="1" smtClean="0"/>
              <a:t>Ka</a:t>
            </a:r>
            <a:r>
              <a:rPr lang="en-US" sz="1400" dirty="0" smtClean="0"/>
              <a:t>-Band) and better codes</a:t>
            </a:r>
          </a:p>
          <a:p>
            <a:r>
              <a:rPr lang="en-US" sz="1800" dirty="0" smtClean="0"/>
              <a:t>Smaller commercial / university apertures also possible</a:t>
            </a:r>
          </a:p>
          <a:p>
            <a:pPr lvl="1"/>
            <a:r>
              <a:rPr lang="en-US" sz="1400" dirty="0" smtClean="0"/>
              <a:t>Lower data rates than DSN</a:t>
            </a:r>
          </a:p>
          <a:p>
            <a:pPr lvl="1"/>
            <a:r>
              <a:rPr lang="en-US" sz="1400" dirty="0" smtClean="0"/>
              <a:t>“Transceiver mindset” – more ground equipment needed for navigation</a:t>
            </a:r>
          </a:p>
          <a:p>
            <a:r>
              <a:rPr lang="en-US" sz="1800" dirty="0" smtClean="0"/>
              <a:t>JPL can help with</a:t>
            </a:r>
          </a:p>
          <a:p>
            <a:pPr lvl="1"/>
            <a:r>
              <a:rPr lang="en-US" sz="1400" dirty="0" smtClean="0"/>
              <a:t>DSN coordination</a:t>
            </a:r>
          </a:p>
          <a:p>
            <a:pPr lvl="1"/>
            <a:r>
              <a:rPr lang="en-US" sz="1400" dirty="0" smtClean="0"/>
              <a:t>Mission design, analysis, navigation, and science tools</a:t>
            </a:r>
          </a:p>
          <a:p>
            <a:pPr lvl="1"/>
            <a:r>
              <a:rPr lang="en-US" sz="1400" dirty="0" smtClean="0"/>
              <a:t>Iris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403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DSN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earth station partner that makes deep space operations possible</a:t>
            </a:r>
          </a:p>
          <a:p>
            <a:r>
              <a:rPr lang="en-US" sz="2800" dirty="0" smtClean="0"/>
              <a:t>34 and 70 m apertures – high gains</a:t>
            </a:r>
          </a:p>
          <a:p>
            <a:pPr lvl="1"/>
            <a:r>
              <a:rPr lang="en-US" sz="2400" dirty="0" smtClean="0"/>
              <a:t>Precision pointing</a:t>
            </a:r>
          </a:p>
          <a:p>
            <a:r>
              <a:rPr lang="en-US" sz="2800" dirty="0" smtClean="0"/>
              <a:t>Quiet front ends – 45K </a:t>
            </a:r>
            <a:r>
              <a:rPr lang="en-US" sz="2800" i="1" dirty="0" smtClean="0"/>
              <a:t>system</a:t>
            </a:r>
            <a:r>
              <a:rPr lang="en-US" sz="2800" dirty="0" smtClean="0"/>
              <a:t> noise temperature</a:t>
            </a:r>
          </a:p>
          <a:p>
            <a:r>
              <a:rPr lang="en-US" sz="2800" dirty="0" smtClean="0"/>
              <a:t>High uplink power – 20 KW</a:t>
            </a:r>
          </a:p>
          <a:p>
            <a:r>
              <a:rPr lang="en-US" sz="2800" dirty="0" smtClean="0"/>
              <a:t>High performance coding and other modulation schemes, &gt; 10 dB of further improvements</a:t>
            </a:r>
          </a:p>
          <a:p>
            <a:r>
              <a:rPr lang="en-US" sz="2800" dirty="0" smtClean="0"/>
              <a:t>Worldwide, coordinated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908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/>
          <p:cNvSpPr>
            <a:spLocks noChangeArrowheads="1"/>
          </p:cNvSpPr>
          <p:nvPr/>
        </p:nvSpPr>
        <p:spPr bwMode="auto">
          <a:xfrm>
            <a:off x="0" y="685800"/>
            <a:ext cx="9144000" cy="6172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u="none">
              <a:solidFill>
                <a:srgbClr val="000000"/>
              </a:solidFill>
            </a:endParaRPr>
          </a:p>
        </p:txBody>
      </p:sp>
      <p:pic>
        <p:nvPicPr>
          <p:cNvPr id="717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" t="1646" r="3198" b="2510"/>
          <a:stretch>
            <a:fillRect/>
          </a:stretch>
        </p:blipFill>
        <p:spPr bwMode="auto">
          <a:xfrm>
            <a:off x="5399088" y="2517775"/>
            <a:ext cx="3635375" cy="214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4"/>
          <p:cNvSpPr txBox="1">
            <a:spLocks noChangeArrowheads="1"/>
          </p:cNvSpPr>
          <p:nvPr/>
        </p:nvSpPr>
        <p:spPr bwMode="auto">
          <a:xfrm>
            <a:off x="6934200" y="4419600"/>
            <a:ext cx="1981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 i="1" u="none">
                <a:solidFill>
                  <a:srgbClr val="FF0000"/>
                </a:solidFill>
              </a:rPr>
              <a:t>DSN Canberra</a:t>
            </a:r>
          </a:p>
        </p:txBody>
      </p:sp>
      <p:sp>
        <p:nvSpPr>
          <p:cNvPr id="7172" name="Rectangle 5"/>
          <p:cNvSpPr txBox="1">
            <a:spLocks noChangeArrowheads="1"/>
          </p:cNvSpPr>
          <p:nvPr/>
        </p:nvSpPr>
        <p:spPr bwMode="auto">
          <a:xfrm>
            <a:off x="0" y="0"/>
            <a:ext cx="9144000" cy="7286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 b="1" u="none"/>
              <a:t>Deep Space Network (DSN): Comprises DSN and Partner 34-70m tracking sites around the globe to provide continuous communication and navigation support</a:t>
            </a:r>
            <a:br>
              <a:rPr lang="en-US" sz="1800" b="1" u="none"/>
            </a:br>
            <a:endParaRPr lang="en-US" sz="1800" b="1" u="none"/>
          </a:p>
        </p:txBody>
      </p:sp>
      <p:pic>
        <p:nvPicPr>
          <p:cNvPr id="717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92"/>
          <a:stretch>
            <a:fillRect/>
          </a:stretch>
        </p:blipFill>
        <p:spPr bwMode="auto">
          <a:xfrm>
            <a:off x="3086100" y="1984375"/>
            <a:ext cx="36068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74" name="Group 8"/>
          <p:cNvGrpSpPr>
            <a:grpSpLocks/>
          </p:cNvGrpSpPr>
          <p:nvPr/>
        </p:nvGrpSpPr>
        <p:grpSpPr bwMode="auto">
          <a:xfrm>
            <a:off x="30163" y="2286000"/>
            <a:ext cx="3582987" cy="2286000"/>
            <a:chOff x="25" y="1598"/>
            <a:chExt cx="2257" cy="1440"/>
          </a:xfrm>
        </p:grpSpPr>
        <p:pic>
          <p:nvPicPr>
            <p:cNvPr id="7198" name="Picture 1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" y="1748"/>
              <a:ext cx="2223" cy="1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99" name="Freeform 11"/>
            <p:cNvSpPr>
              <a:spLocks/>
            </p:cNvSpPr>
            <p:nvPr/>
          </p:nvSpPr>
          <p:spPr bwMode="auto">
            <a:xfrm rot="881697">
              <a:off x="1477" y="1598"/>
              <a:ext cx="805" cy="643"/>
            </a:xfrm>
            <a:custGeom>
              <a:avLst/>
              <a:gdLst>
                <a:gd name="T0" fmla="*/ 0 w 1152"/>
                <a:gd name="T1" fmla="*/ 124 h 768"/>
                <a:gd name="T2" fmla="*/ 66 w 1152"/>
                <a:gd name="T3" fmla="*/ 0 h 768"/>
                <a:gd name="T4" fmla="*/ 9 w 1152"/>
                <a:gd name="T5" fmla="*/ 186 h 768"/>
                <a:gd name="T6" fmla="*/ 0 w 1152"/>
                <a:gd name="T7" fmla="*/ 124 h 76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2"/>
                <a:gd name="T13" fmla="*/ 0 h 768"/>
                <a:gd name="T14" fmla="*/ 1152 w 1152"/>
                <a:gd name="T15" fmla="*/ 768 h 76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2" h="768">
                  <a:moveTo>
                    <a:pt x="0" y="512"/>
                  </a:moveTo>
                  <a:lnTo>
                    <a:pt x="1152" y="0"/>
                  </a:lnTo>
                  <a:lnTo>
                    <a:pt x="160" y="768"/>
                  </a:lnTo>
                  <a:lnTo>
                    <a:pt x="0" y="512"/>
                  </a:lnTo>
                  <a:close/>
                </a:path>
              </a:pathLst>
            </a:custGeom>
            <a:solidFill>
              <a:srgbClr val="050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00" name="Text Box 9"/>
            <p:cNvSpPr txBox="1">
              <a:spLocks noChangeArrowheads="1"/>
            </p:cNvSpPr>
            <p:nvPr/>
          </p:nvSpPr>
          <p:spPr bwMode="auto">
            <a:xfrm>
              <a:off x="150" y="1694"/>
              <a:ext cx="1536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 u="sng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000" u="sng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000" u="sng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000" u="sng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000" u="sng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u="sng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u="sng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u="sng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u="sng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2000" b="1" i="1" u="none">
                  <a:solidFill>
                    <a:srgbClr val="0000FF"/>
                  </a:solidFill>
                </a:rPr>
                <a:t>California</a:t>
              </a:r>
            </a:p>
            <a:p>
              <a:pPr eaLnBrk="1" hangingPunct="1"/>
              <a:r>
                <a:rPr lang="en-US" sz="2000" b="1" i="1" u="none">
                  <a:solidFill>
                    <a:srgbClr val="0000FF"/>
                  </a:solidFill>
                </a:rPr>
                <a:t>DSN Goldstone</a:t>
              </a:r>
            </a:p>
          </p:txBody>
        </p:sp>
      </p:grpSp>
      <p:grpSp>
        <p:nvGrpSpPr>
          <p:cNvPr id="7175" name="Group 12"/>
          <p:cNvGrpSpPr>
            <a:grpSpLocks/>
          </p:cNvGrpSpPr>
          <p:nvPr/>
        </p:nvGrpSpPr>
        <p:grpSpPr bwMode="auto">
          <a:xfrm>
            <a:off x="3124200" y="2719388"/>
            <a:ext cx="2781300" cy="3890962"/>
            <a:chOff x="1869" y="1785"/>
            <a:chExt cx="1752" cy="2451"/>
          </a:xfrm>
        </p:grpSpPr>
        <p:sp>
          <p:nvSpPr>
            <p:cNvPr id="7195" name="Freeform 14"/>
            <p:cNvSpPr>
              <a:spLocks/>
            </p:cNvSpPr>
            <p:nvPr/>
          </p:nvSpPr>
          <p:spPr bwMode="auto">
            <a:xfrm rot="-320907">
              <a:off x="2269" y="1785"/>
              <a:ext cx="763" cy="1245"/>
            </a:xfrm>
            <a:custGeom>
              <a:avLst/>
              <a:gdLst>
                <a:gd name="T0" fmla="*/ 85 w 897"/>
                <a:gd name="T1" fmla="*/ 220 h 1599"/>
                <a:gd name="T2" fmla="*/ 0 w 897"/>
                <a:gd name="T3" fmla="*/ 195 h 1599"/>
                <a:gd name="T4" fmla="*/ 274 w 897"/>
                <a:gd name="T5" fmla="*/ 0 h 1599"/>
                <a:gd name="T6" fmla="*/ 0 60000 65536"/>
                <a:gd name="T7" fmla="*/ 0 60000 65536"/>
                <a:gd name="T8" fmla="*/ 0 60000 65536"/>
                <a:gd name="T9" fmla="*/ 0 w 897"/>
                <a:gd name="T10" fmla="*/ 0 h 1599"/>
                <a:gd name="T11" fmla="*/ 897 w 897"/>
                <a:gd name="T12" fmla="*/ 1599 h 15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97" h="1599">
                  <a:moveTo>
                    <a:pt x="280" y="1599"/>
                  </a:moveTo>
                  <a:lnTo>
                    <a:pt x="0" y="1415"/>
                  </a:lnTo>
                  <a:lnTo>
                    <a:pt x="897" y="0"/>
                  </a:lnTo>
                </a:path>
              </a:pathLst>
            </a:custGeom>
            <a:solidFill>
              <a:srgbClr val="009A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7196" name="Picture 1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3" t="1920" r="1337" b="1920"/>
            <a:stretch>
              <a:fillRect/>
            </a:stretch>
          </p:blipFill>
          <p:spPr bwMode="auto">
            <a:xfrm>
              <a:off x="1869" y="3020"/>
              <a:ext cx="1752" cy="1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97" name="Text Box 13"/>
            <p:cNvSpPr txBox="1">
              <a:spLocks noChangeArrowheads="1"/>
            </p:cNvSpPr>
            <p:nvPr/>
          </p:nvSpPr>
          <p:spPr bwMode="auto">
            <a:xfrm>
              <a:off x="1872" y="3984"/>
              <a:ext cx="1461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 u="sng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000" u="sng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000" u="sng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000" u="sng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000" u="sng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u="sng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u="sng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u="sng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u="sng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2000" b="1" i="1" u="none">
                  <a:solidFill>
                    <a:srgbClr val="00A400"/>
                  </a:solidFill>
                </a:rPr>
                <a:t>DSN Madrid</a:t>
              </a:r>
            </a:p>
          </p:txBody>
        </p:sp>
      </p:grpSp>
      <p:sp>
        <p:nvSpPr>
          <p:cNvPr id="7176" name="Freeform 17"/>
          <p:cNvSpPr>
            <a:spLocks/>
          </p:cNvSpPr>
          <p:nvPr/>
        </p:nvSpPr>
        <p:spPr bwMode="auto">
          <a:xfrm>
            <a:off x="6400800" y="3165475"/>
            <a:ext cx="990600" cy="720725"/>
          </a:xfrm>
          <a:custGeom>
            <a:avLst/>
            <a:gdLst>
              <a:gd name="T0" fmla="*/ 2147483647 w 376"/>
              <a:gd name="T1" fmla="*/ 2147483647 h 344"/>
              <a:gd name="T2" fmla="*/ 0 w 376"/>
              <a:gd name="T3" fmla="*/ 0 h 344"/>
              <a:gd name="T4" fmla="*/ 2147483647 w 376"/>
              <a:gd name="T5" fmla="*/ 2147483647 h 344"/>
              <a:gd name="T6" fmla="*/ 2147483647 w 376"/>
              <a:gd name="T7" fmla="*/ 2147483647 h 344"/>
              <a:gd name="T8" fmla="*/ 0 60000 65536"/>
              <a:gd name="T9" fmla="*/ 0 60000 65536"/>
              <a:gd name="T10" fmla="*/ 0 60000 65536"/>
              <a:gd name="T11" fmla="*/ 0 60000 65536"/>
              <a:gd name="T12" fmla="*/ 0 w 376"/>
              <a:gd name="T13" fmla="*/ 0 h 344"/>
              <a:gd name="T14" fmla="*/ 376 w 376"/>
              <a:gd name="T15" fmla="*/ 344 h 34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76" h="344">
                <a:moveTo>
                  <a:pt x="328" y="344"/>
                </a:moveTo>
                <a:lnTo>
                  <a:pt x="0" y="0"/>
                </a:lnTo>
                <a:lnTo>
                  <a:pt x="376" y="120"/>
                </a:lnTo>
                <a:lnTo>
                  <a:pt x="328" y="344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7177" name="Picture 1" descr="Malarguee_station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183188"/>
            <a:ext cx="188912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8" name="Freeform 14"/>
          <p:cNvSpPr>
            <a:spLocks/>
          </p:cNvSpPr>
          <p:nvPr/>
        </p:nvSpPr>
        <p:spPr bwMode="auto">
          <a:xfrm rot="-320907">
            <a:off x="1816100" y="3454400"/>
            <a:ext cx="2460625" cy="1738313"/>
          </a:xfrm>
          <a:custGeom>
            <a:avLst/>
            <a:gdLst>
              <a:gd name="T0" fmla="*/ 2147483647 w 897"/>
              <a:gd name="T1" fmla="*/ 2147483647 h 1599"/>
              <a:gd name="T2" fmla="*/ 0 w 897"/>
              <a:gd name="T3" fmla="*/ 2147483647 h 1599"/>
              <a:gd name="T4" fmla="*/ 2147483647 w 897"/>
              <a:gd name="T5" fmla="*/ 0 h 1599"/>
              <a:gd name="T6" fmla="*/ 0 60000 65536"/>
              <a:gd name="T7" fmla="*/ 0 60000 65536"/>
              <a:gd name="T8" fmla="*/ 0 60000 65536"/>
              <a:gd name="T9" fmla="*/ 0 w 897"/>
              <a:gd name="T10" fmla="*/ 0 h 1599"/>
              <a:gd name="T11" fmla="*/ 897 w 897"/>
              <a:gd name="T12" fmla="*/ 1599 h 159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97" h="1599">
                <a:moveTo>
                  <a:pt x="280" y="1599"/>
                </a:moveTo>
                <a:lnTo>
                  <a:pt x="0" y="1415"/>
                </a:lnTo>
                <a:lnTo>
                  <a:pt x="897" y="0"/>
                </a:lnTo>
              </a:path>
            </a:pathLst>
          </a:custGeom>
          <a:solidFill>
            <a:srgbClr val="66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9" name="Text Box 13"/>
          <p:cNvSpPr txBox="1">
            <a:spLocks noChangeArrowheads="1"/>
          </p:cNvSpPr>
          <p:nvPr/>
        </p:nvSpPr>
        <p:spPr bwMode="auto">
          <a:xfrm>
            <a:off x="533400" y="6411913"/>
            <a:ext cx="23193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i="1" u="none">
                <a:solidFill>
                  <a:srgbClr val="C000C0"/>
                </a:solidFill>
              </a:rPr>
              <a:t>ESA Malargue</a:t>
            </a:r>
            <a:endParaRPr lang="en-US" sz="1400" i="1" u="none">
              <a:solidFill>
                <a:srgbClr val="C000C0"/>
              </a:solidFill>
            </a:endParaRPr>
          </a:p>
        </p:txBody>
      </p:sp>
      <p:pic>
        <p:nvPicPr>
          <p:cNvPr id="7180" name="Picture 2" descr="Parkes-image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00913" y="5181600"/>
            <a:ext cx="1576387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1" name="Picture 3" descr="Goldstone_DSN_antenna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31763" y="3690938"/>
            <a:ext cx="1697037" cy="133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2" name="Text Box 13"/>
          <p:cNvSpPr txBox="1">
            <a:spLocks noChangeArrowheads="1"/>
          </p:cNvSpPr>
          <p:nvPr/>
        </p:nvSpPr>
        <p:spPr bwMode="auto">
          <a:xfrm>
            <a:off x="6858000" y="4811713"/>
            <a:ext cx="23193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 i="1" u="none">
                <a:solidFill>
                  <a:srgbClr val="FF0000"/>
                </a:solidFill>
              </a:rPr>
              <a:t>DSN/CSIRO Parkes</a:t>
            </a:r>
            <a:endParaRPr lang="en-US" sz="1400" b="1" i="1" u="none">
              <a:solidFill>
                <a:srgbClr val="FF0000"/>
              </a:solidFill>
            </a:endParaRPr>
          </a:p>
        </p:txBody>
      </p:sp>
      <p:pic>
        <p:nvPicPr>
          <p:cNvPr id="7183" name="Picture 4" descr="CEB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863" y="5835650"/>
            <a:ext cx="1277937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4" name="Text Box 13"/>
          <p:cNvSpPr txBox="1">
            <a:spLocks noChangeArrowheads="1"/>
          </p:cNvSpPr>
          <p:nvPr/>
        </p:nvSpPr>
        <p:spPr bwMode="auto">
          <a:xfrm>
            <a:off x="5300663" y="5486400"/>
            <a:ext cx="178593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 i="1" u="none">
                <a:solidFill>
                  <a:srgbClr val="00A400"/>
                </a:solidFill>
              </a:rPr>
              <a:t>ESA Cebreros</a:t>
            </a:r>
            <a:endParaRPr lang="en-US" sz="1400" b="1" i="1" u="none">
              <a:solidFill>
                <a:srgbClr val="00A400"/>
              </a:solidFill>
            </a:endParaRPr>
          </a:p>
        </p:txBody>
      </p:sp>
      <p:pic>
        <p:nvPicPr>
          <p:cNvPr id="7185" name="Picture 5" descr="DSGSl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720850"/>
            <a:ext cx="126206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6" name="Text Box 13"/>
          <p:cNvSpPr txBox="1">
            <a:spLocks noChangeArrowheads="1"/>
          </p:cNvSpPr>
          <p:nvPr/>
        </p:nvSpPr>
        <p:spPr bwMode="auto">
          <a:xfrm rot="10800000" flipV="1">
            <a:off x="7162800" y="1306513"/>
            <a:ext cx="23352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 i="1" u="none">
                <a:solidFill>
                  <a:srgbClr val="FF0000"/>
                </a:solidFill>
              </a:rPr>
              <a:t>ESA New Norcia</a:t>
            </a:r>
            <a:endParaRPr lang="en-US" sz="1400" b="1" i="1" u="none">
              <a:solidFill>
                <a:srgbClr val="FF0000"/>
              </a:solidFill>
            </a:endParaRPr>
          </a:p>
        </p:txBody>
      </p:sp>
      <p:pic>
        <p:nvPicPr>
          <p:cNvPr id="7187" name="Picture 6" descr="350px-The_64_m_antenna_at_Usuda_Deep_Space_Center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073150"/>
            <a:ext cx="1320800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8" name="Freeform 17"/>
          <p:cNvSpPr>
            <a:spLocks/>
          </p:cNvSpPr>
          <p:nvPr/>
        </p:nvSpPr>
        <p:spPr bwMode="auto">
          <a:xfrm flipH="1" flipV="1">
            <a:off x="4953000" y="1524000"/>
            <a:ext cx="1524000" cy="762000"/>
          </a:xfrm>
          <a:custGeom>
            <a:avLst/>
            <a:gdLst>
              <a:gd name="T0" fmla="*/ 2147483647 w 376"/>
              <a:gd name="T1" fmla="*/ 2147483647 h 344"/>
              <a:gd name="T2" fmla="*/ 0 w 376"/>
              <a:gd name="T3" fmla="*/ 0 h 344"/>
              <a:gd name="T4" fmla="*/ 2147483647 w 376"/>
              <a:gd name="T5" fmla="*/ 2147483647 h 344"/>
              <a:gd name="T6" fmla="*/ 2147483647 w 376"/>
              <a:gd name="T7" fmla="*/ 2147483647 h 344"/>
              <a:gd name="T8" fmla="*/ 0 60000 65536"/>
              <a:gd name="T9" fmla="*/ 0 60000 65536"/>
              <a:gd name="T10" fmla="*/ 0 60000 65536"/>
              <a:gd name="T11" fmla="*/ 0 60000 65536"/>
              <a:gd name="T12" fmla="*/ 0 w 376"/>
              <a:gd name="T13" fmla="*/ 0 h 344"/>
              <a:gd name="T14" fmla="*/ 376 w 376"/>
              <a:gd name="T15" fmla="*/ 344 h 34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76" h="344">
                <a:moveTo>
                  <a:pt x="328" y="344"/>
                </a:moveTo>
                <a:lnTo>
                  <a:pt x="0" y="0"/>
                </a:lnTo>
                <a:lnTo>
                  <a:pt x="376" y="120"/>
                </a:lnTo>
                <a:lnTo>
                  <a:pt x="328" y="344"/>
                </a:lnTo>
                <a:close/>
              </a:path>
            </a:pathLst>
          </a:cu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9" name="Text Box 13"/>
          <p:cNvSpPr txBox="1">
            <a:spLocks noChangeArrowheads="1"/>
          </p:cNvSpPr>
          <p:nvPr/>
        </p:nvSpPr>
        <p:spPr bwMode="auto">
          <a:xfrm rot="10800000" flipV="1">
            <a:off x="1828800" y="685800"/>
            <a:ext cx="1905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 i="1" u="none">
                <a:solidFill>
                  <a:srgbClr val="CCFFCC"/>
                </a:solidFill>
              </a:rPr>
              <a:t>JAXA Usuda</a:t>
            </a:r>
            <a:endParaRPr lang="en-US" sz="1400" b="1" i="1" u="none">
              <a:solidFill>
                <a:srgbClr val="CCFFCC"/>
              </a:solidFill>
            </a:endParaRPr>
          </a:p>
        </p:txBody>
      </p:sp>
      <p:sp>
        <p:nvSpPr>
          <p:cNvPr id="7190" name="Text Box 13"/>
          <p:cNvSpPr txBox="1">
            <a:spLocks noChangeArrowheads="1"/>
          </p:cNvSpPr>
          <p:nvPr/>
        </p:nvSpPr>
        <p:spPr bwMode="auto">
          <a:xfrm rot="10800000" flipV="1">
            <a:off x="3505200" y="685800"/>
            <a:ext cx="2514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 i="1" u="none">
                <a:solidFill>
                  <a:srgbClr val="CCFFCC"/>
                </a:solidFill>
              </a:rPr>
              <a:t>Kagoshima</a:t>
            </a:r>
            <a:endParaRPr lang="en-US" sz="1400" b="1" i="1" u="none">
              <a:solidFill>
                <a:srgbClr val="CCFFCC"/>
              </a:solidFill>
            </a:endParaRPr>
          </a:p>
        </p:txBody>
      </p:sp>
      <p:pic>
        <p:nvPicPr>
          <p:cNvPr id="7191" name="Picture 7" descr="5268381609_64014f3bcf_b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066800"/>
            <a:ext cx="1295400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92" name="Text Box 13"/>
          <p:cNvSpPr txBox="1">
            <a:spLocks noChangeArrowheads="1"/>
          </p:cNvSpPr>
          <p:nvPr/>
        </p:nvSpPr>
        <p:spPr bwMode="auto">
          <a:xfrm>
            <a:off x="4343400" y="4572000"/>
            <a:ext cx="23193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 i="1" u="none">
                <a:solidFill>
                  <a:srgbClr val="00A400"/>
                </a:solidFill>
              </a:rPr>
              <a:t>Spain</a:t>
            </a:r>
          </a:p>
        </p:txBody>
      </p:sp>
      <p:sp>
        <p:nvSpPr>
          <p:cNvPr id="7193" name="Text Box 13"/>
          <p:cNvSpPr txBox="1">
            <a:spLocks noChangeArrowheads="1"/>
          </p:cNvSpPr>
          <p:nvPr/>
        </p:nvSpPr>
        <p:spPr bwMode="auto">
          <a:xfrm>
            <a:off x="685800" y="5105400"/>
            <a:ext cx="2319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 i="1" u="none">
                <a:solidFill>
                  <a:srgbClr val="C000C0"/>
                </a:solidFill>
              </a:rPr>
              <a:t>Argentina</a:t>
            </a:r>
            <a:endParaRPr lang="en-US" sz="1400" b="1" i="1" u="none">
              <a:solidFill>
                <a:srgbClr val="C000C0"/>
              </a:solidFill>
            </a:endParaRPr>
          </a:p>
        </p:txBody>
      </p:sp>
      <p:sp>
        <p:nvSpPr>
          <p:cNvPr id="7194" name="Text Box 4"/>
          <p:cNvSpPr txBox="1">
            <a:spLocks noChangeArrowheads="1"/>
          </p:cNvSpPr>
          <p:nvPr/>
        </p:nvSpPr>
        <p:spPr bwMode="auto">
          <a:xfrm>
            <a:off x="7315200" y="3429000"/>
            <a:ext cx="1981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 i="1" u="none">
                <a:solidFill>
                  <a:srgbClr val="FF0000"/>
                </a:solidFill>
              </a:rPr>
              <a:t>Australia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634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Iris Architecture:  Not Just X-Band DTE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RF boards for</a:t>
            </a:r>
          </a:p>
          <a:p>
            <a:pPr lvl="1"/>
            <a:r>
              <a:rPr lang="en-US" dirty="0" err="1" smtClean="0"/>
              <a:t>Ka</a:t>
            </a:r>
            <a:r>
              <a:rPr lang="en-US" dirty="0" smtClean="0"/>
              <a:t>-Band – high bandwidth and gain for future missions</a:t>
            </a:r>
          </a:p>
          <a:p>
            <a:pPr lvl="1"/>
            <a:r>
              <a:rPr lang="en-US" dirty="0" smtClean="0"/>
              <a:t>UHF &amp; S-Band – proximity ops at planets, in formations</a:t>
            </a:r>
          </a:p>
          <a:p>
            <a:pPr lvl="1"/>
            <a:r>
              <a:rPr lang="en-US" dirty="0" smtClean="0"/>
              <a:t>“Exciter only” version can drive TWTs</a:t>
            </a:r>
          </a:p>
          <a:p>
            <a:r>
              <a:rPr lang="en-US" dirty="0" smtClean="0"/>
              <a:t>Protocol (firmware / software) for</a:t>
            </a:r>
            <a:endParaRPr lang="en-US" dirty="0"/>
          </a:p>
          <a:p>
            <a:pPr lvl="1"/>
            <a:r>
              <a:rPr lang="en-US" dirty="0" err="1" smtClean="0"/>
              <a:t>Prox</a:t>
            </a:r>
            <a:r>
              <a:rPr lang="en-US" dirty="0" smtClean="0"/>
              <a:t> Ops – partners with other Iris, Electra, or UST</a:t>
            </a:r>
          </a:p>
          <a:p>
            <a:pPr lvl="1"/>
            <a:r>
              <a:rPr lang="en-US" dirty="0" smtClean="0"/>
              <a:t>DTE</a:t>
            </a:r>
          </a:p>
          <a:p>
            <a:pPr lvl="1"/>
            <a:r>
              <a:rPr lang="en-US" dirty="0" smtClean="0"/>
              <a:t>Earth Orbit high rate</a:t>
            </a:r>
          </a:p>
          <a:p>
            <a:r>
              <a:rPr lang="en-US" dirty="0" smtClean="0"/>
              <a:t>Various antenna options, &gt;= 30 dB</a:t>
            </a:r>
          </a:p>
          <a:p>
            <a:r>
              <a:rPr lang="en-US" dirty="0" smtClean="0"/>
              <a:t>Reduced DC input power baseband in development</a:t>
            </a:r>
          </a:p>
          <a:p>
            <a:pPr lvl="1"/>
            <a:r>
              <a:rPr lang="en-US" dirty="0" smtClean="0"/>
              <a:t>PS, PA, CPU</a:t>
            </a:r>
          </a:p>
          <a:p>
            <a:pPr lvl="1"/>
            <a:r>
              <a:rPr lang="en-US" dirty="0" smtClean="0"/>
              <a:t>15 W system goal</a:t>
            </a:r>
          </a:p>
          <a:p>
            <a:r>
              <a:rPr lang="en-US" dirty="0" smtClean="0"/>
              <a:t>JPL Heritage and Relatives</a:t>
            </a:r>
          </a:p>
          <a:p>
            <a:pPr lvl="1"/>
            <a:r>
              <a:rPr lang="en-US" dirty="0" smtClean="0"/>
              <a:t>UST, Electra MTIF</a:t>
            </a:r>
            <a:r>
              <a:rPr lang="en-US" dirty="0" smtClean="0"/>
              <a:t>, </a:t>
            </a:r>
            <a:r>
              <a:rPr lang="en-US" dirty="0" smtClean="0"/>
              <a:t>COVE, LMRST-Sat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8800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714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Iris (</a:t>
            </a:r>
            <a:r>
              <a:rPr lang="en-US" dirty="0"/>
              <a:t>I</a:t>
            </a:r>
            <a:r>
              <a:rPr lang="el-GR" dirty="0" smtClean="0"/>
              <a:t>ρις</a:t>
            </a:r>
            <a:r>
              <a:rPr lang="el-GR" dirty="0" smtClean="0"/>
              <a:t>)</a:t>
            </a:r>
            <a:r>
              <a:rPr lang="en-US" dirty="0" smtClean="0"/>
              <a:t> – (not an acronym)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072641"/>
            <a:ext cx="4038600" cy="2941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 goddess </a:t>
            </a:r>
            <a:r>
              <a:rPr lang="en-US" dirty="0"/>
              <a:t>Iris is associated </a:t>
            </a:r>
            <a:r>
              <a:rPr lang="en-US" dirty="0" smtClean="0"/>
              <a:t>with:</a:t>
            </a:r>
          </a:p>
          <a:p>
            <a:pPr marL="0" indent="0">
              <a:buNone/>
            </a:pPr>
            <a:r>
              <a:rPr lang="en-US" dirty="0" smtClean="0"/>
              <a:t>communication, messages,</a:t>
            </a:r>
          </a:p>
          <a:p>
            <a:pPr marL="0" indent="0">
              <a:buNone/>
            </a:pPr>
            <a:r>
              <a:rPr lang="en-US" dirty="0" smtClean="0"/>
              <a:t>the rainbow,</a:t>
            </a:r>
          </a:p>
          <a:p>
            <a:pPr marL="0" indent="0">
              <a:buNone/>
            </a:pPr>
            <a:r>
              <a:rPr lang="en-US" dirty="0" smtClean="0"/>
              <a:t>new endeavors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966572" y="6426120"/>
            <a:ext cx="1086096" cy="365125"/>
          </a:xfrm>
          <a:prstGeom prst="rect">
            <a:avLst/>
          </a:prstGeom>
        </p:spPr>
        <p:txBody>
          <a:bodyPr anchor="t" anchorCtr="1"/>
          <a:lstStyle/>
          <a:p>
            <a:fld id="{3BFA9CC2-EF64-AC47-BD92-282D5E7C1A7B}" type="slidenum">
              <a:rPr lang="en-US" sz="1200" smtClean="0">
                <a:solidFill>
                  <a:srgbClr val="7F7F7F"/>
                </a:solidFill>
              </a:rPr>
              <a:pPr/>
              <a:t>14</a:t>
            </a:fld>
            <a:endParaRPr lang="en-US" sz="1200" dirty="0">
              <a:solidFill>
                <a:srgbClr val="7F7F7F"/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65760" y="1118643"/>
            <a:ext cx="3660965" cy="51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051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10125</TotalTime>
  <Words>1139</Words>
  <Application>Microsoft Macintosh PowerPoint</Application>
  <PresentationFormat>On-screen Show (4:3)</PresentationFormat>
  <Paragraphs>221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Iris DSN Compatible Small Satellite Navigation and Communications Transponder</vt:lpstr>
      <vt:lpstr>Transponders vs. Transceivers </vt:lpstr>
      <vt:lpstr>PowerPoint Presentation</vt:lpstr>
      <vt:lpstr>Iris Transponder Overview</vt:lpstr>
      <vt:lpstr>Iris Patch Antennas</vt:lpstr>
      <vt:lpstr>Iris Specs</vt:lpstr>
      <vt:lpstr>INSPIRE CubeSat</vt:lpstr>
      <vt:lpstr>Future Missions in Study – Iris (none yet approved)</vt:lpstr>
      <vt:lpstr>Iris Downlink Rates</vt:lpstr>
      <vt:lpstr>SmallSats in Deep Space</vt:lpstr>
      <vt:lpstr>DSN</vt:lpstr>
      <vt:lpstr>PowerPoint Presentation</vt:lpstr>
      <vt:lpstr>Iris Architecture:  Not Just X-Band DTE</vt:lpstr>
      <vt:lpstr>Iris (Iρις) – (not an acronym)</vt:lpstr>
    </vt:vector>
  </TitlesOfParts>
  <Company>lockheed / JPL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Courtney Duncan</dc:creator>
  <cp:lastModifiedBy>Courtney Duncan</cp:lastModifiedBy>
  <cp:revision>93</cp:revision>
  <cp:lastPrinted>2014-04-11T00:06:44Z</cp:lastPrinted>
  <dcterms:created xsi:type="dcterms:W3CDTF">2014-04-09T21:02:33Z</dcterms:created>
  <dcterms:modified xsi:type="dcterms:W3CDTF">2014-04-16T21:48:22Z</dcterms:modified>
</cp:coreProperties>
</file>