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328" r:id="rId2"/>
    <p:sldId id="306" r:id="rId3"/>
    <p:sldId id="308" r:id="rId4"/>
    <p:sldId id="311" r:id="rId5"/>
    <p:sldId id="312" r:id="rId6"/>
    <p:sldId id="313" r:id="rId7"/>
    <p:sldId id="309" r:id="rId8"/>
    <p:sldId id="314" r:id="rId9"/>
    <p:sldId id="326" r:id="rId10"/>
    <p:sldId id="317" r:id="rId11"/>
    <p:sldId id="327" r:id="rId12"/>
    <p:sldId id="315" r:id="rId13"/>
    <p:sldId id="291" r:id="rId14"/>
    <p:sldId id="316" r:id="rId15"/>
    <p:sldId id="320" r:id="rId16"/>
    <p:sldId id="321" r:id="rId17"/>
    <p:sldId id="299" r:id="rId18"/>
    <p:sldId id="322" r:id="rId19"/>
    <p:sldId id="325" r:id="rId20"/>
    <p:sldId id="290" r:id="rId21"/>
    <p:sldId id="324" r:id="rId22"/>
    <p:sldId id="319" r:id="rId23"/>
    <p:sldId id="307" r:id="rId24"/>
    <p:sldId id="318" r:id="rId25"/>
    <p:sldId id="300" r:id="rId26"/>
    <p:sldId id="304" r:id="rId2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DADAD"/>
    <a:srgbClr val="C6D9F1"/>
    <a:srgbClr val="41FF52"/>
    <a:srgbClr val="FFD46E"/>
    <a:srgbClr val="69ACFF"/>
    <a:srgbClr val="FD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9694" autoAdjust="0"/>
  </p:normalViewPr>
  <p:slideViewPr>
    <p:cSldViewPr>
      <p:cViewPr>
        <p:scale>
          <a:sx n="86" d="100"/>
          <a:sy n="86" d="100"/>
        </p:scale>
        <p:origin x="-906" y="28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EBD32696-C9F1-F54F-ADE8-9283AA5EDE15}" type="datetimeFigureOut">
              <a:rPr lang="en-US"/>
              <a:pPr>
                <a:defRPr/>
              </a:pPr>
              <a:t>4/18/2014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0AAA9D22-40B4-8F49-8DF0-D8D22329A89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114521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364504-8F00-4D43-9FE4-39EE529105ED}" type="datetime1">
              <a:rPr lang="en-US"/>
              <a:pPr>
                <a:defRPr/>
              </a:pPr>
              <a:t>4/18/2014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49F41D-B2B6-194D-B0C7-29DB16DBD82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69248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80728"/>
            <a:ext cx="8229600" cy="576064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F96765-D118-A448-AD67-01EDF4566289}" type="datetime1">
              <a:rPr lang="en-US"/>
              <a:pPr>
                <a:defRPr/>
              </a:pPr>
              <a:t>4/18/2014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BCFBA5-EA86-B24C-B9B3-A9D572CC399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61418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2FC9D8-D2D4-664A-BB69-BE4B08683765}" type="datetime1">
              <a:rPr lang="en-US"/>
              <a:pPr>
                <a:defRPr/>
              </a:pPr>
              <a:t>4/18/2014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47E6E8-0A58-9A42-BDA5-4CE04D551B5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2540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80728"/>
            <a:ext cx="8229600" cy="576064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AEC127-B0CF-2146-933E-79308E8265C6}" type="datetime1">
              <a:rPr lang="en-US"/>
              <a:pPr>
                <a:defRPr/>
              </a:pPr>
              <a:t>4/18/2014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31E662-33D5-4E4C-87D5-EC93CC6C498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68099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80728"/>
            <a:ext cx="8229600" cy="504056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7FCA7A-7AF6-E247-96AA-9C81DBCA00C0}" type="datetime1">
              <a:rPr lang="en-US"/>
              <a:pPr>
                <a:defRPr/>
              </a:pPr>
              <a:t>4/18/2014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F305A0-7747-B049-B496-F3ADF7D1186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94484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80728"/>
            <a:ext cx="8229600" cy="576064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A62B84-F98D-A140-A059-C219F30AA1A4}" type="datetime1">
              <a:rPr lang="en-US"/>
              <a:pPr>
                <a:defRPr/>
              </a:pPr>
              <a:t>4/18/2014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173123-4647-2942-82C8-49A8BE7BE59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2529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A0BCCA-07C3-AD4F-A39E-B15353939823}" type="datetime1">
              <a:rPr lang="en-US"/>
              <a:pPr>
                <a:defRPr/>
              </a:pPr>
              <a:t>4/18/2014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24671D-7BF4-7547-A616-B075FCA7CD2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09996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980728"/>
            <a:ext cx="3008313" cy="72008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980728"/>
            <a:ext cx="5111751" cy="5145436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772816"/>
            <a:ext cx="3008313" cy="435334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AE7B93-83B3-6C4C-AAE5-91D7F6B40216}" type="datetime1">
              <a:rPr lang="en-US"/>
              <a:pPr>
                <a:defRPr/>
              </a:pPr>
              <a:t>4/18/2014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2F9825-DA2A-A347-AF78-2C76D2D4828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90778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052735"/>
            <a:ext cx="5486400" cy="3674839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628F2A-5DCA-1049-90FC-8454086BF611}" type="datetime1">
              <a:rPr lang="en-US"/>
              <a:pPr>
                <a:defRPr/>
              </a:pPr>
              <a:t>4/18/2014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103A20-86A0-3E45-9D62-01EC083605A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1242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980728"/>
            <a:ext cx="8229600" cy="566936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AC4BF3-18B2-2443-BA8D-04AC265C9A91}" type="datetime1">
              <a:rPr lang="en-US"/>
              <a:pPr>
                <a:defRPr/>
              </a:pPr>
              <a:t>4/18/2014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505F8D-C390-8B4B-B61E-26A5D536AC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16322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80728"/>
            <a:ext cx="2057400" cy="5145436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80728"/>
            <a:ext cx="6019800" cy="5145436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4E5E2F-0B95-364C-BBEF-3760798DB900}" type="datetime1">
              <a:rPr lang="en-US"/>
              <a:pPr>
                <a:defRPr/>
              </a:pPr>
              <a:t>4/18/2014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8F0EDC-A0D8-8642-853F-E76F1485837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80604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57F8B32A-6261-0641-8654-85453A31BF41}" type="datetime1">
              <a:rPr lang="en-US"/>
              <a:pPr>
                <a:defRPr/>
              </a:pPr>
              <a:t>4/18/2014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3B9BF240-76C6-1F4D-A198-EBDB3715CEB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7" name="Picture 15" descr="PPbarV11.jpg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1"/>
          <p:cNvSpPr>
            <a:spLocks noChangeArrowheads="1"/>
          </p:cNvSpPr>
          <p:nvPr userDrawn="1"/>
        </p:nvSpPr>
        <p:spPr bwMode="auto">
          <a:xfrm>
            <a:off x="6659563" y="179388"/>
            <a:ext cx="2395537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3200" b="1" i="1" dirty="0">
                <a:solidFill>
                  <a:schemeClr val="bg1"/>
                </a:solidFill>
                <a:latin typeface="Gill Sans MT" charset="0"/>
                <a:cs typeface="Times New Roman" charset="0"/>
              </a:rPr>
              <a:t>BioSentinel</a:t>
            </a:r>
            <a:endParaRPr lang="en-US" sz="3200" i="1" dirty="0">
              <a:solidFill>
                <a:schemeClr val="bg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4.jpeg"/><Relationship Id="rId4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mailto:Matthew.c.Sorgenfrei@nasa.gov" TargetMode="Externa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778"/>
          <a:stretch/>
        </p:blipFill>
        <p:spPr>
          <a:xfrm>
            <a:off x="-11289" y="533400"/>
            <a:ext cx="9144000" cy="63246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1"/>
            <a:ext cx="9144000" cy="136012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4560711" y="3786158"/>
            <a:ext cx="18466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1" i="1" u="none" strike="noStrike" kern="0" cap="none" spc="0" normalizeH="0" baseline="0" noProof="0" dirty="0" smtClean="0">
              <a:ln>
                <a:noFill/>
              </a:ln>
              <a:solidFill>
                <a:sysClr val="window" lastClr="FFFFFF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1" i="1" u="none" strike="noStrike" kern="0" cap="none" spc="0" normalizeH="0" baseline="0" noProof="0" dirty="0" smtClean="0">
              <a:ln>
                <a:noFill/>
              </a:ln>
              <a:solidFill>
                <a:sysClr val="window" lastClr="FFFFFF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uLnTx/>
              <a:uFillTx/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457200" y="274638"/>
            <a:ext cx="8229600" cy="81965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>
                <a:solidFill>
                  <a:srgbClr val="333399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7504" y="5643825"/>
            <a:ext cx="8776061" cy="116955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0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Matt Sorgenfrei, PhD</a:t>
            </a:r>
          </a:p>
          <a:p>
            <a:pPr>
              <a:spcAft>
                <a:spcPts val="600"/>
              </a:spcAft>
            </a:pPr>
            <a:r>
              <a:rPr lang="en-US" sz="20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Stinger Ghaffarian Technologies</a:t>
            </a:r>
          </a:p>
          <a:p>
            <a:pPr>
              <a:spcAft>
                <a:spcPts val="600"/>
              </a:spcAft>
            </a:pPr>
            <a:r>
              <a:rPr lang="en-US" sz="20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Intelligent Systems Division, NASA Ames Research Center</a:t>
            </a:r>
            <a:endParaRPr lang="en-US" sz="20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07503" y="156948"/>
            <a:ext cx="8776061" cy="1461939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2800" b="1" i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BioSentinel</a:t>
            </a:r>
            <a:r>
              <a:rPr lang="en-US" sz="2800" b="1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:</a:t>
            </a:r>
            <a:endParaRPr lang="en-US" sz="2800" b="1" i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algn="ctr">
              <a:spcAft>
                <a:spcPts val="600"/>
              </a:spcAft>
            </a:pPr>
            <a:r>
              <a:rPr lang="en-US" sz="2800" b="1" i="1" dirty="0" smtClean="0">
                <a:solidFill>
                  <a:schemeClr val="bg1"/>
                </a:solidFill>
              </a:rPr>
              <a:t>Enabling </a:t>
            </a:r>
            <a:r>
              <a:rPr lang="en-US" sz="2800" b="1" i="1" dirty="0" err="1" smtClean="0">
                <a:solidFill>
                  <a:schemeClr val="bg1"/>
                </a:solidFill>
              </a:rPr>
              <a:t>CubeSat</a:t>
            </a:r>
            <a:r>
              <a:rPr lang="en-US" sz="2800" b="1" i="1" dirty="0" smtClean="0">
                <a:solidFill>
                  <a:schemeClr val="bg1"/>
                </a:solidFill>
              </a:rPr>
              <a:t>-Scale Biological Research Beyond Low Earth Orbit</a:t>
            </a:r>
          </a:p>
        </p:txBody>
      </p:sp>
    </p:spTree>
    <p:extLst>
      <p:ext uri="{BB962C8B-B14F-4D97-AF65-F5344CB8AC3E}">
        <p14:creationId xmlns:p14="http://schemas.microsoft.com/office/powerpoint/2010/main" val="1028912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Outline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</a:p>
          <a:p>
            <a:r>
              <a:rPr lang="en-US" dirty="0" smtClean="0"/>
              <a:t>Mission Overview</a:t>
            </a:r>
          </a:p>
          <a:p>
            <a:r>
              <a:rPr lang="en-US" dirty="0" smtClean="0"/>
              <a:t>Spacecraft Concept</a:t>
            </a:r>
          </a:p>
          <a:p>
            <a:r>
              <a:rPr lang="en-US" dirty="0" smtClean="0"/>
              <a:t>Design Challenges and Future Work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BCFBA5-EA86-B24C-B9B3-A9D572CC3992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27180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547E6E8-0A58-9A42-BDA5-4CE04D551B52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64407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457201" y="1340768"/>
            <a:ext cx="4040188" cy="639762"/>
          </a:xfrm>
        </p:spPr>
        <p:txBody>
          <a:bodyPr/>
          <a:lstStyle/>
          <a:p>
            <a:pPr algn="ctr"/>
            <a:r>
              <a:rPr lang="en-US" dirty="0" smtClean="0"/>
              <a:t>A Unique Launch Opportunity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457200" y="2070000"/>
            <a:ext cx="4546847" cy="3951288"/>
          </a:xfrm>
        </p:spPr>
        <p:txBody>
          <a:bodyPr/>
          <a:lstStyle/>
          <a:p>
            <a:r>
              <a:rPr lang="en-US" dirty="0" smtClean="0"/>
              <a:t>NASA Advanced Exploration Systems (AES) is sponsoring 3 secondary payload slots on the first flight of the Space Launch </a:t>
            </a:r>
            <a:r>
              <a:rPr lang="en-US" dirty="0" smtClean="0"/>
              <a:t>System (SLS)</a:t>
            </a:r>
            <a:endParaRPr lang="en-US" dirty="0" smtClean="0"/>
          </a:p>
          <a:p>
            <a:r>
              <a:rPr lang="en-US" dirty="0" err="1" smtClean="0"/>
              <a:t>Secondaries</a:t>
            </a:r>
            <a:r>
              <a:rPr lang="en-US" dirty="0" smtClean="0"/>
              <a:t> will be deployed into a heliocentric orbit after separation of Orion CEV</a:t>
            </a:r>
          </a:p>
          <a:p>
            <a:r>
              <a:rPr lang="en-US" dirty="0" smtClean="0"/>
              <a:t>Baseline design constraints allow for </a:t>
            </a:r>
            <a:r>
              <a:rPr lang="en-US" dirty="0" smtClean="0"/>
              <a:t>6 cube </a:t>
            </a:r>
            <a:r>
              <a:rPr lang="en-US" dirty="0" smtClean="0"/>
              <a:t>volume and ~14 kg mass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547E6E8-0A58-9A42-BDA5-4CE04D551B52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pic>
        <p:nvPicPr>
          <p:cNvPr id="1026" name="Picture 2" descr="http://upload.wikimedia.org/wikipedia/commons/9/97/Art_of_SLS_launch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1700808"/>
            <a:ext cx="2952328" cy="3936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5399112" y="5682590"/>
            <a:ext cx="29173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Artist’s rendering of the Space Launch System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4364117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2673" y="1535113"/>
            <a:ext cx="4041775" cy="639762"/>
          </a:xfrm>
        </p:spPr>
        <p:txBody>
          <a:bodyPr/>
          <a:lstStyle/>
          <a:p>
            <a:pPr algn="ctr"/>
            <a:r>
              <a:rPr lang="en-US" dirty="0" smtClean="0"/>
              <a:t>3 Distinct Missions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99992" y="2174875"/>
            <a:ext cx="4391470" cy="3951288"/>
          </a:xfrm>
        </p:spPr>
        <p:txBody>
          <a:bodyPr/>
          <a:lstStyle/>
          <a:p>
            <a:r>
              <a:rPr lang="en-US" dirty="0" smtClean="0"/>
              <a:t>Marshall Spaceflight Center, Jet Propulsion Laboratory, and Ames Research Center are supplying spacecraft</a:t>
            </a:r>
          </a:p>
          <a:p>
            <a:r>
              <a:rPr lang="en-US" dirty="0" smtClean="0"/>
              <a:t>MSFC </a:t>
            </a:r>
            <a:r>
              <a:rPr lang="en-US" dirty="0" err="1" smtClean="0"/>
              <a:t>NEAScout</a:t>
            </a:r>
            <a:r>
              <a:rPr lang="en-US" dirty="0" smtClean="0"/>
              <a:t> will inspect a NEA target, JPL </a:t>
            </a:r>
            <a:r>
              <a:rPr lang="en-US" dirty="0" err="1" smtClean="0"/>
              <a:t>LunarFlashlight</a:t>
            </a:r>
            <a:r>
              <a:rPr lang="en-US" dirty="0" smtClean="0"/>
              <a:t> will explore permanently shadowed craters on the moon, and Ames </a:t>
            </a:r>
            <a:r>
              <a:rPr lang="en-US" dirty="0" err="1" smtClean="0"/>
              <a:t>BioSentinel</a:t>
            </a:r>
            <a:r>
              <a:rPr lang="en-US" dirty="0" smtClean="0"/>
              <a:t> will characterize radiation environment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7F305A0-7747-B049-B496-F3ADF7D1186D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  <p:pic>
        <p:nvPicPr>
          <p:cNvPr id="8" name="Picture 2" descr="P:\Spacecraft Renders\MisST Sapcecraft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86" t="12277" r="9736" b="17413"/>
          <a:stretch/>
        </p:blipFill>
        <p:spPr bwMode="auto">
          <a:xfrm flipH="1">
            <a:off x="780844" y="2564904"/>
            <a:ext cx="3287100" cy="2109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311403" y="4767663"/>
            <a:ext cx="40324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A visualization of one possible formulation of a 6U spacecraft to be used for the </a:t>
            </a:r>
            <a:r>
              <a:rPr lang="en-US" sz="1600" dirty="0" err="1" smtClean="0"/>
              <a:t>BioSentinel</a:t>
            </a:r>
            <a:r>
              <a:rPr lang="en-US" sz="1600" dirty="0" smtClean="0"/>
              <a:t> mission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41556023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24744"/>
            <a:ext cx="8229600" cy="504056"/>
          </a:xfrm>
        </p:spPr>
        <p:txBody>
          <a:bodyPr/>
          <a:lstStyle/>
          <a:p>
            <a:r>
              <a:rPr lang="en-US" b="1" dirty="0" smtClean="0"/>
              <a:t>Where </a:t>
            </a:r>
            <a:r>
              <a:rPr lang="en-US" b="1" dirty="0" err="1" smtClean="0"/>
              <a:t>CubeSats</a:t>
            </a:r>
            <a:r>
              <a:rPr lang="en-US" b="1" dirty="0" smtClean="0"/>
              <a:t> Haven’t Gone Before</a:t>
            </a:r>
            <a:endParaRPr lang="en-US" b="1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7F305A0-7747-B049-B496-F3ADF7D1186D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9625" y="2072717"/>
            <a:ext cx="3867150" cy="3695700"/>
          </a:xfrm>
          <a:prstGeom prst="rect">
            <a:avLst/>
          </a:prstGeom>
        </p:spPr>
      </p:pic>
      <p:sp>
        <p:nvSpPr>
          <p:cNvPr id="9" name="Content Placeholder 5"/>
          <p:cNvSpPr>
            <a:spLocks noGrp="1"/>
          </p:cNvSpPr>
          <p:nvPr>
            <p:ph sz="quarter" idx="4"/>
          </p:nvPr>
        </p:nvSpPr>
        <p:spPr>
          <a:xfrm>
            <a:off x="457200" y="2289968"/>
            <a:ext cx="4041775" cy="3951288"/>
          </a:xfrm>
        </p:spPr>
        <p:txBody>
          <a:bodyPr/>
          <a:lstStyle/>
          <a:p>
            <a:r>
              <a:rPr lang="en-US" dirty="0" smtClean="0"/>
              <a:t>Exact deployment orbit of </a:t>
            </a:r>
            <a:r>
              <a:rPr lang="en-US" dirty="0" err="1" smtClean="0"/>
              <a:t>secondaries</a:t>
            </a:r>
            <a:r>
              <a:rPr lang="en-US" dirty="0" smtClean="0"/>
              <a:t> still being characterized</a:t>
            </a:r>
          </a:p>
          <a:p>
            <a:pPr lvl="1"/>
            <a:r>
              <a:rPr lang="en-US" dirty="0" smtClean="0"/>
              <a:t>Possible requirement for </a:t>
            </a:r>
            <a:r>
              <a:rPr lang="el-GR" dirty="0" smtClean="0"/>
              <a:t>Δ</a:t>
            </a:r>
            <a:r>
              <a:rPr lang="en-US" dirty="0" smtClean="0"/>
              <a:t>V maneuver</a:t>
            </a:r>
          </a:p>
          <a:p>
            <a:r>
              <a:rPr lang="en-US" dirty="0" smtClean="0"/>
              <a:t>Will likely be Earth-trailing, heliocentric orbit</a:t>
            </a:r>
          </a:p>
          <a:p>
            <a:r>
              <a:rPr lang="en-US" dirty="0" smtClean="0"/>
              <a:t>Far outside the orbits typically occupied by </a:t>
            </a:r>
            <a:r>
              <a:rPr lang="en-US" dirty="0" err="1" smtClean="0"/>
              <a:t>CubeSats</a:t>
            </a:r>
            <a:endParaRPr lang="en-US" dirty="0" smtClean="0"/>
          </a:p>
        </p:txBody>
      </p:sp>
      <p:sp>
        <p:nvSpPr>
          <p:cNvPr id="10" name="TextBox 9"/>
          <p:cNvSpPr txBox="1"/>
          <p:nvPr/>
        </p:nvSpPr>
        <p:spPr>
          <a:xfrm>
            <a:off x="4716016" y="5805264"/>
            <a:ext cx="40324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A representative orbit that the </a:t>
            </a:r>
            <a:r>
              <a:rPr lang="en-US" sz="1600" dirty="0" err="1" smtClean="0"/>
              <a:t>BioSentinel</a:t>
            </a:r>
            <a:r>
              <a:rPr lang="en-US" sz="1600" dirty="0" smtClean="0"/>
              <a:t> spacecraft could occupy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2119923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Mission Overview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547E6E8-0A58-9A42-BDA5-4CE04D551B52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10979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457200" y="1124744"/>
            <a:ext cx="8229600" cy="504056"/>
          </a:xfrm>
        </p:spPr>
        <p:txBody>
          <a:bodyPr/>
          <a:lstStyle/>
          <a:p>
            <a:r>
              <a:rPr lang="en-US" b="1" dirty="0" smtClean="0"/>
              <a:t>Valuable Access to the Space Environment</a:t>
            </a:r>
            <a:endParaRPr lang="en-US" b="1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572000" y="1997992"/>
            <a:ext cx="4041775" cy="3951288"/>
          </a:xfrm>
        </p:spPr>
        <p:txBody>
          <a:bodyPr/>
          <a:lstStyle/>
          <a:p>
            <a:r>
              <a:rPr lang="en-US" sz="2000" dirty="0" smtClean="0"/>
              <a:t>The space radiation environment cannot be duplicated on Earth, making research into its effects challenging</a:t>
            </a:r>
          </a:p>
          <a:p>
            <a:r>
              <a:rPr lang="en-US" sz="2000" dirty="0" err="1" smtClean="0"/>
              <a:t>BioSentinel</a:t>
            </a:r>
            <a:r>
              <a:rPr lang="en-US" sz="2000" dirty="0" smtClean="0"/>
              <a:t> will measure a specific type of DNA damage resulting from exposure to this environment</a:t>
            </a:r>
          </a:p>
          <a:p>
            <a:r>
              <a:rPr lang="en-US" sz="2000" dirty="0" smtClean="0"/>
              <a:t>Laboratory-engineered yeast cells will sense and repair direct damage to their DNA </a:t>
            </a:r>
          </a:p>
          <a:p>
            <a:pPr lvl="1"/>
            <a:r>
              <a:rPr lang="en-US" sz="1600" dirty="0" smtClean="0"/>
              <a:t>Specific damage is so-called double-strand breaks</a:t>
            </a:r>
          </a:p>
          <a:p>
            <a:pPr lvl="1"/>
            <a:r>
              <a:rPr lang="en-US" sz="1600" dirty="0" smtClean="0"/>
              <a:t>Gene repair will initiate cell growth in </a:t>
            </a:r>
            <a:r>
              <a:rPr lang="en-US" sz="1600" dirty="0" err="1" smtClean="0"/>
              <a:t>microwells</a:t>
            </a:r>
            <a:r>
              <a:rPr lang="en-US" sz="1600" dirty="0" smtClean="0"/>
              <a:t> within payload volume</a:t>
            </a:r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BCFBA5-EA86-B24C-B9B3-A9D572CC3992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568" y="1916832"/>
            <a:ext cx="3269437" cy="374441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55256" y="5661248"/>
            <a:ext cx="40324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Representative yeast growth cells similar to those that will be used in </a:t>
            </a:r>
            <a:r>
              <a:rPr lang="en-US" sz="1600" dirty="0" err="1" smtClean="0"/>
              <a:t>BioSentinel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3644353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980728"/>
            <a:ext cx="8229600" cy="504056"/>
          </a:xfrm>
        </p:spPr>
        <p:txBody>
          <a:bodyPr/>
          <a:lstStyle/>
          <a:p>
            <a:r>
              <a:rPr lang="en-US" b="1" dirty="0" smtClean="0"/>
              <a:t>Foundational Research for Future Missions</a:t>
            </a:r>
            <a:endParaRPr lang="en-US" b="1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99992" y="1997992"/>
            <a:ext cx="4395637" cy="3951288"/>
          </a:xfrm>
        </p:spPr>
        <p:txBody>
          <a:bodyPr/>
          <a:lstStyle/>
          <a:p>
            <a:r>
              <a:rPr lang="en-US" sz="2000" dirty="0" smtClean="0"/>
              <a:t>Ionizing radiation presents a major challenge to human exploration of deep space</a:t>
            </a:r>
          </a:p>
          <a:p>
            <a:pPr lvl="1"/>
            <a:r>
              <a:rPr lang="en-US" sz="1800" dirty="0" smtClean="0"/>
              <a:t>Specific deleterious effects of long-term exposure are unknown</a:t>
            </a:r>
          </a:p>
          <a:p>
            <a:r>
              <a:rPr lang="en-US" sz="2000" dirty="0" smtClean="0"/>
              <a:t>Challenging to replicate deep space radiation environment on Earth, particularly with SPEs</a:t>
            </a:r>
          </a:p>
          <a:p>
            <a:r>
              <a:rPr lang="en-US" sz="2000" dirty="0" smtClean="0"/>
              <a:t>Eukaryotic yeast cells are a valuable analogy for future manned missions</a:t>
            </a:r>
          </a:p>
          <a:p>
            <a:r>
              <a:rPr lang="en-US" sz="2000" dirty="0" err="1" smtClean="0"/>
              <a:t>BioSentinel</a:t>
            </a:r>
            <a:r>
              <a:rPr lang="en-US" sz="2000" dirty="0" smtClean="0"/>
              <a:t> will provide insight into shielding strategies and radiation countermeasure development</a:t>
            </a:r>
            <a:endParaRPr lang="en-US" sz="20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7F305A0-7747-B049-B496-F3ADF7D1186D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  <p:pic>
        <p:nvPicPr>
          <p:cNvPr id="8" name="Picture 7"/>
          <p:cNvPicPr/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11560" y="2060848"/>
            <a:ext cx="3168352" cy="355838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79512" y="5634682"/>
            <a:ext cx="40324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Visualization of the </a:t>
            </a:r>
            <a:r>
              <a:rPr lang="en-US" sz="1600" dirty="0" err="1" smtClean="0"/>
              <a:t>BioSentinel</a:t>
            </a:r>
            <a:r>
              <a:rPr lang="en-US" sz="1600" dirty="0" smtClean="0"/>
              <a:t> biology </a:t>
            </a:r>
            <a:r>
              <a:rPr lang="en-US" sz="1600" dirty="0" err="1" smtClean="0"/>
              <a:t>microwell</a:t>
            </a:r>
            <a:r>
              <a:rPr lang="en-US" sz="1600" dirty="0" smtClean="0"/>
              <a:t> stack-up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5195124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dirty="0" smtClean="0"/>
              <a:t>Building on Ames Heritage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sz="2000" dirty="0" smtClean="0"/>
              <a:t>Ames has previously flown biologically-focused </a:t>
            </a:r>
            <a:r>
              <a:rPr lang="en-US" sz="2000" dirty="0" err="1" smtClean="0"/>
              <a:t>CubeSats</a:t>
            </a:r>
            <a:r>
              <a:rPr lang="en-US" sz="2000" dirty="0" smtClean="0"/>
              <a:t> with the </a:t>
            </a:r>
            <a:r>
              <a:rPr lang="en-US" sz="2000" dirty="0" err="1" smtClean="0"/>
              <a:t>GeneSat</a:t>
            </a:r>
            <a:r>
              <a:rPr lang="en-US" sz="2000" dirty="0" smtClean="0"/>
              <a:t>, </a:t>
            </a:r>
            <a:r>
              <a:rPr lang="en-US" sz="2000" dirty="0" err="1" smtClean="0"/>
              <a:t>PharmaSat</a:t>
            </a:r>
            <a:r>
              <a:rPr lang="en-US" sz="2000" dirty="0" smtClean="0"/>
              <a:t>, and O/OREOS missions</a:t>
            </a:r>
          </a:p>
          <a:p>
            <a:r>
              <a:rPr lang="en-US" sz="2000" dirty="0" smtClean="0"/>
              <a:t>Spacecraft make use of miniaturized life support systems to allow for growth of cells in microgravity environment</a:t>
            </a:r>
          </a:p>
          <a:p>
            <a:r>
              <a:rPr lang="en-US" sz="2000" dirty="0" err="1" smtClean="0"/>
              <a:t>BioSentinel</a:t>
            </a:r>
            <a:r>
              <a:rPr lang="en-US" sz="2000" dirty="0" smtClean="0"/>
              <a:t> will leverage this heritage to build three separate payloads:</a:t>
            </a:r>
          </a:p>
          <a:p>
            <a:pPr lvl="1"/>
            <a:r>
              <a:rPr lang="en-US" sz="1600" dirty="0" smtClean="0"/>
              <a:t>Flight payload, module that can be integrated </a:t>
            </a:r>
            <a:r>
              <a:rPr lang="en-US" sz="1600" dirty="0" smtClean="0"/>
              <a:t>with ISS</a:t>
            </a:r>
            <a:r>
              <a:rPr lang="en-US" sz="1600" dirty="0" smtClean="0"/>
              <a:t>, </a:t>
            </a:r>
            <a:r>
              <a:rPr lang="en-US" sz="1600" dirty="0" smtClean="0"/>
              <a:t>and ground control</a:t>
            </a:r>
            <a:endParaRPr lang="en-US" sz="16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7F305A0-7747-B049-B496-F3ADF7D1186D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  <p:pic>
        <p:nvPicPr>
          <p:cNvPr id="1028" name="Picture 4" descr="http://www.engineerdir.com/images/press/c3b397214f2ab034cb91f259db82d4b5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5026" y="2348880"/>
            <a:ext cx="3852175" cy="2448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4572000" y="4869160"/>
            <a:ext cx="40324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The </a:t>
            </a:r>
            <a:r>
              <a:rPr lang="en-US" sz="1600" dirty="0" err="1" smtClean="0"/>
              <a:t>PharmaSat</a:t>
            </a:r>
            <a:r>
              <a:rPr lang="en-US" sz="1600" dirty="0" smtClean="0"/>
              <a:t> 3U spacecraft, which carried a </a:t>
            </a:r>
            <a:r>
              <a:rPr lang="en-US" sz="1600" dirty="0" err="1" smtClean="0"/>
              <a:t>microwell</a:t>
            </a:r>
            <a:r>
              <a:rPr lang="en-US" sz="1600" dirty="0" smtClean="0"/>
              <a:t> </a:t>
            </a:r>
            <a:r>
              <a:rPr lang="en-US" sz="1600" dirty="0" smtClean="0"/>
              <a:t>and fluidics system similar to that which will be used in </a:t>
            </a:r>
            <a:r>
              <a:rPr lang="en-US" sz="1600" dirty="0" err="1" smtClean="0"/>
              <a:t>BioSentinel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0167850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Bonus Payload: Radiation Sensor</a:t>
            </a:r>
            <a:endParaRPr lang="en-US" b="1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39682" y="1988840"/>
            <a:ext cx="4257799" cy="3951288"/>
          </a:xfrm>
        </p:spPr>
        <p:txBody>
          <a:bodyPr/>
          <a:lstStyle/>
          <a:p>
            <a:r>
              <a:rPr lang="en-US" sz="2000" dirty="0" smtClean="0"/>
              <a:t>In addition to biology payload </a:t>
            </a:r>
            <a:r>
              <a:rPr lang="en-US" sz="2000" dirty="0" err="1" smtClean="0"/>
              <a:t>BioSentinel</a:t>
            </a:r>
            <a:r>
              <a:rPr lang="en-US" sz="2000" dirty="0" smtClean="0"/>
              <a:t> will fly a stand-alone radiation sensor to provide direction measurement of galactic cosmic radiation</a:t>
            </a:r>
          </a:p>
          <a:p>
            <a:r>
              <a:rPr lang="en-US" sz="2000" dirty="0" smtClean="0"/>
              <a:t>Requires linear energy transfer detection and integrating </a:t>
            </a:r>
            <a:r>
              <a:rPr lang="en-US" sz="2000" dirty="0" err="1" smtClean="0"/>
              <a:t>dosimetry</a:t>
            </a:r>
            <a:r>
              <a:rPr lang="en-US" sz="2000" dirty="0" smtClean="0"/>
              <a:t> (TID) capability</a:t>
            </a:r>
          </a:p>
          <a:p>
            <a:r>
              <a:rPr lang="en-US" sz="2000" dirty="0" smtClean="0"/>
              <a:t>Future design work related to type of sensor and implementation, integration with spacecraft bus</a:t>
            </a:r>
          </a:p>
          <a:p>
            <a:r>
              <a:rPr lang="en-US" sz="2000" dirty="0" smtClean="0"/>
              <a:t>Collaboration with JSC </a:t>
            </a:r>
            <a:r>
              <a:rPr lang="en-US" sz="2000" dirty="0" err="1" smtClean="0"/>
              <a:t>RadWorks</a:t>
            </a:r>
            <a:r>
              <a:rPr lang="en-US" sz="2000" dirty="0" smtClean="0"/>
              <a:t> group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7F305A0-7747-B049-B496-F3ADF7D1186D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174875"/>
            <a:ext cx="4249490" cy="2796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77807" y="4952704"/>
            <a:ext cx="40324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The </a:t>
            </a:r>
            <a:r>
              <a:rPr lang="en-US" sz="1600" dirty="0" err="1" smtClean="0"/>
              <a:t>TimePIX</a:t>
            </a:r>
            <a:r>
              <a:rPr lang="en-US" sz="1600" dirty="0" smtClean="0"/>
              <a:t> linear energy transfer detector chip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9630213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286024"/>
            <a:ext cx="4040188" cy="3951288"/>
          </a:xfrm>
        </p:spPr>
        <p:txBody>
          <a:bodyPr/>
          <a:lstStyle/>
          <a:p>
            <a:r>
              <a:rPr lang="en-US" sz="2000" dirty="0" smtClean="0"/>
              <a:t>First 6U </a:t>
            </a:r>
            <a:r>
              <a:rPr lang="en-US" sz="2000" dirty="0" err="1" smtClean="0"/>
              <a:t>CubeSat</a:t>
            </a:r>
            <a:r>
              <a:rPr lang="en-US" sz="2000" dirty="0" smtClean="0"/>
              <a:t> to fly beyond LEO</a:t>
            </a:r>
          </a:p>
          <a:p>
            <a:r>
              <a:rPr lang="en-US" sz="2000" dirty="0" smtClean="0"/>
              <a:t>First </a:t>
            </a:r>
            <a:r>
              <a:rPr lang="en-US" sz="2000" dirty="0" err="1" smtClean="0"/>
              <a:t>CubeSat</a:t>
            </a:r>
            <a:r>
              <a:rPr lang="en-US" sz="2000" dirty="0" smtClean="0"/>
              <a:t> to combine both active attitude control and a biology science payload</a:t>
            </a:r>
          </a:p>
          <a:p>
            <a:r>
              <a:rPr lang="en-US" sz="2000" dirty="0" smtClean="0"/>
              <a:t>First </a:t>
            </a:r>
            <a:r>
              <a:rPr lang="en-US" sz="2000" dirty="0" err="1" smtClean="0"/>
              <a:t>CubeSat</a:t>
            </a:r>
            <a:r>
              <a:rPr lang="en-US" sz="2000" dirty="0" smtClean="0"/>
              <a:t> to </a:t>
            </a:r>
            <a:r>
              <a:rPr lang="en-US" sz="2000" dirty="0" smtClean="0"/>
              <a:t>integrate a propulsion subsystem for momentum management and (possibly) </a:t>
            </a:r>
            <a:r>
              <a:rPr lang="el-GR" sz="2000" dirty="0" smtClean="0"/>
              <a:t>Δ</a:t>
            </a:r>
            <a:r>
              <a:rPr lang="en-US" sz="2000" dirty="0" smtClean="0"/>
              <a:t>V</a:t>
            </a:r>
            <a:endParaRPr lang="en-US" sz="2000" dirty="0" smtClean="0"/>
          </a:p>
          <a:p>
            <a:r>
              <a:rPr lang="en-US" sz="2000" dirty="0" smtClean="0"/>
              <a:t>First </a:t>
            </a:r>
            <a:r>
              <a:rPr lang="en-US" sz="2000" dirty="0" err="1" smtClean="0"/>
              <a:t>CubeSat</a:t>
            </a:r>
            <a:r>
              <a:rPr lang="en-US" sz="2000" dirty="0" smtClean="0"/>
              <a:t> to integrate a third-party deployable solar array</a:t>
            </a:r>
            <a:endParaRPr lang="en-US" sz="20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7F305A0-7747-B049-B496-F3ADF7D1186D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  <p:grpSp>
        <p:nvGrpSpPr>
          <p:cNvPr id="9" name="Group 8"/>
          <p:cNvGrpSpPr/>
          <p:nvPr/>
        </p:nvGrpSpPr>
        <p:grpSpPr>
          <a:xfrm>
            <a:off x="5076056" y="2780928"/>
            <a:ext cx="2952328" cy="2160240"/>
            <a:chOff x="4860032" y="2942300"/>
            <a:chExt cx="2376264" cy="1656000"/>
          </a:xfrm>
        </p:grpSpPr>
        <p:sp>
          <p:nvSpPr>
            <p:cNvPr id="10" name="AutoShape 9"/>
            <p:cNvSpPr>
              <a:spLocks noChangeArrowheads="1"/>
            </p:cNvSpPr>
            <p:nvPr/>
          </p:nvSpPr>
          <p:spPr bwMode="auto">
            <a:xfrm>
              <a:off x="4860032" y="3878301"/>
              <a:ext cx="791999" cy="719999"/>
            </a:xfrm>
            <a:prstGeom prst="roundRect">
              <a:avLst>
                <a:gd name="adj" fmla="val 8102"/>
              </a:avLst>
            </a:prstGeom>
            <a:solidFill>
              <a:srgbClr val="69ACFF"/>
            </a:solidFill>
            <a:ln w="9525">
              <a:round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531800" prstMaterial="legacyMetal">
              <a:bevelT w="13500" h="13500" prst="angle"/>
              <a:bevelB w="13500" h="13500" prst="angle"/>
              <a:extrusionClr>
                <a:srgbClr val="69ACFF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pPr algn="ctr">
                <a:defRPr/>
              </a:pPr>
              <a:r>
                <a:rPr lang="en-US" sz="1800" dirty="0">
                  <a:solidFill>
                    <a:schemeClr val="bg1"/>
                  </a:solidFill>
                </a:rPr>
                <a:t>Bus</a:t>
              </a:r>
            </a:p>
          </p:txBody>
        </p:sp>
        <p:sp>
          <p:nvSpPr>
            <p:cNvPr id="11" name="AutoShape 14"/>
            <p:cNvSpPr>
              <a:spLocks noChangeArrowheads="1"/>
            </p:cNvSpPr>
            <p:nvPr/>
          </p:nvSpPr>
          <p:spPr bwMode="auto">
            <a:xfrm>
              <a:off x="4860032" y="3660246"/>
              <a:ext cx="791999" cy="216000"/>
            </a:xfrm>
            <a:prstGeom prst="roundRect">
              <a:avLst>
                <a:gd name="adj" fmla="val 8102"/>
              </a:avLst>
            </a:prstGeom>
            <a:solidFill>
              <a:schemeClr val="bg1"/>
            </a:solidFill>
            <a:ln w="9525">
              <a:round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531800" prstMaterial="legacyMetal">
              <a:bevelT w="13500" h="13500" prst="angle"/>
              <a:bevelB w="13500" h="13500" prst="angle"/>
              <a:extrusionClr>
                <a:schemeClr val="bg1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pPr algn="ctr">
                <a:defRPr/>
              </a:pPr>
              <a:r>
                <a:rPr lang="en-US" sz="1400" dirty="0" smtClean="0">
                  <a:solidFill>
                    <a:schemeClr val="bg1"/>
                  </a:solidFill>
                </a:rPr>
                <a:t>margin</a:t>
              </a:r>
              <a:endParaRPr 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12" name="AutoShape 10"/>
            <p:cNvSpPr>
              <a:spLocks noChangeArrowheads="1"/>
            </p:cNvSpPr>
            <p:nvPr/>
          </p:nvSpPr>
          <p:spPr bwMode="auto">
            <a:xfrm>
              <a:off x="4860032" y="2942300"/>
              <a:ext cx="791999" cy="709084"/>
            </a:xfrm>
            <a:prstGeom prst="roundRect">
              <a:avLst>
                <a:gd name="adj" fmla="val 8102"/>
              </a:avLst>
            </a:prstGeom>
            <a:solidFill>
              <a:srgbClr val="FD00FF"/>
            </a:solidFill>
            <a:ln w="9525">
              <a:round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531800" prstMaterial="legacyMetal">
              <a:bevelT w="13500" h="13500" prst="angle"/>
              <a:bevelB w="13500" h="13500" prst="angle"/>
              <a:extrusionClr>
                <a:srgbClr val="FD00FF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pPr algn="ctr">
                <a:defRPr/>
              </a:pPr>
              <a:r>
                <a:rPr lang="en-US" sz="1800" dirty="0">
                  <a:solidFill>
                    <a:schemeClr val="bg1"/>
                  </a:solidFill>
                </a:rPr>
                <a:t>ADCS</a:t>
              </a:r>
            </a:p>
          </p:txBody>
        </p:sp>
        <p:sp>
          <p:nvSpPr>
            <p:cNvPr id="13" name="AutoShape 12"/>
            <p:cNvSpPr>
              <a:spLocks noChangeArrowheads="1"/>
            </p:cNvSpPr>
            <p:nvPr/>
          </p:nvSpPr>
          <p:spPr bwMode="auto">
            <a:xfrm>
              <a:off x="5652297" y="2942300"/>
              <a:ext cx="1583999" cy="1656000"/>
            </a:xfrm>
            <a:prstGeom prst="roundRect">
              <a:avLst>
                <a:gd name="adj" fmla="val 8102"/>
              </a:avLst>
            </a:prstGeom>
            <a:solidFill>
              <a:srgbClr val="41FF52"/>
            </a:solidFill>
            <a:ln w="9525">
              <a:round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531800" prstMaterial="legacyMetal">
              <a:bevelT w="13500" h="13500" prst="angle"/>
              <a:bevelB w="13500" h="13500" prst="angle"/>
              <a:extrusionClr>
                <a:srgbClr val="41FF52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pPr algn="ctr">
                <a:defRPr/>
              </a:pPr>
              <a:r>
                <a:rPr lang="en-US" sz="1800" dirty="0" smtClean="0">
                  <a:solidFill>
                    <a:schemeClr val="bg1"/>
                  </a:solidFill>
                </a:rPr>
                <a:t>Biosentinel</a:t>
              </a:r>
            </a:p>
            <a:p>
              <a:pPr algn="ctr">
                <a:defRPr/>
              </a:pPr>
              <a:r>
                <a:rPr lang="en-US" sz="1800" dirty="0" smtClean="0">
                  <a:solidFill>
                    <a:schemeClr val="bg1"/>
                  </a:solidFill>
                </a:rPr>
                <a:t>P</a:t>
              </a:r>
              <a:r>
                <a:rPr lang="en-US" sz="1800" dirty="0">
                  <a:solidFill>
                    <a:schemeClr val="bg1"/>
                  </a:solidFill>
                </a:rPr>
                <a:t>/</a:t>
              </a:r>
              <a:r>
                <a:rPr lang="en-US" sz="1800" dirty="0" smtClean="0">
                  <a:solidFill>
                    <a:schemeClr val="bg1"/>
                  </a:solidFill>
                </a:rPr>
                <a:t>L</a:t>
              </a:r>
            </a:p>
            <a:p>
              <a:pPr algn="ctr">
                <a:defRPr/>
              </a:pPr>
              <a:r>
                <a:rPr lang="en-US" sz="1800" dirty="0">
                  <a:solidFill>
                    <a:schemeClr val="bg1"/>
                  </a:solidFill>
                </a:rPr>
                <a:t>w</a:t>
              </a:r>
              <a:r>
                <a:rPr lang="en-US" sz="1800" dirty="0" smtClean="0">
                  <a:solidFill>
                    <a:schemeClr val="bg1"/>
                  </a:solidFill>
                </a:rPr>
                <a:t>ith Rad </a:t>
              </a:r>
            </a:p>
            <a:p>
              <a:pPr algn="ctr">
                <a:defRPr/>
              </a:pPr>
              <a:r>
                <a:rPr lang="en-US" sz="1800" dirty="0">
                  <a:solidFill>
                    <a:schemeClr val="bg1"/>
                  </a:solidFill>
                </a:rPr>
                <a:t>S</a:t>
              </a:r>
              <a:r>
                <a:rPr lang="en-US" sz="1800" dirty="0" smtClean="0">
                  <a:solidFill>
                    <a:schemeClr val="bg1"/>
                  </a:solidFill>
                </a:rPr>
                <a:t>pectrometers</a:t>
              </a:r>
              <a:endParaRPr lang="en-US" sz="1800" dirty="0">
                <a:solidFill>
                  <a:schemeClr val="bg1"/>
                </a:solidFill>
              </a:endParaRPr>
            </a:p>
          </p:txBody>
        </p:sp>
      </p:grpSp>
      <p:sp>
        <p:nvSpPr>
          <p:cNvPr id="14" name="Title 8"/>
          <p:cNvSpPr>
            <a:spLocks noGrp="1"/>
          </p:cNvSpPr>
          <p:nvPr>
            <p:ph type="title"/>
          </p:nvPr>
        </p:nvSpPr>
        <p:spPr>
          <a:xfrm>
            <a:off x="457200" y="1124744"/>
            <a:ext cx="8229600" cy="504056"/>
          </a:xfrm>
        </p:spPr>
        <p:txBody>
          <a:bodyPr/>
          <a:lstStyle/>
          <a:p>
            <a:r>
              <a:rPr lang="en-US" b="1" dirty="0" smtClean="0"/>
              <a:t>A Wide Range of 6U “Firsts” for Ames</a:t>
            </a:r>
            <a:endParaRPr lang="en-US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4644008" y="4941168"/>
            <a:ext cx="40324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Major </a:t>
            </a:r>
            <a:r>
              <a:rPr lang="en-US" sz="1600" dirty="0" err="1" smtClean="0"/>
              <a:t>BioSentinel</a:t>
            </a:r>
            <a:r>
              <a:rPr lang="en-US" sz="1600" dirty="0" smtClean="0"/>
              <a:t> subsystems shown with rough order-of-magnitude volume budgets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9454852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Spacecraft Concept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547E6E8-0A58-9A42-BDA5-4CE04D551B52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94508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46856" y="5877272"/>
            <a:ext cx="8229600" cy="576064"/>
          </a:xfrm>
        </p:spPr>
        <p:txBody>
          <a:bodyPr/>
          <a:lstStyle/>
          <a:p>
            <a:r>
              <a:rPr lang="en-US" sz="2400" dirty="0" smtClean="0"/>
              <a:t>Current design concept for the </a:t>
            </a:r>
            <a:r>
              <a:rPr lang="en-US" sz="2400" dirty="0" err="1" smtClean="0"/>
              <a:t>BioSentinel</a:t>
            </a:r>
            <a:r>
              <a:rPr lang="en-US" sz="2400" dirty="0" smtClean="0"/>
              <a:t> Spacecraft</a:t>
            </a:r>
            <a:endParaRPr lang="en-US" sz="24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7F305A0-7747-B049-B496-F3ADF7D1186D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9830" y="980728"/>
            <a:ext cx="5776466" cy="4850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0314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23528" y="1196752"/>
            <a:ext cx="8229600" cy="576064"/>
          </a:xfrm>
        </p:spPr>
        <p:txBody>
          <a:bodyPr/>
          <a:lstStyle/>
          <a:p>
            <a:r>
              <a:rPr lang="en-US" b="1" dirty="0" smtClean="0"/>
              <a:t>Environmental Considerations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547E6E8-0A58-9A42-BDA5-4CE04D551B52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  <p:sp>
        <p:nvSpPr>
          <p:cNvPr id="8" name="Content Placeholder 6"/>
          <p:cNvSpPr>
            <a:spLocks noGrp="1"/>
          </p:cNvSpPr>
          <p:nvPr>
            <p:ph idx="1"/>
          </p:nvPr>
        </p:nvSpPr>
        <p:spPr>
          <a:xfrm>
            <a:off x="457200" y="1998518"/>
            <a:ext cx="8229600" cy="4525963"/>
          </a:xfrm>
        </p:spPr>
        <p:txBody>
          <a:bodyPr/>
          <a:lstStyle/>
          <a:p>
            <a:r>
              <a:rPr lang="en-US" sz="2600" dirty="0" smtClean="0"/>
              <a:t>Higher exposure to radiation than experienced by previous </a:t>
            </a:r>
            <a:r>
              <a:rPr lang="en-US" sz="2600" dirty="0" err="1" smtClean="0"/>
              <a:t>CubeSats</a:t>
            </a:r>
            <a:r>
              <a:rPr lang="en-US" sz="2600" dirty="0" smtClean="0"/>
              <a:t> operating in LEO</a:t>
            </a:r>
          </a:p>
          <a:p>
            <a:pPr lvl="1"/>
            <a:r>
              <a:rPr lang="en-US" sz="2400" dirty="0" smtClean="0"/>
              <a:t>Approximately 5 </a:t>
            </a:r>
            <a:r>
              <a:rPr lang="en-US" sz="2400" dirty="0" err="1" smtClean="0"/>
              <a:t>kRad</a:t>
            </a:r>
            <a:r>
              <a:rPr lang="en-US" sz="2400" dirty="0" smtClean="0"/>
              <a:t> </a:t>
            </a:r>
            <a:r>
              <a:rPr lang="en-US" sz="2400" dirty="0" smtClean="0"/>
              <a:t>total </a:t>
            </a:r>
            <a:r>
              <a:rPr lang="en-US" sz="2400" dirty="0" smtClean="0"/>
              <a:t>ionizing dose anticipated</a:t>
            </a:r>
          </a:p>
          <a:p>
            <a:pPr lvl="1"/>
            <a:r>
              <a:rPr lang="en-US" sz="2400" dirty="0" smtClean="0"/>
              <a:t>Non-destructive single events (such as SEUs) motivate &gt; 20 MeV-cm</a:t>
            </a:r>
            <a:r>
              <a:rPr lang="en-US" sz="2400" baseline="30000" dirty="0" smtClean="0"/>
              <a:t>2</a:t>
            </a:r>
            <a:r>
              <a:rPr lang="en-US" sz="2400" dirty="0" smtClean="0"/>
              <a:t> tolerance, destructive single events (SELs, SEBs) require &gt; 37 MeV-cm</a:t>
            </a:r>
            <a:r>
              <a:rPr lang="en-US" sz="2400" baseline="30000" dirty="0" smtClean="0"/>
              <a:t>2</a:t>
            </a:r>
            <a:r>
              <a:rPr lang="en-US" sz="2400" dirty="0" smtClean="0"/>
              <a:t> tolerance</a:t>
            </a:r>
          </a:p>
          <a:p>
            <a:r>
              <a:rPr lang="en-US" sz="2600" dirty="0" smtClean="0"/>
              <a:t>Distance from </a:t>
            </a:r>
            <a:r>
              <a:rPr lang="en-US" sz="2600" dirty="0"/>
              <a:t>E</a:t>
            </a:r>
            <a:r>
              <a:rPr lang="en-US" sz="2600" dirty="0" smtClean="0"/>
              <a:t>arth eliminates use of GPS for position determination, magnetometers for attitude determination, or torque coils/rods  for attitude control</a:t>
            </a:r>
          </a:p>
          <a:p>
            <a:r>
              <a:rPr lang="en-US" sz="2600" dirty="0" smtClean="0"/>
              <a:t>Solar radiation pressure will be largest disturbance torque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6394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Subsystem Considerations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en-US" dirty="0" smtClean="0"/>
              <a:t>Deployable solar panels required to generate sufficient power for all subsystems</a:t>
            </a: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en-US" dirty="0" smtClean="0"/>
              <a:t>Traditional </a:t>
            </a:r>
            <a:r>
              <a:rPr lang="en-US" dirty="0" err="1" smtClean="0"/>
              <a:t>CubeSat</a:t>
            </a:r>
            <a:r>
              <a:rPr lang="en-US" dirty="0" smtClean="0"/>
              <a:t> S-band/UHF radios insufficient at mission operating orbit</a:t>
            </a:r>
          </a:p>
          <a:p>
            <a:pPr marL="685800" lvl="2" indent="-285750">
              <a:buFont typeface="Arial" panose="020B0604020202020204" pitchFamily="34" charset="0"/>
              <a:buChar char="•"/>
            </a:pPr>
            <a:r>
              <a:rPr lang="en-US" dirty="0" smtClean="0"/>
              <a:t>X-band under consideration for up and down communications</a:t>
            </a:r>
          </a:p>
          <a:p>
            <a:pPr marL="685800" lvl="2" indent="-285750">
              <a:buFont typeface="Arial" panose="020B0604020202020204" pitchFamily="34" charset="0"/>
              <a:buChar char="•"/>
            </a:pPr>
            <a:r>
              <a:rPr lang="en-US" dirty="0" smtClean="0"/>
              <a:t>Propulsion required for both </a:t>
            </a:r>
            <a:r>
              <a:rPr lang="en-US" dirty="0" err="1" smtClean="0"/>
              <a:t>detumble</a:t>
            </a:r>
            <a:r>
              <a:rPr lang="en-US" dirty="0" smtClean="0"/>
              <a:t> and momentum management</a:t>
            </a:r>
            <a:endParaRPr lang="en-US" sz="2400" dirty="0"/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en-US" dirty="0" smtClean="0"/>
              <a:t>Biology must be maintained at a specific temperature and acceleration range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031E662-33D5-4E4C-87D5-EC93CC6C498C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3" y="1957533"/>
            <a:ext cx="1801295" cy="1596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 descr="http://web.mit.edu/aeroastro/labs/spl/images/research_ieps_cubesat.jp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54" t="56763" r="45479" b="2890"/>
          <a:stretch/>
        </p:blipFill>
        <p:spPr bwMode="auto">
          <a:xfrm>
            <a:off x="6948264" y="4098914"/>
            <a:ext cx="1727312" cy="1887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6172" y="4149080"/>
            <a:ext cx="2104998" cy="1837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3594" y="1558232"/>
            <a:ext cx="2060615" cy="246020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644008" y="5986398"/>
            <a:ext cx="40324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Candidate components under consideration for the </a:t>
            </a:r>
            <a:r>
              <a:rPr lang="en-US" sz="1600" dirty="0" err="1" smtClean="0"/>
              <a:t>BioSentinel</a:t>
            </a:r>
            <a:r>
              <a:rPr lang="en-US" sz="1600" dirty="0" smtClean="0"/>
              <a:t> mission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6251981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908720"/>
            <a:ext cx="8229600" cy="576064"/>
          </a:xfrm>
        </p:spPr>
        <p:txBody>
          <a:bodyPr/>
          <a:lstStyle/>
          <a:p>
            <a:r>
              <a:rPr lang="en-US" b="1" dirty="0" smtClean="0"/>
              <a:t>Communications Challenges</a:t>
            </a:r>
            <a:endParaRPr lang="en-US" b="1" dirty="0"/>
          </a:p>
        </p:txBody>
      </p:sp>
      <p:pic>
        <p:nvPicPr>
          <p:cNvPr id="11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27984" y="2204864"/>
            <a:ext cx="4512501" cy="3384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TextBox 11"/>
          <p:cNvSpPr txBox="1"/>
          <p:nvPr/>
        </p:nvSpPr>
        <p:spPr>
          <a:xfrm>
            <a:off x="4545301" y="5619006"/>
            <a:ext cx="40324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Angle between Sun and Earth as a function of mission day</a:t>
            </a:r>
            <a:endParaRPr lang="en-US" sz="16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843" y="2492896"/>
            <a:ext cx="4438034" cy="2736304"/>
          </a:xfrm>
          <a:prstGeom prst="rect">
            <a:avLst/>
          </a:prstGeom>
        </p:spPr>
      </p:pic>
      <p:cxnSp>
        <p:nvCxnSpPr>
          <p:cNvPr id="13" name="Straight Connector 12"/>
          <p:cNvCxnSpPr/>
          <p:nvPr/>
        </p:nvCxnSpPr>
        <p:spPr>
          <a:xfrm flipV="1">
            <a:off x="2771800" y="3573016"/>
            <a:ext cx="0" cy="1368152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539552" y="5157192"/>
            <a:ext cx="40324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Data rate as a function of distance from Earth </a:t>
            </a:r>
            <a:r>
              <a:rPr lang="en-US" sz="1600" dirty="0" smtClean="0"/>
              <a:t>when using a 34m dish and an </a:t>
            </a:r>
            <a:r>
              <a:rPr lang="en-US" sz="1600" dirty="0" err="1" smtClean="0"/>
              <a:t>omni</a:t>
            </a:r>
            <a:r>
              <a:rPr lang="en-US" sz="1600" dirty="0" smtClean="0"/>
              <a:t>-directional or medium gain antenna</a:t>
            </a:r>
            <a:endParaRPr lang="en-US" sz="1600" dirty="0"/>
          </a:p>
        </p:txBody>
      </p:sp>
      <p:sp>
        <p:nvSpPr>
          <p:cNvPr id="10" name="TextBox 9"/>
          <p:cNvSpPr txBox="1"/>
          <p:nvPr/>
        </p:nvSpPr>
        <p:spPr>
          <a:xfrm>
            <a:off x="2097029" y="3140968"/>
            <a:ext cx="14668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/>
              <a:t>1 year nominal mission life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5296458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Avionics Challenges</a:t>
            </a:r>
            <a:endParaRPr lang="en-US" b="1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031E662-33D5-4E4C-87D5-EC93CC6C498C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8363272" cy="4525963"/>
          </a:xfrm>
        </p:spPr>
        <p:txBody>
          <a:bodyPr/>
          <a:lstStyle/>
          <a:p>
            <a:r>
              <a:rPr lang="en-US" dirty="0" err="1" smtClean="0"/>
              <a:t>BioSentinel</a:t>
            </a:r>
            <a:r>
              <a:rPr lang="en-US" dirty="0" smtClean="0"/>
              <a:t> will require a command and data handling (C&amp;DH) system that is much more capable than previously flown in </a:t>
            </a:r>
            <a:r>
              <a:rPr lang="en-US" dirty="0" err="1" smtClean="0"/>
              <a:t>CubeSat</a:t>
            </a:r>
            <a:r>
              <a:rPr lang="en-US" dirty="0" smtClean="0"/>
              <a:t>-class </a:t>
            </a:r>
            <a:r>
              <a:rPr lang="en-US" dirty="0" smtClean="0"/>
              <a:t>spacecraft</a:t>
            </a:r>
            <a:endParaRPr lang="en-US" dirty="0" smtClean="0"/>
          </a:p>
          <a:p>
            <a:r>
              <a:rPr lang="en-US" dirty="0" smtClean="0"/>
              <a:t>Simultaneously would like fairly inexpensive development boards for prototyping and testing campaigns</a:t>
            </a:r>
          </a:p>
          <a:p>
            <a:r>
              <a:rPr lang="en-US" dirty="0" smtClean="0"/>
              <a:t>Radiation tolerance of high importance</a:t>
            </a:r>
          </a:p>
          <a:p>
            <a:pPr lvl="1"/>
            <a:r>
              <a:rPr lang="en-US" dirty="0" smtClean="0"/>
              <a:t>Radiation-hardened or phase-change memory, watchdogs, multiple or “golden” software loads, </a:t>
            </a:r>
            <a:r>
              <a:rPr lang="en-US" dirty="0" err="1" smtClean="0"/>
              <a:t>etc</a:t>
            </a:r>
            <a:endParaRPr lang="en-US" dirty="0" smtClean="0"/>
          </a:p>
          <a:p>
            <a:r>
              <a:rPr lang="en-US" dirty="0" smtClean="0"/>
              <a:t>Implications for GNC development strategy: auto-coding vs. hand-coding </a:t>
            </a:r>
            <a:r>
              <a:rPr lang="en-US" dirty="0" smtClean="0"/>
              <a:t> </a:t>
            </a:r>
            <a:r>
              <a:rPr lang="en-US" dirty="0" smtClean="0"/>
              <a:t>control schemes, schedulers, </a:t>
            </a:r>
            <a:r>
              <a:rPr lang="en-US" dirty="0" err="1" smtClean="0"/>
              <a:t>etc</a:t>
            </a:r>
            <a:r>
              <a:rPr lang="en-US" dirty="0" smtClean="0"/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32755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031E662-33D5-4E4C-87D5-EC93CC6C498C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  <p:pic>
        <p:nvPicPr>
          <p:cNvPr id="6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1" y="1196752"/>
            <a:ext cx="5740731" cy="4556397"/>
          </a:xfrm>
        </p:spPr>
      </p:pic>
      <p:sp>
        <p:nvSpPr>
          <p:cNvPr id="7" name="Title 7"/>
          <p:cNvSpPr>
            <a:spLocks noGrp="1"/>
          </p:cNvSpPr>
          <p:nvPr>
            <p:ph type="title"/>
          </p:nvPr>
        </p:nvSpPr>
        <p:spPr>
          <a:xfrm>
            <a:off x="179512" y="5949280"/>
            <a:ext cx="8496944" cy="576064"/>
          </a:xfrm>
        </p:spPr>
        <p:txBody>
          <a:bodyPr/>
          <a:lstStyle/>
          <a:p>
            <a:r>
              <a:rPr lang="en-US" sz="2400" dirty="0" smtClean="0"/>
              <a:t>A representative mode transition diagram for the </a:t>
            </a:r>
            <a:r>
              <a:rPr lang="en-US" sz="2400" dirty="0" err="1" smtClean="0"/>
              <a:t>BioSentinel</a:t>
            </a:r>
            <a:r>
              <a:rPr lang="en-US" sz="2400" dirty="0" smtClean="0"/>
              <a:t> mission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25799431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Design Challenges/</a:t>
            </a:r>
            <a:br>
              <a:rPr lang="en-US" dirty="0" smtClean="0"/>
            </a:br>
            <a:r>
              <a:rPr lang="en-US" dirty="0" smtClean="0"/>
              <a:t>Future Work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547E6E8-0A58-9A42-BDA5-4CE04D551B52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0870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4525963"/>
          </a:xfrm>
        </p:spPr>
        <p:txBody>
          <a:bodyPr/>
          <a:lstStyle/>
          <a:p>
            <a:r>
              <a:rPr lang="en-US" sz="2000" dirty="0" smtClean="0"/>
              <a:t>Tip-off conditions from SLS are a major unknown</a:t>
            </a:r>
          </a:p>
          <a:p>
            <a:pPr lvl="1"/>
            <a:r>
              <a:rPr lang="en-US" sz="2000" dirty="0" smtClean="0"/>
              <a:t>Initial body-fixed rates, potential need for a </a:t>
            </a:r>
            <a:r>
              <a:rPr lang="el-GR" sz="2000" dirty="0" smtClean="0"/>
              <a:t>Δ</a:t>
            </a:r>
            <a:r>
              <a:rPr lang="en-US" sz="2000" dirty="0" smtClean="0"/>
              <a:t>V maneuver</a:t>
            </a:r>
          </a:p>
          <a:p>
            <a:r>
              <a:rPr lang="en-US" sz="2000" dirty="0" smtClean="0"/>
              <a:t>Tip-off conditions help to define GNC system needs, which will drive other subsystem budgets</a:t>
            </a:r>
          </a:p>
          <a:p>
            <a:r>
              <a:rPr lang="en-US" sz="2000" dirty="0" smtClean="0"/>
              <a:t>Detailed power budget assessment: ~30 W orbit-average power should allow for radio to be always on</a:t>
            </a:r>
          </a:p>
          <a:p>
            <a:pPr lvl="1"/>
            <a:r>
              <a:rPr lang="en-US" sz="2000" dirty="0" smtClean="0"/>
              <a:t>As opposed to traditional </a:t>
            </a:r>
            <a:r>
              <a:rPr lang="en-US" sz="2000" dirty="0" err="1" smtClean="0"/>
              <a:t>CubeSat</a:t>
            </a:r>
            <a:r>
              <a:rPr lang="en-US" sz="2000" dirty="0" smtClean="0"/>
              <a:t> missions in which subsystem cycling sometimes required</a:t>
            </a:r>
          </a:p>
          <a:p>
            <a:r>
              <a:rPr lang="en-US" sz="2000" dirty="0" smtClean="0"/>
              <a:t>Need to define ground operations strategy</a:t>
            </a:r>
          </a:p>
          <a:p>
            <a:pPr lvl="1"/>
            <a:r>
              <a:rPr lang="en-US" sz="2000" dirty="0" smtClean="0"/>
              <a:t>DSN likely the most feasible approach, issues with availability and cost</a:t>
            </a:r>
          </a:p>
          <a:p>
            <a:pPr lvl="1"/>
            <a:r>
              <a:rPr lang="en-US" sz="2000" dirty="0" smtClean="0"/>
              <a:t>34m likely acceptable for majority of mission life, larger array required at end of mission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547E6E8-0A58-9A42-BDA5-4CE04D551B52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074715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</a:t>
            </a:r>
            <a:br>
              <a:rPr lang="en-US" dirty="0" smtClean="0"/>
            </a:br>
            <a:r>
              <a:rPr lang="en-US" sz="2800" dirty="0" smtClean="0">
                <a:latin typeface="+mn-lt"/>
                <a:hlinkClick r:id="rId2"/>
              </a:rPr>
              <a:t>Matthew.c.Sorgenfrei@nasa.gov</a:t>
            </a:r>
            <a:r>
              <a:rPr lang="en-US" sz="2800" dirty="0" smtClean="0">
                <a:latin typeface="+mn-lt"/>
              </a:rPr>
              <a:t> 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547E6E8-0A58-9A42-BDA5-4CE04D551B52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250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Back-Up Slides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547E6E8-0A58-9A42-BDA5-4CE04D551B52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1467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Location in Lunar Centered Space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BCFBA5-EA86-B24C-B9B3-A9D572CC3992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1556792"/>
            <a:ext cx="6967974" cy="51203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79046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Radiation Environment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BCFBA5-EA86-B24C-B9B3-A9D572CC3992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23"/>
          <a:stretch/>
        </p:blipFill>
        <p:spPr bwMode="auto">
          <a:xfrm>
            <a:off x="-36512" y="1896930"/>
            <a:ext cx="5148064" cy="4117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40" r="17959"/>
          <a:stretch/>
        </p:blipFill>
        <p:spPr bwMode="auto">
          <a:xfrm>
            <a:off x="4860032" y="2060848"/>
            <a:ext cx="4283968" cy="36453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228184" y="1772816"/>
            <a:ext cx="19406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/>
              <a:t>Total Ionizing Dose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941516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0311DA4B-9423-43F1-A521-3FDF20F30374}" type="slidenum">
              <a:rPr lang="en-US" altLang="en-US" smtClean="0">
                <a:ea typeface="ＭＳ Ｐゴシック" pitchFamily="34" charset="-128"/>
              </a:rPr>
              <a:pPr/>
              <a:t>26</a:t>
            </a:fld>
            <a:endParaRPr lang="en-US" altLang="en-US" dirty="0" smtClean="0">
              <a:ea typeface="ＭＳ Ｐゴシック" pitchFamily="34" charset="-128"/>
            </a:endParaRPr>
          </a:p>
        </p:txBody>
      </p:sp>
      <p:sp>
        <p:nvSpPr>
          <p:cNvPr id="44035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>
                <a:ea typeface="ＭＳ Ｐゴシック" pitchFamily="34" charset="-128"/>
              </a:rPr>
              <a:t>CFE/CFS Layered Architecture</a:t>
            </a:r>
          </a:p>
        </p:txBody>
      </p:sp>
      <p:sp>
        <p:nvSpPr>
          <p:cNvPr id="44036" name="Rectangle 5"/>
          <p:cNvSpPr>
            <a:spLocks noChangeArrowheads="1"/>
          </p:cNvSpPr>
          <p:nvPr/>
        </p:nvSpPr>
        <p:spPr bwMode="auto">
          <a:xfrm>
            <a:off x="404260" y="1807324"/>
            <a:ext cx="3810000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9" tIns="45714" rIns="91429" bIns="45714"/>
          <a:lstStyle>
            <a:lvl1pPr marL="342900" indent="-342900" eaLnBrk="0" hangingPunct="0">
              <a:defRPr>
                <a:solidFill>
                  <a:schemeClr val="bg1"/>
                </a:solidFill>
                <a:latin typeface="Arial" charset="0"/>
                <a:ea typeface="ＭＳ Ｐゴシック" pitchFamily="34" charset="-128"/>
              </a:defRPr>
            </a:lvl1pPr>
            <a:lvl2pPr eaLnBrk="0" hangingPunct="0">
              <a:defRPr>
                <a:solidFill>
                  <a:schemeClr val="bg1"/>
                </a:solidFill>
                <a:latin typeface="Arial" charset="0"/>
                <a:ea typeface="ＭＳ Ｐゴシック" pitchFamily="34" charset="-128"/>
              </a:defRPr>
            </a:lvl2pPr>
            <a:lvl3pPr eaLnBrk="0" hangingPunct="0">
              <a:defRPr>
                <a:solidFill>
                  <a:schemeClr val="bg1"/>
                </a:solidFill>
                <a:latin typeface="Arial" charset="0"/>
                <a:ea typeface="ＭＳ Ｐゴシック" pitchFamily="34" charset="-128"/>
              </a:defRPr>
            </a:lvl3pPr>
            <a:lvl4pPr eaLnBrk="0" hangingPunct="0">
              <a:defRPr>
                <a:solidFill>
                  <a:schemeClr val="bg1"/>
                </a:solidFill>
                <a:latin typeface="Arial" charset="0"/>
                <a:ea typeface="ＭＳ Ｐゴシック" pitchFamily="34" charset="-128"/>
              </a:defRPr>
            </a:lvl4pPr>
            <a:lvl5pPr eaLnBrk="0" hangingPunct="0">
              <a:defRPr>
                <a:solidFill>
                  <a:schemeClr val="bg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defTabSz="914400">
              <a:spcBef>
                <a:spcPct val="35000"/>
              </a:spcBef>
            </a:pPr>
            <a:endParaRPr lang="en-US" altLang="en-US" sz="1200" dirty="0">
              <a:solidFill>
                <a:srgbClr val="000000"/>
              </a:solidFill>
            </a:endParaRPr>
          </a:p>
          <a:p>
            <a:pPr defTabSz="914400">
              <a:spcBef>
                <a:spcPct val="35000"/>
              </a:spcBef>
              <a:buFontTx/>
              <a:buChar char="•"/>
            </a:pPr>
            <a:r>
              <a:rPr lang="en-US" altLang="en-US" sz="1600" b="1" dirty="0">
                <a:solidFill>
                  <a:srgbClr val="000000"/>
                </a:solidFill>
              </a:rPr>
              <a:t>Each layer “hides” its implementation and technology details.</a:t>
            </a:r>
          </a:p>
          <a:p>
            <a:pPr defTabSz="914400">
              <a:spcBef>
                <a:spcPct val="35000"/>
              </a:spcBef>
              <a:buFontTx/>
              <a:buChar char="•"/>
            </a:pPr>
            <a:r>
              <a:rPr lang="en-US" altLang="en-US" sz="1600" b="1" dirty="0">
                <a:solidFill>
                  <a:srgbClr val="000000"/>
                </a:solidFill>
              </a:rPr>
              <a:t>Internals of a layer can be changed -- without affecting other layers’ internals and components. </a:t>
            </a:r>
          </a:p>
          <a:p>
            <a:pPr defTabSz="914400">
              <a:spcBef>
                <a:spcPct val="35000"/>
              </a:spcBef>
              <a:buFontTx/>
              <a:buChar char="•"/>
            </a:pPr>
            <a:endParaRPr lang="en-US" altLang="en-US" sz="1600" b="1" dirty="0">
              <a:solidFill>
                <a:srgbClr val="000000"/>
              </a:solidFill>
            </a:endParaRPr>
          </a:p>
          <a:p>
            <a:pPr defTabSz="914400">
              <a:spcBef>
                <a:spcPct val="35000"/>
              </a:spcBef>
              <a:buFontTx/>
              <a:buChar char="•"/>
            </a:pPr>
            <a:r>
              <a:rPr lang="en-US" altLang="en-US" sz="1600" b="1" dirty="0">
                <a:solidFill>
                  <a:srgbClr val="000000"/>
                </a:solidFill>
              </a:rPr>
              <a:t>Enables technology infusion and evolution.</a:t>
            </a:r>
          </a:p>
          <a:p>
            <a:pPr defTabSz="914400">
              <a:spcBef>
                <a:spcPct val="35000"/>
              </a:spcBef>
              <a:buFontTx/>
              <a:buChar char="•"/>
            </a:pPr>
            <a:r>
              <a:rPr lang="en-US" altLang="en-US" sz="1600" b="1" dirty="0">
                <a:solidFill>
                  <a:srgbClr val="000000"/>
                </a:solidFill>
              </a:rPr>
              <a:t>Doesn’t dictate a product or vendor.</a:t>
            </a:r>
          </a:p>
          <a:p>
            <a:pPr defTabSz="914400">
              <a:spcBef>
                <a:spcPct val="35000"/>
              </a:spcBef>
              <a:buFontTx/>
              <a:buChar char="•"/>
            </a:pPr>
            <a:r>
              <a:rPr lang="en-US" altLang="en-US" sz="1600" b="1" dirty="0">
                <a:solidFill>
                  <a:srgbClr val="000000"/>
                </a:solidFill>
              </a:rPr>
              <a:t>Provides Middleware, OS and HW platform-independence.</a:t>
            </a:r>
          </a:p>
          <a:p>
            <a:pPr defTabSz="914400">
              <a:spcBef>
                <a:spcPct val="35000"/>
              </a:spcBef>
              <a:buFontTx/>
              <a:buChar char="•"/>
            </a:pPr>
            <a:endParaRPr lang="en-US" altLang="en-US" sz="1400" b="1" dirty="0">
              <a:solidFill>
                <a:srgbClr val="000000"/>
              </a:solidFill>
            </a:endParaRPr>
          </a:p>
          <a:p>
            <a:pPr defTabSz="914400">
              <a:spcBef>
                <a:spcPct val="35000"/>
              </a:spcBef>
              <a:buFontTx/>
              <a:buChar char="•"/>
            </a:pPr>
            <a:endParaRPr lang="en-US" altLang="en-US" sz="1000" b="1" dirty="0">
              <a:solidFill>
                <a:srgbClr val="000000"/>
              </a:solidFill>
            </a:endParaRPr>
          </a:p>
        </p:txBody>
      </p:sp>
      <p:grpSp>
        <p:nvGrpSpPr>
          <p:cNvPr id="44037" name="Group 6"/>
          <p:cNvGrpSpPr>
            <a:grpSpLocks/>
          </p:cNvGrpSpPr>
          <p:nvPr/>
        </p:nvGrpSpPr>
        <p:grpSpPr bwMode="auto">
          <a:xfrm>
            <a:off x="4191000" y="1433512"/>
            <a:ext cx="4953000" cy="5105400"/>
            <a:chOff x="2512" y="880"/>
            <a:chExt cx="2928" cy="2928"/>
          </a:xfrm>
        </p:grpSpPr>
        <p:pic>
          <p:nvPicPr>
            <p:cNvPr id="44038" name="Picture 7"/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12" y="880"/>
              <a:ext cx="2928" cy="29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4039" name="Picture 8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88" y="2076"/>
              <a:ext cx="336" cy="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4040" name="Text Box 9"/>
            <p:cNvSpPr txBox="1">
              <a:spLocks noChangeArrowheads="1"/>
            </p:cNvSpPr>
            <p:nvPr/>
          </p:nvSpPr>
          <p:spPr bwMode="auto">
            <a:xfrm>
              <a:off x="3734" y="2049"/>
              <a:ext cx="472" cy="1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bg1"/>
                  </a:solidFill>
                  <a:latin typeface="Arial" charset="0"/>
                  <a:ea typeface="ＭＳ Ｐゴシック" pitchFamily="34" charset="-128"/>
                </a:defRPr>
              </a:lvl1pPr>
              <a:lvl2pPr eaLnBrk="0" hangingPunct="0">
                <a:defRPr>
                  <a:solidFill>
                    <a:schemeClr val="bg1"/>
                  </a:solidFill>
                  <a:latin typeface="Arial" charset="0"/>
                  <a:ea typeface="ＭＳ Ｐゴシック" pitchFamily="34" charset="-128"/>
                </a:defRPr>
              </a:lvl2pPr>
              <a:lvl3pPr eaLnBrk="0" hangingPunct="0">
                <a:defRPr>
                  <a:solidFill>
                    <a:schemeClr val="bg1"/>
                  </a:solidFill>
                  <a:latin typeface="Arial" charset="0"/>
                  <a:ea typeface="ＭＳ Ｐゴシック" pitchFamily="34" charset="-128"/>
                </a:defRPr>
              </a:lvl3pPr>
              <a:lvl4pPr eaLnBrk="0" hangingPunct="0">
                <a:defRPr>
                  <a:solidFill>
                    <a:schemeClr val="bg1"/>
                  </a:solidFill>
                  <a:latin typeface="Arial" charset="0"/>
                  <a:ea typeface="ＭＳ Ｐゴシック" pitchFamily="34" charset="-128"/>
                </a:defRPr>
              </a:lvl4pPr>
              <a:lvl5pPr eaLnBrk="0" hangingPunct="0">
                <a:defRPr>
                  <a:solidFill>
                    <a:schemeClr val="bg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defTabSz="914400"/>
              <a:r>
                <a:rPr lang="en-US" altLang="en-US" sz="800" b="1">
                  <a:solidFill>
                    <a:srgbClr val="808080"/>
                  </a:solidFill>
                </a:rPr>
                <a:t>Files, Tables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63022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15030</TotalTime>
  <Words>1029</Words>
  <Application>Microsoft Office PowerPoint</Application>
  <PresentationFormat>On-screen Show (4:3)</PresentationFormat>
  <Paragraphs>140</Paragraphs>
  <Slides>26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Office Theme</vt:lpstr>
      <vt:lpstr>PowerPoint Presentation</vt:lpstr>
      <vt:lpstr>Outline</vt:lpstr>
      <vt:lpstr>Introduction</vt:lpstr>
      <vt:lpstr>PowerPoint Presentation</vt:lpstr>
      <vt:lpstr>PowerPoint Presentation</vt:lpstr>
      <vt:lpstr>Where CubeSats Haven’t Gone Before</vt:lpstr>
      <vt:lpstr>Mission Overview</vt:lpstr>
      <vt:lpstr>Valuable Access to the Space Environment</vt:lpstr>
      <vt:lpstr>Foundational Research for Future Missions</vt:lpstr>
      <vt:lpstr>PowerPoint Presentation</vt:lpstr>
      <vt:lpstr>Bonus Payload: Radiation Sensor</vt:lpstr>
      <vt:lpstr>A Wide Range of 6U “Firsts” for Ames</vt:lpstr>
      <vt:lpstr>Spacecraft Concept</vt:lpstr>
      <vt:lpstr>Current design concept for the BioSentinel Spacecraft</vt:lpstr>
      <vt:lpstr>Environmental Considerations</vt:lpstr>
      <vt:lpstr>Subsystem Considerations</vt:lpstr>
      <vt:lpstr>Communications Challenges</vt:lpstr>
      <vt:lpstr>Avionics Challenges</vt:lpstr>
      <vt:lpstr>A representative mode transition diagram for the BioSentinel mission</vt:lpstr>
      <vt:lpstr>Design Challenges/ Future Work</vt:lpstr>
      <vt:lpstr>PowerPoint Presentation</vt:lpstr>
      <vt:lpstr>Questions? Matthew.c.Sorgenfrei@nasa.gov </vt:lpstr>
      <vt:lpstr>Back-Up Slides</vt:lpstr>
      <vt:lpstr>Location in Lunar Centered Space</vt:lpstr>
      <vt:lpstr>Radiation Environment</vt:lpstr>
      <vt:lpstr>CFE/CFS Layered Architecture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Cyrus Foster</dc:creator>
  <cp:lastModifiedBy>Matt</cp:lastModifiedBy>
  <cp:revision>489</cp:revision>
  <dcterms:created xsi:type="dcterms:W3CDTF">2013-04-12T16:28:41Z</dcterms:created>
  <dcterms:modified xsi:type="dcterms:W3CDTF">2014-04-18T21:06:08Z</dcterms:modified>
</cp:coreProperties>
</file>